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3" r:id="rId1"/>
  </p:sldMasterIdLst>
  <p:notesMasterIdLst>
    <p:notesMasterId r:id="rId74"/>
  </p:notesMasterIdLst>
  <p:handoutMasterIdLst>
    <p:handoutMasterId r:id="rId75"/>
  </p:handoutMasterIdLst>
  <p:sldIdLst>
    <p:sldId id="689" r:id="rId2"/>
    <p:sldId id="884" r:id="rId3"/>
    <p:sldId id="694" r:id="rId4"/>
    <p:sldId id="847" r:id="rId5"/>
    <p:sldId id="915" r:id="rId6"/>
    <p:sldId id="924" r:id="rId7"/>
    <p:sldId id="862" r:id="rId8"/>
    <p:sldId id="880" r:id="rId9"/>
    <p:sldId id="914" r:id="rId10"/>
    <p:sldId id="909" r:id="rId11"/>
    <p:sldId id="879" r:id="rId12"/>
    <p:sldId id="886" r:id="rId13"/>
    <p:sldId id="908" r:id="rId14"/>
    <p:sldId id="891" r:id="rId15"/>
    <p:sldId id="892" r:id="rId16"/>
    <p:sldId id="916" r:id="rId17"/>
    <p:sldId id="911" r:id="rId18"/>
    <p:sldId id="894" r:id="rId19"/>
    <p:sldId id="895" r:id="rId20"/>
    <p:sldId id="917" r:id="rId21"/>
    <p:sldId id="697" r:id="rId22"/>
    <p:sldId id="698" r:id="rId23"/>
    <p:sldId id="700" r:id="rId24"/>
    <p:sldId id="701" r:id="rId25"/>
    <p:sldId id="702" r:id="rId26"/>
    <p:sldId id="745" r:id="rId27"/>
    <p:sldId id="848" r:id="rId28"/>
    <p:sldId id="878" r:id="rId29"/>
    <p:sldId id="754" r:id="rId30"/>
    <p:sldId id="799" r:id="rId31"/>
    <p:sldId id="811" r:id="rId32"/>
    <p:sldId id="812" r:id="rId33"/>
    <p:sldId id="813" r:id="rId34"/>
    <p:sldId id="823" r:id="rId35"/>
    <p:sldId id="822" r:id="rId36"/>
    <p:sldId id="704" r:id="rId37"/>
    <p:sldId id="800" r:id="rId38"/>
    <p:sldId id="801" r:id="rId39"/>
    <p:sldId id="803" r:id="rId40"/>
    <p:sldId id="804" r:id="rId41"/>
    <p:sldId id="919" r:id="rId42"/>
    <p:sldId id="802" r:id="rId43"/>
    <p:sldId id="809" r:id="rId44"/>
    <p:sldId id="921" r:id="rId45"/>
    <p:sldId id="889" r:id="rId46"/>
    <p:sldId id="890" r:id="rId47"/>
    <p:sldId id="922" r:id="rId48"/>
    <p:sldId id="825" r:id="rId49"/>
    <p:sldId id="826" r:id="rId50"/>
    <p:sldId id="827" r:id="rId51"/>
    <p:sldId id="828" r:id="rId52"/>
    <p:sldId id="830" r:id="rId53"/>
    <p:sldId id="759" r:id="rId54"/>
    <p:sldId id="771" r:id="rId55"/>
    <p:sldId id="923" r:id="rId56"/>
    <p:sldId id="912" r:id="rId57"/>
    <p:sldId id="913" r:id="rId58"/>
    <p:sldId id="898" r:id="rId59"/>
    <p:sldId id="772" r:id="rId60"/>
    <p:sldId id="900" r:id="rId61"/>
    <p:sldId id="887" r:id="rId62"/>
    <p:sldId id="730" r:id="rId63"/>
    <p:sldId id="767" r:id="rId64"/>
    <p:sldId id="733" r:id="rId65"/>
    <p:sldId id="758" r:id="rId66"/>
    <p:sldId id="918" r:id="rId67"/>
    <p:sldId id="856" r:id="rId68"/>
    <p:sldId id="860" r:id="rId69"/>
    <p:sldId id="904" r:id="rId70"/>
    <p:sldId id="858" r:id="rId71"/>
    <p:sldId id="902" r:id="rId72"/>
    <p:sldId id="906" r:id="rId73"/>
  </p:sldIdLst>
  <p:sldSz cx="9906000" cy="6858000" type="A4"/>
  <p:notesSz cx="7099300" cy="10234613"/>
  <p:defaultTextStyle>
    <a:defPPr>
      <a:defRPr lang="en-US"/>
    </a:defPPr>
    <a:lvl1pPr algn="l" rtl="0" fontAlgn="base">
      <a:spcBef>
        <a:spcPct val="0"/>
      </a:spcBef>
      <a:spcAft>
        <a:spcPct val="0"/>
      </a:spcAft>
      <a:defRPr sz="3200"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sz="3200"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sz="3200"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sz="3200"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sz="3200" kern="1200">
        <a:solidFill>
          <a:schemeClr val="tx1"/>
        </a:solidFill>
        <a:latin typeface="Calibri" pitchFamily="34" charset="0"/>
        <a:ea typeface="+mn-ea"/>
        <a:cs typeface="Arial" pitchFamily="34" charset="0"/>
      </a:defRPr>
    </a:lvl5pPr>
    <a:lvl6pPr marL="2286000" algn="l" defTabSz="914400" rtl="0" eaLnBrk="1" latinLnBrk="0" hangingPunct="1">
      <a:defRPr sz="3200" kern="1200">
        <a:solidFill>
          <a:schemeClr val="tx1"/>
        </a:solidFill>
        <a:latin typeface="Calibri" pitchFamily="34" charset="0"/>
        <a:ea typeface="+mn-ea"/>
        <a:cs typeface="Arial" pitchFamily="34" charset="0"/>
      </a:defRPr>
    </a:lvl6pPr>
    <a:lvl7pPr marL="2743200" algn="l" defTabSz="914400" rtl="0" eaLnBrk="1" latinLnBrk="0" hangingPunct="1">
      <a:defRPr sz="3200" kern="1200">
        <a:solidFill>
          <a:schemeClr val="tx1"/>
        </a:solidFill>
        <a:latin typeface="Calibri" pitchFamily="34" charset="0"/>
        <a:ea typeface="+mn-ea"/>
        <a:cs typeface="Arial" pitchFamily="34" charset="0"/>
      </a:defRPr>
    </a:lvl7pPr>
    <a:lvl8pPr marL="3200400" algn="l" defTabSz="914400" rtl="0" eaLnBrk="1" latinLnBrk="0" hangingPunct="1">
      <a:defRPr sz="3200" kern="1200">
        <a:solidFill>
          <a:schemeClr val="tx1"/>
        </a:solidFill>
        <a:latin typeface="Calibri" pitchFamily="34" charset="0"/>
        <a:ea typeface="+mn-ea"/>
        <a:cs typeface="Arial" pitchFamily="34" charset="0"/>
      </a:defRPr>
    </a:lvl8pPr>
    <a:lvl9pPr marL="3657600" algn="l" defTabSz="914400" rtl="0" eaLnBrk="1" latinLnBrk="0" hangingPunct="1">
      <a:defRPr sz="3200" kern="1200">
        <a:solidFill>
          <a:schemeClr val="tx1"/>
        </a:solidFill>
        <a:latin typeface="Calibri" pitchFamily="34" charset="0"/>
        <a:ea typeface="+mn-ea"/>
        <a:cs typeface="Arial" pitchFamily="34" charset="0"/>
      </a:defRPr>
    </a:lvl9pPr>
  </p:defaultTextStyle>
  <p:extLst>
    <p:ext uri="{EFAFB233-063F-42B5-8137-9DF3F51BA10A}">
      <p15:sldGuideLst xmlns:p15="http://schemas.microsoft.com/office/powerpoint/2012/main">
        <p15:guide id="1" orient="horz" pos="18">
          <p15:clr>
            <a:srgbClr val="A4A3A4"/>
          </p15:clr>
        </p15:guide>
        <p15:guide id="2" orient="horz">
          <p15:clr>
            <a:srgbClr val="A4A3A4"/>
          </p15:clr>
        </p15:guide>
        <p15:guide id="3">
          <p15:clr>
            <a:srgbClr val="A4A3A4"/>
          </p15:clr>
        </p15:guide>
        <p15:guide id="4" pos="5535">
          <p15:clr>
            <a:srgbClr val="A4A3A4"/>
          </p15:clr>
        </p15:guide>
      </p15:sldGuideLst>
    </p:ext>
    <p:ext uri="{2D200454-40CA-4A62-9FC3-DE9A4176ACB9}">
      <p15:notesGuideLst xmlns:p15="http://schemas.microsoft.com/office/powerpoint/2012/main">
        <p15:guide id="1" orient="horz" pos="3224">
          <p15:clr>
            <a:srgbClr val="A4A3A4"/>
          </p15:clr>
        </p15:guide>
        <p15:guide id="2" pos="223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conomia Tor Vergata" initials="ETV" lastIdx="4" clrIdx="0"/>
  <p:cmAuthor id="1" name="matteo zanza" initials="mz" lastIdx="16" clrIdx="1"/>
  <p:cmAuthor id="2" name="EI" initials="EI" lastIdx="1" clrIdx="2"/>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9888DE"/>
    <a:srgbClr val="B4A697"/>
    <a:srgbClr val="FFAA00"/>
    <a:srgbClr val="00B0EE"/>
    <a:srgbClr val="FFFF00"/>
    <a:srgbClr val="040000"/>
    <a:srgbClr val="FF000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4658" autoAdjust="0"/>
  </p:normalViewPr>
  <p:slideViewPr>
    <p:cSldViewPr snapToGrid="0">
      <p:cViewPr varScale="1">
        <p:scale>
          <a:sx n="84" d="100"/>
          <a:sy n="84" d="100"/>
        </p:scale>
        <p:origin x="1234" y="82"/>
      </p:cViewPr>
      <p:guideLst>
        <p:guide orient="horz" pos="18"/>
        <p:guide orient="horz"/>
        <p:guide/>
        <p:guide pos="5535"/>
      </p:guideLst>
    </p:cSldViewPr>
  </p:slideViewPr>
  <p:outlineViewPr>
    <p:cViewPr>
      <p:scale>
        <a:sx n="33" d="100"/>
        <a:sy n="33" d="100"/>
      </p:scale>
      <p:origin x="0" y="40170"/>
    </p:cViewPr>
    <p:sldLst>
      <p:sld r:id="rId1" collapse="1"/>
      <p:sld r:id="rId2" collapse="1"/>
      <p:sld r:id="rId3" collapse="1"/>
      <p:sld r:id="rId4" collapse="1"/>
      <p:sld r:id="rId5" collapse="1"/>
      <p:sld r:id="rId6" collapse="1"/>
    </p:sldLst>
  </p:outlineViewPr>
  <p:notesTextViewPr>
    <p:cViewPr>
      <p:scale>
        <a:sx n="100" d="100"/>
        <a:sy n="100" d="100"/>
      </p:scale>
      <p:origin x="0" y="0"/>
    </p:cViewPr>
  </p:notesTextViewPr>
  <p:sorterViewPr>
    <p:cViewPr>
      <p:scale>
        <a:sx n="66" d="100"/>
        <a:sy n="66" d="100"/>
      </p:scale>
      <p:origin x="0" y="3396"/>
    </p:cViewPr>
  </p:sorterViewPr>
  <p:notesViewPr>
    <p:cSldViewPr snapToGrid="0">
      <p:cViewPr>
        <p:scale>
          <a:sx n="75" d="100"/>
          <a:sy n="75" d="100"/>
        </p:scale>
        <p:origin x="-720" y="816"/>
      </p:cViewPr>
      <p:guideLst>
        <p:guide orient="horz" pos="3224"/>
        <p:guide pos="2238"/>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_rels/viewProps.xml.rels><?xml version="1.0" encoding="UTF-8" standalone="yes"?>
<Relationships xmlns="http://schemas.openxmlformats.org/package/2006/relationships"><Relationship Id="rId3" Type="http://schemas.openxmlformats.org/officeDocument/2006/relationships/slide" Target="slides/slide39.xml"/><Relationship Id="rId2" Type="http://schemas.openxmlformats.org/officeDocument/2006/relationships/slide" Target="slides/slide37.xml"/><Relationship Id="rId1" Type="http://schemas.openxmlformats.org/officeDocument/2006/relationships/slide" Target="slides/slide1.xml"/><Relationship Id="rId6" Type="http://schemas.openxmlformats.org/officeDocument/2006/relationships/slide" Target="slides/slide42.xml"/><Relationship Id="rId5" Type="http://schemas.openxmlformats.org/officeDocument/2006/relationships/slide" Target="slides/slide41.xml"/><Relationship Id="rId4"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7BC40B-0636-4FE6-A08A-5450F8C8E6B3}" type="doc">
      <dgm:prSet loTypeId="urn:microsoft.com/office/officeart/2005/8/layout/hProcess7#1" loCatId="list" qsTypeId="urn:microsoft.com/office/officeart/2005/8/quickstyle/simple1#1" qsCatId="simple" csTypeId="urn:microsoft.com/office/officeart/2005/8/colors/accent1_2#1" csCatId="accent1" phldr="1"/>
      <dgm:spPr/>
      <dgm:t>
        <a:bodyPr/>
        <a:lstStyle/>
        <a:p>
          <a:endParaRPr lang="en-US"/>
        </a:p>
      </dgm:t>
    </dgm:pt>
    <dgm:pt modelId="{9D2FFDAD-6167-4DAD-AA69-1ACBC5BDEDD9}">
      <dgm:prSet phldrT="[Text]" custT="1"/>
      <dgm:spPr/>
      <dgm:t>
        <a:bodyPr/>
        <a:lstStyle/>
        <a:p>
          <a:r>
            <a:rPr lang="en-US" sz="2000" dirty="0" smtClean="0"/>
            <a:t>Foreign/domestic </a:t>
          </a:r>
          <a:endParaRPr lang="en-US" sz="1700" dirty="0"/>
        </a:p>
      </dgm:t>
    </dgm:pt>
    <dgm:pt modelId="{85213C5F-B2C5-4167-8AF1-06CAB16E0903}" type="parTrans" cxnId="{57221258-E02F-4764-AAC3-8A98D9581C07}">
      <dgm:prSet/>
      <dgm:spPr/>
      <dgm:t>
        <a:bodyPr/>
        <a:lstStyle/>
        <a:p>
          <a:endParaRPr lang="en-US"/>
        </a:p>
      </dgm:t>
    </dgm:pt>
    <dgm:pt modelId="{3A34FADB-135B-4598-BD0F-32AFD7EF259F}" type="sibTrans" cxnId="{57221258-E02F-4764-AAC3-8A98D9581C07}">
      <dgm:prSet/>
      <dgm:spPr/>
      <dgm:t>
        <a:bodyPr/>
        <a:lstStyle/>
        <a:p>
          <a:endParaRPr lang="en-US"/>
        </a:p>
      </dgm:t>
    </dgm:pt>
    <dgm:pt modelId="{72D6A0C9-78D9-42D5-AE2F-ACEEFB13C3C2}">
      <dgm:prSet phldrT="[Text]" custT="1"/>
      <dgm:spPr/>
      <dgm:t>
        <a:bodyPr/>
        <a:lstStyle/>
        <a:p>
          <a:r>
            <a:rPr lang="en-US" sz="1900" b="1" dirty="0" smtClean="0"/>
            <a:t>S</a:t>
          </a:r>
          <a:r>
            <a:rPr lang="en-US" sz="1900" b="1" baseline="-25000" dirty="0" smtClean="0"/>
            <a:t>i</a:t>
          </a:r>
          <a:r>
            <a:rPr lang="en-US" sz="1900" b="1" dirty="0" smtClean="0"/>
            <a:t> =Sector Characteristics</a:t>
          </a:r>
          <a:endParaRPr lang="en-US" sz="1900" b="1" dirty="0"/>
        </a:p>
      </dgm:t>
    </dgm:pt>
    <dgm:pt modelId="{C89DBB36-E198-40E6-B829-7D898C35CBA2}" type="parTrans" cxnId="{D2A24D7C-0E0A-42C1-87B8-0E6358B7AD65}">
      <dgm:prSet/>
      <dgm:spPr/>
      <dgm:t>
        <a:bodyPr/>
        <a:lstStyle/>
        <a:p>
          <a:endParaRPr lang="en-US"/>
        </a:p>
      </dgm:t>
    </dgm:pt>
    <dgm:pt modelId="{E3F6791E-B9DD-49FE-A3F5-D3596F490408}" type="sibTrans" cxnId="{D2A24D7C-0E0A-42C1-87B8-0E6358B7AD65}">
      <dgm:prSet/>
      <dgm:spPr/>
      <dgm:t>
        <a:bodyPr/>
        <a:lstStyle/>
        <a:p>
          <a:endParaRPr lang="en-US"/>
        </a:p>
      </dgm:t>
    </dgm:pt>
    <dgm:pt modelId="{781F0B55-DE47-4F68-836D-995D9470DBFA}">
      <dgm:prSet phldrT="[Text]"/>
      <dgm:spPr/>
      <dgm:t>
        <a:bodyPr/>
        <a:lstStyle/>
        <a:p>
          <a:r>
            <a:rPr lang="en-US" dirty="0" smtClean="0"/>
            <a:t>Si (Sector Characteristics)</a:t>
          </a:r>
          <a:endParaRPr lang="en-US" dirty="0"/>
        </a:p>
      </dgm:t>
    </dgm:pt>
    <dgm:pt modelId="{4C467DB7-72B7-4586-AF4C-75F2EF39EAD1}" type="parTrans" cxnId="{9773AE1C-4AD1-4A5F-8711-6A90BB8CC478}">
      <dgm:prSet/>
      <dgm:spPr/>
      <dgm:t>
        <a:bodyPr/>
        <a:lstStyle/>
        <a:p>
          <a:endParaRPr lang="en-US"/>
        </a:p>
      </dgm:t>
    </dgm:pt>
    <dgm:pt modelId="{0350F1B0-7F52-44AA-A062-3C80CB0FECB2}" type="sibTrans" cxnId="{9773AE1C-4AD1-4A5F-8711-6A90BB8CC478}">
      <dgm:prSet/>
      <dgm:spPr/>
      <dgm:t>
        <a:bodyPr/>
        <a:lstStyle/>
        <a:p>
          <a:endParaRPr lang="en-US"/>
        </a:p>
      </dgm:t>
    </dgm:pt>
    <dgm:pt modelId="{D6283EE0-A16E-4659-A172-A4A8EC756AB4}">
      <dgm:prSet phldrT="[Text]"/>
      <dgm:spPr/>
      <dgm:t>
        <a:bodyPr/>
        <a:lstStyle/>
        <a:p>
          <a:r>
            <a:rPr lang="en-US" b="1" dirty="0" err="1" smtClean="0"/>
            <a:t>C</a:t>
          </a:r>
          <a:r>
            <a:rPr lang="en-US" b="1" baseline="-25000" dirty="0" err="1" smtClean="0"/>
            <a:t>i</a:t>
          </a:r>
          <a:r>
            <a:rPr lang="en-US" b="1" dirty="0" smtClean="0"/>
            <a:t> =Country Characteristics</a:t>
          </a:r>
          <a:endParaRPr lang="en-US" b="1" dirty="0"/>
        </a:p>
      </dgm:t>
    </dgm:pt>
    <dgm:pt modelId="{ABD46347-48BC-4055-AC05-B54380FEF500}" type="parTrans" cxnId="{F80B7CA6-F2FE-4AA1-9257-8DA9D1002ABB}">
      <dgm:prSet/>
      <dgm:spPr/>
      <dgm:t>
        <a:bodyPr/>
        <a:lstStyle/>
        <a:p>
          <a:endParaRPr lang="en-US"/>
        </a:p>
      </dgm:t>
    </dgm:pt>
    <dgm:pt modelId="{E6B8D7E5-9F4B-4E65-9636-45C55FD27AD2}" type="sibTrans" cxnId="{F80B7CA6-F2FE-4AA1-9257-8DA9D1002ABB}">
      <dgm:prSet/>
      <dgm:spPr/>
      <dgm:t>
        <a:bodyPr/>
        <a:lstStyle/>
        <a:p>
          <a:endParaRPr lang="en-US"/>
        </a:p>
      </dgm:t>
    </dgm:pt>
    <dgm:pt modelId="{C3EC9483-D704-4F57-8CB7-CAE5BAF4BDC8}">
      <dgm:prSet phldrT="[Text]"/>
      <dgm:spPr/>
      <dgm:t>
        <a:bodyPr/>
        <a:lstStyle/>
        <a:p>
          <a:r>
            <a:rPr lang="en-US" dirty="0" err="1" smtClean="0"/>
            <a:t>Ci</a:t>
          </a:r>
          <a:r>
            <a:rPr lang="en-US" dirty="0" smtClean="0"/>
            <a:t> (Country Characteristics)</a:t>
          </a:r>
          <a:endParaRPr lang="en-US" dirty="0"/>
        </a:p>
      </dgm:t>
    </dgm:pt>
    <dgm:pt modelId="{E65378C8-0777-4FA6-9F59-8A373A4E3972}" type="parTrans" cxnId="{8C9D1428-ABEF-484E-961B-759E883B159A}">
      <dgm:prSet/>
      <dgm:spPr/>
      <dgm:t>
        <a:bodyPr/>
        <a:lstStyle/>
        <a:p>
          <a:endParaRPr lang="en-US"/>
        </a:p>
      </dgm:t>
    </dgm:pt>
    <dgm:pt modelId="{71DD100A-5C34-43FA-8430-A3E3BFB61FAF}" type="sibTrans" cxnId="{8C9D1428-ABEF-484E-961B-759E883B159A}">
      <dgm:prSet/>
      <dgm:spPr/>
      <dgm:t>
        <a:bodyPr/>
        <a:lstStyle/>
        <a:p>
          <a:endParaRPr lang="en-US"/>
        </a:p>
      </dgm:t>
    </dgm:pt>
    <dgm:pt modelId="{F0B38417-1718-4457-BEB1-A98BCC7B18BA}">
      <dgm:prSet custT="1"/>
      <dgm:spPr/>
      <dgm:t>
        <a:bodyPr/>
        <a:lstStyle/>
        <a:p>
          <a:r>
            <a:rPr lang="en-US" sz="2000" dirty="0" smtClean="0"/>
            <a:t>Headquarters location</a:t>
          </a:r>
          <a:endParaRPr lang="en-US" sz="2000" dirty="0"/>
        </a:p>
      </dgm:t>
    </dgm:pt>
    <dgm:pt modelId="{8E86F06E-B4ED-4569-8908-910AD20FC320}" type="parTrans" cxnId="{2EE39097-8879-4076-8DB9-5313FE3245B5}">
      <dgm:prSet/>
      <dgm:spPr/>
      <dgm:t>
        <a:bodyPr/>
        <a:lstStyle/>
        <a:p>
          <a:endParaRPr lang="en-US"/>
        </a:p>
      </dgm:t>
    </dgm:pt>
    <dgm:pt modelId="{F397BABA-EACE-48B3-978A-0ECAA4DAA30C}" type="sibTrans" cxnId="{2EE39097-8879-4076-8DB9-5313FE3245B5}">
      <dgm:prSet/>
      <dgm:spPr/>
      <dgm:t>
        <a:bodyPr/>
        <a:lstStyle/>
        <a:p>
          <a:endParaRPr lang="en-US"/>
        </a:p>
      </dgm:t>
    </dgm:pt>
    <dgm:pt modelId="{C4D97BEF-7D19-48B7-ADAE-0631B16AB7B3}">
      <dgm:prSet custT="1"/>
      <dgm:spPr/>
      <dgm:t>
        <a:bodyPr/>
        <a:lstStyle/>
        <a:p>
          <a:r>
            <a:rPr lang="en-US" sz="2000" dirty="0" smtClean="0"/>
            <a:t>Size</a:t>
          </a:r>
          <a:endParaRPr lang="en-US" sz="2000" dirty="0"/>
        </a:p>
      </dgm:t>
    </dgm:pt>
    <dgm:pt modelId="{36E3505E-67BD-434D-B887-B863E257263C}" type="parTrans" cxnId="{F3C29E1E-512C-40E9-ACDE-55FDBBA8F546}">
      <dgm:prSet/>
      <dgm:spPr/>
      <dgm:t>
        <a:bodyPr/>
        <a:lstStyle/>
        <a:p>
          <a:endParaRPr lang="en-US"/>
        </a:p>
      </dgm:t>
    </dgm:pt>
    <dgm:pt modelId="{5F0883FA-3ABF-4A7E-9818-1657F22F343D}" type="sibTrans" cxnId="{F3C29E1E-512C-40E9-ACDE-55FDBBA8F546}">
      <dgm:prSet/>
      <dgm:spPr/>
      <dgm:t>
        <a:bodyPr/>
        <a:lstStyle/>
        <a:p>
          <a:endParaRPr lang="en-US"/>
        </a:p>
      </dgm:t>
    </dgm:pt>
    <dgm:pt modelId="{0B6C730B-F3C6-46B2-A8D4-BDF9A91E79BD}">
      <dgm:prSet custT="1"/>
      <dgm:spPr/>
      <dgm:t>
        <a:bodyPr/>
        <a:lstStyle/>
        <a:p>
          <a:r>
            <a:rPr lang="en-US" sz="2000" dirty="0" smtClean="0"/>
            <a:t>Ownership structure</a:t>
          </a:r>
          <a:endParaRPr lang="en-US" sz="2000" dirty="0"/>
        </a:p>
      </dgm:t>
    </dgm:pt>
    <dgm:pt modelId="{A3C9E94D-EF0E-42EB-9150-958F8FBA511F}" type="parTrans" cxnId="{B3A94F92-6FD1-44EC-B717-612147F121DF}">
      <dgm:prSet/>
      <dgm:spPr/>
      <dgm:t>
        <a:bodyPr/>
        <a:lstStyle/>
        <a:p>
          <a:endParaRPr lang="en-US"/>
        </a:p>
      </dgm:t>
    </dgm:pt>
    <dgm:pt modelId="{476F8108-5256-44E3-A799-B358B7611DD4}" type="sibTrans" cxnId="{B3A94F92-6FD1-44EC-B717-612147F121DF}">
      <dgm:prSet/>
      <dgm:spPr/>
      <dgm:t>
        <a:bodyPr/>
        <a:lstStyle/>
        <a:p>
          <a:endParaRPr lang="en-US"/>
        </a:p>
      </dgm:t>
    </dgm:pt>
    <dgm:pt modelId="{165EDCF0-E69F-4C9D-9F0A-AE18AEE8E080}">
      <dgm:prSet custT="1"/>
      <dgm:spPr/>
      <dgm:t>
        <a:bodyPr/>
        <a:lstStyle/>
        <a:p>
          <a:r>
            <a:rPr lang="en-US" sz="2000" dirty="0" smtClean="0"/>
            <a:t>Contract type</a:t>
          </a:r>
          <a:endParaRPr lang="en-US" sz="2000" dirty="0"/>
        </a:p>
      </dgm:t>
    </dgm:pt>
    <dgm:pt modelId="{FBD5EC4C-B2FC-4973-9CA6-411EB750BD08}" type="parTrans" cxnId="{339FEC9F-83DD-4947-913C-47D170399D08}">
      <dgm:prSet/>
      <dgm:spPr/>
      <dgm:t>
        <a:bodyPr/>
        <a:lstStyle/>
        <a:p>
          <a:endParaRPr lang="en-US"/>
        </a:p>
      </dgm:t>
    </dgm:pt>
    <dgm:pt modelId="{F161C070-A2B0-4F10-9049-6B04DD5DBBF9}" type="sibTrans" cxnId="{339FEC9F-83DD-4947-913C-47D170399D08}">
      <dgm:prSet/>
      <dgm:spPr/>
      <dgm:t>
        <a:bodyPr/>
        <a:lstStyle/>
        <a:p>
          <a:endParaRPr lang="en-US"/>
        </a:p>
      </dgm:t>
    </dgm:pt>
    <dgm:pt modelId="{8D116172-532E-47FD-B9DB-C3E73687B7FB}">
      <dgm:prSet custT="1"/>
      <dgm:spPr/>
      <dgm:t>
        <a:bodyPr/>
        <a:lstStyle/>
        <a:p>
          <a:r>
            <a:rPr lang="en-US" sz="2000" dirty="0" smtClean="0"/>
            <a:t>Lobbying</a:t>
          </a:r>
          <a:endParaRPr lang="en-US" sz="2000" dirty="0"/>
        </a:p>
      </dgm:t>
    </dgm:pt>
    <dgm:pt modelId="{669FCF9C-5685-4DEC-9748-A6CC242048EF}" type="parTrans" cxnId="{2CB2465F-0BF4-48A8-AF52-644783B2A7F4}">
      <dgm:prSet/>
      <dgm:spPr/>
      <dgm:t>
        <a:bodyPr/>
        <a:lstStyle/>
        <a:p>
          <a:endParaRPr lang="en-US"/>
        </a:p>
      </dgm:t>
    </dgm:pt>
    <dgm:pt modelId="{153815A4-AC1A-4DBA-90FD-522B06605346}" type="sibTrans" cxnId="{2CB2465F-0BF4-48A8-AF52-644783B2A7F4}">
      <dgm:prSet/>
      <dgm:spPr/>
      <dgm:t>
        <a:bodyPr/>
        <a:lstStyle/>
        <a:p>
          <a:endParaRPr lang="en-US"/>
        </a:p>
      </dgm:t>
    </dgm:pt>
    <dgm:pt modelId="{1F9D5271-D115-4C00-95C2-608F37CB6F61}">
      <dgm:prSet/>
      <dgm:spPr/>
      <dgm:t>
        <a:bodyPr/>
        <a:lstStyle/>
        <a:p>
          <a:r>
            <a:rPr lang="en-US" dirty="0" smtClean="0"/>
            <a:t>Sector</a:t>
          </a:r>
          <a:endParaRPr lang="en-US" dirty="0"/>
        </a:p>
      </dgm:t>
    </dgm:pt>
    <dgm:pt modelId="{6C079460-3A04-44B6-90AA-A576B6DE9F8A}" type="parTrans" cxnId="{EC788206-794E-4872-A0C1-A181BB6B52F3}">
      <dgm:prSet/>
      <dgm:spPr/>
      <dgm:t>
        <a:bodyPr/>
        <a:lstStyle/>
        <a:p>
          <a:endParaRPr lang="en-US"/>
        </a:p>
      </dgm:t>
    </dgm:pt>
    <dgm:pt modelId="{829244FE-82FB-47A6-BC41-372BF0A0D2B2}" type="sibTrans" cxnId="{EC788206-794E-4872-A0C1-A181BB6B52F3}">
      <dgm:prSet/>
      <dgm:spPr/>
      <dgm:t>
        <a:bodyPr/>
        <a:lstStyle/>
        <a:p>
          <a:endParaRPr lang="en-US"/>
        </a:p>
      </dgm:t>
    </dgm:pt>
    <dgm:pt modelId="{88077676-4221-468B-8FD9-661EFF2EBC93}">
      <dgm:prSet/>
      <dgm:spPr/>
      <dgm:t>
        <a:bodyPr/>
        <a:lstStyle/>
        <a:p>
          <a:r>
            <a:rPr lang="en-US" dirty="0" smtClean="0"/>
            <a:t>Competition</a:t>
          </a:r>
          <a:endParaRPr lang="en-US" dirty="0"/>
        </a:p>
      </dgm:t>
    </dgm:pt>
    <dgm:pt modelId="{66B963CE-C739-420C-B146-582903D6F186}" type="parTrans" cxnId="{8D437716-47F1-45D0-A5C0-6C62556DE61C}">
      <dgm:prSet/>
      <dgm:spPr/>
      <dgm:t>
        <a:bodyPr/>
        <a:lstStyle/>
        <a:p>
          <a:endParaRPr lang="en-US"/>
        </a:p>
      </dgm:t>
    </dgm:pt>
    <dgm:pt modelId="{2DC83BB0-5B94-4336-A0F7-0AF4D7F0A4AB}" type="sibTrans" cxnId="{8D437716-47F1-45D0-A5C0-6C62556DE61C}">
      <dgm:prSet/>
      <dgm:spPr/>
      <dgm:t>
        <a:bodyPr/>
        <a:lstStyle/>
        <a:p>
          <a:endParaRPr lang="en-US"/>
        </a:p>
      </dgm:t>
    </dgm:pt>
    <dgm:pt modelId="{DB6DF911-0DBD-4E0A-BB9A-1DC5DD425822}">
      <dgm:prSet/>
      <dgm:spPr/>
      <dgm:t>
        <a:bodyPr/>
        <a:lstStyle/>
        <a:p>
          <a:r>
            <a:rPr lang="en-US" dirty="0" smtClean="0"/>
            <a:t>Selection procedures</a:t>
          </a:r>
          <a:endParaRPr lang="en-US" dirty="0"/>
        </a:p>
      </dgm:t>
    </dgm:pt>
    <dgm:pt modelId="{1019D223-9491-4221-B8EC-FC6B8026C524}" type="parTrans" cxnId="{8FB2E733-5E27-48FC-A6FE-AA9D8237FBB8}">
      <dgm:prSet/>
      <dgm:spPr/>
      <dgm:t>
        <a:bodyPr/>
        <a:lstStyle/>
        <a:p>
          <a:endParaRPr lang="en-US"/>
        </a:p>
      </dgm:t>
    </dgm:pt>
    <dgm:pt modelId="{ADA6E558-9BFA-4334-A1E4-E49797288A6F}" type="sibTrans" cxnId="{8FB2E733-5E27-48FC-A6FE-AA9D8237FBB8}">
      <dgm:prSet/>
      <dgm:spPr/>
      <dgm:t>
        <a:bodyPr/>
        <a:lstStyle/>
        <a:p>
          <a:endParaRPr lang="en-US"/>
        </a:p>
      </dgm:t>
    </dgm:pt>
    <dgm:pt modelId="{BD399E5F-2D83-4D2A-BDC6-76076C714F89}">
      <dgm:prSet/>
      <dgm:spPr/>
      <dgm:t>
        <a:bodyPr/>
        <a:lstStyle/>
        <a:p>
          <a:r>
            <a:rPr lang="en-US" dirty="0" smtClean="0"/>
            <a:t>Ownership criteria</a:t>
          </a:r>
          <a:endParaRPr lang="en-US" dirty="0"/>
        </a:p>
      </dgm:t>
    </dgm:pt>
    <dgm:pt modelId="{C7289400-70F4-454D-B448-F468BE59E08D}" type="parTrans" cxnId="{2CD1BFB8-D39F-4AAF-B67F-0C9695A2F4BD}">
      <dgm:prSet/>
      <dgm:spPr/>
      <dgm:t>
        <a:bodyPr/>
        <a:lstStyle/>
        <a:p>
          <a:endParaRPr lang="en-US"/>
        </a:p>
      </dgm:t>
    </dgm:pt>
    <dgm:pt modelId="{5ABDDD1B-FAE9-4C40-85EF-1DB03DAF7520}" type="sibTrans" cxnId="{2CD1BFB8-D39F-4AAF-B67F-0C9695A2F4BD}">
      <dgm:prSet/>
      <dgm:spPr/>
      <dgm:t>
        <a:bodyPr/>
        <a:lstStyle/>
        <a:p>
          <a:endParaRPr lang="en-US"/>
        </a:p>
      </dgm:t>
    </dgm:pt>
    <dgm:pt modelId="{08B58936-F6F4-4678-BAC1-11DEB18239A0}">
      <dgm:prSet/>
      <dgm:spPr/>
      <dgm:t>
        <a:bodyPr/>
        <a:lstStyle/>
        <a:p>
          <a:r>
            <a:rPr lang="en-US" dirty="0" smtClean="0"/>
            <a:t>Regulatory institutions</a:t>
          </a:r>
          <a:endParaRPr lang="en-US" dirty="0"/>
        </a:p>
      </dgm:t>
    </dgm:pt>
    <dgm:pt modelId="{6AD88021-EA6F-478D-AC51-E1150C94CFD2}" type="parTrans" cxnId="{73A08871-2977-470A-BD14-696D364D4E94}">
      <dgm:prSet/>
      <dgm:spPr/>
      <dgm:t>
        <a:bodyPr/>
        <a:lstStyle/>
        <a:p>
          <a:endParaRPr lang="en-US"/>
        </a:p>
      </dgm:t>
    </dgm:pt>
    <dgm:pt modelId="{622A4F37-8914-42B9-89F3-D93038795759}" type="sibTrans" cxnId="{73A08871-2977-470A-BD14-696D364D4E94}">
      <dgm:prSet/>
      <dgm:spPr/>
      <dgm:t>
        <a:bodyPr/>
        <a:lstStyle/>
        <a:p>
          <a:endParaRPr lang="en-US"/>
        </a:p>
      </dgm:t>
    </dgm:pt>
    <dgm:pt modelId="{DD9BFA2A-D4B5-4109-9902-892885CFCAD7}">
      <dgm:prSet/>
      <dgm:spPr/>
      <dgm:t>
        <a:bodyPr/>
        <a:lstStyle/>
        <a:p>
          <a:r>
            <a:rPr lang="en-US" dirty="0" err="1" smtClean="0"/>
            <a:t>Perc’d</a:t>
          </a:r>
          <a:r>
            <a:rPr lang="en-US" dirty="0" smtClean="0"/>
            <a:t> sector corruption</a:t>
          </a:r>
          <a:endParaRPr lang="en-US" dirty="0"/>
        </a:p>
      </dgm:t>
    </dgm:pt>
    <dgm:pt modelId="{9E6C4469-F558-4C8E-A641-8A1AB19E8297}" type="parTrans" cxnId="{72BBCC89-A730-494E-9A87-C9F74DAC5813}">
      <dgm:prSet/>
      <dgm:spPr/>
      <dgm:t>
        <a:bodyPr/>
        <a:lstStyle/>
        <a:p>
          <a:endParaRPr lang="en-US"/>
        </a:p>
      </dgm:t>
    </dgm:pt>
    <dgm:pt modelId="{6117BFF5-907E-4E5E-ACF8-2851ADB191CF}" type="sibTrans" cxnId="{72BBCC89-A730-494E-9A87-C9F74DAC5813}">
      <dgm:prSet/>
      <dgm:spPr/>
      <dgm:t>
        <a:bodyPr/>
        <a:lstStyle/>
        <a:p>
          <a:endParaRPr lang="en-US"/>
        </a:p>
      </dgm:t>
    </dgm:pt>
    <dgm:pt modelId="{BC3D00CD-7E1A-44AB-8C8F-E925FE97B421}">
      <dgm:prSet/>
      <dgm:spPr/>
      <dgm:t>
        <a:bodyPr/>
        <a:lstStyle/>
        <a:p>
          <a:r>
            <a:rPr lang="en-US" dirty="0" smtClean="0"/>
            <a:t>Competition body</a:t>
          </a:r>
          <a:endParaRPr lang="en-US" dirty="0"/>
        </a:p>
      </dgm:t>
    </dgm:pt>
    <dgm:pt modelId="{D3905727-A65E-4112-A20B-6DD59C1EBCBB}" type="parTrans" cxnId="{D6D52456-781F-430E-841F-0AA6360506F4}">
      <dgm:prSet/>
      <dgm:spPr/>
      <dgm:t>
        <a:bodyPr/>
        <a:lstStyle/>
        <a:p>
          <a:endParaRPr lang="en-US"/>
        </a:p>
      </dgm:t>
    </dgm:pt>
    <dgm:pt modelId="{411595F1-A954-4AC9-A949-B7F7F7F75312}" type="sibTrans" cxnId="{D6D52456-781F-430E-841F-0AA6360506F4}">
      <dgm:prSet/>
      <dgm:spPr/>
      <dgm:t>
        <a:bodyPr/>
        <a:lstStyle/>
        <a:p>
          <a:endParaRPr lang="en-US"/>
        </a:p>
      </dgm:t>
    </dgm:pt>
    <dgm:pt modelId="{4C2B6C1D-6F15-459F-8DEE-1ED418E038D4}">
      <dgm:prSet/>
      <dgm:spPr/>
      <dgm:t>
        <a:bodyPr/>
        <a:lstStyle/>
        <a:p>
          <a:r>
            <a:rPr lang="en-US" dirty="0" smtClean="0"/>
            <a:t>Government institutions</a:t>
          </a:r>
          <a:endParaRPr lang="en-US" dirty="0"/>
        </a:p>
      </dgm:t>
    </dgm:pt>
    <dgm:pt modelId="{5DDB3A05-8BFF-49A1-B889-EE4BE8AF4FF4}" type="parTrans" cxnId="{BF4FD4D6-5D14-4FBC-9C7C-66572B5ABFE5}">
      <dgm:prSet/>
      <dgm:spPr/>
      <dgm:t>
        <a:bodyPr/>
        <a:lstStyle/>
        <a:p>
          <a:endParaRPr lang="en-US"/>
        </a:p>
      </dgm:t>
    </dgm:pt>
    <dgm:pt modelId="{D2E8626B-3782-41D7-AA76-E9C29DB59F95}" type="sibTrans" cxnId="{BF4FD4D6-5D14-4FBC-9C7C-66572B5ABFE5}">
      <dgm:prSet/>
      <dgm:spPr/>
      <dgm:t>
        <a:bodyPr/>
        <a:lstStyle/>
        <a:p>
          <a:endParaRPr lang="en-US"/>
        </a:p>
      </dgm:t>
    </dgm:pt>
    <dgm:pt modelId="{9344B793-29A9-4FF3-AC6C-A87656AD6E47}">
      <dgm:prSet/>
      <dgm:spPr/>
      <dgm:t>
        <a:bodyPr/>
        <a:lstStyle/>
        <a:p>
          <a:r>
            <a:rPr lang="en-US" dirty="0" smtClean="0"/>
            <a:t>Legal institutions</a:t>
          </a:r>
          <a:endParaRPr lang="en-US" dirty="0"/>
        </a:p>
      </dgm:t>
    </dgm:pt>
    <dgm:pt modelId="{FCEBBF97-AB36-49F2-B3CE-E4E3788CBF50}" type="parTrans" cxnId="{99578817-215B-4347-A3C1-C30BC57D42A0}">
      <dgm:prSet/>
      <dgm:spPr/>
      <dgm:t>
        <a:bodyPr/>
        <a:lstStyle/>
        <a:p>
          <a:endParaRPr lang="en-US"/>
        </a:p>
      </dgm:t>
    </dgm:pt>
    <dgm:pt modelId="{CE10EC6E-7A04-41C7-BA09-BF64697970C0}" type="sibTrans" cxnId="{99578817-215B-4347-A3C1-C30BC57D42A0}">
      <dgm:prSet/>
      <dgm:spPr/>
      <dgm:t>
        <a:bodyPr/>
        <a:lstStyle/>
        <a:p>
          <a:endParaRPr lang="en-US"/>
        </a:p>
      </dgm:t>
    </dgm:pt>
    <dgm:pt modelId="{9FCEB685-A4E1-48DC-AC22-186CB1EB36B7}">
      <dgm:prSet/>
      <dgm:spPr/>
      <dgm:t>
        <a:bodyPr/>
        <a:lstStyle/>
        <a:p>
          <a:r>
            <a:rPr lang="en-US" dirty="0" smtClean="0"/>
            <a:t>CPI</a:t>
          </a:r>
          <a:endParaRPr lang="en-US" dirty="0"/>
        </a:p>
      </dgm:t>
    </dgm:pt>
    <dgm:pt modelId="{43ED5F9B-540A-4B70-B965-A4CB8310BF1D}" type="parTrans" cxnId="{2B956635-7A8F-4F59-BD8E-F703F5D505A7}">
      <dgm:prSet/>
      <dgm:spPr/>
      <dgm:t>
        <a:bodyPr/>
        <a:lstStyle/>
        <a:p>
          <a:endParaRPr lang="en-US"/>
        </a:p>
      </dgm:t>
    </dgm:pt>
    <dgm:pt modelId="{49E561A6-A0CA-4FFA-BB5D-DEBDAC1E0BF9}" type="sibTrans" cxnId="{2B956635-7A8F-4F59-BD8E-F703F5D505A7}">
      <dgm:prSet/>
      <dgm:spPr/>
      <dgm:t>
        <a:bodyPr/>
        <a:lstStyle/>
        <a:p>
          <a:endParaRPr lang="en-US"/>
        </a:p>
      </dgm:t>
    </dgm:pt>
    <dgm:pt modelId="{BF1241F7-1CC6-4C1C-AE92-3C6B1C8DAE1B}">
      <dgm:prSet/>
      <dgm:spPr/>
      <dgm:t>
        <a:bodyPr/>
        <a:lstStyle/>
        <a:p>
          <a:r>
            <a:rPr lang="en-US" dirty="0" smtClean="0"/>
            <a:t>General development</a:t>
          </a:r>
          <a:endParaRPr lang="en-US" dirty="0"/>
        </a:p>
      </dgm:t>
    </dgm:pt>
    <dgm:pt modelId="{D62A696E-5842-4F94-B51D-4092FC4F3BEE}" type="parTrans" cxnId="{6404446A-BE28-49ED-9E15-99362D8BC884}">
      <dgm:prSet/>
      <dgm:spPr/>
      <dgm:t>
        <a:bodyPr/>
        <a:lstStyle/>
        <a:p>
          <a:endParaRPr lang="en-US"/>
        </a:p>
      </dgm:t>
    </dgm:pt>
    <dgm:pt modelId="{177C3F94-E99E-4652-B3DC-D5B156F5082A}" type="sibTrans" cxnId="{6404446A-BE28-49ED-9E15-99362D8BC884}">
      <dgm:prSet/>
      <dgm:spPr/>
      <dgm:t>
        <a:bodyPr/>
        <a:lstStyle/>
        <a:p>
          <a:endParaRPr lang="en-US"/>
        </a:p>
      </dgm:t>
    </dgm:pt>
    <dgm:pt modelId="{AE72F809-6572-43B4-8E9D-43EF4AB509AC}">
      <dgm:prSet/>
      <dgm:spPr/>
      <dgm:t>
        <a:bodyPr/>
        <a:lstStyle/>
        <a:p>
          <a:r>
            <a:rPr lang="en-US" dirty="0" smtClean="0"/>
            <a:t>Political accountability</a:t>
          </a:r>
          <a:endParaRPr lang="en-US" dirty="0"/>
        </a:p>
      </dgm:t>
    </dgm:pt>
    <dgm:pt modelId="{934C73E7-CA9C-4835-83D7-B35B3FE35C84}" type="parTrans" cxnId="{70F9D583-58D0-4A93-90D7-D78C240905C2}">
      <dgm:prSet/>
      <dgm:spPr/>
      <dgm:t>
        <a:bodyPr/>
        <a:lstStyle/>
        <a:p>
          <a:endParaRPr lang="en-US"/>
        </a:p>
      </dgm:t>
    </dgm:pt>
    <dgm:pt modelId="{B607D271-C666-4022-B2B4-7A2C9BF0E066}" type="sibTrans" cxnId="{70F9D583-58D0-4A93-90D7-D78C240905C2}">
      <dgm:prSet/>
      <dgm:spPr/>
      <dgm:t>
        <a:bodyPr/>
        <a:lstStyle/>
        <a:p>
          <a:endParaRPr lang="en-US"/>
        </a:p>
      </dgm:t>
    </dgm:pt>
    <dgm:pt modelId="{8051A55E-D1A1-431D-A5DC-4B26BF49A5F9}">
      <dgm:prSet phldrT="[Text]" custT="1"/>
      <dgm:spPr/>
      <dgm:t>
        <a:bodyPr/>
        <a:lstStyle/>
        <a:p>
          <a:r>
            <a:rPr lang="en-US" sz="2000" b="1" dirty="0" err="1" smtClean="0"/>
            <a:t>F</a:t>
          </a:r>
          <a:r>
            <a:rPr lang="en-US" sz="2000" b="1" baseline="-25000" dirty="0" err="1" smtClean="0"/>
            <a:t>i</a:t>
          </a:r>
          <a:r>
            <a:rPr lang="en-US" sz="2000" b="1" dirty="0" smtClean="0"/>
            <a:t> =Firm Characteristics</a:t>
          </a:r>
          <a:endParaRPr lang="en-US" sz="2000" b="1" dirty="0"/>
        </a:p>
      </dgm:t>
    </dgm:pt>
    <dgm:pt modelId="{BC6387A2-0DB2-43F3-82A2-A2D7C3363543}" type="sibTrans" cxnId="{B92F06E7-510C-4707-86D0-F7A7E31BF3E6}">
      <dgm:prSet/>
      <dgm:spPr/>
      <dgm:t>
        <a:bodyPr/>
        <a:lstStyle/>
        <a:p>
          <a:endParaRPr lang="en-US"/>
        </a:p>
      </dgm:t>
    </dgm:pt>
    <dgm:pt modelId="{509FFA17-8631-4184-BB63-2A5478FB41B0}" type="parTrans" cxnId="{B92F06E7-510C-4707-86D0-F7A7E31BF3E6}">
      <dgm:prSet/>
      <dgm:spPr/>
      <dgm:t>
        <a:bodyPr/>
        <a:lstStyle/>
        <a:p>
          <a:endParaRPr lang="en-US"/>
        </a:p>
      </dgm:t>
    </dgm:pt>
    <dgm:pt modelId="{6A1577E6-9527-4AB9-9535-7DE0E8D0ED48}" type="pres">
      <dgm:prSet presAssocID="{B67BC40B-0636-4FE6-A08A-5450F8C8E6B3}" presName="Name0" presStyleCnt="0">
        <dgm:presLayoutVars>
          <dgm:dir/>
          <dgm:animLvl val="lvl"/>
          <dgm:resizeHandles val="exact"/>
        </dgm:presLayoutVars>
      </dgm:prSet>
      <dgm:spPr/>
      <dgm:t>
        <a:bodyPr/>
        <a:lstStyle/>
        <a:p>
          <a:endParaRPr lang="en-US"/>
        </a:p>
      </dgm:t>
    </dgm:pt>
    <dgm:pt modelId="{9DBE90C7-6233-43CE-A815-66B665AF3C1F}" type="pres">
      <dgm:prSet presAssocID="{8051A55E-D1A1-431D-A5DC-4B26BF49A5F9}" presName="compositeNode" presStyleCnt="0">
        <dgm:presLayoutVars>
          <dgm:bulletEnabled val="1"/>
        </dgm:presLayoutVars>
      </dgm:prSet>
      <dgm:spPr/>
    </dgm:pt>
    <dgm:pt modelId="{E9496312-79B6-4499-8DED-9FA97104A5D2}" type="pres">
      <dgm:prSet presAssocID="{8051A55E-D1A1-431D-A5DC-4B26BF49A5F9}" presName="bgRect" presStyleLbl="node1" presStyleIdx="0" presStyleCnt="3"/>
      <dgm:spPr/>
      <dgm:t>
        <a:bodyPr/>
        <a:lstStyle/>
        <a:p>
          <a:endParaRPr lang="en-US"/>
        </a:p>
      </dgm:t>
    </dgm:pt>
    <dgm:pt modelId="{00A0FDBE-727F-43D5-827F-202631ED96BE}" type="pres">
      <dgm:prSet presAssocID="{8051A55E-D1A1-431D-A5DC-4B26BF49A5F9}" presName="parentNode" presStyleLbl="node1" presStyleIdx="0" presStyleCnt="3">
        <dgm:presLayoutVars>
          <dgm:chMax val="0"/>
          <dgm:bulletEnabled val="1"/>
        </dgm:presLayoutVars>
      </dgm:prSet>
      <dgm:spPr/>
      <dgm:t>
        <a:bodyPr/>
        <a:lstStyle/>
        <a:p>
          <a:endParaRPr lang="en-US"/>
        </a:p>
      </dgm:t>
    </dgm:pt>
    <dgm:pt modelId="{103EB66D-95D8-425E-9B85-989DD390E0C2}" type="pres">
      <dgm:prSet presAssocID="{8051A55E-D1A1-431D-A5DC-4B26BF49A5F9}" presName="childNode" presStyleLbl="node1" presStyleIdx="0" presStyleCnt="3">
        <dgm:presLayoutVars>
          <dgm:bulletEnabled val="1"/>
        </dgm:presLayoutVars>
      </dgm:prSet>
      <dgm:spPr/>
      <dgm:t>
        <a:bodyPr/>
        <a:lstStyle/>
        <a:p>
          <a:endParaRPr lang="en-US"/>
        </a:p>
      </dgm:t>
    </dgm:pt>
    <dgm:pt modelId="{ACB7D8B8-77B1-44D1-B3DF-C74065341465}" type="pres">
      <dgm:prSet presAssocID="{BC6387A2-0DB2-43F3-82A2-A2D7C3363543}" presName="hSp" presStyleCnt="0"/>
      <dgm:spPr/>
    </dgm:pt>
    <dgm:pt modelId="{7250C361-5DCA-4627-BDA0-2D27CADD213B}" type="pres">
      <dgm:prSet presAssocID="{BC6387A2-0DB2-43F3-82A2-A2D7C3363543}" presName="vProcSp" presStyleCnt="0"/>
      <dgm:spPr/>
    </dgm:pt>
    <dgm:pt modelId="{F3717D0B-8621-4291-9954-C753486CED86}" type="pres">
      <dgm:prSet presAssocID="{BC6387A2-0DB2-43F3-82A2-A2D7C3363543}" presName="vSp1" presStyleCnt="0"/>
      <dgm:spPr/>
    </dgm:pt>
    <dgm:pt modelId="{3F97BB28-A334-4C0A-AB88-356939778989}" type="pres">
      <dgm:prSet presAssocID="{BC6387A2-0DB2-43F3-82A2-A2D7C3363543}" presName="simulatedConn" presStyleLbl="solidFgAcc1" presStyleIdx="0" presStyleCnt="2" custAng="5400000" custLinFactY="100000" custLinFactNeighborX="-9216" custLinFactNeighborY="123014"/>
      <dgm:spPr/>
    </dgm:pt>
    <dgm:pt modelId="{E2E9F3D5-006F-47BA-815B-B4563A825E83}" type="pres">
      <dgm:prSet presAssocID="{BC6387A2-0DB2-43F3-82A2-A2D7C3363543}" presName="vSp2" presStyleCnt="0"/>
      <dgm:spPr/>
    </dgm:pt>
    <dgm:pt modelId="{DD42D3A5-E34D-410B-BF8F-A512FDBA93C7}" type="pres">
      <dgm:prSet presAssocID="{BC6387A2-0DB2-43F3-82A2-A2D7C3363543}" presName="sibTrans" presStyleCnt="0"/>
      <dgm:spPr/>
    </dgm:pt>
    <dgm:pt modelId="{4769F108-8553-4007-9D5C-E8C0AA85C094}" type="pres">
      <dgm:prSet presAssocID="{72D6A0C9-78D9-42D5-AE2F-ACEEFB13C3C2}" presName="compositeNode" presStyleCnt="0">
        <dgm:presLayoutVars>
          <dgm:bulletEnabled val="1"/>
        </dgm:presLayoutVars>
      </dgm:prSet>
      <dgm:spPr/>
    </dgm:pt>
    <dgm:pt modelId="{F634B786-AEAA-4F8E-887A-D48CBE62E864}" type="pres">
      <dgm:prSet presAssocID="{72D6A0C9-78D9-42D5-AE2F-ACEEFB13C3C2}" presName="bgRect" presStyleLbl="node1" presStyleIdx="1" presStyleCnt="3" custLinFactNeighborX="1669" custLinFactNeighborY="-1406"/>
      <dgm:spPr/>
      <dgm:t>
        <a:bodyPr/>
        <a:lstStyle/>
        <a:p>
          <a:endParaRPr lang="en-US"/>
        </a:p>
      </dgm:t>
    </dgm:pt>
    <dgm:pt modelId="{D1B7FCFD-5AA9-45F1-ACFF-BD9313A5253B}" type="pres">
      <dgm:prSet presAssocID="{72D6A0C9-78D9-42D5-AE2F-ACEEFB13C3C2}" presName="parentNode" presStyleLbl="node1" presStyleIdx="1" presStyleCnt="3">
        <dgm:presLayoutVars>
          <dgm:chMax val="0"/>
          <dgm:bulletEnabled val="1"/>
        </dgm:presLayoutVars>
      </dgm:prSet>
      <dgm:spPr/>
      <dgm:t>
        <a:bodyPr/>
        <a:lstStyle/>
        <a:p>
          <a:endParaRPr lang="en-US"/>
        </a:p>
      </dgm:t>
    </dgm:pt>
    <dgm:pt modelId="{948FF436-2279-47AB-9005-03A79FCB2FC9}" type="pres">
      <dgm:prSet presAssocID="{72D6A0C9-78D9-42D5-AE2F-ACEEFB13C3C2}" presName="childNode" presStyleLbl="node1" presStyleIdx="1" presStyleCnt="3">
        <dgm:presLayoutVars>
          <dgm:bulletEnabled val="1"/>
        </dgm:presLayoutVars>
      </dgm:prSet>
      <dgm:spPr/>
      <dgm:t>
        <a:bodyPr/>
        <a:lstStyle/>
        <a:p>
          <a:endParaRPr lang="en-US"/>
        </a:p>
      </dgm:t>
    </dgm:pt>
    <dgm:pt modelId="{84C7C436-E2B5-4001-89C2-EA466448439A}" type="pres">
      <dgm:prSet presAssocID="{E3F6791E-B9DD-49FE-A3F5-D3596F490408}" presName="hSp" presStyleCnt="0"/>
      <dgm:spPr/>
    </dgm:pt>
    <dgm:pt modelId="{292D0F32-76AF-40E5-89A6-BC99C9D79868}" type="pres">
      <dgm:prSet presAssocID="{E3F6791E-B9DD-49FE-A3F5-D3596F490408}" presName="vProcSp" presStyleCnt="0"/>
      <dgm:spPr/>
    </dgm:pt>
    <dgm:pt modelId="{25028475-ED94-4EDF-A995-E9F77AF90957}" type="pres">
      <dgm:prSet presAssocID="{E3F6791E-B9DD-49FE-A3F5-D3596F490408}" presName="vSp1" presStyleCnt="0"/>
      <dgm:spPr/>
    </dgm:pt>
    <dgm:pt modelId="{C22E67E9-C61F-4263-88FC-1D4C793BFE57}" type="pres">
      <dgm:prSet presAssocID="{E3F6791E-B9DD-49FE-A3F5-D3596F490408}" presName="simulatedConn" presStyleLbl="solidFgAcc1" presStyleIdx="1" presStyleCnt="2" custAng="5400000" custLinFactY="100000" custLinFactNeighborX="-16890" custLinFactNeighborY="123014"/>
      <dgm:spPr/>
    </dgm:pt>
    <dgm:pt modelId="{2621D584-80C2-4B42-86FA-5C9CF1F26A09}" type="pres">
      <dgm:prSet presAssocID="{E3F6791E-B9DD-49FE-A3F5-D3596F490408}" presName="vSp2" presStyleCnt="0"/>
      <dgm:spPr/>
    </dgm:pt>
    <dgm:pt modelId="{41991886-07E3-423D-BAD4-29FE235C94D5}" type="pres">
      <dgm:prSet presAssocID="{E3F6791E-B9DD-49FE-A3F5-D3596F490408}" presName="sibTrans" presStyleCnt="0"/>
      <dgm:spPr/>
    </dgm:pt>
    <dgm:pt modelId="{DC82A8F3-E480-4E4E-9819-84A566CB89C6}" type="pres">
      <dgm:prSet presAssocID="{D6283EE0-A16E-4659-A172-A4A8EC756AB4}" presName="compositeNode" presStyleCnt="0">
        <dgm:presLayoutVars>
          <dgm:bulletEnabled val="1"/>
        </dgm:presLayoutVars>
      </dgm:prSet>
      <dgm:spPr/>
    </dgm:pt>
    <dgm:pt modelId="{4D0C31AA-A9B3-4013-9D4C-7BFE83718486}" type="pres">
      <dgm:prSet presAssocID="{D6283EE0-A16E-4659-A172-A4A8EC756AB4}" presName="bgRect" presStyleLbl="node1" presStyleIdx="2" presStyleCnt="3"/>
      <dgm:spPr/>
      <dgm:t>
        <a:bodyPr/>
        <a:lstStyle/>
        <a:p>
          <a:endParaRPr lang="en-US"/>
        </a:p>
      </dgm:t>
    </dgm:pt>
    <dgm:pt modelId="{0A7CF061-4A6F-4239-BD21-FD09B793E240}" type="pres">
      <dgm:prSet presAssocID="{D6283EE0-A16E-4659-A172-A4A8EC756AB4}" presName="parentNode" presStyleLbl="node1" presStyleIdx="2" presStyleCnt="3">
        <dgm:presLayoutVars>
          <dgm:chMax val="0"/>
          <dgm:bulletEnabled val="1"/>
        </dgm:presLayoutVars>
      </dgm:prSet>
      <dgm:spPr/>
      <dgm:t>
        <a:bodyPr/>
        <a:lstStyle/>
        <a:p>
          <a:endParaRPr lang="en-US"/>
        </a:p>
      </dgm:t>
    </dgm:pt>
    <dgm:pt modelId="{D3A6DD9F-4727-452F-BADC-D1F68C418C9F}" type="pres">
      <dgm:prSet presAssocID="{D6283EE0-A16E-4659-A172-A4A8EC756AB4}" presName="childNode" presStyleLbl="node1" presStyleIdx="2" presStyleCnt="3">
        <dgm:presLayoutVars>
          <dgm:bulletEnabled val="1"/>
        </dgm:presLayoutVars>
      </dgm:prSet>
      <dgm:spPr/>
      <dgm:t>
        <a:bodyPr/>
        <a:lstStyle/>
        <a:p>
          <a:endParaRPr lang="en-US"/>
        </a:p>
      </dgm:t>
    </dgm:pt>
  </dgm:ptLst>
  <dgm:cxnLst>
    <dgm:cxn modelId="{23887CC5-C99D-4E5A-95D4-837C0E5EA16A}" type="presOf" srcId="{88077676-4221-468B-8FD9-661EFF2EBC93}" destId="{948FF436-2279-47AB-9005-03A79FCB2FC9}" srcOrd="0" destOrd="2" presId="urn:microsoft.com/office/officeart/2005/8/layout/hProcess7#1"/>
    <dgm:cxn modelId="{3DB5E3C6-0B97-4D57-AC19-104D628332FA}" type="presOf" srcId="{C3EC9483-D704-4F57-8CB7-CAE5BAF4BDC8}" destId="{D3A6DD9F-4727-452F-BADC-D1F68C418C9F}" srcOrd="0" destOrd="0" presId="urn:microsoft.com/office/officeart/2005/8/layout/hProcess7#1"/>
    <dgm:cxn modelId="{C048AFFE-477B-4552-8FFC-5B1216CD78FD}" type="presOf" srcId="{9FCEB685-A4E1-48DC-AC22-186CB1EB36B7}" destId="{D3A6DD9F-4727-452F-BADC-D1F68C418C9F}" srcOrd="0" destOrd="4" presId="urn:microsoft.com/office/officeart/2005/8/layout/hProcess7#1"/>
    <dgm:cxn modelId="{175F3BEE-F2E1-4185-8D34-DEB81A0FF808}" type="presOf" srcId="{165EDCF0-E69F-4C9D-9F0A-AE18AEE8E080}" destId="{103EB66D-95D8-425E-9B85-989DD390E0C2}" srcOrd="0" destOrd="4" presId="urn:microsoft.com/office/officeart/2005/8/layout/hProcess7#1"/>
    <dgm:cxn modelId="{B5A79568-A8D8-4959-ABBB-EC17B60BB8B5}" type="presOf" srcId="{B67BC40B-0636-4FE6-A08A-5450F8C8E6B3}" destId="{6A1577E6-9527-4AB9-9535-7DE0E8D0ED48}" srcOrd="0" destOrd="0" presId="urn:microsoft.com/office/officeart/2005/8/layout/hProcess7#1"/>
    <dgm:cxn modelId="{8C9D1428-ABEF-484E-961B-759E883B159A}" srcId="{D6283EE0-A16E-4659-A172-A4A8EC756AB4}" destId="{C3EC9483-D704-4F57-8CB7-CAE5BAF4BDC8}" srcOrd="0" destOrd="0" parTransId="{E65378C8-0777-4FA6-9F59-8A373A4E3972}" sibTransId="{71DD100A-5C34-43FA-8430-A3E3BFB61FAF}"/>
    <dgm:cxn modelId="{B3A94F92-6FD1-44EC-B717-612147F121DF}" srcId="{8051A55E-D1A1-431D-A5DC-4B26BF49A5F9}" destId="{0B6C730B-F3C6-46B2-A8D4-BDF9A91E79BD}" srcOrd="3" destOrd="0" parTransId="{A3C9E94D-EF0E-42EB-9150-958F8FBA511F}" sibTransId="{476F8108-5256-44E3-A799-B358B7611DD4}"/>
    <dgm:cxn modelId="{72BBCC89-A730-494E-9A87-C9F74DAC5813}" srcId="{72D6A0C9-78D9-42D5-AE2F-ACEEFB13C3C2}" destId="{DD9BFA2A-D4B5-4109-9902-892885CFCAD7}" srcOrd="6" destOrd="0" parTransId="{9E6C4469-F558-4C8E-A641-8A1AB19E8297}" sibTransId="{6117BFF5-907E-4E5E-ACF8-2851ADB191CF}"/>
    <dgm:cxn modelId="{769BD259-1CFA-49E1-B915-F239097A16FE}" type="presOf" srcId="{08B58936-F6F4-4678-BAC1-11DEB18239A0}" destId="{948FF436-2279-47AB-9005-03A79FCB2FC9}" srcOrd="0" destOrd="5" presId="urn:microsoft.com/office/officeart/2005/8/layout/hProcess7#1"/>
    <dgm:cxn modelId="{2AADB7CF-08DD-4DF6-A0B8-FDABA4A57AE2}" type="presOf" srcId="{DB6DF911-0DBD-4E0A-BB9A-1DC5DD425822}" destId="{948FF436-2279-47AB-9005-03A79FCB2FC9}" srcOrd="0" destOrd="3" presId="urn:microsoft.com/office/officeart/2005/8/layout/hProcess7#1"/>
    <dgm:cxn modelId="{FC83C88E-08B2-4B00-A6FF-66D1111EB300}" type="presOf" srcId="{8D116172-532E-47FD-B9DB-C3E73687B7FB}" destId="{103EB66D-95D8-425E-9B85-989DD390E0C2}" srcOrd="0" destOrd="5" presId="urn:microsoft.com/office/officeart/2005/8/layout/hProcess7#1"/>
    <dgm:cxn modelId="{BF4FD4D6-5D14-4FBC-9C7C-66572B5ABFE5}" srcId="{D6283EE0-A16E-4659-A172-A4A8EC756AB4}" destId="{4C2B6C1D-6F15-459F-8DEE-1ED418E038D4}" srcOrd="2" destOrd="0" parTransId="{5DDB3A05-8BFF-49A1-B889-EE4BE8AF4FF4}" sibTransId="{D2E8626B-3782-41D7-AA76-E9C29DB59F95}"/>
    <dgm:cxn modelId="{26952F48-3DB2-47A5-A5FD-6EBA72435A3F}" type="presOf" srcId="{8051A55E-D1A1-431D-A5DC-4B26BF49A5F9}" destId="{00A0FDBE-727F-43D5-827F-202631ED96BE}" srcOrd="1" destOrd="0" presId="urn:microsoft.com/office/officeart/2005/8/layout/hProcess7#1"/>
    <dgm:cxn modelId="{2EE39097-8879-4076-8DB9-5313FE3245B5}" srcId="{8051A55E-D1A1-431D-A5DC-4B26BF49A5F9}" destId="{F0B38417-1718-4457-BEB1-A98BCC7B18BA}" srcOrd="1" destOrd="0" parTransId="{8E86F06E-B4ED-4569-8908-910AD20FC320}" sibTransId="{F397BABA-EACE-48B3-978A-0ECAA4DAA30C}"/>
    <dgm:cxn modelId="{62FD4E8C-5AA8-420A-AD14-9C71875A3D37}" type="presOf" srcId="{D6283EE0-A16E-4659-A172-A4A8EC756AB4}" destId="{0A7CF061-4A6F-4239-BD21-FD09B793E240}" srcOrd="1" destOrd="0" presId="urn:microsoft.com/office/officeart/2005/8/layout/hProcess7#1"/>
    <dgm:cxn modelId="{57221258-E02F-4764-AAC3-8A98D9581C07}" srcId="{8051A55E-D1A1-431D-A5DC-4B26BF49A5F9}" destId="{9D2FFDAD-6167-4DAD-AA69-1ACBC5BDEDD9}" srcOrd="0" destOrd="0" parTransId="{85213C5F-B2C5-4167-8AF1-06CAB16E0903}" sibTransId="{3A34FADB-135B-4598-BD0F-32AFD7EF259F}"/>
    <dgm:cxn modelId="{588BBB71-7885-423F-835E-7A2F0F0FA746}" type="presOf" srcId="{72D6A0C9-78D9-42D5-AE2F-ACEEFB13C3C2}" destId="{D1B7FCFD-5AA9-45F1-ACFF-BD9313A5253B}" srcOrd="1" destOrd="0" presId="urn:microsoft.com/office/officeart/2005/8/layout/hProcess7#1"/>
    <dgm:cxn modelId="{538DDFD7-04C1-4470-8958-ADB4302A80EF}" type="presOf" srcId="{0B6C730B-F3C6-46B2-A8D4-BDF9A91E79BD}" destId="{103EB66D-95D8-425E-9B85-989DD390E0C2}" srcOrd="0" destOrd="3" presId="urn:microsoft.com/office/officeart/2005/8/layout/hProcess7#1"/>
    <dgm:cxn modelId="{92592091-0F2A-43BF-9C72-CA885D82433B}" type="presOf" srcId="{F0B38417-1718-4457-BEB1-A98BCC7B18BA}" destId="{103EB66D-95D8-425E-9B85-989DD390E0C2}" srcOrd="0" destOrd="1" presId="urn:microsoft.com/office/officeart/2005/8/layout/hProcess7#1"/>
    <dgm:cxn modelId="{FA30315D-5018-4403-99FB-BF6727BBDA5D}" type="presOf" srcId="{BF1241F7-1CC6-4C1C-AE92-3C6B1C8DAE1B}" destId="{D3A6DD9F-4727-452F-BADC-D1F68C418C9F}" srcOrd="0" destOrd="5" presId="urn:microsoft.com/office/officeart/2005/8/layout/hProcess7#1"/>
    <dgm:cxn modelId="{6F4FDBF8-FAA4-4427-928C-2633653988F0}" type="presOf" srcId="{9344B793-29A9-4FF3-AC6C-A87656AD6E47}" destId="{D3A6DD9F-4727-452F-BADC-D1F68C418C9F}" srcOrd="0" destOrd="3" presId="urn:microsoft.com/office/officeart/2005/8/layout/hProcess7#1"/>
    <dgm:cxn modelId="{6E7C5534-AC02-4EA1-A2EF-DF3F3CB55ADA}" type="presOf" srcId="{4C2B6C1D-6F15-459F-8DEE-1ED418E038D4}" destId="{D3A6DD9F-4727-452F-BADC-D1F68C418C9F}" srcOrd="0" destOrd="2" presId="urn:microsoft.com/office/officeart/2005/8/layout/hProcess7#1"/>
    <dgm:cxn modelId="{2CD1BFB8-D39F-4AAF-B67F-0C9695A2F4BD}" srcId="{72D6A0C9-78D9-42D5-AE2F-ACEEFB13C3C2}" destId="{BD399E5F-2D83-4D2A-BDC6-76076C714F89}" srcOrd="4" destOrd="0" parTransId="{C7289400-70F4-454D-B448-F468BE59E08D}" sibTransId="{5ABDDD1B-FAE9-4C40-85EF-1DB03DAF7520}"/>
    <dgm:cxn modelId="{339FEC9F-83DD-4947-913C-47D170399D08}" srcId="{8051A55E-D1A1-431D-A5DC-4B26BF49A5F9}" destId="{165EDCF0-E69F-4C9D-9F0A-AE18AEE8E080}" srcOrd="4" destOrd="0" parTransId="{FBD5EC4C-B2FC-4973-9CA6-411EB750BD08}" sibTransId="{F161C070-A2B0-4F10-9049-6B04DD5DBBF9}"/>
    <dgm:cxn modelId="{0EAEFC10-2BDD-4E26-8AF0-3014C3C19FB7}" type="presOf" srcId="{9D2FFDAD-6167-4DAD-AA69-1ACBC5BDEDD9}" destId="{103EB66D-95D8-425E-9B85-989DD390E0C2}" srcOrd="0" destOrd="0" presId="urn:microsoft.com/office/officeart/2005/8/layout/hProcess7#1"/>
    <dgm:cxn modelId="{B92F06E7-510C-4707-86D0-F7A7E31BF3E6}" srcId="{B67BC40B-0636-4FE6-A08A-5450F8C8E6B3}" destId="{8051A55E-D1A1-431D-A5DC-4B26BF49A5F9}" srcOrd="0" destOrd="0" parTransId="{509FFA17-8631-4184-BB63-2A5478FB41B0}" sibTransId="{BC6387A2-0DB2-43F3-82A2-A2D7C3363543}"/>
    <dgm:cxn modelId="{EC788206-794E-4872-A0C1-A181BB6B52F3}" srcId="{72D6A0C9-78D9-42D5-AE2F-ACEEFB13C3C2}" destId="{1F9D5271-D115-4C00-95C2-608F37CB6F61}" srcOrd="1" destOrd="0" parTransId="{6C079460-3A04-44B6-90AA-A576B6DE9F8A}" sibTransId="{829244FE-82FB-47A6-BC41-372BF0A0D2B2}"/>
    <dgm:cxn modelId="{D6D52456-781F-430E-841F-0AA6360506F4}" srcId="{D6283EE0-A16E-4659-A172-A4A8EC756AB4}" destId="{BC3D00CD-7E1A-44AB-8C8F-E925FE97B421}" srcOrd="1" destOrd="0" parTransId="{D3905727-A65E-4112-A20B-6DD59C1EBCBB}" sibTransId="{411595F1-A954-4AC9-A949-B7F7F7F75312}"/>
    <dgm:cxn modelId="{6D536D37-3AA2-436F-98FB-ACC6FA027762}" type="presOf" srcId="{C4D97BEF-7D19-48B7-ADAE-0631B16AB7B3}" destId="{103EB66D-95D8-425E-9B85-989DD390E0C2}" srcOrd="0" destOrd="2" presId="urn:microsoft.com/office/officeart/2005/8/layout/hProcess7#1"/>
    <dgm:cxn modelId="{8FB2E733-5E27-48FC-A6FE-AA9D8237FBB8}" srcId="{72D6A0C9-78D9-42D5-AE2F-ACEEFB13C3C2}" destId="{DB6DF911-0DBD-4E0A-BB9A-1DC5DD425822}" srcOrd="3" destOrd="0" parTransId="{1019D223-9491-4221-B8EC-FC6B8026C524}" sibTransId="{ADA6E558-9BFA-4334-A1E4-E49797288A6F}"/>
    <dgm:cxn modelId="{8D437716-47F1-45D0-A5C0-6C62556DE61C}" srcId="{72D6A0C9-78D9-42D5-AE2F-ACEEFB13C3C2}" destId="{88077676-4221-468B-8FD9-661EFF2EBC93}" srcOrd="2" destOrd="0" parTransId="{66B963CE-C739-420C-B146-582903D6F186}" sibTransId="{2DC83BB0-5B94-4336-A0F7-0AF4D7F0A4AB}"/>
    <dgm:cxn modelId="{0553E292-C6CA-47AD-ABFB-E610BE1E6FFD}" type="presOf" srcId="{72D6A0C9-78D9-42D5-AE2F-ACEEFB13C3C2}" destId="{F634B786-AEAA-4F8E-887A-D48CBE62E864}" srcOrd="0" destOrd="0" presId="urn:microsoft.com/office/officeart/2005/8/layout/hProcess7#1"/>
    <dgm:cxn modelId="{D2A24D7C-0E0A-42C1-87B8-0E6358B7AD65}" srcId="{B67BC40B-0636-4FE6-A08A-5450F8C8E6B3}" destId="{72D6A0C9-78D9-42D5-AE2F-ACEEFB13C3C2}" srcOrd="1" destOrd="0" parTransId="{C89DBB36-E198-40E6-B829-7D898C35CBA2}" sibTransId="{E3F6791E-B9DD-49FE-A3F5-D3596F490408}"/>
    <dgm:cxn modelId="{6DF82F4A-E9F9-4E94-8B8B-B2692018DDA0}" type="presOf" srcId="{AE72F809-6572-43B4-8E9D-43EF4AB509AC}" destId="{D3A6DD9F-4727-452F-BADC-D1F68C418C9F}" srcOrd="0" destOrd="6" presId="urn:microsoft.com/office/officeart/2005/8/layout/hProcess7#1"/>
    <dgm:cxn modelId="{73A08871-2977-470A-BD14-696D364D4E94}" srcId="{72D6A0C9-78D9-42D5-AE2F-ACEEFB13C3C2}" destId="{08B58936-F6F4-4678-BAC1-11DEB18239A0}" srcOrd="5" destOrd="0" parTransId="{6AD88021-EA6F-478D-AC51-E1150C94CFD2}" sibTransId="{622A4F37-8914-42B9-89F3-D93038795759}"/>
    <dgm:cxn modelId="{F3C29E1E-512C-40E9-ACDE-55FDBBA8F546}" srcId="{8051A55E-D1A1-431D-A5DC-4B26BF49A5F9}" destId="{C4D97BEF-7D19-48B7-ADAE-0631B16AB7B3}" srcOrd="2" destOrd="0" parTransId="{36E3505E-67BD-434D-B887-B863E257263C}" sibTransId="{5F0883FA-3ABF-4A7E-9818-1657F22F343D}"/>
    <dgm:cxn modelId="{9773AE1C-4AD1-4A5F-8711-6A90BB8CC478}" srcId="{72D6A0C9-78D9-42D5-AE2F-ACEEFB13C3C2}" destId="{781F0B55-DE47-4F68-836D-995D9470DBFA}" srcOrd="0" destOrd="0" parTransId="{4C467DB7-72B7-4586-AF4C-75F2EF39EAD1}" sibTransId="{0350F1B0-7F52-44AA-A062-3C80CB0FECB2}"/>
    <dgm:cxn modelId="{F80B7CA6-F2FE-4AA1-9257-8DA9D1002ABB}" srcId="{B67BC40B-0636-4FE6-A08A-5450F8C8E6B3}" destId="{D6283EE0-A16E-4659-A172-A4A8EC756AB4}" srcOrd="2" destOrd="0" parTransId="{ABD46347-48BC-4055-AC05-B54380FEF500}" sibTransId="{E6B8D7E5-9F4B-4E65-9636-45C55FD27AD2}"/>
    <dgm:cxn modelId="{2B956635-7A8F-4F59-BD8E-F703F5D505A7}" srcId="{D6283EE0-A16E-4659-A172-A4A8EC756AB4}" destId="{9FCEB685-A4E1-48DC-AC22-186CB1EB36B7}" srcOrd="4" destOrd="0" parTransId="{43ED5F9B-540A-4B70-B965-A4CB8310BF1D}" sibTransId="{49E561A6-A0CA-4FFA-BB5D-DEBDAC1E0BF9}"/>
    <dgm:cxn modelId="{318EDEFB-659E-422F-8E90-E20E1D638339}" type="presOf" srcId="{1F9D5271-D115-4C00-95C2-608F37CB6F61}" destId="{948FF436-2279-47AB-9005-03A79FCB2FC9}" srcOrd="0" destOrd="1" presId="urn:microsoft.com/office/officeart/2005/8/layout/hProcess7#1"/>
    <dgm:cxn modelId="{F8B53B3D-C2EA-47B8-9CE1-C3B868BC6558}" type="presOf" srcId="{8051A55E-D1A1-431D-A5DC-4B26BF49A5F9}" destId="{E9496312-79B6-4499-8DED-9FA97104A5D2}" srcOrd="0" destOrd="0" presId="urn:microsoft.com/office/officeart/2005/8/layout/hProcess7#1"/>
    <dgm:cxn modelId="{02C44B80-7FAD-4D0D-9554-D60BE4B59958}" type="presOf" srcId="{D6283EE0-A16E-4659-A172-A4A8EC756AB4}" destId="{4D0C31AA-A9B3-4013-9D4C-7BFE83718486}" srcOrd="0" destOrd="0" presId="urn:microsoft.com/office/officeart/2005/8/layout/hProcess7#1"/>
    <dgm:cxn modelId="{6404446A-BE28-49ED-9E15-99362D8BC884}" srcId="{D6283EE0-A16E-4659-A172-A4A8EC756AB4}" destId="{BF1241F7-1CC6-4C1C-AE92-3C6B1C8DAE1B}" srcOrd="5" destOrd="0" parTransId="{D62A696E-5842-4F94-B51D-4092FC4F3BEE}" sibTransId="{177C3F94-E99E-4652-B3DC-D5B156F5082A}"/>
    <dgm:cxn modelId="{D0E069E7-9AEB-41B1-9C7C-463EFB124285}" type="presOf" srcId="{BC3D00CD-7E1A-44AB-8C8F-E925FE97B421}" destId="{D3A6DD9F-4727-452F-BADC-D1F68C418C9F}" srcOrd="0" destOrd="1" presId="urn:microsoft.com/office/officeart/2005/8/layout/hProcess7#1"/>
    <dgm:cxn modelId="{99578817-215B-4347-A3C1-C30BC57D42A0}" srcId="{D6283EE0-A16E-4659-A172-A4A8EC756AB4}" destId="{9344B793-29A9-4FF3-AC6C-A87656AD6E47}" srcOrd="3" destOrd="0" parTransId="{FCEBBF97-AB36-49F2-B3CE-E4E3788CBF50}" sibTransId="{CE10EC6E-7A04-41C7-BA09-BF64697970C0}"/>
    <dgm:cxn modelId="{9C58AB5B-3C98-4A54-AFB6-162751681A17}" type="presOf" srcId="{781F0B55-DE47-4F68-836D-995D9470DBFA}" destId="{948FF436-2279-47AB-9005-03A79FCB2FC9}" srcOrd="0" destOrd="0" presId="urn:microsoft.com/office/officeart/2005/8/layout/hProcess7#1"/>
    <dgm:cxn modelId="{70F9D583-58D0-4A93-90D7-D78C240905C2}" srcId="{D6283EE0-A16E-4659-A172-A4A8EC756AB4}" destId="{AE72F809-6572-43B4-8E9D-43EF4AB509AC}" srcOrd="6" destOrd="0" parTransId="{934C73E7-CA9C-4835-83D7-B35B3FE35C84}" sibTransId="{B607D271-C666-4022-B2B4-7A2C9BF0E066}"/>
    <dgm:cxn modelId="{2CB2465F-0BF4-48A8-AF52-644783B2A7F4}" srcId="{8051A55E-D1A1-431D-A5DC-4B26BF49A5F9}" destId="{8D116172-532E-47FD-B9DB-C3E73687B7FB}" srcOrd="5" destOrd="0" parTransId="{669FCF9C-5685-4DEC-9748-A6CC242048EF}" sibTransId="{153815A4-AC1A-4DBA-90FD-522B06605346}"/>
    <dgm:cxn modelId="{065821BF-DB55-43F7-8BA7-3DB10A369AF8}" type="presOf" srcId="{BD399E5F-2D83-4D2A-BDC6-76076C714F89}" destId="{948FF436-2279-47AB-9005-03A79FCB2FC9}" srcOrd="0" destOrd="4" presId="urn:microsoft.com/office/officeart/2005/8/layout/hProcess7#1"/>
    <dgm:cxn modelId="{B9454AFA-EBFE-4782-A68F-A195195CE39C}" type="presOf" srcId="{DD9BFA2A-D4B5-4109-9902-892885CFCAD7}" destId="{948FF436-2279-47AB-9005-03A79FCB2FC9}" srcOrd="0" destOrd="6" presId="urn:microsoft.com/office/officeart/2005/8/layout/hProcess7#1"/>
    <dgm:cxn modelId="{FDCD4F3F-2600-4219-BCFA-4DD48C18A029}" type="presParOf" srcId="{6A1577E6-9527-4AB9-9535-7DE0E8D0ED48}" destId="{9DBE90C7-6233-43CE-A815-66B665AF3C1F}" srcOrd="0" destOrd="0" presId="urn:microsoft.com/office/officeart/2005/8/layout/hProcess7#1"/>
    <dgm:cxn modelId="{4C5E607F-73D1-4869-A664-A6BD64040DEA}" type="presParOf" srcId="{9DBE90C7-6233-43CE-A815-66B665AF3C1F}" destId="{E9496312-79B6-4499-8DED-9FA97104A5D2}" srcOrd="0" destOrd="0" presId="urn:microsoft.com/office/officeart/2005/8/layout/hProcess7#1"/>
    <dgm:cxn modelId="{C0B31218-AD96-453F-99CC-B5E76E2F871E}" type="presParOf" srcId="{9DBE90C7-6233-43CE-A815-66B665AF3C1F}" destId="{00A0FDBE-727F-43D5-827F-202631ED96BE}" srcOrd="1" destOrd="0" presId="urn:microsoft.com/office/officeart/2005/8/layout/hProcess7#1"/>
    <dgm:cxn modelId="{E565FF1C-D926-478C-ACC6-EACF5AAEB718}" type="presParOf" srcId="{9DBE90C7-6233-43CE-A815-66B665AF3C1F}" destId="{103EB66D-95D8-425E-9B85-989DD390E0C2}" srcOrd="2" destOrd="0" presId="urn:microsoft.com/office/officeart/2005/8/layout/hProcess7#1"/>
    <dgm:cxn modelId="{45FB66EF-B3D8-4491-A4B7-33FA4AE20FDC}" type="presParOf" srcId="{6A1577E6-9527-4AB9-9535-7DE0E8D0ED48}" destId="{ACB7D8B8-77B1-44D1-B3DF-C74065341465}" srcOrd="1" destOrd="0" presId="urn:microsoft.com/office/officeart/2005/8/layout/hProcess7#1"/>
    <dgm:cxn modelId="{25FE05CC-54A1-462F-9C8F-CB46854D2D23}" type="presParOf" srcId="{6A1577E6-9527-4AB9-9535-7DE0E8D0ED48}" destId="{7250C361-5DCA-4627-BDA0-2D27CADD213B}" srcOrd="2" destOrd="0" presId="urn:microsoft.com/office/officeart/2005/8/layout/hProcess7#1"/>
    <dgm:cxn modelId="{40F23219-1359-44CE-96B0-3612F5FB35F4}" type="presParOf" srcId="{7250C361-5DCA-4627-BDA0-2D27CADD213B}" destId="{F3717D0B-8621-4291-9954-C753486CED86}" srcOrd="0" destOrd="0" presId="urn:microsoft.com/office/officeart/2005/8/layout/hProcess7#1"/>
    <dgm:cxn modelId="{BEFED369-B2B2-474F-B6AC-91F48996A186}" type="presParOf" srcId="{7250C361-5DCA-4627-BDA0-2D27CADD213B}" destId="{3F97BB28-A334-4C0A-AB88-356939778989}" srcOrd="1" destOrd="0" presId="urn:microsoft.com/office/officeart/2005/8/layout/hProcess7#1"/>
    <dgm:cxn modelId="{A863E671-06C2-48B7-969B-2303CCC58B42}" type="presParOf" srcId="{7250C361-5DCA-4627-BDA0-2D27CADD213B}" destId="{E2E9F3D5-006F-47BA-815B-B4563A825E83}" srcOrd="2" destOrd="0" presId="urn:microsoft.com/office/officeart/2005/8/layout/hProcess7#1"/>
    <dgm:cxn modelId="{A625CB04-A606-4FA2-B088-4D7706BD3533}" type="presParOf" srcId="{6A1577E6-9527-4AB9-9535-7DE0E8D0ED48}" destId="{DD42D3A5-E34D-410B-BF8F-A512FDBA93C7}" srcOrd="3" destOrd="0" presId="urn:microsoft.com/office/officeart/2005/8/layout/hProcess7#1"/>
    <dgm:cxn modelId="{461D9477-9373-463A-9E58-56FFE28B9AEE}" type="presParOf" srcId="{6A1577E6-9527-4AB9-9535-7DE0E8D0ED48}" destId="{4769F108-8553-4007-9D5C-E8C0AA85C094}" srcOrd="4" destOrd="0" presId="urn:microsoft.com/office/officeart/2005/8/layout/hProcess7#1"/>
    <dgm:cxn modelId="{05BBE26E-40AA-445D-B046-881E9BD6731F}" type="presParOf" srcId="{4769F108-8553-4007-9D5C-E8C0AA85C094}" destId="{F634B786-AEAA-4F8E-887A-D48CBE62E864}" srcOrd="0" destOrd="0" presId="urn:microsoft.com/office/officeart/2005/8/layout/hProcess7#1"/>
    <dgm:cxn modelId="{41A116D3-0209-4FE0-9454-4DBD04B690EF}" type="presParOf" srcId="{4769F108-8553-4007-9D5C-E8C0AA85C094}" destId="{D1B7FCFD-5AA9-45F1-ACFF-BD9313A5253B}" srcOrd="1" destOrd="0" presId="urn:microsoft.com/office/officeart/2005/8/layout/hProcess7#1"/>
    <dgm:cxn modelId="{4E9DB01E-15AC-4F68-85BE-7A2B2E0A1FC1}" type="presParOf" srcId="{4769F108-8553-4007-9D5C-E8C0AA85C094}" destId="{948FF436-2279-47AB-9005-03A79FCB2FC9}" srcOrd="2" destOrd="0" presId="urn:microsoft.com/office/officeart/2005/8/layout/hProcess7#1"/>
    <dgm:cxn modelId="{646442E6-3A33-4E11-BD20-A3832D73199E}" type="presParOf" srcId="{6A1577E6-9527-4AB9-9535-7DE0E8D0ED48}" destId="{84C7C436-E2B5-4001-89C2-EA466448439A}" srcOrd="5" destOrd="0" presId="urn:microsoft.com/office/officeart/2005/8/layout/hProcess7#1"/>
    <dgm:cxn modelId="{49F5AE41-1C5C-4D56-AE5D-1D34B66C6CAD}" type="presParOf" srcId="{6A1577E6-9527-4AB9-9535-7DE0E8D0ED48}" destId="{292D0F32-76AF-40E5-89A6-BC99C9D79868}" srcOrd="6" destOrd="0" presId="urn:microsoft.com/office/officeart/2005/8/layout/hProcess7#1"/>
    <dgm:cxn modelId="{8229572F-E835-4E5D-834C-8237EE450473}" type="presParOf" srcId="{292D0F32-76AF-40E5-89A6-BC99C9D79868}" destId="{25028475-ED94-4EDF-A995-E9F77AF90957}" srcOrd="0" destOrd="0" presId="urn:microsoft.com/office/officeart/2005/8/layout/hProcess7#1"/>
    <dgm:cxn modelId="{1C36D50C-0B0A-4488-A8DB-A92093A66ACA}" type="presParOf" srcId="{292D0F32-76AF-40E5-89A6-BC99C9D79868}" destId="{C22E67E9-C61F-4263-88FC-1D4C793BFE57}" srcOrd="1" destOrd="0" presId="urn:microsoft.com/office/officeart/2005/8/layout/hProcess7#1"/>
    <dgm:cxn modelId="{E1A02ADD-0918-4002-AB3B-7B08FBE368BE}" type="presParOf" srcId="{292D0F32-76AF-40E5-89A6-BC99C9D79868}" destId="{2621D584-80C2-4B42-86FA-5C9CF1F26A09}" srcOrd="2" destOrd="0" presId="urn:microsoft.com/office/officeart/2005/8/layout/hProcess7#1"/>
    <dgm:cxn modelId="{1724FD73-8C34-4AD3-B736-469B6F901C40}" type="presParOf" srcId="{6A1577E6-9527-4AB9-9535-7DE0E8D0ED48}" destId="{41991886-07E3-423D-BAD4-29FE235C94D5}" srcOrd="7" destOrd="0" presId="urn:microsoft.com/office/officeart/2005/8/layout/hProcess7#1"/>
    <dgm:cxn modelId="{1F4A297C-53E5-4782-8F3D-22F5B24D108E}" type="presParOf" srcId="{6A1577E6-9527-4AB9-9535-7DE0E8D0ED48}" destId="{DC82A8F3-E480-4E4E-9819-84A566CB89C6}" srcOrd="8" destOrd="0" presId="urn:microsoft.com/office/officeart/2005/8/layout/hProcess7#1"/>
    <dgm:cxn modelId="{3557B2F0-8A16-45AC-ADC1-EC688D83C624}" type="presParOf" srcId="{DC82A8F3-E480-4E4E-9819-84A566CB89C6}" destId="{4D0C31AA-A9B3-4013-9D4C-7BFE83718486}" srcOrd="0" destOrd="0" presId="urn:microsoft.com/office/officeart/2005/8/layout/hProcess7#1"/>
    <dgm:cxn modelId="{5960C12E-7175-4A76-98E4-5C9A79841941}" type="presParOf" srcId="{DC82A8F3-E480-4E4E-9819-84A566CB89C6}" destId="{0A7CF061-4A6F-4239-BD21-FD09B793E240}" srcOrd="1" destOrd="0" presId="urn:microsoft.com/office/officeart/2005/8/layout/hProcess7#1"/>
    <dgm:cxn modelId="{5ACA0961-AC92-47BD-A971-ECCDA87801C8}" type="presParOf" srcId="{DC82A8F3-E480-4E4E-9819-84A566CB89C6}" destId="{D3A6DD9F-4727-452F-BADC-D1F68C418C9F}"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96312-79B6-4499-8DED-9FA97104A5D2}">
      <dsp:nvSpPr>
        <dsp:cNvPr id="0" name=""/>
        <dsp:cNvSpPr/>
      </dsp:nvSpPr>
      <dsp:spPr>
        <a:xfrm>
          <a:off x="674" y="581940"/>
          <a:ext cx="2903599" cy="3484319"/>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lvl="0" algn="r" defTabSz="889000">
            <a:lnSpc>
              <a:spcPct val="90000"/>
            </a:lnSpc>
            <a:spcBef>
              <a:spcPct val="0"/>
            </a:spcBef>
            <a:spcAft>
              <a:spcPct val="35000"/>
            </a:spcAft>
          </a:pPr>
          <a:r>
            <a:rPr lang="en-US" sz="2000" b="1" kern="1200" dirty="0" err="1" smtClean="0"/>
            <a:t>F</a:t>
          </a:r>
          <a:r>
            <a:rPr lang="en-US" sz="2000" b="1" kern="1200" baseline="-25000" dirty="0" err="1" smtClean="0"/>
            <a:t>i</a:t>
          </a:r>
          <a:r>
            <a:rPr lang="en-US" sz="2000" b="1" kern="1200" dirty="0" smtClean="0"/>
            <a:t> =Firm Characteristics</a:t>
          </a:r>
          <a:endParaRPr lang="en-US" sz="2000" b="1" kern="1200" dirty="0"/>
        </a:p>
      </dsp:txBody>
      <dsp:txXfrm rot="16200000">
        <a:off x="-1137536" y="1720151"/>
        <a:ext cx="2857141" cy="580719"/>
      </dsp:txXfrm>
    </dsp:sp>
    <dsp:sp modelId="{103EB66D-95D8-425E-9B85-989DD390E0C2}">
      <dsp:nvSpPr>
        <dsp:cNvPr id="0" name=""/>
        <dsp:cNvSpPr/>
      </dsp:nvSpPr>
      <dsp:spPr>
        <a:xfrm>
          <a:off x="581394" y="581940"/>
          <a:ext cx="2163181" cy="3484319"/>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r>
            <a:rPr lang="en-US" sz="2000" kern="1200" dirty="0" smtClean="0"/>
            <a:t>Foreign/domestic </a:t>
          </a:r>
          <a:endParaRPr lang="en-US" sz="1700" kern="1200" dirty="0"/>
        </a:p>
        <a:p>
          <a:pPr lvl="0" algn="l" defTabSz="889000">
            <a:lnSpc>
              <a:spcPct val="90000"/>
            </a:lnSpc>
            <a:spcBef>
              <a:spcPct val="0"/>
            </a:spcBef>
            <a:spcAft>
              <a:spcPct val="35000"/>
            </a:spcAft>
          </a:pPr>
          <a:r>
            <a:rPr lang="en-US" sz="2000" kern="1200" dirty="0" smtClean="0"/>
            <a:t>Headquarters location</a:t>
          </a:r>
          <a:endParaRPr lang="en-US" sz="2000" kern="1200" dirty="0"/>
        </a:p>
        <a:p>
          <a:pPr lvl="0" algn="l" defTabSz="889000">
            <a:lnSpc>
              <a:spcPct val="90000"/>
            </a:lnSpc>
            <a:spcBef>
              <a:spcPct val="0"/>
            </a:spcBef>
            <a:spcAft>
              <a:spcPct val="35000"/>
            </a:spcAft>
          </a:pPr>
          <a:r>
            <a:rPr lang="en-US" sz="2000" kern="1200" dirty="0" smtClean="0"/>
            <a:t>Size</a:t>
          </a:r>
          <a:endParaRPr lang="en-US" sz="2000" kern="1200" dirty="0"/>
        </a:p>
        <a:p>
          <a:pPr lvl="0" algn="l" defTabSz="889000">
            <a:lnSpc>
              <a:spcPct val="90000"/>
            </a:lnSpc>
            <a:spcBef>
              <a:spcPct val="0"/>
            </a:spcBef>
            <a:spcAft>
              <a:spcPct val="35000"/>
            </a:spcAft>
          </a:pPr>
          <a:r>
            <a:rPr lang="en-US" sz="2000" kern="1200" dirty="0" smtClean="0"/>
            <a:t>Ownership structure</a:t>
          </a:r>
          <a:endParaRPr lang="en-US" sz="2000" kern="1200" dirty="0"/>
        </a:p>
        <a:p>
          <a:pPr lvl="0" algn="l" defTabSz="889000">
            <a:lnSpc>
              <a:spcPct val="90000"/>
            </a:lnSpc>
            <a:spcBef>
              <a:spcPct val="0"/>
            </a:spcBef>
            <a:spcAft>
              <a:spcPct val="35000"/>
            </a:spcAft>
          </a:pPr>
          <a:r>
            <a:rPr lang="en-US" sz="2000" kern="1200" dirty="0" smtClean="0"/>
            <a:t>Contract type</a:t>
          </a:r>
          <a:endParaRPr lang="en-US" sz="2000" kern="1200" dirty="0"/>
        </a:p>
        <a:p>
          <a:pPr lvl="0" algn="l" defTabSz="889000">
            <a:lnSpc>
              <a:spcPct val="90000"/>
            </a:lnSpc>
            <a:spcBef>
              <a:spcPct val="0"/>
            </a:spcBef>
            <a:spcAft>
              <a:spcPct val="35000"/>
            </a:spcAft>
          </a:pPr>
          <a:r>
            <a:rPr lang="en-US" sz="2000" kern="1200" dirty="0" smtClean="0"/>
            <a:t>Lobbying</a:t>
          </a:r>
          <a:endParaRPr lang="en-US" sz="2000" kern="1200" dirty="0"/>
        </a:p>
      </dsp:txBody>
      <dsp:txXfrm>
        <a:off x="581394" y="581940"/>
        <a:ext cx="2163181" cy="3484319"/>
      </dsp:txXfrm>
    </dsp:sp>
    <dsp:sp modelId="{F634B786-AEAA-4F8E-887A-D48CBE62E864}">
      <dsp:nvSpPr>
        <dsp:cNvPr id="0" name=""/>
        <dsp:cNvSpPr/>
      </dsp:nvSpPr>
      <dsp:spPr>
        <a:xfrm>
          <a:off x="3054361" y="532950"/>
          <a:ext cx="2903599" cy="3484319"/>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lvl="0" algn="r" defTabSz="844550">
            <a:lnSpc>
              <a:spcPct val="90000"/>
            </a:lnSpc>
            <a:spcBef>
              <a:spcPct val="0"/>
            </a:spcBef>
            <a:spcAft>
              <a:spcPct val="35000"/>
            </a:spcAft>
          </a:pPr>
          <a:r>
            <a:rPr lang="en-US" sz="1900" b="1" kern="1200" dirty="0" smtClean="0"/>
            <a:t>S</a:t>
          </a:r>
          <a:r>
            <a:rPr lang="en-US" sz="1900" b="1" kern="1200" baseline="-25000" dirty="0" smtClean="0"/>
            <a:t>i</a:t>
          </a:r>
          <a:r>
            <a:rPr lang="en-US" sz="1900" b="1" kern="1200" dirty="0" smtClean="0"/>
            <a:t> =Sector Characteristics</a:t>
          </a:r>
          <a:endParaRPr lang="en-US" sz="1900" b="1" kern="1200" dirty="0"/>
        </a:p>
      </dsp:txBody>
      <dsp:txXfrm rot="16200000">
        <a:off x="1916150" y="1671161"/>
        <a:ext cx="2857141" cy="580719"/>
      </dsp:txXfrm>
    </dsp:sp>
    <dsp:sp modelId="{3F97BB28-A334-4C0A-AB88-356939778989}">
      <dsp:nvSpPr>
        <dsp:cNvPr id="0" name=""/>
        <dsp:cNvSpPr/>
      </dsp:nvSpPr>
      <dsp:spPr>
        <a:xfrm rot="10800000">
          <a:off x="2724146" y="4158724"/>
          <a:ext cx="512265" cy="435539"/>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8FF436-2279-47AB-9005-03A79FCB2FC9}">
      <dsp:nvSpPr>
        <dsp:cNvPr id="0" name=""/>
        <dsp:cNvSpPr/>
      </dsp:nvSpPr>
      <dsp:spPr>
        <a:xfrm>
          <a:off x="3635081" y="532950"/>
          <a:ext cx="2163181" cy="3484319"/>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5151" rIns="0" bIns="0" numCol="1" spcCol="1270" anchor="t" anchorCtr="0">
          <a:noAutofit/>
        </a:bodyPr>
        <a:lstStyle/>
        <a:p>
          <a:pPr lvl="0" algn="l" defTabSz="844550">
            <a:lnSpc>
              <a:spcPct val="90000"/>
            </a:lnSpc>
            <a:spcBef>
              <a:spcPct val="0"/>
            </a:spcBef>
            <a:spcAft>
              <a:spcPct val="35000"/>
            </a:spcAft>
          </a:pPr>
          <a:r>
            <a:rPr lang="en-US" sz="1900" kern="1200" dirty="0" smtClean="0"/>
            <a:t>Si (Sector Characteristics)</a:t>
          </a:r>
          <a:endParaRPr lang="en-US" sz="1900" kern="1200" dirty="0"/>
        </a:p>
        <a:p>
          <a:pPr lvl="0" algn="l" defTabSz="844550">
            <a:lnSpc>
              <a:spcPct val="90000"/>
            </a:lnSpc>
            <a:spcBef>
              <a:spcPct val="0"/>
            </a:spcBef>
            <a:spcAft>
              <a:spcPct val="35000"/>
            </a:spcAft>
          </a:pPr>
          <a:r>
            <a:rPr lang="en-US" sz="1900" kern="1200" dirty="0" smtClean="0"/>
            <a:t>Sector</a:t>
          </a:r>
          <a:endParaRPr lang="en-US" sz="1900" kern="1200" dirty="0"/>
        </a:p>
        <a:p>
          <a:pPr lvl="0" algn="l" defTabSz="844550">
            <a:lnSpc>
              <a:spcPct val="90000"/>
            </a:lnSpc>
            <a:spcBef>
              <a:spcPct val="0"/>
            </a:spcBef>
            <a:spcAft>
              <a:spcPct val="35000"/>
            </a:spcAft>
          </a:pPr>
          <a:r>
            <a:rPr lang="en-US" sz="1900" kern="1200" dirty="0" smtClean="0"/>
            <a:t>Competition</a:t>
          </a:r>
          <a:endParaRPr lang="en-US" sz="1900" kern="1200" dirty="0"/>
        </a:p>
        <a:p>
          <a:pPr lvl="0" algn="l" defTabSz="844550">
            <a:lnSpc>
              <a:spcPct val="90000"/>
            </a:lnSpc>
            <a:spcBef>
              <a:spcPct val="0"/>
            </a:spcBef>
            <a:spcAft>
              <a:spcPct val="35000"/>
            </a:spcAft>
          </a:pPr>
          <a:r>
            <a:rPr lang="en-US" sz="1900" kern="1200" dirty="0" smtClean="0"/>
            <a:t>Selection procedures</a:t>
          </a:r>
          <a:endParaRPr lang="en-US" sz="1900" kern="1200" dirty="0"/>
        </a:p>
        <a:p>
          <a:pPr lvl="0" algn="l" defTabSz="844550">
            <a:lnSpc>
              <a:spcPct val="90000"/>
            </a:lnSpc>
            <a:spcBef>
              <a:spcPct val="0"/>
            </a:spcBef>
            <a:spcAft>
              <a:spcPct val="35000"/>
            </a:spcAft>
          </a:pPr>
          <a:r>
            <a:rPr lang="en-US" sz="1900" kern="1200" dirty="0" smtClean="0"/>
            <a:t>Ownership criteria</a:t>
          </a:r>
          <a:endParaRPr lang="en-US" sz="1900" kern="1200" dirty="0"/>
        </a:p>
        <a:p>
          <a:pPr lvl="0" algn="l" defTabSz="844550">
            <a:lnSpc>
              <a:spcPct val="90000"/>
            </a:lnSpc>
            <a:spcBef>
              <a:spcPct val="0"/>
            </a:spcBef>
            <a:spcAft>
              <a:spcPct val="35000"/>
            </a:spcAft>
          </a:pPr>
          <a:r>
            <a:rPr lang="en-US" sz="1900" kern="1200" dirty="0" smtClean="0"/>
            <a:t>Regulatory institutions</a:t>
          </a:r>
          <a:endParaRPr lang="en-US" sz="1900" kern="1200" dirty="0"/>
        </a:p>
        <a:p>
          <a:pPr lvl="0" algn="l" defTabSz="844550">
            <a:lnSpc>
              <a:spcPct val="90000"/>
            </a:lnSpc>
            <a:spcBef>
              <a:spcPct val="0"/>
            </a:spcBef>
            <a:spcAft>
              <a:spcPct val="35000"/>
            </a:spcAft>
          </a:pPr>
          <a:r>
            <a:rPr lang="en-US" sz="1900" kern="1200" dirty="0" err="1" smtClean="0"/>
            <a:t>Perc’d</a:t>
          </a:r>
          <a:r>
            <a:rPr lang="en-US" sz="1900" kern="1200" dirty="0" smtClean="0"/>
            <a:t> sector corruption</a:t>
          </a:r>
          <a:endParaRPr lang="en-US" sz="1900" kern="1200" dirty="0"/>
        </a:p>
      </dsp:txBody>
      <dsp:txXfrm>
        <a:off x="3635081" y="532950"/>
        <a:ext cx="2163181" cy="3484319"/>
      </dsp:txXfrm>
    </dsp:sp>
    <dsp:sp modelId="{4D0C31AA-A9B3-4013-9D4C-7BFE83718486}">
      <dsp:nvSpPr>
        <dsp:cNvPr id="0" name=""/>
        <dsp:cNvSpPr/>
      </dsp:nvSpPr>
      <dsp:spPr>
        <a:xfrm>
          <a:off x="6011125" y="581940"/>
          <a:ext cx="2903599" cy="3484319"/>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lvl="0" algn="r" defTabSz="844550">
            <a:lnSpc>
              <a:spcPct val="90000"/>
            </a:lnSpc>
            <a:spcBef>
              <a:spcPct val="0"/>
            </a:spcBef>
            <a:spcAft>
              <a:spcPct val="35000"/>
            </a:spcAft>
          </a:pPr>
          <a:r>
            <a:rPr lang="en-US" sz="1900" b="1" kern="1200" dirty="0" err="1" smtClean="0"/>
            <a:t>C</a:t>
          </a:r>
          <a:r>
            <a:rPr lang="en-US" sz="1900" b="1" kern="1200" baseline="-25000" dirty="0" err="1" smtClean="0"/>
            <a:t>i</a:t>
          </a:r>
          <a:r>
            <a:rPr lang="en-US" sz="1900" b="1" kern="1200" dirty="0" smtClean="0"/>
            <a:t> =Country Characteristics</a:t>
          </a:r>
          <a:endParaRPr lang="en-US" sz="1900" b="1" kern="1200" dirty="0"/>
        </a:p>
      </dsp:txBody>
      <dsp:txXfrm rot="16200000">
        <a:off x="4872914" y="1720151"/>
        <a:ext cx="2857141" cy="580719"/>
      </dsp:txXfrm>
    </dsp:sp>
    <dsp:sp modelId="{C22E67E9-C61F-4263-88FC-1D4C793BFE57}">
      <dsp:nvSpPr>
        <dsp:cNvPr id="0" name=""/>
        <dsp:cNvSpPr/>
      </dsp:nvSpPr>
      <dsp:spPr>
        <a:xfrm rot="10800000">
          <a:off x="5695948" y="4158724"/>
          <a:ext cx="512265" cy="435539"/>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A6DD9F-4727-452F-BADC-D1F68C418C9F}">
      <dsp:nvSpPr>
        <dsp:cNvPr id="0" name=""/>
        <dsp:cNvSpPr/>
      </dsp:nvSpPr>
      <dsp:spPr>
        <a:xfrm>
          <a:off x="6591845" y="581940"/>
          <a:ext cx="2163181" cy="3484319"/>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5151" rIns="0" bIns="0" numCol="1" spcCol="1270" anchor="t" anchorCtr="0">
          <a:noAutofit/>
        </a:bodyPr>
        <a:lstStyle/>
        <a:p>
          <a:pPr lvl="0" algn="l" defTabSz="844550">
            <a:lnSpc>
              <a:spcPct val="90000"/>
            </a:lnSpc>
            <a:spcBef>
              <a:spcPct val="0"/>
            </a:spcBef>
            <a:spcAft>
              <a:spcPct val="35000"/>
            </a:spcAft>
          </a:pPr>
          <a:r>
            <a:rPr lang="en-US" sz="1900" kern="1200" dirty="0" err="1" smtClean="0"/>
            <a:t>Ci</a:t>
          </a:r>
          <a:r>
            <a:rPr lang="en-US" sz="1900" kern="1200" dirty="0" smtClean="0"/>
            <a:t> (Country Characteristics)</a:t>
          </a:r>
          <a:endParaRPr lang="en-US" sz="1900" kern="1200" dirty="0"/>
        </a:p>
        <a:p>
          <a:pPr lvl="0" algn="l" defTabSz="844550">
            <a:lnSpc>
              <a:spcPct val="90000"/>
            </a:lnSpc>
            <a:spcBef>
              <a:spcPct val="0"/>
            </a:spcBef>
            <a:spcAft>
              <a:spcPct val="35000"/>
            </a:spcAft>
          </a:pPr>
          <a:r>
            <a:rPr lang="en-US" sz="1900" kern="1200" dirty="0" smtClean="0"/>
            <a:t>Competition body</a:t>
          </a:r>
          <a:endParaRPr lang="en-US" sz="1900" kern="1200" dirty="0"/>
        </a:p>
        <a:p>
          <a:pPr lvl="0" algn="l" defTabSz="844550">
            <a:lnSpc>
              <a:spcPct val="90000"/>
            </a:lnSpc>
            <a:spcBef>
              <a:spcPct val="0"/>
            </a:spcBef>
            <a:spcAft>
              <a:spcPct val="35000"/>
            </a:spcAft>
          </a:pPr>
          <a:r>
            <a:rPr lang="en-US" sz="1900" kern="1200" dirty="0" smtClean="0"/>
            <a:t>Government institutions</a:t>
          </a:r>
          <a:endParaRPr lang="en-US" sz="1900" kern="1200" dirty="0"/>
        </a:p>
        <a:p>
          <a:pPr lvl="0" algn="l" defTabSz="844550">
            <a:lnSpc>
              <a:spcPct val="90000"/>
            </a:lnSpc>
            <a:spcBef>
              <a:spcPct val="0"/>
            </a:spcBef>
            <a:spcAft>
              <a:spcPct val="35000"/>
            </a:spcAft>
          </a:pPr>
          <a:r>
            <a:rPr lang="en-US" sz="1900" kern="1200" dirty="0" smtClean="0"/>
            <a:t>Legal institutions</a:t>
          </a:r>
          <a:endParaRPr lang="en-US" sz="1900" kern="1200" dirty="0"/>
        </a:p>
        <a:p>
          <a:pPr lvl="0" algn="l" defTabSz="844550">
            <a:lnSpc>
              <a:spcPct val="90000"/>
            </a:lnSpc>
            <a:spcBef>
              <a:spcPct val="0"/>
            </a:spcBef>
            <a:spcAft>
              <a:spcPct val="35000"/>
            </a:spcAft>
          </a:pPr>
          <a:r>
            <a:rPr lang="en-US" sz="1900" kern="1200" dirty="0" smtClean="0"/>
            <a:t>CPI</a:t>
          </a:r>
          <a:endParaRPr lang="en-US" sz="1900" kern="1200" dirty="0"/>
        </a:p>
        <a:p>
          <a:pPr lvl="0" algn="l" defTabSz="844550">
            <a:lnSpc>
              <a:spcPct val="90000"/>
            </a:lnSpc>
            <a:spcBef>
              <a:spcPct val="0"/>
            </a:spcBef>
            <a:spcAft>
              <a:spcPct val="35000"/>
            </a:spcAft>
          </a:pPr>
          <a:r>
            <a:rPr lang="en-US" sz="1900" kern="1200" dirty="0" smtClean="0"/>
            <a:t>General development</a:t>
          </a:r>
          <a:endParaRPr lang="en-US" sz="1900" kern="1200" dirty="0"/>
        </a:p>
        <a:p>
          <a:pPr lvl="0" algn="l" defTabSz="844550">
            <a:lnSpc>
              <a:spcPct val="90000"/>
            </a:lnSpc>
            <a:spcBef>
              <a:spcPct val="0"/>
            </a:spcBef>
            <a:spcAft>
              <a:spcPct val="35000"/>
            </a:spcAft>
          </a:pPr>
          <a:r>
            <a:rPr lang="en-US" sz="1900" kern="1200" dirty="0" smtClean="0"/>
            <a:t>Political accountability</a:t>
          </a:r>
          <a:endParaRPr lang="en-US" sz="1900" kern="1200" dirty="0"/>
        </a:p>
      </dsp:txBody>
      <dsp:txXfrm>
        <a:off x="6591845" y="581940"/>
        <a:ext cx="2163181" cy="348431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bwMode="auto">
          <a:xfrm>
            <a:off x="1" y="1"/>
            <a:ext cx="3057525" cy="460375"/>
          </a:xfrm>
          <a:prstGeom prst="rect">
            <a:avLst/>
          </a:prstGeom>
          <a:noFill/>
          <a:ln w="9525">
            <a:noFill/>
            <a:miter lim="800000"/>
            <a:headEnd/>
            <a:tailEnd/>
          </a:ln>
          <a:effectLst/>
        </p:spPr>
        <p:txBody>
          <a:bodyPr vert="horz" wrap="square" lIns="94379" tIns="47191" rIns="94379" bIns="47191" numCol="1" anchor="t" anchorCtr="0" compatLnSpc="1">
            <a:prstTxWarp prst="textNoShape">
              <a:avLst/>
            </a:prstTxWarp>
          </a:bodyPr>
          <a:lstStyle>
            <a:lvl1pPr defTabSz="942827" eaLnBrk="0" hangingPunct="0">
              <a:defRPr kumimoji="1" sz="1200" b="1">
                <a:solidFill>
                  <a:srgbClr val="000000"/>
                </a:solidFill>
                <a:latin typeface="Arial" charset="0"/>
                <a:cs typeface="Arial" charset="0"/>
              </a:defRPr>
            </a:lvl1pPr>
          </a:lstStyle>
          <a:p>
            <a:pPr>
              <a:defRPr/>
            </a:pPr>
            <a:endParaRPr lang="en-GB"/>
          </a:p>
        </p:txBody>
      </p:sp>
      <p:sp>
        <p:nvSpPr>
          <p:cNvPr id="129027" name="Rectangle 3"/>
          <p:cNvSpPr>
            <a:spLocks noGrp="1" noChangeArrowheads="1"/>
          </p:cNvSpPr>
          <p:nvPr>
            <p:ph type="dt" sz="quarter" idx="1"/>
          </p:nvPr>
        </p:nvSpPr>
        <p:spPr bwMode="auto">
          <a:xfrm>
            <a:off x="4041776" y="1"/>
            <a:ext cx="3057525" cy="460375"/>
          </a:xfrm>
          <a:prstGeom prst="rect">
            <a:avLst/>
          </a:prstGeom>
          <a:noFill/>
          <a:ln w="9525">
            <a:noFill/>
            <a:miter lim="800000"/>
            <a:headEnd/>
            <a:tailEnd/>
          </a:ln>
          <a:effectLst/>
        </p:spPr>
        <p:txBody>
          <a:bodyPr vert="horz" wrap="square" lIns="94379" tIns="47191" rIns="94379" bIns="47191" numCol="1" anchor="t" anchorCtr="0" compatLnSpc="1">
            <a:prstTxWarp prst="textNoShape">
              <a:avLst/>
            </a:prstTxWarp>
          </a:bodyPr>
          <a:lstStyle>
            <a:lvl1pPr algn="r" defTabSz="942827" eaLnBrk="0" hangingPunct="0">
              <a:defRPr kumimoji="1" sz="1200" b="1">
                <a:solidFill>
                  <a:srgbClr val="000000"/>
                </a:solidFill>
                <a:latin typeface="Arial" charset="0"/>
                <a:cs typeface="Arial" charset="0"/>
              </a:defRPr>
            </a:lvl1pPr>
          </a:lstStyle>
          <a:p>
            <a:pPr>
              <a:defRPr/>
            </a:pPr>
            <a:endParaRPr lang="en-GB"/>
          </a:p>
        </p:txBody>
      </p:sp>
      <p:sp>
        <p:nvSpPr>
          <p:cNvPr id="129028" name="Rectangle 4"/>
          <p:cNvSpPr>
            <a:spLocks noGrp="1" noChangeArrowheads="1"/>
          </p:cNvSpPr>
          <p:nvPr>
            <p:ph type="ftr" sz="quarter" idx="2"/>
          </p:nvPr>
        </p:nvSpPr>
        <p:spPr bwMode="auto">
          <a:xfrm>
            <a:off x="1" y="9753601"/>
            <a:ext cx="3057525" cy="460375"/>
          </a:xfrm>
          <a:prstGeom prst="rect">
            <a:avLst/>
          </a:prstGeom>
          <a:noFill/>
          <a:ln w="9525">
            <a:noFill/>
            <a:miter lim="800000"/>
            <a:headEnd/>
            <a:tailEnd/>
          </a:ln>
          <a:effectLst/>
        </p:spPr>
        <p:txBody>
          <a:bodyPr vert="horz" wrap="square" lIns="94379" tIns="47191" rIns="94379" bIns="47191" numCol="1" anchor="b" anchorCtr="0" compatLnSpc="1">
            <a:prstTxWarp prst="textNoShape">
              <a:avLst/>
            </a:prstTxWarp>
          </a:bodyPr>
          <a:lstStyle>
            <a:lvl1pPr defTabSz="942827" eaLnBrk="0" hangingPunct="0">
              <a:defRPr kumimoji="1" sz="1200" b="1">
                <a:solidFill>
                  <a:srgbClr val="000000"/>
                </a:solidFill>
                <a:latin typeface="Arial" charset="0"/>
                <a:cs typeface="Arial" charset="0"/>
              </a:defRPr>
            </a:lvl1pPr>
          </a:lstStyle>
          <a:p>
            <a:pPr>
              <a:defRPr/>
            </a:pPr>
            <a:endParaRPr lang="en-GB"/>
          </a:p>
        </p:txBody>
      </p:sp>
      <p:sp>
        <p:nvSpPr>
          <p:cNvPr id="129029" name="Rectangle 5"/>
          <p:cNvSpPr>
            <a:spLocks noGrp="1" noChangeArrowheads="1"/>
          </p:cNvSpPr>
          <p:nvPr>
            <p:ph type="sldNum" sz="quarter" idx="3"/>
          </p:nvPr>
        </p:nvSpPr>
        <p:spPr bwMode="auto">
          <a:xfrm>
            <a:off x="4041776" y="9753601"/>
            <a:ext cx="3057525" cy="460375"/>
          </a:xfrm>
          <a:prstGeom prst="rect">
            <a:avLst/>
          </a:prstGeom>
          <a:noFill/>
          <a:ln w="9525">
            <a:noFill/>
            <a:miter lim="800000"/>
            <a:headEnd/>
            <a:tailEnd/>
          </a:ln>
          <a:effectLst/>
        </p:spPr>
        <p:txBody>
          <a:bodyPr vert="horz" wrap="square" lIns="94379" tIns="47191" rIns="94379" bIns="47191" numCol="1" anchor="b" anchorCtr="0" compatLnSpc="1">
            <a:prstTxWarp prst="textNoShape">
              <a:avLst/>
            </a:prstTxWarp>
          </a:bodyPr>
          <a:lstStyle>
            <a:lvl1pPr algn="r" defTabSz="942827" eaLnBrk="0" hangingPunct="0">
              <a:defRPr kumimoji="1" sz="1200" b="1">
                <a:solidFill>
                  <a:srgbClr val="000000"/>
                </a:solidFill>
                <a:latin typeface="Arial" charset="0"/>
                <a:cs typeface="Arial" charset="0"/>
              </a:defRPr>
            </a:lvl1pPr>
          </a:lstStyle>
          <a:p>
            <a:pPr>
              <a:defRPr/>
            </a:pPr>
            <a:fld id="{84021A9A-C2B4-475E-8D4C-2686A8CEC427}" type="slidenum">
              <a:rPr lang="en-GB"/>
              <a:pPr>
                <a:defRPr/>
              </a:pPr>
              <a:t>‹N›</a:t>
            </a:fld>
            <a:endParaRPr lang="en-GB"/>
          </a:p>
        </p:txBody>
      </p:sp>
    </p:spTree>
    <p:extLst>
      <p:ext uri="{BB962C8B-B14F-4D97-AF65-F5344CB8AC3E}">
        <p14:creationId xmlns:p14="http://schemas.microsoft.com/office/powerpoint/2010/main" val="1864480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1"/>
            <a:ext cx="3076575" cy="509588"/>
          </a:xfrm>
          <a:prstGeom prst="rect">
            <a:avLst/>
          </a:prstGeom>
          <a:noFill/>
          <a:ln w="9525">
            <a:noFill/>
            <a:miter lim="800000"/>
            <a:headEnd/>
            <a:tailEnd/>
          </a:ln>
          <a:effectLst/>
        </p:spPr>
        <p:txBody>
          <a:bodyPr vert="horz" wrap="square" lIns="94379" tIns="47191" rIns="94379" bIns="47191" numCol="1" anchor="t" anchorCtr="0" compatLnSpc="1">
            <a:prstTxWarp prst="textNoShape">
              <a:avLst/>
            </a:prstTxWarp>
          </a:bodyPr>
          <a:lstStyle>
            <a:lvl1pPr defTabSz="942827" eaLnBrk="0" hangingPunct="0">
              <a:defRPr sz="1200">
                <a:latin typeface="Arial" charset="0"/>
                <a:cs typeface="Arial" charset="0"/>
              </a:defRPr>
            </a:lvl1pPr>
          </a:lstStyle>
          <a:p>
            <a:pPr>
              <a:defRPr/>
            </a:pPr>
            <a:endParaRPr lang="en-US" altLang="de-DE"/>
          </a:p>
        </p:txBody>
      </p:sp>
      <p:sp>
        <p:nvSpPr>
          <p:cNvPr id="6147" name="Rectangle 3"/>
          <p:cNvSpPr>
            <a:spLocks noGrp="1" noChangeArrowheads="1"/>
          </p:cNvSpPr>
          <p:nvPr>
            <p:ph type="dt" idx="1"/>
          </p:nvPr>
        </p:nvSpPr>
        <p:spPr bwMode="auto">
          <a:xfrm>
            <a:off x="4022726" y="1"/>
            <a:ext cx="3076575" cy="509588"/>
          </a:xfrm>
          <a:prstGeom prst="rect">
            <a:avLst/>
          </a:prstGeom>
          <a:noFill/>
          <a:ln w="9525">
            <a:noFill/>
            <a:miter lim="800000"/>
            <a:headEnd/>
            <a:tailEnd/>
          </a:ln>
          <a:effectLst/>
        </p:spPr>
        <p:txBody>
          <a:bodyPr vert="horz" wrap="square" lIns="94379" tIns="47191" rIns="94379" bIns="47191" numCol="1" anchor="t" anchorCtr="0" compatLnSpc="1">
            <a:prstTxWarp prst="textNoShape">
              <a:avLst/>
            </a:prstTxWarp>
          </a:bodyPr>
          <a:lstStyle>
            <a:lvl1pPr algn="r" defTabSz="942827" eaLnBrk="0" hangingPunct="0">
              <a:defRPr sz="1200">
                <a:latin typeface="Arial" charset="0"/>
                <a:cs typeface="Arial" charset="0"/>
              </a:defRPr>
            </a:lvl1pPr>
          </a:lstStyle>
          <a:p>
            <a:pPr>
              <a:defRPr/>
            </a:pPr>
            <a:endParaRPr lang="en-US" altLang="de-DE"/>
          </a:p>
        </p:txBody>
      </p:sp>
      <p:sp>
        <p:nvSpPr>
          <p:cNvPr id="86020" name="Rectangle 4"/>
          <p:cNvSpPr>
            <a:spLocks noGrp="1" noRot="1" noChangeAspect="1" noChangeArrowheads="1" noTextEdit="1"/>
          </p:cNvSpPr>
          <p:nvPr>
            <p:ph type="sldImg" idx="2"/>
          </p:nvPr>
        </p:nvSpPr>
        <p:spPr bwMode="auto">
          <a:xfrm>
            <a:off x="781050" y="768350"/>
            <a:ext cx="5540375" cy="383540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946152" y="4859339"/>
            <a:ext cx="5206999" cy="4606925"/>
          </a:xfrm>
          <a:prstGeom prst="rect">
            <a:avLst/>
          </a:prstGeom>
          <a:noFill/>
          <a:ln w="9525">
            <a:noFill/>
            <a:miter lim="800000"/>
            <a:headEnd/>
            <a:tailEnd/>
          </a:ln>
          <a:effectLst/>
        </p:spPr>
        <p:txBody>
          <a:bodyPr vert="horz" wrap="square" lIns="94379" tIns="47191" rIns="94379" bIns="47191" numCol="1" anchor="t" anchorCtr="0" compatLnSpc="1">
            <a:prstTxWarp prst="textNoShape">
              <a:avLst/>
            </a:prstTxWarp>
          </a:bodyPr>
          <a:lstStyle/>
          <a:p>
            <a:pPr lvl="0"/>
            <a:r>
              <a:rPr lang="en-US" altLang="de-DE" noProof="0" smtClean="0"/>
              <a:t>Click to edit Master text styles</a:t>
            </a:r>
          </a:p>
          <a:p>
            <a:pPr lvl="1"/>
            <a:r>
              <a:rPr lang="en-US" altLang="de-DE" noProof="0" smtClean="0"/>
              <a:t>Second level</a:t>
            </a:r>
          </a:p>
          <a:p>
            <a:pPr lvl="2"/>
            <a:r>
              <a:rPr lang="en-US" altLang="de-DE" noProof="0" smtClean="0"/>
              <a:t>Third level</a:t>
            </a:r>
          </a:p>
          <a:p>
            <a:pPr lvl="3"/>
            <a:r>
              <a:rPr lang="en-US" altLang="de-DE" noProof="0" smtClean="0"/>
              <a:t>Fourth level</a:t>
            </a:r>
          </a:p>
          <a:p>
            <a:pPr lvl="4"/>
            <a:r>
              <a:rPr lang="en-US" altLang="de-DE" noProof="0" smtClean="0"/>
              <a:t>Fifth level</a:t>
            </a:r>
          </a:p>
        </p:txBody>
      </p:sp>
      <p:sp>
        <p:nvSpPr>
          <p:cNvPr id="6150" name="Rectangle 6"/>
          <p:cNvSpPr>
            <a:spLocks noGrp="1" noChangeArrowheads="1"/>
          </p:cNvSpPr>
          <p:nvPr>
            <p:ph type="ftr" sz="quarter" idx="4"/>
          </p:nvPr>
        </p:nvSpPr>
        <p:spPr bwMode="auto">
          <a:xfrm>
            <a:off x="0" y="9725026"/>
            <a:ext cx="3076575" cy="509588"/>
          </a:xfrm>
          <a:prstGeom prst="rect">
            <a:avLst/>
          </a:prstGeom>
          <a:noFill/>
          <a:ln w="9525">
            <a:noFill/>
            <a:miter lim="800000"/>
            <a:headEnd/>
            <a:tailEnd/>
          </a:ln>
          <a:effectLst/>
        </p:spPr>
        <p:txBody>
          <a:bodyPr vert="horz" wrap="square" lIns="94379" tIns="47191" rIns="94379" bIns="47191" numCol="1" anchor="b" anchorCtr="0" compatLnSpc="1">
            <a:prstTxWarp prst="textNoShape">
              <a:avLst/>
            </a:prstTxWarp>
          </a:bodyPr>
          <a:lstStyle>
            <a:lvl1pPr defTabSz="942827" eaLnBrk="0" hangingPunct="0">
              <a:defRPr sz="1200">
                <a:latin typeface="Arial" charset="0"/>
                <a:cs typeface="Arial" charset="0"/>
              </a:defRPr>
            </a:lvl1pPr>
          </a:lstStyle>
          <a:p>
            <a:pPr>
              <a:defRPr/>
            </a:pPr>
            <a:endParaRPr lang="en-US" altLang="de-DE"/>
          </a:p>
        </p:txBody>
      </p:sp>
      <p:sp>
        <p:nvSpPr>
          <p:cNvPr id="6151" name="Rectangle 7"/>
          <p:cNvSpPr>
            <a:spLocks noGrp="1" noChangeArrowheads="1"/>
          </p:cNvSpPr>
          <p:nvPr>
            <p:ph type="sldNum" sz="quarter" idx="5"/>
          </p:nvPr>
        </p:nvSpPr>
        <p:spPr bwMode="auto">
          <a:xfrm>
            <a:off x="4022726" y="9725026"/>
            <a:ext cx="3076575" cy="509588"/>
          </a:xfrm>
          <a:prstGeom prst="rect">
            <a:avLst/>
          </a:prstGeom>
          <a:noFill/>
          <a:ln w="9525">
            <a:noFill/>
            <a:miter lim="800000"/>
            <a:headEnd/>
            <a:tailEnd/>
          </a:ln>
          <a:effectLst/>
        </p:spPr>
        <p:txBody>
          <a:bodyPr vert="horz" wrap="square" lIns="94379" tIns="47191" rIns="94379" bIns="47191" numCol="1" anchor="b" anchorCtr="0" compatLnSpc="1">
            <a:prstTxWarp prst="textNoShape">
              <a:avLst/>
            </a:prstTxWarp>
          </a:bodyPr>
          <a:lstStyle>
            <a:lvl1pPr algn="r" defTabSz="942827" eaLnBrk="0" hangingPunct="0">
              <a:defRPr sz="1200">
                <a:latin typeface="Arial" charset="0"/>
                <a:cs typeface="Arial" charset="0"/>
              </a:defRPr>
            </a:lvl1pPr>
          </a:lstStyle>
          <a:p>
            <a:pPr>
              <a:defRPr/>
            </a:pPr>
            <a:fld id="{50EA847E-FEFF-447D-A2DE-D829FCD06768}" type="slidenum">
              <a:rPr lang="en-US" altLang="de-DE"/>
              <a:pPr>
                <a:defRPr/>
              </a:pPr>
              <a:t>‹N›</a:t>
            </a:fld>
            <a:endParaRPr lang="en-US" altLang="de-DE"/>
          </a:p>
        </p:txBody>
      </p:sp>
    </p:spTree>
    <p:extLst>
      <p:ext uri="{BB962C8B-B14F-4D97-AF65-F5344CB8AC3E}">
        <p14:creationId xmlns:p14="http://schemas.microsoft.com/office/powerpoint/2010/main" val="17712813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5BD89BF0-0776-498C-8DA0-BCCFC6A40909}" type="slidenum">
              <a:rPr lang="en-US" altLang="de-DE" smtClean="0">
                <a:latin typeface="Arial" pitchFamily="34" charset="0"/>
                <a:cs typeface="Arial" pitchFamily="34" charset="0"/>
              </a:rPr>
              <a:pPr/>
              <a:t>1</a:t>
            </a:fld>
            <a:endParaRPr lang="en-US" altLang="de-DE" smtClean="0">
              <a:latin typeface="Arial" pitchFamily="34" charset="0"/>
              <a:cs typeface="Arial" pitchFamily="34" charset="0"/>
            </a:endParaRPr>
          </a:p>
        </p:txBody>
      </p:sp>
      <p:sp>
        <p:nvSpPr>
          <p:cNvPr id="87043" name="Rectangle 2"/>
          <p:cNvSpPr>
            <a:spLocks noGrp="1" noRot="1" noChangeAspect="1" noChangeArrowheads="1" noTextEdit="1"/>
          </p:cNvSpPr>
          <p:nvPr>
            <p:ph type="sldImg"/>
          </p:nvPr>
        </p:nvSpPr>
        <p:spPr>
          <a:xfrm>
            <a:off x="777875" y="769938"/>
            <a:ext cx="5545138" cy="3838575"/>
          </a:xfrm>
          <a:ln/>
        </p:spPr>
      </p:sp>
      <p:sp>
        <p:nvSpPr>
          <p:cNvPr id="87044" name="Rectangle 3"/>
          <p:cNvSpPr>
            <a:spLocks noGrp="1" noChangeArrowheads="1"/>
          </p:cNvSpPr>
          <p:nvPr>
            <p:ph type="body" idx="1"/>
          </p:nvPr>
        </p:nvSpPr>
        <p:spPr>
          <a:xfrm>
            <a:off x="946152" y="4859339"/>
            <a:ext cx="5206999" cy="4605337"/>
          </a:xfrm>
          <a:noFill/>
          <a:ln/>
        </p:spPr>
        <p:txBody>
          <a:bodyPr lIns="94390" tIns="47196" rIns="94390" bIns="47196"/>
          <a:lstStyle/>
          <a:p>
            <a:pPr eaLnBrk="1" hangingPunct="1"/>
            <a:endParaRPr lang="it-IT" smtClean="0">
              <a:latin typeface="Arial" pitchFamily="34" charset="0"/>
              <a:cs typeface="Arial" pitchFamily="34" charset="0"/>
            </a:endParaRPr>
          </a:p>
        </p:txBody>
      </p:sp>
    </p:spTree>
    <p:extLst>
      <p:ext uri="{BB962C8B-B14F-4D97-AF65-F5344CB8AC3E}">
        <p14:creationId xmlns:p14="http://schemas.microsoft.com/office/powerpoint/2010/main" val="3443222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73EE00DD-E807-429E-BE58-3467FE1E8E42}" type="slidenum">
              <a:rPr lang="en-US" altLang="de-DE" smtClean="0">
                <a:latin typeface="Arial" pitchFamily="34" charset="0"/>
                <a:cs typeface="Arial" pitchFamily="34" charset="0"/>
              </a:rPr>
              <a:pPr/>
              <a:t>31</a:t>
            </a:fld>
            <a:endParaRPr lang="en-US" altLang="de-DE" smtClean="0">
              <a:latin typeface="Arial" pitchFamily="34" charset="0"/>
              <a:cs typeface="Arial" pitchFamily="34"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it-IT" smtClean="0">
              <a:latin typeface="Arial" pitchFamily="34" charset="0"/>
              <a:cs typeface="Arial" pitchFamily="34" charset="0"/>
            </a:endParaRPr>
          </a:p>
        </p:txBody>
      </p:sp>
    </p:spTree>
    <p:extLst>
      <p:ext uri="{BB962C8B-B14F-4D97-AF65-F5344CB8AC3E}">
        <p14:creationId xmlns:p14="http://schemas.microsoft.com/office/powerpoint/2010/main" val="2809237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en-GB" dirty="0"/>
          </a:p>
        </p:txBody>
      </p:sp>
      <p:sp>
        <p:nvSpPr>
          <p:cNvPr id="4" name="Segnaposto numero diapositiva 3"/>
          <p:cNvSpPr>
            <a:spLocks noGrp="1"/>
          </p:cNvSpPr>
          <p:nvPr>
            <p:ph type="sldNum" sz="quarter" idx="10"/>
          </p:nvPr>
        </p:nvSpPr>
        <p:spPr/>
        <p:txBody>
          <a:bodyPr/>
          <a:lstStyle/>
          <a:p>
            <a:pPr>
              <a:defRPr/>
            </a:pPr>
            <a:fld id="{50EA847E-FEFF-447D-A2DE-D829FCD06768}" type="slidenum">
              <a:rPr lang="en-US" altLang="de-DE" smtClean="0"/>
              <a:pPr>
                <a:defRPr/>
              </a:pPr>
              <a:t>52</a:t>
            </a:fld>
            <a:endParaRPr lang="en-US" altLang="de-DE"/>
          </a:p>
        </p:txBody>
      </p:sp>
    </p:spTree>
    <p:extLst>
      <p:ext uri="{BB962C8B-B14F-4D97-AF65-F5344CB8AC3E}">
        <p14:creationId xmlns:p14="http://schemas.microsoft.com/office/powerpoint/2010/main" val="3908597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B807C92E-F6A2-4F82-8F3E-117F4306AF1C}" type="slidenum">
              <a:rPr lang="en-US" altLang="de-DE" smtClean="0">
                <a:latin typeface="Arial" pitchFamily="34" charset="0"/>
                <a:cs typeface="Arial" pitchFamily="34" charset="0"/>
              </a:rPr>
              <a:pPr/>
              <a:t>54</a:t>
            </a:fld>
            <a:endParaRPr lang="en-US" altLang="de-DE" smtClean="0">
              <a:latin typeface="Arial" pitchFamily="34" charset="0"/>
              <a:cs typeface="Arial" pitchFamily="34" charset="0"/>
            </a:endParaRPr>
          </a:p>
        </p:txBody>
      </p:sp>
      <p:sp>
        <p:nvSpPr>
          <p:cNvPr id="89091" name="Rectangle 2"/>
          <p:cNvSpPr>
            <a:spLocks noGrp="1" noRot="1" noChangeAspect="1" noChangeArrowheads="1" noTextEdit="1"/>
          </p:cNvSpPr>
          <p:nvPr>
            <p:ph type="sldImg"/>
          </p:nvPr>
        </p:nvSpPr>
        <p:spPr>
          <a:xfrm>
            <a:off x="779463" y="768350"/>
            <a:ext cx="5541962" cy="3836988"/>
          </a:xfrm>
          <a:ln/>
        </p:spPr>
      </p:sp>
      <p:sp>
        <p:nvSpPr>
          <p:cNvPr id="89092" name="Rectangle 3"/>
          <p:cNvSpPr>
            <a:spLocks noGrp="1" noChangeArrowheads="1"/>
          </p:cNvSpPr>
          <p:nvPr>
            <p:ph type="body" idx="1"/>
          </p:nvPr>
        </p:nvSpPr>
        <p:spPr>
          <a:xfrm>
            <a:off x="947739" y="4860926"/>
            <a:ext cx="5203824" cy="4605338"/>
          </a:xfrm>
          <a:noFill/>
          <a:ln/>
        </p:spPr>
        <p:txBody>
          <a:bodyPr/>
          <a:lstStyle/>
          <a:p>
            <a:pPr eaLnBrk="1" hangingPunct="1"/>
            <a:endParaRPr lang="it-IT" smtClean="0">
              <a:latin typeface="Arial" pitchFamily="34" charset="0"/>
              <a:cs typeface="Arial" pitchFamily="34" charset="0"/>
            </a:endParaRPr>
          </a:p>
        </p:txBody>
      </p:sp>
    </p:spTree>
    <p:extLst>
      <p:ext uri="{BB962C8B-B14F-4D97-AF65-F5344CB8AC3E}">
        <p14:creationId xmlns:p14="http://schemas.microsoft.com/office/powerpoint/2010/main" val="3040537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96B9C4-EC4D-4105-9F34-A1CFB0638369}" type="slidenum">
              <a:rPr lang="en-US" altLang="de-DE"/>
              <a:pPr/>
              <a:t>61</a:t>
            </a:fld>
            <a:endParaRPr lang="en-US" altLang="de-DE"/>
          </a:p>
        </p:txBody>
      </p:sp>
      <p:sp>
        <p:nvSpPr>
          <p:cNvPr id="1245186" name="Rectangle 2"/>
          <p:cNvSpPr>
            <a:spLocks noGrp="1" noRot="1" noChangeAspect="1" noChangeArrowheads="1" noTextEdit="1"/>
          </p:cNvSpPr>
          <p:nvPr>
            <p:ph type="sldImg"/>
          </p:nvPr>
        </p:nvSpPr>
        <p:spPr>
          <a:ln/>
        </p:spPr>
      </p:sp>
      <p:sp>
        <p:nvSpPr>
          <p:cNvPr id="1245187" name="Rectangle 3"/>
          <p:cNvSpPr>
            <a:spLocks noGrp="1" noChangeArrowheads="1"/>
          </p:cNvSpPr>
          <p:nvPr>
            <p:ph type="body" idx="1"/>
          </p:nvPr>
        </p:nvSpPr>
        <p:spPr/>
        <p:txBody>
          <a:bodyPr/>
          <a:lstStyle/>
          <a:p>
            <a:endParaRPr lang="en-GB"/>
          </a:p>
        </p:txBody>
      </p:sp>
    </p:spTree>
    <p:extLst>
      <p:ext uri="{BB962C8B-B14F-4D97-AF65-F5344CB8AC3E}">
        <p14:creationId xmlns:p14="http://schemas.microsoft.com/office/powerpoint/2010/main" val="1334944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96B9C4-EC4D-4105-9F34-A1CFB0638369}" type="slidenum">
              <a:rPr lang="en-US" altLang="de-DE"/>
              <a:pPr/>
              <a:t>70</a:t>
            </a:fld>
            <a:endParaRPr lang="en-US" altLang="de-DE"/>
          </a:p>
        </p:txBody>
      </p:sp>
      <p:sp>
        <p:nvSpPr>
          <p:cNvPr id="1245186" name="Rectangle 2"/>
          <p:cNvSpPr>
            <a:spLocks noGrp="1" noRot="1" noChangeAspect="1" noChangeArrowheads="1" noTextEdit="1"/>
          </p:cNvSpPr>
          <p:nvPr>
            <p:ph type="sldImg"/>
          </p:nvPr>
        </p:nvSpPr>
        <p:spPr>
          <a:ln/>
        </p:spPr>
      </p:sp>
      <p:sp>
        <p:nvSpPr>
          <p:cNvPr id="1245187" name="Rectangle 3"/>
          <p:cNvSpPr>
            <a:spLocks noGrp="1" noChangeArrowheads="1"/>
          </p:cNvSpPr>
          <p:nvPr>
            <p:ph type="body" idx="1"/>
          </p:nvPr>
        </p:nvSpPr>
        <p:spPr/>
        <p:txBody>
          <a:bodyPr/>
          <a:lstStyle/>
          <a:p>
            <a:endParaRPr lang="en-GB"/>
          </a:p>
        </p:txBody>
      </p:sp>
    </p:spTree>
    <p:extLst>
      <p:ext uri="{BB962C8B-B14F-4D97-AF65-F5344CB8AC3E}">
        <p14:creationId xmlns:p14="http://schemas.microsoft.com/office/powerpoint/2010/main" val="976052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906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it-IT" sz="2400">
                <a:latin typeface="Times New Roman" pitchFamily="18" charset="0"/>
                <a:cs typeface="Arial"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it-IT" sz="2400">
                <a:latin typeface="Times New Roman" pitchFamily="18" charset="0"/>
                <a:cs typeface="Arial"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4" cy="404"/>
              </a:xfrm>
              <a:prstGeom prst="rect">
                <a:avLst/>
              </a:prstGeom>
              <a:solidFill>
                <a:schemeClr val="accent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9" name="Rectangle 7"/>
              <p:cNvSpPr>
                <a:spLocks noChangeArrowheads="1"/>
              </p:cNvSpPr>
              <p:nvPr userDrawn="1"/>
            </p:nvSpPr>
            <p:spPr bwMode="auto">
              <a:xfrm>
                <a:off x="1081" y="1065"/>
                <a:ext cx="363" cy="405"/>
              </a:xfrm>
              <a:prstGeom prst="rect">
                <a:avLst/>
              </a:prstGeom>
              <a:solidFill>
                <a:schemeClr val="folHlink"/>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5" name="Rectangle 13"/>
              <p:cNvSpPr>
                <a:spLocks noChangeArrowheads="1"/>
              </p:cNvSpPr>
              <p:nvPr userDrawn="1"/>
            </p:nvSpPr>
            <p:spPr bwMode="auto">
              <a:xfrm>
                <a:off x="1081" y="1464"/>
                <a:ext cx="363" cy="399"/>
              </a:xfrm>
              <a:prstGeom prst="rect">
                <a:avLst/>
              </a:prstGeom>
              <a:solidFill>
                <a:schemeClr val="accent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6" name="Rectangle 14"/>
              <p:cNvSpPr>
                <a:spLocks noChangeArrowheads="1"/>
              </p:cNvSpPr>
              <p:nvPr userDrawn="1"/>
            </p:nvSpPr>
            <p:spPr bwMode="auto">
              <a:xfrm>
                <a:off x="361" y="1857"/>
                <a:ext cx="364" cy="406"/>
              </a:xfrm>
              <a:prstGeom prst="rect">
                <a:avLst/>
              </a:prstGeom>
              <a:solidFill>
                <a:schemeClr val="folHlink"/>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it-IT" sz="2400">
                  <a:latin typeface="Times New Roman" pitchFamily="18" charset="0"/>
                  <a:cs typeface="Arial" charset="0"/>
                </a:endParaRPr>
              </a:p>
            </p:txBody>
          </p:sp>
        </p:grpSp>
      </p:grpSp>
      <p:sp>
        <p:nvSpPr>
          <p:cNvPr id="1141779" name="Rectangle 19"/>
          <p:cNvSpPr>
            <a:spLocks noGrp="1" noChangeArrowheads="1"/>
          </p:cNvSpPr>
          <p:nvPr>
            <p:ph type="ctrTitle"/>
          </p:nvPr>
        </p:nvSpPr>
        <p:spPr>
          <a:xfrm>
            <a:off x="3219450" y="1828800"/>
            <a:ext cx="6521450" cy="2209800"/>
          </a:xfrm>
        </p:spPr>
        <p:txBody>
          <a:bodyPr/>
          <a:lstStyle>
            <a:lvl1pPr>
              <a:defRPr sz="5000">
                <a:solidFill>
                  <a:srgbClr val="FFFFFF"/>
                </a:solidFill>
              </a:defRPr>
            </a:lvl1pPr>
          </a:lstStyle>
          <a:p>
            <a:r>
              <a:rPr lang="it-IT"/>
              <a:t>Fare clic per modificare lo stile del titolo</a:t>
            </a:r>
          </a:p>
        </p:txBody>
      </p:sp>
      <p:sp>
        <p:nvSpPr>
          <p:cNvPr id="1141780" name="Rectangle 20"/>
          <p:cNvSpPr>
            <a:spLocks noGrp="1" noChangeArrowheads="1"/>
          </p:cNvSpPr>
          <p:nvPr>
            <p:ph type="subTitle" idx="1"/>
          </p:nvPr>
        </p:nvSpPr>
        <p:spPr>
          <a:xfrm>
            <a:off x="3219450" y="4267200"/>
            <a:ext cx="6521450" cy="1752600"/>
          </a:xfrm>
        </p:spPr>
        <p:txBody>
          <a:bodyPr/>
          <a:lstStyle>
            <a:lvl1pPr marL="0" indent="0">
              <a:buFont typeface="Wingdings" pitchFamily="2" charset="2"/>
              <a:buNone/>
              <a:defRPr sz="3400"/>
            </a:lvl1pPr>
          </a:lstStyle>
          <a:p>
            <a:r>
              <a:rPr lang="it-IT"/>
              <a:t>Fare clic per modificare lo stile del sottotitolo dello schema</a:t>
            </a:r>
          </a:p>
        </p:txBody>
      </p:sp>
      <p:sp>
        <p:nvSpPr>
          <p:cNvPr id="18" name="Rectangle 16"/>
          <p:cNvSpPr>
            <a:spLocks noGrp="1" noChangeArrowheads="1"/>
          </p:cNvSpPr>
          <p:nvPr>
            <p:ph type="dt" sz="half" idx="10"/>
          </p:nvPr>
        </p:nvSpPr>
        <p:spPr>
          <a:xfrm>
            <a:off x="495300" y="6248400"/>
            <a:ext cx="2311400" cy="457200"/>
          </a:xfrm>
        </p:spPr>
        <p:txBody>
          <a:bodyPr/>
          <a:lstStyle>
            <a:lvl1pPr>
              <a:defRPr/>
            </a:lvl1pPr>
          </a:lstStyle>
          <a:p>
            <a:pPr>
              <a:defRPr/>
            </a:pPr>
            <a:fld id="{42B2C92D-F4C2-4393-96D0-F5CCABFA8FE0}" type="datetime1">
              <a:rPr lang="en-US"/>
              <a:pPr>
                <a:defRPr/>
              </a:pPr>
              <a:t>11/8/2014</a:t>
            </a:fld>
            <a:endParaRPr lang="it-IT"/>
          </a:p>
        </p:txBody>
      </p:sp>
      <p:sp>
        <p:nvSpPr>
          <p:cNvPr id="19" name="Rectangle 17"/>
          <p:cNvSpPr>
            <a:spLocks noGrp="1" noChangeArrowheads="1"/>
          </p:cNvSpPr>
          <p:nvPr>
            <p:ph type="ftr" sz="quarter" idx="11"/>
          </p:nvPr>
        </p:nvSpPr>
        <p:spPr/>
        <p:txBody>
          <a:bodyPr/>
          <a:lstStyle>
            <a:lvl1pPr>
              <a:defRPr/>
            </a:lvl1pPr>
          </a:lstStyle>
          <a:p>
            <a:pPr>
              <a:defRPr/>
            </a:pPr>
            <a:endParaRPr lang="it-IT"/>
          </a:p>
        </p:txBody>
      </p:sp>
      <p:sp>
        <p:nvSpPr>
          <p:cNvPr id="20" name="Rectangle 18"/>
          <p:cNvSpPr>
            <a:spLocks noGrp="1" noChangeArrowheads="1"/>
          </p:cNvSpPr>
          <p:nvPr>
            <p:ph type="sldNum" sz="quarter" idx="12"/>
          </p:nvPr>
        </p:nvSpPr>
        <p:spPr/>
        <p:txBody>
          <a:bodyPr/>
          <a:lstStyle>
            <a:lvl1pPr>
              <a:defRPr/>
            </a:lvl1pPr>
          </a:lstStyle>
          <a:p>
            <a:pPr>
              <a:defRPr/>
            </a:pPr>
            <a:fld id="{01AA280B-9937-4364-B145-78586D01C63A}" type="slidenum">
              <a:rPr lang="it-IT"/>
              <a:pPr>
                <a:defRPr/>
              </a:pPr>
              <a:t>‹N›</a:t>
            </a:fld>
            <a:endParaRPr lang="it-IT"/>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2"/>
          <p:cNvSpPr>
            <a:spLocks noGrp="1" noChangeArrowheads="1"/>
          </p:cNvSpPr>
          <p:nvPr>
            <p:ph type="ftr" sz="quarter" idx="10"/>
          </p:nvPr>
        </p:nvSpPr>
        <p:spPr>
          <a:ln/>
        </p:spPr>
        <p:txBody>
          <a:bodyPr/>
          <a:lstStyle>
            <a:lvl1pPr>
              <a:defRPr/>
            </a:lvl1pPr>
          </a:lstStyle>
          <a:p>
            <a:pPr>
              <a:defRPr/>
            </a:pPr>
            <a:endParaRPr lang="it-IT"/>
          </a:p>
        </p:txBody>
      </p:sp>
      <p:sp>
        <p:nvSpPr>
          <p:cNvPr id="5" name="Rectangle 3"/>
          <p:cNvSpPr>
            <a:spLocks noGrp="1" noChangeArrowheads="1"/>
          </p:cNvSpPr>
          <p:nvPr>
            <p:ph type="sldNum" sz="quarter" idx="11"/>
          </p:nvPr>
        </p:nvSpPr>
        <p:spPr>
          <a:ln/>
        </p:spPr>
        <p:txBody>
          <a:bodyPr/>
          <a:lstStyle>
            <a:lvl1pPr>
              <a:defRPr/>
            </a:lvl1pPr>
          </a:lstStyle>
          <a:p>
            <a:pPr>
              <a:defRPr/>
            </a:pPr>
            <a:fld id="{D430C4AB-E9DD-478F-A80D-A64355A23C0F}" type="slidenum">
              <a:rPr lang="it-IT"/>
              <a:pPr>
                <a:defRPr/>
              </a:pPr>
              <a:t>‹N›</a:t>
            </a:fld>
            <a:endParaRPr lang="it-IT"/>
          </a:p>
        </p:txBody>
      </p:sp>
      <p:sp>
        <p:nvSpPr>
          <p:cNvPr id="6" name="Rectangle 16"/>
          <p:cNvSpPr>
            <a:spLocks noGrp="1" noChangeArrowheads="1"/>
          </p:cNvSpPr>
          <p:nvPr>
            <p:ph type="dt" sz="half" idx="12"/>
          </p:nvPr>
        </p:nvSpPr>
        <p:spPr>
          <a:ln/>
        </p:spPr>
        <p:txBody>
          <a:bodyPr/>
          <a:lstStyle>
            <a:lvl1pPr>
              <a:defRPr/>
            </a:lvl1pPr>
          </a:lstStyle>
          <a:p>
            <a:pPr>
              <a:defRPr/>
            </a:pPr>
            <a:fld id="{5F7CA6CE-E32A-46F8-B0AC-F736277AD85E}" type="datetime1">
              <a:rPr lang="en-US"/>
              <a:pPr>
                <a:defRPr/>
              </a:pPr>
              <a:t>11/8/2014</a:t>
            </a:fld>
            <a:endParaRPr lang="it-IT"/>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82638" y="4406900"/>
            <a:ext cx="84201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2"/>
          <p:cNvSpPr>
            <a:spLocks noGrp="1" noChangeArrowheads="1"/>
          </p:cNvSpPr>
          <p:nvPr>
            <p:ph type="ftr" sz="quarter" idx="10"/>
          </p:nvPr>
        </p:nvSpPr>
        <p:spPr>
          <a:ln/>
        </p:spPr>
        <p:txBody>
          <a:bodyPr/>
          <a:lstStyle>
            <a:lvl1pPr>
              <a:defRPr/>
            </a:lvl1pPr>
          </a:lstStyle>
          <a:p>
            <a:pPr>
              <a:defRPr/>
            </a:pPr>
            <a:endParaRPr lang="it-IT"/>
          </a:p>
        </p:txBody>
      </p:sp>
      <p:sp>
        <p:nvSpPr>
          <p:cNvPr id="5" name="Rectangle 3"/>
          <p:cNvSpPr>
            <a:spLocks noGrp="1" noChangeArrowheads="1"/>
          </p:cNvSpPr>
          <p:nvPr>
            <p:ph type="sldNum" sz="quarter" idx="11"/>
          </p:nvPr>
        </p:nvSpPr>
        <p:spPr>
          <a:ln/>
        </p:spPr>
        <p:txBody>
          <a:bodyPr/>
          <a:lstStyle>
            <a:lvl1pPr>
              <a:defRPr/>
            </a:lvl1pPr>
          </a:lstStyle>
          <a:p>
            <a:pPr>
              <a:defRPr/>
            </a:pPr>
            <a:fld id="{B59F6216-0600-4DF0-A0A9-4F1D16574C3C}" type="slidenum">
              <a:rPr lang="it-IT"/>
              <a:pPr>
                <a:defRPr/>
              </a:pPr>
              <a:t>‹N›</a:t>
            </a:fld>
            <a:endParaRPr lang="it-IT"/>
          </a:p>
        </p:txBody>
      </p:sp>
      <p:sp>
        <p:nvSpPr>
          <p:cNvPr id="6" name="Rectangle 16"/>
          <p:cNvSpPr>
            <a:spLocks noGrp="1" noChangeArrowheads="1"/>
          </p:cNvSpPr>
          <p:nvPr>
            <p:ph type="dt" sz="half" idx="12"/>
          </p:nvPr>
        </p:nvSpPr>
        <p:spPr>
          <a:ln/>
        </p:spPr>
        <p:txBody>
          <a:bodyPr/>
          <a:lstStyle>
            <a:lvl1pPr>
              <a:defRPr/>
            </a:lvl1pPr>
          </a:lstStyle>
          <a:p>
            <a:pPr>
              <a:defRPr/>
            </a:pPr>
            <a:fld id="{9ADF8E21-DBF1-4B59-887B-6107DB87C83A}" type="datetime1">
              <a:rPr lang="en-US"/>
              <a:pPr>
                <a:defRPr/>
              </a:pPr>
              <a:t>11/8/2014</a:t>
            </a:fld>
            <a:endParaRPr lang="it-IT"/>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95300" y="1981200"/>
            <a:ext cx="43815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5029200" y="1981200"/>
            <a:ext cx="43815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2"/>
          <p:cNvSpPr>
            <a:spLocks noGrp="1" noChangeArrowheads="1"/>
          </p:cNvSpPr>
          <p:nvPr>
            <p:ph type="ftr" sz="quarter" idx="10"/>
          </p:nvPr>
        </p:nvSpPr>
        <p:spPr>
          <a:ln/>
        </p:spPr>
        <p:txBody>
          <a:bodyPr/>
          <a:lstStyle>
            <a:lvl1pPr>
              <a:defRPr/>
            </a:lvl1pPr>
          </a:lstStyle>
          <a:p>
            <a:pPr>
              <a:defRPr/>
            </a:pPr>
            <a:endParaRPr lang="it-IT"/>
          </a:p>
        </p:txBody>
      </p:sp>
      <p:sp>
        <p:nvSpPr>
          <p:cNvPr id="6" name="Rectangle 3"/>
          <p:cNvSpPr>
            <a:spLocks noGrp="1" noChangeArrowheads="1"/>
          </p:cNvSpPr>
          <p:nvPr>
            <p:ph type="sldNum" sz="quarter" idx="11"/>
          </p:nvPr>
        </p:nvSpPr>
        <p:spPr>
          <a:ln/>
        </p:spPr>
        <p:txBody>
          <a:bodyPr/>
          <a:lstStyle>
            <a:lvl1pPr>
              <a:defRPr/>
            </a:lvl1pPr>
          </a:lstStyle>
          <a:p>
            <a:pPr>
              <a:defRPr/>
            </a:pPr>
            <a:fld id="{D13FBA06-2794-4CE6-A1A2-E236C488807D}" type="slidenum">
              <a:rPr lang="it-IT"/>
              <a:pPr>
                <a:defRPr/>
              </a:pPr>
              <a:t>‹N›</a:t>
            </a:fld>
            <a:endParaRPr lang="it-IT"/>
          </a:p>
        </p:txBody>
      </p:sp>
      <p:sp>
        <p:nvSpPr>
          <p:cNvPr id="7" name="Rectangle 16"/>
          <p:cNvSpPr>
            <a:spLocks noGrp="1" noChangeArrowheads="1"/>
          </p:cNvSpPr>
          <p:nvPr>
            <p:ph type="dt" sz="half" idx="12"/>
          </p:nvPr>
        </p:nvSpPr>
        <p:spPr>
          <a:ln/>
        </p:spPr>
        <p:txBody>
          <a:bodyPr/>
          <a:lstStyle>
            <a:lvl1pPr>
              <a:defRPr/>
            </a:lvl1pPr>
          </a:lstStyle>
          <a:p>
            <a:pPr>
              <a:defRPr/>
            </a:pPr>
            <a:fld id="{30B5E1F7-6643-4F0A-92B4-7EA085597230}" type="datetime1">
              <a:rPr lang="en-US"/>
              <a:pPr>
                <a:defRPr/>
              </a:pPr>
              <a:t>11/8/2014</a:t>
            </a:fld>
            <a:endParaRPr lang="it-IT"/>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95300" y="274638"/>
            <a:ext cx="89154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2"/>
          <p:cNvSpPr>
            <a:spLocks noGrp="1" noChangeArrowheads="1"/>
          </p:cNvSpPr>
          <p:nvPr>
            <p:ph type="ftr" sz="quarter" idx="10"/>
          </p:nvPr>
        </p:nvSpPr>
        <p:spPr>
          <a:ln/>
        </p:spPr>
        <p:txBody>
          <a:bodyPr/>
          <a:lstStyle>
            <a:lvl1pPr>
              <a:defRPr/>
            </a:lvl1pPr>
          </a:lstStyle>
          <a:p>
            <a:pPr>
              <a:defRPr/>
            </a:pPr>
            <a:endParaRPr lang="it-IT"/>
          </a:p>
        </p:txBody>
      </p:sp>
      <p:sp>
        <p:nvSpPr>
          <p:cNvPr id="8" name="Rectangle 3"/>
          <p:cNvSpPr>
            <a:spLocks noGrp="1" noChangeArrowheads="1"/>
          </p:cNvSpPr>
          <p:nvPr>
            <p:ph type="sldNum" sz="quarter" idx="11"/>
          </p:nvPr>
        </p:nvSpPr>
        <p:spPr>
          <a:ln/>
        </p:spPr>
        <p:txBody>
          <a:bodyPr/>
          <a:lstStyle>
            <a:lvl1pPr>
              <a:defRPr/>
            </a:lvl1pPr>
          </a:lstStyle>
          <a:p>
            <a:pPr>
              <a:defRPr/>
            </a:pPr>
            <a:fld id="{5308DAD5-B890-4131-8972-8A447DE3658D}" type="slidenum">
              <a:rPr lang="it-IT"/>
              <a:pPr>
                <a:defRPr/>
              </a:pPr>
              <a:t>‹N›</a:t>
            </a:fld>
            <a:endParaRPr lang="it-IT"/>
          </a:p>
        </p:txBody>
      </p:sp>
      <p:sp>
        <p:nvSpPr>
          <p:cNvPr id="9" name="Rectangle 16"/>
          <p:cNvSpPr>
            <a:spLocks noGrp="1" noChangeArrowheads="1"/>
          </p:cNvSpPr>
          <p:nvPr>
            <p:ph type="dt" sz="half" idx="12"/>
          </p:nvPr>
        </p:nvSpPr>
        <p:spPr>
          <a:ln/>
        </p:spPr>
        <p:txBody>
          <a:bodyPr/>
          <a:lstStyle>
            <a:lvl1pPr>
              <a:defRPr/>
            </a:lvl1pPr>
          </a:lstStyle>
          <a:p>
            <a:pPr>
              <a:defRPr/>
            </a:pPr>
            <a:fld id="{AA8FD22F-911A-4793-9B48-EF1D4C6805DB}" type="datetime1">
              <a:rPr lang="en-US"/>
              <a:pPr>
                <a:defRPr/>
              </a:pPr>
              <a:t>11/8/2014</a:t>
            </a:fld>
            <a:endParaRPr lang="it-IT"/>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2"/>
          <p:cNvSpPr>
            <a:spLocks noGrp="1" noChangeArrowheads="1"/>
          </p:cNvSpPr>
          <p:nvPr>
            <p:ph type="ftr" sz="quarter" idx="10"/>
          </p:nvPr>
        </p:nvSpPr>
        <p:spPr>
          <a:ln/>
        </p:spPr>
        <p:txBody>
          <a:bodyPr/>
          <a:lstStyle>
            <a:lvl1pPr>
              <a:defRPr/>
            </a:lvl1pPr>
          </a:lstStyle>
          <a:p>
            <a:pPr>
              <a:defRPr/>
            </a:pPr>
            <a:endParaRPr lang="it-IT"/>
          </a:p>
        </p:txBody>
      </p:sp>
      <p:sp>
        <p:nvSpPr>
          <p:cNvPr id="4" name="Rectangle 3"/>
          <p:cNvSpPr>
            <a:spLocks noGrp="1" noChangeArrowheads="1"/>
          </p:cNvSpPr>
          <p:nvPr>
            <p:ph type="sldNum" sz="quarter" idx="11"/>
          </p:nvPr>
        </p:nvSpPr>
        <p:spPr>
          <a:ln/>
        </p:spPr>
        <p:txBody>
          <a:bodyPr/>
          <a:lstStyle>
            <a:lvl1pPr>
              <a:defRPr/>
            </a:lvl1pPr>
          </a:lstStyle>
          <a:p>
            <a:pPr>
              <a:defRPr/>
            </a:pPr>
            <a:fld id="{69CAC2F4-5F0D-4D79-A5BB-E8A4E5700E6B}" type="slidenum">
              <a:rPr lang="it-IT"/>
              <a:pPr>
                <a:defRPr/>
              </a:pPr>
              <a:t>‹N›</a:t>
            </a:fld>
            <a:endParaRPr lang="it-IT"/>
          </a:p>
        </p:txBody>
      </p:sp>
      <p:sp>
        <p:nvSpPr>
          <p:cNvPr id="5" name="Rectangle 16"/>
          <p:cNvSpPr>
            <a:spLocks noGrp="1" noChangeArrowheads="1"/>
          </p:cNvSpPr>
          <p:nvPr>
            <p:ph type="dt" sz="half" idx="12"/>
          </p:nvPr>
        </p:nvSpPr>
        <p:spPr>
          <a:ln/>
        </p:spPr>
        <p:txBody>
          <a:bodyPr/>
          <a:lstStyle>
            <a:lvl1pPr>
              <a:defRPr/>
            </a:lvl1pPr>
          </a:lstStyle>
          <a:p>
            <a:pPr>
              <a:defRPr/>
            </a:pPr>
            <a:fld id="{D063041D-9D90-4E03-9F46-B2C8697D654A}" type="datetime1">
              <a:rPr lang="en-US"/>
              <a:pPr>
                <a:defRPr/>
              </a:pPr>
              <a:t>11/8/2014</a:t>
            </a:fld>
            <a:endParaRPr lang="it-IT"/>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it-IT"/>
          </a:p>
        </p:txBody>
      </p:sp>
      <p:sp>
        <p:nvSpPr>
          <p:cNvPr id="3" name="Rectangle 3"/>
          <p:cNvSpPr>
            <a:spLocks noGrp="1" noChangeArrowheads="1"/>
          </p:cNvSpPr>
          <p:nvPr>
            <p:ph type="sldNum" sz="quarter" idx="11"/>
          </p:nvPr>
        </p:nvSpPr>
        <p:spPr>
          <a:ln/>
        </p:spPr>
        <p:txBody>
          <a:bodyPr/>
          <a:lstStyle>
            <a:lvl1pPr>
              <a:defRPr/>
            </a:lvl1pPr>
          </a:lstStyle>
          <a:p>
            <a:pPr>
              <a:defRPr/>
            </a:pPr>
            <a:fld id="{8670747B-3821-4506-A137-842CCB2DD037}" type="slidenum">
              <a:rPr lang="it-IT"/>
              <a:pPr>
                <a:defRPr/>
              </a:pPr>
              <a:t>‹N›</a:t>
            </a:fld>
            <a:endParaRPr lang="it-IT"/>
          </a:p>
        </p:txBody>
      </p:sp>
      <p:sp>
        <p:nvSpPr>
          <p:cNvPr id="4" name="Rectangle 16"/>
          <p:cNvSpPr>
            <a:spLocks noGrp="1" noChangeArrowheads="1"/>
          </p:cNvSpPr>
          <p:nvPr>
            <p:ph type="dt" sz="half" idx="12"/>
          </p:nvPr>
        </p:nvSpPr>
        <p:spPr>
          <a:ln/>
        </p:spPr>
        <p:txBody>
          <a:bodyPr/>
          <a:lstStyle>
            <a:lvl1pPr>
              <a:defRPr/>
            </a:lvl1pPr>
          </a:lstStyle>
          <a:p>
            <a:pPr>
              <a:defRPr/>
            </a:pPr>
            <a:fld id="{11101E0A-AC6D-4FC4-BCE6-34B17A541FA1}" type="datetime1">
              <a:rPr lang="en-US"/>
              <a:pPr>
                <a:defRPr/>
              </a:pPr>
              <a:t>11/8/2014</a:t>
            </a:fld>
            <a:endParaRPr lang="it-IT"/>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95300" y="273050"/>
            <a:ext cx="3259138"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2"/>
          <p:cNvSpPr>
            <a:spLocks noGrp="1" noChangeArrowheads="1"/>
          </p:cNvSpPr>
          <p:nvPr>
            <p:ph type="ftr" sz="quarter" idx="10"/>
          </p:nvPr>
        </p:nvSpPr>
        <p:spPr>
          <a:ln/>
        </p:spPr>
        <p:txBody>
          <a:bodyPr/>
          <a:lstStyle>
            <a:lvl1pPr>
              <a:defRPr/>
            </a:lvl1pPr>
          </a:lstStyle>
          <a:p>
            <a:pPr>
              <a:defRPr/>
            </a:pPr>
            <a:endParaRPr lang="it-IT"/>
          </a:p>
        </p:txBody>
      </p:sp>
      <p:sp>
        <p:nvSpPr>
          <p:cNvPr id="6" name="Rectangle 3"/>
          <p:cNvSpPr>
            <a:spLocks noGrp="1" noChangeArrowheads="1"/>
          </p:cNvSpPr>
          <p:nvPr>
            <p:ph type="sldNum" sz="quarter" idx="11"/>
          </p:nvPr>
        </p:nvSpPr>
        <p:spPr>
          <a:ln/>
        </p:spPr>
        <p:txBody>
          <a:bodyPr/>
          <a:lstStyle>
            <a:lvl1pPr>
              <a:defRPr/>
            </a:lvl1pPr>
          </a:lstStyle>
          <a:p>
            <a:pPr>
              <a:defRPr/>
            </a:pPr>
            <a:fld id="{65AA09B8-ACCD-4BFE-874C-0BF6C2D5ABA5}" type="slidenum">
              <a:rPr lang="it-IT"/>
              <a:pPr>
                <a:defRPr/>
              </a:pPr>
              <a:t>‹N›</a:t>
            </a:fld>
            <a:endParaRPr lang="it-IT"/>
          </a:p>
        </p:txBody>
      </p:sp>
      <p:sp>
        <p:nvSpPr>
          <p:cNvPr id="7" name="Rectangle 16"/>
          <p:cNvSpPr>
            <a:spLocks noGrp="1" noChangeArrowheads="1"/>
          </p:cNvSpPr>
          <p:nvPr>
            <p:ph type="dt" sz="half" idx="12"/>
          </p:nvPr>
        </p:nvSpPr>
        <p:spPr>
          <a:ln/>
        </p:spPr>
        <p:txBody>
          <a:bodyPr/>
          <a:lstStyle>
            <a:lvl1pPr>
              <a:defRPr/>
            </a:lvl1pPr>
          </a:lstStyle>
          <a:p>
            <a:pPr>
              <a:defRPr/>
            </a:pPr>
            <a:fld id="{F68F2794-7A0B-414A-8177-7A30612627F4}" type="datetime1">
              <a:rPr lang="en-US"/>
              <a:pPr>
                <a:defRPr/>
              </a:pPr>
              <a:t>11/8/2014</a:t>
            </a:fld>
            <a:endParaRPr lang="it-IT"/>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941513" y="4800600"/>
            <a:ext cx="59436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2"/>
          <p:cNvSpPr>
            <a:spLocks noGrp="1" noChangeArrowheads="1"/>
          </p:cNvSpPr>
          <p:nvPr>
            <p:ph type="ftr" sz="quarter" idx="10"/>
          </p:nvPr>
        </p:nvSpPr>
        <p:spPr>
          <a:ln/>
        </p:spPr>
        <p:txBody>
          <a:bodyPr/>
          <a:lstStyle>
            <a:lvl1pPr>
              <a:defRPr/>
            </a:lvl1pPr>
          </a:lstStyle>
          <a:p>
            <a:pPr>
              <a:defRPr/>
            </a:pPr>
            <a:endParaRPr lang="it-IT"/>
          </a:p>
        </p:txBody>
      </p:sp>
      <p:sp>
        <p:nvSpPr>
          <p:cNvPr id="6" name="Rectangle 3"/>
          <p:cNvSpPr>
            <a:spLocks noGrp="1" noChangeArrowheads="1"/>
          </p:cNvSpPr>
          <p:nvPr>
            <p:ph type="sldNum" sz="quarter" idx="11"/>
          </p:nvPr>
        </p:nvSpPr>
        <p:spPr>
          <a:ln/>
        </p:spPr>
        <p:txBody>
          <a:bodyPr/>
          <a:lstStyle>
            <a:lvl1pPr>
              <a:defRPr/>
            </a:lvl1pPr>
          </a:lstStyle>
          <a:p>
            <a:pPr>
              <a:defRPr/>
            </a:pPr>
            <a:fld id="{E89A39FD-4910-44B5-BC17-06B05F150C23}" type="slidenum">
              <a:rPr lang="it-IT"/>
              <a:pPr>
                <a:defRPr/>
              </a:pPr>
              <a:t>‹N›</a:t>
            </a:fld>
            <a:endParaRPr lang="it-IT"/>
          </a:p>
        </p:txBody>
      </p:sp>
      <p:sp>
        <p:nvSpPr>
          <p:cNvPr id="7" name="Rectangle 16"/>
          <p:cNvSpPr>
            <a:spLocks noGrp="1" noChangeArrowheads="1"/>
          </p:cNvSpPr>
          <p:nvPr>
            <p:ph type="dt" sz="half" idx="12"/>
          </p:nvPr>
        </p:nvSpPr>
        <p:spPr>
          <a:ln/>
        </p:spPr>
        <p:txBody>
          <a:bodyPr/>
          <a:lstStyle>
            <a:lvl1pPr>
              <a:defRPr/>
            </a:lvl1pPr>
          </a:lstStyle>
          <a:p>
            <a:pPr>
              <a:defRPr/>
            </a:pPr>
            <a:fld id="{C74FC545-AB36-43AF-82B4-B909C18AA626}" type="datetime1">
              <a:rPr lang="en-US"/>
              <a:pPr>
                <a:defRPr/>
              </a:pPr>
              <a:t>11/8/2014</a:t>
            </a:fld>
            <a:endParaRPr lang="it-IT"/>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2"/>
          <p:cNvSpPr>
            <a:spLocks noGrp="1" noChangeArrowheads="1"/>
          </p:cNvSpPr>
          <p:nvPr>
            <p:ph type="ftr" sz="quarter" idx="10"/>
          </p:nvPr>
        </p:nvSpPr>
        <p:spPr>
          <a:ln/>
        </p:spPr>
        <p:txBody>
          <a:bodyPr/>
          <a:lstStyle>
            <a:lvl1pPr>
              <a:defRPr/>
            </a:lvl1pPr>
          </a:lstStyle>
          <a:p>
            <a:pPr>
              <a:defRPr/>
            </a:pPr>
            <a:endParaRPr lang="it-IT"/>
          </a:p>
        </p:txBody>
      </p:sp>
      <p:sp>
        <p:nvSpPr>
          <p:cNvPr id="5" name="Rectangle 3"/>
          <p:cNvSpPr>
            <a:spLocks noGrp="1" noChangeArrowheads="1"/>
          </p:cNvSpPr>
          <p:nvPr>
            <p:ph type="sldNum" sz="quarter" idx="11"/>
          </p:nvPr>
        </p:nvSpPr>
        <p:spPr>
          <a:ln/>
        </p:spPr>
        <p:txBody>
          <a:bodyPr/>
          <a:lstStyle>
            <a:lvl1pPr>
              <a:defRPr/>
            </a:lvl1pPr>
          </a:lstStyle>
          <a:p>
            <a:pPr>
              <a:defRPr/>
            </a:pPr>
            <a:fld id="{26C0CC59-771F-4173-9BA0-7A26AA5D0E2C}" type="slidenum">
              <a:rPr lang="it-IT"/>
              <a:pPr>
                <a:defRPr/>
              </a:pPr>
              <a:t>‹N›</a:t>
            </a:fld>
            <a:endParaRPr lang="it-IT"/>
          </a:p>
        </p:txBody>
      </p:sp>
      <p:sp>
        <p:nvSpPr>
          <p:cNvPr id="6" name="Rectangle 16"/>
          <p:cNvSpPr>
            <a:spLocks noGrp="1" noChangeArrowheads="1"/>
          </p:cNvSpPr>
          <p:nvPr>
            <p:ph type="dt" sz="half" idx="12"/>
          </p:nvPr>
        </p:nvSpPr>
        <p:spPr>
          <a:ln/>
        </p:spPr>
        <p:txBody>
          <a:bodyPr/>
          <a:lstStyle>
            <a:lvl1pPr>
              <a:defRPr/>
            </a:lvl1pPr>
          </a:lstStyle>
          <a:p>
            <a:pPr>
              <a:defRPr/>
            </a:pPr>
            <a:fld id="{863148A7-9E96-4E44-A290-D8ECAA3B88BB}" type="datetime1">
              <a:rPr lang="en-US"/>
              <a:pPr>
                <a:defRPr/>
              </a:pPr>
              <a:t>11/8/2014</a:t>
            </a:fld>
            <a:endParaRPr lang="it-IT"/>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181850" y="457200"/>
            <a:ext cx="2228850" cy="54102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95300" y="457200"/>
            <a:ext cx="6534150" cy="54102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2"/>
          <p:cNvSpPr>
            <a:spLocks noGrp="1" noChangeArrowheads="1"/>
          </p:cNvSpPr>
          <p:nvPr>
            <p:ph type="ftr" sz="quarter" idx="10"/>
          </p:nvPr>
        </p:nvSpPr>
        <p:spPr>
          <a:ln/>
        </p:spPr>
        <p:txBody>
          <a:bodyPr/>
          <a:lstStyle>
            <a:lvl1pPr>
              <a:defRPr/>
            </a:lvl1pPr>
          </a:lstStyle>
          <a:p>
            <a:pPr>
              <a:defRPr/>
            </a:pPr>
            <a:endParaRPr lang="it-IT"/>
          </a:p>
        </p:txBody>
      </p:sp>
      <p:sp>
        <p:nvSpPr>
          <p:cNvPr id="5" name="Rectangle 3"/>
          <p:cNvSpPr>
            <a:spLocks noGrp="1" noChangeArrowheads="1"/>
          </p:cNvSpPr>
          <p:nvPr>
            <p:ph type="sldNum" sz="quarter" idx="11"/>
          </p:nvPr>
        </p:nvSpPr>
        <p:spPr>
          <a:ln/>
        </p:spPr>
        <p:txBody>
          <a:bodyPr/>
          <a:lstStyle>
            <a:lvl1pPr>
              <a:defRPr/>
            </a:lvl1pPr>
          </a:lstStyle>
          <a:p>
            <a:pPr>
              <a:defRPr/>
            </a:pPr>
            <a:fld id="{07A5DB0A-3DC8-4405-81E5-A76D1C6B5BF2}" type="slidenum">
              <a:rPr lang="it-IT"/>
              <a:pPr>
                <a:defRPr/>
              </a:pPr>
              <a:t>‹N›</a:t>
            </a:fld>
            <a:endParaRPr lang="it-IT"/>
          </a:p>
        </p:txBody>
      </p:sp>
      <p:sp>
        <p:nvSpPr>
          <p:cNvPr id="6" name="Rectangle 16"/>
          <p:cNvSpPr>
            <a:spLocks noGrp="1" noChangeArrowheads="1"/>
          </p:cNvSpPr>
          <p:nvPr>
            <p:ph type="dt" sz="half" idx="12"/>
          </p:nvPr>
        </p:nvSpPr>
        <p:spPr>
          <a:ln/>
        </p:spPr>
        <p:txBody>
          <a:bodyPr/>
          <a:lstStyle>
            <a:lvl1pPr>
              <a:defRPr/>
            </a:lvl1pPr>
          </a:lstStyle>
          <a:p>
            <a:pPr>
              <a:defRPr/>
            </a:pPr>
            <a:fld id="{1C9BFF63-30BF-4F98-B6EA-A640207902CA}" type="datetime1">
              <a:rPr lang="en-US"/>
              <a:pPr>
                <a:defRPr/>
              </a:pPr>
              <a:t>11/8/2014</a:t>
            </a:fld>
            <a:endParaRPr lang="it-IT"/>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495300" y="457200"/>
            <a:ext cx="8915400" cy="13716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95300" y="1981200"/>
            <a:ext cx="4381500" cy="3886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5029200" y="1981200"/>
            <a:ext cx="4381500" cy="18669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5029200" y="4000500"/>
            <a:ext cx="4381500" cy="18669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2"/>
          <p:cNvSpPr>
            <a:spLocks noGrp="1" noChangeArrowheads="1"/>
          </p:cNvSpPr>
          <p:nvPr>
            <p:ph type="ftr" sz="quarter" idx="10"/>
          </p:nvPr>
        </p:nvSpPr>
        <p:spPr>
          <a:ln/>
        </p:spPr>
        <p:txBody>
          <a:bodyPr/>
          <a:lstStyle>
            <a:lvl1pPr>
              <a:defRPr/>
            </a:lvl1pPr>
          </a:lstStyle>
          <a:p>
            <a:pPr>
              <a:defRPr/>
            </a:pPr>
            <a:endParaRPr lang="it-IT"/>
          </a:p>
        </p:txBody>
      </p:sp>
      <p:sp>
        <p:nvSpPr>
          <p:cNvPr id="7" name="Rectangle 3"/>
          <p:cNvSpPr>
            <a:spLocks noGrp="1" noChangeArrowheads="1"/>
          </p:cNvSpPr>
          <p:nvPr>
            <p:ph type="sldNum" sz="quarter" idx="11"/>
          </p:nvPr>
        </p:nvSpPr>
        <p:spPr>
          <a:ln/>
        </p:spPr>
        <p:txBody>
          <a:bodyPr/>
          <a:lstStyle>
            <a:lvl1pPr>
              <a:defRPr/>
            </a:lvl1pPr>
          </a:lstStyle>
          <a:p>
            <a:pPr>
              <a:defRPr/>
            </a:pPr>
            <a:fld id="{3784C03A-EE98-4181-95D9-367D827BD721}" type="slidenum">
              <a:rPr lang="it-IT"/>
              <a:pPr>
                <a:defRPr/>
              </a:pPr>
              <a:t>‹N›</a:t>
            </a:fld>
            <a:endParaRPr lang="it-IT"/>
          </a:p>
        </p:txBody>
      </p:sp>
      <p:sp>
        <p:nvSpPr>
          <p:cNvPr id="8" name="Rectangle 16"/>
          <p:cNvSpPr>
            <a:spLocks noGrp="1" noChangeArrowheads="1"/>
          </p:cNvSpPr>
          <p:nvPr>
            <p:ph type="dt" sz="half" idx="12"/>
          </p:nvPr>
        </p:nvSpPr>
        <p:spPr>
          <a:ln/>
        </p:spPr>
        <p:txBody>
          <a:bodyPr/>
          <a:lstStyle>
            <a:lvl1pPr>
              <a:defRPr/>
            </a:lvl1pPr>
          </a:lstStyle>
          <a:p>
            <a:pPr>
              <a:defRPr/>
            </a:pPr>
            <a:fld id="{608F74CB-F12B-4180-A748-398363AF8FE6}" type="datetime1">
              <a:rPr lang="en-US"/>
              <a:pPr>
                <a:defRPr/>
              </a:pPr>
              <a:t>11/8/2014</a:t>
            </a:fld>
            <a:endParaRPr lang="it-IT"/>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40738" name="Rectangle 2"/>
          <p:cNvSpPr>
            <a:spLocks noGrp="1" noChangeArrowheads="1"/>
          </p:cNvSpPr>
          <p:nvPr>
            <p:ph type="ftr" sz="quarter" idx="3"/>
          </p:nvPr>
        </p:nvSpPr>
        <p:spPr bwMode="auto">
          <a:xfrm>
            <a:off x="3384550" y="6248400"/>
            <a:ext cx="31369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cs typeface="Arial" charset="0"/>
              </a:defRPr>
            </a:lvl1pPr>
          </a:lstStyle>
          <a:p>
            <a:pPr>
              <a:defRPr/>
            </a:pPr>
            <a:endParaRPr lang="it-IT"/>
          </a:p>
        </p:txBody>
      </p:sp>
      <p:sp>
        <p:nvSpPr>
          <p:cNvPr id="1140739" name="Rectangle 3"/>
          <p:cNvSpPr>
            <a:spLocks noGrp="1" noChangeArrowheads="1"/>
          </p:cNvSpPr>
          <p:nvPr>
            <p:ph type="sldNum" sz="quarter" idx="4"/>
          </p:nvPr>
        </p:nvSpPr>
        <p:spPr bwMode="auto">
          <a:xfrm>
            <a:off x="7099300" y="6248400"/>
            <a:ext cx="23114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cs typeface="Arial" charset="0"/>
              </a:defRPr>
            </a:lvl1pPr>
          </a:lstStyle>
          <a:p>
            <a:pPr>
              <a:defRPr/>
            </a:pPr>
            <a:fld id="{0CDE4DF3-4C2F-4E27-99C8-5A8215E0F2F5}" type="slidenum">
              <a:rPr lang="it-IT"/>
              <a:pPr>
                <a:defRPr/>
              </a:pPr>
              <a:t>‹N›</a:t>
            </a:fld>
            <a:endParaRPr lang="it-IT"/>
          </a:p>
        </p:txBody>
      </p:sp>
      <p:grpSp>
        <p:nvGrpSpPr>
          <p:cNvPr id="4100" name="Group 4"/>
          <p:cNvGrpSpPr>
            <a:grpSpLocks/>
          </p:cNvGrpSpPr>
          <p:nvPr/>
        </p:nvGrpSpPr>
        <p:grpSpPr bwMode="auto">
          <a:xfrm>
            <a:off x="0" y="0"/>
            <a:ext cx="9906000" cy="546100"/>
            <a:chOff x="0" y="0"/>
            <a:chExt cx="5760" cy="344"/>
          </a:xfrm>
        </p:grpSpPr>
        <p:sp>
          <p:nvSpPr>
            <p:cNvPr id="1140741"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it-IT" sz="2400">
                <a:latin typeface="Times New Roman" pitchFamily="18" charset="0"/>
                <a:cs typeface="Arial" charset="0"/>
              </a:endParaRPr>
            </a:p>
          </p:txBody>
        </p:sp>
        <p:sp>
          <p:nvSpPr>
            <p:cNvPr id="1140742"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it-IT" sz="2400">
                <a:latin typeface="Times New Roman" pitchFamily="18" charset="0"/>
                <a:cs typeface="Arial" charset="0"/>
              </a:endParaRPr>
            </a:p>
          </p:txBody>
        </p:sp>
        <p:sp>
          <p:nvSpPr>
            <p:cNvPr id="1140743"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it-IT" sz="1800">
                <a:solidFill>
                  <a:schemeClr val="hlink"/>
                </a:solidFill>
                <a:latin typeface="Arial" charset="0"/>
                <a:cs typeface="Arial" charset="0"/>
              </a:endParaRPr>
            </a:p>
          </p:txBody>
        </p:sp>
        <p:sp>
          <p:nvSpPr>
            <p:cNvPr id="1140744"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it-IT" sz="1800">
                <a:solidFill>
                  <a:schemeClr val="hlink"/>
                </a:solidFill>
                <a:latin typeface="Arial" charset="0"/>
                <a:cs typeface="Arial" charset="0"/>
              </a:endParaRPr>
            </a:p>
          </p:txBody>
        </p:sp>
        <p:sp>
          <p:nvSpPr>
            <p:cNvPr id="1140745"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it-IT" sz="1800">
                <a:solidFill>
                  <a:schemeClr val="accent2"/>
                </a:solidFill>
                <a:latin typeface="Arial" charset="0"/>
                <a:cs typeface="Arial" charset="0"/>
              </a:endParaRPr>
            </a:p>
          </p:txBody>
        </p:sp>
        <p:sp>
          <p:nvSpPr>
            <p:cNvPr id="1140746" name="Rectangle 10"/>
            <p:cNvSpPr>
              <a:spLocks noChangeArrowheads="1"/>
            </p:cNvSpPr>
            <p:nvPr/>
          </p:nvSpPr>
          <p:spPr bwMode="auto">
            <a:xfrm>
              <a:off x="173" y="173"/>
              <a:ext cx="87" cy="87"/>
            </a:xfrm>
            <a:prstGeom prst="rect">
              <a:avLst/>
            </a:prstGeom>
            <a:solidFill>
              <a:schemeClr val="folHlink"/>
            </a:solidFill>
            <a:ln w="9525">
              <a:noFill/>
              <a:miter lim="800000"/>
              <a:headEnd/>
              <a:tailEnd/>
            </a:ln>
          </p:spPr>
          <p:txBody>
            <a:bodyPr/>
            <a:lstStyle/>
            <a:p>
              <a:pPr>
                <a:defRPr/>
              </a:pPr>
              <a:endParaRPr lang="it-IT" sz="1800">
                <a:solidFill>
                  <a:schemeClr val="hlink"/>
                </a:solidFill>
                <a:latin typeface="Arial" charset="0"/>
                <a:cs typeface="Arial" charset="0"/>
              </a:endParaRPr>
            </a:p>
          </p:txBody>
        </p:sp>
        <p:sp>
          <p:nvSpPr>
            <p:cNvPr id="1140747"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it-IT" sz="2400">
                <a:latin typeface="Times New Roman" pitchFamily="18" charset="0"/>
                <a:cs typeface="Arial" charset="0"/>
              </a:endParaRPr>
            </a:p>
          </p:txBody>
        </p:sp>
        <p:sp>
          <p:nvSpPr>
            <p:cNvPr id="1140748"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it-IT" sz="1800">
                <a:solidFill>
                  <a:schemeClr val="accent2"/>
                </a:solidFill>
                <a:latin typeface="Arial" charset="0"/>
                <a:cs typeface="Arial" charset="0"/>
              </a:endParaRPr>
            </a:p>
          </p:txBody>
        </p:sp>
        <p:sp>
          <p:nvSpPr>
            <p:cNvPr id="1140749" name="Rectangle 13"/>
            <p:cNvSpPr>
              <a:spLocks noChangeArrowheads="1"/>
            </p:cNvSpPr>
            <p:nvPr/>
          </p:nvSpPr>
          <p:spPr bwMode="auto">
            <a:xfrm>
              <a:off x="173" y="258"/>
              <a:ext cx="87" cy="86"/>
            </a:xfrm>
            <a:prstGeom prst="rect">
              <a:avLst/>
            </a:prstGeom>
            <a:solidFill>
              <a:schemeClr val="accent2"/>
            </a:solidFill>
            <a:ln w="9525">
              <a:noFill/>
              <a:miter lim="800000"/>
              <a:headEnd/>
              <a:tailEnd/>
            </a:ln>
          </p:spPr>
          <p:txBody>
            <a:bodyPr/>
            <a:lstStyle/>
            <a:p>
              <a:pPr>
                <a:defRPr/>
              </a:pPr>
              <a:endParaRPr lang="it-IT" sz="1800">
                <a:solidFill>
                  <a:schemeClr val="accent2"/>
                </a:solidFill>
                <a:latin typeface="Arial" charset="0"/>
                <a:cs typeface="Arial" charset="0"/>
              </a:endParaRPr>
            </a:p>
          </p:txBody>
        </p:sp>
      </p:grpSp>
      <p:sp>
        <p:nvSpPr>
          <p:cNvPr id="4101" name="Rectangle 14"/>
          <p:cNvSpPr>
            <a:spLocks noGrp="1" noChangeArrowheads="1"/>
          </p:cNvSpPr>
          <p:nvPr>
            <p:ph type="title"/>
          </p:nvPr>
        </p:nvSpPr>
        <p:spPr bwMode="auto">
          <a:xfrm>
            <a:off x="495300" y="457200"/>
            <a:ext cx="89154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4102" name="Rectangle 15"/>
          <p:cNvSpPr>
            <a:spLocks noGrp="1" noChangeArrowheads="1"/>
          </p:cNvSpPr>
          <p:nvPr>
            <p:ph type="body" idx="1"/>
          </p:nvPr>
        </p:nvSpPr>
        <p:spPr bwMode="auto">
          <a:xfrm>
            <a:off x="495300" y="19812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140752" name="Rectangle 16"/>
          <p:cNvSpPr>
            <a:spLocks noGrp="1" noChangeArrowheads="1"/>
          </p:cNvSpPr>
          <p:nvPr>
            <p:ph type="dt" sz="half" idx="2"/>
          </p:nvPr>
        </p:nvSpPr>
        <p:spPr bwMode="auto">
          <a:xfrm>
            <a:off x="495300" y="6245225"/>
            <a:ext cx="2311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cs typeface="Arial" charset="0"/>
              </a:defRPr>
            </a:lvl1pPr>
          </a:lstStyle>
          <a:p>
            <a:pPr>
              <a:defRPr/>
            </a:pPr>
            <a:fld id="{7AF80FAF-2502-4516-81C2-42ABDBF426D4}" type="datetime1">
              <a:rPr lang="en-US"/>
              <a:pPr>
                <a:defRPr/>
              </a:pPr>
              <a:t>11/8/2014</a:t>
            </a:fld>
            <a:endParaRPr lang="it-IT"/>
          </a:p>
        </p:txBody>
      </p:sp>
      <p:sp>
        <p:nvSpPr>
          <p:cNvPr id="1140753" name="Text Box 17"/>
          <p:cNvSpPr txBox="1">
            <a:spLocks noChangeArrowheads="1"/>
          </p:cNvSpPr>
          <p:nvPr userDrawn="1"/>
        </p:nvSpPr>
        <p:spPr bwMode="auto">
          <a:xfrm>
            <a:off x="9305925" y="6310313"/>
            <a:ext cx="177800" cy="198437"/>
          </a:xfrm>
          <a:prstGeom prst="rect">
            <a:avLst/>
          </a:prstGeom>
          <a:noFill/>
          <a:ln w="9525">
            <a:noFill/>
            <a:miter lim="800000"/>
            <a:headEnd/>
            <a:tailEnd/>
          </a:ln>
          <a:effectLst/>
        </p:spPr>
        <p:txBody>
          <a:bodyPr lIns="0" tIns="0" rIns="0" bIns="0">
            <a:spAutoFit/>
          </a:bodyPr>
          <a:lstStyle/>
          <a:p>
            <a:pPr defTabSz="330200" eaLnBrk="0" hangingPunct="0">
              <a:defRPr/>
            </a:pPr>
            <a:endParaRPr kumimoji="1" lang="it-IT" sz="1300" b="1">
              <a:latin typeface="Verdana" pitchFamily="34" charset="0"/>
              <a:cs typeface="Arial" charset="0"/>
            </a:endParaRPr>
          </a:p>
        </p:txBody>
      </p:sp>
      <p:sp>
        <p:nvSpPr>
          <p:cNvPr id="1140754" name="Text Box 18"/>
          <p:cNvSpPr txBox="1">
            <a:spLocks noChangeArrowheads="1"/>
          </p:cNvSpPr>
          <p:nvPr userDrawn="1"/>
        </p:nvSpPr>
        <p:spPr bwMode="auto">
          <a:xfrm>
            <a:off x="9505950" y="6348413"/>
            <a:ext cx="407988" cy="182562"/>
          </a:xfrm>
          <a:prstGeom prst="rect">
            <a:avLst/>
          </a:prstGeom>
          <a:noFill/>
          <a:ln w="9525">
            <a:noFill/>
            <a:miter lim="800000"/>
            <a:headEnd/>
            <a:tailEnd/>
          </a:ln>
          <a:effectLst/>
        </p:spPr>
        <p:txBody>
          <a:bodyPr lIns="0" tIns="0" rIns="0" bIns="0">
            <a:spAutoFit/>
          </a:bodyPr>
          <a:lstStyle/>
          <a:p>
            <a:pPr defTabSz="330200" eaLnBrk="0" hangingPunct="0">
              <a:defRPr/>
            </a:pPr>
            <a:fld id="{81171D37-C9C0-4FDB-8F9D-EFFECA3CCC9F}" type="slidenum">
              <a:rPr kumimoji="1" lang="it-IT" sz="1200">
                <a:latin typeface="Verdana" pitchFamily="34" charset="0"/>
                <a:cs typeface="Arial" charset="0"/>
              </a:rPr>
              <a:pPr defTabSz="330200" eaLnBrk="0" hangingPunct="0">
                <a:defRPr/>
              </a:pPr>
              <a:t>‹N›</a:t>
            </a:fld>
            <a:endParaRPr kumimoji="1" lang="it-IT" sz="1200">
              <a:latin typeface="Verdana" pitchFamily="34" charset="0"/>
              <a:cs typeface="Arial" charset="0"/>
            </a:endParaRPr>
          </a:p>
        </p:txBody>
      </p:sp>
    </p:spTree>
  </p:cSld>
  <p:clrMap bg1="lt1" tx1="dk1" bg2="lt2" tx2="dk2" accent1="accent1" accent2="accent2" accent3="accent3" accent4="accent4" accent5="accent5" accent6="accent6" hlink="hlink" folHlink="folHlink"/>
  <p:sldLayoutIdLst>
    <p:sldLayoutId id="2147483678"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Lst>
  <p:transition>
    <p:zoom/>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cs typeface="Arial" charset="0"/>
        </a:defRPr>
      </a:lvl2pPr>
      <a:lvl3pPr algn="l" rtl="0" eaLnBrk="0" fontAlgn="base" hangingPunct="0">
        <a:spcBef>
          <a:spcPct val="0"/>
        </a:spcBef>
        <a:spcAft>
          <a:spcPct val="0"/>
        </a:spcAft>
        <a:defRPr sz="4400">
          <a:solidFill>
            <a:schemeClr val="tx1"/>
          </a:solidFill>
          <a:latin typeface="Arial" charset="0"/>
          <a:cs typeface="Arial" charset="0"/>
        </a:defRPr>
      </a:lvl3pPr>
      <a:lvl4pPr algn="l" rtl="0" eaLnBrk="0" fontAlgn="base" hangingPunct="0">
        <a:spcBef>
          <a:spcPct val="0"/>
        </a:spcBef>
        <a:spcAft>
          <a:spcPct val="0"/>
        </a:spcAft>
        <a:defRPr sz="4400">
          <a:solidFill>
            <a:schemeClr val="tx1"/>
          </a:solidFill>
          <a:latin typeface="Arial" charset="0"/>
          <a:cs typeface="Arial" charset="0"/>
        </a:defRPr>
      </a:lvl4pPr>
      <a:lvl5pPr algn="l" rtl="0" eaLnBrk="0" fontAlgn="base" hangingPunct="0">
        <a:spcBef>
          <a:spcPct val="0"/>
        </a:spcBef>
        <a:spcAft>
          <a:spcPct val="0"/>
        </a:spcAft>
        <a:defRPr sz="4400">
          <a:solidFill>
            <a:schemeClr val="tx1"/>
          </a:solidFill>
          <a:latin typeface="Arial" charset="0"/>
          <a:cs typeface="Arial" charset="0"/>
        </a:defRPr>
      </a:lvl5pPr>
      <a:lvl6pPr marL="457200" algn="l" rtl="0" fontAlgn="base">
        <a:spcBef>
          <a:spcPct val="0"/>
        </a:spcBef>
        <a:spcAft>
          <a:spcPct val="0"/>
        </a:spcAft>
        <a:defRPr sz="4400">
          <a:solidFill>
            <a:schemeClr val="tx1"/>
          </a:solidFill>
          <a:latin typeface="Arial" charset="0"/>
          <a:cs typeface="Arial" charset="0"/>
        </a:defRPr>
      </a:lvl6pPr>
      <a:lvl7pPr marL="914400" algn="l" rtl="0" fontAlgn="base">
        <a:spcBef>
          <a:spcPct val="0"/>
        </a:spcBef>
        <a:spcAft>
          <a:spcPct val="0"/>
        </a:spcAft>
        <a:defRPr sz="4400">
          <a:solidFill>
            <a:schemeClr val="tx1"/>
          </a:solidFill>
          <a:latin typeface="Arial" charset="0"/>
          <a:cs typeface="Arial" charset="0"/>
        </a:defRPr>
      </a:lvl7pPr>
      <a:lvl8pPr marL="1371600" algn="l" rtl="0" fontAlgn="base">
        <a:spcBef>
          <a:spcPct val="0"/>
        </a:spcBef>
        <a:spcAft>
          <a:spcPct val="0"/>
        </a:spcAft>
        <a:defRPr sz="4400">
          <a:solidFill>
            <a:schemeClr val="tx1"/>
          </a:solidFill>
          <a:latin typeface="Arial" charset="0"/>
          <a:cs typeface="Arial" charset="0"/>
        </a:defRPr>
      </a:lvl8pPr>
      <a:lvl9pPr marL="1828800" algn="l" rtl="0" fontAlgn="base">
        <a:spcBef>
          <a:spcPct val="0"/>
        </a:spcBef>
        <a:spcAft>
          <a:spcPct val="0"/>
        </a:spcAft>
        <a:defRPr sz="4400">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media.transparency.org/imaps/cpi2009"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7.emf"/><Relationship Id="rId4" Type="http://schemas.openxmlformats.org/officeDocument/2006/relationships/oleObject" Target="../embeddings/oleObject1.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9.wmf"/></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3055938" y="6019800"/>
            <a:ext cx="3959225" cy="301625"/>
          </a:xfrm>
          <a:prstGeom prst="rect">
            <a:avLst/>
          </a:prstGeom>
          <a:noFill/>
          <a:ln w="9525">
            <a:noFill/>
            <a:miter lim="800000"/>
            <a:headEnd/>
            <a:tailEnd/>
          </a:ln>
        </p:spPr>
        <p:txBody>
          <a:bodyPr lIns="90488" tIns="44450" rIns="90488" bIns="44450">
            <a:spAutoFit/>
          </a:bodyPr>
          <a:lstStyle/>
          <a:p>
            <a:pPr algn="ctr" eaLnBrk="0" hangingPunct="0"/>
            <a:r>
              <a:rPr lang="it-IT" sz="1400" b="1">
                <a:solidFill>
                  <a:srgbClr val="FFFFFF"/>
                </a:solidFill>
                <a:latin typeface="Verdana" pitchFamily="34" charset="0"/>
              </a:rPr>
              <a:t>Roma, </a:t>
            </a:r>
          </a:p>
        </p:txBody>
      </p:sp>
      <p:sp>
        <p:nvSpPr>
          <p:cNvPr id="1157123" name="Data"/>
          <p:cNvSpPr txBox="1">
            <a:spLocks noChangeArrowheads="1"/>
          </p:cNvSpPr>
          <p:nvPr>
            <p:custDataLst>
              <p:tags r:id="rId1"/>
            </p:custDataLst>
          </p:nvPr>
        </p:nvSpPr>
        <p:spPr bwMode="auto">
          <a:xfrm>
            <a:off x="2328863" y="2319338"/>
            <a:ext cx="7577137" cy="1622425"/>
          </a:xfrm>
          <a:prstGeom prst="rect">
            <a:avLst/>
          </a:prstGeom>
          <a:noFill/>
          <a:ln w="12700">
            <a:noFill/>
            <a:miter lim="800000"/>
            <a:headEnd type="none" w="sm" len="sm"/>
            <a:tailEnd type="none" w="sm" len="sm"/>
          </a:ln>
          <a:effectLst/>
        </p:spPr>
        <p:txBody>
          <a:bodyPr lIns="45716" tIns="45716" rIns="45716" bIns="45716" anchorCtr="1"/>
          <a:lstStyle/>
          <a:p>
            <a:pPr eaLnBrk="0" hangingPunct="0">
              <a:spcBef>
                <a:spcPct val="50000"/>
              </a:spcBef>
              <a:defRPr/>
            </a:pPr>
            <a:r>
              <a:rPr kumimoji="1" lang="it-IT" sz="3600" b="1" dirty="0" smtClean="0">
                <a:solidFill>
                  <a:srgbClr val="9888DE"/>
                </a:solidFill>
                <a:effectLst>
                  <a:outerShdw blurRad="38100" dist="38100" dir="2700000" algn="tl">
                    <a:srgbClr val="C0C0C0"/>
                  </a:outerShdw>
                </a:effectLst>
                <a:cs typeface="Arial" charset="0"/>
              </a:rPr>
              <a:t>Aspetti Economici della Corruzione</a:t>
            </a:r>
            <a:endParaRPr kumimoji="1" lang="en-US" sz="3600" b="1" baseline="30000" dirty="0">
              <a:solidFill>
                <a:srgbClr val="9888DE"/>
              </a:solidFill>
              <a:effectLst>
                <a:outerShdw blurRad="38100" dist="38100" dir="2700000" algn="tl">
                  <a:srgbClr val="C0C0C0"/>
                </a:outerShdw>
              </a:effectLst>
              <a:cs typeface="Arial" charset="0"/>
            </a:endParaRPr>
          </a:p>
        </p:txBody>
      </p:sp>
      <p:sp>
        <p:nvSpPr>
          <p:cNvPr id="6148" name="Text Box 4"/>
          <p:cNvSpPr txBox="1">
            <a:spLocks noChangeArrowheads="1"/>
          </p:cNvSpPr>
          <p:nvPr/>
        </p:nvSpPr>
        <p:spPr bwMode="auto">
          <a:xfrm>
            <a:off x="239713" y="617538"/>
            <a:ext cx="7140575" cy="246221"/>
          </a:xfrm>
          <a:prstGeom prst="rect">
            <a:avLst/>
          </a:prstGeom>
          <a:noFill/>
          <a:ln w="9525">
            <a:noFill/>
            <a:miter lim="800000"/>
            <a:headEnd/>
            <a:tailEnd/>
          </a:ln>
        </p:spPr>
        <p:txBody>
          <a:bodyPr lIns="0" tIns="0" rIns="0" bIns="0">
            <a:spAutoFit/>
          </a:bodyPr>
          <a:lstStyle/>
          <a:p>
            <a:endParaRPr lang="it-IT" sz="1600" b="1" dirty="0">
              <a:solidFill>
                <a:srgbClr val="009999"/>
              </a:solidFill>
              <a:latin typeface="Arial" pitchFamily="34" charset="0"/>
            </a:endParaRPr>
          </a:p>
        </p:txBody>
      </p:sp>
      <p:sp>
        <p:nvSpPr>
          <p:cNvPr id="6150" name="Text Box 6"/>
          <p:cNvSpPr txBox="1">
            <a:spLocks noChangeArrowheads="1"/>
          </p:cNvSpPr>
          <p:nvPr/>
        </p:nvSpPr>
        <p:spPr bwMode="auto">
          <a:xfrm>
            <a:off x="739775" y="5122863"/>
            <a:ext cx="8674100" cy="615553"/>
          </a:xfrm>
          <a:prstGeom prst="rect">
            <a:avLst/>
          </a:prstGeom>
          <a:noFill/>
          <a:ln w="9525">
            <a:noFill/>
            <a:miter lim="800000"/>
            <a:headEnd/>
            <a:tailEnd/>
          </a:ln>
        </p:spPr>
        <p:txBody>
          <a:bodyPr lIns="0" tIns="0" rIns="0" bIns="0">
            <a:spAutoFit/>
          </a:bodyPr>
          <a:lstStyle/>
          <a:p>
            <a:pPr>
              <a:spcBef>
                <a:spcPct val="50000"/>
              </a:spcBef>
            </a:pPr>
            <a:r>
              <a:rPr lang="it-IT" sz="1600" b="1" dirty="0" smtClean="0">
                <a:latin typeface="Arial" pitchFamily="34" charset="0"/>
              </a:rPr>
              <a:t>Prof. Elisabetta Iossa </a:t>
            </a:r>
          </a:p>
          <a:p>
            <a:pPr>
              <a:spcBef>
                <a:spcPct val="50000"/>
              </a:spcBef>
            </a:pPr>
            <a:r>
              <a:rPr lang="it-IT" sz="1600" b="1" dirty="0" smtClean="0"/>
              <a:t>Elisabetta.Iossa@uniroma2.it, </a:t>
            </a:r>
            <a:r>
              <a:rPr lang="it-IT" sz="1600" dirty="0" smtClean="0"/>
              <a:t>Università </a:t>
            </a:r>
            <a:r>
              <a:rPr lang="it-IT" sz="1600" dirty="0"/>
              <a:t>di Roma Tor </a:t>
            </a:r>
            <a:r>
              <a:rPr lang="it-IT" sz="1600" dirty="0" smtClean="0"/>
              <a:t>Vergata e EIEF </a:t>
            </a:r>
            <a:endParaRPr lang="it-IT" sz="1600" dirty="0"/>
          </a:p>
        </p:txBody>
      </p:sp>
    </p:spTree>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457200"/>
            <a:ext cx="8915400" cy="972355"/>
          </a:xfrm>
        </p:spPr>
        <p:txBody>
          <a:bodyPr/>
          <a:lstStyle/>
          <a:p>
            <a:r>
              <a:rPr lang="en-GB" dirty="0" err="1" smtClean="0">
                <a:solidFill>
                  <a:schemeClr val="bg2">
                    <a:lumMod val="60000"/>
                    <a:lumOff val="40000"/>
                  </a:schemeClr>
                </a:solidFill>
              </a:rPr>
              <a:t>Sommario</a:t>
            </a:r>
            <a:endParaRPr lang="en-GB" dirty="0">
              <a:solidFill>
                <a:schemeClr val="bg2">
                  <a:lumMod val="60000"/>
                  <a:lumOff val="40000"/>
                </a:schemeClr>
              </a:solidFill>
            </a:endParaRPr>
          </a:p>
        </p:txBody>
      </p:sp>
      <p:sp>
        <p:nvSpPr>
          <p:cNvPr id="3" name="Segnaposto contenuto 2"/>
          <p:cNvSpPr>
            <a:spLocks noGrp="1"/>
          </p:cNvSpPr>
          <p:nvPr>
            <p:ph idx="1"/>
          </p:nvPr>
        </p:nvSpPr>
        <p:spPr>
          <a:xfrm>
            <a:off x="495300" y="1455313"/>
            <a:ext cx="8915400" cy="4868213"/>
          </a:xfrm>
        </p:spPr>
        <p:txBody>
          <a:bodyPr/>
          <a:lstStyle/>
          <a:p>
            <a:r>
              <a:rPr lang="en-GB" dirty="0" err="1" smtClean="0"/>
              <a:t>L’approccio</a:t>
            </a:r>
            <a:r>
              <a:rPr lang="en-GB" dirty="0" smtClean="0"/>
              <a:t> </a:t>
            </a:r>
            <a:r>
              <a:rPr lang="en-GB" dirty="0" err="1" smtClean="0"/>
              <a:t>degli</a:t>
            </a:r>
            <a:r>
              <a:rPr lang="en-GB" dirty="0" smtClean="0"/>
              <a:t> </a:t>
            </a:r>
            <a:r>
              <a:rPr lang="en-GB" dirty="0" err="1" smtClean="0"/>
              <a:t>economisti</a:t>
            </a:r>
            <a:endParaRPr lang="en-GB" dirty="0" smtClean="0"/>
          </a:p>
          <a:p>
            <a:r>
              <a:rPr lang="en-GB" dirty="0" err="1" smtClean="0"/>
              <a:t>Definizione</a:t>
            </a:r>
            <a:endParaRPr lang="en-GB" dirty="0" smtClean="0"/>
          </a:p>
          <a:p>
            <a:r>
              <a:rPr lang="en-GB" dirty="0" err="1" smtClean="0"/>
              <a:t>Effetti</a:t>
            </a:r>
            <a:r>
              <a:rPr lang="en-GB" dirty="0" smtClean="0"/>
              <a:t> della </a:t>
            </a:r>
            <a:r>
              <a:rPr lang="en-GB" dirty="0" err="1" smtClean="0"/>
              <a:t>corruzione</a:t>
            </a:r>
            <a:endParaRPr lang="en-GB" dirty="0" smtClean="0"/>
          </a:p>
          <a:p>
            <a:r>
              <a:rPr lang="en-GB" dirty="0" smtClean="0"/>
              <a:t>Come </a:t>
            </a:r>
            <a:r>
              <a:rPr lang="en-GB" dirty="0" err="1" smtClean="0"/>
              <a:t>misurarla</a:t>
            </a:r>
            <a:endParaRPr lang="en-GB" dirty="0" smtClean="0"/>
          </a:p>
          <a:p>
            <a:r>
              <a:rPr lang="en-GB" dirty="0" smtClean="0"/>
              <a:t>I </a:t>
            </a:r>
            <a:r>
              <a:rPr lang="en-GB" dirty="0" err="1" smtClean="0"/>
              <a:t>dati</a:t>
            </a:r>
            <a:endParaRPr lang="en-GB" dirty="0" smtClean="0"/>
          </a:p>
          <a:p>
            <a:r>
              <a:rPr lang="en-GB" dirty="0" smtClean="0"/>
              <a:t>La </a:t>
            </a:r>
            <a:r>
              <a:rPr lang="en-GB" dirty="0" err="1" smtClean="0"/>
              <a:t>corruzione</a:t>
            </a:r>
            <a:r>
              <a:rPr lang="en-GB" dirty="0" smtClean="0"/>
              <a:t> </a:t>
            </a:r>
            <a:r>
              <a:rPr lang="en-GB" dirty="0" err="1" smtClean="0"/>
              <a:t>nel</a:t>
            </a:r>
            <a:r>
              <a:rPr lang="en-GB" dirty="0" smtClean="0"/>
              <a:t> procurement: le </a:t>
            </a:r>
            <a:r>
              <a:rPr lang="en-GB" dirty="0" err="1" smtClean="0"/>
              <a:t>tre</a:t>
            </a:r>
            <a:r>
              <a:rPr lang="en-GB" dirty="0" smtClean="0"/>
              <a:t> </a:t>
            </a:r>
            <a:r>
              <a:rPr lang="en-GB" dirty="0" err="1" smtClean="0"/>
              <a:t>fasi</a:t>
            </a:r>
            <a:endParaRPr lang="en-GB" dirty="0" smtClean="0"/>
          </a:p>
          <a:p>
            <a:r>
              <a:rPr lang="en-GB" dirty="0" err="1" smtClean="0"/>
              <a:t>Gli</a:t>
            </a:r>
            <a:r>
              <a:rPr lang="en-GB" dirty="0" smtClean="0"/>
              <a:t> </a:t>
            </a:r>
            <a:r>
              <a:rPr lang="en-GB" dirty="0" err="1" smtClean="0"/>
              <a:t>incentivi</a:t>
            </a:r>
            <a:r>
              <a:rPr lang="en-GB" dirty="0" smtClean="0"/>
              <a:t> </a:t>
            </a:r>
            <a:r>
              <a:rPr lang="en-GB" dirty="0" err="1" smtClean="0"/>
              <a:t>dei</a:t>
            </a:r>
            <a:r>
              <a:rPr lang="en-GB" dirty="0" smtClean="0"/>
              <a:t> </a:t>
            </a:r>
            <a:r>
              <a:rPr lang="en-GB" dirty="0" err="1" smtClean="0"/>
              <a:t>funzionari</a:t>
            </a:r>
            <a:endParaRPr lang="en-GB" dirty="0" smtClean="0"/>
          </a:p>
          <a:p>
            <a:r>
              <a:rPr lang="en-GB" dirty="0" smtClean="0"/>
              <a:t> </a:t>
            </a:r>
            <a:r>
              <a:rPr lang="en-GB" dirty="0" err="1" smtClean="0"/>
              <a:t>politiche</a:t>
            </a:r>
            <a:r>
              <a:rPr lang="en-GB" dirty="0" smtClean="0"/>
              <a:t> anti-</a:t>
            </a:r>
            <a:r>
              <a:rPr lang="en-GB" dirty="0" err="1" smtClean="0"/>
              <a:t>corruzione</a:t>
            </a:r>
            <a:endParaRPr lang="en-GB" dirty="0"/>
          </a:p>
        </p:txBody>
      </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it-IT" b="1" dirty="0" smtClean="0">
                <a:solidFill>
                  <a:srgbClr val="9888DE"/>
                </a:solidFill>
                <a:latin typeface="Calibri" pitchFamily="34" charset="0"/>
              </a:rPr>
              <a:t>Definizione 1: </a:t>
            </a:r>
            <a:r>
              <a:rPr lang="it-IT" b="1" dirty="0" smtClean="0">
                <a:latin typeface="Calibri" pitchFamily="34" charset="0"/>
              </a:rPr>
              <a:t>Banca Mondiale</a:t>
            </a:r>
            <a:r>
              <a:rPr lang="it-IT" dirty="0" smtClean="0">
                <a:latin typeface="Calibri" pitchFamily="34" charset="0"/>
              </a:rPr>
              <a:t>: </a:t>
            </a:r>
            <a:br>
              <a:rPr lang="it-IT" dirty="0" smtClean="0">
                <a:latin typeface="Calibri" pitchFamily="34" charset="0"/>
              </a:rPr>
            </a:br>
            <a:endParaRPr lang="it-IT" b="1" dirty="0" smtClean="0">
              <a:solidFill>
                <a:srgbClr val="9888DE"/>
              </a:solidFill>
              <a:latin typeface="Calibri" pitchFamily="34" charset="0"/>
            </a:endParaRPr>
          </a:p>
        </p:txBody>
      </p:sp>
      <p:sp>
        <p:nvSpPr>
          <p:cNvPr id="15363" name="Rectangle 3"/>
          <p:cNvSpPr>
            <a:spLocks noGrp="1" noChangeArrowheads="1"/>
          </p:cNvSpPr>
          <p:nvPr>
            <p:ph idx="1"/>
          </p:nvPr>
        </p:nvSpPr>
        <p:spPr>
          <a:xfrm>
            <a:off x="495300" y="1981200"/>
            <a:ext cx="8915400" cy="4561268"/>
          </a:xfrm>
        </p:spPr>
        <p:txBody>
          <a:bodyPr/>
          <a:lstStyle/>
          <a:p>
            <a:pPr algn="just" eaLnBrk="1" hangingPunct="1">
              <a:lnSpc>
                <a:spcPct val="80000"/>
              </a:lnSpc>
              <a:buFont typeface="Wingdings" pitchFamily="2" charset="2"/>
              <a:buNone/>
            </a:pPr>
            <a:r>
              <a:rPr lang="it-IT" dirty="0" smtClean="0">
                <a:latin typeface="Calibri" pitchFamily="34" charset="0"/>
              </a:rPr>
              <a:t>	“</a:t>
            </a:r>
            <a:r>
              <a:rPr lang="en-US" dirty="0" smtClean="0">
                <a:latin typeface="Calibri" pitchFamily="34" charset="0"/>
              </a:rPr>
              <a:t>the offering, giving, receiving or soliciting, directly or indirectly, of anything of value to influence improperly the actions </a:t>
            </a:r>
            <a:r>
              <a:rPr lang="en-US" b="1" dirty="0" smtClean="0">
                <a:latin typeface="Calibri" pitchFamily="34" charset="0"/>
              </a:rPr>
              <a:t>of another party</a:t>
            </a:r>
            <a:r>
              <a:rPr lang="en-US" dirty="0" smtClean="0">
                <a:latin typeface="Calibri" pitchFamily="34" charset="0"/>
              </a:rPr>
              <a:t>” .</a:t>
            </a:r>
          </a:p>
          <a:p>
            <a:pPr algn="just" eaLnBrk="1" hangingPunct="1">
              <a:lnSpc>
                <a:spcPct val="80000"/>
              </a:lnSpc>
              <a:buFont typeface="Wingdings" pitchFamily="2" charset="2"/>
              <a:buNone/>
            </a:pPr>
            <a:endParaRPr lang="en-US" dirty="0" smtClean="0"/>
          </a:p>
          <a:p>
            <a:pPr algn="just" eaLnBrk="1" hangingPunct="1">
              <a:lnSpc>
                <a:spcPct val="80000"/>
              </a:lnSpc>
              <a:buFont typeface="Wingdings" pitchFamily="2" charset="2"/>
              <a:buNone/>
            </a:pPr>
            <a:r>
              <a:rPr lang="en-US" dirty="0" smtClean="0"/>
              <a:t>	</a:t>
            </a:r>
            <a:r>
              <a:rPr lang="en-US" dirty="0" smtClean="0">
                <a:latin typeface="Calibri" pitchFamily="34" charset="0"/>
              </a:rPr>
              <a:t>Include </a:t>
            </a:r>
            <a:r>
              <a:rPr lang="en-US" dirty="0" err="1" smtClean="0">
                <a:latin typeface="Calibri" pitchFamily="34" charset="0"/>
              </a:rPr>
              <a:t>Corruzione</a:t>
            </a:r>
            <a:r>
              <a:rPr lang="en-US" dirty="0" smtClean="0">
                <a:latin typeface="Calibri" pitchFamily="34" charset="0"/>
              </a:rPr>
              <a:t> e </a:t>
            </a:r>
            <a:r>
              <a:rPr lang="en-US" dirty="0" err="1" smtClean="0">
                <a:latin typeface="Calibri" pitchFamily="34" charset="0"/>
              </a:rPr>
              <a:t>concussione</a:t>
            </a:r>
            <a:r>
              <a:rPr lang="en-US" dirty="0" smtClean="0">
                <a:latin typeface="Calibri" pitchFamily="34" charset="0"/>
              </a:rPr>
              <a:t>. </a:t>
            </a:r>
            <a:r>
              <a:rPr lang="en-US" dirty="0" err="1" smtClean="0">
                <a:latin typeface="Calibri" pitchFamily="34" charset="0"/>
              </a:rPr>
              <a:t>Implica</a:t>
            </a:r>
            <a:r>
              <a:rPr lang="en-US" dirty="0" smtClean="0">
                <a:latin typeface="Calibri" pitchFamily="34" charset="0"/>
              </a:rPr>
              <a:t> </a:t>
            </a:r>
            <a:r>
              <a:rPr lang="en-US" dirty="0" err="1" smtClean="0">
                <a:latin typeface="Calibri" pitchFamily="34" charset="0"/>
              </a:rPr>
              <a:t>l’esistenza</a:t>
            </a:r>
            <a:r>
              <a:rPr lang="en-US" dirty="0" smtClean="0">
                <a:latin typeface="Calibri" pitchFamily="34" charset="0"/>
              </a:rPr>
              <a:t> di </a:t>
            </a:r>
            <a:r>
              <a:rPr lang="en-US" dirty="0" err="1" smtClean="0">
                <a:latin typeface="Calibri" pitchFamily="34" charset="0"/>
              </a:rPr>
              <a:t>qualcuno</a:t>
            </a:r>
            <a:r>
              <a:rPr lang="en-US" dirty="0" smtClean="0">
                <a:latin typeface="Calibri" pitchFamily="34" charset="0"/>
              </a:rPr>
              <a:t> </a:t>
            </a:r>
            <a:r>
              <a:rPr lang="en-US" dirty="0" err="1" smtClean="0">
                <a:latin typeface="Calibri" pitchFamily="34" charset="0"/>
              </a:rPr>
              <a:t>che</a:t>
            </a:r>
            <a:r>
              <a:rPr lang="en-US" dirty="0" smtClean="0">
                <a:latin typeface="Calibri" pitchFamily="34" charset="0"/>
              </a:rPr>
              <a:t> </a:t>
            </a:r>
            <a:r>
              <a:rPr lang="en-US" b="1" dirty="0" err="1" smtClean="0">
                <a:latin typeface="Calibri" pitchFamily="34" charset="0"/>
              </a:rPr>
              <a:t>avvii</a:t>
            </a:r>
            <a:r>
              <a:rPr lang="en-US" dirty="0" smtClean="0">
                <a:latin typeface="Calibri" pitchFamily="34" charset="0"/>
              </a:rPr>
              <a:t> </a:t>
            </a:r>
            <a:r>
              <a:rPr lang="en-US" dirty="0" err="1" smtClean="0">
                <a:latin typeface="Calibri" pitchFamily="34" charset="0"/>
              </a:rPr>
              <a:t>il</a:t>
            </a:r>
            <a:r>
              <a:rPr lang="en-US" dirty="0" smtClean="0">
                <a:latin typeface="Calibri" pitchFamily="34" charset="0"/>
              </a:rPr>
              <a:t> </a:t>
            </a:r>
            <a:r>
              <a:rPr lang="en-US" dirty="0" err="1" smtClean="0">
                <a:latin typeface="Calibri" pitchFamily="34" charset="0"/>
              </a:rPr>
              <a:t>gesto</a:t>
            </a:r>
            <a:r>
              <a:rPr lang="en-US" dirty="0" smtClean="0">
                <a:latin typeface="Calibri" pitchFamily="34" charset="0"/>
              </a:rPr>
              <a:t> </a:t>
            </a:r>
            <a:r>
              <a:rPr lang="en-US" dirty="0" err="1" smtClean="0">
                <a:latin typeface="Calibri" pitchFamily="34" charset="0"/>
              </a:rPr>
              <a:t>improprio</a:t>
            </a:r>
            <a:endParaRPr lang="en-US" dirty="0" smtClean="0">
              <a:latin typeface="Calibri" pitchFamily="34" charset="0"/>
            </a:endParaRPr>
          </a:p>
          <a:p>
            <a:pPr algn="just" eaLnBrk="1" hangingPunct="1">
              <a:lnSpc>
                <a:spcPct val="80000"/>
              </a:lnSpc>
              <a:buFont typeface="Wingdings" pitchFamily="2" charset="2"/>
              <a:buNone/>
            </a:pPr>
            <a:endParaRPr lang="en-US" dirty="0" smtClean="0">
              <a:latin typeface="Calibri" pitchFamily="34" charset="0"/>
            </a:endParaRPr>
          </a:p>
          <a:p>
            <a:pPr algn="just" eaLnBrk="1" hangingPunct="1">
              <a:buNone/>
            </a:pPr>
            <a:r>
              <a:rPr lang="en-US" dirty="0" smtClean="0">
                <a:latin typeface="Calibri" pitchFamily="34" charset="0"/>
              </a:rPr>
              <a:t>	</a:t>
            </a:r>
            <a:r>
              <a:rPr lang="en-US" dirty="0" err="1" smtClean="0">
                <a:latin typeface="Calibri" pitchFamily="34" charset="0"/>
              </a:rPr>
              <a:t>Essenzialmente</a:t>
            </a:r>
            <a:r>
              <a:rPr lang="en-US" dirty="0" smtClean="0">
                <a:latin typeface="Calibri" pitchFamily="34" charset="0"/>
              </a:rPr>
              <a:t> </a:t>
            </a:r>
            <a:r>
              <a:rPr lang="en-US" dirty="0" err="1" smtClean="0">
                <a:latin typeface="Calibri" pitchFamily="34" charset="0"/>
              </a:rPr>
              <a:t>una</a:t>
            </a:r>
            <a:r>
              <a:rPr lang="en-US" dirty="0" smtClean="0">
                <a:latin typeface="Calibri" pitchFamily="34" charset="0"/>
              </a:rPr>
              <a:t> </a:t>
            </a:r>
            <a:r>
              <a:rPr lang="en-US" dirty="0" err="1" smtClean="0">
                <a:latin typeface="Calibri" pitchFamily="34" charset="0"/>
              </a:rPr>
              <a:t>relazione</a:t>
            </a:r>
            <a:r>
              <a:rPr lang="en-US" dirty="0" smtClean="0">
                <a:latin typeface="Calibri" pitchFamily="34" charset="0"/>
              </a:rPr>
              <a:t> </a:t>
            </a:r>
            <a:r>
              <a:rPr lang="en-US" b="1" dirty="0" err="1" smtClean="0">
                <a:latin typeface="Calibri" pitchFamily="34" charset="0"/>
              </a:rPr>
              <a:t>bilaterale</a:t>
            </a:r>
            <a:endParaRPr lang="en-US" dirty="0" smtClean="0">
              <a:latin typeface="Calibri" pitchFamily="34" charset="0"/>
            </a:endParaRPr>
          </a:p>
          <a:p>
            <a:pPr algn="just" eaLnBrk="1" hangingPunct="1">
              <a:lnSpc>
                <a:spcPct val="80000"/>
              </a:lnSpc>
            </a:pPr>
            <a:endParaRPr lang="it-IT" dirty="0" smtClean="0"/>
          </a:p>
          <a:p>
            <a:pPr algn="just" eaLnBrk="1" hangingPunct="1">
              <a:lnSpc>
                <a:spcPct val="80000"/>
              </a:lnSpc>
            </a:pPr>
            <a:endParaRPr lang="it-IT" sz="2800" dirty="0" smtClean="0"/>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457200"/>
            <a:ext cx="8944914" cy="1049628"/>
          </a:xfrm>
        </p:spPr>
        <p:txBody>
          <a:bodyPr/>
          <a:lstStyle/>
          <a:p>
            <a:pPr algn="ctr"/>
            <a:r>
              <a:rPr lang="it-IT" sz="4000" b="1" dirty="0" smtClean="0">
                <a:solidFill>
                  <a:srgbClr val="9888DE"/>
                </a:solidFill>
                <a:latin typeface="Calibri" pitchFamily="34" charset="0"/>
              </a:rPr>
              <a:t>Definizione 2: </a:t>
            </a:r>
            <a:r>
              <a:rPr lang="it-IT" sz="4000" dirty="0" err="1" smtClean="0">
                <a:latin typeface="+mn-lt"/>
              </a:rPr>
              <a:t>Lambdsorff</a:t>
            </a:r>
            <a:r>
              <a:rPr lang="it-IT" sz="4000" dirty="0" smtClean="0">
                <a:latin typeface="+mn-lt"/>
              </a:rPr>
              <a:t> (2007)</a:t>
            </a:r>
            <a:endParaRPr lang="it-IT" sz="4000" b="1" dirty="0">
              <a:solidFill>
                <a:srgbClr val="9888DE"/>
              </a:solidFill>
              <a:latin typeface="Calibri" pitchFamily="34" charset="0"/>
            </a:endParaRPr>
          </a:p>
        </p:txBody>
      </p:sp>
      <p:sp>
        <p:nvSpPr>
          <p:cNvPr id="3" name="Segnaposto contenuto 2"/>
          <p:cNvSpPr>
            <a:spLocks noGrp="1"/>
          </p:cNvSpPr>
          <p:nvPr>
            <p:ph idx="1"/>
          </p:nvPr>
        </p:nvSpPr>
        <p:spPr>
          <a:xfrm>
            <a:off x="508179" y="1646350"/>
            <a:ext cx="8915400" cy="1470338"/>
          </a:xfrm>
        </p:spPr>
        <p:txBody>
          <a:bodyPr/>
          <a:lstStyle/>
          <a:p>
            <a:pPr algn="just">
              <a:buNone/>
            </a:pPr>
            <a:r>
              <a:rPr lang="en-US" dirty="0" smtClean="0">
                <a:latin typeface="Calibri" pitchFamily="34" charset="0"/>
              </a:rPr>
              <a:t>    </a:t>
            </a:r>
            <a:endParaRPr lang="it-IT" dirty="0"/>
          </a:p>
        </p:txBody>
      </p:sp>
      <p:sp>
        <p:nvSpPr>
          <p:cNvPr id="6" name="CasellaDiTesto 5"/>
          <p:cNvSpPr txBox="1"/>
          <p:nvPr/>
        </p:nvSpPr>
        <p:spPr>
          <a:xfrm>
            <a:off x="231821" y="1571223"/>
            <a:ext cx="9465972" cy="1323439"/>
          </a:xfrm>
          <a:prstGeom prst="rect">
            <a:avLst/>
          </a:prstGeom>
          <a:noFill/>
        </p:spPr>
        <p:txBody>
          <a:bodyPr wrap="square" rtlCol="0">
            <a:spAutoFit/>
          </a:bodyPr>
          <a:lstStyle/>
          <a:p>
            <a:pPr algn="ctr"/>
            <a:r>
              <a:rPr lang="en-US" sz="4000" dirty="0" smtClean="0">
                <a:latin typeface="+mn-lt"/>
              </a:rPr>
              <a:t>“</a:t>
            </a:r>
            <a:r>
              <a:rPr lang="en-US" sz="4000" dirty="0" err="1" smtClean="0">
                <a:latin typeface="+mn-lt"/>
              </a:rPr>
              <a:t>Uso</a:t>
            </a:r>
            <a:r>
              <a:rPr lang="en-US" sz="4000" dirty="0" smtClean="0">
                <a:latin typeface="+mn-lt"/>
              </a:rPr>
              <a:t> </a:t>
            </a:r>
            <a:r>
              <a:rPr lang="en-US" sz="4000" dirty="0" err="1" smtClean="0">
                <a:latin typeface="+mn-lt"/>
              </a:rPr>
              <a:t>improprio</a:t>
            </a:r>
            <a:r>
              <a:rPr lang="en-US" sz="4000" dirty="0" smtClean="0">
                <a:latin typeface="+mn-lt"/>
              </a:rPr>
              <a:t> del </a:t>
            </a:r>
            <a:r>
              <a:rPr lang="en-US" sz="4000" dirty="0" err="1" smtClean="0">
                <a:latin typeface="+mn-lt"/>
              </a:rPr>
              <a:t>potere</a:t>
            </a:r>
            <a:r>
              <a:rPr lang="en-US" sz="4000" dirty="0" smtClean="0">
                <a:latin typeface="+mn-lt"/>
              </a:rPr>
              <a:t> per </a:t>
            </a:r>
            <a:r>
              <a:rPr lang="en-US" sz="4000" dirty="0" err="1" smtClean="0">
                <a:latin typeface="+mn-lt"/>
              </a:rPr>
              <a:t>ottenere</a:t>
            </a:r>
            <a:r>
              <a:rPr lang="en-US" sz="4000" dirty="0" smtClean="0">
                <a:latin typeface="+mn-lt"/>
              </a:rPr>
              <a:t> </a:t>
            </a:r>
            <a:r>
              <a:rPr lang="en-US" sz="4000" dirty="0" err="1" smtClean="0">
                <a:latin typeface="+mn-lt"/>
              </a:rPr>
              <a:t>benefici</a:t>
            </a:r>
            <a:r>
              <a:rPr lang="en-US" sz="4000" dirty="0" smtClean="0">
                <a:latin typeface="+mn-lt"/>
              </a:rPr>
              <a:t> </a:t>
            </a:r>
            <a:r>
              <a:rPr lang="en-US" sz="4000" dirty="0" err="1" smtClean="0">
                <a:latin typeface="+mn-lt"/>
              </a:rPr>
              <a:t>privati</a:t>
            </a:r>
            <a:r>
              <a:rPr lang="en-US" sz="4000" dirty="0" smtClean="0">
                <a:latin typeface="+mn-lt"/>
              </a:rPr>
              <a:t> [in </a:t>
            </a:r>
            <a:r>
              <a:rPr lang="en-US" sz="4000" dirty="0">
                <a:latin typeface="+mn-lt"/>
              </a:rPr>
              <a:t>procurement</a:t>
            </a:r>
            <a:r>
              <a:rPr lang="en-US" sz="4000" dirty="0" smtClean="0">
                <a:latin typeface="+mn-lt"/>
              </a:rPr>
              <a:t>]”</a:t>
            </a:r>
          </a:p>
        </p:txBody>
      </p:sp>
      <p:sp>
        <p:nvSpPr>
          <p:cNvPr id="5" name="CasellaDiTesto 4"/>
          <p:cNvSpPr txBox="1"/>
          <p:nvPr/>
        </p:nvSpPr>
        <p:spPr>
          <a:xfrm>
            <a:off x="489398" y="3915177"/>
            <a:ext cx="8950815" cy="1138773"/>
          </a:xfrm>
          <a:prstGeom prst="rect">
            <a:avLst/>
          </a:prstGeom>
          <a:noFill/>
        </p:spPr>
        <p:txBody>
          <a:bodyPr wrap="square" rtlCol="0">
            <a:spAutoFit/>
          </a:bodyPr>
          <a:lstStyle/>
          <a:p>
            <a:pPr algn="ctr"/>
            <a:r>
              <a:rPr lang="it-IT" sz="3400" b="1" dirty="0" smtClean="0">
                <a:solidFill>
                  <a:srgbClr val="C00000"/>
                </a:solidFill>
                <a:latin typeface="Calibri" pitchFamily="34" charset="0"/>
              </a:rPr>
              <a:t>Nessun riferimento a un momento specifico o ad uno scambio specifico né a 2 individui</a:t>
            </a:r>
            <a:endParaRPr lang="it-IT" sz="3400" b="1" dirty="0">
              <a:solidFill>
                <a:srgbClr val="C00000"/>
              </a:solidFill>
              <a:latin typeface="Calibri"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95300" y="618186"/>
            <a:ext cx="8915400" cy="5808372"/>
          </a:xfrm>
        </p:spPr>
        <p:txBody>
          <a:bodyPr/>
          <a:lstStyle/>
          <a:p>
            <a:pPr>
              <a:buNone/>
            </a:pPr>
            <a:r>
              <a:rPr lang="en-GB" dirty="0" err="1" smtClean="0">
                <a:solidFill>
                  <a:schemeClr val="bg2">
                    <a:lumMod val="60000"/>
                    <a:lumOff val="40000"/>
                  </a:schemeClr>
                </a:solidFill>
              </a:rPr>
              <a:t>Gli</a:t>
            </a:r>
            <a:r>
              <a:rPr lang="en-GB" dirty="0" smtClean="0">
                <a:solidFill>
                  <a:schemeClr val="bg2">
                    <a:lumMod val="60000"/>
                    <a:lumOff val="40000"/>
                  </a:schemeClr>
                </a:solidFill>
              </a:rPr>
              <a:t> </a:t>
            </a:r>
            <a:r>
              <a:rPr lang="en-GB" dirty="0" err="1" smtClean="0">
                <a:solidFill>
                  <a:schemeClr val="bg2">
                    <a:lumMod val="60000"/>
                    <a:lumOff val="40000"/>
                  </a:schemeClr>
                </a:solidFill>
              </a:rPr>
              <a:t>effetti</a:t>
            </a:r>
            <a:endParaRPr lang="en-GB" dirty="0" smtClean="0">
              <a:solidFill>
                <a:schemeClr val="bg2">
                  <a:lumMod val="60000"/>
                  <a:lumOff val="40000"/>
                </a:schemeClr>
              </a:solidFill>
            </a:endParaRPr>
          </a:p>
          <a:p>
            <a:r>
              <a:rPr lang="en-GB" dirty="0" smtClean="0"/>
              <a:t> </a:t>
            </a:r>
            <a:r>
              <a:rPr lang="it-IT" b="1" dirty="0" smtClean="0"/>
              <a:t>Le tangenti sono come le tasse? </a:t>
            </a:r>
          </a:p>
          <a:p>
            <a:pPr lvl="1"/>
            <a:r>
              <a:rPr lang="it-IT" dirty="0" smtClean="0"/>
              <a:t> Entrambi aumenta il costo del servizio/bene</a:t>
            </a:r>
          </a:p>
          <a:p>
            <a:pPr lvl="1"/>
            <a:r>
              <a:rPr lang="it-IT" dirty="0" smtClean="0"/>
              <a:t>Ma le tangenti implicano maggiori distorsioni e costi di transazione</a:t>
            </a:r>
          </a:p>
          <a:p>
            <a:r>
              <a:rPr lang="it-IT" dirty="0" smtClean="0"/>
              <a:t> </a:t>
            </a:r>
            <a:r>
              <a:rPr lang="it-IT" sz="2800" b="1" dirty="0" smtClean="0">
                <a:ea typeface="+mn-ea"/>
              </a:rPr>
              <a:t>Le tangenti sono come le attività di lobbying? </a:t>
            </a:r>
          </a:p>
          <a:p>
            <a:pPr lvl="1"/>
            <a:r>
              <a:rPr lang="it-IT" sz="2800" dirty="0" smtClean="0">
                <a:ea typeface="+mn-ea"/>
              </a:rPr>
              <a:t> Risorse spese per ottenere un beneficio / per influenzare una politica</a:t>
            </a:r>
          </a:p>
          <a:p>
            <a:pPr lvl="1"/>
            <a:r>
              <a:rPr lang="it-IT" dirty="0" smtClean="0">
                <a:ea typeface="+mn-ea"/>
              </a:rPr>
              <a:t> Ma le tangenti beneficiano solo chi le paga</a:t>
            </a:r>
          </a:p>
          <a:p>
            <a:pPr lvl="1"/>
            <a:r>
              <a:rPr lang="it-IT" sz="2800" dirty="0" smtClean="0">
                <a:ea typeface="+mn-ea"/>
              </a:rPr>
              <a:t> Le tangenti non portano cambiamenti di lunga durata</a:t>
            </a:r>
          </a:p>
          <a:p>
            <a:pPr lvl="1"/>
            <a:endParaRPr lang="it-IT" sz="3200" dirty="0" smtClean="0">
              <a:ea typeface="+mn-ea"/>
            </a:endParaRPr>
          </a:p>
          <a:p>
            <a:pPr lvl="1"/>
            <a:endParaRPr lang="it-IT" dirty="0"/>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95300" y="618185"/>
            <a:ext cx="8915400" cy="5975797"/>
          </a:xfrm>
        </p:spPr>
        <p:txBody>
          <a:bodyPr/>
          <a:lstStyle/>
          <a:p>
            <a:pPr>
              <a:buNone/>
            </a:pPr>
            <a:r>
              <a:rPr lang="en-GB" sz="2400" dirty="0" err="1" smtClean="0">
                <a:solidFill>
                  <a:schemeClr val="bg2">
                    <a:lumMod val="60000"/>
                    <a:lumOff val="40000"/>
                  </a:schemeClr>
                </a:solidFill>
              </a:rPr>
              <a:t>Gli</a:t>
            </a:r>
            <a:r>
              <a:rPr lang="en-GB" sz="2400" dirty="0" smtClean="0">
                <a:solidFill>
                  <a:schemeClr val="bg2">
                    <a:lumMod val="60000"/>
                    <a:lumOff val="40000"/>
                  </a:schemeClr>
                </a:solidFill>
              </a:rPr>
              <a:t> </a:t>
            </a:r>
            <a:r>
              <a:rPr lang="en-GB" sz="2400" dirty="0" err="1" smtClean="0">
                <a:solidFill>
                  <a:schemeClr val="bg2">
                    <a:lumMod val="60000"/>
                    <a:lumOff val="40000"/>
                  </a:schemeClr>
                </a:solidFill>
              </a:rPr>
              <a:t>effetti</a:t>
            </a:r>
            <a:endParaRPr lang="en-GB" sz="2400" dirty="0" smtClean="0">
              <a:solidFill>
                <a:schemeClr val="bg2">
                  <a:lumMod val="60000"/>
                  <a:lumOff val="40000"/>
                </a:schemeClr>
              </a:solidFill>
            </a:endParaRPr>
          </a:p>
          <a:p>
            <a:r>
              <a:rPr lang="en-GB" sz="2400" b="1" dirty="0" smtClean="0"/>
              <a:t> </a:t>
            </a:r>
            <a:r>
              <a:rPr lang="en-GB" sz="2400" b="1" dirty="0" err="1" smtClean="0"/>
              <a:t>Distributivi</a:t>
            </a:r>
            <a:endParaRPr lang="it-IT" sz="2400" b="1" dirty="0" smtClean="0"/>
          </a:p>
          <a:p>
            <a:pPr lvl="1"/>
            <a:r>
              <a:rPr lang="it-IT" sz="2400" dirty="0" smtClean="0"/>
              <a:t> Arricchimento di alcuni (a danno di altri).  Da impresa efficiente ad impresa corrotta</a:t>
            </a:r>
          </a:p>
          <a:p>
            <a:pPr lvl="1"/>
            <a:r>
              <a:rPr lang="it-IT" sz="2400" dirty="0" smtClean="0"/>
              <a:t>Trasferimento di denaro (da impresa corrotta a funzionario)</a:t>
            </a:r>
          </a:p>
          <a:p>
            <a:pPr lvl="1">
              <a:buNone/>
            </a:pPr>
            <a:endParaRPr lang="it-IT" sz="2400" dirty="0" smtClean="0"/>
          </a:p>
          <a:p>
            <a:r>
              <a:rPr lang="it-IT" sz="2400" dirty="0" smtClean="0"/>
              <a:t> </a:t>
            </a:r>
            <a:r>
              <a:rPr lang="it-IT" sz="2400" b="1" dirty="0" smtClean="0">
                <a:ea typeface="+mn-ea"/>
              </a:rPr>
              <a:t>Efficienza allocativa</a:t>
            </a:r>
          </a:p>
          <a:p>
            <a:pPr lvl="1"/>
            <a:r>
              <a:rPr lang="it-IT" sz="2400" dirty="0" smtClean="0">
                <a:ea typeface="+mn-ea"/>
              </a:rPr>
              <a:t> Costo bene e servizi inefficiente per incentivi distorti</a:t>
            </a:r>
          </a:p>
          <a:p>
            <a:pPr lvl="1"/>
            <a:r>
              <a:rPr lang="it-IT" sz="2400" dirty="0" smtClean="0">
                <a:ea typeface="+mn-ea"/>
              </a:rPr>
              <a:t> Imprese inefficienti /Individui meno meritevoli selezionato</a:t>
            </a:r>
          </a:p>
          <a:p>
            <a:pPr lvl="1"/>
            <a:r>
              <a:rPr lang="it-IT" sz="2400" dirty="0" smtClean="0">
                <a:ea typeface="+mn-ea"/>
              </a:rPr>
              <a:t>Costi di transazione</a:t>
            </a:r>
          </a:p>
          <a:p>
            <a:pPr lvl="1"/>
            <a:r>
              <a:rPr lang="it-IT" sz="2400" dirty="0" smtClean="0">
                <a:ea typeface="+mn-ea"/>
              </a:rPr>
              <a:t> Produzione inefficiente, incentivi scarsi, poco investimento</a:t>
            </a:r>
          </a:p>
          <a:p>
            <a:pPr lvl="1"/>
            <a:r>
              <a:rPr lang="it-IT" sz="2400" dirty="0" smtClean="0">
                <a:ea typeface="+mn-ea"/>
              </a:rPr>
              <a:t> Ma anche casi in cui corruzione aumenta efficienza! Se aiuta ad evitare la burocrazia inutile, leggi inefficienti (Chicago </a:t>
            </a:r>
            <a:r>
              <a:rPr lang="it-IT" sz="2400" dirty="0" err="1" smtClean="0">
                <a:ea typeface="+mn-ea"/>
              </a:rPr>
              <a:t>School</a:t>
            </a:r>
            <a:r>
              <a:rPr lang="it-IT" sz="2400" dirty="0" smtClean="0">
                <a:ea typeface="+mn-ea"/>
              </a:rPr>
              <a:t>). </a:t>
            </a:r>
          </a:p>
          <a:p>
            <a:pPr lvl="1"/>
            <a:endParaRPr lang="it-IT" sz="3200" dirty="0" smtClean="0">
              <a:ea typeface="+mn-ea"/>
            </a:endParaRPr>
          </a:p>
          <a:p>
            <a:pPr lvl="1"/>
            <a:endParaRPr lang="it-IT"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olo 1"/>
          <p:cNvSpPr>
            <a:spLocks noGrp="1"/>
          </p:cNvSpPr>
          <p:nvPr>
            <p:ph type="title"/>
          </p:nvPr>
        </p:nvSpPr>
        <p:spPr/>
        <p:txBody>
          <a:bodyPr/>
          <a:lstStyle/>
          <a:p>
            <a:pPr algn="ctr"/>
            <a:r>
              <a:rPr lang="en-GB" sz="3200" dirty="0" smtClean="0">
                <a:solidFill>
                  <a:schemeClr val="bg2">
                    <a:lumMod val="40000"/>
                    <a:lumOff val="60000"/>
                  </a:schemeClr>
                </a:solidFill>
              </a:rPr>
              <a:t>E’ </a:t>
            </a:r>
            <a:r>
              <a:rPr lang="en-GB" sz="3200" dirty="0" err="1" smtClean="0">
                <a:solidFill>
                  <a:schemeClr val="bg2">
                    <a:lumMod val="40000"/>
                    <a:lumOff val="60000"/>
                  </a:schemeClr>
                </a:solidFill>
              </a:rPr>
              <a:t>una</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questione</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culturale</a:t>
            </a:r>
            <a:r>
              <a:rPr lang="en-GB" sz="3200" dirty="0" smtClean="0">
                <a:solidFill>
                  <a:schemeClr val="bg2">
                    <a:lumMod val="40000"/>
                    <a:lumOff val="60000"/>
                  </a:schemeClr>
                </a:solidFill>
              </a:rPr>
              <a:t>? </a:t>
            </a:r>
            <a:r>
              <a:rPr lang="it-IT" sz="2400" b="1" dirty="0" smtClean="0">
                <a:latin typeface="Calibri" pitchFamily="34" charset="0"/>
              </a:rPr>
              <a:t>I parcheggi e le multe a  NY</a:t>
            </a:r>
            <a:br>
              <a:rPr lang="it-IT" sz="2400" b="1" dirty="0" smtClean="0">
                <a:latin typeface="Calibri" pitchFamily="34" charset="0"/>
              </a:rPr>
            </a:br>
            <a:r>
              <a:rPr lang="it-IT" sz="2400" b="1" dirty="0" err="1" smtClean="0">
                <a:latin typeface="Calibri" pitchFamily="34" charset="0"/>
              </a:rPr>
              <a:t>Fissman</a:t>
            </a:r>
            <a:r>
              <a:rPr lang="it-IT" sz="2400" b="1" dirty="0" smtClean="0">
                <a:latin typeface="Calibri" pitchFamily="34" charset="0"/>
              </a:rPr>
              <a:t> e Miguel (2006)</a:t>
            </a:r>
          </a:p>
        </p:txBody>
      </p:sp>
      <p:pic>
        <p:nvPicPr>
          <p:cNvPr id="97284" name="Picture 2"/>
          <p:cNvPicPr>
            <a:picLocks noChangeAspect="1" noChangeArrowheads="1"/>
          </p:cNvPicPr>
          <p:nvPr/>
        </p:nvPicPr>
        <p:blipFill>
          <a:blip r:embed="rId2" cstate="print"/>
          <a:srcRect/>
          <a:stretch>
            <a:fillRect/>
          </a:stretch>
        </p:blipFill>
        <p:spPr bwMode="auto">
          <a:xfrm>
            <a:off x="1031230" y="1829402"/>
            <a:ext cx="8164286" cy="5028598"/>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875764" y="4518446"/>
            <a:ext cx="8512934" cy="646331"/>
          </a:xfrm>
          <a:prstGeom prst="rect">
            <a:avLst/>
          </a:prstGeom>
          <a:noFill/>
        </p:spPr>
        <p:txBody>
          <a:bodyPr wrap="square" rtlCol="0">
            <a:spAutoFit/>
          </a:bodyPr>
          <a:lstStyle/>
          <a:p>
            <a:pPr algn="just">
              <a:buNone/>
            </a:pPr>
            <a:endParaRPr lang="it-IT" dirty="0" smtClean="0"/>
          </a:p>
          <a:p>
            <a:endParaRPr lang="it-IT" dirty="0"/>
          </a:p>
        </p:txBody>
      </p:sp>
      <p:sp>
        <p:nvSpPr>
          <p:cNvPr id="7" name="Rectangle 3"/>
          <p:cNvSpPr txBox="1">
            <a:spLocks noChangeArrowheads="1"/>
          </p:cNvSpPr>
          <p:nvPr/>
        </p:nvSpPr>
        <p:spPr bwMode="auto">
          <a:xfrm>
            <a:off x="257175" y="1326524"/>
            <a:ext cx="8915400" cy="489330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endParaRPr lang="it-IT" sz="2800" kern="0" dirty="0" smtClean="0">
              <a:latin typeface="Calibri" pitchFamily="34" charset="0"/>
              <a:cs typeface="+mn-cs"/>
            </a:endParaRPr>
          </a:p>
          <a:p>
            <a:pPr marL="342900" marR="0" lvl="0" indent="-342900" algn="just" defTabSz="914400" rtl="0" eaLnBrk="1" fontAlgn="base" latinLnBrk="0" hangingPunct="1">
              <a:lnSpc>
                <a:spcPct val="90000"/>
              </a:lnSpc>
              <a:spcBef>
                <a:spcPct val="20000"/>
              </a:spcBef>
              <a:spcAft>
                <a:spcPct val="0"/>
              </a:spcAft>
              <a:buClr>
                <a:schemeClr val="bg2"/>
              </a:buClr>
              <a:buSzPct val="75000"/>
              <a:tabLst/>
              <a:defRPr/>
            </a:pPr>
            <a:r>
              <a:rPr lang="it-IT" sz="2400" kern="0" dirty="0" err="1" smtClean="0">
                <a:latin typeface="Calibri" pitchFamily="34" charset="0"/>
                <a:cs typeface="+mn-cs"/>
              </a:rPr>
              <a:t>Fissman</a:t>
            </a:r>
            <a:r>
              <a:rPr lang="it-IT" sz="2400" kern="0" dirty="0" smtClean="0">
                <a:latin typeface="Calibri" pitchFamily="34" charset="0"/>
                <a:cs typeface="+mn-cs"/>
              </a:rPr>
              <a:t> e Miguel (2006) </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r>
              <a:rPr lang="it-IT" sz="2800" kern="0" dirty="0" smtClean="0">
                <a:latin typeface="Calibri" pitchFamily="34" charset="0"/>
                <a:cs typeface="+mn-cs"/>
              </a:rPr>
              <a:t>Diplomatici Nazioni unite a New York</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r>
              <a:rPr lang="it-IT" sz="2800" kern="0" dirty="0" smtClean="0">
                <a:latin typeface="Calibri" pitchFamily="34" charset="0"/>
                <a:cs typeface="+mn-cs"/>
              </a:rPr>
              <a:t> Parcheggi in aree vietate</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r>
              <a:rPr kumimoji="0" lang="it-IT" sz="2800" b="0" i="0" u="none" strike="noStrike" kern="0" cap="none" spc="0" normalizeH="0" baseline="0" noProof="0" dirty="0" smtClean="0">
                <a:ln>
                  <a:noFill/>
                </a:ln>
                <a:solidFill>
                  <a:schemeClr val="tx1"/>
                </a:solidFill>
                <a:effectLst/>
                <a:uLnTx/>
                <a:uFillTx/>
                <a:latin typeface="Calibri" pitchFamily="34" charset="0"/>
                <a:ea typeface="+mn-ea"/>
                <a:cs typeface="+mn-cs"/>
              </a:rPr>
              <a:t>Dati </a:t>
            </a:r>
            <a:r>
              <a:rPr lang="it-IT" sz="2800" kern="0" dirty="0" smtClean="0"/>
              <a:t>2000 ; immunità per diplomatici fino al 2002</a:t>
            </a:r>
          </a:p>
          <a:p>
            <a:pPr marL="342900" lvl="0" indent="-342900" algn="just">
              <a:lnSpc>
                <a:spcPct val="90000"/>
              </a:lnSpc>
              <a:spcBef>
                <a:spcPct val="20000"/>
              </a:spcBef>
              <a:buClr>
                <a:schemeClr val="bg2"/>
              </a:buClr>
              <a:buSzPct val="75000"/>
              <a:defRPr/>
            </a:pPr>
            <a:r>
              <a:rPr lang="it-IT" sz="2800" kern="0" dirty="0" smtClean="0"/>
              <a:t>     Diplomatici di paesi ad alta corruzione commettono  più infrazioni</a:t>
            </a:r>
            <a:r>
              <a:rPr lang="it-IT" sz="2800" kern="0" dirty="0" smtClean="0">
                <a:cs typeface="+mn-cs"/>
              </a:rPr>
              <a:t>	</a:t>
            </a:r>
          </a:p>
          <a:p>
            <a:pPr marL="342900" lvl="0" indent="-342900" algn="just">
              <a:lnSpc>
                <a:spcPct val="90000"/>
              </a:lnSpc>
              <a:spcBef>
                <a:spcPct val="20000"/>
              </a:spcBef>
              <a:buClr>
                <a:schemeClr val="bg2"/>
              </a:buClr>
              <a:buSzPct val="75000"/>
              <a:defRPr/>
            </a:pPr>
            <a:r>
              <a:rPr lang="it-IT" sz="2800" kern="0" dirty="0" smtClean="0">
                <a:cs typeface="+mn-cs"/>
              </a:rPr>
              <a:t>	Diplomatici del Kuwait: 526 multe;</a:t>
            </a:r>
          </a:p>
          <a:p>
            <a:pPr marL="342900" lvl="0" indent="-342900" algn="just">
              <a:lnSpc>
                <a:spcPct val="90000"/>
              </a:lnSpc>
              <a:spcBef>
                <a:spcPct val="20000"/>
              </a:spcBef>
              <a:buClr>
                <a:schemeClr val="bg2"/>
              </a:buClr>
              <a:buSzPct val="75000"/>
              <a:defRPr/>
            </a:pPr>
            <a:r>
              <a:rPr lang="it-IT" sz="2800" kern="0" dirty="0" smtClean="0">
                <a:cs typeface="+mn-cs"/>
              </a:rPr>
              <a:t>	Norvegesi e Svedesi: 0  multe</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r>
              <a:rPr lang="it-IT" sz="2800" kern="0" dirty="0" smtClean="0"/>
              <a:t> Non tutti approfittano dell’assenza di penali</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r>
              <a:rPr lang="it-IT" sz="2800" kern="0" dirty="0" smtClean="0"/>
              <a:t>La “cultura” nazionale esportata </a:t>
            </a:r>
          </a:p>
          <a:p>
            <a:pPr marL="342900" marR="0" lvl="0" indent="-342900" algn="just"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endParaRPr kumimoji="0" lang="it-IT" sz="3200" b="0" i="0" u="none" strike="noStrike" kern="0" cap="none" spc="0" normalizeH="0" baseline="0" noProof="0" dirty="0" smtClean="0">
              <a:ln>
                <a:noFill/>
              </a:ln>
              <a:solidFill>
                <a:schemeClr val="tx1"/>
              </a:solidFill>
              <a:effectLst/>
              <a:uLnTx/>
              <a:uFillTx/>
              <a:latin typeface="Calibri" pitchFamily="34" charset="0"/>
              <a:ea typeface="+mn-ea"/>
              <a:cs typeface="+mn-cs"/>
            </a:endParaRPr>
          </a:p>
          <a:p>
            <a:pPr marL="342900" marR="0" lvl="0" indent="-342900" algn="l" defTabSz="914400" rtl="0" eaLnBrk="1" fontAlgn="base" latinLnBrk="0" hangingPunct="1">
              <a:lnSpc>
                <a:spcPct val="90000"/>
              </a:lnSpc>
              <a:spcBef>
                <a:spcPct val="20000"/>
              </a:spcBef>
              <a:spcAft>
                <a:spcPct val="0"/>
              </a:spcAft>
              <a:buClr>
                <a:schemeClr val="bg2"/>
              </a:buClr>
              <a:buSzPct val="75000"/>
              <a:buFont typeface="Wingdings" pitchFamily="2" charset="2"/>
              <a:buChar char="n"/>
              <a:tabLst/>
              <a:defRPr/>
            </a:pPr>
            <a:endParaRPr kumimoji="0" lang="it-IT" sz="3200" b="0" i="0" u="none" strike="noStrike" kern="0" cap="none" spc="0" normalizeH="0" baseline="0" noProof="0" dirty="0" smtClean="0">
              <a:ln>
                <a:noFill/>
              </a:ln>
              <a:solidFill>
                <a:schemeClr val="tx1"/>
              </a:solidFill>
              <a:effectLst/>
              <a:uLnTx/>
              <a:uFillTx/>
              <a:latin typeface="Calibri" pitchFamily="34" charset="0"/>
              <a:ea typeface="+mn-ea"/>
              <a:cs typeface="+mn-cs"/>
            </a:endParaRPr>
          </a:p>
        </p:txBody>
      </p:sp>
      <p:sp>
        <p:nvSpPr>
          <p:cNvPr id="6" name="Titolo 5"/>
          <p:cNvSpPr>
            <a:spLocks noGrp="1"/>
          </p:cNvSpPr>
          <p:nvPr>
            <p:ph type="title"/>
          </p:nvPr>
        </p:nvSpPr>
        <p:spPr/>
        <p:txBody>
          <a:bodyPr/>
          <a:lstStyle/>
          <a:p>
            <a:r>
              <a:rPr lang="en-GB" sz="3200" dirty="0" smtClean="0">
                <a:solidFill>
                  <a:schemeClr val="bg2">
                    <a:lumMod val="40000"/>
                    <a:lumOff val="60000"/>
                  </a:schemeClr>
                </a:solidFill>
              </a:rPr>
              <a:t>E’ </a:t>
            </a:r>
            <a:r>
              <a:rPr lang="en-GB" sz="3200" dirty="0" err="1" smtClean="0">
                <a:solidFill>
                  <a:schemeClr val="bg2">
                    <a:lumMod val="40000"/>
                    <a:lumOff val="60000"/>
                  </a:schemeClr>
                </a:solidFill>
              </a:rPr>
              <a:t>una</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questione</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culturale</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Riflette</a:t>
            </a:r>
            <a:r>
              <a:rPr lang="en-GB" sz="3200" dirty="0" smtClean="0">
                <a:solidFill>
                  <a:schemeClr val="bg2">
                    <a:lumMod val="40000"/>
                    <a:lumOff val="60000"/>
                  </a:schemeClr>
                </a:solidFill>
              </a:rPr>
              <a:t> le </a:t>
            </a:r>
            <a:r>
              <a:rPr lang="en-GB" sz="3200" dirty="0" err="1" smtClean="0">
                <a:solidFill>
                  <a:schemeClr val="bg2">
                    <a:lumMod val="40000"/>
                    <a:lumOff val="60000"/>
                  </a:schemeClr>
                </a:solidFill>
              </a:rPr>
              <a:t>norme</a:t>
            </a:r>
            <a:r>
              <a:rPr lang="en-GB" sz="3200" dirty="0" smtClean="0">
                <a:solidFill>
                  <a:schemeClr val="bg2">
                    <a:lumMod val="40000"/>
                    <a:lumOff val="60000"/>
                  </a:schemeClr>
                </a:solidFill>
              </a:rPr>
              <a:t> </a:t>
            </a:r>
            <a:r>
              <a:rPr lang="en-GB" sz="3200" dirty="0" err="1" smtClean="0">
                <a:solidFill>
                  <a:schemeClr val="bg2">
                    <a:lumMod val="40000"/>
                    <a:lumOff val="60000"/>
                  </a:schemeClr>
                </a:solidFill>
              </a:rPr>
              <a:t>sociali</a:t>
            </a:r>
            <a:r>
              <a:rPr lang="en-GB" sz="3200" dirty="0" smtClean="0">
                <a:solidFill>
                  <a:schemeClr val="bg2">
                    <a:lumMod val="40000"/>
                    <a:lumOff val="60000"/>
                  </a:schemeClr>
                </a:solidFill>
              </a:rPr>
              <a:t>? </a:t>
            </a:r>
            <a:endParaRPr lang="en-GB" sz="3200" dirty="0">
              <a:solidFill>
                <a:schemeClr val="bg2">
                  <a:lumMod val="40000"/>
                  <a:lumOff val="60000"/>
                </a:schemeClr>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down)">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wipe(down)">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wipe(down)">
                                      <p:cBhvr>
                                        <p:cTn id="17" dur="500"/>
                                        <p:tgtEl>
                                          <p:spTgt spid="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wipe(down)">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wipe(down)">
                                      <p:cBhvr>
                                        <p:cTn id="27" dur="500"/>
                                        <p:tgtEl>
                                          <p:spTgt spid="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wipe(down)">
                                      <p:cBhvr>
                                        <p:cTn id="32" dur="500"/>
                                        <p:tgtEl>
                                          <p:spTgt spid="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
                                            <p:txEl>
                                              <p:pRg st="7" end="7"/>
                                            </p:txEl>
                                          </p:spTgt>
                                        </p:tgtEl>
                                        <p:attrNameLst>
                                          <p:attrName>style.visibility</p:attrName>
                                        </p:attrNameLst>
                                      </p:cBhvr>
                                      <p:to>
                                        <p:strVal val="visible"/>
                                      </p:to>
                                    </p:set>
                                    <p:animEffect transition="in" filter="wipe(down)">
                                      <p:cBhvr>
                                        <p:cTn id="37" dur="500"/>
                                        <p:tgtEl>
                                          <p:spTgt spid="7">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7">
                                            <p:txEl>
                                              <p:pRg st="8" end="8"/>
                                            </p:txEl>
                                          </p:spTgt>
                                        </p:tgtEl>
                                        <p:attrNameLst>
                                          <p:attrName>style.visibility</p:attrName>
                                        </p:attrNameLst>
                                      </p:cBhvr>
                                      <p:to>
                                        <p:strVal val="visible"/>
                                      </p:to>
                                    </p:set>
                                    <p:animEffect transition="in" filter="wipe(down)">
                                      <p:cBhvr>
                                        <p:cTn id="42" dur="500"/>
                                        <p:tgtEl>
                                          <p:spTgt spid="7">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7">
                                            <p:txEl>
                                              <p:pRg st="9" end="9"/>
                                            </p:txEl>
                                          </p:spTgt>
                                        </p:tgtEl>
                                        <p:attrNameLst>
                                          <p:attrName>style.visibility</p:attrName>
                                        </p:attrNameLst>
                                      </p:cBhvr>
                                      <p:to>
                                        <p:strVal val="visible"/>
                                      </p:to>
                                    </p:set>
                                    <p:animEffect transition="in" filter="wipe(down)">
                                      <p:cBhvr>
                                        <p:cTn id="47"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244699"/>
            <a:ext cx="8056272" cy="1287887"/>
          </a:xfrm>
        </p:spPr>
        <p:txBody>
          <a:bodyPr/>
          <a:lstStyle/>
          <a:p>
            <a:pPr algn="ctr"/>
            <a:r>
              <a:rPr lang="en-GB" dirty="0" smtClean="0">
                <a:latin typeface="+mn-lt"/>
              </a:rPr>
              <a:t/>
            </a:r>
            <a:br>
              <a:rPr lang="en-GB" dirty="0" smtClean="0">
                <a:latin typeface="+mn-lt"/>
              </a:rPr>
            </a:br>
            <a:r>
              <a:rPr lang="en-GB" sz="3600" b="1" dirty="0" err="1" smtClean="0">
                <a:solidFill>
                  <a:schemeClr val="bg2">
                    <a:lumMod val="40000"/>
                    <a:lumOff val="60000"/>
                  </a:schemeClr>
                </a:solidFill>
                <a:latin typeface="+mn-lt"/>
              </a:rPr>
              <a:t>L’approccio</a:t>
            </a:r>
            <a:r>
              <a:rPr lang="en-GB" sz="3600" b="1" dirty="0" smtClean="0">
                <a:solidFill>
                  <a:schemeClr val="bg2">
                    <a:lumMod val="40000"/>
                    <a:lumOff val="60000"/>
                  </a:schemeClr>
                </a:solidFill>
                <a:latin typeface="+mn-lt"/>
              </a:rPr>
              <a:t> </a:t>
            </a:r>
            <a:r>
              <a:rPr lang="en-GB" sz="3600" b="1" dirty="0" err="1" smtClean="0">
                <a:solidFill>
                  <a:schemeClr val="bg2">
                    <a:lumMod val="40000"/>
                    <a:lumOff val="60000"/>
                  </a:schemeClr>
                </a:solidFill>
                <a:latin typeface="+mn-lt"/>
              </a:rPr>
              <a:t>dell’Economia</a:t>
            </a:r>
            <a:r>
              <a:rPr lang="en-GB" sz="3600" b="1" dirty="0" smtClean="0">
                <a:solidFill>
                  <a:schemeClr val="bg2">
                    <a:lumMod val="40000"/>
                    <a:lumOff val="60000"/>
                  </a:schemeClr>
                </a:solidFill>
                <a:latin typeface="+mn-lt"/>
              </a:rPr>
              <a:t> </a:t>
            </a:r>
            <a:r>
              <a:rPr lang="en-GB" dirty="0" smtClean="0"/>
              <a:t/>
            </a:r>
            <a:br>
              <a:rPr lang="en-GB" dirty="0" smtClean="0"/>
            </a:br>
            <a:endParaRPr lang="en-GB" dirty="0"/>
          </a:p>
        </p:txBody>
      </p:sp>
      <p:sp>
        <p:nvSpPr>
          <p:cNvPr id="3" name="Segnaposto contenuto 2"/>
          <p:cNvSpPr>
            <a:spLocks noGrp="1"/>
          </p:cNvSpPr>
          <p:nvPr>
            <p:ph idx="1"/>
          </p:nvPr>
        </p:nvSpPr>
        <p:spPr>
          <a:xfrm>
            <a:off x="495300" y="1981199"/>
            <a:ext cx="8915400" cy="4548389"/>
          </a:xfrm>
        </p:spPr>
        <p:txBody>
          <a:bodyPr/>
          <a:lstStyle/>
          <a:p>
            <a:r>
              <a:rPr lang="it-IT" dirty="0" smtClean="0"/>
              <a:t>Incentivi: Benefici vs Costi</a:t>
            </a:r>
          </a:p>
          <a:p>
            <a:r>
              <a:rPr lang="it-IT" dirty="0" smtClean="0"/>
              <a:t> Opportunità  </a:t>
            </a:r>
          </a:p>
          <a:p>
            <a:r>
              <a:rPr lang="it-IT" dirty="0" smtClean="0"/>
              <a:t> Assenza cultura dell’</a:t>
            </a:r>
            <a:r>
              <a:rPr lang="it-IT" dirty="0" err="1" smtClean="0"/>
              <a:t>integrita</a:t>
            </a:r>
            <a:r>
              <a:rPr lang="it-IT" dirty="0" smtClean="0"/>
              <a:t>’</a:t>
            </a:r>
          </a:p>
          <a:p>
            <a:pPr>
              <a:buNone/>
            </a:pPr>
            <a:endParaRPr lang="it-IT" dirty="0" smtClean="0"/>
          </a:p>
          <a:p>
            <a:pPr algn="just"/>
            <a:r>
              <a:rPr lang="it-IT" dirty="0" smtClean="0"/>
              <a:t> ...Ma la cultura si cambia...anche se il cambiamento richiede molto tempo. Meglio iniziare ad operare su benefici costi ed opportunità . </a:t>
            </a:r>
          </a:p>
        </p:txBody>
      </p:sp>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200" dirty="0" smtClean="0">
                <a:solidFill>
                  <a:schemeClr val="bg2">
                    <a:lumMod val="40000"/>
                    <a:lumOff val="60000"/>
                  </a:schemeClr>
                </a:solidFill>
              </a:rPr>
              <a:t>Corte dei Conti (2011)</a:t>
            </a:r>
            <a:endParaRPr lang="en-GB" sz="3200" dirty="0">
              <a:solidFill>
                <a:schemeClr val="bg2">
                  <a:lumMod val="40000"/>
                  <a:lumOff val="60000"/>
                </a:schemeClr>
              </a:solidFill>
            </a:endParaRPr>
          </a:p>
        </p:txBody>
      </p:sp>
      <p:sp>
        <p:nvSpPr>
          <p:cNvPr id="3" name="Segnaposto contenuto 2"/>
          <p:cNvSpPr>
            <a:spLocks noGrp="1"/>
          </p:cNvSpPr>
          <p:nvPr>
            <p:ph idx="1"/>
          </p:nvPr>
        </p:nvSpPr>
        <p:spPr>
          <a:xfrm>
            <a:off x="495300" y="1493949"/>
            <a:ext cx="8915400" cy="4373451"/>
          </a:xfrm>
        </p:spPr>
        <p:txBody>
          <a:bodyPr>
            <a:normAutofit fontScale="85000" lnSpcReduction="20000"/>
          </a:bodyPr>
          <a:lstStyle/>
          <a:p>
            <a:pPr algn="just"/>
            <a:r>
              <a:rPr lang="it-IT" dirty="0" smtClean="0"/>
              <a:t>Nel 2010 dalle forze dell’ordine sono stati segnalati 237 casi di corruzione (+30,22% rispetto al 2009), 137 di concussione (-14,91%), 1090 di abuso di ufficio (-4,89%)</a:t>
            </a:r>
          </a:p>
          <a:p>
            <a:pPr algn="just">
              <a:buNone/>
            </a:pPr>
            <a:endParaRPr lang="it-IT" dirty="0" smtClean="0"/>
          </a:p>
          <a:p>
            <a:pPr algn="just"/>
            <a:r>
              <a:rPr lang="it-IT" dirty="0" smtClean="0"/>
              <a:t>In calo, le persone denunciate nel 2010: 709 per corruzione (-,39% rispetto al 2009), 183 per concussione (-18,67%) e 2.290 per abuso di ufficio (-19,99%)</a:t>
            </a:r>
          </a:p>
          <a:p>
            <a:pPr algn="just">
              <a:buNone/>
            </a:pPr>
            <a:endParaRPr lang="it-IT" dirty="0" smtClean="0"/>
          </a:p>
          <a:p>
            <a:pPr algn="just"/>
            <a:r>
              <a:rPr lang="it-IT" dirty="0" smtClean="0"/>
              <a:t>Condanne per danni da reato contro la Pubblica amministrazione per 90 agenti pubblici, un importo complessivo di 32 milioni 199 mila euro per danni patrimoniali e 4 milioni 731 mila per danni all’immagine </a:t>
            </a:r>
            <a:endParaRPr lang="en-GB" dirty="0"/>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eaLnBrk="1" hangingPunct="1"/>
            <a:r>
              <a:rPr lang="it-IT" sz="3600" b="1" dirty="0" smtClean="0">
                <a:solidFill>
                  <a:srgbClr val="9888DE"/>
                </a:solidFill>
                <a:latin typeface="Calibri" pitchFamily="34" charset="0"/>
              </a:rPr>
              <a:t>Come misurare la corruzione? Difficile</a:t>
            </a:r>
          </a:p>
        </p:txBody>
      </p:sp>
      <p:sp>
        <p:nvSpPr>
          <p:cNvPr id="3" name="Segnaposto contenuto 2"/>
          <p:cNvSpPr>
            <a:spLocks noGrp="1"/>
          </p:cNvSpPr>
          <p:nvPr>
            <p:ph idx="1"/>
          </p:nvPr>
        </p:nvSpPr>
        <p:spPr>
          <a:xfrm>
            <a:off x="495300" y="1468192"/>
            <a:ext cx="8915400" cy="5164428"/>
          </a:xfrm>
        </p:spPr>
        <p:txBody>
          <a:bodyPr/>
          <a:lstStyle/>
          <a:p>
            <a:pPr algn="just" eaLnBrk="1" hangingPunct="1">
              <a:buFont typeface="Wingdings" pitchFamily="2" charset="2"/>
              <a:buNone/>
            </a:pPr>
            <a:r>
              <a:rPr lang="it-IT" sz="2800" dirty="0" smtClean="0">
                <a:latin typeface="Calibri" pitchFamily="34" charset="0"/>
              </a:rPr>
              <a:t>Guardare al numero di reati di corruzione, od al numero di denunce, oppure al numero di condanne non offre una misura chiara della corruzione effettiva</a:t>
            </a:r>
          </a:p>
          <a:p>
            <a:pPr algn="ctr" eaLnBrk="1" hangingPunct="1">
              <a:buFont typeface="Wingdings" pitchFamily="2" charset="2"/>
              <a:buNone/>
            </a:pPr>
            <a:endParaRPr lang="it-IT" sz="2800" dirty="0" smtClean="0">
              <a:latin typeface="Calibri" pitchFamily="34" charset="0"/>
            </a:endParaRPr>
          </a:p>
          <a:p>
            <a:pPr algn="ctr" eaLnBrk="1" hangingPunct="1">
              <a:buNone/>
            </a:pPr>
            <a:r>
              <a:rPr lang="it-IT" sz="2800" dirty="0" smtClean="0">
                <a:latin typeface="Calibri" pitchFamily="34" charset="0"/>
              </a:rPr>
              <a:t>Non chiaro se a cambiare sia la corruzione effettiva (più reati commessi) o quella denunciata;  la corruzione denunciata o quella effettiva; il sistema giuridico e l’efficienza magistratura o il fenomeno.</a:t>
            </a:r>
          </a:p>
          <a:p>
            <a:pPr algn="ctr" eaLnBrk="1" hangingPunct="1">
              <a:buFont typeface="Wingdings" pitchFamily="2" charset="2"/>
              <a:buNone/>
            </a:pPr>
            <a:endParaRPr lang="it-IT" sz="2800" dirty="0" smtClean="0">
              <a:latin typeface="Calibri" pitchFamily="34" charset="0"/>
            </a:endParaRPr>
          </a:p>
          <a:p>
            <a:pPr algn="ctr" eaLnBrk="1" hangingPunct="1">
              <a:buFont typeface="Wingdings" pitchFamily="2" charset="2"/>
              <a:buNone/>
            </a:pPr>
            <a:endParaRPr lang="it-IT" sz="2800" dirty="0" smtClean="0">
              <a:latin typeface="Calibri" pitchFamily="34" charset="0"/>
            </a:endParaRPr>
          </a:p>
          <a:p>
            <a:pPr algn="ctr" eaLnBrk="1" hangingPunct="1">
              <a:buFont typeface="Wingdings" pitchFamily="2" charset="2"/>
              <a:buNone/>
            </a:pPr>
            <a:endParaRPr lang="it-IT" dirty="0" smtClean="0">
              <a:latin typeface="Calibri" pitchFamily="34" charset="0"/>
            </a:endParaRPr>
          </a:p>
          <a:p>
            <a:pPr algn="just" eaLnBrk="1" hangingPunct="1">
              <a:buFont typeface="Wingdings" pitchFamily="2" charset="2"/>
              <a:buNone/>
            </a:pPr>
            <a:endParaRPr lang="it-IT" dirty="0" smtClean="0">
              <a:latin typeface="Calibri"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302652"/>
            <a:ext cx="8915400" cy="1152661"/>
          </a:xfrm>
        </p:spPr>
        <p:txBody>
          <a:bodyPr/>
          <a:lstStyle/>
          <a:p>
            <a:r>
              <a:rPr lang="en-GB" dirty="0" err="1" smtClean="0">
                <a:solidFill>
                  <a:schemeClr val="bg2">
                    <a:lumMod val="60000"/>
                    <a:lumOff val="40000"/>
                  </a:schemeClr>
                </a:solidFill>
              </a:rPr>
              <a:t>Misurare</a:t>
            </a:r>
            <a:r>
              <a:rPr lang="en-GB" dirty="0" smtClean="0">
                <a:solidFill>
                  <a:schemeClr val="bg2">
                    <a:lumMod val="60000"/>
                    <a:lumOff val="40000"/>
                  </a:schemeClr>
                </a:solidFill>
              </a:rPr>
              <a:t> la </a:t>
            </a:r>
            <a:r>
              <a:rPr lang="en-GB" dirty="0" err="1" smtClean="0">
                <a:solidFill>
                  <a:schemeClr val="bg2">
                    <a:lumMod val="60000"/>
                    <a:lumOff val="40000"/>
                  </a:schemeClr>
                </a:solidFill>
              </a:rPr>
              <a:t>corruzione</a:t>
            </a:r>
            <a:endParaRPr lang="en-GB" dirty="0">
              <a:solidFill>
                <a:schemeClr val="bg2">
                  <a:lumMod val="60000"/>
                  <a:lumOff val="40000"/>
                </a:schemeClr>
              </a:solidFill>
            </a:endParaRPr>
          </a:p>
        </p:txBody>
      </p:sp>
      <p:sp>
        <p:nvSpPr>
          <p:cNvPr id="3" name="Segnaposto contenuto 2"/>
          <p:cNvSpPr>
            <a:spLocks noGrp="1"/>
          </p:cNvSpPr>
          <p:nvPr>
            <p:ph idx="1"/>
          </p:nvPr>
        </p:nvSpPr>
        <p:spPr>
          <a:xfrm>
            <a:off x="495300" y="1275009"/>
            <a:ext cx="8915400" cy="5344732"/>
          </a:xfrm>
        </p:spPr>
        <p:txBody>
          <a:bodyPr/>
          <a:lstStyle/>
          <a:p>
            <a:pPr algn="just"/>
            <a:r>
              <a:rPr lang="it-IT" sz="2400" b="1" dirty="0" err="1" smtClean="0"/>
              <a:t>Corruption</a:t>
            </a:r>
            <a:r>
              <a:rPr lang="it-IT" sz="2400" b="1" dirty="0" smtClean="0"/>
              <a:t> </a:t>
            </a:r>
            <a:r>
              <a:rPr lang="it-IT" sz="2400" b="1" dirty="0" err="1" smtClean="0"/>
              <a:t>Perception</a:t>
            </a:r>
            <a:r>
              <a:rPr lang="it-IT" sz="2400" b="1" dirty="0" smtClean="0"/>
              <a:t> </a:t>
            </a:r>
            <a:r>
              <a:rPr lang="it-IT" sz="2400" b="1" dirty="0" err="1" smtClean="0"/>
              <a:t>Index</a:t>
            </a:r>
            <a:r>
              <a:rPr lang="it-IT" sz="2400" b="1" dirty="0" smtClean="0"/>
              <a:t> </a:t>
            </a:r>
            <a:r>
              <a:rPr lang="it-IT" sz="2400" dirty="0" smtClean="0"/>
              <a:t>(CPI) – </a:t>
            </a:r>
            <a:r>
              <a:rPr lang="it-IT" sz="2400" dirty="0" err="1" smtClean="0"/>
              <a:t>Transparency</a:t>
            </a:r>
            <a:r>
              <a:rPr lang="it-IT" sz="2400" dirty="0" smtClean="0"/>
              <a:t> International</a:t>
            </a:r>
          </a:p>
          <a:p>
            <a:pPr algn="just"/>
            <a:r>
              <a:rPr lang="it-IT" sz="2400" dirty="0" smtClean="0"/>
              <a:t> Indagini sul campo:  (</a:t>
            </a:r>
            <a:r>
              <a:rPr lang="it-IT" sz="2400" b="1" dirty="0" smtClean="0"/>
              <a:t>International Crime </a:t>
            </a:r>
            <a:r>
              <a:rPr lang="it-IT" sz="2400" b="1" dirty="0" err="1" smtClean="0"/>
              <a:t>Victim</a:t>
            </a:r>
            <a:r>
              <a:rPr lang="it-IT" sz="2400" b="1" dirty="0" smtClean="0"/>
              <a:t> </a:t>
            </a:r>
            <a:r>
              <a:rPr lang="it-IT" sz="2400" b="1" dirty="0" err="1" smtClean="0"/>
              <a:t>Survey</a:t>
            </a:r>
            <a:r>
              <a:rPr lang="it-IT" sz="2400" dirty="0" smtClean="0"/>
              <a:t>: 49 paesi; indagine campionaria sui pagamenti illeciti richiesti ai cittadini dai funzionari; </a:t>
            </a:r>
            <a:r>
              <a:rPr lang="it-IT" sz="2400" b="1" dirty="0" smtClean="0"/>
              <a:t>World </a:t>
            </a:r>
            <a:r>
              <a:rPr lang="it-IT" sz="2400" b="1" dirty="0" err="1" smtClean="0"/>
              <a:t>Bank</a:t>
            </a:r>
            <a:r>
              <a:rPr lang="it-IT" sz="2400" b="1" dirty="0" smtClean="0"/>
              <a:t> </a:t>
            </a:r>
            <a:r>
              <a:rPr lang="it-IT" sz="2400" b="1" dirty="0" err="1" smtClean="0"/>
              <a:t>Enterprise</a:t>
            </a:r>
            <a:r>
              <a:rPr lang="it-IT" sz="2400" b="1" dirty="0" smtClean="0"/>
              <a:t> </a:t>
            </a:r>
            <a:r>
              <a:rPr lang="it-IT" sz="2400" b="1" dirty="0" err="1" smtClean="0"/>
              <a:t>Survey</a:t>
            </a:r>
            <a:r>
              <a:rPr lang="it-IT" sz="2400" dirty="0" smtClean="0"/>
              <a:t>: indagine sui pagamenti illeciti richiesti  alle imprese dai funzionari).  Misura la corruzione effettiva ma difficile indurre dichiarazioni veritiere: sottostima della corruzione.</a:t>
            </a:r>
          </a:p>
          <a:p>
            <a:pPr algn="just"/>
            <a:r>
              <a:rPr lang="it-IT" sz="2400" dirty="0" smtClean="0"/>
              <a:t> </a:t>
            </a:r>
            <a:r>
              <a:rPr lang="it-IT" sz="2400" b="1" dirty="0" smtClean="0"/>
              <a:t>Stime per sottrazione (</a:t>
            </a:r>
            <a:r>
              <a:rPr lang="it-IT" sz="2400" dirty="0" smtClean="0"/>
              <a:t>Public </a:t>
            </a:r>
            <a:r>
              <a:rPr lang="it-IT" sz="2400" dirty="0" err="1" smtClean="0"/>
              <a:t>Expenditure</a:t>
            </a:r>
            <a:r>
              <a:rPr lang="it-IT" sz="2400" dirty="0" smtClean="0"/>
              <a:t> </a:t>
            </a:r>
            <a:r>
              <a:rPr lang="it-IT" sz="2400" dirty="0" err="1" smtClean="0"/>
              <a:t>Tracking</a:t>
            </a:r>
            <a:r>
              <a:rPr lang="it-IT" sz="2400" dirty="0" smtClean="0"/>
              <a:t> </a:t>
            </a:r>
            <a:r>
              <a:rPr lang="it-IT" sz="2400" dirty="0" err="1" smtClean="0"/>
              <a:t>Survey</a:t>
            </a:r>
            <a:r>
              <a:rPr lang="it-IT" sz="2400" dirty="0" smtClean="0"/>
              <a:t>) : confronto esborso finanziamenti del </a:t>
            </a:r>
            <a:r>
              <a:rPr lang="it-IT" sz="2400" dirty="0" err="1" smtClean="0"/>
              <a:t>Gov</a:t>
            </a:r>
            <a:r>
              <a:rPr lang="it-IT" sz="2400" dirty="0" smtClean="0"/>
              <a:t> Centrale e finanziamenti ricevuti dalle scuole locali.  Problema: impossibile distinguere corruzione da mancata rendicontazione. </a:t>
            </a:r>
          </a:p>
          <a:p>
            <a:pPr algn="just"/>
            <a:r>
              <a:rPr lang="it-IT" sz="2400" dirty="0" smtClean="0"/>
              <a:t> </a:t>
            </a:r>
            <a:r>
              <a:rPr lang="it-IT" sz="2400" b="1" dirty="0" smtClean="0"/>
              <a:t>Stime per rilevazione sul campo</a:t>
            </a:r>
          </a:p>
          <a:p>
            <a:endParaRPr lang="en-GB" dirty="0"/>
          </a:p>
        </p:txBody>
      </p:sp>
    </p:spTree>
  </p:cSld>
  <p:clrMapOvr>
    <a:masterClrMapping/>
  </p:clrMapOvr>
  <p:transition>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173862"/>
            <a:ext cx="8915400" cy="1101146"/>
          </a:xfrm>
        </p:spPr>
        <p:txBody>
          <a:bodyPr/>
          <a:lstStyle/>
          <a:p>
            <a:r>
              <a:rPr lang="en-GB" sz="3600" dirty="0" smtClean="0">
                <a:solidFill>
                  <a:schemeClr val="bg2">
                    <a:lumMod val="60000"/>
                    <a:lumOff val="40000"/>
                  </a:schemeClr>
                </a:solidFill>
              </a:rPr>
              <a:t>Corruption Perception Index</a:t>
            </a:r>
            <a:endParaRPr lang="en-GB" sz="3600" dirty="0">
              <a:solidFill>
                <a:schemeClr val="bg2">
                  <a:lumMod val="60000"/>
                  <a:lumOff val="40000"/>
                </a:schemeClr>
              </a:solidFill>
            </a:endParaRPr>
          </a:p>
        </p:txBody>
      </p:sp>
      <p:sp>
        <p:nvSpPr>
          <p:cNvPr id="3" name="Segnaposto contenuto 2"/>
          <p:cNvSpPr>
            <a:spLocks noGrp="1"/>
          </p:cNvSpPr>
          <p:nvPr>
            <p:ph idx="1"/>
          </p:nvPr>
        </p:nvSpPr>
        <p:spPr>
          <a:xfrm>
            <a:off x="231820" y="1159096"/>
            <a:ext cx="9916732" cy="5512160"/>
          </a:xfrm>
        </p:spPr>
        <p:txBody>
          <a:bodyPr/>
          <a:lstStyle/>
          <a:p>
            <a:r>
              <a:rPr lang="en-GB" dirty="0" smtClean="0"/>
              <a:t> </a:t>
            </a:r>
            <a:r>
              <a:rPr lang="en-GB" sz="2400" dirty="0" smtClean="0"/>
              <a:t>Transparency International</a:t>
            </a:r>
          </a:p>
          <a:p>
            <a:r>
              <a:rPr lang="en-GB" sz="2400" dirty="0" smtClean="0"/>
              <a:t>2 </a:t>
            </a:r>
            <a:r>
              <a:rPr lang="en-GB" sz="2400" dirty="0" err="1" smtClean="0"/>
              <a:t>Fonti</a:t>
            </a:r>
            <a:r>
              <a:rPr lang="en-GB" sz="2400" dirty="0" smtClean="0"/>
              <a:t>: business people / </a:t>
            </a:r>
            <a:r>
              <a:rPr lang="en-GB" sz="2400" dirty="0" err="1" smtClean="0"/>
              <a:t>gruppo</a:t>
            </a:r>
            <a:r>
              <a:rPr lang="en-GB" sz="2400" dirty="0" smtClean="0"/>
              <a:t> di </a:t>
            </a:r>
            <a:r>
              <a:rPr lang="en-GB" sz="2400" dirty="0" err="1" smtClean="0"/>
              <a:t>esperti</a:t>
            </a:r>
            <a:r>
              <a:rPr lang="en-GB" sz="2400" dirty="0" smtClean="0"/>
              <a:t> </a:t>
            </a:r>
            <a:r>
              <a:rPr lang="en-GB" sz="2400" dirty="0" err="1" smtClean="0"/>
              <a:t>istituzioni</a:t>
            </a:r>
            <a:r>
              <a:rPr lang="en-GB" sz="2400" dirty="0" smtClean="0"/>
              <a:t> </a:t>
            </a:r>
            <a:r>
              <a:rPr lang="en-GB" sz="2400" dirty="0" err="1" smtClean="0"/>
              <a:t>internazionali</a:t>
            </a:r>
            <a:endParaRPr lang="en-GB" sz="2400" dirty="0" smtClean="0"/>
          </a:p>
          <a:p>
            <a:pPr>
              <a:buNone/>
            </a:pPr>
            <a:endParaRPr lang="en-GB" sz="1200" dirty="0" smtClean="0"/>
          </a:p>
          <a:p>
            <a:pPr algn="just">
              <a:buNone/>
            </a:pPr>
            <a:r>
              <a:rPr lang="en-GB" sz="1200" dirty="0" smtClean="0"/>
              <a:t>“</a:t>
            </a:r>
            <a:r>
              <a:rPr lang="en-GB" sz="1400" b="1" dirty="0" smtClean="0"/>
              <a:t>To what extent are there legal or political penalties for officeholders who abuse their positions?”</a:t>
            </a:r>
          </a:p>
          <a:p>
            <a:pPr algn="just">
              <a:buNone/>
            </a:pPr>
            <a:r>
              <a:rPr lang="en-GB" sz="1400" dirty="0" smtClean="0"/>
              <a:t>• [10-9] As a rule, corrupt officeholders are prosecuted rigorously under established by laws.</a:t>
            </a:r>
          </a:p>
          <a:p>
            <a:pPr algn="just">
              <a:buNone/>
            </a:pPr>
            <a:r>
              <a:rPr lang="en-GB" sz="1400" dirty="0" smtClean="0"/>
              <a:t>• [8-6] As a rule, corrupt officeholders are prosecuted under established laws but also slip through political, legal or procedural loopholes. </a:t>
            </a:r>
          </a:p>
          <a:p>
            <a:pPr algn="just">
              <a:buNone/>
            </a:pPr>
            <a:r>
              <a:rPr lang="en-GB" sz="1400" dirty="0" smtClean="0"/>
              <a:t>• [5-3] Corrupt officeholders are not prosecuted adequately under the law but occasionally attract adverse publicity.</a:t>
            </a:r>
          </a:p>
          <a:p>
            <a:pPr algn="just">
              <a:buNone/>
            </a:pPr>
            <a:r>
              <a:rPr lang="en-GB" sz="1400" dirty="0" smtClean="0"/>
              <a:t>• [2-1] Officeholders can exploit their offices for private gain as they see fit without fear of legal consequences or adverse publicity.</a:t>
            </a:r>
          </a:p>
          <a:p>
            <a:pPr algn="just">
              <a:buNone/>
            </a:pPr>
            <a:endParaRPr lang="en-GB" sz="1400" dirty="0" smtClean="0"/>
          </a:p>
          <a:p>
            <a:pPr algn="just">
              <a:buNone/>
            </a:pPr>
            <a:r>
              <a:rPr lang="en-GB" sz="1400" b="1" dirty="0" smtClean="0"/>
              <a:t>“To what extent can the government successfully contain corruption? </a:t>
            </a:r>
          </a:p>
          <a:p>
            <a:pPr algn="just">
              <a:buNone/>
            </a:pPr>
            <a:r>
              <a:rPr lang="en-GB" sz="1400" dirty="0" smtClean="0"/>
              <a:t>• [10-9] All integrity mechanisms are reasonably effective. They are actively supported by the government.</a:t>
            </a:r>
          </a:p>
          <a:p>
            <a:pPr algn="just">
              <a:buNone/>
            </a:pPr>
            <a:r>
              <a:rPr lang="en-GB" sz="1400" dirty="0" smtClean="0"/>
              <a:t>• [8-6] Most integrity mechanisms are functioning, albeit partly with limited effectiveness. The government provides almost all integrity mechanisms. • </a:t>
            </a:r>
          </a:p>
          <a:p>
            <a:pPr algn="just">
              <a:buNone/>
            </a:pPr>
            <a:r>
              <a:rPr lang="en-GB" sz="1400" dirty="0" smtClean="0"/>
              <a:t>[5-3] Some integrity mechanisms are implemented. Often, they remain ineffective; their operation is impeded by private interests. The government’s motivation and capacity to implement reforms is mixed.</a:t>
            </a:r>
          </a:p>
          <a:p>
            <a:pPr algn="just">
              <a:buNone/>
            </a:pPr>
            <a:r>
              <a:rPr lang="en-GB" sz="1400" dirty="0" smtClean="0"/>
              <a:t>• [2-1] Portions of the state are controlled by private interest groups; reform is impeded by private interests, rendering most integrity mechanisms nonexistent or ineffective</a:t>
            </a:r>
            <a:endParaRPr lang="en-GB" sz="1400" dirty="0"/>
          </a:p>
        </p:txBody>
      </p:sp>
    </p:spTree>
  </p:cSld>
  <p:clrMapOvr>
    <a:masterClrMapping/>
  </p:clrMapOvr>
  <p:transition>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nb-NO" sz="4000" dirty="0" smtClean="0"/>
              <a:t>Italia rispetto ad altri paesi</a:t>
            </a:r>
            <a:r>
              <a:rPr lang="nb-NO" sz="1800" i="1" dirty="0"/>
              <a:t/>
            </a:r>
            <a:br>
              <a:rPr lang="nb-NO" sz="1800" i="1" dirty="0"/>
            </a:br>
            <a:r>
              <a:rPr lang="nb-NO" sz="1800" i="1" dirty="0"/>
              <a:t>Transparency International Corruption Perceptions Index</a:t>
            </a:r>
          </a:p>
        </p:txBody>
      </p:sp>
      <p:pic>
        <p:nvPicPr>
          <p:cNvPr id="25606" name="Picture 6" descr="map_screen">
            <a:hlinkClick r:id="rId2"/>
          </p:cNvPr>
          <p:cNvPicPr>
            <a:picLocks noChangeAspect="1" noChangeArrowheads="1"/>
          </p:cNvPicPr>
          <p:nvPr/>
        </p:nvPicPr>
        <p:blipFill>
          <a:blip r:embed="rId3" cstate="print"/>
          <a:srcRect/>
          <a:stretch>
            <a:fillRect/>
          </a:stretch>
        </p:blipFill>
        <p:spPr bwMode="auto">
          <a:xfrm>
            <a:off x="975122" y="1700214"/>
            <a:ext cx="8034867" cy="4537075"/>
          </a:xfrm>
          <a:prstGeom prst="rect">
            <a:avLst/>
          </a:prstGeom>
          <a:noFill/>
        </p:spPr>
      </p:pic>
      <p:pic>
        <p:nvPicPr>
          <p:cNvPr id="25605" name="Picture 5" descr="teaser_plrs"/>
          <p:cNvPicPr>
            <a:picLocks noChangeAspect="1" noChangeArrowheads="1"/>
          </p:cNvPicPr>
          <p:nvPr/>
        </p:nvPicPr>
        <p:blipFill>
          <a:blip r:embed="rId4"/>
          <a:srcRect/>
          <a:stretch>
            <a:fillRect/>
          </a:stretch>
        </p:blipFill>
        <p:spPr bwMode="auto">
          <a:xfrm>
            <a:off x="2849695" y="2127251"/>
            <a:ext cx="4375150" cy="9525"/>
          </a:xfrm>
          <a:prstGeom prst="rect">
            <a:avLst/>
          </a:prstGeom>
          <a:noFill/>
        </p:spPr>
      </p:pic>
    </p:spTree>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p:cNvPicPr>
            <a:picLocks noChangeAspect="1" noChangeArrowheads="1"/>
          </p:cNvPicPr>
          <p:nvPr/>
        </p:nvPicPr>
        <p:blipFill>
          <a:blip r:embed="rId2" cstate="print"/>
          <a:srcRect/>
          <a:stretch>
            <a:fillRect/>
          </a:stretch>
        </p:blipFill>
        <p:spPr bwMode="auto">
          <a:xfrm>
            <a:off x="1209014" y="-63500"/>
            <a:ext cx="7869767" cy="6921500"/>
          </a:xfrm>
          <a:prstGeom prst="rect">
            <a:avLst/>
          </a:prstGeom>
          <a:noFill/>
          <a:ln w="9525">
            <a:noFill/>
            <a:miter lim="800000"/>
            <a:headEnd/>
            <a:tailEnd/>
          </a:ln>
          <a:effectLst/>
        </p:spPr>
      </p:pic>
      <p:sp>
        <p:nvSpPr>
          <p:cNvPr id="29703" name="Rectangle 7"/>
          <p:cNvSpPr>
            <a:spLocks noChangeArrowheads="1"/>
          </p:cNvSpPr>
          <p:nvPr/>
        </p:nvSpPr>
        <p:spPr bwMode="auto">
          <a:xfrm>
            <a:off x="1442906" y="5949950"/>
            <a:ext cx="7567083" cy="215900"/>
          </a:xfrm>
          <a:prstGeom prst="rect">
            <a:avLst/>
          </a:prstGeom>
          <a:solidFill>
            <a:srgbClr val="FFFF00">
              <a:alpha val="33000"/>
            </a:srgbClr>
          </a:solidFill>
          <a:ln w="9525">
            <a:noFill/>
            <a:miter lim="800000"/>
            <a:headEnd/>
            <a:tailEnd/>
          </a:ln>
          <a:effectLst/>
        </p:spPr>
        <p:txBody>
          <a:bodyPr wrap="none" anchor="ctr"/>
          <a:lstStyle/>
          <a:p>
            <a:endParaRPr lang="en-GB"/>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CPI 2010</a:t>
            </a:r>
            <a:endParaRPr lang="en-GB" dirty="0"/>
          </a:p>
        </p:txBody>
      </p:sp>
      <p:sp>
        <p:nvSpPr>
          <p:cNvPr id="3" name="Segnaposto contenuto 2"/>
          <p:cNvSpPr>
            <a:spLocks noGrp="1"/>
          </p:cNvSpPr>
          <p:nvPr>
            <p:ph idx="1"/>
          </p:nvPr>
        </p:nvSpPr>
        <p:spPr/>
        <p:txBody>
          <a:bodyPr/>
          <a:lstStyle/>
          <a:p>
            <a:pPr marL="514350" indent="-514350">
              <a:buFont typeface="+mj-lt"/>
              <a:buAutoNum type="arabicPeriod"/>
            </a:pPr>
            <a:r>
              <a:rPr lang="en-GB" dirty="0" smtClean="0"/>
              <a:t>Denmark</a:t>
            </a:r>
          </a:p>
          <a:p>
            <a:pPr marL="514350" indent="-514350">
              <a:buFont typeface="+mj-lt"/>
              <a:buAutoNum type="arabicPeriod"/>
            </a:pPr>
            <a:r>
              <a:rPr lang="en-GB" dirty="0" smtClean="0"/>
              <a:t>New Zealand</a:t>
            </a:r>
          </a:p>
          <a:p>
            <a:pPr marL="514350" indent="-514350">
              <a:buFont typeface="+mj-lt"/>
              <a:buAutoNum type="arabicPeriod"/>
            </a:pPr>
            <a:r>
              <a:rPr lang="en-GB" dirty="0" smtClean="0"/>
              <a:t>Singapore</a:t>
            </a:r>
          </a:p>
          <a:p>
            <a:pPr marL="514350" indent="-514350">
              <a:buFont typeface="+mj-lt"/>
              <a:buAutoNum type="arabicPeriod"/>
            </a:pPr>
            <a:r>
              <a:rPr lang="en-GB" dirty="0" smtClean="0"/>
              <a:t>Sweden</a:t>
            </a:r>
          </a:p>
          <a:p>
            <a:pPr>
              <a:buNone/>
            </a:pPr>
            <a:r>
              <a:rPr lang="en-GB" dirty="0" smtClean="0"/>
              <a:t>...67: Italy</a:t>
            </a:r>
          </a:p>
        </p:txBody>
      </p:sp>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smtClean="0">
                <a:solidFill>
                  <a:schemeClr val="bg2">
                    <a:lumMod val="60000"/>
                    <a:lumOff val="40000"/>
                  </a:schemeClr>
                </a:solidFill>
              </a:rPr>
              <a:t>Ma quale relazione tra corruzione percepita e corruzione effettiva?</a:t>
            </a:r>
            <a:endParaRPr lang="it-IT" sz="2800" b="1" dirty="0">
              <a:solidFill>
                <a:schemeClr val="bg2">
                  <a:lumMod val="60000"/>
                  <a:lumOff val="40000"/>
                </a:schemeClr>
              </a:solidFill>
            </a:endParaRPr>
          </a:p>
        </p:txBody>
      </p:sp>
      <p:sp>
        <p:nvSpPr>
          <p:cNvPr id="7" name="Segnaposto contenuto 6"/>
          <p:cNvSpPr>
            <a:spLocks noGrp="1"/>
          </p:cNvSpPr>
          <p:nvPr>
            <p:ph idx="1"/>
          </p:nvPr>
        </p:nvSpPr>
        <p:spPr>
          <a:xfrm>
            <a:off x="495300" y="1571223"/>
            <a:ext cx="8915400" cy="4868214"/>
          </a:xfrm>
        </p:spPr>
        <p:txBody>
          <a:bodyPr/>
          <a:lstStyle/>
          <a:p>
            <a:pPr>
              <a:buNone/>
            </a:pPr>
            <a:r>
              <a:rPr lang="it-IT" sz="2000" dirty="0" err="1" smtClean="0"/>
              <a:t>Olken</a:t>
            </a:r>
            <a:r>
              <a:rPr lang="it-IT" sz="2000" dirty="0" smtClean="0"/>
              <a:t> (2009 </a:t>
            </a:r>
            <a:r>
              <a:rPr lang="it-IT" sz="2000" dirty="0" err="1" smtClean="0"/>
              <a:t>J.Pub.Eco</a:t>
            </a:r>
            <a:r>
              <a:rPr lang="it-IT" sz="2000" dirty="0" smtClean="0"/>
              <a:t>): </a:t>
            </a:r>
          </a:p>
          <a:p>
            <a:r>
              <a:rPr lang="it-IT" sz="2400" dirty="0" smtClean="0"/>
              <a:t>Dati su progetti per la costruzione di strade in villaggi in Indonesia</a:t>
            </a:r>
          </a:p>
          <a:p>
            <a:r>
              <a:rPr lang="it-IT" sz="2400" dirty="0" smtClean="0"/>
              <a:t>Indagine con operatori: misura della CP </a:t>
            </a:r>
          </a:p>
          <a:p>
            <a:r>
              <a:rPr lang="it-IT" sz="2400" dirty="0" smtClean="0"/>
              <a:t>Misura corruzione effettiva (CE) confrontando la spesa effettiva con la stima di spesa di un gruppo di esperti indipendenti</a:t>
            </a:r>
          </a:p>
          <a:p>
            <a:r>
              <a:rPr lang="it-IT" sz="2400" dirty="0" smtClean="0"/>
              <a:t> CP e CE correlati ma solo debolmente</a:t>
            </a:r>
          </a:p>
          <a:p>
            <a:r>
              <a:rPr lang="it-IT" sz="2400" dirty="0" smtClean="0"/>
              <a:t> Gonfiamenti del prezzo </a:t>
            </a:r>
            <a:r>
              <a:rPr lang="it-IT" sz="2400" dirty="0" err="1" smtClean="0"/>
              <a:t>piu’</a:t>
            </a:r>
            <a:r>
              <a:rPr lang="it-IT" sz="2400" dirty="0" smtClean="0"/>
              <a:t> percepiti di gonfiamenti quantità </a:t>
            </a:r>
          </a:p>
          <a:p>
            <a:r>
              <a:rPr lang="it-IT" sz="2400" dirty="0" smtClean="0"/>
              <a:t> Caratteristiche individuali (istruzione) influenzano CP</a:t>
            </a:r>
          </a:p>
          <a:p>
            <a:r>
              <a:rPr lang="it-IT" sz="2400" dirty="0" smtClean="0"/>
              <a:t> Maggiore eterogeneità del gruppo maggiore CP ma non CE</a:t>
            </a:r>
          </a:p>
          <a:p>
            <a:r>
              <a:rPr lang="it-IT" sz="2400" dirty="0" smtClean="0"/>
              <a:t> Maggiore partecipazione cittadini minore CP ma non CE</a:t>
            </a:r>
          </a:p>
        </p:txBody>
      </p:sp>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0" y="1635125"/>
          <a:ext cx="89154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2"/>
          <p:cNvSpPr>
            <a:spLocks noGrp="1" noChangeArrowheads="1"/>
          </p:cNvSpPr>
          <p:nvPr>
            <p:ph type="title" idx="4294967295"/>
          </p:nvPr>
        </p:nvSpPr>
        <p:spPr>
          <a:xfrm>
            <a:off x="0" y="53975"/>
            <a:ext cx="8915400" cy="1143000"/>
          </a:xfrm>
        </p:spPr>
        <p:txBody>
          <a:bodyPr>
            <a:normAutofit/>
          </a:bodyPr>
          <a:lstStyle/>
          <a:p>
            <a:r>
              <a:rPr lang="en-US" sz="2800" dirty="0">
                <a:solidFill>
                  <a:srgbClr val="C0C0C0"/>
                </a:solidFill>
              </a:rPr>
              <a:t>4</a:t>
            </a:r>
            <a:r>
              <a:rPr lang="en-US" sz="2800" b="1" dirty="0"/>
              <a:t>. </a:t>
            </a:r>
            <a:r>
              <a:rPr lang="en-US" sz="2800" b="1" dirty="0" smtClean="0"/>
              <a:t> I </a:t>
            </a:r>
            <a:r>
              <a:rPr lang="en-US" sz="2800" b="1" dirty="0" err="1" smtClean="0"/>
              <a:t>dati</a:t>
            </a:r>
            <a:r>
              <a:rPr lang="en-US" sz="2800" b="1" dirty="0" smtClean="0"/>
              <a:t> per </a:t>
            </a:r>
            <a:r>
              <a:rPr lang="en-US" sz="2800" b="1" dirty="0" err="1" smtClean="0"/>
              <a:t>capire</a:t>
            </a:r>
            <a:r>
              <a:rPr lang="en-US" sz="2800" b="1" dirty="0" smtClean="0"/>
              <a:t> le </a:t>
            </a:r>
            <a:r>
              <a:rPr lang="en-US" sz="2800" b="1" dirty="0" err="1" smtClean="0"/>
              <a:t>determinanti</a:t>
            </a:r>
            <a:r>
              <a:rPr lang="en-US" sz="2800" b="1" dirty="0" smtClean="0"/>
              <a:t> della </a:t>
            </a:r>
            <a:r>
              <a:rPr lang="en-US" sz="2800" b="1" dirty="0" err="1" smtClean="0"/>
              <a:t>corruzione</a:t>
            </a:r>
            <a:endParaRPr lang="en-US" sz="2800" b="1" dirty="0"/>
          </a:p>
        </p:txBody>
      </p:sp>
      <p:sp>
        <p:nvSpPr>
          <p:cNvPr id="45060" name="Rectangle 3"/>
          <p:cNvSpPr txBox="1">
            <a:spLocks noChangeArrowheads="1"/>
          </p:cNvSpPr>
          <p:nvPr/>
        </p:nvSpPr>
        <p:spPr bwMode="auto">
          <a:xfrm>
            <a:off x="507339" y="914401"/>
            <a:ext cx="8915400" cy="720725"/>
          </a:xfrm>
          <a:prstGeom prst="rect">
            <a:avLst/>
          </a:prstGeom>
          <a:noFill/>
          <a:ln w="9525">
            <a:noFill/>
            <a:miter lim="800000"/>
            <a:headEnd/>
            <a:tailEnd/>
          </a:ln>
        </p:spPr>
        <p:txBody>
          <a:bodyPr/>
          <a:lstStyle/>
          <a:p>
            <a:pPr marL="231775" indent="-176213" algn="ctr">
              <a:spcBef>
                <a:spcPct val="20000"/>
              </a:spcBef>
              <a:tabLst>
                <a:tab pos="231775" algn="l"/>
              </a:tabLst>
            </a:pPr>
            <a:r>
              <a:rPr lang="fr-FR" sz="3200" b="0" i="1" dirty="0">
                <a:latin typeface="Times New Roman" pitchFamily="18" charset="0"/>
              </a:rPr>
              <a:t>Y</a:t>
            </a:r>
            <a:r>
              <a:rPr lang="fr-FR" sz="3200" b="0" i="1" baseline="-25000" dirty="0">
                <a:latin typeface="Times New Roman" pitchFamily="18" charset="0"/>
              </a:rPr>
              <a:t>i</a:t>
            </a:r>
            <a:r>
              <a:rPr lang="fr-FR" sz="3200" b="0" i="1" dirty="0">
                <a:latin typeface="Times New Roman" pitchFamily="18" charset="0"/>
              </a:rPr>
              <a:t> = </a:t>
            </a:r>
            <a:r>
              <a:rPr lang="en-US" sz="3200" b="0" i="1" dirty="0">
                <a:latin typeface="Times New Roman" pitchFamily="18" charset="0"/>
              </a:rPr>
              <a:t>α</a:t>
            </a:r>
            <a:r>
              <a:rPr lang="fr-FR" sz="3200" b="0" i="1" dirty="0">
                <a:latin typeface="Times New Roman" pitchFamily="18" charset="0"/>
              </a:rPr>
              <a:t>F</a:t>
            </a:r>
            <a:r>
              <a:rPr lang="fr-FR" sz="3200" b="0" i="1" baseline="-25000" dirty="0">
                <a:latin typeface="Times New Roman" pitchFamily="18" charset="0"/>
              </a:rPr>
              <a:t>i</a:t>
            </a:r>
            <a:r>
              <a:rPr lang="fr-FR" sz="3200" b="0" i="1" dirty="0">
                <a:latin typeface="Times New Roman" pitchFamily="18" charset="0"/>
              </a:rPr>
              <a:t> + </a:t>
            </a:r>
            <a:r>
              <a:rPr lang="en-US" sz="3200" b="0" i="1" dirty="0" err="1">
                <a:latin typeface="Times New Roman" pitchFamily="18" charset="0"/>
              </a:rPr>
              <a:t>βS</a:t>
            </a:r>
            <a:r>
              <a:rPr lang="fr-FR" sz="3200" b="0" i="1" baseline="-25000" dirty="0">
                <a:latin typeface="Times New Roman" pitchFamily="18" charset="0"/>
              </a:rPr>
              <a:t>i</a:t>
            </a:r>
            <a:r>
              <a:rPr lang="fr-FR" sz="3200" b="0" i="1" dirty="0">
                <a:latin typeface="Times New Roman" pitchFamily="18" charset="0"/>
              </a:rPr>
              <a:t> + </a:t>
            </a:r>
            <a:r>
              <a:rPr lang="en-US" sz="3200" b="0" i="1" dirty="0">
                <a:latin typeface="Times New Roman" pitchFamily="18" charset="0"/>
              </a:rPr>
              <a:t>γ</a:t>
            </a:r>
            <a:r>
              <a:rPr lang="fr-FR" sz="3200" b="0" i="1" dirty="0">
                <a:latin typeface="Times New Roman" pitchFamily="18" charset="0"/>
              </a:rPr>
              <a:t>C</a:t>
            </a:r>
            <a:r>
              <a:rPr lang="fr-FR" sz="3200" b="0" i="1" baseline="-25000" dirty="0">
                <a:latin typeface="Times New Roman" pitchFamily="18" charset="0"/>
              </a:rPr>
              <a:t>i</a:t>
            </a:r>
            <a:r>
              <a:rPr lang="fr-FR" sz="3200" b="0" i="1" dirty="0">
                <a:latin typeface="Times New Roman" pitchFamily="18" charset="0"/>
              </a:rPr>
              <a:t> + </a:t>
            </a:r>
            <a:r>
              <a:rPr lang="en-US" sz="3200" b="0" i="1" dirty="0">
                <a:latin typeface="Times New Roman" pitchFamily="18" charset="0"/>
              </a:rPr>
              <a:t>δ</a:t>
            </a:r>
          </a:p>
        </p:txBody>
      </p:sp>
      <p:sp>
        <p:nvSpPr>
          <p:cNvPr id="11" name="Text Box 4"/>
          <p:cNvSpPr txBox="1">
            <a:spLocks noChangeArrowheads="1"/>
          </p:cNvSpPr>
          <p:nvPr/>
        </p:nvSpPr>
        <p:spPr bwMode="auto">
          <a:xfrm>
            <a:off x="825500" y="1600200"/>
            <a:ext cx="8346150" cy="584775"/>
          </a:xfrm>
          <a:prstGeom prst="rect">
            <a:avLst/>
          </a:prstGeom>
          <a:noFill/>
          <a:ln w="9525">
            <a:noFill/>
            <a:miter lim="800000"/>
            <a:headEnd/>
            <a:tailEnd/>
          </a:ln>
          <a:effectLst/>
        </p:spPr>
        <p:txBody>
          <a:bodyPr>
            <a:spAutoFit/>
          </a:bodyPr>
          <a:lstStyle/>
          <a:p>
            <a:pPr marL="457200" indent="-457200" algn="ctr" fontAlgn="auto">
              <a:spcBef>
                <a:spcPts val="0"/>
              </a:spcBef>
              <a:spcAft>
                <a:spcPts val="0"/>
              </a:spcAft>
              <a:defRPr/>
            </a:pPr>
            <a:r>
              <a:rPr lang="en-US" sz="1600" b="0" i="1" dirty="0">
                <a:latin typeface="Times New Roman" pitchFamily="18" charset="0"/>
                <a:cs typeface="Times New Roman" pitchFamily="18" charset="0"/>
              </a:rPr>
              <a:t>Y</a:t>
            </a:r>
            <a:r>
              <a:rPr lang="en-US" sz="1600" b="0" i="1" baseline="-25000" dirty="0">
                <a:latin typeface="Times New Roman" pitchFamily="18" charset="0"/>
                <a:cs typeface="Times New Roman" pitchFamily="18" charset="0"/>
              </a:rPr>
              <a:t>i</a:t>
            </a:r>
            <a:r>
              <a:rPr lang="en-US" sz="1600" b="0" dirty="0">
                <a:latin typeface="Times New Roman" pitchFamily="18" charset="0"/>
                <a:cs typeface="Times New Roman" pitchFamily="18" charset="0"/>
              </a:rPr>
              <a:t> </a:t>
            </a:r>
            <a:r>
              <a:rPr lang="en-US" sz="1600" b="0" dirty="0">
                <a:latin typeface="+mn-lt"/>
                <a:cs typeface="+mn-cs"/>
              </a:rPr>
              <a:t>= Firm involvement </a:t>
            </a:r>
            <a:r>
              <a:rPr lang="fr-FR" sz="1600" b="0" dirty="0">
                <a:latin typeface="+mn-lt"/>
                <a:cs typeface="+mn-cs"/>
              </a:rPr>
              <a:t>in / reports of corruption</a:t>
            </a:r>
          </a:p>
          <a:p>
            <a:pPr marL="457200" indent="-457200" algn="ctr" fontAlgn="auto">
              <a:spcBef>
                <a:spcPts val="0"/>
              </a:spcBef>
              <a:spcAft>
                <a:spcPts val="0"/>
              </a:spcAft>
              <a:defRPr/>
            </a:pPr>
            <a:r>
              <a:rPr lang="en-US" sz="1600" b="0" dirty="0">
                <a:latin typeface="+mn-lt"/>
                <a:cs typeface="+mn-cs"/>
              </a:rPr>
              <a:t>(has paid a bribe/reports sector corruption)</a:t>
            </a:r>
          </a:p>
        </p:txBody>
      </p:sp>
      <p:sp>
        <p:nvSpPr>
          <p:cNvPr id="7" name="Text Box 10"/>
          <p:cNvSpPr txBox="1">
            <a:spLocks noChangeArrowheads="1"/>
          </p:cNvSpPr>
          <p:nvPr/>
        </p:nvSpPr>
        <p:spPr bwMode="auto">
          <a:xfrm>
            <a:off x="2559051" y="6030914"/>
            <a:ext cx="3304110" cy="584775"/>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b="0" dirty="0">
                <a:solidFill>
                  <a:schemeClr val="bg1">
                    <a:lumMod val="50000"/>
                  </a:schemeClr>
                </a:solidFill>
                <a:latin typeface="+mn-lt"/>
                <a:cs typeface="+mn-cs"/>
              </a:rPr>
              <a:t>Enterprise data? </a:t>
            </a:r>
          </a:p>
        </p:txBody>
      </p:sp>
      <p:sp>
        <p:nvSpPr>
          <p:cNvPr id="8" name="Text Box 11"/>
          <p:cNvSpPr txBox="1">
            <a:spLocks noChangeArrowheads="1"/>
          </p:cNvSpPr>
          <p:nvPr/>
        </p:nvSpPr>
        <p:spPr bwMode="auto">
          <a:xfrm>
            <a:off x="5200650" y="6030914"/>
            <a:ext cx="4511171" cy="584775"/>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b="0" dirty="0">
                <a:solidFill>
                  <a:schemeClr val="bg1">
                    <a:lumMod val="50000"/>
                  </a:schemeClr>
                </a:solidFill>
                <a:latin typeface="+mn-lt"/>
                <a:cs typeface="+mn-cs"/>
              </a:rPr>
              <a:t>Governance indicators?</a:t>
            </a:r>
          </a:p>
        </p:txBody>
      </p:sp>
    </p:spTree>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49146" y="457201"/>
            <a:ext cx="8166253" cy="869324"/>
          </a:xfrm>
        </p:spPr>
        <p:txBody>
          <a:bodyPr>
            <a:normAutofit fontScale="90000"/>
          </a:bodyPr>
          <a:lstStyle/>
          <a:p>
            <a:r>
              <a:rPr lang="en-US" sz="2800" dirty="0" smtClean="0">
                <a:solidFill>
                  <a:schemeClr val="bg2"/>
                </a:solidFill>
              </a:rPr>
              <a:t>	</a:t>
            </a:r>
            <a:r>
              <a:rPr lang="en-US" sz="3200" dirty="0" err="1" smtClean="0">
                <a:solidFill>
                  <a:schemeClr val="bg2">
                    <a:lumMod val="60000"/>
                    <a:lumOff val="40000"/>
                  </a:schemeClr>
                </a:solidFill>
              </a:rPr>
              <a:t>Determinanti</a:t>
            </a:r>
            <a:r>
              <a:rPr lang="en-US" sz="3200" dirty="0" smtClean="0">
                <a:solidFill>
                  <a:schemeClr val="bg2">
                    <a:lumMod val="60000"/>
                    <a:lumOff val="40000"/>
                  </a:schemeClr>
                </a:solidFill>
              </a:rPr>
              <a:t>: </a:t>
            </a:r>
            <a:r>
              <a:rPr lang="en-US" sz="3200" dirty="0" err="1" smtClean="0">
                <a:solidFill>
                  <a:schemeClr val="bg2">
                    <a:lumMod val="60000"/>
                    <a:lumOff val="40000"/>
                  </a:schemeClr>
                </a:solidFill>
              </a:rPr>
              <a:t>cosa</a:t>
            </a:r>
            <a:r>
              <a:rPr lang="en-US" sz="3200" dirty="0" smtClean="0">
                <a:solidFill>
                  <a:schemeClr val="bg2">
                    <a:lumMod val="60000"/>
                    <a:lumOff val="40000"/>
                  </a:schemeClr>
                </a:solidFill>
              </a:rPr>
              <a:t> </a:t>
            </a:r>
            <a:r>
              <a:rPr lang="en-US" sz="3200" dirty="0" err="1" smtClean="0">
                <a:solidFill>
                  <a:schemeClr val="bg2">
                    <a:lumMod val="60000"/>
                    <a:lumOff val="40000"/>
                  </a:schemeClr>
                </a:solidFill>
              </a:rPr>
              <a:t>dicono</a:t>
            </a:r>
            <a:r>
              <a:rPr lang="en-US" sz="3200" dirty="0" smtClean="0">
                <a:solidFill>
                  <a:schemeClr val="bg2">
                    <a:lumMod val="60000"/>
                    <a:lumOff val="40000"/>
                  </a:schemeClr>
                </a:solidFill>
              </a:rPr>
              <a:t> </a:t>
            </a:r>
            <a:r>
              <a:rPr lang="en-US" sz="3200" dirty="0" err="1" smtClean="0">
                <a:solidFill>
                  <a:schemeClr val="bg2">
                    <a:lumMod val="60000"/>
                    <a:lumOff val="40000"/>
                  </a:schemeClr>
                </a:solidFill>
              </a:rPr>
              <a:t>i</a:t>
            </a:r>
            <a:r>
              <a:rPr lang="en-US" sz="3200" dirty="0" smtClean="0">
                <a:solidFill>
                  <a:schemeClr val="bg2">
                    <a:lumMod val="60000"/>
                    <a:lumOff val="40000"/>
                  </a:schemeClr>
                </a:solidFill>
              </a:rPr>
              <a:t> </a:t>
            </a:r>
            <a:r>
              <a:rPr lang="en-US" sz="3200" dirty="0" err="1" smtClean="0">
                <a:solidFill>
                  <a:schemeClr val="bg2">
                    <a:lumMod val="60000"/>
                    <a:lumOff val="40000"/>
                  </a:schemeClr>
                </a:solidFill>
              </a:rPr>
              <a:t>dati</a:t>
            </a:r>
            <a:r>
              <a:rPr lang="en-US" sz="3200" dirty="0" smtClean="0">
                <a:solidFill>
                  <a:schemeClr val="bg2">
                    <a:lumMod val="60000"/>
                    <a:lumOff val="40000"/>
                  </a:schemeClr>
                </a:solidFill>
              </a:rPr>
              <a:t> </a:t>
            </a:r>
            <a:br>
              <a:rPr lang="en-US" sz="3200" dirty="0" smtClean="0">
                <a:solidFill>
                  <a:schemeClr val="bg2">
                    <a:lumMod val="60000"/>
                    <a:lumOff val="40000"/>
                  </a:schemeClr>
                </a:solidFill>
              </a:rPr>
            </a:br>
            <a:r>
              <a:rPr lang="en-US" sz="2200" dirty="0" smtClean="0">
                <a:solidFill>
                  <a:schemeClr val="bg2">
                    <a:lumMod val="60000"/>
                    <a:lumOff val="40000"/>
                  </a:schemeClr>
                </a:solidFill>
              </a:rPr>
              <a:t>	</a:t>
            </a:r>
            <a:r>
              <a:rPr lang="en-US" sz="2200" dirty="0" smtClean="0"/>
              <a:t>(</a:t>
            </a:r>
            <a:r>
              <a:rPr lang="en-US" sz="2200" dirty="0" err="1" smtClean="0"/>
              <a:t>Svensson</a:t>
            </a:r>
            <a:r>
              <a:rPr lang="en-US" sz="2200" dirty="0" smtClean="0"/>
              <a:t> 2005)</a:t>
            </a:r>
            <a:endParaRPr lang="en-US" sz="2200" dirty="0"/>
          </a:p>
        </p:txBody>
      </p:sp>
      <p:sp>
        <p:nvSpPr>
          <p:cNvPr id="36866" name="Content Placeholder 2"/>
          <p:cNvSpPr>
            <a:spLocks noGrp="1"/>
          </p:cNvSpPr>
          <p:nvPr>
            <p:ph idx="4294967295"/>
          </p:nvPr>
        </p:nvSpPr>
        <p:spPr>
          <a:xfrm>
            <a:off x="413217" y="1463902"/>
            <a:ext cx="9301770" cy="4653567"/>
          </a:xfrm>
        </p:spPr>
        <p:txBody>
          <a:bodyPr/>
          <a:lstStyle/>
          <a:p>
            <a:pPr>
              <a:lnSpc>
                <a:spcPct val="30000"/>
              </a:lnSpc>
              <a:buFontTx/>
              <a:buNone/>
            </a:pPr>
            <a:endParaRPr lang="it-IT" sz="2800" dirty="0" smtClean="0">
              <a:latin typeface="+mj-lt"/>
            </a:endParaRPr>
          </a:p>
          <a:p>
            <a:pPr>
              <a:lnSpc>
                <a:spcPct val="30000"/>
              </a:lnSpc>
              <a:buFontTx/>
              <a:buNone/>
            </a:pPr>
            <a:endParaRPr lang="it-IT" sz="2800" dirty="0" smtClean="0">
              <a:latin typeface="+mj-lt"/>
            </a:endParaRPr>
          </a:p>
          <a:p>
            <a:pPr algn="just" eaLnBrk="1" hangingPunct="1">
              <a:lnSpc>
                <a:spcPct val="30000"/>
              </a:lnSpc>
              <a:buNone/>
            </a:pPr>
            <a:r>
              <a:rPr lang="it-IT" sz="2800" dirty="0" smtClean="0">
                <a:latin typeface="Calibri" pitchFamily="34" charset="0"/>
              </a:rPr>
              <a:t>I paesi con più alti indici di corruzione sono quelli:</a:t>
            </a:r>
          </a:p>
          <a:p>
            <a:pPr algn="just" eaLnBrk="1" hangingPunct="1">
              <a:lnSpc>
                <a:spcPct val="30000"/>
              </a:lnSpc>
              <a:buNone/>
            </a:pPr>
            <a:endParaRPr lang="it-IT" sz="2800" dirty="0" smtClean="0">
              <a:latin typeface="Calibri" pitchFamily="34" charset="0"/>
            </a:endParaRPr>
          </a:p>
          <a:p>
            <a:pPr algn="just" eaLnBrk="1" hangingPunct="1">
              <a:lnSpc>
                <a:spcPct val="30000"/>
              </a:lnSpc>
              <a:buNone/>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In via di sviluppo</a:t>
            </a:r>
          </a:p>
          <a:p>
            <a:pPr algn="just" eaLnBrk="1" hangingPunct="1">
              <a:lnSpc>
                <a:spcPct val="30000"/>
              </a:lnSpc>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Con basso reddito pro-capite</a:t>
            </a:r>
          </a:p>
          <a:p>
            <a:pPr algn="just" eaLnBrk="1" hangingPunct="1">
              <a:lnSpc>
                <a:spcPct val="30000"/>
              </a:lnSpc>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 Bassi livelli di istruzione (anni di istruzione pro-capite)</a:t>
            </a:r>
          </a:p>
          <a:p>
            <a:pPr algn="just" eaLnBrk="1" hangingPunct="1">
              <a:lnSpc>
                <a:spcPct val="30000"/>
              </a:lnSpc>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 Istituzioni  (politiche, giuridiche) deboli</a:t>
            </a:r>
          </a:p>
          <a:p>
            <a:pPr algn="just" eaLnBrk="1" hangingPunct="1">
              <a:lnSpc>
                <a:spcPct val="30000"/>
              </a:lnSpc>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 Alta regolamentazione</a:t>
            </a:r>
          </a:p>
          <a:p>
            <a:pPr algn="just" eaLnBrk="1" hangingPunct="1">
              <a:lnSpc>
                <a:spcPct val="30000"/>
              </a:lnSpc>
            </a:pPr>
            <a:endParaRPr lang="it-IT" sz="2800" dirty="0" smtClean="0">
              <a:latin typeface="Calibri" pitchFamily="34" charset="0"/>
            </a:endParaRPr>
          </a:p>
          <a:p>
            <a:pPr algn="just" eaLnBrk="1" hangingPunct="1">
              <a:lnSpc>
                <a:spcPct val="30000"/>
              </a:lnSpc>
            </a:pPr>
            <a:r>
              <a:rPr lang="it-IT" sz="2800" dirty="0" smtClean="0">
                <a:latin typeface="Calibri" pitchFamily="34" charset="0"/>
              </a:rPr>
              <a:t> Economie chiuse con alte barriere doganali</a:t>
            </a:r>
          </a:p>
          <a:p>
            <a:pPr algn="just" eaLnBrk="1" hangingPunct="1">
              <a:lnSpc>
                <a:spcPct val="30000"/>
              </a:lnSpc>
              <a:buNone/>
            </a:pPr>
            <a:endParaRPr lang="it-IT" sz="2800" dirty="0" smtClean="0">
              <a:latin typeface="Calibri" pitchFamily="34" charset="0"/>
            </a:endParaRPr>
          </a:p>
          <a:p>
            <a:pPr algn="just" eaLnBrk="1" hangingPunct="1">
              <a:lnSpc>
                <a:spcPct val="30000"/>
              </a:lnSpc>
              <a:buNone/>
            </a:pPr>
            <a:endParaRPr lang="it-IT" sz="2800" dirty="0" smtClean="0">
              <a:latin typeface="Calibri" pitchFamily="34" charset="0"/>
            </a:endParaRPr>
          </a:p>
          <a:p>
            <a:pPr algn="just" eaLnBrk="1" hangingPunct="1">
              <a:lnSpc>
                <a:spcPct val="30000"/>
              </a:lnSpc>
              <a:buNone/>
            </a:pPr>
            <a:r>
              <a:rPr lang="it-IT" sz="2800" dirty="0" smtClean="0">
                <a:latin typeface="Calibri" pitchFamily="34" charset="0"/>
              </a:rPr>
              <a:t> Non chiara la direzione di causalità</a:t>
            </a:r>
            <a:endParaRPr lang="en-US" sz="2800" dirty="0" smtClean="0">
              <a:latin typeface="Calibri" pitchFamily="34" charset="0"/>
            </a:endParaRPr>
          </a:p>
          <a:p>
            <a:pPr>
              <a:lnSpc>
                <a:spcPct val="30000"/>
              </a:lnSpc>
              <a:buFontTx/>
              <a:buNone/>
            </a:pPr>
            <a:endParaRPr lang="en-US" sz="2000" dirty="0"/>
          </a:p>
        </p:txBody>
      </p:sp>
    </p:spTree>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it-IT" sz="2400" b="1" dirty="0" smtClean="0">
                <a:solidFill>
                  <a:schemeClr val="bg2">
                    <a:lumMod val="40000"/>
                    <a:lumOff val="60000"/>
                  </a:schemeClr>
                </a:solidFill>
              </a:rPr>
              <a:t>La diffusione della corruzione nel procurement: i dati mondiali</a:t>
            </a:r>
            <a:r>
              <a:rPr lang="it-IT" sz="2400" dirty="0" smtClean="0"/>
              <a:t/>
            </a:r>
            <a:br>
              <a:rPr lang="it-IT" sz="2400" dirty="0" smtClean="0"/>
            </a:br>
            <a:r>
              <a:rPr lang="it-IT" sz="2400" b="1" dirty="0" err="1" smtClean="0">
                <a:solidFill>
                  <a:schemeClr val="bg2">
                    <a:lumMod val="60000"/>
                    <a:lumOff val="40000"/>
                  </a:schemeClr>
                </a:solidFill>
                <a:latin typeface="Calibri" pitchFamily="34" charset="0"/>
              </a:rPr>
              <a:t>Kauffman</a:t>
            </a:r>
            <a:r>
              <a:rPr lang="it-IT" sz="2400" b="1" dirty="0" smtClean="0">
                <a:solidFill>
                  <a:schemeClr val="bg2">
                    <a:lumMod val="60000"/>
                    <a:lumOff val="40000"/>
                  </a:schemeClr>
                </a:solidFill>
                <a:latin typeface="Calibri" pitchFamily="34" charset="0"/>
              </a:rPr>
              <a:t> (2006) La corruzione nel mondo del procurement</a:t>
            </a:r>
          </a:p>
        </p:txBody>
      </p:sp>
      <p:sp>
        <p:nvSpPr>
          <p:cNvPr id="10243" name="Rectangle 3"/>
          <p:cNvSpPr>
            <a:spLocks noGrp="1" noChangeArrowheads="1"/>
          </p:cNvSpPr>
          <p:nvPr>
            <p:ph idx="1"/>
          </p:nvPr>
        </p:nvSpPr>
        <p:spPr/>
        <p:txBody>
          <a:bodyPr/>
          <a:lstStyle/>
          <a:p>
            <a:pPr algn="just" eaLnBrk="1" hangingPunct="1"/>
            <a:r>
              <a:rPr lang="en-US" sz="2800" dirty="0" smtClean="0">
                <a:latin typeface="Calibri" pitchFamily="34" charset="0"/>
              </a:rPr>
              <a:t>… </a:t>
            </a:r>
            <a:r>
              <a:rPr lang="en-US" sz="2800" b="1" dirty="0" smtClean="0">
                <a:latin typeface="Calibri" pitchFamily="34" charset="0"/>
              </a:rPr>
              <a:t>bribery</a:t>
            </a:r>
            <a:r>
              <a:rPr lang="en-US" sz="2800" dirty="0" smtClean="0">
                <a:latin typeface="Calibri" pitchFamily="34" charset="0"/>
              </a:rPr>
              <a:t> exchanging hands for public procurement bids can be estimated as US$200 billion per year. The overall annual volume estimate of the 'tainted' procurement </a:t>
            </a:r>
            <a:r>
              <a:rPr lang="en-US" sz="2800" b="1" dirty="0" smtClean="0">
                <a:latin typeface="Calibri" pitchFamily="34" charset="0"/>
              </a:rPr>
              <a:t>projects</a:t>
            </a:r>
            <a:r>
              <a:rPr lang="en-US" sz="2800" dirty="0" smtClean="0">
                <a:latin typeface="Calibri" pitchFamily="34" charset="0"/>
              </a:rPr>
              <a:t>, where such bribes take place, may be close to US$1.5 trillion or so … and </a:t>
            </a:r>
            <a:r>
              <a:rPr lang="en-US" sz="2800" b="1" dirty="0" smtClean="0">
                <a:latin typeface="Calibri" pitchFamily="34" charset="0"/>
              </a:rPr>
              <a:t>does not account for</a:t>
            </a:r>
            <a:r>
              <a:rPr lang="en-US" sz="2800" dirty="0" smtClean="0">
                <a:latin typeface="Calibri" pitchFamily="34" charset="0"/>
              </a:rPr>
              <a:t> the significant losses in investment, private sector development, and economic growth to a country, or to the increases in infant mortality, poverty and inequality  all resulting from corruption and </a:t>
            </a:r>
            <a:r>
              <a:rPr lang="en-US" sz="2800" dirty="0" err="1" smtClean="0">
                <a:latin typeface="Calibri" pitchFamily="34" charset="0"/>
              </a:rPr>
              <a:t>misgovernance</a:t>
            </a:r>
            <a:r>
              <a:rPr lang="en-US" sz="2800" dirty="0" smtClean="0">
                <a:latin typeface="Calibri" pitchFamily="34" charset="0"/>
              </a:rPr>
              <a:t>.</a:t>
            </a:r>
            <a:endParaRPr lang="it-IT" sz="2800" dirty="0" smtClean="0">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23875" y="717550"/>
            <a:ext cx="8172450" cy="1295400"/>
          </a:xfrm>
        </p:spPr>
        <p:txBody>
          <a:bodyPr/>
          <a:lstStyle/>
          <a:p>
            <a:pPr eaLnBrk="1" hangingPunct="1"/>
            <a:r>
              <a:rPr lang="it-IT" sz="2400" b="1" dirty="0" smtClean="0">
                <a:solidFill>
                  <a:srgbClr val="00007D">
                    <a:lumMod val="40000"/>
                    <a:lumOff val="60000"/>
                  </a:srgbClr>
                </a:solidFill>
              </a:rPr>
              <a:t>La corruzione nel procurement: alcuni dati italiani</a:t>
            </a:r>
            <a:r>
              <a:rPr lang="it-IT" sz="4000" b="1" dirty="0" smtClean="0">
                <a:solidFill>
                  <a:srgbClr val="9888DE"/>
                </a:solidFill>
                <a:latin typeface="Calibri" pitchFamily="34" charset="0"/>
              </a:rPr>
              <a:t/>
            </a:r>
            <a:br>
              <a:rPr lang="it-IT" sz="4000" b="1" dirty="0" smtClean="0">
                <a:solidFill>
                  <a:srgbClr val="9888DE"/>
                </a:solidFill>
                <a:latin typeface="Calibri" pitchFamily="34" charset="0"/>
              </a:rPr>
            </a:br>
            <a:r>
              <a:rPr lang="en-US" sz="1400" b="1" dirty="0" err="1" smtClean="0">
                <a:latin typeface="Calibri" pitchFamily="34" charset="0"/>
              </a:rPr>
              <a:t>Bandiera</a:t>
            </a:r>
            <a:r>
              <a:rPr lang="en-US" sz="1400" b="1" dirty="0" smtClean="0">
                <a:latin typeface="Calibri" pitchFamily="34" charset="0"/>
              </a:rPr>
              <a:t>, </a:t>
            </a:r>
            <a:r>
              <a:rPr lang="en-US" sz="1400" b="1" dirty="0" err="1" smtClean="0">
                <a:latin typeface="Calibri" pitchFamily="34" charset="0"/>
              </a:rPr>
              <a:t>Prat</a:t>
            </a:r>
            <a:r>
              <a:rPr lang="en-US" sz="1400" b="1" dirty="0" smtClean="0">
                <a:latin typeface="Calibri" pitchFamily="34" charset="0"/>
              </a:rPr>
              <a:t>, Valletti, (2009)</a:t>
            </a:r>
            <a:endParaRPr lang="it-IT" sz="1400" b="1" dirty="0" smtClean="0">
              <a:latin typeface="Calibri" pitchFamily="34" charset="0"/>
            </a:endParaRPr>
          </a:p>
        </p:txBody>
      </p:sp>
      <p:sp>
        <p:nvSpPr>
          <p:cNvPr id="22531" name="Rectangle 3"/>
          <p:cNvSpPr>
            <a:spLocks noChangeArrowheads="1"/>
          </p:cNvSpPr>
          <p:nvPr/>
        </p:nvSpPr>
        <p:spPr bwMode="auto">
          <a:xfrm>
            <a:off x="901700" y="2327156"/>
            <a:ext cx="7734300" cy="3693319"/>
          </a:xfrm>
          <a:prstGeom prst="rect">
            <a:avLst/>
          </a:prstGeom>
          <a:noFill/>
          <a:ln w="9525">
            <a:noFill/>
            <a:miter lim="800000"/>
            <a:headEnd/>
            <a:tailEnd/>
          </a:ln>
        </p:spPr>
        <p:txBody>
          <a:bodyPr lIns="0" tIns="0" rIns="0" bIns="0">
            <a:spAutoFit/>
          </a:bodyPr>
          <a:lstStyle/>
          <a:p>
            <a:pPr algn="just">
              <a:spcBef>
                <a:spcPct val="50000"/>
              </a:spcBef>
            </a:pPr>
            <a:r>
              <a:rPr lang="en-US" sz="2400" dirty="0" err="1"/>
              <a:t>Quanti</a:t>
            </a:r>
            <a:r>
              <a:rPr lang="en-US" sz="2400" dirty="0"/>
              <a:t> </a:t>
            </a:r>
            <a:r>
              <a:rPr lang="en-US" sz="2400" dirty="0" err="1"/>
              <a:t>sprechi</a:t>
            </a:r>
            <a:r>
              <a:rPr lang="en-US" sz="2400" dirty="0"/>
              <a:t> </a:t>
            </a:r>
            <a:r>
              <a:rPr lang="en-US" sz="2400" dirty="0" err="1"/>
              <a:t>negli</a:t>
            </a:r>
            <a:r>
              <a:rPr lang="en-US" sz="2400" dirty="0"/>
              <a:t> </a:t>
            </a:r>
            <a:r>
              <a:rPr lang="en-US" sz="2400" dirty="0" err="1"/>
              <a:t>acquisti</a:t>
            </a:r>
            <a:r>
              <a:rPr lang="en-US" sz="2400" dirty="0"/>
              <a:t> in Italia </a:t>
            </a:r>
            <a:r>
              <a:rPr lang="en-US" sz="2400" dirty="0" err="1"/>
              <a:t>si</a:t>
            </a:r>
            <a:r>
              <a:rPr lang="en-US" sz="2400" dirty="0"/>
              <a:t> </a:t>
            </a:r>
            <a:r>
              <a:rPr lang="en-US" sz="2400" dirty="0" err="1"/>
              <a:t>eliminerebbero</a:t>
            </a:r>
            <a:r>
              <a:rPr lang="en-US" sz="2400" dirty="0"/>
              <a:t> “</a:t>
            </a:r>
            <a:r>
              <a:rPr lang="en-US" sz="2400" dirty="0" err="1"/>
              <a:t>portando</a:t>
            </a:r>
            <a:r>
              <a:rPr lang="en-US" sz="2400" dirty="0"/>
              <a:t> </a:t>
            </a:r>
            <a:r>
              <a:rPr lang="en-US" sz="2400" dirty="0" err="1"/>
              <a:t>il</a:t>
            </a:r>
            <a:r>
              <a:rPr lang="en-US" sz="2400" dirty="0"/>
              <a:t> </a:t>
            </a:r>
            <a:r>
              <a:rPr lang="en-US" sz="2400" dirty="0" err="1"/>
              <a:t>peggiore</a:t>
            </a:r>
            <a:r>
              <a:rPr lang="en-US" sz="2400" dirty="0"/>
              <a:t> al </a:t>
            </a:r>
            <a:r>
              <a:rPr lang="en-US" sz="2400" dirty="0" err="1"/>
              <a:t>livello</a:t>
            </a:r>
            <a:r>
              <a:rPr lang="en-US" sz="2400" dirty="0"/>
              <a:t> del </a:t>
            </a:r>
            <a:r>
              <a:rPr lang="en-US" sz="2400" dirty="0" err="1"/>
              <a:t>migliore</a:t>
            </a:r>
            <a:r>
              <a:rPr lang="en-US" sz="2400" dirty="0"/>
              <a:t>”? 21%, </a:t>
            </a:r>
            <a:r>
              <a:rPr lang="en-US" sz="2400" dirty="0" err="1"/>
              <a:t>ovvero</a:t>
            </a:r>
            <a:r>
              <a:rPr lang="en-US" sz="2400" dirty="0"/>
              <a:t> l’1,6% del PIL</a:t>
            </a:r>
            <a:r>
              <a:rPr lang="en-US" sz="2400" dirty="0" smtClean="0"/>
              <a:t>!</a:t>
            </a:r>
          </a:p>
          <a:p>
            <a:pPr algn="just">
              <a:spcBef>
                <a:spcPct val="50000"/>
              </a:spcBef>
            </a:pPr>
            <a:r>
              <a:rPr lang="en-US" sz="2400" dirty="0" smtClean="0"/>
              <a:t>Studio </a:t>
            </a:r>
            <a:r>
              <a:rPr lang="en-US" sz="2400" dirty="0" err="1" smtClean="0"/>
              <a:t>dati</a:t>
            </a:r>
            <a:r>
              <a:rPr lang="en-US" sz="2400" dirty="0" smtClean="0"/>
              <a:t> CONSIP</a:t>
            </a:r>
            <a:endParaRPr lang="it-IT" sz="2400" dirty="0">
              <a:latin typeface="Arial" pitchFamily="34" charset="0"/>
            </a:endParaRPr>
          </a:p>
          <a:p>
            <a:pPr algn="just">
              <a:spcBef>
                <a:spcPct val="50000"/>
              </a:spcBef>
            </a:pPr>
            <a:r>
              <a:rPr lang="it-IT" sz="2400" dirty="0"/>
              <a:t>“Gli enti universitari e le ASL pagano i prezzi più bassi. Paragonati ad essi, il comune medio paga il 13% in più. La differenza aumenta ancora con i governi regionali (21%), gli enti di previdenza (22%), mentre il ministero “medio” supera tutto con prezzi maggiori del 40%”.</a:t>
            </a:r>
          </a:p>
        </p:txBody>
      </p:sp>
    </p:spTree>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82575" y="457200"/>
            <a:ext cx="9623425" cy="1371600"/>
          </a:xfrm>
        </p:spPr>
        <p:txBody>
          <a:bodyPr/>
          <a:lstStyle/>
          <a:p>
            <a:pPr eaLnBrk="1" hangingPunct="1"/>
            <a:r>
              <a:rPr lang="it-IT" sz="4000" b="1" smtClean="0">
                <a:solidFill>
                  <a:srgbClr val="9888DE"/>
                </a:solidFill>
                <a:latin typeface="Calibri" pitchFamily="34" charset="0"/>
              </a:rPr>
              <a:t>Ma attenti a comprendere bene gli sprechi!</a:t>
            </a:r>
            <a:r>
              <a:rPr lang="it-IT" sz="4000" smtClean="0">
                <a:latin typeface="Calibri" pitchFamily="34" charset="0"/>
              </a:rPr>
              <a:t> </a:t>
            </a:r>
            <a:br>
              <a:rPr lang="it-IT" sz="4000" smtClean="0">
                <a:latin typeface="Calibri" pitchFamily="34" charset="0"/>
              </a:rPr>
            </a:br>
            <a:r>
              <a:rPr lang="it-IT" sz="1200" smtClean="0">
                <a:latin typeface="Calibri" pitchFamily="34" charset="0"/>
              </a:rPr>
              <a:t>L’”efficienza” degli acquisti delle università: spesa per dipendente per telefonia: media 970 €; min 80€; max 2800€ </a:t>
            </a:r>
            <a:r>
              <a:rPr lang="it-IT" sz="1400" smtClean="0">
                <a:latin typeface="Calibri" pitchFamily="34" charset="0"/>
              </a:rPr>
              <a:t> </a:t>
            </a:r>
            <a:br>
              <a:rPr lang="it-IT" sz="1400" smtClean="0">
                <a:latin typeface="Calibri" pitchFamily="34" charset="0"/>
              </a:rPr>
            </a:br>
            <a:r>
              <a:rPr lang="it-IT" sz="1400" smtClean="0">
                <a:latin typeface="Calibri" pitchFamily="34" charset="0"/>
              </a:rPr>
              <a:t>Fonte: Giuseppe Catalano, il Mulino 2004</a:t>
            </a:r>
            <a:r>
              <a:rPr lang="it-IT" sz="1800" smtClean="0">
                <a:latin typeface="Calibri" pitchFamily="34" charset="0"/>
              </a:rPr>
              <a:t>.</a:t>
            </a:r>
            <a:endParaRPr lang="it-IT" sz="3300" smtClean="0">
              <a:latin typeface="Calibri" pitchFamily="34" charset="0"/>
            </a:endParaRPr>
          </a:p>
        </p:txBody>
      </p:sp>
      <p:sp>
        <p:nvSpPr>
          <p:cNvPr id="23555" name="Rectangle 3"/>
          <p:cNvSpPr>
            <a:spLocks noGrp="1" noChangeArrowheads="1"/>
          </p:cNvSpPr>
          <p:nvPr>
            <p:ph idx="1"/>
          </p:nvPr>
        </p:nvSpPr>
        <p:spPr/>
        <p:txBody>
          <a:bodyPr/>
          <a:lstStyle/>
          <a:p>
            <a:pPr eaLnBrk="1" hangingPunct="1"/>
            <a:endParaRPr lang="it-IT" smtClean="0"/>
          </a:p>
        </p:txBody>
      </p:sp>
      <p:pic>
        <p:nvPicPr>
          <p:cNvPr id="23556" name="Picture 4"/>
          <p:cNvPicPr>
            <a:picLocks noChangeAspect="1" noChangeArrowheads="1"/>
          </p:cNvPicPr>
          <p:nvPr/>
        </p:nvPicPr>
        <p:blipFill>
          <a:blip r:embed="rId2" cstate="print"/>
          <a:srcRect/>
          <a:stretch>
            <a:fillRect/>
          </a:stretch>
        </p:blipFill>
        <p:spPr bwMode="auto">
          <a:xfrm>
            <a:off x="631825" y="1996849"/>
            <a:ext cx="8012113" cy="4244975"/>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it-IT" sz="4000" b="1" smtClean="0">
                <a:solidFill>
                  <a:srgbClr val="9888DE"/>
                </a:solidFill>
                <a:latin typeface="Calibri" pitchFamily="34" charset="0"/>
              </a:rPr>
              <a:t>Un trend non solo italiano</a:t>
            </a:r>
          </a:p>
        </p:txBody>
      </p:sp>
      <p:sp>
        <p:nvSpPr>
          <p:cNvPr id="26627" name="Rectangle 3"/>
          <p:cNvSpPr>
            <a:spLocks noGrp="1" noChangeArrowheads="1"/>
          </p:cNvSpPr>
          <p:nvPr>
            <p:ph idx="1"/>
          </p:nvPr>
        </p:nvSpPr>
        <p:spPr>
          <a:xfrm>
            <a:off x="165100" y="1622425"/>
            <a:ext cx="9740900" cy="3886200"/>
          </a:xfrm>
        </p:spPr>
        <p:txBody>
          <a:bodyPr/>
          <a:lstStyle/>
          <a:p>
            <a:pPr algn="ctr" eaLnBrk="1" hangingPunct="1">
              <a:buFont typeface="Wingdings" pitchFamily="2" charset="2"/>
              <a:buNone/>
            </a:pPr>
            <a:r>
              <a:rPr lang="en-US" sz="2800" smtClean="0"/>
              <a:t>	</a:t>
            </a:r>
            <a:r>
              <a:rPr lang="en-US" sz="2800" b="1" smtClean="0"/>
              <a:t> </a:t>
            </a:r>
            <a:r>
              <a:rPr lang="en-US" sz="2800" b="1" smtClean="0">
                <a:latin typeface="Calibri" pitchFamily="34" charset="0"/>
              </a:rPr>
              <a:t>ESPERIENZA DEL REGNO UNITO</a:t>
            </a:r>
          </a:p>
          <a:p>
            <a:pPr eaLnBrk="1" hangingPunct="1">
              <a:buFont typeface="Wingdings" pitchFamily="2" charset="2"/>
              <a:buNone/>
            </a:pPr>
            <a:r>
              <a:rPr lang="en-US" sz="2800" smtClean="0">
                <a:latin typeface="Calibri" pitchFamily="34" charset="0"/>
              </a:rPr>
              <a:t>	Intervallo tra prezzi massimi e minimi negli acquisti di 121 stazioni appaltanti, eliminando i casi estremi</a:t>
            </a:r>
          </a:p>
          <a:p>
            <a:pPr eaLnBrk="1" hangingPunct="1">
              <a:buFont typeface="Wingdings" pitchFamily="2" charset="2"/>
              <a:buNone/>
            </a:pPr>
            <a:r>
              <a:rPr lang="en-US" sz="2800" smtClean="0">
                <a:latin typeface="Calibri" pitchFamily="34" charset="0"/>
              </a:rPr>
              <a:t>							Intervallo 	Variazione% </a:t>
            </a:r>
          </a:p>
          <a:p>
            <a:pPr eaLnBrk="1" hangingPunct="1">
              <a:buFont typeface="Wingdings" pitchFamily="2" charset="2"/>
              <a:buNone/>
            </a:pPr>
            <a:r>
              <a:rPr lang="en-US" sz="2800" smtClean="0">
                <a:latin typeface="Calibri" pitchFamily="34" charset="0"/>
              </a:rPr>
              <a:t>Cartuccia Toner (per cartuccia		£41 a £89		117</a:t>
            </a:r>
          </a:p>
          <a:p>
            <a:pPr eaLnBrk="1" hangingPunct="1">
              <a:buFont typeface="Wingdings" pitchFamily="2" charset="2"/>
              <a:buNone/>
            </a:pPr>
            <a:r>
              <a:rPr lang="en-US" sz="2800" smtClean="0">
                <a:latin typeface="Calibri" pitchFamily="34" charset="0"/>
              </a:rPr>
              <a:t>Elettricità (tasso giorn. rate kWh) 	4.8p a 8.3p		73</a:t>
            </a:r>
          </a:p>
          <a:p>
            <a:pPr eaLnBrk="1" hangingPunct="1">
              <a:buFont typeface="Wingdings" pitchFamily="2" charset="2"/>
              <a:buNone/>
            </a:pPr>
            <a:r>
              <a:rPr lang="en-US" sz="2800" smtClean="0">
                <a:latin typeface="Calibri" pitchFamily="34" charset="0"/>
              </a:rPr>
              <a:t>Box di 5x500 carta A4 (80g/m2) 	£6.95 a £14.95 	115</a:t>
            </a:r>
          </a:p>
          <a:p>
            <a:pPr eaLnBrk="1" hangingPunct="1">
              <a:buFont typeface="Wingdings" pitchFamily="2" charset="2"/>
              <a:buNone/>
            </a:pPr>
            <a:r>
              <a:rPr lang="en-US" sz="2800" smtClean="0">
                <a:latin typeface="Calibri" pitchFamily="34" charset="0"/>
              </a:rPr>
              <a:t>Post It (pacco di 12) 			£4.41 to £10.55 	139</a:t>
            </a:r>
          </a:p>
          <a:p>
            <a:pPr eaLnBrk="1" hangingPunct="1">
              <a:buFont typeface="Wingdings" pitchFamily="2" charset="2"/>
              <a:buNone/>
            </a:pPr>
            <a:r>
              <a:rPr lang="en-US" sz="1200" smtClean="0">
                <a:latin typeface="Calibri" pitchFamily="34" charset="0"/>
              </a:rPr>
              <a:t>Fonte: UK National Audit Office. “Assessing the value for money of OGCbuying solutions.” Report No 0103 2006—07, December 2006, available at</a:t>
            </a:r>
          </a:p>
          <a:p>
            <a:pPr eaLnBrk="1" hangingPunct="1">
              <a:buFont typeface="Wingdings" pitchFamily="2" charset="2"/>
              <a:buNone/>
            </a:pPr>
            <a:r>
              <a:rPr lang="en-US" sz="1200" smtClean="0">
                <a:latin typeface="Calibri" pitchFamily="34" charset="0"/>
              </a:rPr>
              <a:t>http://www.nao.org.uk/publications/nao_reports/06-07/0607103</a:t>
            </a:r>
            <a:r>
              <a:rPr lang="en-US" sz="2000" smtClean="0">
                <a:latin typeface="Calibri" pitchFamily="34" charset="0"/>
              </a:rPr>
              <a:t>.</a:t>
            </a:r>
          </a:p>
          <a:p>
            <a:pPr eaLnBrk="1" hangingPunct="1"/>
            <a:endParaRPr lang="it-IT" sz="2000" smtClean="0">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it-IT" b="1" smtClean="0">
                <a:solidFill>
                  <a:srgbClr val="9888DE"/>
                </a:solidFill>
                <a:latin typeface="Calibri" pitchFamily="34" charset="0"/>
              </a:rPr>
              <a:t>Cosa causa gli sprechi?</a:t>
            </a:r>
          </a:p>
        </p:txBody>
      </p:sp>
      <p:sp>
        <p:nvSpPr>
          <p:cNvPr id="27651" name="Rectangle 3"/>
          <p:cNvSpPr>
            <a:spLocks noGrp="1" noChangeArrowheads="1"/>
          </p:cNvSpPr>
          <p:nvPr>
            <p:ph idx="1"/>
          </p:nvPr>
        </p:nvSpPr>
        <p:spPr>
          <a:xfrm>
            <a:off x="495300" y="1981199"/>
            <a:ext cx="8915400" cy="4485701"/>
          </a:xfrm>
        </p:spPr>
        <p:txBody>
          <a:bodyPr/>
          <a:lstStyle/>
          <a:p>
            <a:pPr eaLnBrk="1" hangingPunct="1">
              <a:lnSpc>
                <a:spcPct val="90000"/>
              </a:lnSpc>
            </a:pPr>
            <a:r>
              <a:rPr lang="it-IT" dirty="0" smtClean="0">
                <a:latin typeface="Calibri" pitchFamily="34" charset="0"/>
              </a:rPr>
              <a:t>Sprechi “attivi” come la corruzione? </a:t>
            </a:r>
          </a:p>
          <a:p>
            <a:pPr eaLnBrk="1" hangingPunct="1">
              <a:lnSpc>
                <a:spcPct val="90000"/>
              </a:lnSpc>
            </a:pPr>
            <a:r>
              <a:rPr lang="it-IT" dirty="0" smtClean="0">
                <a:latin typeface="Calibri" pitchFamily="34" charset="0"/>
              </a:rPr>
              <a:t>Sprechi “passivi” che derivano dal fatto che:</a:t>
            </a:r>
          </a:p>
          <a:p>
            <a:pPr algn="just" eaLnBrk="1" hangingPunct="1">
              <a:lnSpc>
                <a:spcPct val="90000"/>
              </a:lnSpc>
              <a:buFont typeface="Wingdings" pitchFamily="2" charset="2"/>
              <a:buNone/>
            </a:pPr>
            <a:r>
              <a:rPr lang="en-US" dirty="0" smtClean="0">
                <a:latin typeface="Calibri" pitchFamily="34" charset="0"/>
              </a:rPr>
              <a:t>	“… </a:t>
            </a:r>
            <a:r>
              <a:rPr lang="en-US" dirty="0" err="1" smtClean="0">
                <a:latin typeface="Calibri" pitchFamily="34" charset="0"/>
              </a:rPr>
              <a:t>gli</a:t>
            </a:r>
            <a:r>
              <a:rPr lang="en-US" dirty="0" smtClean="0">
                <a:latin typeface="Calibri" pitchFamily="34" charset="0"/>
              </a:rPr>
              <a:t> </a:t>
            </a:r>
            <a:r>
              <a:rPr lang="en-US" dirty="0" err="1" smtClean="0">
                <a:latin typeface="Calibri" pitchFamily="34" charset="0"/>
              </a:rPr>
              <a:t>acquirenti</a:t>
            </a:r>
            <a:r>
              <a:rPr lang="en-US" dirty="0" smtClean="0">
                <a:latin typeface="Calibri" pitchFamily="34" charset="0"/>
              </a:rPr>
              <a:t> </a:t>
            </a:r>
            <a:r>
              <a:rPr lang="en-US" dirty="0" err="1" smtClean="0">
                <a:latin typeface="Calibri" pitchFamily="34" charset="0"/>
              </a:rPr>
              <a:t>pubblici</a:t>
            </a:r>
            <a:r>
              <a:rPr lang="en-US" dirty="0" smtClean="0">
                <a:latin typeface="Calibri" pitchFamily="34" charset="0"/>
              </a:rPr>
              <a:t> </a:t>
            </a:r>
            <a:r>
              <a:rPr lang="en-US" dirty="0" err="1" smtClean="0">
                <a:latin typeface="Calibri" pitchFamily="34" charset="0"/>
              </a:rPr>
              <a:t>semplicemente</a:t>
            </a:r>
            <a:r>
              <a:rPr lang="en-US" dirty="0" smtClean="0">
                <a:latin typeface="Calibri" pitchFamily="34" charset="0"/>
              </a:rPr>
              <a:t> non </a:t>
            </a:r>
            <a:r>
              <a:rPr lang="en-US" dirty="0" err="1" smtClean="0">
                <a:latin typeface="Calibri" pitchFamily="34" charset="0"/>
              </a:rPr>
              <a:t>posseggono</a:t>
            </a:r>
            <a:r>
              <a:rPr lang="en-US" dirty="0" smtClean="0">
                <a:latin typeface="Calibri" pitchFamily="34" charset="0"/>
              </a:rPr>
              <a:t> le </a:t>
            </a:r>
            <a:r>
              <a:rPr lang="en-US" dirty="0" err="1" smtClean="0">
                <a:latin typeface="Calibri" pitchFamily="34" charset="0"/>
              </a:rPr>
              <a:t>conoscenze</a:t>
            </a:r>
            <a:r>
              <a:rPr lang="en-US" dirty="0" smtClean="0">
                <a:latin typeface="Calibri" pitchFamily="34" charset="0"/>
              </a:rPr>
              <a:t> per </a:t>
            </a:r>
            <a:r>
              <a:rPr lang="en-US" dirty="0" err="1" smtClean="0">
                <a:latin typeface="Calibri" pitchFamily="34" charset="0"/>
              </a:rPr>
              <a:t>minimizzare</a:t>
            </a:r>
            <a:r>
              <a:rPr lang="en-US" dirty="0" smtClean="0">
                <a:latin typeface="Calibri" pitchFamily="34" charset="0"/>
              </a:rPr>
              <a:t> </a:t>
            </a:r>
            <a:r>
              <a:rPr lang="en-US" dirty="0" err="1" smtClean="0">
                <a:latin typeface="Calibri" pitchFamily="34" charset="0"/>
              </a:rPr>
              <a:t>i</a:t>
            </a:r>
            <a:r>
              <a:rPr lang="en-US" dirty="0" smtClean="0">
                <a:latin typeface="Calibri" pitchFamily="34" charset="0"/>
              </a:rPr>
              <a:t> </a:t>
            </a:r>
            <a:r>
              <a:rPr lang="en-US" dirty="0" err="1" smtClean="0">
                <a:latin typeface="Calibri" pitchFamily="34" charset="0"/>
              </a:rPr>
              <a:t>costi</a:t>
            </a:r>
            <a:r>
              <a:rPr lang="en-US" dirty="0" smtClean="0">
                <a:latin typeface="Calibri" pitchFamily="34" charset="0"/>
              </a:rPr>
              <a:t> [o] …non </a:t>
            </a:r>
            <a:r>
              <a:rPr lang="en-US" dirty="0" err="1" smtClean="0">
                <a:latin typeface="Calibri" pitchFamily="34" charset="0"/>
              </a:rPr>
              <a:t>hanno</a:t>
            </a:r>
            <a:r>
              <a:rPr lang="en-US" dirty="0" smtClean="0">
                <a:latin typeface="Calibri" pitchFamily="34" charset="0"/>
              </a:rPr>
              <a:t> </a:t>
            </a:r>
            <a:r>
              <a:rPr lang="en-US" dirty="0" err="1" smtClean="0">
                <a:latin typeface="Calibri" pitchFamily="34" charset="0"/>
              </a:rPr>
              <a:t>incentivi</a:t>
            </a:r>
            <a:r>
              <a:rPr lang="en-US" dirty="0" smtClean="0">
                <a:latin typeface="Calibri" pitchFamily="34" charset="0"/>
              </a:rPr>
              <a:t> per </a:t>
            </a:r>
            <a:r>
              <a:rPr lang="en-US" dirty="0" err="1" smtClean="0">
                <a:latin typeface="Calibri" pitchFamily="34" charset="0"/>
              </a:rPr>
              <a:t>minimizzarli</a:t>
            </a:r>
            <a:r>
              <a:rPr lang="en-US" dirty="0" smtClean="0">
                <a:latin typeface="Calibri" pitchFamily="34" charset="0"/>
              </a:rPr>
              <a:t>, </a:t>
            </a:r>
            <a:r>
              <a:rPr lang="en-US" dirty="0" err="1" smtClean="0">
                <a:latin typeface="Calibri" pitchFamily="34" charset="0"/>
              </a:rPr>
              <a:t>anche</a:t>
            </a:r>
            <a:r>
              <a:rPr lang="en-US" dirty="0" smtClean="0">
                <a:latin typeface="Calibri" pitchFamily="34" charset="0"/>
              </a:rPr>
              <a:t> se ne </a:t>
            </a:r>
            <a:r>
              <a:rPr lang="en-US" dirty="0" err="1" smtClean="0">
                <a:latin typeface="Calibri" pitchFamily="34" charset="0"/>
              </a:rPr>
              <a:t>sarebbero</a:t>
            </a:r>
            <a:r>
              <a:rPr lang="en-US" dirty="0" smtClean="0">
                <a:latin typeface="Calibri" pitchFamily="34" charset="0"/>
              </a:rPr>
              <a:t> </a:t>
            </a:r>
            <a:r>
              <a:rPr lang="en-US" dirty="0" err="1" smtClean="0">
                <a:latin typeface="Calibri" pitchFamily="34" charset="0"/>
              </a:rPr>
              <a:t>capaci</a:t>
            </a:r>
            <a:r>
              <a:rPr lang="en-US" dirty="0" smtClean="0">
                <a:latin typeface="Calibri" pitchFamily="34" charset="0"/>
              </a:rPr>
              <a:t> [o…] </a:t>
            </a:r>
            <a:r>
              <a:rPr lang="en-US" b="1" dirty="0" smtClean="0">
                <a:latin typeface="Calibri" pitchFamily="34" charset="0"/>
              </a:rPr>
              <a:t>un </a:t>
            </a:r>
            <a:r>
              <a:rPr lang="en-US" b="1" dirty="0" err="1" smtClean="0">
                <a:latin typeface="Calibri" pitchFamily="34" charset="0"/>
              </a:rPr>
              <a:t>approccio</a:t>
            </a:r>
            <a:r>
              <a:rPr lang="en-US" b="1" dirty="0" smtClean="0">
                <a:latin typeface="Calibri" pitchFamily="34" charset="0"/>
              </a:rPr>
              <a:t> </a:t>
            </a:r>
            <a:r>
              <a:rPr lang="en-US" b="1" dirty="0" err="1" smtClean="0">
                <a:latin typeface="Calibri" pitchFamily="34" charset="0"/>
              </a:rPr>
              <a:t>regolatorio</a:t>
            </a:r>
            <a:r>
              <a:rPr lang="en-US" b="1" dirty="0" smtClean="0">
                <a:latin typeface="Calibri" pitchFamily="34" charset="0"/>
              </a:rPr>
              <a:t> </a:t>
            </a:r>
            <a:r>
              <a:rPr lang="en-US" b="1" dirty="0" err="1" smtClean="0">
                <a:latin typeface="Calibri" pitchFamily="34" charset="0"/>
              </a:rPr>
              <a:t>oneroso</a:t>
            </a:r>
            <a:r>
              <a:rPr lang="en-US" dirty="0" smtClean="0">
                <a:latin typeface="Calibri" pitchFamily="34" charset="0"/>
              </a:rPr>
              <a:t> </a:t>
            </a:r>
            <a:r>
              <a:rPr lang="en-US" dirty="0" err="1" smtClean="0">
                <a:latin typeface="Calibri" pitchFamily="34" charset="0"/>
              </a:rPr>
              <a:t>può</a:t>
            </a:r>
            <a:r>
              <a:rPr lang="en-US" dirty="0" smtClean="0">
                <a:latin typeface="Calibri" pitchFamily="34" charset="0"/>
              </a:rPr>
              <a:t> </a:t>
            </a:r>
            <a:r>
              <a:rPr lang="en-US" dirty="0" err="1" smtClean="0">
                <a:latin typeface="Calibri" pitchFamily="34" charset="0"/>
              </a:rPr>
              <a:t>rendere</a:t>
            </a:r>
            <a:r>
              <a:rPr lang="en-US" dirty="0" smtClean="0">
                <a:latin typeface="Calibri" pitchFamily="34" charset="0"/>
              </a:rPr>
              <a:t> </a:t>
            </a:r>
            <a:r>
              <a:rPr lang="en-US" dirty="0" err="1" smtClean="0">
                <a:latin typeface="Calibri" pitchFamily="34" charset="0"/>
              </a:rPr>
              <a:t>costoso</a:t>
            </a:r>
            <a:r>
              <a:rPr lang="en-US" dirty="0" smtClean="0">
                <a:latin typeface="Calibri" pitchFamily="34" charset="0"/>
              </a:rPr>
              <a:t> </a:t>
            </a:r>
            <a:r>
              <a:rPr lang="en-US" dirty="0" err="1" smtClean="0">
                <a:latin typeface="Calibri" pitchFamily="34" charset="0"/>
              </a:rPr>
              <a:t>il</a:t>
            </a:r>
            <a:r>
              <a:rPr lang="en-US" dirty="0" smtClean="0">
                <a:latin typeface="Calibri" pitchFamily="34" charset="0"/>
              </a:rPr>
              <a:t> </a:t>
            </a:r>
            <a:r>
              <a:rPr lang="en-US" dirty="0" err="1" smtClean="0">
                <a:latin typeface="Calibri" pitchFamily="34" charset="0"/>
              </a:rPr>
              <a:t>processo</a:t>
            </a:r>
            <a:r>
              <a:rPr lang="en-US" dirty="0" smtClean="0">
                <a:latin typeface="Calibri" pitchFamily="34" charset="0"/>
              </a:rPr>
              <a:t> di </a:t>
            </a:r>
            <a:r>
              <a:rPr lang="en-US" dirty="0" err="1" smtClean="0">
                <a:latin typeface="Calibri" pitchFamily="34" charset="0"/>
              </a:rPr>
              <a:t>acquisto</a:t>
            </a:r>
            <a:r>
              <a:rPr lang="en-US" dirty="0" smtClean="0">
                <a:latin typeface="Calibri" pitchFamily="34" charset="0"/>
              </a:rPr>
              <a:t> [/</a:t>
            </a:r>
            <a:r>
              <a:rPr lang="en-US" dirty="0" err="1" smtClean="0">
                <a:latin typeface="Calibri" pitchFamily="34" charset="0"/>
              </a:rPr>
              <a:t>vendita</a:t>
            </a:r>
            <a:r>
              <a:rPr lang="en-US" dirty="0" smtClean="0">
                <a:latin typeface="Calibri" pitchFamily="34" charset="0"/>
              </a:rPr>
              <a:t>] </a:t>
            </a:r>
            <a:r>
              <a:rPr lang="en-US" dirty="0" err="1" smtClean="0">
                <a:latin typeface="Calibri" pitchFamily="34" charset="0"/>
              </a:rPr>
              <a:t>ed</a:t>
            </a:r>
            <a:r>
              <a:rPr lang="en-US" dirty="0" smtClean="0">
                <a:latin typeface="Calibri" pitchFamily="34" charset="0"/>
              </a:rPr>
              <a:t> </a:t>
            </a:r>
            <a:r>
              <a:rPr lang="en-US" dirty="0" err="1" smtClean="0">
                <a:latin typeface="Calibri" pitchFamily="34" charset="0"/>
              </a:rPr>
              <a:t>aumentare</a:t>
            </a:r>
            <a:r>
              <a:rPr lang="en-US" dirty="0" smtClean="0">
                <a:latin typeface="Calibri" pitchFamily="34" charset="0"/>
              </a:rPr>
              <a:t> </a:t>
            </a:r>
            <a:r>
              <a:rPr lang="en-US" dirty="0" err="1" smtClean="0">
                <a:latin typeface="Calibri" pitchFamily="34" charset="0"/>
              </a:rPr>
              <a:t>il</a:t>
            </a:r>
            <a:r>
              <a:rPr lang="en-US" dirty="0" smtClean="0">
                <a:latin typeface="Calibri" pitchFamily="34" charset="0"/>
              </a:rPr>
              <a:t> </a:t>
            </a:r>
            <a:r>
              <a:rPr lang="en-US" dirty="0" err="1" smtClean="0">
                <a:latin typeface="Calibri" pitchFamily="34" charset="0"/>
              </a:rPr>
              <a:t>prezzo</a:t>
            </a:r>
            <a:r>
              <a:rPr lang="en-US" dirty="0" smtClean="0">
                <a:latin typeface="Calibri" pitchFamily="34" charset="0"/>
              </a:rPr>
              <a:t> </a:t>
            </a:r>
            <a:r>
              <a:rPr lang="en-US" dirty="0" err="1" smtClean="0">
                <a:latin typeface="Calibri" pitchFamily="34" charset="0"/>
              </a:rPr>
              <a:t>medio</a:t>
            </a:r>
            <a:r>
              <a:rPr lang="en-US" dirty="0" smtClean="0">
                <a:latin typeface="Calibri" pitchFamily="34" charset="0"/>
              </a:rPr>
              <a:t> </a:t>
            </a:r>
            <a:r>
              <a:rPr lang="en-US" dirty="0" err="1" smtClean="0">
                <a:latin typeface="Calibri" pitchFamily="34" charset="0"/>
              </a:rPr>
              <a:t>che</a:t>
            </a:r>
            <a:r>
              <a:rPr lang="en-US" dirty="0" smtClean="0">
                <a:latin typeface="Calibri" pitchFamily="34" charset="0"/>
              </a:rPr>
              <a:t> la </a:t>
            </a:r>
            <a:r>
              <a:rPr lang="en-US" dirty="0" err="1" smtClean="0">
                <a:latin typeface="Calibri" pitchFamily="34" charset="0"/>
              </a:rPr>
              <a:t>stazione</a:t>
            </a:r>
            <a:r>
              <a:rPr lang="en-US" dirty="0" smtClean="0">
                <a:latin typeface="Calibri" pitchFamily="34" charset="0"/>
              </a:rPr>
              <a:t> </a:t>
            </a:r>
            <a:r>
              <a:rPr lang="en-US" dirty="0" err="1" smtClean="0">
                <a:latin typeface="Calibri" pitchFamily="34" charset="0"/>
              </a:rPr>
              <a:t>appaltante</a:t>
            </a:r>
            <a:r>
              <a:rPr lang="en-US" dirty="0" smtClean="0">
                <a:latin typeface="Calibri" pitchFamily="34" charset="0"/>
              </a:rPr>
              <a:t> </a:t>
            </a:r>
            <a:r>
              <a:rPr lang="en-US" dirty="0" err="1" smtClean="0">
                <a:latin typeface="Calibri" pitchFamily="34" charset="0"/>
              </a:rPr>
              <a:t>paga</a:t>
            </a:r>
            <a:r>
              <a:rPr lang="en-US" dirty="0" smtClean="0">
                <a:latin typeface="Calibri" pitchFamily="34" charset="0"/>
              </a:rPr>
              <a:t>.”</a:t>
            </a:r>
            <a:endParaRPr lang="it-IT" dirty="0" smtClean="0">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it-IT" smtClean="0">
                <a:latin typeface="Calibri" pitchFamily="34" charset="0"/>
              </a:rPr>
              <a:t>(cont.) </a:t>
            </a:r>
            <a:r>
              <a:rPr lang="it-IT" sz="3600" b="1" smtClean="0">
                <a:solidFill>
                  <a:srgbClr val="9888DE"/>
                </a:solidFill>
                <a:latin typeface="Calibri" pitchFamily="34" charset="0"/>
              </a:rPr>
              <a:t>Ancora Bandiera-Prat-Valletti</a:t>
            </a:r>
          </a:p>
        </p:txBody>
      </p:sp>
      <p:sp>
        <p:nvSpPr>
          <p:cNvPr id="28675" name="Rectangle 3"/>
          <p:cNvSpPr>
            <a:spLocks noGrp="1" noChangeArrowheads="1"/>
          </p:cNvSpPr>
          <p:nvPr>
            <p:ph idx="1"/>
          </p:nvPr>
        </p:nvSpPr>
        <p:spPr>
          <a:xfrm>
            <a:off x="300038" y="1719263"/>
            <a:ext cx="9110662" cy="4632325"/>
          </a:xfrm>
        </p:spPr>
        <p:txBody>
          <a:bodyPr/>
          <a:lstStyle/>
          <a:p>
            <a:pPr algn="just" eaLnBrk="1" hangingPunct="1">
              <a:lnSpc>
                <a:spcPct val="90000"/>
              </a:lnSpc>
              <a:buFont typeface="Wingdings" pitchFamily="2" charset="2"/>
              <a:buNone/>
            </a:pPr>
            <a:r>
              <a:rPr lang="en-US" smtClean="0"/>
              <a:t>	</a:t>
            </a:r>
            <a:r>
              <a:rPr lang="en-US" smtClean="0">
                <a:latin typeface="Calibri" pitchFamily="34" charset="0"/>
              </a:rPr>
              <a:t>“Noi troviamo che, in media, almeno l’82% dello spreco stimato è </a:t>
            </a:r>
            <a:r>
              <a:rPr lang="en-US" b="1" smtClean="0">
                <a:latin typeface="Calibri" pitchFamily="34" charset="0"/>
              </a:rPr>
              <a:t>passivo</a:t>
            </a:r>
            <a:r>
              <a:rPr lang="en-US" smtClean="0">
                <a:latin typeface="Calibri" pitchFamily="34" charset="0"/>
              </a:rPr>
              <a:t> e che tale spreco passivo spiega la maggioranza degli sprechi in almeno l’83% del nostro campione di stazioni appaltanti. Rammentando che un ente pubblico al 90mo percentile pagava in media prezzi più alti del 55% di un ente pubblico al 10mo percentile, le nostre stime indicano come, ai valori medi, l’eliminazione degli sprechi passivi porterebbe a differenze [residuali] del solo 10%.”</a:t>
            </a:r>
          </a:p>
        </p:txBody>
      </p:sp>
    </p:spTree>
  </p:cSld>
  <p:clrMapOvr>
    <a:masterClrMapping/>
  </p:clrMapOvr>
  <p:transition>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GB" sz="4000" b="1" smtClean="0">
                <a:solidFill>
                  <a:srgbClr val="9888DE"/>
                </a:solidFill>
                <a:latin typeface="Calibri" pitchFamily="34" charset="0"/>
              </a:rPr>
              <a:t>La (non) barzelletta del carabiniere</a:t>
            </a:r>
          </a:p>
        </p:txBody>
      </p:sp>
      <p:sp>
        <p:nvSpPr>
          <p:cNvPr id="29699" name="Rectangle 3"/>
          <p:cNvSpPr>
            <a:spLocks noGrp="1" noChangeArrowheads="1"/>
          </p:cNvSpPr>
          <p:nvPr>
            <p:ph idx="1"/>
          </p:nvPr>
        </p:nvSpPr>
        <p:spPr>
          <a:xfrm>
            <a:off x="284163" y="1981199"/>
            <a:ext cx="8774112" cy="4276381"/>
          </a:xfrm>
        </p:spPr>
        <p:txBody>
          <a:bodyPr/>
          <a:lstStyle/>
          <a:p>
            <a:pPr algn="just" eaLnBrk="1" hangingPunct="1"/>
            <a:r>
              <a:rPr lang="en-GB" dirty="0" smtClean="0">
                <a:latin typeface="Calibri" pitchFamily="34" charset="0"/>
              </a:rPr>
              <a:t>“Professor Piga, </a:t>
            </a:r>
            <a:r>
              <a:rPr lang="en-GB" dirty="0" err="1" smtClean="0">
                <a:latin typeface="Calibri" pitchFamily="34" charset="0"/>
              </a:rPr>
              <a:t>sono</a:t>
            </a:r>
            <a:r>
              <a:rPr lang="en-GB" dirty="0" smtClean="0">
                <a:latin typeface="Calibri" pitchFamily="34" charset="0"/>
              </a:rPr>
              <a:t> </a:t>
            </a:r>
            <a:r>
              <a:rPr lang="en-GB" dirty="0" err="1" smtClean="0">
                <a:latin typeface="Calibri" pitchFamily="34" charset="0"/>
              </a:rPr>
              <a:t>tutti</a:t>
            </a:r>
            <a:r>
              <a:rPr lang="en-GB" dirty="0" smtClean="0">
                <a:latin typeface="Calibri" pitchFamily="34" charset="0"/>
              </a:rPr>
              <a:t> </a:t>
            </a:r>
            <a:r>
              <a:rPr lang="en-GB" dirty="0" err="1" smtClean="0">
                <a:latin typeface="Calibri" pitchFamily="34" charset="0"/>
              </a:rPr>
              <a:t>sprechi</a:t>
            </a:r>
            <a:r>
              <a:rPr lang="en-GB" dirty="0" smtClean="0">
                <a:latin typeface="Calibri" pitchFamily="34" charset="0"/>
              </a:rPr>
              <a:t> </a:t>
            </a:r>
            <a:r>
              <a:rPr lang="en-GB" dirty="0" err="1" smtClean="0">
                <a:latin typeface="Calibri" pitchFamily="34" charset="0"/>
              </a:rPr>
              <a:t>attivi</a:t>
            </a:r>
            <a:r>
              <a:rPr lang="en-GB" dirty="0" smtClean="0">
                <a:latin typeface="Calibri" pitchFamily="34" charset="0"/>
              </a:rPr>
              <a:t>. </a:t>
            </a:r>
            <a:r>
              <a:rPr lang="en-GB" dirty="0" err="1" smtClean="0">
                <a:latin typeface="Calibri" pitchFamily="34" charset="0"/>
              </a:rPr>
              <a:t>Perché</a:t>
            </a:r>
            <a:r>
              <a:rPr lang="en-GB" dirty="0" smtClean="0">
                <a:latin typeface="Calibri" pitchFamily="34" charset="0"/>
              </a:rPr>
              <a:t> se </a:t>
            </a:r>
            <a:r>
              <a:rPr lang="en-GB" dirty="0" err="1" smtClean="0">
                <a:latin typeface="Calibri" pitchFamily="34" charset="0"/>
              </a:rPr>
              <a:t>anche</a:t>
            </a:r>
            <a:r>
              <a:rPr lang="en-GB" dirty="0" smtClean="0">
                <a:latin typeface="Calibri" pitchFamily="34" charset="0"/>
              </a:rPr>
              <a:t> </a:t>
            </a:r>
            <a:r>
              <a:rPr lang="en-GB" dirty="0" err="1" smtClean="0">
                <a:latin typeface="Calibri" pitchFamily="34" charset="0"/>
              </a:rPr>
              <a:t>fossero</a:t>
            </a:r>
            <a:r>
              <a:rPr lang="en-GB" dirty="0" smtClean="0">
                <a:latin typeface="Calibri" pitchFamily="34" charset="0"/>
              </a:rPr>
              <a:t> </a:t>
            </a:r>
            <a:r>
              <a:rPr lang="en-GB" dirty="0" err="1" smtClean="0">
                <a:latin typeface="Calibri" pitchFamily="34" charset="0"/>
              </a:rPr>
              <a:t>dovuti</a:t>
            </a:r>
            <a:r>
              <a:rPr lang="en-GB" dirty="0" smtClean="0">
                <a:latin typeface="Calibri" pitchFamily="34" charset="0"/>
              </a:rPr>
              <a:t> ad </a:t>
            </a:r>
            <a:r>
              <a:rPr lang="en-GB" dirty="0" err="1" smtClean="0">
                <a:latin typeface="Calibri" pitchFamily="34" charset="0"/>
              </a:rPr>
              <a:t>incompetenza</a:t>
            </a:r>
            <a:r>
              <a:rPr lang="en-GB" dirty="0" smtClean="0">
                <a:latin typeface="Calibri" pitchFamily="34" charset="0"/>
              </a:rPr>
              <a:t>…”</a:t>
            </a:r>
          </a:p>
          <a:p>
            <a:pPr eaLnBrk="1" hangingPunct="1"/>
            <a:endParaRPr lang="en-GB" dirty="0" smtClean="0"/>
          </a:p>
          <a:p>
            <a:pPr algn="just" eaLnBrk="1" hangingPunct="1"/>
            <a:r>
              <a:rPr lang="en-GB" dirty="0" err="1" smtClean="0">
                <a:latin typeface="Calibri" pitchFamily="34" charset="0"/>
              </a:rPr>
              <a:t>Forse</a:t>
            </a:r>
            <a:r>
              <a:rPr lang="en-GB" dirty="0" smtClean="0">
                <a:latin typeface="Calibri" pitchFamily="34" charset="0"/>
              </a:rPr>
              <a:t> è </a:t>
            </a:r>
            <a:r>
              <a:rPr lang="en-GB" dirty="0" smtClean="0">
                <a:solidFill>
                  <a:srgbClr val="9888DE"/>
                </a:solidFill>
                <a:latin typeface="Calibri" pitchFamily="34" charset="0"/>
              </a:rPr>
              <a:t>inutile</a:t>
            </a:r>
            <a:r>
              <a:rPr lang="en-GB" dirty="0" smtClean="0">
                <a:latin typeface="Calibri" pitchFamily="34" charset="0"/>
              </a:rPr>
              <a:t> </a:t>
            </a:r>
            <a:r>
              <a:rPr lang="en-GB" dirty="0" err="1" smtClean="0">
                <a:latin typeface="Calibri" pitchFamily="34" charset="0"/>
              </a:rPr>
              <a:t>distinguere</a:t>
            </a:r>
            <a:r>
              <a:rPr lang="en-GB" dirty="0" smtClean="0">
                <a:latin typeface="Calibri" pitchFamily="34" charset="0"/>
              </a:rPr>
              <a:t>: </a:t>
            </a:r>
            <a:r>
              <a:rPr lang="en-GB" dirty="0" err="1" smtClean="0">
                <a:latin typeface="Calibri" pitchFamily="34" charset="0"/>
              </a:rPr>
              <a:t>l’incompetenza</a:t>
            </a:r>
            <a:r>
              <a:rPr lang="en-GB" dirty="0" smtClean="0">
                <a:latin typeface="Calibri" pitchFamily="34" charset="0"/>
              </a:rPr>
              <a:t> </a:t>
            </a:r>
            <a:r>
              <a:rPr lang="en-GB" dirty="0" err="1" smtClean="0">
                <a:latin typeface="Calibri" pitchFamily="34" charset="0"/>
              </a:rPr>
              <a:t>facilita</a:t>
            </a:r>
            <a:r>
              <a:rPr lang="en-GB" dirty="0" smtClean="0">
                <a:latin typeface="Calibri" pitchFamily="34" charset="0"/>
              </a:rPr>
              <a:t> la </a:t>
            </a:r>
            <a:r>
              <a:rPr lang="en-GB" dirty="0" err="1" smtClean="0">
                <a:latin typeface="Calibri" pitchFamily="34" charset="0"/>
              </a:rPr>
              <a:t>corruzione</a:t>
            </a:r>
            <a:r>
              <a:rPr lang="en-GB" dirty="0" smtClean="0">
                <a:latin typeface="Calibri" pitchFamily="34" charset="0"/>
              </a:rPr>
              <a:t> (</a:t>
            </a:r>
            <a:r>
              <a:rPr lang="en-GB" dirty="0" err="1" smtClean="0">
                <a:latin typeface="Calibri" pitchFamily="34" charset="0"/>
              </a:rPr>
              <a:t>perché</a:t>
            </a:r>
            <a:r>
              <a:rPr lang="en-GB" dirty="0" smtClean="0">
                <a:latin typeface="Calibri" pitchFamily="34" charset="0"/>
              </a:rPr>
              <a:t> </a:t>
            </a:r>
            <a:r>
              <a:rPr lang="en-GB" dirty="0" err="1" smtClean="0">
                <a:latin typeface="Calibri" pitchFamily="34" charset="0"/>
              </a:rPr>
              <a:t>si</a:t>
            </a:r>
            <a:r>
              <a:rPr lang="en-GB" dirty="0" smtClean="0">
                <a:latin typeface="Calibri" pitchFamily="34" charset="0"/>
              </a:rPr>
              <a:t> </a:t>
            </a:r>
            <a:r>
              <a:rPr lang="en-GB" dirty="0" err="1" smtClean="0">
                <a:latin typeface="Calibri" pitchFamily="34" charset="0"/>
              </a:rPr>
              <a:t>cattura</a:t>
            </a:r>
            <a:r>
              <a:rPr lang="en-GB" dirty="0" smtClean="0">
                <a:latin typeface="Calibri" pitchFamily="34" charset="0"/>
              </a:rPr>
              <a:t> </a:t>
            </a:r>
            <a:r>
              <a:rPr lang="en-GB" dirty="0" err="1" smtClean="0">
                <a:latin typeface="Calibri" pitchFamily="34" charset="0"/>
              </a:rPr>
              <a:t>più</a:t>
            </a:r>
            <a:r>
              <a:rPr lang="en-GB" dirty="0" smtClean="0">
                <a:latin typeface="Calibri" pitchFamily="34" charset="0"/>
              </a:rPr>
              <a:t> </a:t>
            </a:r>
            <a:r>
              <a:rPr lang="en-GB" dirty="0" err="1" smtClean="0">
                <a:latin typeface="Calibri" pitchFamily="34" charset="0"/>
              </a:rPr>
              <a:t>facilmente</a:t>
            </a:r>
            <a:r>
              <a:rPr lang="en-GB" dirty="0" smtClean="0">
                <a:latin typeface="Calibri" pitchFamily="34" charset="0"/>
              </a:rPr>
              <a:t>) e la </a:t>
            </a:r>
            <a:r>
              <a:rPr lang="en-GB" dirty="0" err="1" smtClean="0">
                <a:latin typeface="Calibri" pitchFamily="34" charset="0"/>
              </a:rPr>
              <a:t>corruzione</a:t>
            </a:r>
            <a:r>
              <a:rPr lang="en-GB" dirty="0" smtClean="0">
                <a:latin typeface="Calibri" pitchFamily="34" charset="0"/>
              </a:rPr>
              <a:t> </a:t>
            </a:r>
            <a:r>
              <a:rPr lang="en-GB" dirty="0" err="1" smtClean="0">
                <a:latin typeface="Calibri" pitchFamily="34" charset="0"/>
              </a:rPr>
              <a:t>frena</a:t>
            </a:r>
            <a:r>
              <a:rPr lang="en-GB" dirty="0" smtClean="0">
                <a:latin typeface="Calibri" pitchFamily="34" charset="0"/>
              </a:rPr>
              <a:t> la </a:t>
            </a:r>
            <a:r>
              <a:rPr lang="en-GB" dirty="0" err="1" smtClean="0">
                <a:latin typeface="Calibri" pitchFamily="34" charset="0"/>
              </a:rPr>
              <a:t>competenza</a:t>
            </a:r>
            <a:r>
              <a:rPr lang="en-GB" dirty="0" smtClean="0">
                <a:latin typeface="Calibri" pitchFamily="34" charset="0"/>
              </a:rPr>
              <a:t> (</a:t>
            </a:r>
            <a:r>
              <a:rPr lang="en-GB" dirty="0" err="1" smtClean="0">
                <a:latin typeface="Calibri" pitchFamily="34" charset="0"/>
              </a:rPr>
              <a:t>perché</a:t>
            </a:r>
            <a:r>
              <a:rPr lang="en-GB" dirty="0" smtClean="0">
                <a:latin typeface="Calibri" pitchFamily="34" charset="0"/>
              </a:rPr>
              <a:t> </a:t>
            </a:r>
            <a:r>
              <a:rPr lang="en-GB" dirty="0" err="1" smtClean="0">
                <a:latin typeface="Calibri" pitchFamily="34" charset="0"/>
              </a:rPr>
              <a:t>riduce</a:t>
            </a:r>
            <a:r>
              <a:rPr lang="en-GB" dirty="0" smtClean="0">
                <a:latin typeface="Calibri" pitchFamily="34" charset="0"/>
              </a:rPr>
              <a:t> </a:t>
            </a:r>
            <a:r>
              <a:rPr lang="en-GB" dirty="0" err="1" smtClean="0">
                <a:latin typeface="Calibri" pitchFamily="34" charset="0"/>
              </a:rPr>
              <a:t>gli</a:t>
            </a:r>
            <a:r>
              <a:rPr lang="en-GB" dirty="0" smtClean="0">
                <a:latin typeface="Calibri" pitchFamily="34" charset="0"/>
              </a:rPr>
              <a:t> </a:t>
            </a:r>
            <a:r>
              <a:rPr lang="en-GB" dirty="0" err="1" smtClean="0">
                <a:latin typeface="Calibri" pitchFamily="34" charset="0"/>
              </a:rPr>
              <a:t>incentivi</a:t>
            </a:r>
            <a:r>
              <a:rPr lang="en-GB" dirty="0" smtClean="0">
                <a:latin typeface="Calibri" pitchFamily="34" charset="0"/>
              </a:rPr>
              <a:t> a </a:t>
            </a:r>
            <a:r>
              <a:rPr lang="en-GB" dirty="0" err="1" smtClean="0">
                <a:latin typeface="Calibri" pitchFamily="34" charset="0"/>
              </a:rPr>
              <a:t>istruirsi</a:t>
            </a:r>
            <a:r>
              <a:rPr lang="en-GB" dirty="0" smtClean="0">
                <a:latin typeface="Calibri" pitchFamily="34" charset="0"/>
              </a:rPr>
              <a:t>), </a:t>
            </a:r>
            <a:r>
              <a:rPr lang="en-GB" dirty="0" err="1" smtClean="0">
                <a:latin typeface="Calibri" pitchFamily="34" charset="0"/>
              </a:rPr>
              <a:t>il</a:t>
            </a:r>
            <a:r>
              <a:rPr lang="en-GB" dirty="0" smtClean="0">
                <a:latin typeface="Calibri" pitchFamily="34" charset="0"/>
              </a:rPr>
              <a:t> </a:t>
            </a:r>
            <a:r>
              <a:rPr lang="en-GB" dirty="0" err="1" smtClean="0">
                <a:latin typeface="Calibri" pitchFamily="34" charset="0"/>
              </a:rPr>
              <a:t>circolo</a:t>
            </a:r>
            <a:r>
              <a:rPr lang="en-GB" dirty="0" smtClean="0">
                <a:latin typeface="Calibri" pitchFamily="34" charset="0"/>
              </a:rPr>
              <a:t> </a:t>
            </a:r>
            <a:r>
              <a:rPr lang="en-GB" dirty="0" err="1" smtClean="0">
                <a:latin typeface="Calibri" pitchFamily="34" charset="0"/>
              </a:rPr>
              <a:t>vizioso</a:t>
            </a:r>
            <a:endParaRPr lang="en-GB" dirty="0" smtClean="0">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sz="3200" b="1" dirty="0" smtClean="0">
                <a:solidFill>
                  <a:srgbClr val="9888DE"/>
                </a:solidFill>
                <a:latin typeface="Calibri" pitchFamily="34" charset="0"/>
              </a:rPr>
              <a:t>Nepotismo e Lottizzazione</a:t>
            </a:r>
            <a:br>
              <a:rPr lang="it-IT" sz="3200" b="1" dirty="0" smtClean="0">
                <a:solidFill>
                  <a:srgbClr val="9888DE"/>
                </a:solidFill>
                <a:latin typeface="Calibri" pitchFamily="34" charset="0"/>
              </a:rPr>
            </a:br>
            <a:r>
              <a:rPr lang="it-IT" sz="3200" b="1" dirty="0" smtClean="0">
                <a:solidFill>
                  <a:srgbClr val="9888DE"/>
                </a:solidFill>
                <a:latin typeface="Calibri" pitchFamily="34" charset="0"/>
              </a:rPr>
              <a:t>nel  Procurement</a:t>
            </a:r>
            <a:endParaRPr lang="it-IT" sz="3200" b="1" dirty="0">
              <a:solidFill>
                <a:srgbClr val="9888DE"/>
              </a:solidFill>
              <a:latin typeface="Calibri" pitchFamily="34" charset="0"/>
            </a:endParaRPr>
          </a:p>
        </p:txBody>
      </p:sp>
      <p:sp>
        <p:nvSpPr>
          <p:cNvPr id="3" name="Segnaposto contenuto 2"/>
          <p:cNvSpPr>
            <a:spLocks noGrp="1"/>
          </p:cNvSpPr>
          <p:nvPr>
            <p:ph idx="1"/>
          </p:nvPr>
        </p:nvSpPr>
        <p:spPr>
          <a:xfrm>
            <a:off x="508179" y="1646350"/>
            <a:ext cx="8915400" cy="1470338"/>
          </a:xfrm>
        </p:spPr>
        <p:txBody>
          <a:bodyPr/>
          <a:lstStyle/>
          <a:p>
            <a:pPr algn="just">
              <a:buNone/>
            </a:pPr>
            <a:r>
              <a:rPr lang="en-US" dirty="0" smtClean="0">
                <a:latin typeface="Calibri" pitchFamily="34" charset="0"/>
              </a:rPr>
              <a:t>    </a:t>
            </a:r>
            <a:endParaRPr lang="it-IT" dirty="0"/>
          </a:p>
        </p:txBody>
      </p:sp>
      <p:sp>
        <p:nvSpPr>
          <p:cNvPr id="6" name="CasellaDiTesto 5"/>
          <p:cNvSpPr txBox="1"/>
          <p:nvPr/>
        </p:nvSpPr>
        <p:spPr>
          <a:xfrm>
            <a:off x="502276" y="1970468"/>
            <a:ext cx="9015211" cy="3693319"/>
          </a:xfrm>
          <a:prstGeom prst="rect">
            <a:avLst/>
          </a:prstGeom>
          <a:noFill/>
        </p:spPr>
        <p:txBody>
          <a:bodyPr wrap="square" rtlCol="0">
            <a:spAutoFit/>
          </a:bodyPr>
          <a:lstStyle/>
          <a:p>
            <a:pPr algn="just"/>
            <a:r>
              <a:rPr lang="en-US" sz="2600" b="1" dirty="0" err="1" smtClean="0">
                <a:latin typeface="Calibri" pitchFamily="34" charset="0"/>
              </a:rPr>
              <a:t>Nepotismo</a:t>
            </a:r>
            <a:r>
              <a:rPr lang="en-US" sz="2600" b="1" dirty="0" smtClean="0">
                <a:latin typeface="Calibri" pitchFamily="34" charset="0"/>
              </a:rPr>
              <a:t> </a:t>
            </a:r>
            <a:r>
              <a:rPr lang="en-US" sz="2600" b="1" dirty="0" err="1" smtClean="0">
                <a:latin typeface="Calibri" pitchFamily="34" charset="0"/>
              </a:rPr>
              <a:t>nel</a:t>
            </a:r>
            <a:r>
              <a:rPr lang="en-US" sz="2600" b="1" dirty="0" smtClean="0">
                <a:latin typeface="Calibri" pitchFamily="34" charset="0"/>
              </a:rPr>
              <a:t> procurement</a:t>
            </a:r>
            <a:r>
              <a:rPr lang="en-US" sz="2600" dirty="0" smtClean="0">
                <a:latin typeface="Calibri" pitchFamily="34" charset="0"/>
              </a:rPr>
              <a:t>, i.e. </a:t>
            </a:r>
            <a:r>
              <a:rPr lang="en-US" sz="2600" dirty="0" err="1" smtClean="0">
                <a:latin typeface="Calibri" pitchFamily="34" charset="0"/>
              </a:rPr>
              <a:t>favoritismo</a:t>
            </a:r>
            <a:r>
              <a:rPr lang="en-US" sz="2600" dirty="0" smtClean="0">
                <a:latin typeface="Calibri" pitchFamily="34" charset="0"/>
              </a:rPr>
              <a:t> in cui un </a:t>
            </a:r>
            <a:r>
              <a:rPr lang="en-US" sz="2600" dirty="0" err="1" smtClean="0">
                <a:latin typeface="Calibri" pitchFamily="34" charset="0"/>
              </a:rPr>
              <a:t>partito</a:t>
            </a:r>
            <a:r>
              <a:rPr lang="en-US" sz="2600" dirty="0" smtClean="0">
                <a:latin typeface="Calibri" pitchFamily="34" charset="0"/>
              </a:rPr>
              <a:t> </a:t>
            </a:r>
            <a:r>
              <a:rPr lang="en-US" sz="2600" dirty="0" smtClean="0"/>
              <a:t>al </a:t>
            </a:r>
            <a:r>
              <a:rPr lang="en-US" sz="2600" dirty="0" err="1" smtClean="0"/>
              <a:t>potere</a:t>
            </a:r>
            <a:r>
              <a:rPr lang="en-US" sz="2600" dirty="0" smtClean="0"/>
              <a:t> </a:t>
            </a:r>
            <a:r>
              <a:rPr lang="en-US" sz="2600" dirty="0" err="1" smtClean="0"/>
              <a:t>premia</a:t>
            </a:r>
            <a:r>
              <a:rPr lang="en-US" sz="2600" dirty="0" smtClean="0"/>
              <a:t> </a:t>
            </a:r>
            <a:r>
              <a:rPr lang="en-US" sz="2600" dirty="0" err="1" smtClean="0"/>
              <a:t>gruppi</a:t>
            </a:r>
            <a:r>
              <a:rPr lang="en-US" sz="2600" dirty="0" smtClean="0"/>
              <a:t>, </a:t>
            </a:r>
            <a:r>
              <a:rPr lang="en-US" sz="2600" dirty="0" err="1" smtClean="0"/>
              <a:t>famiglie</a:t>
            </a:r>
            <a:r>
              <a:rPr lang="en-US" sz="2600" dirty="0" smtClean="0"/>
              <a:t>, </a:t>
            </a:r>
            <a:r>
              <a:rPr lang="en-US" sz="2600" dirty="0" err="1" smtClean="0"/>
              <a:t>etnie</a:t>
            </a:r>
            <a:r>
              <a:rPr lang="en-US" sz="2600" dirty="0"/>
              <a:t> </a:t>
            </a:r>
            <a:r>
              <a:rPr lang="en-US" sz="2600" dirty="0" smtClean="0"/>
              <a:t>di </a:t>
            </a:r>
            <a:r>
              <a:rPr lang="en-US" sz="2600" dirty="0" err="1" smtClean="0"/>
              <a:t>riferimento</a:t>
            </a:r>
            <a:r>
              <a:rPr lang="en-US" sz="2600" dirty="0" smtClean="0"/>
              <a:t>. </a:t>
            </a:r>
            <a:r>
              <a:rPr lang="en-US" sz="2600" dirty="0" err="1" smtClean="0"/>
              <a:t>Può</a:t>
            </a:r>
            <a:r>
              <a:rPr lang="en-US" sz="2600" dirty="0" smtClean="0"/>
              <a:t> </a:t>
            </a:r>
            <a:r>
              <a:rPr lang="en-US" sz="2600" dirty="0" err="1" smtClean="0"/>
              <a:t>avvenire</a:t>
            </a:r>
            <a:r>
              <a:rPr lang="en-US" sz="2600" dirty="0" smtClean="0"/>
              <a:t> </a:t>
            </a:r>
            <a:r>
              <a:rPr lang="en-US" sz="2600" dirty="0" err="1" smtClean="0"/>
              <a:t>mesi</a:t>
            </a:r>
            <a:r>
              <a:rPr lang="en-US" sz="2600" dirty="0" smtClean="0"/>
              <a:t> </a:t>
            </a:r>
            <a:r>
              <a:rPr lang="en-US" sz="2600" dirty="0" err="1" smtClean="0"/>
              <a:t>dopo</a:t>
            </a:r>
            <a:r>
              <a:rPr lang="en-US" sz="2600" dirty="0" smtClean="0"/>
              <a:t> </a:t>
            </a:r>
            <a:r>
              <a:rPr lang="en-US" sz="2600" dirty="0" err="1" smtClean="0"/>
              <a:t>avere</a:t>
            </a:r>
            <a:r>
              <a:rPr lang="en-US" sz="2600" dirty="0" smtClean="0"/>
              <a:t> </a:t>
            </a:r>
            <a:r>
              <a:rPr lang="en-US" sz="2600" dirty="0" err="1" smtClean="0"/>
              <a:t>ottenuto</a:t>
            </a:r>
            <a:r>
              <a:rPr lang="en-US" sz="2600" dirty="0" smtClean="0"/>
              <a:t> </a:t>
            </a:r>
            <a:r>
              <a:rPr lang="en-US" sz="2600" dirty="0" err="1" smtClean="0"/>
              <a:t>supporto</a:t>
            </a:r>
            <a:r>
              <a:rPr lang="en-US" sz="2600" dirty="0" smtClean="0"/>
              <a:t> politico e per </a:t>
            </a:r>
            <a:r>
              <a:rPr lang="en-US" sz="2600" dirty="0" err="1" smtClean="0"/>
              <a:t>contratti</a:t>
            </a:r>
            <a:r>
              <a:rPr lang="en-US" sz="2600" dirty="0" smtClean="0"/>
              <a:t> </a:t>
            </a:r>
            <a:r>
              <a:rPr lang="en-US" sz="2600" dirty="0" err="1" smtClean="0"/>
              <a:t>solamente</a:t>
            </a:r>
            <a:r>
              <a:rPr lang="en-US" sz="2600" dirty="0" smtClean="0"/>
              <a:t> </a:t>
            </a:r>
            <a:r>
              <a:rPr lang="en-US" sz="2600" dirty="0" err="1" smtClean="0"/>
              <a:t>indirettamente</a:t>
            </a:r>
            <a:r>
              <a:rPr lang="en-US" sz="2600" dirty="0" smtClean="0"/>
              <a:t> </a:t>
            </a:r>
            <a:r>
              <a:rPr lang="en-US" sz="2600" dirty="0" err="1" smtClean="0"/>
              <a:t>legati</a:t>
            </a:r>
            <a:r>
              <a:rPr lang="en-US" sz="2600" dirty="0" smtClean="0"/>
              <a:t> al </a:t>
            </a:r>
            <a:r>
              <a:rPr lang="en-US" sz="2600" dirty="0" err="1" smtClean="0"/>
              <a:t>governo</a:t>
            </a:r>
            <a:r>
              <a:rPr lang="en-US" sz="2600" dirty="0" smtClean="0"/>
              <a:t> </a:t>
            </a:r>
            <a:r>
              <a:rPr lang="en-US" sz="2600" dirty="0" err="1" smtClean="0"/>
              <a:t>eletto</a:t>
            </a:r>
            <a:r>
              <a:rPr lang="en-US" sz="2600" dirty="0" smtClean="0"/>
              <a:t>, per </a:t>
            </a:r>
            <a:r>
              <a:rPr lang="en-US" sz="2600" dirty="0" err="1" smtClean="0"/>
              <a:t>esempio</a:t>
            </a:r>
            <a:r>
              <a:rPr lang="en-US" sz="2600" dirty="0" smtClean="0"/>
              <a:t>, a </a:t>
            </a:r>
            <a:r>
              <a:rPr lang="en-US" sz="2600" dirty="0" err="1" smtClean="0"/>
              <a:t>livello</a:t>
            </a:r>
            <a:r>
              <a:rPr lang="en-US" sz="2600" dirty="0" smtClean="0"/>
              <a:t> </a:t>
            </a:r>
            <a:r>
              <a:rPr lang="en-US" sz="2600" dirty="0" err="1" smtClean="0"/>
              <a:t>centrale</a:t>
            </a:r>
            <a:r>
              <a:rPr lang="en-US" sz="2600" dirty="0" smtClean="0"/>
              <a:t> </a:t>
            </a:r>
            <a:r>
              <a:rPr lang="en-US" sz="2600" dirty="0" smtClean="0">
                <a:latin typeface="Calibri" pitchFamily="34" charset="0"/>
              </a:rPr>
              <a:t>(ad </a:t>
            </a:r>
            <a:r>
              <a:rPr lang="en-US" sz="2600" dirty="0" err="1" smtClean="0">
                <a:latin typeface="Calibri" pitchFamily="34" charset="0"/>
              </a:rPr>
              <a:t>esempio</a:t>
            </a:r>
            <a:r>
              <a:rPr lang="en-US" sz="2600" dirty="0" smtClean="0">
                <a:latin typeface="Calibri" pitchFamily="34" charset="0"/>
              </a:rPr>
              <a:t>, la </a:t>
            </a:r>
            <a:r>
              <a:rPr lang="en-US" sz="2600" dirty="0" err="1" smtClean="0">
                <a:latin typeface="Calibri" pitchFamily="34" charset="0"/>
              </a:rPr>
              <a:t>vincita</a:t>
            </a:r>
            <a:r>
              <a:rPr lang="en-US" sz="2600" dirty="0" smtClean="0">
                <a:latin typeface="Calibri" pitchFamily="34" charset="0"/>
              </a:rPr>
              <a:t> di </a:t>
            </a:r>
            <a:r>
              <a:rPr lang="en-US" sz="2600" dirty="0" err="1" smtClean="0">
                <a:latin typeface="Calibri" pitchFamily="34" charset="0"/>
              </a:rPr>
              <a:t>una</a:t>
            </a:r>
            <a:r>
              <a:rPr lang="en-US" sz="2600" dirty="0" smtClean="0">
                <a:latin typeface="Calibri" pitchFamily="34" charset="0"/>
              </a:rPr>
              <a:t> </a:t>
            </a:r>
            <a:r>
              <a:rPr lang="en-US" sz="2600" dirty="0" err="1" smtClean="0">
                <a:latin typeface="Calibri" pitchFamily="34" charset="0"/>
              </a:rPr>
              <a:t>gara</a:t>
            </a:r>
            <a:r>
              <a:rPr lang="en-US" sz="2600" dirty="0" smtClean="0">
                <a:latin typeface="Calibri" pitchFamily="34" charset="0"/>
              </a:rPr>
              <a:t> di un </a:t>
            </a:r>
            <a:r>
              <a:rPr lang="en-US" sz="2600" dirty="0" err="1" smtClean="0">
                <a:latin typeface="Calibri" pitchFamily="34" charset="0"/>
              </a:rPr>
              <a:t>comune</a:t>
            </a:r>
            <a:r>
              <a:rPr lang="en-US" sz="2600" dirty="0" smtClean="0">
                <a:latin typeface="Calibri" pitchFamily="34" charset="0"/>
              </a:rPr>
              <a:t> </a:t>
            </a:r>
            <a:r>
              <a:rPr lang="en-US" sz="2600" dirty="0" err="1" smtClean="0">
                <a:latin typeface="Calibri" pitchFamily="34" charset="0"/>
              </a:rPr>
              <a:t>su</a:t>
            </a:r>
            <a:r>
              <a:rPr lang="en-US" sz="2600" dirty="0" smtClean="0">
                <a:latin typeface="Calibri" pitchFamily="34" charset="0"/>
              </a:rPr>
              <a:t> cui </a:t>
            </a:r>
            <a:r>
              <a:rPr lang="en-US" sz="2600" dirty="0" err="1" smtClean="0">
                <a:latin typeface="Calibri" pitchFamily="34" charset="0"/>
              </a:rPr>
              <a:t>il</a:t>
            </a:r>
            <a:r>
              <a:rPr lang="en-US" sz="2600" dirty="0" smtClean="0">
                <a:latin typeface="Calibri" pitchFamily="34" charset="0"/>
              </a:rPr>
              <a:t> </a:t>
            </a:r>
            <a:r>
              <a:rPr lang="en-US" sz="2600" dirty="0" err="1" smtClean="0">
                <a:latin typeface="Calibri" pitchFamily="34" charset="0"/>
              </a:rPr>
              <a:t>governo</a:t>
            </a:r>
            <a:r>
              <a:rPr lang="en-US" sz="2600" dirty="0" smtClean="0">
                <a:latin typeface="Calibri" pitchFamily="34" charset="0"/>
              </a:rPr>
              <a:t> </a:t>
            </a:r>
            <a:r>
              <a:rPr lang="en-US" sz="2600" dirty="0" err="1" smtClean="0">
                <a:latin typeface="Calibri" pitchFamily="34" charset="0"/>
              </a:rPr>
              <a:t>centrale</a:t>
            </a:r>
            <a:r>
              <a:rPr lang="en-US" sz="2600" dirty="0" smtClean="0">
                <a:latin typeface="Calibri" pitchFamily="34" charset="0"/>
              </a:rPr>
              <a:t> ha </a:t>
            </a:r>
            <a:r>
              <a:rPr lang="en-US" sz="2600" dirty="0" err="1" smtClean="0">
                <a:latin typeface="Calibri" pitchFamily="34" charset="0"/>
              </a:rPr>
              <a:t>una</a:t>
            </a:r>
            <a:r>
              <a:rPr lang="en-US" sz="2600" dirty="0" smtClean="0">
                <a:latin typeface="Calibri" pitchFamily="34" charset="0"/>
              </a:rPr>
              <a:t> </a:t>
            </a:r>
            <a:r>
              <a:rPr lang="en-US" sz="2600" dirty="0" err="1" smtClean="0">
                <a:latin typeface="Calibri" pitchFamily="34" charset="0"/>
              </a:rPr>
              <a:t>specifica</a:t>
            </a:r>
            <a:r>
              <a:rPr lang="en-US" sz="2600" dirty="0" smtClean="0">
                <a:latin typeface="Calibri" pitchFamily="34" charset="0"/>
              </a:rPr>
              <a:t> influenza). </a:t>
            </a:r>
          </a:p>
          <a:p>
            <a:pPr algn="just"/>
            <a:r>
              <a:rPr lang="en-US" sz="2600" b="1" dirty="0" err="1" smtClean="0">
                <a:latin typeface="Calibri" pitchFamily="34" charset="0"/>
              </a:rPr>
              <a:t>Lottizzazione</a:t>
            </a:r>
            <a:r>
              <a:rPr lang="en-US" sz="2600" b="1" dirty="0" smtClean="0">
                <a:latin typeface="Calibri" pitchFamily="34" charset="0"/>
              </a:rPr>
              <a:t> </a:t>
            </a:r>
            <a:r>
              <a:rPr lang="en-US" sz="2600" b="1" dirty="0" err="1" smtClean="0">
                <a:latin typeface="Calibri" pitchFamily="34" charset="0"/>
              </a:rPr>
              <a:t>nel</a:t>
            </a:r>
            <a:r>
              <a:rPr lang="en-US" sz="2600" b="1" dirty="0" smtClean="0">
                <a:latin typeface="Calibri" pitchFamily="34" charset="0"/>
              </a:rPr>
              <a:t> procurement</a:t>
            </a:r>
            <a:r>
              <a:rPr lang="en-US" sz="2600" dirty="0" smtClean="0">
                <a:latin typeface="Calibri" pitchFamily="34" charset="0"/>
              </a:rPr>
              <a:t>, i.e. un politico </a:t>
            </a:r>
            <a:r>
              <a:rPr lang="en-US" sz="2600" dirty="0" err="1" smtClean="0">
                <a:latin typeface="Calibri" pitchFamily="34" charset="0"/>
              </a:rPr>
              <a:t>che</a:t>
            </a:r>
            <a:r>
              <a:rPr lang="en-US" sz="2600" dirty="0" smtClean="0">
                <a:latin typeface="Calibri" pitchFamily="34" charset="0"/>
              </a:rPr>
              <a:t> </a:t>
            </a:r>
            <a:r>
              <a:rPr lang="en-US" sz="2600" dirty="0" err="1" smtClean="0">
                <a:latin typeface="Calibri" pitchFamily="34" charset="0"/>
              </a:rPr>
              <a:t>nomina</a:t>
            </a:r>
            <a:r>
              <a:rPr lang="en-US" sz="2600" dirty="0" smtClean="0">
                <a:latin typeface="Calibri" pitchFamily="34" charset="0"/>
              </a:rPr>
              <a:t> un </a:t>
            </a:r>
            <a:r>
              <a:rPr lang="en-US" sz="2600" dirty="0" err="1" smtClean="0">
                <a:latin typeface="Calibri" pitchFamily="34" charset="0"/>
              </a:rPr>
              <a:t>amico</a:t>
            </a:r>
            <a:r>
              <a:rPr lang="en-US" sz="2600" dirty="0" smtClean="0">
                <a:latin typeface="Calibri" pitchFamily="34" charset="0"/>
              </a:rPr>
              <a:t> come capo di </a:t>
            </a:r>
            <a:r>
              <a:rPr lang="en-US" sz="2600" dirty="0" err="1" smtClean="0">
                <a:latin typeface="Calibri" pitchFamily="34" charset="0"/>
              </a:rPr>
              <a:t>una</a:t>
            </a:r>
            <a:r>
              <a:rPr lang="en-US" sz="2600" dirty="0" smtClean="0">
                <a:latin typeface="Calibri" pitchFamily="34" charset="0"/>
              </a:rPr>
              <a:t> </a:t>
            </a:r>
            <a:r>
              <a:rPr lang="en-US" sz="2600" dirty="0" err="1" smtClean="0">
                <a:latin typeface="Calibri" pitchFamily="34" charset="0"/>
              </a:rPr>
              <a:t>importante</a:t>
            </a:r>
            <a:r>
              <a:rPr lang="en-US" sz="2600" dirty="0" smtClean="0">
                <a:latin typeface="Calibri" pitchFamily="34" charset="0"/>
              </a:rPr>
              <a:t> </a:t>
            </a:r>
            <a:r>
              <a:rPr lang="en-US" sz="2600" dirty="0" err="1" smtClean="0">
                <a:latin typeface="Calibri" pitchFamily="34" charset="0"/>
              </a:rPr>
              <a:t>stazione</a:t>
            </a:r>
            <a:r>
              <a:rPr lang="en-US" sz="2600" dirty="0" smtClean="0">
                <a:latin typeface="Calibri" pitchFamily="34" charset="0"/>
              </a:rPr>
              <a:t> </a:t>
            </a:r>
            <a:r>
              <a:rPr lang="en-US" sz="2600" dirty="0" err="1" smtClean="0">
                <a:latin typeface="Calibri" pitchFamily="34" charset="0"/>
              </a:rPr>
              <a:t>appaltante</a:t>
            </a:r>
            <a:r>
              <a:rPr lang="en-US" sz="2600" dirty="0" smtClean="0">
                <a:latin typeface="Calibri" pitchFamily="34" charset="0"/>
              </a:rPr>
              <a:t> o di </a:t>
            </a:r>
            <a:r>
              <a:rPr lang="en-US" sz="2600" dirty="0" err="1" smtClean="0">
                <a:latin typeface="Calibri" pitchFamily="34" charset="0"/>
              </a:rPr>
              <a:t>una</a:t>
            </a:r>
            <a:r>
              <a:rPr lang="en-US" sz="2600" dirty="0" smtClean="0">
                <a:latin typeface="Calibri" pitchFamily="34" charset="0"/>
              </a:rPr>
              <a:t> </a:t>
            </a:r>
            <a:r>
              <a:rPr lang="en-US" sz="2600" dirty="0" err="1" smtClean="0">
                <a:latin typeface="Calibri" pitchFamily="34" charset="0"/>
              </a:rPr>
              <a:t>autorità</a:t>
            </a:r>
            <a:r>
              <a:rPr lang="en-US" sz="2600" dirty="0" smtClean="0">
                <a:latin typeface="Calibri" pitchFamily="34" charset="0"/>
              </a:rPr>
              <a:t> di </a:t>
            </a:r>
            <a:r>
              <a:rPr lang="en-US" sz="2600" dirty="0" err="1" smtClean="0">
                <a:latin typeface="Calibri" pitchFamily="34" charset="0"/>
              </a:rPr>
              <a:t>controllo</a:t>
            </a:r>
            <a:r>
              <a:rPr lang="en-US" sz="2600" dirty="0" smtClean="0">
                <a:latin typeface="Calibri" pitchFamily="34" charset="0"/>
              </a:rPr>
              <a:t>. </a:t>
            </a:r>
            <a:endParaRPr lang="it-IT" sz="2600" dirty="0">
              <a:latin typeface="Calibri"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Grp="1" noChangeAspect="1" noChangeArrowheads="1"/>
          </p:cNvPicPr>
          <p:nvPr>
            <p:ph idx="1"/>
          </p:nvPr>
        </p:nvPicPr>
        <p:blipFill>
          <a:blip r:embed="rId2" cstate="print"/>
          <a:stretch>
            <a:fillRect/>
          </a:stretch>
        </p:blipFill>
        <p:spPr>
          <a:xfrm>
            <a:off x="553791" y="515154"/>
            <a:ext cx="9079606" cy="5924282"/>
          </a:xfrm>
        </p:spPr>
      </p:pic>
      <p:sp>
        <p:nvSpPr>
          <p:cNvPr id="3" name="Rettangolo 2"/>
          <p:cNvSpPr/>
          <p:nvPr/>
        </p:nvSpPr>
        <p:spPr>
          <a:xfrm>
            <a:off x="517793" y="367498"/>
            <a:ext cx="8251634" cy="584775"/>
          </a:xfrm>
          <a:prstGeom prst="rect">
            <a:avLst/>
          </a:prstGeom>
        </p:spPr>
        <p:txBody>
          <a:bodyPr wrap="square">
            <a:spAutoFit/>
          </a:bodyPr>
          <a:lstStyle/>
          <a:p>
            <a:r>
              <a:rPr lang="it-IT" b="1" dirty="0" smtClean="0">
                <a:solidFill>
                  <a:schemeClr val="bg2">
                    <a:lumMod val="40000"/>
                    <a:lumOff val="60000"/>
                  </a:schemeClr>
                </a:solidFill>
              </a:rPr>
              <a:t>La corruzione nel procurement: alcune forme</a:t>
            </a:r>
            <a:endParaRPr lang="it-IT" dirty="0"/>
          </a:p>
        </p:txBody>
      </p:sp>
    </p:spTree>
  </p:cSld>
  <p:clrMapOvr>
    <a:masterClrMapping/>
  </p:clrMapOvr>
  <p:transition>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sz="3600" b="1" dirty="0" smtClean="0">
                <a:solidFill>
                  <a:schemeClr val="bg2">
                    <a:lumMod val="60000"/>
                    <a:lumOff val="40000"/>
                  </a:schemeClr>
                </a:solidFill>
                <a:latin typeface="Calibri" pitchFamily="34" charset="0"/>
              </a:rPr>
              <a:t>I 3 </a:t>
            </a:r>
            <a:r>
              <a:rPr lang="en-GB" sz="3600" b="1" dirty="0" err="1" smtClean="0">
                <a:solidFill>
                  <a:schemeClr val="bg2">
                    <a:lumMod val="60000"/>
                    <a:lumOff val="40000"/>
                  </a:schemeClr>
                </a:solidFill>
                <a:latin typeface="Calibri" pitchFamily="34" charset="0"/>
              </a:rPr>
              <a:t>momenti</a:t>
            </a:r>
            <a:r>
              <a:rPr lang="en-GB" sz="3600" b="1" dirty="0" smtClean="0">
                <a:solidFill>
                  <a:schemeClr val="bg2">
                    <a:lumMod val="60000"/>
                    <a:lumOff val="40000"/>
                  </a:schemeClr>
                </a:solidFill>
                <a:latin typeface="Calibri" pitchFamily="34" charset="0"/>
              </a:rPr>
              <a:t> </a:t>
            </a:r>
            <a:r>
              <a:rPr lang="en-GB" sz="3600" b="1" dirty="0" err="1" smtClean="0">
                <a:solidFill>
                  <a:schemeClr val="bg2">
                    <a:lumMod val="60000"/>
                    <a:lumOff val="40000"/>
                  </a:schemeClr>
                </a:solidFill>
                <a:latin typeface="Calibri" pitchFamily="34" charset="0"/>
              </a:rPr>
              <a:t>critici</a:t>
            </a:r>
            <a:r>
              <a:rPr lang="en-GB" sz="3600" b="1" dirty="0" smtClean="0">
                <a:solidFill>
                  <a:schemeClr val="bg2">
                    <a:lumMod val="60000"/>
                    <a:lumOff val="40000"/>
                  </a:schemeClr>
                </a:solidFill>
                <a:latin typeface="Calibri" pitchFamily="34" charset="0"/>
              </a:rPr>
              <a:t> </a:t>
            </a:r>
            <a:r>
              <a:rPr lang="en-GB" sz="3600" b="1" dirty="0" err="1" smtClean="0">
                <a:solidFill>
                  <a:schemeClr val="bg2">
                    <a:lumMod val="60000"/>
                    <a:lumOff val="40000"/>
                  </a:schemeClr>
                </a:solidFill>
                <a:latin typeface="Calibri" pitchFamily="34" charset="0"/>
              </a:rPr>
              <a:t>nel</a:t>
            </a:r>
            <a:r>
              <a:rPr lang="en-GB" sz="3600" b="1" dirty="0" smtClean="0">
                <a:solidFill>
                  <a:schemeClr val="bg2">
                    <a:lumMod val="60000"/>
                    <a:lumOff val="40000"/>
                  </a:schemeClr>
                </a:solidFill>
                <a:latin typeface="Calibri" pitchFamily="34" charset="0"/>
              </a:rPr>
              <a:t> procurement</a:t>
            </a:r>
          </a:p>
        </p:txBody>
      </p:sp>
      <p:sp>
        <p:nvSpPr>
          <p:cNvPr id="19459" name="Rectangle 3"/>
          <p:cNvSpPr>
            <a:spLocks noGrp="1" noChangeArrowheads="1"/>
          </p:cNvSpPr>
          <p:nvPr>
            <p:ph idx="1"/>
          </p:nvPr>
        </p:nvSpPr>
        <p:spPr>
          <a:xfrm>
            <a:off x="495300" y="1399142"/>
            <a:ext cx="8915400" cy="4979624"/>
          </a:xfrm>
        </p:spPr>
        <p:txBody>
          <a:bodyPr/>
          <a:lstStyle/>
          <a:p>
            <a:pPr algn="just" eaLnBrk="1" hangingPunct="1"/>
            <a:r>
              <a:rPr lang="en-GB" sz="2400" dirty="0" smtClean="0">
                <a:solidFill>
                  <a:srgbClr val="FF0000"/>
                </a:solidFill>
                <a:latin typeface="Calibri" pitchFamily="34" charset="0"/>
              </a:rPr>
              <a:t>Pre-</a:t>
            </a:r>
            <a:r>
              <a:rPr lang="en-GB" sz="2400" dirty="0" err="1" smtClean="0">
                <a:solidFill>
                  <a:srgbClr val="FF0000"/>
                </a:solidFill>
                <a:latin typeface="Calibri" pitchFamily="34" charset="0"/>
              </a:rPr>
              <a:t>gara</a:t>
            </a:r>
            <a:r>
              <a:rPr lang="en-GB" sz="2400" dirty="0" smtClean="0">
                <a:solidFill>
                  <a:srgbClr val="FF0000"/>
                </a:solidFill>
                <a:latin typeface="Calibri" pitchFamily="34" charset="0"/>
              </a:rPr>
              <a:t>: </a:t>
            </a:r>
            <a:r>
              <a:rPr lang="en-GB" sz="2400" dirty="0" err="1" smtClean="0">
                <a:solidFill>
                  <a:srgbClr val="FF0000"/>
                </a:solidFill>
                <a:latin typeface="Calibri" pitchFamily="34" charset="0"/>
              </a:rPr>
              <a:t>fabbisogno</a:t>
            </a:r>
            <a:r>
              <a:rPr lang="en-GB" sz="2400" dirty="0" smtClean="0">
                <a:solidFill>
                  <a:srgbClr val="FF0000"/>
                </a:solidFill>
                <a:latin typeface="Calibri" pitchFamily="34" charset="0"/>
              </a:rPr>
              <a:t> e </a:t>
            </a:r>
            <a:r>
              <a:rPr lang="en-GB" sz="2400" dirty="0" err="1" smtClean="0">
                <a:solidFill>
                  <a:srgbClr val="FF0000"/>
                </a:solidFill>
                <a:latin typeface="Calibri" pitchFamily="34" charset="0"/>
              </a:rPr>
              <a:t>tipo</a:t>
            </a:r>
            <a:r>
              <a:rPr lang="en-GB" sz="2400" dirty="0" smtClean="0">
                <a:solidFill>
                  <a:srgbClr val="FF0000"/>
                </a:solidFill>
                <a:latin typeface="Calibri" pitchFamily="34" charset="0"/>
              </a:rPr>
              <a:t> di procurement</a:t>
            </a:r>
          </a:p>
          <a:p>
            <a:pPr algn="just" eaLnBrk="1" hangingPunct="1">
              <a:buNone/>
            </a:pPr>
            <a:r>
              <a:rPr lang="en-GB" sz="2400" dirty="0" smtClean="0">
                <a:latin typeface="Calibri" pitchFamily="34" charset="0"/>
              </a:rPr>
              <a:t>La </a:t>
            </a:r>
            <a:r>
              <a:rPr lang="en-GB" sz="2400" dirty="0" err="1" smtClean="0">
                <a:latin typeface="Calibri" pitchFamily="34" charset="0"/>
              </a:rPr>
              <a:t>stima</a:t>
            </a:r>
            <a:r>
              <a:rPr lang="en-GB" sz="2400" dirty="0" smtClean="0">
                <a:latin typeface="Calibri" pitchFamily="34" charset="0"/>
              </a:rPr>
              <a:t> del </a:t>
            </a:r>
            <a:r>
              <a:rPr lang="en-GB" sz="2400" dirty="0" err="1" smtClean="0">
                <a:latin typeface="Calibri" pitchFamily="34" charset="0"/>
              </a:rPr>
              <a:t>fabbisogno</a:t>
            </a:r>
            <a:r>
              <a:rPr lang="en-GB" sz="2400" dirty="0" smtClean="0">
                <a:latin typeface="Calibri" pitchFamily="34" charset="0"/>
              </a:rPr>
              <a:t>. </a:t>
            </a:r>
            <a:r>
              <a:rPr lang="en-GB" sz="2400" dirty="0" err="1" smtClean="0">
                <a:latin typeface="Calibri" pitchFamily="34" charset="0"/>
              </a:rPr>
              <a:t>Gara</a:t>
            </a:r>
            <a:r>
              <a:rPr lang="en-GB" sz="2400" dirty="0" smtClean="0">
                <a:latin typeface="Calibri" pitchFamily="34" charset="0"/>
              </a:rPr>
              <a:t> o </a:t>
            </a:r>
            <a:r>
              <a:rPr lang="en-GB" sz="2400" dirty="0" err="1" smtClean="0">
                <a:latin typeface="Calibri" pitchFamily="34" charset="0"/>
              </a:rPr>
              <a:t>affidamento</a:t>
            </a:r>
            <a:r>
              <a:rPr lang="en-GB" sz="2400" dirty="0" smtClean="0">
                <a:latin typeface="Calibri" pitchFamily="34" charset="0"/>
              </a:rPr>
              <a:t>? La </a:t>
            </a:r>
            <a:r>
              <a:rPr lang="en-GB" sz="2400" dirty="0" err="1" smtClean="0">
                <a:latin typeface="Calibri" pitchFamily="34" charset="0"/>
              </a:rPr>
              <a:t>scelta</a:t>
            </a:r>
            <a:r>
              <a:rPr lang="en-GB" sz="2400" dirty="0" smtClean="0">
                <a:latin typeface="Calibri" pitchFamily="34" charset="0"/>
              </a:rPr>
              <a:t> della </a:t>
            </a:r>
            <a:r>
              <a:rPr lang="en-GB" sz="2400" dirty="0" err="1" smtClean="0">
                <a:latin typeface="Calibri" pitchFamily="34" charset="0"/>
              </a:rPr>
              <a:t>procedura</a:t>
            </a:r>
            <a:r>
              <a:rPr lang="en-GB" sz="2400" dirty="0" smtClean="0">
                <a:latin typeface="Calibri" pitchFamily="34" charset="0"/>
              </a:rPr>
              <a:t> di </a:t>
            </a:r>
            <a:r>
              <a:rPr lang="en-GB" sz="2400" dirty="0" err="1" smtClean="0">
                <a:latin typeface="Calibri" pitchFamily="34" charset="0"/>
              </a:rPr>
              <a:t>gara</a:t>
            </a:r>
            <a:r>
              <a:rPr lang="en-GB" sz="2400" dirty="0" smtClean="0">
                <a:latin typeface="Calibri" pitchFamily="34" charset="0"/>
              </a:rPr>
              <a:t>. </a:t>
            </a:r>
            <a:endParaRPr lang="en-GB" sz="2400" i="1" dirty="0" smtClean="0">
              <a:latin typeface="Calibri" pitchFamily="34" charset="0"/>
            </a:endParaRPr>
          </a:p>
          <a:p>
            <a:pPr algn="just" eaLnBrk="1" hangingPunct="1">
              <a:buNone/>
            </a:pPr>
            <a:r>
              <a:rPr lang="en-GB" sz="2400" i="1" dirty="0" smtClean="0">
                <a:latin typeface="Calibri" pitchFamily="34" charset="0"/>
              </a:rPr>
              <a:t>La </a:t>
            </a:r>
            <a:r>
              <a:rPr lang="en-GB" sz="2400" i="1" dirty="0" err="1" smtClean="0">
                <a:latin typeface="Calibri" pitchFamily="34" charset="0"/>
              </a:rPr>
              <a:t>cattura</a:t>
            </a:r>
            <a:r>
              <a:rPr lang="en-GB" sz="2400" i="1" dirty="0" smtClean="0">
                <a:latin typeface="Calibri" pitchFamily="34" charset="0"/>
              </a:rPr>
              <a:t> </a:t>
            </a:r>
            <a:r>
              <a:rPr lang="en-GB" sz="2400" i="1" dirty="0" err="1" smtClean="0">
                <a:latin typeface="Calibri" pitchFamily="34" charset="0"/>
              </a:rPr>
              <a:t>nella</a:t>
            </a:r>
            <a:r>
              <a:rPr lang="en-GB" sz="2400" i="1" dirty="0" smtClean="0">
                <a:latin typeface="Calibri" pitchFamily="34" charset="0"/>
              </a:rPr>
              <a:t> </a:t>
            </a:r>
            <a:r>
              <a:rPr lang="en-GB" sz="2400" i="1" dirty="0" err="1" smtClean="0">
                <a:latin typeface="Calibri" pitchFamily="34" charset="0"/>
              </a:rPr>
              <a:t>scelta</a:t>
            </a:r>
            <a:r>
              <a:rPr lang="en-GB" sz="2400" i="1" dirty="0" smtClean="0">
                <a:latin typeface="Calibri" pitchFamily="34" charset="0"/>
              </a:rPr>
              <a:t> del </a:t>
            </a:r>
            <a:r>
              <a:rPr lang="en-GB" sz="2400" i="1" dirty="0" err="1" smtClean="0">
                <a:latin typeface="Calibri" pitchFamily="34" charset="0"/>
              </a:rPr>
              <a:t>tipo</a:t>
            </a:r>
            <a:r>
              <a:rPr lang="en-GB" sz="2400" i="1" dirty="0" smtClean="0">
                <a:latin typeface="Calibri" pitchFamily="34" charset="0"/>
              </a:rPr>
              <a:t> di </a:t>
            </a:r>
            <a:r>
              <a:rPr lang="en-GB" sz="2400" i="1" dirty="0" err="1" smtClean="0">
                <a:latin typeface="Calibri" pitchFamily="34" charset="0"/>
              </a:rPr>
              <a:t>procurment</a:t>
            </a:r>
            <a:r>
              <a:rPr lang="en-GB" sz="2400" i="1" dirty="0" smtClean="0">
                <a:latin typeface="Calibri" pitchFamily="34" charset="0"/>
              </a:rPr>
              <a:t> (PPP </a:t>
            </a:r>
            <a:r>
              <a:rPr lang="en-GB" sz="2400" i="1" dirty="0" err="1" smtClean="0">
                <a:latin typeface="Calibri" pitchFamily="34" charset="0"/>
              </a:rPr>
              <a:t>vs</a:t>
            </a:r>
            <a:r>
              <a:rPr lang="en-GB" sz="2400" i="1" dirty="0" smtClean="0">
                <a:latin typeface="Calibri" pitchFamily="34" charset="0"/>
              </a:rPr>
              <a:t> TP). </a:t>
            </a:r>
          </a:p>
          <a:p>
            <a:pPr algn="just" eaLnBrk="1" hangingPunct="1">
              <a:buNone/>
            </a:pPr>
            <a:endParaRPr lang="en-GB" sz="2400" i="1" dirty="0" smtClean="0">
              <a:latin typeface="Calibri" pitchFamily="34" charset="0"/>
            </a:endParaRPr>
          </a:p>
          <a:p>
            <a:pPr algn="just" eaLnBrk="1" hangingPunct="1"/>
            <a:r>
              <a:rPr lang="en-GB" sz="2400" dirty="0" err="1" smtClean="0">
                <a:solidFill>
                  <a:srgbClr val="FF0000"/>
                </a:solidFill>
                <a:latin typeface="Calibri" pitchFamily="34" charset="0"/>
              </a:rPr>
              <a:t>Gara</a:t>
            </a:r>
            <a:r>
              <a:rPr lang="en-GB" sz="2400" dirty="0" smtClean="0">
                <a:solidFill>
                  <a:srgbClr val="FF0000"/>
                </a:solidFill>
                <a:latin typeface="Calibri" pitchFamily="34" charset="0"/>
              </a:rPr>
              <a:t>: </a:t>
            </a:r>
            <a:r>
              <a:rPr lang="en-GB" sz="2400" dirty="0" err="1" smtClean="0">
                <a:solidFill>
                  <a:srgbClr val="FF0000"/>
                </a:solidFill>
                <a:latin typeface="Calibri" pitchFamily="34" charset="0"/>
              </a:rPr>
              <a:t>capitolato</a:t>
            </a:r>
            <a:r>
              <a:rPr lang="en-GB" sz="2400" dirty="0" smtClean="0">
                <a:solidFill>
                  <a:srgbClr val="FF0000"/>
                </a:solidFill>
                <a:latin typeface="Calibri" pitchFamily="34" charset="0"/>
              </a:rPr>
              <a:t>, </a:t>
            </a:r>
            <a:r>
              <a:rPr lang="en-GB" sz="2400" dirty="0" err="1" smtClean="0">
                <a:solidFill>
                  <a:srgbClr val="FF0000"/>
                </a:solidFill>
                <a:latin typeface="Calibri" pitchFamily="34" charset="0"/>
              </a:rPr>
              <a:t>criteri</a:t>
            </a:r>
            <a:r>
              <a:rPr lang="en-GB" sz="2400" dirty="0" smtClean="0">
                <a:solidFill>
                  <a:srgbClr val="FF0000"/>
                </a:solidFill>
                <a:latin typeface="Calibri" pitchFamily="34" charset="0"/>
              </a:rPr>
              <a:t>, </a:t>
            </a:r>
            <a:r>
              <a:rPr lang="en-GB" sz="2400" dirty="0" err="1" smtClean="0">
                <a:solidFill>
                  <a:srgbClr val="FF0000"/>
                </a:solidFill>
                <a:latin typeface="Calibri" pitchFamily="34" charset="0"/>
              </a:rPr>
              <a:t>scelta</a:t>
            </a:r>
            <a:endParaRPr lang="en-GB" sz="2400" i="1" dirty="0" smtClean="0">
              <a:latin typeface="Calibri" pitchFamily="34" charset="0"/>
            </a:endParaRPr>
          </a:p>
          <a:p>
            <a:pPr algn="just" eaLnBrk="1" hangingPunct="1">
              <a:buNone/>
            </a:pPr>
            <a:r>
              <a:rPr lang="en-GB" sz="2400" i="1" dirty="0" smtClean="0">
                <a:latin typeface="Calibri" pitchFamily="34" charset="0"/>
              </a:rPr>
              <a:t>La </a:t>
            </a:r>
            <a:r>
              <a:rPr lang="en-GB" sz="2400" i="1" dirty="0" err="1" smtClean="0">
                <a:latin typeface="Calibri" pitchFamily="34" charset="0"/>
              </a:rPr>
              <a:t>cattura</a:t>
            </a:r>
            <a:r>
              <a:rPr lang="en-GB" sz="2400" i="1" dirty="0" smtClean="0">
                <a:latin typeface="Calibri" pitchFamily="34" charset="0"/>
              </a:rPr>
              <a:t> </a:t>
            </a:r>
            <a:r>
              <a:rPr lang="en-GB" sz="2400" i="1" dirty="0" err="1" smtClean="0">
                <a:latin typeface="Calibri" pitchFamily="34" charset="0"/>
              </a:rPr>
              <a:t>nella</a:t>
            </a:r>
            <a:r>
              <a:rPr lang="en-GB" sz="2400" i="1" dirty="0" smtClean="0">
                <a:latin typeface="Calibri" pitchFamily="34" charset="0"/>
              </a:rPr>
              <a:t> </a:t>
            </a:r>
            <a:r>
              <a:rPr lang="en-GB" sz="2400" i="1" dirty="0" err="1" smtClean="0">
                <a:latin typeface="Calibri" pitchFamily="34" charset="0"/>
              </a:rPr>
              <a:t>scrittura</a:t>
            </a:r>
            <a:r>
              <a:rPr lang="en-GB" sz="2400" i="1" dirty="0" smtClean="0">
                <a:latin typeface="Calibri" pitchFamily="34" charset="0"/>
              </a:rPr>
              <a:t> del </a:t>
            </a:r>
            <a:r>
              <a:rPr lang="en-GB" sz="2400" i="1" dirty="0" err="1" smtClean="0">
                <a:latin typeface="Calibri" pitchFamily="34" charset="0"/>
              </a:rPr>
              <a:t>bando</a:t>
            </a:r>
            <a:endParaRPr lang="en-GB" sz="2400" i="1" dirty="0" smtClean="0">
              <a:latin typeface="Calibri" pitchFamily="34" charset="0"/>
            </a:endParaRPr>
          </a:p>
          <a:p>
            <a:pPr algn="just" eaLnBrk="1" hangingPunct="1">
              <a:buNone/>
            </a:pPr>
            <a:r>
              <a:rPr lang="en-GB" sz="2400" i="1" dirty="0" smtClean="0">
                <a:latin typeface="Calibri" pitchFamily="34" charset="0"/>
              </a:rPr>
              <a:t>La </a:t>
            </a:r>
            <a:r>
              <a:rPr lang="en-GB" sz="2400" i="1" dirty="0" err="1" smtClean="0">
                <a:latin typeface="Calibri" pitchFamily="34" charset="0"/>
              </a:rPr>
              <a:t>cattura</a:t>
            </a:r>
            <a:r>
              <a:rPr lang="en-GB" sz="2400" i="1" dirty="0" smtClean="0">
                <a:latin typeface="Calibri" pitchFamily="34" charset="0"/>
              </a:rPr>
              <a:t> </a:t>
            </a:r>
            <a:r>
              <a:rPr lang="en-GB" sz="2400" i="1" dirty="0" err="1" smtClean="0">
                <a:latin typeface="Calibri" pitchFamily="34" charset="0"/>
              </a:rPr>
              <a:t>nella</a:t>
            </a:r>
            <a:r>
              <a:rPr lang="en-GB" sz="2400" i="1" dirty="0" smtClean="0">
                <a:latin typeface="Calibri" pitchFamily="34" charset="0"/>
              </a:rPr>
              <a:t> </a:t>
            </a:r>
            <a:r>
              <a:rPr lang="en-GB" sz="2400" i="1" dirty="0" err="1" smtClean="0">
                <a:latin typeface="Calibri" pitchFamily="34" charset="0"/>
              </a:rPr>
              <a:t>scelta</a:t>
            </a:r>
            <a:endParaRPr lang="en-GB" sz="2400" i="1" dirty="0" smtClean="0">
              <a:latin typeface="Calibri" pitchFamily="34" charset="0"/>
            </a:endParaRPr>
          </a:p>
          <a:p>
            <a:pPr algn="just" eaLnBrk="1" hangingPunct="1">
              <a:buNone/>
            </a:pPr>
            <a:endParaRPr lang="en-GB" sz="2400" i="1" dirty="0" smtClean="0">
              <a:latin typeface="Calibri" pitchFamily="34" charset="0"/>
            </a:endParaRPr>
          </a:p>
          <a:p>
            <a:pPr algn="just" eaLnBrk="1" hangingPunct="1"/>
            <a:r>
              <a:rPr lang="en-GB" sz="2400" dirty="0" smtClean="0">
                <a:solidFill>
                  <a:srgbClr val="FF0000"/>
                </a:solidFill>
                <a:latin typeface="Calibri" pitchFamily="34" charset="0"/>
              </a:rPr>
              <a:t>Post-</a:t>
            </a:r>
            <a:r>
              <a:rPr lang="en-GB" sz="2400" dirty="0" err="1" smtClean="0">
                <a:solidFill>
                  <a:srgbClr val="FF0000"/>
                </a:solidFill>
                <a:latin typeface="Calibri" pitchFamily="34" charset="0"/>
              </a:rPr>
              <a:t>gara</a:t>
            </a:r>
            <a:r>
              <a:rPr lang="en-GB" sz="2400" dirty="0" smtClean="0">
                <a:solidFill>
                  <a:srgbClr val="FF0000"/>
                </a:solidFill>
                <a:latin typeface="Calibri" pitchFamily="34" charset="0"/>
              </a:rPr>
              <a:t>: </a:t>
            </a:r>
            <a:r>
              <a:rPr lang="en-GB" sz="2400" dirty="0" err="1" smtClean="0">
                <a:solidFill>
                  <a:srgbClr val="FF0000"/>
                </a:solidFill>
                <a:latin typeface="Calibri" pitchFamily="34" charset="0"/>
              </a:rPr>
              <a:t>fase</a:t>
            </a:r>
            <a:r>
              <a:rPr lang="en-GB" sz="2400" dirty="0" smtClean="0">
                <a:solidFill>
                  <a:srgbClr val="FF0000"/>
                </a:solidFill>
                <a:latin typeface="Calibri" pitchFamily="34" charset="0"/>
              </a:rPr>
              <a:t> di </a:t>
            </a:r>
            <a:r>
              <a:rPr lang="en-GB" sz="2400" dirty="0" err="1" smtClean="0">
                <a:solidFill>
                  <a:srgbClr val="FF0000"/>
                </a:solidFill>
                <a:latin typeface="Calibri" pitchFamily="34" charset="0"/>
              </a:rPr>
              <a:t>esecuzione</a:t>
            </a:r>
            <a:r>
              <a:rPr lang="en-GB" sz="2400" dirty="0" smtClean="0">
                <a:solidFill>
                  <a:srgbClr val="FF0000"/>
                </a:solidFill>
                <a:latin typeface="Calibri" pitchFamily="34" charset="0"/>
              </a:rPr>
              <a:t> del </a:t>
            </a:r>
            <a:r>
              <a:rPr lang="en-GB" sz="2400" dirty="0" err="1" smtClean="0">
                <a:solidFill>
                  <a:srgbClr val="FF0000"/>
                </a:solidFill>
                <a:latin typeface="Calibri" pitchFamily="34" charset="0"/>
              </a:rPr>
              <a:t>contratto</a:t>
            </a:r>
            <a:endParaRPr lang="en-GB" sz="2400" i="1" dirty="0" smtClean="0">
              <a:latin typeface="Calibri" pitchFamily="34" charset="0"/>
            </a:endParaRPr>
          </a:p>
          <a:p>
            <a:pPr algn="just" eaLnBrk="1" hangingPunct="1">
              <a:buNone/>
            </a:pPr>
            <a:r>
              <a:rPr lang="it-IT" sz="2400" dirty="0" smtClean="0">
                <a:latin typeface="Calibri" pitchFamily="34" charset="0"/>
              </a:rPr>
              <a:t>La qualità effettiva durante il contratto. </a:t>
            </a:r>
            <a:r>
              <a:rPr lang="it-IT" sz="2400" i="1" dirty="0" smtClean="0">
                <a:latin typeface="Calibri" pitchFamily="34" charset="0"/>
              </a:rPr>
              <a:t>La mancanza di controlli. </a:t>
            </a:r>
            <a:r>
              <a:rPr lang="en-GB" sz="2400" i="1" dirty="0" smtClean="0">
                <a:latin typeface="Calibri" pitchFamily="34" charset="0"/>
              </a:rPr>
              <a:t>La </a:t>
            </a:r>
            <a:r>
              <a:rPr lang="en-GB" sz="2400" i="1" dirty="0" err="1" smtClean="0">
                <a:latin typeface="Calibri" pitchFamily="34" charset="0"/>
              </a:rPr>
              <a:t>cattura</a:t>
            </a:r>
            <a:r>
              <a:rPr lang="en-GB" sz="2400" i="1" dirty="0" smtClean="0">
                <a:latin typeface="Calibri" pitchFamily="34" charset="0"/>
              </a:rPr>
              <a:t> </a:t>
            </a:r>
            <a:r>
              <a:rPr lang="en-GB" sz="2400" i="1" dirty="0" err="1" smtClean="0">
                <a:latin typeface="Calibri" pitchFamily="34" charset="0"/>
              </a:rPr>
              <a:t>nell’esecuzione</a:t>
            </a:r>
            <a:r>
              <a:rPr lang="en-GB" sz="2400" i="1" dirty="0" smtClean="0">
                <a:latin typeface="Calibri" pitchFamily="34" charset="0"/>
              </a:rPr>
              <a:t> del </a:t>
            </a:r>
            <a:r>
              <a:rPr lang="en-GB" sz="2400" i="1" dirty="0" err="1" smtClean="0">
                <a:latin typeface="Calibri" pitchFamily="34" charset="0"/>
              </a:rPr>
              <a:t>contratto</a:t>
            </a:r>
            <a:endParaRPr lang="en-GB" sz="2400" i="1" dirty="0" smtClean="0">
              <a:latin typeface="Calibri" pitchFamily="34" charset="0"/>
            </a:endParaRPr>
          </a:p>
          <a:p>
            <a:pPr algn="just" eaLnBrk="1" hangingPunct="1"/>
            <a:endParaRPr lang="en-GB" dirty="0" smtClean="0">
              <a:solidFill>
                <a:srgbClr val="FF0000"/>
              </a:solidFill>
            </a:endParaRPr>
          </a:p>
        </p:txBody>
      </p:sp>
    </p:spTree>
  </p:cSld>
  <p:clrMapOvr>
    <a:masterClrMapping/>
  </p:clrMapOvr>
  <p:transition>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95300" y="457200"/>
            <a:ext cx="8915400" cy="985234"/>
          </a:xfrm>
        </p:spPr>
        <p:txBody>
          <a:bodyPr/>
          <a:lstStyle/>
          <a:p>
            <a:pPr eaLnBrk="1" hangingPunct="1"/>
            <a:r>
              <a:rPr lang="en-GB" sz="3200" b="1" dirty="0" smtClean="0">
                <a:solidFill>
                  <a:schemeClr val="bg2">
                    <a:lumMod val="60000"/>
                    <a:lumOff val="40000"/>
                  </a:schemeClr>
                </a:solidFill>
                <a:latin typeface="Calibri" pitchFamily="34" charset="0"/>
              </a:rPr>
              <a:t>La </a:t>
            </a:r>
            <a:r>
              <a:rPr lang="en-GB" sz="3200" b="1" dirty="0" err="1" smtClean="0">
                <a:solidFill>
                  <a:schemeClr val="bg2">
                    <a:lumMod val="60000"/>
                    <a:lumOff val="40000"/>
                  </a:schemeClr>
                </a:solidFill>
                <a:latin typeface="Calibri" pitchFamily="34" charset="0"/>
              </a:rPr>
              <a:t>fase</a:t>
            </a:r>
            <a:r>
              <a:rPr lang="en-GB" sz="3200" b="1" dirty="0" smtClean="0">
                <a:solidFill>
                  <a:schemeClr val="bg2">
                    <a:lumMod val="60000"/>
                    <a:lumOff val="40000"/>
                  </a:schemeClr>
                </a:solidFill>
                <a:latin typeface="Calibri" pitchFamily="34" charset="0"/>
              </a:rPr>
              <a:t> pre-</a:t>
            </a:r>
            <a:r>
              <a:rPr lang="en-GB" sz="3200" b="1" dirty="0" err="1" smtClean="0">
                <a:solidFill>
                  <a:schemeClr val="bg2">
                    <a:lumMod val="60000"/>
                    <a:lumOff val="40000"/>
                  </a:schemeClr>
                </a:solidFill>
                <a:latin typeface="Calibri" pitchFamily="34" charset="0"/>
              </a:rPr>
              <a:t>gara</a:t>
            </a:r>
            <a:endParaRPr lang="en-GB" sz="3200" b="1" dirty="0" smtClean="0">
              <a:solidFill>
                <a:schemeClr val="bg2">
                  <a:lumMod val="60000"/>
                  <a:lumOff val="40000"/>
                </a:schemeClr>
              </a:solidFill>
              <a:latin typeface="Calibri" pitchFamily="34" charset="0"/>
            </a:endParaRPr>
          </a:p>
        </p:txBody>
      </p:sp>
      <p:sp>
        <p:nvSpPr>
          <p:cNvPr id="34819" name="Rectangle 3"/>
          <p:cNvSpPr>
            <a:spLocks noGrp="1" noChangeArrowheads="1"/>
          </p:cNvSpPr>
          <p:nvPr>
            <p:ph idx="1"/>
          </p:nvPr>
        </p:nvSpPr>
        <p:spPr>
          <a:xfrm>
            <a:off x="495300" y="1411865"/>
            <a:ext cx="8915400" cy="5066208"/>
          </a:xfrm>
        </p:spPr>
        <p:txBody>
          <a:bodyPr/>
          <a:lstStyle/>
          <a:p>
            <a:pPr algn="just" eaLnBrk="1" hangingPunct="1"/>
            <a:r>
              <a:rPr lang="it-IT" dirty="0" err="1" smtClean="0">
                <a:solidFill>
                  <a:srgbClr val="FF0000"/>
                </a:solidFill>
                <a:latin typeface="Calibri" pitchFamily="34" charset="0"/>
              </a:rPr>
              <a:t>Q</a:t>
            </a:r>
            <a:r>
              <a:rPr lang="it-IT" baseline="30000" dirty="0" err="1" smtClean="0">
                <a:solidFill>
                  <a:srgbClr val="FF0000"/>
                </a:solidFill>
                <a:latin typeface="Calibri" pitchFamily="34" charset="0"/>
              </a:rPr>
              <a:t>e</a:t>
            </a:r>
            <a:r>
              <a:rPr lang="it-IT" baseline="30000" dirty="0" smtClean="0">
                <a:solidFill>
                  <a:srgbClr val="FF0000"/>
                </a:solidFill>
                <a:latin typeface="Calibri" pitchFamily="34" charset="0"/>
              </a:rPr>
              <a:t> </a:t>
            </a:r>
            <a:r>
              <a:rPr lang="it-IT" sz="2800" dirty="0" smtClean="0">
                <a:latin typeface="Calibri" pitchFamily="34" charset="0"/>
              </a:rPr>
              <a:t>La stima del </a:t>
            </a:r>
            <a:r>
              <a:rPr lang="it-IT" sz="2800" b="1" dirty="0" smtClean="0">
                <a:latin typeface="Calibri" pitchFamily="34" charset="0"/>
              </a:rPr>
              <a:t>fabbisogno</a:t>
            </a:r>
            <a:r>
              <a:rPr lang="it-IT" sz="2800" dirty="0" smtClean="0">
                <a:latin typeface="Calibri" pitchFamily="34" charset="0"/>
              </a:rPr>
              <a:t>. </a:t>
            </a:r>
            <a:endParaRPr lang="it-IT" sz="2800" i="1" dirty="0" smtClean="0">
              <a:latin typeface="Calibri" pitchFamily="34" charset="0"/>
            </a:endParaRPr>
          </a:p>
          <a:p>
            <a:pPr algn="just" eaLnBrk="1" hangingPunct="1"/>
            <a:r>
              <a:rPr lang="it-IT" sz="2800" i="1" dirty="0" smtClean="0">
                <a:latin typeface="Calibri" pitchFamily="34" charset="0"/>
              </a:rPr>
              <a:t> </a:t>
            </a:r>
            <a:r>
              <a:rPr lang="it-IT" sz="2800" dirty="0" smtClean="0">
                <a:latin typeface="Calibri" pitchFamily="34" charset="0"/>
              </a:rPr>
              <a:t>La scelta del </a:t>
            </a:r>
            <a:r>
              <a:rPr lang="it-IT" sz="2800" b="1" dirty="0" smtClean="0">
                <a:latin typeface="Calibri" pitchFamily="34" charset="0"/>
              </a:rPr>
              <a:t>tipo</a:t>
            </a:r>
            <a:r>
              <a:rPr lang="it-IT" sz="2800" dirty="0" smtClean="0">
                <a:latin typeface="Calibri" pitchFamily="34" charset="0"/>
              </a:rPr>
              <a:t> di procurement: appalto/concessione etc. </a:t>
            </a:r>
            <a:r>
              <a:rPr lang="it-IT" sz="2800" i="1" dirty="0" smtClean="0">
                <a:latin typeface="Calibri" pitchFamily="34" charset="0"/>
              </a:rPr>
              <a:t>La cattura nella scelta </a:t>
            </a:r>
          </a:p>
          <a:p>
            <a:pPr algn="just" eaLnBrk="1" hangingPunct="1">
              <a:buNone/>
            </a:pPr>
            <a:r>
              <a:rPr lang="it-IT" sz="2800" b="1" dirty="0" smtClean="0">
                <a:latin typeface="Calibri" pitchFamily="34" charset="0"/>
              </a:rPr>
              <a:t> Rimedi? </a:t>
            </a:r>
          </a:p>
          <a:p>
            <a:pPr algn="just" eaLnBrk="1" hangingPunct="1"/>
            <a:r>
              <a:rPr lang="it-IT" sz="2800" dirty="0" smtClean="0">
                <a:latin typeface="Calibri" pitchFamily="34" charset="0"/>
              </a:rPr>
              <a:t> Concessioni che si autofinanziano e la finanza di progetto: la disponibilità dei privati ad investire come garanzia di bancabilità e utilità progetto</a:t>
            </a:r>
          </a:p>
          <a:p>
            <a:pPr algn="just" eaLnBrk="1" hangingPunct="1">
              <a:buNone/>
            </a:pPr>
            <a:r>
              <a:rPr lang="it-IT" sz="2800" dirty="0" smtClean="0">
                <a:latin typeface="Calibri" pitchFamily="34" charset="0"/>
              </a:rPr>
              <a:t>Scuole, Ospedali  più a rischio di trasporti</a:t>
            </a:r>
          </a:p>
          <a:p>
            <a:pPr algn="just" eaLnBrk="1" hangingPunct="1"/>
            <a:r>
              <a:rPr lang="it-IT" sz="2800" dirty="0" smtClean="0">
                <a:latin typeface="Calibri" pitchFamily="34" charset="0"/>
              </a:rPr>
              <a:t>Motivare la scelta del tipo di </a:t>
            </a:r>
            <a:r>
              <a:rPr lang="it-IT" sz="2800" dirty="0" err="1" smtClean="0">
                <a:latin typeface="Calibri" pitchFamily="34" charset="0"/>
              </a:rPr>
              <a:t>procurement</a:t>
            </a:r>
            <a:r>
              <a:rPr lang="it-IT" sz="2800" dirty="0" smtClean="0">
                <a:latin typeface="Calibri" pitchFamily="34" charset="0"/>
              </a:rPr>
              <a:t> e rendere pubblici le motivazioni. Es.: il </a:t>
            </a:r>
            <a:r>
              <a:rPr lang="it-IT" sz="2800" i="1" dirty="0" smtClean="0">
                <a:latin typeface="Calibri" pitchFamily="34" charset="0"/>
              </a:rPr>
              <a:t>Public Sector </a:t>
            </a:r>
            <a:r>
              <a:rPr lang="it-IT" sz="2800" i="1" dirty="0" err="1" smtClean="0">
                <a:latin typeface="Calibri" pitchFamily="34" charset="0"/>
              </a:rPr>
              <a:t>Comparator</a:t>
            </a:r>
            <a:r>
              <a:rPr lang="it-IT" sz="2800" dirty="0" smtClean="0">
                <a:latin typeface="Calibri" pitchFamily="34" charset="0"/>
              </a:rPr>
              <a:t> in UK </a:t>
            </a:r>
          </a:p>
          <a:p>
            <a:pPr algn="just" eaLnBrk="1" hangingPunct="1"/>
            <a:endParaRPr lang="en-GB" dirty="0" smtClean="0">
              <a:solidFill>
                <a:srgbClr val="FF0000"/>
              </a:solidFill>
            </a:endParaRPr>
          </a:p>
        </p:txBody>
      </p:sp>
    </p:spTree>
  </p:cSld>
  <p:clrMapOvr>
    <a:masterClrMapping/>
  </p:clrMapOvr>
  <p:transition>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0" y="471488"/>
            <a:ext cx="9906000" cy="1017587"/>
          </a:xfrm>
        </p:spPr>
        <p:txBody>
          <a:bodyPr/>
          <a:lstStyle/>
          <a:p>
            <a:pPr algn="ctr" eaLnBrk="1" hangingPunct="1"/>
            <a:r>
              <a:rPr lang="en-GB" sz="3200" b="1" dirty="0" smtClean="0">
                <a:solidFill>
                  <a:schemeClr val="bg2">
                    <a:lumMod val="60000"/>
                    <a:lumOff val="40000"/>
                  </a:schemeClr>
                </a:solidFill>
                <a:latin typeface="Calibri" pitchFamily="34" charset="0"/>
              </a:rPr>
              <a:t>La </a:t>
            </a:r>
            <a:r>
              <a:rPr lang="en-GB" sz="3200" b="1" dirty="0" err="1" smtClean="0">
                <a:solidFill>
                  <a:schemeClr val="bg2">
                    <a:lumMod val="60000"/>
                    <a:lumOff val="40000"/>
                  </a:schemeClr>
                </a:solidFill>
                <a:latin typeface="Calibri" pitchFamily="34" charset="0"/>
              </a:rPr>
              <a:t>fase</a:t>
            </a:r>
            <a:r>
              <a:rPr lang="en-GB" sz="3200" b="1" dirty="0" smtClean="0">
                <a:solidFill>
                  <a:schemeClr val="bg2">
                    <a:lumMod val="60000"/>
                    <a:lumOff val="40000"/>
                  </a:schemeClr>
                </a:solidFill>
                <a:latin typeface="Calibri" pitchFamily="34" charset="0"/>
              </a:rPr>
              <a:t> pre-</a:t>
            </a:r>
            <a:r>
              <a:rPr lang="en-GB" sz="3200" b="1" dirty="0" err="1" smtClean="0">
                <a:solidFill>
                  <a:schemeClr val="bg2">
                    <a:lumMod val="60000"/>
                    <a:lumOff val="40000"/>
                  </a:schemeClr>
                </a:solidFill>
                <a:latin typeface="Calibri" pitchFamily="34" charset="0"/>
              </a:rPr>
              <a:t>gara</a:t>
            </a:r>
            <a:r>
              <a:rPr lang="en-GB" sz="3200" b="1" dirty="0" smtClean="0">
                <a:solidFill>
                  <a:schemeClr val="bg2">
                    <a:lumMod val="60000"/>
                    <a:lumOff val="40000"/>
                  </a:schemeClr>
                </a:solidFill>
                <a:latin typeface="Calibri" pitchFamily="34" charset="0"/>
              </a:rPr>
              <a:t>: </a:t>
            </a:r>
            <a:r>
              <a:rPr lang="it-IT" sz="3200" b="1" dirty="0" smtClean="0">
                <a:solidFill>
                  <a:schemeClr val="bg2">
                    <a:lumMod val="60000"/>
                    <a:lumOff val="40000"/>
                  </a:schemeClr>
                </a:solidFill>
                <a:latin typeface="Calibri" pitchFamily="34" charset="0"/>
              </a:rPr>
              <a:t>La scelta della forma di </a:t>
            </a:r>
            <a:r>
              <a:rPr lang="it-IT" sz="3200" b="1" dirty="0" err="1" smtClean="0">
                <a:solidFill>
                  <a:schemeClr val="bg2">
                    <a:lumMod val="60000"/>
                    <a:lumOff val="40000"/>
                  </a:schemeClr>
                </a:solidFill>
                <a:latin typeface="Calibri" pitchFamily="34" charset="0"/>
              </a:rPr>
              <a:t>procurement</a:t>
            </a:r>
            <a:r>
              <a:rPr lang="it-IT" sz="3200" b="1" dirty="0" smtClean="0">
                <a:solidFill>
                  <a:schemeClr val="bg2">
                    <a:lumMod val="60000"/>
                    <a:lumOff val="40000"/>
                  </a:schemeClr>
                </a:solidFill>
                <a:latin typeface="Calibri" pitchFamily="34" charset="0"/>
              </a:rPr>
              <a:t>: gare o affidamento?</a:t>
            </a:r>
            <a:endParaRPr lang="it-IT" sz="3200" dirty="0" smtClean="0">
              <a:solidFill>
                <a:schemeClr val="bg2">
                  <a:lumMod val="60000"/>
                  <a:lumOff val="40000"/>
                </a:schemeClr>
              </a:solidFill>
              <a:latin typeface="Calibri" pitchFamily="34" charset="0"/>
            </a:endParaRPr>
          </a:p>
        </p:txBody>
      </p:sp>
      <p:sp>
        <p:nvSpPr>
          <p:cNvPr id="44035" name="Rectangle 3"/>
          <p:cNvSpPr>
            <a:spLocks noGrp="1" noChangeArrowheads="1"/>
          </p:cNvSpPr>
          <p:nvPr>
            <p:ph idx="1"/>
          </p:nvPr>
        </p:nvSpPr>
        <p:spPr>
          <a:xfrm>
            <a:off x="0" y="1544638"/>
            <a:ext cx="9729788" cy="5139497"/>
          </a:xfrm>
        </p:spPr>
        <p:txBody>
          <a:bodyPr/>
          <a:lstStyle/>
          <a:p>
            <a:pPr algn="just" eaLnBrk="1" hangingPunct="1">
              <a:lnSpc>
                <a:spcPct val="80000"/>
              </a:lnSpc>
            </a:pPr>
            <a:r>
              <a:rPr lang="it-IT" sz="2800" dirty="0" smtClean="0">
                <a:latin typeface="Calibri" pitchFamily="34" charset="0"/>
              </a:rPr>
              <a:t>Gare garantiscono più trasparenza e pubblicità ma non sempre ottimali</a:t>
            </a:r>
          </a:p>
          <a:p>
            <a:pPr algn="just" eaLnBrk="1" hangingPunct="1">
              <a:lnSpc>
                <a:spcPct val="80000"/>
              </a:lnSpc>
              <a:buNone/>
            </a:pPr>
            <a:endParaRPr lang="it-IT" sz="2800" dirty="0" smtClean="0">
              <a:latin typeface="Calibri" pitchFamily="34" charset="0"/>
            </a:endParaRPr>
          </a:p>
          <a:p>
            <a:pPr algn="just" eaLnBrk="1" hangingPunct="1">
              <a:lnSpc>
                <a:spcPct val="80000"/>
              </a:lnSpc>
            </a:pPr>
            <a:r>
              <a:rPr lang="it-IT" sz="2800" dirty="0" smtClean="0">
                <a:latin typeface="Calibri" pitchFamily="34" charset="0"/>
              </a:rPr>
              <a:t>Se il progetto è </a:t>
            </a:r>
            <a:r>
              <a:rPr lang="it-IT" sz="2800" b="1" dirty="0" smtClean="0">
                <a:latin typeface="Calibri" pitchFamily="34" charset="0"/>
              </a:rPr>
              <a:t>complesso</a:t>
            </a:r>
            <a:r>
              <a:rPr lang="it-IT" sz="2800" dirty="0" smtClean="0">
                <a:latin typeface="Calibri" pitchFamily="34" charset="0"/>
              </a:rPr>
              <a:t> e non tutti gli aspetti della performance del contraente sono specificabili ex-ante, una gara con procedura aperta è considerata un meccanismo sub-ottimale</a:t>
            </a:r>
          </a:p>
          <a:p>
            <a:pPr algn="just" eaLnBrk="1" hangingPunct="1">
              <a:lnSpc>
                <a:spcPct val="80000"/>
              </a:lnSpc>
            </a:pPr>
            <a:endParaRPr lang="it-IT" sz="2800" dirty="0" smtClean="0">
              <a:latin typeface="Calibri" pitchFamily="34" charset="0"/>
            </a:endParaRPr>
          </a:p>
          <a:p>
            <a:pPr algn="just" eaLnBrk="1" hangingPunct="1">
              <a:lnSpc>
                <a:spcPct val="80000"/>
              </a:lnSpc>
            </a:pPr>
            <a:r>
              <a:rPr lang="it-IT" sz="2800" dirty="0" smtClean="0">
                <a:latin typeface="Calibri" pitchFamily="34" charset="0"/>
              </a:rPr>
              <a:t>In questi casi e’ possibile che la gara al prezzo più basso aggiudichi il contratto al </a:t>
            </a:r>
            <a:r>
              <a:rPr lang="it-IT" sz="2800" b="1" dirty="0" smtClean="0">
                <a:latin typeface="Calibri" pitchFamily="34" charset="0"/>
              </a:rPr>
              <a:t>fornitore meno capace</a:t>
            </a:r>
            <a:r>
              <a:rPr lang="it-IT" sz="2800" dirty="0" smtClean="0">
                <a:latin typeface="Calibri" pitchFamily="34" charset="0"/>
              </a:rPr>
              <a:t>: o perché 1) questi ha sottostimato più degli altri i costi effettivi del progetto o perché 2) </a:t>
            </a:r>
            <a:r>
              <a:rPr lang="it-IT" sz="2800" b="1" dirty="0" smtClean="0">
                <a:solidFill>
                  <a:srgbClr val="9888DE"/>
                </a:solidFill>
                <a:latin typeface="Calibri" pitchFamily="34" charset="0"/>
              </a:rPr>
              <a:t>è a conoscenza di eventuali condizioni di favore di cui godrà sugli aspetti non contrattabili una volta aggiudicato il contratto</a:t>
            </a:r>
            <a:r>
              <a:rPr lang="it-IT" sz="2800" dirty="0" smtClean="0">
                <a:latin typeface="Calibri" pitchFamily="34" charset="0"/>
              </a:rPr>
              <a:t>. </a:t>
            </a:r>
          </a:p>
        </p:txBody>
      </p:sp>
    </p:spTree>
  </p:cSld>
  <p:clrMapOvr>
    <a:masterClrMapping/>
  </p:clrMapOvr>
  <p:transition>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olo 1"/>
          <p:cNvSpPr>
            <a:spLocks noGrp="1"/>
          </p:cNvSpPr>
          <p:nvPr>
            <p:ph type="title"/>
          </p:nvPr>
        </p:nvSpPr>
        <p:spPr/>
        <p:txBody>
          <a:bodyPr/>
          <a:lstStyle/>
          <a:p>
            <a:pPr algn="ctr" eaLnBrk="1" hangingPunct="1"/>
            <a:r>
              <a:rPr lang="it-IT" sz="3600" b="1" dirty="0" smtClean="0">
                <a:solidFill>
                  <a:schemeClr val="bg2">
                    <a:lumMod val="60000"/>
                    <a:lumOff val="40000"/>
                  </a:schemeClr>
                </a:solidFill>
                <a:latin typeface="Calibri" pitchFamily="34" charset="0"/>
              </a:rPr>
              <a:t>La scelta della forma di </a:t>
            </a:r>
            <a:r>
              <a:rPr lang="it-IT" sz="3600" b="1" dirty="0" err="1" smtClean="0">
                <a:solidFill>
                  <a:schemeClr val="bg2">
                    <a:lumMod val="60000"/>
                    <a:lumOff val="40000"/>
                  </a:schemeClr>
                </a:solidFill>
                <a:latin typeface="Calibri" pitchFamily="34" charset="0"/>
              </a:rPr>
              <a:t>procurement</a:t>
            </a:r>
            <a:r>
              <a:rPr lang="it-IT" sz="3600" b="1" dirty="0" smtClean="0">
                <a:solidFill>
                  <a:schemeClr val="bg2">
                    <a:lumMod val="60000"/>
                    <a:lumOff val="40000"/>
                  </a:schemeClr>
                </a:solidFill>
                <a:latin typeface="Calibri" pitchFamily="34" charset="0"/>
              </a:rPr>
              <a:t>: gare o affidamento?</a:t>
            </a:r>
            <a:endParaRPr lang="it-IT" sz="3600" dirty="0" smtClean="0">
              <a:solidFill>
                <a:schemeClr val="bg2">
                  <a:lumMod val="60000"/>
                  <a:lumOff val="40000"/>
                </a:schemeClr>
              </a:solidFill>
            </a:endParaRPr>
          </a:p>
        </p:txBody>
      </p:sp>
      <p:sp>
        <p:nvSpPr>
          <p:cNvPr id="45059" name="Segnaposto contenuto 2"/>
          <p:cNvSpPr>
            <a:spLocks noGrp="1"/>
          </p:cNvSpPr>
          <p:nvPr>
            <p:ph idx="1"/>
          </p:nvPr>
        </p:nvSpPr>
        <p:spPr/>
        <p:txBody>
          <a:bodyPr/>
          <a:lstStyle/>
          <a:p>
            <a:pPr algn="just" eaLnBrk="1" hangingPunct="1">
              <a:lnSpc>
                <a:spcPct val="80000"/>
              </a:lnSpc>
            </a:pPr>
            <a:r>
              <a:rPr lang="it-IT" dirty="0" smtClean="0">
                <a:latin typeface="Calibri" pitchFamily="34" charset="0"/>
              </a:rPr>
              <a:t>Inoltre, un contratto incompleto in alcune parti a causa di un </a:t>
            </a:r>
            <a:r>
              <a:rPr lang="it-IT" b="1" dirty="0" smtClean="0">
                <a:latin typeface="Calibri" pitchFamily="34" charset="0"/>
              </a:rPr>
              <a:t>errore di capitolato</a:t>
            </a:r>
            <a:r>
              <a:rPr lang="it-IT" dirty="0" smtClean="0">
                <a:latin typeface="Calibri" pitchFamily="34" charset="0"/>
              </a:rPr>
              <a:t> dovuto alla </a:t>
            </a:r>
            <a:r>
              <a:rPr lang="it-IT" b="1" dirty="0" smtClean="0">
                <a:latin typeface="Calibri" pitchFamily="34" charset="0"/>
              </a:rPr>
              <a:t>complessità</a:t>
            </a:r>
            <a:r>
              <a:rPr lang="it-IT" dirty="0" smtClean="0">
                <a:latin typeface="Calibri" pitchFamily="34" charset="0"/>
              </a:rPr>
              <a:t> del progetto  può portare un fornitore conscio dell’errore a non comunicarlo alla stazione appaltante, effettuando un’offerta più bassa per vincere la gara e poi rifarsi sui profitti una volta evidenziata durante il contratto la necessità, ad esempio, di una variante. </a:t>
            </a:r>
          </a:p>
          <a:p>
            <a:pPr eaLnBrk="1" hangingPunct="1">
              <a:buFont typeface="Wingdings" pitchFamily="2" charset="2"/>
              <a:buNone/>
            </a:pPr>
            <a:endParaRPr lang="it-IT" dirty="0" smtClean="0"/>
          </a:p>
        </p:txBody>
      </p:sp>
    </p:spTree>
  </p:cSld>
  <p:clrMapOvr>
    <a:masterClrMapping/>
  </p:clrMapOvr>
  <p:transition>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olo 1"/>
          <p:cNvSpPr>
            <a:spLocks noGrp="1"/>
          </p:cNvSpPr>
          <p:nvPr>
            <p:ph type="title"/>
          </p:nvPr>
        </p:nvSpPr>
        <p:spPr>
          <a:xfrm>
            <a:off x="495300" y="328410"/>
            <a:ext cx="8915400" cy="1371600"/>
          </a:xfrm>
        </p:spPr>
        <p:txBody>
          <a:bodyPr/>
          <a:lstStyle/>
          <a:p>
            <a:pPr algn="ctr" eaLnBrk="1" hangingPunct="1"/>
            <a:r>
              <a:rPr lang="it-IT" sz="3200" b="1" dirty="0" smtClean="0">
                <a:solidFill>
                  <a:schemeClr val="bg2">
                    <a:lumMod val="60000"/>
                    <a:lumOff val="40000"/>
                  </a:schemeClr>
                </a:solidFill>
                <a:latin typeface="Calibri" pitchFamily="34" charset="0"/>
              </a:rPr>
              <a:t>La scelta della forma di </a:t>
            </a:r>
            <a:r>
              <a:rPr lang="it-IT" sz="3200" b="1" dirty="0" err="1" smtClean="0">
                <a:solidFill>
                  <a:schemeClr val="bg2">
                    <a:lumMod val="60000"/>
                    <a:lumOff val="40000"/>
                  </a:schemeClr>
                </a:solidFill>
                <a:latin typeface="Calibri" pitchFamily="34" charset="0"/>
              </a:rPr>
              <a:t>procurement</a:t>
            </a:r>
            <a:r>
              <a:rPr lang="it-IT" sz="3200" b="1" dirty="0" smtClean="0">
                <a:solidFill>
                  <a:schemeClr val="bg2">
                    <a:lumMod val="60000"/>
                    <a:lumOff val="40000"/>
                  </a:schemeClr>
                </a:solidFill>
                <a:latin typeface="Calibri" pitchFamily="34" charset="0"/>
              </a:rPr>
              <a:t>: gare o affidamento?</a:t>
            </a:r>
            <a:endParaRPr lang="it-IT" sz="3200" dirty="0" smtClean="0">
              <a:solidFill>
                <a:schemeClr val="bg2">
                  <a:lumMod val="60000"/>
                  <a:lumOff val="40000"/>
                </a:schemeClr>
              </a:solidFill>
            </a:endParaRPr>
          </a:p>
        </p:txBody>
      </p:sp>
      <p:sp>
        <p:nvSpPr>
          <p:cNvPr id="46083" name="Segnaposto contenuto 2"/>
          <p:cNvSpPr>
            <a:spLocks noGrp="1"/>
          </p:cNvSpPr>
          <p:nvPr>
            <p:ph idx="1"/>
          </p:nvPr>
        </p:nvSpPr>
        <p:spPr>
          <a:xfrm>
            <a:off x="495300" y="1661375"/>
            <a:ext cx="8915400" cy="5009881"/>
          </a:xfrm>
        </p:spPr>
        <p:txBody>
          <a:bodyPr/>
          <a:lstStyle/>
          <a:p>
            <a:pPr algn="just" eaLnBrk="1" hangingPunct="1">
              <a:lnSpc>
                <a:spcPct val="80000"/>
              </a:lnSpc>
              <a:buFont typeface="Wingdings" pitchFamily="2" charset="2"/>
              <a:buNone/>
            </a:pPr>
            <a:r>
              <a:rPr lang="it-IT" sz="2800" b="1" dirty="0" smtClean="0">
                <a:latin typeface="Calibri" pitchFamily="34" charset="0"/>
              </a:rPr>
              <a:t>MEGLIO, a seconda delle circostanze:  </a:t>
            </a:r>
          </a:p>
          <a:p>
            <a:pPr algn="just" eaLnBrk="1" hangingPunct="1">
              <a:lnSpc>
                <a:spcPct val="80000"/>
              </a:lnSpc>
              <a:buFont typeface="Wingdings" pitchFamily="2" charset="2"/>
              <a:buNone/>
            </a:pPr>
            <a:r>
              <a:rPr lang="it-IT" sz="2800" b="1" dirty="0" smtClean="0">
                <a:latin typeface="Calibri" pitchFamily="34" charset="0"/>
              </a:rPr>
              <a:t>	</a:t>
            </a:r>
            <a:r>
              <a:rPr lang="it-IT" sz="2800" dirty="0" smtClean="0">
                <a:latin typeface="Calibri" pitchFamily="34" charset="0"/>
              </a:rPr>
              <a:t>a) </a:t>
            </a:r>
            <a:r>
              <a:rPr lang="it-IT" sz="2800" b="1" dirty="0" smtClean="0">
                <a:latin typeface="Calibri" pitchFamily="34" charset="0"/>
              </a:rPr>
              <a:t>trattativa privata </a:t>
            </a:r>
            <a:r>
              <a:rPr lang="it-IT" sz="2800" dirty="0" smtClean="0">
                <a:latin typeface="Calibri" pitchFamily="34" charset="0"/>
              </a:rPr>
              <a:t>con un fornitore che goda di buona reputazione;</a:t>
            </a:r>
          </a:p>
          <a:p>
            <a:pPr algn="just" eaLnBrk="1" hangingPunct="1">
              <a:lnSpc>
                <a:spcPct val="80000"/>
              </a:lnSpc>
              <a:buFont typeface="Wingdings" pitchFamily="2" charset="2"/>
              <a:buNone/>
            </a:pPr>
            <a:r>
              <a:rPr lang="it-IT" sz="2800" dirty="0" smtClean="0">
                <a:latin typeface="Calibri" pitchFamily="34" charset="0"/>
              </a:rPr>
              <a:t>	b) chiamata da </a:t>
            </a:r>
            <a:r>
              <a:rPr lang="it-IT" sz="2800" b="1" dirty="0" smtClean="0">
                <a:latin typeface="Calibri" pitchFamily="34" charset="0"/>
              </a:rPr>
              <a:t>albo fornitori</a:t>
            </a:r>
            <a:r>
              <a:rPr lang="it-IT" sz="2800" dirty="0" smtClean="0">
                <a:latin typeface="Calibri" pitchFamily="34" charset="0"/>
              </a:rPr>
              <a:t> che derivi da un sistema di </a:t>
            </a:r>
            <a:r>
              <a:rPr lang="it-IT" sz="2800" i="1" dirty="0" err="1" smtClean="0">
                <a:latin typeface="Calibri" pitchFamily="34" charset="0"/>
              </a:rPr>
              <a:t>vendor</a:t>
            </a:r>
            <a:r>
              <a:rPr lang="it-IT" sz="2800" i="1" dirty="0" smtClean="0">
                <a:latin typeface="Calibri" pitchFamily="34" charset="0"/>
              </a:rPr>
              <a:t> rating</a:t>
            </a:r>
            <a:r>
              <a:rPr lang="it-IT" sz="2800" dirty="0" smtClean="0">
                <a:latin typeface="Calibri" pitchFamily="34" charset="0"/>
              </a:rPr>
              <a:t> di qualità;</a:t>
            </a:r>
          </a:p>
          <a:p>
            <a:pPr algn="just" eaLnBrk="1" hangingPunct="1">
              <a:lnSpc>
                <a:spcPct val="80000"/>
              </a:lnSpc>
              <a:buFont typeface="Wingdings" pitchFamily="2" charset="2"/>
              <a:buNone/>
            </a:pPr>
            <a:endParaRPr lang="it-IT" sz="2800" b="1" dirty="0" smtClean="0">
              <a:latin typeface="Calibri" pitchFamily="34" charset="0"/>
            </a:endParaRPr>
          </a:p>
          <a:p>
            <a:pPr algn="just" eaLnBrk="1" hangingPunct="1">
              <a:lnSpc>
                <a:spcPct val="80000"/>
              </a:lnSpc>
              <a:buFont typeface="Wingdings" pitchFamily="2" charset="2"/>
              <a:buNone/>
            </a:pPr>
            <a:r>
              <a:rPr lang="it-IT" sz="2800" dirty="0" smtClean="0">
                <a:latin typeface="Calibri" pitchFamily="34" charset="0"/>
              </a:rPr>
              <a:t>Ma alto rischio corruzione per maggiore discrezione.</a:t>
            </a:r>
          </a:p>
          <a:p>
            <a:pPr algn="just" eaLnBrk="1" hangingPunct="1">
              <a:lnSpc>
                <a:spcPct val="80000"/>
              </a:lnSpc>
              <a:buFont typeface="Wingdings" pitchFamily="2" charset="2"/>
              <a:buNone/>
            </a:pPr>
            <a:r>
              <a:rPr lang="it-IT" sz="2800" dirty="0" smtClean="0">
                <a:latin typeface="Calibri" pitchFamily="34" charset="0"/>
              </a:rPr>
              <a:t> Serve monitorare affidamenti SA</a:t>
            </a:r>
          </a:p>
          <a:p>
            <a:pPr algn="just" eaLnBrk="1" hangingPunct="1">
              <a:lnSpc>
                <a:spcPct val="80000"/>
              </a:lnSpc>
              <a:buFont typeface="Wingdings" pitchFamily="2" charset="2"/>
              <a:buNone/>
            </a:pPr>
            <a:endParaRPr lang="it-IT" sz="2800" dirty="0" smtClean="0">
              <a:latin typeface="Calibri" pitchFamily="34" charset="0"/>
            </a:endParaRPr>
          </a:p>
          <a:p>
            <a:pPr algn="just" eaLnBrk="1" hangingPunct="1">
              <a:lnSpc>
                <a:spcPct val="80000"/>
              </a:lnSpc>
              <a:buFont typeface="Wingdings" pitchFamily="2" charset="2"/>
              <a:buNone/>
            </a:pPr>
            <a:r>
              <a:rPr lang="it-IT" sz="2800" dirty="0" smtClean="0">
                <a:latin typeface="Calibri" pitchFamily="34" charset="0"/>
              </a:rPr>
              <a:t>Caso Paraguay; </a:t>
            </a:r>
            <a:r>
              <a:rPr lang="it-IT" sz="2800" dirty="0" err="1" smtClean="0">
                <a:latin typeface="Calibri" pitchFamily="34" charset="0"/>
              </a:rPr>
              <a:t>exeptional</a:t>
            </a:r>
            <a:r>
              <a:rPr lang="it-IT" sz="2800" dirty="0" smtClean="0">
                <a:latin typeface="Calibri" pitchFamily="34" charset="0"/>
              </a:rPr>
              <a:t> </a:t>
            </a:r>
            <a:r>
              <a:rPr lang="it-IT" sz="2800" dirty="0" err="1" smtClean="0">
                <a:latin typeface="Calibri" pitchFamily="34" charset="0"/>
              </a:rPr>
              <a:t>purchases</a:t>
            </a:r>
            <a:r>
              <a:rPr lang="it-IT" sz="2800" dirty="0" smtClean="0">
                <a:latin typeface="Calibri" pitchFamily="34" charset="0"/>
              </a:rPr>
              <a:t>; deroghe per appalti in urgenza</a:t>
            </a:r>
          </a:p>
          <a:p>
            <a:pPr algn="just" eaLnBrk="1" hangingPunct="1">
              <a:lnSpc>
                <a:spcPct val="80000"/>
              </a:lnSpc>
              <a:buFont typeface="Wingdings" pitchFamily="2" charset="2"/>
              <a:buNone/>
            </a:pPr>
            <a:r>
              <a:rPr lang="it-IT" sz="2800" dirty="0" smtClean="0">
                <a:latin typeface="Calibri" pitchFamily="34" charset="0"/>
              </a:rPr>
              <a:t>AVCP in Italia e richiesta affidamenti</a:t>
            </a:r>
          </a:p>
          <a:p>
            <a:pPr algn="just" eaLnBrk="1" hangingPunct="1">
              <a:lnSpc>
                <a:spcPct val="80000"/>
              </a:lnSpc>
              <a:buFont typeface="Wingdings" pitchFamily="2" charset="2"/>
              <a:buNone/>
            </a:pPr>
            <a:endParaRPr lang="it-IT" b="1" dirty="0" smtClean="0">
              <a:latin typeface="Calibri" pitchFamily="34" charset="0"/>
            </a:endParaRPr>
          </a:p>
          <a:p>
            <a:pPr algn="just" eaLnBrk="1" hangingPunct="1">
              <a:lnSpc>
                <a:spcPct val="80000"/>
              </a:lnSpc>
              <a:buFont typeface="Wingdings" pitchFamily="2" charset="2"/>
              <a:buNone/>
            </a:pPr>
            <a:r>
              <a:rPr lang="it-IT" b="1" dirty="0" smtClean="0">
                <a:latin typeface="Calibri" pitchFamily="34" charset="0"/>
              </a:rPr>
              <a:t>  </a:t>
            </a:r>
          </a:p>
          <a:p>
            <a:pPr algn="just" eaLnBrk="1" hangingPunct="1">
              <a:lnSpc>
                <a:spcPct val="80000"/>
              </a:lnSpc>
              <a:buFont typeface="Wingdings" pitchFamily="2" charset="2"/>
              <a:buNone/>
            </a:pPr>
            <a:endParaRPr lang="it-IT" b="1" dirty="0" smtClean="0">
              <a:latin typeface="Calibri" pitchFamily="34" charset="0"/>
            </a:endParaRPr>
          </a:p>
          <a:p>
            <a:pPr algn="just" eaLnBrk="1" hangingPunct="1">
              <a:lnSpc>
                <a:spcPct val="80000"/>
              </a:lnSpc>
              <a:buFont typeface="Wingdings" pitchFamily="2" charset="2"/>
              <a:buNone/>
            </a:pPr>
            <a:endParaRPr lang="it-IT" dirty="0" smtClean="0"/>
          </a:p>
        </p:txBody>
      </p:sp>
    </p:spTree>
  </p:cSld>
  <p:clrMapOvr>
    <a:masterClrMapping/>
  </p:clrMapOvr>
  <p:transition>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1295400" y="914400"/>
            <a:ext cx="8458200" cy="201613"/>
          </a:xfrm>
          <a:prstGeom prst="rect">
            <a:avLst/>
          </a:prstGeom>
          <a:noFill/>
          <a:ln w="9525">
            <a:noFill/>
            <a:miter lim="800000"/>
            <a:headEnd/>
            <a:tailEnd/>
          </a:ln>
        </p:spPr>
        <p:txBody>
          <a:bodyPr lIns="79343" tIns="39672" rIns="79343" bIns="39672">
            <a:spAutoFit/>
          </a:bodyPr>
          <a:lstStyle/>
          <a:p>
            <a:pPr lvl="1" eaLnBrk="0" hangingPunct="0">
              <a:spcBef>
                <a:spcPct val="50000"/>
              </a:spcBef>
            </a:pPr>
            <a:endParaRPr lang="it-IT" sz="800">
              <a:latin typeface="Arial" pitchFamily="34" charset="0"/>
            </a:endParaRPr>
          </a:p>
        </p:txBody>
      </p:sp>
      <p:sp>
        <p:nvSpPr>
          <p:cNvPr id="55299" name="Text Box 3"/>
          <p:cNvSpPr txBox="1">
            <a:spLocks noChangeArrowheads="1"/>
          </p:cNvSpPr>
          <p:nvPr/>
        </p:nvSpPr>
        <p:spPr bwMode="auto">
          <a:xfrm>
            <a:off x="412750" y="1482725"/>
            <a:ext cx="9059863" cy="4800600"/>
          </a:xfrm>
          <a:prstGeom prst="rect">
            <a:avLst/>
          </a:prstGeom>
          <a:noFill/>
          <a:ln w="9525">
            <a:noFill/>
            <a:miter lim="800000"/>
            <a:headEnd type="none" w="lg" len="lg"/>
            <a:tailEnd type="none" w="lg" len="lg"/>
          </a:ln>
        </p:spPr>
        <p:txBody>
          <a:bodyPr lIns="0" tIns="0" rIns="0" bIns="0">
            <a:spAutoFit/>
          </a:bodyPr>
          <a:lstStyle/>
          <a:p>
            <a:pPr algn="just">
              <a:tabLst>
                <a:tab pos="476250" algn="l"/>
              </a:tabLst>
            </a:pPr>
            <a:r>
              <a:rPr lang="it-IT" sz="1600" b="1" i="1"/>
              <a:t>Le aste a prezzo discendente rimuovono l’incertezza riguardo al valore del bene e portano le imprese ad effettuare offerte in maniera più aggressiva. Ma le aste on-line possono portare a</a:t>
            </a:r>
            <a:r>
              <a:rPr lang="it-IT" sz="1600" b="1">
                <a:solidFill>
                  <a:srgbClr val="FFAA00"/>
                </a:solidFill>
              </a:rPr>
              <a:t> </a:t>
            </a:r>
            <a:r>
              <a:rPr lang="it-IT" sz="1600" b="1">
                <a:solidFill>
                  <a:srgbClr val="9888DE"/>
                </a:solidFill>
              </a:rPr>
              <a:t>maggiore</a:t>
            </a:r>
            <a:r>
              <a:rPr lang="it-IT" sz="1600" b="1" i="1"/>
              <a:t> collusione:</a:t>
            </a:r>
          </a:p>
          <a:p>
            <a:pPr>
              <a:tabLst>
                <a:tab pos="476250" algn="l"/>
              </a:tabLst>
            </a:pPr>
            <a:endParaRPr lang="it-IT" sz="1600" b="1" i="1"/>
          </a:p>
          <a:p>
            <a:pPr algn="just">
              <a:buFont typeface="Wingdings" pitchFamily="2" charset="2"/>
              <a:buChar char="ü"/>
              <a:tabLst>
                <a:tab pos="476250" algn="l"/>
              </a:tabLst>
            </a:pPr>
            <a:r>
              <a:rPr lang="en-GB" altLang="ja-JP" sz="1600" b="1" i="1">
                <a:ea typeface="ＭＳ Ｐゴシック"/>
                <a:cs typeface="ＭＳ Ｐゴシック"/>
              </a:rPr>
              <a:t>I concorrenti vedono, in tempo reale, se un accordo di cartello è “tradito” da un’impresa ed hanno la possibilità di replicare immediatamante ribassando anch’essi i prezzi. Sapendo ciò, non vi saranno tradimenti e la collusione sarà rafforzata, danneggiando Amministrazione Pubblica e contribuenti</a:t>
            </a:r>
            <a:r>
              <a:rPr lang="it-IT" altLang="ja-JP" sz="1600">
                <a:ea typeface="ＭＳ Ｐゴシック"/>
                <a:cs typeface="ＭＳ Ｐゴシック"/>
              </a:rPr>
              <a:t>;</a:t>
            </a:r>
          </a:p>
          <a:p>
            <a:pPr algn="just">
              <a:buFont typeface="Wingdings" pitchFamily="2" charset="2"/>
              <a:buChar char="ü"/>
              <a:tabLst>
                <a:tab pos="476250" algn="l"/>
              </a:tabLst>
            </a:pPr>
            <a:r>
              <a:rPr lang="en-GB" altLang="ja-JP" sz="1600" b="1" i="1">
                <a:ea typeface="ＭＳ Ｐゴシック"/>
                <a:cs typeface="ＭＳ Ｐゴシック"/>
              </a:rPr>
              <a:t>La modalità del formato di gara può spaventare imprese più piccole che anticipano l’eventualità di essere facilmente e sistematicamente scavalcate da imprese più grandi durante l’asta.</a:t>
            </a:r>
            <a:endParaRPr lang="it-IT" altLang="ja-JP" sz="1600" b="1" i="1">
              <a:ea typeface="ＭＳ Ｐゴシック"/>
              <a:cs typeface="ＭＳ Ｐゴシック"/>
            </a:endParaRPr>
          </a:p>
          <a:p>
            <a:pPr>
              <a:buFont typeface="Wingdings" pitchFamily="2" charset="2"/>
              <a:buChar char="ü"/>
              <a:tabLst>
                <a:tab pos="476250" algn="l"/>
              </a:tabLst>
            </a:pPr>
            <a:endParaRPr lang="it-IT" altLang="ja-JP" sz="1600">
              <a:ea typeface="ＭＳ Ｐゴシック"/>
              <a:cs typeface="ＭＳ Ｐゴシック"/>
            </a:endParaRPr>
          </a:p>
          <a:p>
            <a:pPr algn="just">
              <a:buFont typeface="Wingdings" pitchFamily="2" charset="2"/>
              <a:buNone/>
              <a:tabLst>
                <a:tab pos="476250" algn="l"/>
              </a:tabLst>
            </a:pPr>
            <a:r>
              <a:rPr lang="en-GB" altLang="ja-JP" sz="1600" b="1">
                <a:ea typeface="ＭＳ Ｐゴシック"/>
                <a:cs typeface="ＭＳ Ｐゴシック"/>
              </a:rPr>
              <a:t>Di fatto le attuali pratiche mostarno un certo grado di cautela da parte delle PP.AA. nell’Unione Europea  nello scegliere l’asta discendente anche se disponibile, preferendo le aste elettroniche ad “offerta secca”. </a:t>
            </a:r>
            <a:endParaRPr lang="it-IT" altLang="ja-JP" sz="1600" b="1">
              <a:ea typeface="ＭＳ Ｐゴシック"/>
              <a:cs typeface="ＭＳ Ｐゴシック"/>
            </a:endParaRPr>
          </a:p>
          <a:p>
            <a:pPr algn="just">
              <a:buFont typeface="Wingdings" pitchFamily="2" charset="2"/>
              <a:buNone/>
              <a:tabLst>
                <a:tab pos="476250" algn="l"/>
              </a:tabLst>
            </a:pPr>
            <a:r>
              <a:rPr lang="en-GB" altLang="ja-JP" sz="1600" b="1">
                <a:ea typeface="ＭＳ Ｐゴシック"/>
                <a:cs typeface="ＭＳ Ｐゴシック"/>
              </a:rPr>
              <a:t>In queste ultime, infatti, la reazione ad un tradimento del cartello non può che avvenire in un’asta successiva, se mai ve ne sarà una: i cartelli quindi saranno dunque meno sostenibili che non in un’asta elettronica a prezzo discendente.</a:t>
            </a:r>
            <a:r>
              <a:rPr lang="it-IT" altLang="ja-JP" sz="1600">
                <a:ea typeface="ＭＳ Ｐゴシック"/>
                <a:cs typeface="ＭＳ Ｐゴシック"/>
              </a:rPr>
              <a:t> </a:t>
            </a:r>
            <a:endParaRPr lang="it-IT" sz="1600" b="1"/>
          </a:p>
          <a:p>
            <a:pPr algn="just">
              <a:tabLst>
                <a:tab pos="476250" algn="l"/>
              </a:tabLst>
            </a:pPr>
            <a:endParaRPr lang="it-IT" altLang="ja-JP" sz="1600" b="1">
              <a:ea typeface="ＭＳ Ｐゴシック"/>
              <a:cs typeface="ＭＳ Ｐゴシック"/>
            </a:endParaRPr>
          </a:p>
          <a:p>
            <a:pPr marL="1695450" lvl="1" indent="-457200" algn="just">
              <a:tabLst>
                <a:tab pos="476250" algn="l"/>
              </a:tabLst>
            </a:pPr>
            <a:endParaRPr lang="it-IT" sz="2400" b="1">
              <a:solidFill>
                <a:srgbClr val="9888DE"/>
              </a:solidFill>
            </a:endParaRPr>
          </a:p>
          <a:p>
            <a:pPr marL="1695450" lvl="1" indent="-457200" algn="ctr">
              <a:tabLst>
                <a:tab pos="476250" algn="l"/>
              </a:tabLst>
            </a:pPr>
            <a:r>
              <a:rPr lang="it-IT" sz="2400" b="1">
                <a:solidFill>
                  <a:srgbClr val="9888DE"/>
                </a:solidFill>
              </a:rPr>
              <a:t>PERCHE’ SCEGLIERE LE ASTE </a:t>
            </a:r>
          </a:p>
          <a:p>
            <a:pPr marL="1695450" lvl="1" indent="-457200" algn="ctr">
              <a:tabLst>
                <a:tab pos="476250" algn="l"/>
              </a:tabLst>
            </a:pPr>
            <a:r>
              <a:rPr lang="it-IT" sz="2400" b="1">
                <a:solidFill>
                  <a:srgbClr val="9888DE"/>
                </a:solidFill>
              </a:rPr>
              <a:t>ON LINE QUANDO NON SONO APPROPRIATE?</a:t>
            </a:r>
            <a:endParaRPr lang="it-IT" sz="2400" b="1">
              <a:solidFill>
                <a:srgbClr val="9888DE"/>
              </a:solidFill>
              <a:latin typeface="Arial" pitchFamily="34" charset="0"/>
              <a:ea typeface="Arial Unicode MS" pitchFamily="34" charset="-128"/>
              <a:cs typeface="Arial Unicode MS" pitchFamily="34" charset="-128"/>
            </a:endParaRPr>
          </a:p>
        </p:txBody>
      </p:sp>
      <p:sp>
        <p:nvSpPr>
          <p:cNvPr id="55300" name="AutoShape 4"/>
          <p:cNvSpPr>
            <a:spLocks noChangeArrowheads="1"/>
          </p:cNvSpPr>
          <p:nvPr/>
        </p:nvSpPr>
        <p:spPr bwMode="auto">
          <a:xfrm>
            <a:off x="4648200" y="1828800"/>
            <a:ext cx="485775" cy="976313"/>
          </a:xfrm>
          <a:prstGeom prst="downArrow">
            <a:avLst>
              <a:gd name="adj1" fmla="val 50000"/>
              <a:gd name="adj2" fmla="val 50245"/>
            </a:avLst>
          </a:prstGeom>
          <a:noFill/>
          <a:ln w="9525">
            <a:noFill/>
            <a:miter lim="800000"/>
            <a:headEnd/>
            <a:tailEnd/>
          </a:ln>
        </p:spPr>
        <p:txBody>
          <a:bodyPr wrap="none" lIns="79343" tIns="39672" rIns="79343" bIns="39672" anchor="ctr">
            <a:spAutoFit/>
          </a:bodyPr>
          <a:lstStyle/>
          <a:p>
            <a:endParaRPr lang="it-IT"/>
          </a:p>
        </p:txBody>
      </p:sp>
      <p:sp>
        <p:nvSpPr>
          <p:cNvPr id="55301" name="AutoShape 5"/>
          <p:cNvSpPr>
            <a:spLocks noChangeArrowheads="1"/>
          </p:cNvSpPr>
          <p:nvPr/>
        </p:nvSpPr>
        <p:spPr bwMode="auto">
          <a:xfrm>
            <a:off x="4103688" y="5208588"/>
            <a:ext cx="1550987" cy="225425"/>
          </a:xfrm>
          <a:prstGeom prst="downArrow">
            <a:avLst>
              <a:gd name="adj1" fmla="val 69231"/>
              <a:gd name="adj2" fmla="val 98991"/>
            </a:avLst>
          </a:prstGeom>
          <a:solidFill>
            <a:schemeClr val="accent1"/>
          </a:solidFill>
          <a:ln w="9525">
            <a:noFill/>
            <a:miter lim="800000"/>
            <a:headEnd/>
            <a:tailEnd/>
          </a:ln>
        </p:spPr>
        <p:txBody>
          <a:bodyPr lIns="79343" tIns="39672" rIns="79343" bIns="39672" anchor="ctr">
            <a:spAutoFit/>
          </a:bodyPr>
          <a:lstStyle/>
          <a:p>
            <a:endParaRPr lang="it-IT"/>
          </a:p>
        </p:txBody>
      </p:sp>
      <p:sp>
        <p:nvSpPr>
          <p:cNvPr id="55302" name="Rectangle 6"/>
          <p:cNvSpPr>
            <a:spLocks noChangeArrowheads="1"/>
          </p:cNvSpPr>
          <p:nvPr/>
        </p:nvSpPr>
        <p:spPr bwMode="auto">
          <a:xfrm>
            <a:off x="487363" y="1077913"/>
            <a:ext cx="8416925" cy="357187"/>
          </a:xfrm>
          <a:prstGeom prst="rect">
            <a:avLst/>
          </a:prstGeom>
          <a:noFill/>
          <a:ln w="9525">
            <a:noFill/>
            <a:miter lim="800000"/>
            <a:headEnd/>
            <a:tailEnd/>
          </a:ln>
        </p:spPr>
        <p:txBody>
          <a:bodyPr anchor="b"/>
          <a:lstStyle/>
          <a:p>
            <a:r>
              <a:rPr lang="it-IT" sz="2800" b="1">
                <a:solidFill>
                  <a:srgbClr val="9888DE"/>
                </a:solidFill>
              </a:rPr>
              <a:t>Aste on-line e collusione</a:t>
            </a:r>
            <a:r>
              <a:rPr lang="it-IT" sz="2800"/>
              <a:t> </a:t>
            </a:r>
            <a:r>
              <a:rPr lang="it-IT" sz="1500"/>
              <a:t/>
            </a:r>
            <a:br>
              <a:rPr lang="it-IT" sz="1500"/>
            </a:br>
            <a:r>
              <a:rPr lang="it-IT" sz="1200" b="1"/>
              <a:t>da Albano e Spagnolo, Handbook of Procurement</a:t>
            </a:r>
            <a:r>
              <a:rPr lang="it-IT" sz="1200"/>
              <a:t/>
            </a:r>
            <a:br>
              <a:rPr lang="it-IT" sz="1200"/>
            </a:br>
            <a:r>
              <a:rPr lang="it-IT" sz="1200" b="1"/>
              <a:t>curato da Dimitri, Piga e Spagnolo, Cambridge University Press, 2006</a:t>
            </a:r>
          </a:p>
        </p:txBody>
      </p:sp>
    </p:spTree>
  </p:cSld>
  <p:clrMapOvr>
    <a:masterClrMapping/>
  </p:clrMapOvr>
  <p:transition>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2"/>
          <p:cNvSpPr>
            <a:spLocks noChangeShapeType="1"/>
          </p:cNvSpPr>
          <p:nvPr/>
        </p:nvSpPr>
        <p:spPr bwMode="auto">
          <a:xfrm>
            <a:off x="2157413" y="1536700"/>
            <a:ext cx="0" cy="3789363"/>
          </a:xfrm>
          <a:prstGeom prst="line">
            <a:avLst/>
          </a:prstGeom>
          <a:noFill/>
          <a:ln w="0">
            <a:noFill/>
            <a:round/>
            <a:headEnd/>
            <a:tailEnd/>
          </a:ln>
        </p:spPr>
        <p:txBody>
          <a:bodyPr/>
          <a:lstStyle/>
          <a:p>
            <a:endParaRPr lang="it-IT"/>
          </a:p>
        </p:txBody>
      </p:sp>
      <p:sp>
        <p:nvSpPr>
          <p:cNvPr id="54275" name="Line 3"/>
          <p:cNvSpPr>
            <a:spLocks noChangeShapeType="1"/>
          </p:cNvSpPr>
          <p:nvPr/>
        </p:nvSpPr>
        <p:spPr bwMode="auto">
          <a:xfrm>
            <a:off x="2108200" y="5326063"/>
            <a:ext cx="49213" cy="1587"/>
          </a:xfrm>
          <a:prstGeom prst="line">
            <a:avLst/>
          </a:prstGeom>
          <a:noFill/>
          <a:ln w="0">
            <a:noFill/>
            <a:round/>
            <a:headEnd/>
            <a:tailEnd/>
          </a:ln>
        </p:spPr>
        <p:txBody>
          <a:bodyPr/>
          <a:lstStyle/>
          <a:p>
            <a:endParaRPr lang="it-IT"/>
          </a:p>
        </p:txBody>
      </p:sp>
      <p:sp>
        <p:nvSpPr>
          <p:cNvPr id="54276" name="Line 4"/>
          <p:cNvSpPr>
            <a:spLocks noChangeShapeType="1"/>
          </p:cNvSpPr>
          <p:nvPr/>
        </p:nvSpPr>
        <p:spPr bwMode="auto">
          <a:xfrm>
            <a:off x="2108200" y="4905375"/>
            <a:ext cx="49213" cy="1588"/>
          </a:xfrm>
          <a:prstGeom prst="line">
            <a:avLst/>
          </a:prstGeom>
          <a:noFill/>
          <a:ln w="0">
            <a:noFill/>
            <a:round/>
            <a:headEnd/>
            <a:tailEnd/>
          </a:ln>
        </p:spPr>
        <p:txBody>
          <a:bodyPr/>
          <a:lstStyle/>
          <a:p>
            <a:endParaRPr lang="it-IT"/>
          </a:p>
        </p:txBody>
      </p:sp>
      <p:sp>
        <p:nvSpPr>
          <p:cNvPr id="54277" name="Line 5"/>
          <p:cNvSpPr>
            <a:spLocks noChangeShapeType="1"/>
          </p:cNvSpPr>
          <p:nvPr/>
        </p:nvSpPr>
        <p:spPr bwMode="auto">
          <a:xfrm>
            <a:off x="2108200" y="4486275"/>
            <a:ext cx="49213" cy="1588"/>
          </a:xfrm>
          <a:prstGeom prst="line">
            <a:avLst/>
          </a:prstGeom>
          <a:noFill/>
          <a:ln w="0">
            <a:noFill/>
            <a:round/>
            <a:headEnd/>
            <a:tailEnd/>
          </a:ln>
        </p:spPr>
        <p:txBody>
          <a:bodyPr/>
          <a:lstStyle/>
          <a:p>
            <a:endParaRPr lang="it-IT"/>
          </a:p>
        </p:txBody>
      </p:sp>
      <p:sp>
        <p:nvSpPr>
          <p:cNvPr id="54278" name="Line 6"/>
          <p:cNvSpPr>
            <a:spLocks noChangeShapeType="1"/>
          </p:cNvSpPr>
          <p:nvPr/>
        </p:nvSpPr>
        <p:spPr bwMode="auto">
          <a:xfrm>
            <a:off x="2108200" y="4067175"/>
            <a:ext cx="49213" cy="1588"/>
          </a:xfrm>
          <a:prstGeom prst="line">
            <a:avLst/>
          </a:prstGeom>
          <a:noFill/>
          <a:ln w="0">
            <a:noFill/>
            <a:round/>
            <a:headEnd/>
            <a:tailEnd/>
          </a:ln>
        </p:spPr>
        <p:txBody>
          <a:bodyPr/>
          <a:lstStyle/>
          <a:p>
            <a:endParaRPr lang="it-IT"/>
          </a:p>
        </p:txBody>
      </p:sp>
      <p:sp>
        <p:nvSpPr>
          <p:cNvPr id="54279" name="Line 7"/>
          <p:cNvSpPr>
            <a:spLocks noChangeShapeType="1"/>
          </p:cNvSpPr>
          <p:nvPr/>
        </p:nvSpPr>
        <p:spPr bwMode="auto">
          <a:xfrm>
            <a:off x="2108200" y="3648075"/>
            <a:ext cx="49213" cy="1588"/>
          </a:xfrm>
          <a:prstGeom prst="line">
            <a:avLst/>
          </a:prstGeom>
          <a:noFill/>
          <a:ln w="0">
            <a:noFill/>
            <a:round/>
            <a:headEnd/>
            <a:tailEnd/>
          </a:ln>
        </p:spPr>
        <p:txBody>
          <a:bodyPr/>
          <a:lstStyle/>
          <a:p>
            <a:endParaRPr lang="it-IT"/>
          </a:p>
        </p:txBody>
      </p:sp>
      <p:sp>
        <p:nvSpPr>
          <p:cNvPr id="54280" name="Line 8"/>
          <p:cNvSpPr>
            <a:spLocks noChangeShapeType="1"/>
          </p:cNvSpPr>
          <p:nvPr/>
        </p:nvSpPr>
        <p:spPr bwMode="auto">
          <a:xfrm>
            <a:off x="2108200" y="3871913"/>
            <a:ext cx="49213" cy="1587"/>
          </a:xfrm>
          <a:prstGeom prst="line">
            <a:avLst/>
          </a:prstGeom>
          <a:noFill/>
          <a:ln w="0">
            <a:noFill/>
            <a:round/>
            <a:headEnd/>
            <a:tailEnd/>
          </a:ln>
        </p:spPr>
        <p:txBody>
          <a:bodyPr/>
          <a:lstStyle/>
          <a:p>
            <a:endParaRPr lang="it-IT"/>
          </a:p>
        </p:txBody>
      </p:sp>
      <p:sp>
        <p:nvSpPr>
          <p:cNvPr id="54281" name="Line 9"/>
          <p:cNvSpPr>
            <a:spLocks noChangeShapeType="1"/>
          </p:cNvSpPr>
          <p:nvPr/>
        </p:nvSpPr>
        <p:spPr bwMode="auto">
          <a:xfrm>
            <a:off x="2108200" y="2795588"/>
            <a:ext cx="49213" cy="1587"/>
          </a:xfrm>
          <a:prstGeom prst="line">
            <a:avLst/>
          </a:prstGeom>
          <a:noFill/>
          <a:ln w="0">
            <a:noFill/>
            <a:round/>
            <a:headEnd/>
            <a:tailEnd/>
          </a:ln>
        </p:spPr>
        <p:txBody>
          <a:bodyPr/>
          <a:lstStyle/>
          <a:p>
            <a:endParaRPr lang="it-IT"/>
          </a:p>
        </p:txBody>
      </p:sp>
      <p:sp>
        <p:nvSpPr>
          <p:cNvPr id="54282" name="Line 10"/>
          <p:cNvSpPr>
            <a:spLocks noChangeShapeType="1"/>
          </p:cNvSpPr>
          <p:nvPr/>
        </p:nvSpPr>
        <p:spPr bwMode="auto">
          <a:xfrm>
            <a:off x="2108200" y="2376488"/>
            <a:ext cx="49213" cy="1587"/>
          </a:xfrm>
          <a:prstGeom prst="line">
            <a:avLst/>
          </a:prstGeom>
          <a:noFill/>
          <a:ln w="0">
            <a:noFill/>
            <a:round/>
            <a:headEnd/>
            <a:tailEnd/>
          </a:ln>
        </p:spPr>
        <p:txBody>
          <a:bodyPr/>
          <a:lstStyle/>
          <a:p>
            <a:endParaRPr lang="it-IT"/>
          </a:p>
        </p:txBody>
      </p:sp>
      <p:sp>
        <p:nvSpPr>
          <p:cNvPr id="54283" name="Line 11"/>
          <p:cNvSpPr>
            <a:spLocks noChangeShapeType="1"/>
          </p:cNvSpPr>
          <p:nvPr/>
        </p:nvSpPr>
        <p:spPr bwMode="auto">
          <a:xfrm>
            <a:off x="2108200" y="1955800"/>
            <a:ext cx="49213" cy="1588"/>
          </a:xfrm>
          <a:prstGeom prst="line">
            <a:avLst/>
          </a:prstGeom>
          <a:noFill/>
          <a:ln w="0">
            <a:noFill/>
            <a:round/>
            <a:headEnd/>
            <a:tailEnd/>
          </a:ln>
        </p:spPr>
        <p:txBody>
          <a:bodyPr/>
          <a:lstStyle/>
          <a:p>
            <a:endParaRPr lang="it-IT"/>
          </a:p>
        </p:txBody>
      </p:sp>
      <p:sp>
        <p:nvSpPr>
          <p:cNvPr id="54284" name="Line 12"/>
          <p:cNvSpPr>
            <a:spLocks noChangeShapeType="1"/>
          </p:cNvSpPr>
          <p:nvPr/>
        </p:nvSpPr>
        <p:spPr bwMode="auto">
          <a:xfrm>
            <a:off x="2108200" y="1536700"/>
            <a:ext cx="49213" cy="1588"/>
          </a:xfrm>
          <a:prstGeom prst="line">
            <a:avLst/>
          </a:prstGeom>
          <a:noFill/>
          <a:ln w="0">
            <a:noFill/>
            <a:round/>
            <a:headEnd/>
            <a:tailEnd/>
          </a:ln>
        </p:spPr>
        <p:txBody>
          <a:bodyPr/>
          <a:lstStyle/>
          <a:p>
            <a:endParaRPr lang="it-IT"/>
          </a:p>
        </p:txBody>
      </p:sp>
      <p:sp>
        <p:nvSpPr>
          <p:cNvPr id="54285" name="Line 13"/>
          <p:cNvSpPr>
            <a:spLocks noChangeShapeType="1"/>
          </p:cNvSpPr>
          <p:nvPr/>
        </p:nvSpPr>
        <p:spPr bwMode="auto">
          <a:xfrm flipV="1">
            <a:off x="2157413" y="5326063"/>
            <a:ext cx="0" cy="50800"/>
          </a:xfrm>
          <a:prstGeom prst="line">
            <a:avLst/>
          </a:prstGeom>
          <a:noFill/>
          <a:ln w="0">
            <a:noFill/>
            <a:round/>
            <a:headEnd/>
            <a:tailEnd/>
          </a:ln>
        </p:spPr>
        <p:txBody>
          <a:bodyPr/>
          <a:lstStyle/>
          <a:p>
            <a:endParaRPr lang="it-IT"/>
          </a:p>
        </p:txBody>
      </p:sp>
      <p:sp>
        <p:nvSpPr>
          <p:cNvPr id="54286" name="Line 14"/>
          <p:cNvSpPr>
            <a:spLocks noChangeShapeType="1"/>
          </p:cNvSpPr>
          <p:nvPr/>
        </p:nvSpPr>
        <p:spPr bwMode="auto">
          <a:xfrm>
            <a:off x="3233738" y="5208588"/>
            <a:ext cx="2609850" cy="0"/>
          </a:xfrm>
          <a:prstGeom prst="line">
            <a:avLst/>
          </a:prstGeom>
          <a:noFill/>
          <a:ln w="12700">
            <a:noFill/>
            <a:round/>
            <a:headEnd type="triangle" w="med" len="med"/>
            <a:tailEnd type="triangle" w="med" len="med"/>
          </a:ln>
        </p:spPr>
        <p:txBody>
          <a:bodyPr wrap="none" lIns="45720" rIns="45720" anchor="ctr"/>
          <a:lstStyle/>
          <a:p>
            <a:endParaRPr lang="it-IT"/>
          </a:p>
        </p:txBody>
      </p:sp>
      <p:sp>
        <p:nvSpPr>
          <p:cNvPr id="54287" name="Line 15"/>
          <p:cNvSpPr>
            <a:spLocks noChangeShapeType="1"/>
          </p:cNvSpPr>
          <p:nvPr/>
        </p:nvSpPr>
        <p:spPr bwMode="auto">
          <a:xfrm>
            <a:off x="2225675" y="5208588"/>
            <a:ext cx="942975" cy="0"/>
          </a:xfrm>
          <a:prstGeom prst="line">
            <a:avLst/>
          </a:prstGeom>
          <a:noFill/>
          <a:ln w="12700">
            <a:noFill/>
            <a:round/>
            <a:headEnd type="triangle" w="med" len="med"/>
            <a:tailEnd type="triangle" w="med" len="med"/>
          </a:ln>
        </p:spPr>
        <p:txBody>
          <a:bodyPr wrap="none" lIns="45720" rIns="45720" anchor="ctr"/>
          <a:lstStyle/>
          <a:p>
            <a:endParaRPr lang="it-IT"/>
          </a:p>
        </p:txBody>
      </p:sp>
      <p:sp>
        <p:nvSpPr>
          <p:cNvPr id="54288" name="Line 16"/>
          <p:cNvSpPr>
            <a:spLocks noChangeShapeType="1"/>
          </p:cNvSpPr>
          <p:nvPr/>
        </p:nvSpPr>
        <p:spPr bwMode="auto">
          <a:xfrm>
            <a:off x="5897563" y="5208588"/>
            <a:ext cx="1165225" cy="0"/>
          </a:xfrm>
          <a:prstGeom prst="line">
            <a:avLst/>
          </a:prstGeom>
          <a:noFill/>
          <a:ln w="12700">
            <a:noFill/>
            <a:round/>
            <a:headEnd type="triangle" w="med" len="med"/>
            <a:tailEnd type="triangle" w="med" len="med"/>
          </a:ln>
        </p:spPr>
        <p:txBody>
          <a:bodyPr wrap="none" lIns="45720" rIns="45720" anchor="ctr"/>
          <a:lstStyle/>
          <a:p>
            <a:endParaRPr lang="it-IT"/>
          </a:p>
        </p:txBody>
      </p:sp>
      <p:sp>
        <p:nvSpPr>
          <p:cNvPr id="54289" name="Line 17"/>
          <p:cNvSpPr>
            <a:spLocks noChangeShapeType="1"/>
          </p:cNvSpPr>
          <p:nvPr/>
        </p:nvSpPr>
        <p:spPr bwMode="auto">
          <a:xfrm>
            <a:off x="7104063" y="5208588"/>
            <a:ext cx="1616075" cy="0"/>
          </a:xfrm>
          <a:prstGeom prst="line">
            <a:avLst/>
          </a:prstGeom>
          <a:noFill/>
          <a:ln w="12700">
            <a:noFill/>
            <a:round/>
            <a:headEnd type="triangle" w="med" len="med"/>
            <a:tailEnd type="triangle" w="med" len="med"/>
          </a:ln>
        </p:spPr>
        <p:txBody>
          <a:bodyPr wrap="none" lIns="45720" rIns="45720" anchor="ctr"/>
          <a:lstStyle/>
          <a:p>
            <a:endParaRPr lang="it-IT"/>
          </a:p>
        </p:txBody>
      </p:sp>
      <p:sp>
        <p:nvSpPr>
          <p:cNvPr id="54290" name="Line 18"/>
          <p:cNvSpPr>
            <a:spLocks noChangeShapeType="1"/>
          </p:cNvSpPr>
          <p:nvPr/>
        </p:nvSpPr>
        <p:spPr bwMode="auto">
          <a:xfrm>
            <a:off x="8736013" y="5208588"/>
            <a:ext cx="542925" cy="0"/>
          </a:xfrm>
          <a:prstGeom prst="line">
            <a:avLst/>
          </a:prstGeom>
          <a:noFill/>
          <a:ln w="12700">
            <a:noFill/>
            <a:round/>
            <a:headEnd type="triangle" w="med" len="med"/>
            <a:tailEnd type="triangle" w="med" len="med"/>
          </a:ln>
        </p:spPr>
        <p:txBody>
          <a:bodyPr wrap="none" lIns="45720" rIns="45720" anchor="ctr"/>
          <a:lstStyle/>
          <a:p>
            <a:endParaRPr lang="it-IT"/>
          </a:p>
        </p:txBody>
      </p:sp>
      <p:sp>
        <p:nvSpPr>
          <p:cNvPr id="54291" name="Rectangle 19"/>
          <p:cNvSpPr>
            <a:spLocks noChangeArrowheads="1"/>
          </p:cNvSpPr>
          <p:nvPr/>
        </p:nvSpPr>
        <p:spPr bwMode="auto">
          <a:xfrm>
            <a:off x="1719263" y="2828925"/>
            <a:ext cx="7097712" cy="3325813"/>
          </a:xfrm>
          <a:prstGeom prst="rect">
            <a:avLst/>
          </a:prstGeom>
          <a:noFill/>
          <a:ln w="9525">
            <a:solidFill>
              <a:schemeClr val="tx1"/>
            </a:solidFill>
            <a:miter lim="800000"/>
            <a:headEnd/>
            <a:tailEnd/>
          </a:ln>
        </p:spPr>
        <p:txBody>
          <a:bodyPr/>
          <a:lstStyle/>
          <a:p>
            <a:endParaRPr lang="it-IT"/>
          </a:p>
        </p:txBody>
      </p:sp>
      <p:sp>
        <p:nvSpPr>
          <p:cNvPr id="54292" name="Line 20"/>
          <p:cNvSpPr>
            <a:spLocks noChangeShapeType="1"/>
          </p:cNvSpPr>
          <p:nvPr/>
        </p:nvSpPr>
        <p:spPr bwMode="auto">
          <a:xfrm>
            <a:off x="1719263" y="5784850"/>
            <a:ext cx="7097712" cy="1588"/>
          </a:xfrm>
          <a:prstGeom prst="line">
            <a:avLst/>
          </a:prstGeom>
          <a:noFill/>
          <a:ln w="0">
            <a:noFill/>
            <a:prstDash val="sysDot"/>
            <a:round/>
            <a:headEnd/>
            <a:tailEnd/>
          </a:ln>
        </p:spPr>
        <p:txBody>
          <a:bodyPr/>
          <a:lstStyle/>
          <a:p>
            <a:endParaRPr lang="it-IT"/>
          </a:p>
        </p:txBody>
      </p:sp>
      <p:sp>
        <p:nvSpPr>
          <p:cNvPr id="54293" name="Line 21"/>
          <p:cNvSpPr>
            <a:spLocks noChangeShapeType="1"/>
          </p:cNvSpPr>
          <p:nvPr/>
        </p:nvSpPr>
        <p:spPr bwMode="auto">
          <a:xfrm>
            <a:off x="1719263" y="5418138"/>
            <a:ext cx="7097712" cy="0"/>
          </a:xfrm>
          <a:prstGeom prst="line">
            <a:avLst/>
          </a:prstGeom>
          <a:noFill/>
          <a:ln w="0">
            <a:noFill/>
            <a:prstDash val="sysDot"/>
            <a:round/>
            <a:headEnd/>
            <a:tailEnd/>
          </a:ln>
        </p:spPr>
        <p:txBody>
          <a:bodyPr/>
          <a:lstStyle/>
          <a:p>
            <a:endParaRPr lang="it-IT"/>
          </a:p>
        </p:txBody>
      </p:sp>
      <p:sp>
        <p:nvSpPr>
          <p:cNvPr id="54294" name="Line 22"/>
          <p:cNvSpPr>
            <a:spLocks noChangeShapeType="1"/>
          </p:cNvSpPr>
          <p:nvPr/>
        </p:nvSpPr>
        <p:spPr bwMode="auto">
          <a:xfrm>
            <a:off x="1719263" y="5049838"/>
            <a:ext cx="7097712" cy="1587"/>
          </a:xfrm>
          <a:prstGeom prst="line">
            <a:avLst/>
          </a:prstGeom>
          <a:noFill/>
          <a:ln w="0">
            <a:noFill/>
            <a:prstDash val="sysDot"/>
            <a:round/>
            <a:headEnd/>
            <a:tailEnd/>
          </a:ln>
        </p:spPr>
        <p:txBody>
          <a:bodyPr/>
          <a:lstStyle/>
          <a:p>
            <a:endParaRPr lang="it-IT"/>
          </a:p>
        </p:txBody>
      </p:sp>
      <p:sp>
        <p:nvSpPr>
          <p:cNvPr id="54295" name="Line 23"/>
          <p:cNvSpPr>
            <a:spLocks noChangeShapeType="1"/>
          </p:cNvSpPr>
          <p:nvPr/>
        </p:nvSpPr>
        <p:spPr bwMode="auto">
          <a:xfrm>
            <a:off x="1719263" y="4681538"/>
            <a:ext cx="7097712" cy="1587"/>
          </a:xfrm>
          <a:prstGeom prst="line">
            <a:avLst/>
          </a:prstGeom>
          <a:noFill/>
          <a:ln w="0">
            <a:noFill/>
            <a:prstDash val="sysDot"/>
            <a:round/>
            <a:headEnd/>
            <a:tailEnd/>
          </a:ln>
        </p:spPr>
        <p:txBody>
          <a:bodyPr/>
          <a:lstStyle/>
          <a:p>
            <a:endParaRPr lang="it-IT"/>
          </a:p>
        </p:txBody>
      </p:sp>
      <p:sp>
        <p:nvSpPr>
          <p:cNvPr id="54296" name="Line 24"/>
          <p:cNvSpPr>
            <a:spLocks noChangeShapeType="1"/>
          </p:cNvSpPr>
          <p:nvPr/>
        </p:nvSpPr>
        <p:spPr bwMode="auto">
          <a:xfrm>
            <a:off x="1719263" y="4302125"/>
            <a:ext cx="7097712" cy="1588"/>
          </a:xfrm>
          <a:prstGeom prst="line">
            <a:avLst/>
          </a:prstGeom>
          <a:noFill/>
          <a:ln w="0">
            <a:noFill/>
            <a:prstDash val="sysDot"/>
            <a:round/>
            <a:headEnd/>
            <a:tailEnd/>
          </a:ln>
        </p:spPr>
        <p:txBody>
          <a:bodyPr/>
          <a:lstStyle/>
          <a:p>
            <a:endParaRPr lang="it-IT"/>
          </a:p>
        </p:txBody>
      </p:sp>
      <p:sp>
        <p:nvSpPr>
          <p:cNvPr id="54297" name="Line 25"/>
          <p:cNvSpPr>
            <a:spLocks noChangeShapeType="1"/>
          </p:cNvSpPr>
          <p:nvPr/>
        </p:nvSpPr>
        <p:spPr bwMode="auto">
          <a:xfrm>
            <a:off x="1719263" y="3933825"/>
            <a:ext cx="7097712" cy="1588"/>
          </a:xfrm>
          <a:prstGeom prst="line">
            <a:avLst/>
          </a:prstGeom>
          <a:noFill/>
          <a:ln w="0">
            <a:noFill/>
            <a:prstDash val="sysDot"/>
            <a:round/>
            <a:headEnd/>
            <a:tailEnd/>
          </a:ln>
        </p:spPr>
        <p:txBody>
          <a:bodyPr/>
          <a:lstStyle/>
          <a:p>
            <a:endParaRPr lang="it-IT"/>
          </a:p>
        </p:txBody>
      </p:sp>
      <p:sp>
        <p:nvSpPr>
          <p:cNvPr id="54298" name="Line 26"/>
          <p:cNvSpPr>
            <a:spLocks noChangeShapeType="1"/>
          </p:cNvSpPr>
          <p:nvPr/>
        </p:nvSpPr>
        <p:spPr bwMode="auto">
          <a:xfrm>
            <a:off x="1719263" y="3567113"/>
            <a:ext cx="7097712" cy="0"/>
          </a:xfrm>
          <a:prstGeom prst="line">
            <a:avLst/>
          </a:prstGeom>
          <a:noFill/>
          <a:ln w="0">
            <a:noFill/>
            <a:prstDash val="sysDot"/>
            <a:round/>
            <a:headEnd/>
            <a:tailEnd/>
          </a:ln>
        </p:spPr>
        <p:txBody>
          <a:bodyPr/>
          <a:lstStyle/>
          <a:p>
            <a:endParaRPr lang="it-IT"/>
          </a:p>
        </p:txBody>
      </p:sp>
      <p:sp>
        <p:nvSpPr>
          <p:cNvPr id="54299" name="Line 27"/>
          <p:cNvSpPr>
            <a:spLocks noChangeShapeType="1"/>
          </p:cNvSpPr>
          <p:nvPr/>
        </p:nvSpPr>
        <p:spPr bwMode="auto">
          <a:xfrm>
            <a:off x="1719263" y="3197225"/>
            <a:ext cx="7097712" cy="1588"/>
          </a:xfrm>
          <a:prstGeom prst="line">
            <a:avLst/>
          </a:prstGeom>
          <a:noFill/>
          <a:ln w="0">
            <a:noFill/>
            <a:prstDash val="sysDot"/>
            <a:round/>
            <a:headEnd/>
            <a:tailEnd/>
          </a:ln>
        </p:spPr>
        <p:txBody>
          <a:bodyPr/>
          <a:lstStyle/>
          <a:p>
            <a:endParaRPr lang="it-IT"/>
          </a:p>
        </p:txBody>
      </p:sp>
      <p:sp>
        <p:nvSpPr>
          <p:cNvPr id="54300" name="Line 28"/>
          <p:cNvSpPr>
            <a:spLocks noChangeShapeType="1"/>
          </p:cNvSpPr>
          <p:nvPr/>
        </p:nvSpPr>
        <p:spPr bwMode="auto">
          <a:xfrm>
            <a:off x="1719263" y="2828925"/>
            <a:ext cx="7097712" cy="1588"/>
          </a:xfrm>
          <a:prstGeom prst="line">
            <a:avLst/>
          </a:prstGeom>
          <a:noFill/>
          <a:ln w="0">
            <a:solidFill>
              <a:schemeClr val="tx1"/>
            </a:solidFill>
            <a:prstDash val="sysDot"/>
            <a:round/>
            <a:headEnd/>
            <a:tailEnd/>
          </a:ln>
        </p:spPr>
        <p:txBody>
          <a:bodyPr/>
          <a:lstStyle/>
          <a:p>
            <a:endParaRPr lang="it-IT"/>
          </a:p>
        </p:txBody>
      </p:sp>
      <p:sp>
        <p:nvSpPr>
          <p:cNvPr id="54301" name="Rectangle 29"/>
          <p:cNvSpPr>
            <a:spLocks noChangeArrowheads="1"/>
          </p:cNvSpPr>
          <p:nvPr/>
        </p:nvSpPr>
        <p:spPr bwMode="auto">
          <a:xfrm>
            <a:off x="1719263" y="2828925"/>
            <a:ext cx="7097712" cy="3325813"/>
          </a:xfrm>
          <a:prstGeom prst="rect">
            <a:avLst/>
          </a:prstGeom>
          <a:noFill/>
          <a:ln w="11176">
            <a:solidFill>
              <a:schemeClr val="hlink"/>
            </a:solidFill>
            <a:miter lim="800000"/>
            <a:headEnd/>
            <a:tailEnd/>
          </a:ln>
        </p:spPr>
        <p:txBody>
          <a:bodyPr/>
          <a:lstStyle/>
          <a:p>
            <a:endParaRPr lang="it-IT"/>
          </a:p>
        </p:txBody>
      </p:sp>
      <p:sp>
        <p:nvSpPr>
          <p:cNvPr id="54302" name="Line 30"/>
          <p:cNvSpPr>
            <a:spLocks noChangeShapeType="1"/>
          </p:cNvSpPr>
          <p:nvPr/>
        </p:nvSpPr>
        <p:spPr bwMode="auto">
          <a:xfrm>
            <a:off x="1719263" y="6154738"/>
            <a:ext cx="7097712" cy="1587"/>
          </a:xfrm>
          <a:prstGeom prst="line">
            <a:avLst/>
          </a:prstGeom>
          <a:noFill/>
          <a:ln w="0">
            <a:solidFill>
              <a:schemeClr val="tx1"/>
            </a:solidFill>
            <a:round/>
            <a:headEnd/>
            <a:tailEnd/>
          </a:ln>
        </p:spPr>
        <p:txBody>
          <a:bodyPr/>
          <a:lstStyle/>
          <a:p>
            <a:endParaRPr lang="it-IT"/>
          </a:p>
        </p:txBody>
      </p:sp>
      <p:sp>
        <p:nvSpPr>
          <p:cNvPr id="54303" name="Line 31"/>
          <p:cNvSpPr>
            <a:spLocks noChangeShapeType="1"/>
          </p:cNvSpPr>
          <p:nvPr/>
        </p:nvSpPr>
        <p:spPr bwMode="auto">
          <a:xfrm flipV="1">
            <a:off x="2316163" y="6154738"/>
            <a:ext cx="1587" cy="44450"/>
          </a:xfrm>
          <a:prstGeom prst="line">
            <a:avLst/>
          </a:prstGeom>
          <a:noFill/>
          <a:ln w="0">
            <a:solidFill>
              <a:schemeClr val="tx1"/>
            </a:solidFill>
            <a:round/>
            <a:headEnd/>
            <a:tailEnd/>
          </a:ln>
        </p:spPr>
        <p:txBody>
          <a:bodyPr/>
          <a:lstStyle/>
          <a:p>
            <a:endParaRPr lang="it-IT"/>
          </a:p>
        </p:txBody>
      </p:sp>
      <p:sp>
        <p:nvSpPr>
          <p:cNvPr id="54304" name="Line 32"/>
          <p:cNvSpPr>
            <a:spLocks noChangeShapeType="1"/>
          </p:cNvSpPr>
          <p:nvPr/>
        </p:nvSpPr>
        <p:spPr bwMode="auto">
          <a:xfrm flipV="1">
            <a:off x="2901950" y="6154738"/>
            <a:ext cx="1588" cy="44450"/>
          </a:xfrm>
          <a:prstGeom prst="line">
            <a:avLst/>
          </a:prstGeom>
          <a:noFill/>
          <a:ln w="0">
            <a:solidFill>
              <a:schemeClr val="tx1"/>
            </a:solidFill>
            <a:round/>
            <a:headEnd/>
            <a:tailEnd/>
          </a:ln>
        </p:spPr>
        <p:txBody>
          <a:bodyPr/>
          <a:lstStyle/>
          <a:p>
            <a:endParaRPr lang="it-IT"/>
          </a:p>
        </p:txBody>
      </p:sp>
      <p:sp>
        <p:nvSpPr>
          <p:cNvPr id="54305" name="Line 33"/>
          <p:cNvSpPr>
            <a:spLocks noChangeShapeType="1"/>
          </p:cNvSpPr>
          <p:nvPr/>
        </p:nvSpPr>
        <p:spPr bwMode="auto">
          <a:xfrm flipV="1">
            <a:off x="3498850" y="6154738"/>
            <a:ext cx="1588" cy="44450"/>
          </a:xfrm>
          <a:prstGeom prst="line">
            <a:avLst/>
          </a:prstGeom>
          <a:noFill/>
          <a:ln w="0">
            <a:solidFill>
              <a:schemeClr val="tx1"/>
            </a:solidFill>
            <a:round/>
            <a:headEnd/>
            <a:tailEnd/>
          </a:ln>
        </p:spPr>
        <p:txBody>
          <a:bodyPr/>
          <a:lstStyle/>
          <a:p>
            <a:endParaRPr lang="it-IT"/>
          </a:p>
        </p:txBody>
      </p:sp>
      <p:sp>
        <p:nvSpPr>
          <p:cNvPr id="54306" name="Line 34"/>
          <p:cNvSpPr>
            <a:spLocks noChangeShapeType="1"/>
          </p:cNvSpPr>
          <p:nvPr/>
        </p:nvSpPr>
        <p:spPr bwMode="auto">
          <a:xfrm flipV="1">
            <a:off x="4084638" y="6154738"/>
            <a:ext cx="1587" cy="44450"/>
          </a:xfrm>
          <a:prstGeom prst="line">
            <a:avLst/>
          </a:prstGeom>
          <a:noFill/>
          <a:ln w="0">
            <a:solidFill>
              <a:schemeClr val="tx1"/>
            </a:solidFill>
            <a:round/>
            <a:headEnd/>
            <a:tailEnd/>
          </a:ln>
        </p:spPr>
        <p:txBody>
          <a:bodyPr/>
          <a:lstStyle/>
          <a:p>
            <a:endParaRPr lang="it-IT"/>
          </a:p>
        </p:txBody>
      </p:sp>
      <p:sp>
        <p:nvSpPr>
          <p:cNvPr id="54307" name="Line 35"/>
          <p:cNvSpPr>
            <a:spLocks noChangeShapeType="1"/>
          </p:cNvSpPr>
          <p:nvPr/>
        </p:nvSpPr>
        <p:spPr bwMode="auto">
          <a:xfrm flipV="1">
            <a:off x="4681538" y="6154738"/>
            <a:ext cx="1587" cy="44450"/>
          </a:xfrm>
          <a:prstGeom prst="line">
            <a:avLst/>
          </a:prstGeom>
          <a:noFill/>
          <a:ln w="0">
            <a:solidFill>
              <a:schemeClr val="tx1"/>
            </a:solidFill>
            <a:round/>
            <a:headEnd/>
            <a:tailEnd/>
          </a:ln>
        </p:spPr>
        <p:txBody>
          <a:bodyPr/>
          <a:lstStyle/>
          <a:p>
            <a:endParaRPr lang="it-IT"/>
          </a:p>
        </p:txBody>
      </p:sp>
      <p:sp>
        <p:nvSpPr>
          <p:cNvPr id="54308" name="Line 36"/>
          <p:cNvSpPr>
            <a:spLocks noChangeShapeType="1"/>
          </p:cNvSpPr>
          <p:nvPr/>
        </p:nvSpPr>
        <p:spPr bwMode="auto">
          <a:xfrm flipV="1">
            <a:off x="5268913" y="6154738"/>
            <a:ext cx="1587" cy="44450"/>
          </a:xfrm>
          <a:prstGeom prst="line">
            <a:avLst/>
          </a:prstGeom>
          <a:noFill/>
          <a:ln w="0">
            <a:solidFill>
              <a:schemeClr val="tx1"/>
            </a:solidFill>
            <a:round/>
            <a:headEnd/>
            <a:tailEnd/>
          </a:ln>
        </p:spPr>
        <p:txBody>
          <a:bodyPr/>
          <a:lstStyle/>
          <a:p>
            <a:endParaRPr lang="it-IT"/>
          </a:p>
        </p:txBody>
      </p:sp>
      <p:sp>
        <p:nvSpPr>
          <p:cNvPr id="54309" name="Line 37"/>
          <p:cNvSpPr>
            <a:spLocks noChangeShapeType="1"/>
          </p:cNvSpPr>
          <p:nvPr/>
        </p:nvSpPr>
        <p:spPr bwMode="auto">
          <a:xfrm flipV="1">
            <a:off x="5865813" y="6154738"/>
            <a:ext cx="0" cy="44450"/>
          </a:xfrm>
          <a:prstGeom prst="line">
            <a:avLst/>
          </a:prstGeom>
          <a:noFill/>
          <a:ln w="0">
            <a:solidFill>
              <a:schemeClr val="tx1"/>
            </a:solidFill>
            <a:round/>
            <a:headEnd/>
            <a:tailEnd/>
          </a:ln>
        </p:spPr>
        <p:txBody>
          <a:bodyPr/>
          <a:lstStyle/>
          <a:p>
            <a:endParaRPr lang="it-IT"/>
          </a:p>
        </p:txBody>
      </p:sp>
      <p:sp>
        <p:nvSpPr>
          <p:cNvPr id="54310" name="Line 38"/>
          <p:cNvSpPr>
            <a:spLocks noChangeShapeType="1"/>
          </p:cNvSpPr>
          <p:nvPr/>
        </p:nvSpPr>
        <p:spPr bwMode="auto">
          <a:xfrm flipV="1">
            <a:off x="6451600" y="6154738"/>
            <a:ext cx="1588" cy="44450"/>
          </a:xfrm>
          <a:prstGeom prst="line">
            <a:avLst/>
          </a:prstGeom>
          <a:noFill/>
          <a:ln w="0">
            <a:solidFill>
              <a:schemeClr val="tx1"/>
            </a:solidFill>
            <a:round/>
            <a:headEnd/>
            <a:tailEnd/>
          </a:ln>
        </p:spPr>
        <p:txBody>
          <a:bodyPr/>
          <a:lstStyle/>
          <a:p>
            <a:endParaRPr lang="it-IT"/>
          </a:p>
        </p:txBody>
      </p:sp>
      <p:sp>
        <p:nvSpPr>
          <p:cNvPr id="54311" name="Line 39"/>
          <p:cNvSpPr>
            <a:spLocks noChangeShapeType="1"/>
          </p:cNvSpPr>
          <p:nvPr/>
        </p:nvSpPr>
        <p:spPr bwMode="auto">
          <a:xfrm flipV="1">
            <a:off x="7048500" y="6154738"/>
            <a:ext cx="1588" cy="44450"/>
          </a:xfrm>
          <a:prstGeom prst="line">
            <a:avLst/>
          </a:prstGeom>
          <a:noFill/>
          <a:ln w="0">
            <a:solidFill>
              <a:schemeClr val="tx1"/>
            </a:solidFill>
            <a:round/>
            <a:headEnd/>
            <a:tailEnd/>
          </a:ln>
        </p:spPr>
        <p:txBody>
          <a:bodyPr/>
          <a:lstStyle/>
          <a:p>
            <a:endParaRPr lang="it-IT"/>
          </a:p>
        </p:txBody>
      </p:sp>
      <p:sp>
        <p:nvSpPr>
          <p:cNvPr id="54312" name="Line 40"/>
          <p:cNvSpPr>
            <a:spLocks noChangeShapeType="1"/>
          </p:cNvSpPr>
          <p:nvPr/>
        </p:nvSpPr>
        <p:spPr bwMode="auto">
          <a:xfrm flipV="1">
            <a:off x="7634288" y="6154738"/>
            <a:ext cx="1587" cy="44450"/>
          </a:xfrm>
          <a:prstGeom prst="line">
            <a:avLst/>
          </a:prstGeom>
          <a:noFill/>
          <a:ln w="0">
            <a:solidFill>
              <a:schemeClr val="tx1"/>
            </a:solidFill>
            <a:round/>
            <a:headEnd/>
            <a:tailEnd/>
          </a:ln>
        </p:spPr>
        <p:txBody>
          <a:bodyPr/>
          <a:lstStyle/>
          <a:p>
            <a:endParaRPr lang="it-IT"/>
          </a:p>
        </p:txBody>
      </p:sp>
      <p:sp>
        <p:nvSpPr>
          <p:cNvPr id="54313" name="Line 41"/>
          <p:cNvSpPr>
            <a:spLocks noChangeShapeType="1"/>
          </p:cNvSpPr>
          <p:nvPr/>
        </p:nvSpPr>
        <p:spPr bwMode="auto">
          <a:xfrm flipV="1">
            <a:off x="8231188" y="6154738"/>
            <a:ext cx="1587" cy="44450"/>
          </a:xfrm>
          <a:prstGeom prst="line">
            <a:avLst/>
          </a:prstGeom>
          <a:noFill/>
          <a:ln w="0">
            <a:solidFill>
              <a:schemeClr val="tx1"/>
            </a:solidFill>
            <a:round/>
            <a:headEnd/>
            <a:tailEnd/>
          </a:ln>
        </p:spPr>
        <p:txBody>
          <a:bodyPr/>
          <a:lstStyle/>
          <a:p>
            <a:endParaRPr lang="it-IT"/>
          </a:p>
        </p:txBody>
      </p:sp>
      <p:sp>
        <p:nvSpPr>
          <p:cNvPr id="54314" name="Line 42"/>
          <p:cNvSpPr>
            <a:spLocks noChangeShapeType="1"/>
          </p:cNvSpPr>
          <p:nvPr/>
        </p:nvSpPr>
        <p:spPr bwMode="auto">
          <a:xfrm flipV="1">
            <a:off x="8816975" y="6154738"/>
            <a:ext cx="1588" cy="44450"/>
          </a:xfrm>
          <a:prstGeom prst="line">
            <a:avLst/>
          </a:prstGeom>
          <a:noFill/>
          <a:ln w="0">
            <a:solidFill>
              <a:schemeClr val="tx1"/>
            </a:solidFill>
            <a:round/>
            <a:headEnd/>
            <a:tailEnd/>
          </a:ln>
        </p:spPr>
        <p:txBody>
          <a:bodyPr/>
          <a:lstStyle/>
          <a:p>
            <a:endParaRPr lang="it-IT"/>
          </a:p>
        </p:txBody>
      </p:sp>
      <p:sp>
        <p:nvSpPr>
          <p:cNvPr id="54315" name="Oval 43"/>
          <p:cNvSpPr>
            <a:spLocks noChangeArrowheads="1"/>
          </p:cNvSpPr>
          <p:nvPr/>
        </p:nvSpPr>
        <p:spPr bwMode="auto">
          <a:xfrm>
            <a:off x="1752600" y="291941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16" name="Oval 44"/>
          <p:cNvSpPr>
            <a:spLocks noChangeArrowheads="1"/>
          </p:cNvSpPr>
          <p:nvPr/>
        </p:nvSpPr>
        <p:spPr bwMode="auto">
          <a:xfrm>
            <a:off x="1820863" y="2952750"/>
            <a:ext cx="47625" cy="44450"/>
          </a:xfrm>
          <a:prstGeom prst="ellipse">
            <a:avLst/>
          </a:prstGeom>
          <a:solidFill>
            <a:srgbClr val="0000FF"/>
          </a:solidFill>
          <a:ln w="11176">
            <a:solidFill>
              <a:srgbClr val="FF0000"/>
            </a:solidFill>
            <a:round/>
            <a:headEnd/>
            <a:tailEnd/>
          </a:ln>
        </p:spPr>
        <p:txBody>
          <a:bodyPr/>
          <a:lstStyle/>
          <a:p>
            <a:endParaRPr lang="it-IT"/>
          </a:p>
        </p:txBody>
      </p:sp>
      <p:sp>
        <p:nvSpPr>
          <p:cNvPr id="54317" name="Oval 45"/>
          <p:cNvSpPr>
            <a:spLocks noChangeArrowheads="1"/>
          </p:cNvSpPr>
          <p:nvPr/>
        </p:nvSpPr>
        <p:spPr bwMode="auto">
          <a:xfrm>
            <a:off x="1844675" y="2997200"/>
            <a:ext cx="42863" cy="44450"/>
          </a:xfrm>
          <a:prstGeom prst="ellipse">
            <a:avLst/>
          </a:prstGeom>
          <a:solidFill>
            <a:srgbClr val="0000FF"/>
          </a:solidFill>
          <a:ln w="11176">
            <a:solidFill>
              <a:srgbClr val="FF0000"/>
            </a:solidFill>
            <a:round/>
            <a:headEnd/>
            <a:tailEnd/>
          </a:ln>
        </p:spPr>
        <p:txBody>
          <a:bodyPr/>
          <a:lstStyle/>
          <a:p>
            <a:endParaRPr lang="it-IT"/>
          </a:p>
        </p:txBody>
      </p:sp>
      <p:sp>
        <p:nvSpPr>
          <p:cNvPr id="54318" name="Oval 46"/>
          <p:cNvSpPr>
            <a:spLocks noChangeArrowheads="1"/>
          </p:cNvSpPr>
          <p:nvPr/>
        </p:nvSpPr>
        <p:spPr bwMode="auto">
          <a:xfrm>
            <a:off x="1887538" y="303053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19" name="Oval 47"/>
          <p:cNvSpPr>
            <a:spLocks noChangeArrowheads="1"/>
          </p:cNvSpPr>
          <p:nvPr/>
        </p:nvSpPr>
        <p:spPr bwMode="auto">
          <a:xfrm>
            <a:off x="1922463" y="30416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0" name="Oval 48"/>
          <p:cNvSpPr>
            <a:spLocks noChangeArrowheads="1"/>
          </p:cNvSpPr>
          <p:nvPr/>
        </p:nvSpPr>
        <p:spPr bwMode="auto">
          <a:xfrm>
            <a:off x="1933575" y="306387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21" name="Oval 49"/>
          <p:cNvSpPr>
            <a:spLocks noChangeArrowheads="1"/>
          </p:cNvSpPr>
          <p:nvPr/>
        </p:nvSpPr>
        <p:spPr bwMode="auto">
          <a:xfrm>
            <a:off x="1989138" y="30749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22" name="Oval 50"/>
          <p:cNvSpPr>
            <a:spLocks noChangeArrowheads="1"/>
          </p:cNvSpPr>
          <p:nvPr/>
        </p:nvSpPr>
        <p:spPr bwMode="auto">
          <a:xfrm>
            <a:off x="2012950" y="30972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3" name="Oval 51"/>
          <p:cNvSpPr>
            <a:spLocks noChangeArrowheads="1"/>
          </p:cNvSpPr>
          <p:nvPr/>
        </p:nvSpPr>
        <p:spPr bwMode="auto">
          <a:xfrm>
            <a:off x="2114550" y="31083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4" name="Oval 52"/>
          <p:cNvSpPr>
            <a:spLocks noChangeArrowheads="1"/>
          </p:cNvSpPr>
          <p:nvPr/>
        </p:nvSpPr>
        <p:spPr bwMode="auto">
          <a:xfrm>
            <a:off x="2136775" y="314166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5" name="Oval 53"/>
          <p:cNvSpPr>
            <a:spLocks noChangeArrowheads="1"/>
          </p:cNvSpPr>
          <p:nvPr/>
        </p:nvSpPr>
        <p:spPr bwMode="auto">
          <a:xfrm>
            <a:off x="2203450" y="3208338"/>
            <a:ext cx="46038" cy="46037"/>
          </a:xfrm>
          <a:prstGeom prst="ellipse">
            <a:avLst/>
          </a:prstGeom>
          <a:solidFill>
            <a:srgbClr val="0000FF"/>
          </a:solidFill>
          <a:ln w="11176">
            <a:solidFill>
              <a:srgbClr val="FF0000"/>
            </a:solidFill>
            <a:round/>
            <a:headEnd/>
            <a:tailEnd/>
          </a:ln>
        </p:spPr>
        <p:txBody>
          <a:bodyPr/>
          <a:lstStyle/>
          <a:p>
            <a:endParaRPr lang="it-IT"/>
          </a:p>
        </p:txBody>
      </p:sp>
      <p:sp>
        <p:nvSpPr>
          <p:cNvPr id="54326" name="Oval 54"/>
          <p:cNvSpPr>
            <a:spLocks noChangeArrowheads="1"/>
          </p:cNvSpPr>
          <p:nvPr/>
        </p:nvSpPr>
        <p:spPr bwMode="auto">
          <a:xfrm>
            <a:off x="2227263" y="32543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7" name="Oval 55"/>
          <p:cNvSpPr>
            <a:spLocks noChangeArrowheads="1"/>
          </p:cNvSpPr>
          <p:nvPr/>
        </p:nvSpPr>
        <p:spPr bwMode="auto">
          <a:xfrm>
            <a:off x="2260600" y="32543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28" name="Oval 56"/>
          <p:cNvSpPr>
            <a:spLocks noChangeArrowheads="1"/>
          </p:cNvSpPr>
          <p:nvPr/>
        </p:nvSpPr>
        <p:spPr bwMode="auto">
          <a:xfrm>
            <a:off x="2295525" y="3287713"/>
            <a:ext cx="42863" cy="44450"/>
          </a:xfrm>
          <a:prstGeom prst="ellipse">
            <a:avLst/>
          </a:prstGeom>
          <a:solidFill>
            <a:srgbClr val="0000FF"/>
          </a:solidFill>
          <a:ln w="11176">
            <a:solidFill>
              <a:srgbClr val="FF0000"/>
            </a:solidFill>
            <a:round/>
            <a:headEnd/>
            <a:tailEnd/>
          </a:ln>
        </p:spPr>
        <p:txBody>
          <a:bodyPr/>
          <a:lstStyle/>
          <a:p>
            <a:endParaRPr lang="it-IT"/>
          </a:p>
        </p:txBody>
      </p:sp>
      <p:sp>
        <p:nvSpPr>
          <p:cNvPr id="54329" name="Oval 57"/>
          <p:cNvSpPr>
            <a:spLocks noChangeArrowheads="1"/>
          </p:cNvSpPr>
          <p:nvPr/>
        </p:nvSpPr>
        <p:spPr bwMode="auto">
          <a:xfrm>
            <a:off x="2328863" y="3343275"/>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330" name="Oval 58"/>
          <p:cNvSpPr>
            <a:spLocks noChangeArrowheads="1"/>
          </p:cNvSpPr>
          <p:nvPr/>
        </p:nvSpPr>
        <p:spPr bwMode="auto">
          <a:xfrm>
            <a:off x="2351088" y="33655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31" name="Oval 59"/>
          <p:cNvSpPr>
            <a:spLocks noChangeArrowheads="1"/>
          </p:cNvSpPr>
          <p:nvPr/>
        </p:nvSpPr>
        <p:spPr bwMode="auto">
          <a:xfrm>
            <a:off x="2371725" y="33988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32" name="Oval 60"/>
          <p:cNvSpPr>
            <a:spLocks noChangeArrowheads="1"/>
          </p:cNvSpPr>
          <p:nvPr/>
        </p:nvSpPr>
        <p:spPr bwMode="auto">
          <a:xfrm>
            <a:off x="2430463" y="3432175"/>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333" name="Oval 61"/>
          <p:cNvSpPr>
            <a:spLocks noChangeArrowheads="1"/>
          </p:cNvSpPr>
          <p:nvPr/>
        </p:nvSpPr>
        <p:spPr bwMode="auto">
          <a:xfrm>
            <a:off x="2463800" y="34321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34" name="Oval 62"/>
          <p:cNvSpPr>
            <a:spLocks noChangeArrowheads="1"/>
          </p:cNvSpPr>
          <p:nvPr/>
        </p:nvSpPr>
        <p:spPr bwMode="auto">
          <a:xfrm>
            <a:off x="2497138" y="34432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35" name="Oval 63"/>
          <p:cNvSpPr>
            <a:spLocks noChangeArrowheads="1"/>
          </p:cNvSpPr>
          <p:nvPr/>
        </p:nvSpPr>
        <p:spPr bwMode="auto">
          <a:xfrm>
            <a:off x="2530475" y="3509963"/>
            <a:ext cx="46038" cy="46037"/>
          </a:xfrm>
          <a:prstGeom prst="ellipse">
            <a:avLst/>
          </a:prstGeom>
          <a:solidFill>
            <a:srgbClr val="0000FF"/>
          </a:solidFill>
          <a:ln w="11176">
            <a:solidFill>
              <a:srgbClr val="FF0000"/>
            </a:solidFill>
            <a:round/>
            <a:headEnd/>
            <a:tailEnd/>
          </a:ln>
        </p:spPr>
        <p:txBody>
          <a:bodyPr/>
          <a:lstStyle/>
          <a:p>
            <a:endParaRPr lang="it-IT"/>
          </a:p>
        </p:txBody>
      </p:sp>
      <p:sp>
        <p:nvSpPr>
          <p:cNvPr id="54336" name="Oval 64"/>
          <p:cNvSpPr>
            <a:spLocks noChangeArrowheads="1"/>
          </p:cNvSpPr>
          <p:nvPr/>
        </p:nvSpPr>
        <p:spPr bwMode="auto">
          <a:xfrm>
            <a:off x="2586038" y="3521075"/>
            <a:ext cx="46037" cy="46038"/>
          </a:xfrm>
          <a:prstGeom prst="ellipse">
            <a:avLst/>
          </a:prstGeom>
          <a:solidFill>
            <a:srgbClr val="0000FF"/>
          </a:solidFill>
          <a:ln w="11176">
            <a:solidFill>
              <a:srgbClr val="FF0000"/>
            </a:solidFill>
            <a:round/>
            <a:headEnd/>
            <a:tailEnd/>
          </a:ln>
        </p:spPr>
        <p:txBody>
          <a:bodyPr/>
          <a:lstStyle/>
          <a:p>
            <a:endParaRPr lang="it-IT"/>
          </a:p>
        </p:txBody>
      </p:sp>
      <p:sp>
        <p:nvSpPr>
          <p:cNvPr id="54337" name="Oval 65"/>
          <p:cNvSpPr>
            <a:spLocks noChangeArrowheads="1"/>
          </p:cNvSpPr>
          <p:nvPr/>
        </p:nvSpPr>
        <p:spPr bwMode="auto">
          <a:xfrm>
            <a:off x="2644775" y="3532188"/>
            <a:ext cx="42863" cy="46037"/>
          </a:xfrm>
          <a:prstGeom prst="ellipse">
            <a:avLst/>
          </a:prstGeom>
          <a:solidFill>
            <a:srgbClr val="0000FF"/>
          </a:solidFill>
          <a:ln w="11176">
            <a:solidFill>
              <a:srgbClr val="FF0000"/>
            </a:solidFill>
            <a:round/>
            <a:headEnd/>
            <a:tailEnd/>
          </a:ln>
        </p:spPr>
        <p:txBody>
          <a:bodyPr/>
          <a:lstStyle/>
          <a:p>
            <a:endParaRPr lang="it-IT"/>
          </a:p>
        </p:txBody>
      </p:sp>
      <p:sp>
        <p:nvSpPr>
          <p:cNvPr id="54338" name="Oval 66"/>
          <p:cNvSpPr>
            <a:spLocks noChangeArrowheads="1"/>
          </p:cNvSpPr>
          <p:nvPr/>
        </p:nvSpPr>
        <p:spPr bwMode="auto">
          <a:xfrm>
            <a:off x="2678113" y="3544888"/>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339" name="Oval 67"/>
          <p:cNvSpPr>
            <a:spLocks noChangeArrowheads="1"/>
          </p:cNvSpPr>
          <p:nvPr/>
        </p:nvSpPr>
        <p:spPr bwMode="auto">
          <a:xfrm>
            <a:off x="2700338" y="35671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40" name="Oval 68"/>
          <p:cNvSpPr>
            <a:spLocks noChangeArrowheads="1"/>
          </p:cNvSpPr>
          <p:nvPr/>
        </p:nvSpPr>
        <p:spPr bwMode="auto">
          <a:xfrm>
            <a:off x="2720975" y="357822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41" name="Oval 69"/>
          <p:cNvSpPr>
            <a:spLocks noChangeArrowheads="1"/>
          </p:cNvSpPr>
          <p:nvPr/>
        </p:nvSpPr>
        <p:spPr bwMode="auto">
          <a:xfrm>
            <a:off x="2789238" y="3600450"/>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42" name="Oval 70"/>
          <p:cNvSpPr>
            <a:spLocks noChangeArrowheads="1"/>
          </p:cNvSpPr>
          <p:nvPr/>
        </p:nvSpPr>
        <p:spPr bwMode="auto">
          <a:xfrm>
            <a:off x="2822575" y="362267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43" name="Oval 71"/>
          <p:cNvSpPr>
            <a:spLocks noChangeArrowheads="1"/>
          </p:cNvSpPr>
          <p:nvPr/>
        </p:nvSpPr>
        <p:spPr bwMode="auto">
          <a:xfrm>
            <a:off x="2835275" y="36782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44" name="Oval 72"/>
          <p:cNvSpPr>
            <a:spLocks noChangeArrowheads="1"/>
          </p:cNvSpPr>
          <p:nvPr/>
        </p:nvSpPr>
        <p:spPr bwMode="auto">
          <a:xfrm>
            <a:off x="2879725" y="368935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45" name="Oval 73"/>
          <p:cNvSpPr>
            <a:spLocks noChangeArrowheads="1"/>
          </p:cNvSpPr>
          <p:nvPr/>
        </p:nvSpPr>
        <p:spPr bwMode="auto">
          <a:xfrm>
            <a:off x="2935288" y="3733800"/>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46" name="Oval 74"/>
          <p:cNvSpPr>
            <a:spLocks noChangeArrowheads="1"/>
          </p:cNvSpPr>
          <p:nvPr/>
        </p:nvSpPr>
        <p:spPr bwMode="auto">
          <a:xfrm>
            <a:off x="3003550" y="375602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47" name="Oval 75"/>
          <p:cNvSpPr>
            <a:spLocks noChangeArrowheads="1"/>
          </p:cNvSpPr>
          <p:nvPr/>
        </p:nvSpPr>
        <p:spPr bwMode="auto">
          <a:xfrm>
            <a:off x="3027363" y="37671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48" name="Oval 76"/>
          <p:cNvSpPr>
            <a:spLocks noChangeArrowheads="1"/>
          </p:cNvSpPr>
          <p:nvPr/>
        </p:nvSpPr>
        <p:spPr bwMode="auto">
          <a:xfrm>
            <a:off x="3060700" y="37782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49" name="Oval 77"/>
          <p:cNvSpPr>
            <a:spLocks noChangeArrowheads="1"/>
          </p:cNvSpPr>
          <p:nvPr/>
        </p:nvSpPr>
        <p:spPr bwMode="auto">
          <a:xfrm>
            <a:off x="3071813" y="38004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0" name="Oval 78"/>
          <p:cNvSpPr>
            <a:spLocks noChangeArrowheads="1"/>
          </p:cNvSpPr>
          <p:nvPr/>
        </p:nvSpPr>
        <p:spPr bwMode="auto">
          <a:xfrm>
            <a:off x="3116263" y="38115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51" name="Oval 79"/>
          <p:cNvSpPr>
            <a:spLocks noChangeArrowheads="1"/>
          </p:cNvSpPr>
          <p:nvPr/>
        </p:nvSpPr>
        <p:spPr bwMode="auto">
          <a:xfrm>
            <a:off x="3128963" y="38449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2" name="Oval 80"/>
          <p:cNvSpPr>
            <a:spLocks noChangeArrowheads="1"/>
          </p:cNvSpPr>
          <p:nvPr/>
        </p:nvSpPr>
        <p:spPr bwMode="auto">
          <a:xfrm>
            <a:off x="3151188" y="39116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3" name="Oval 81"/>
          <p:cNvSpPr>
            <a:spLocks noChangeArrowheads="1"/>
          </p:cNvSpPr>
          <p:nvPr/>
        </p:nvSpPr>
        <p:spPr bwMode="auto">
          <a:xfrm>
            <a:off x="3173413" y="39227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4" name="Oval 82"/>
          <p:cNvSpPr>
            <a:spLocks noChangeArrowheads="1"/>
          </p:cNvSpPr>
          <p:nvPr/>
        </p:nvSpPr>
        <p:spPr bwMode="auto">
          <a:xfrm>
            <a:off x="3206750" y="39338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5" name="Oval 83"/>
          <p:cNvSpPr>
            <a:spLocks noChangeArrowheads="1"/>
          </p:cNvSpPr>
          <p:nvPr/>
        </p:nvSpPr>
        <p:spPr bwMode="auto">
          <a:xfrm>
            <a:off x="3241675" y="3989388"/>
            <a:ext cx="42863" cy="44450"/>
          </a:xfrm>
          <a:prstGeom prst="ellipse">
            <a:avLst/>
          </a:prstGeom>
          <a:solidFill>
            <a:srgbClr val="0000FF"/>
          </a:solidFill>
          <a:ln w="11176">
            <a:solidFill>
              <a:srgbClr val="FF0000"/>
            </a:solidFill>
            <a:round/>
            <a:headEnd/>
            <a:tailEnd/>
          </a:ln>
        </p:spPr>
        <p:txBody>
          <a:bodyPr/>
          <a:lstStyle/>
          <a:p>
            <a:endParaRPr lang="it-IT"/>
          </a:p>
        </p:txBody>
      </p:sp>
      <p:sp>
        <p:nvSpPr>
          <p:cNvPr id="54356" name="Oval 84"/>
          <p:cNvSpPr>
            <a:spLocks noChangeArrowheads="1"/>
          </p:cNvSpPr>
          <p:nvPr/>
        </p:nvSpPr>
        <p:spPr bwMode="auto">
          <a:xfrm>
            <a:off x="3263900" y="400050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57" name="Oval 85"/>
          <p:cNvSpPr>
            <a:spLocks noChangeArrowheads="1"/>
          </p:cNvSpPr>
          <p:nvPr/>
        </p:nvSpPr>
        <p:spPr bwMode="auto">
          <a:xfrm>
            <a:off x="3284538" y="401161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58" name="Oval 86"/>
          <p:cNvSpPr>
            <a:spLocks noChangeArrowheads="1"/>
          </p:cNvSpPr>
          <p:nvPr/>
        </p:nvSpPr>
        <p:spPr bwMode="auto">
          <a:xfrm>
            <a:off x="3297238" y="40227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59" name="Oval 87"/>
          <p:cNvSpPr>
            <a:spLocks noChangeArrowheads="1"/>
          </p:cNvSpPr>
          <p:nvPr/>
        </p:nvSpPr>
        <p:spPr bwMode="auto">
          <a:xfrm>
            <a:off x="3309938" y="4100513"/>
            <a:ext cx="42862" cy="46037"/>
          </a:xfrm>
          <a:prstGeom prst="ellipse">
            <a:avLst/>
          </a:prstGeom>
          <a:solidFill>
            <a:srgbClr val="0000FF"/>
          </a:solidFill>
          <a:ln w="11176">
            <a:solidFill>
              <a:srgbClr val="FF0000"/>
            </a:solidFill>
            <a:round/>
            <a:headEnd/>
            <a:tailEnd/>
          </a:ln>
        </p:spPr>
        <p:txBody>
          <a:bodyPr/>
          <a:lstStyle/>
          <a:p>
            <a:endParaRPr lang="it-IT"/>
          </a:p>
        </p:txBody>
      </p:sp>
      <p:sp>
        <p:nvSpPr>
          <p:cNvPr id="54360" name="Oval 88"/>
          <p:cNvSpPr>
            <a:spLocks noChangeArrowheads="1"/>
          </p:cNvSpPr>
          <p:nvPr/>
        </p:nvSpPr>
        <p:spPr bwMode="auto">
          <a:xfrm>
            <a:off x="3443288" y="41354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61" name="Oval 89"/>
          <p:cNvSpPr>
            <a:spLocks noChangeArrowheads="1"/>
          </p:cNvSpPr>
          <p:nvPr/>
        </p:nvSpPr>
        <p:spPr bwMode="auto">
          <a:xfrm>
            <a:off x="3487738" y="4213225"/>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62" name="Oval 90"/>
          <p:cNvSpPr>
            <a:spLocks noChangeArrowheads="1"/>
          </p:cNvSpPr>
          <p:nvPr/>
        </p:nvSpPr>
        <p:spPr bwMode="auto">
          <a:xfrm>
            <a:off x="3600450" y="421322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63" name="Oval 91"/>
          <p:cNvSpPr>
            <a:spLocks noChangeArrowheads="1"/>
          </p:cNvSpPr>
          <p:nvPr/>
        </p:nvSpPr>
        <p:spPr bwMode="auto">
          <a:xfrm>
            <a:off x="3613150" y="42799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64" name="Oval 92"/>
          <p:cNvSpPr>
            <a:spLocks noChangeArrowheads="1"/>
          </p:cNvSpPr>
          <p:nvPr/>
        </p:nvSpPr>
        <p:spPr bwMode="auto">
          <a:xfrm>
            <a:off x="3713163" y="429101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65" name="Oval 93"/>
          <p:cNvSpPr>
            <a:spLocks noChangeArrowheads="1"/>
          </p:cNvSpPr>
          <p:nvPr/>
        </p:nvSpPr>
        <p:spPr bwMode="auto">
          <a:xfrm>
            <a:off x="3735388" y="4302125"/>
            <a:ext cx="47625" cy="44450"/>
          </a:xfrm>
          <a:prstGeom prst="ellipse">
            <a:avLst/>
          </a:prstGeom>
          <a:solidFill>
            <a:srgbClr val="0000FF"/>
          </a:solidFill>
          <a:ln w="11176">
            <a:solidFill>
              <a:srgbClr val="FF0000"/>
            </a:solidFill>
            <a:round/>
            <a:headEnd/>
            <a:tailEnd/>
          </a:ln>
        </p:spPr>
        <p:txBody>
          <a:bodyPr/>
          <a:lstStyle/>
          <a:p>
            <a:endParaRPr lang="it-IT"/>
          </a:p>
        </p:txBody>
      </p:sp>
      <p:sp>
        <p:nvSpPr>
          <p:cNvPr id="54366" name="Oval 94"/>
          <p:cNvSpPr>
            <a:spLocks noChangeArrowheads="1"/>
          </p:cNvSpPr>
          <p:nvPr/>
        </p:nvSpPr>
        <p:spPr bwMode="auto">
          <a:xfrm>
            <a:off x="3768725" y="432435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67" name="Oval 95"/>
          <p:cNvSpPr>
            <a:spLocks noChangeArrowheads="1"/>
          </p:cNvSpPr>
          <p:nvPr/>
        </p:nvSpPr>
        <p:spPr bwMode="auto">
          <a:xfrm>
            <a:off x="3862388" y="4391025"/>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368" name="Oval 96"/>
          <p:cNvSpPr>
            <a:spLocks noChangeArrowheads="1"/>
          </p:cNvSpPr>
          <p:nvPr/>
        </p:nvSpPr>
        <p:spPr bwMode="auto">
          <a:xfrm>
            <a:off x="3883025" y="44021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69" name="Oval 97"/>
          <p:cNvSpPr>
            <a:spLocks noChangeArrowheads="1"/>
          </p:cNvSpPr>
          <p:nvPr/>
        </p:nvSpPr>
        <p:spPr bwMode="auto">
          <a:xfrm>
            <a:off x="3916363" y="4435475"/>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70" name="Oval 98"/>
          <p:cNvSpPr>
            <a:spLocks noChangeArrowheads="1"/>
          </p:cNvSpPr>
          <p:nvPr/>
        </p:nvSpPr>
        <p:spPr bwMode="auto">
          <a:xfrm>
            <a:off x="3949700" y="446881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71" name="Oval 99"/>
          <p:cNvSpPr>
            <a:spLocks noChangeArrowheads="1"/>
          </p:cNvSpPr>
          <p:nvPr/>
        </p:nvSpPr>
        <p:spPr bwMode="auto">
          <a:xfrm>
            <a:off x="3973513" y="4502150"/>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72" name="Oval 100"/>
          <p:cNvSpPr>
            <a:spLocks noChangeArrowheads="1"/>
          </p:cNvSpPr>
          <p:nvPr/>
        </p:nvSpPr>
        <p:spPr bwMode="auto">
          <a:xfrm>
            <a:off x="4006850" y="45021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73" name="Oval 101"/>
          <p:cNvSpPr>
            <a:spLocks noChangeArrowheads="1"/>
          </p:cNvSpPr>
          <p:nvPr/>
        </p:nvSpPr>
        <p:spPr bwMode="auto">
          <a:xfrm>
            <a:off x="4084638" y="451326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74" name="Oval 102"/>
          <p:cNvSpPr>
            <a:spLocks noChangeArrowheads="1"/>
          </p:cNvSpPr>
          <p:nvPr/>
        </p:nvSpPr>
        <p:spPr bwMode="auto">
          <a:xfrm>
            <a:off x="4152900" y="45243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75" name="Oval 103"/>
          <p:cNvSpPr>
            <a:spLocks noChangeArrowheads="1"/>
          </p:cNvSpPr>
          <p:nvPr/>
        </p:nvSpPr>
        <p:spPr bwMode="auto">
          <a:xfrm>
            <a:off x="4164013" y="4535488"/>
            <a:ext cx="46037" cy="44450"/>
          </a:xfrm>
          <a:prstGeom prst="ellipse">
            <a:avLst/>
          </a:prstGeom>
          <a:solidFill>
            <a:schemeClr val="hlink"/>
          </a:solidFill>
          <a:ln w="11176">
            <a:solidFill>
              <a:srgbClr val="FF0000"/>
            </a:solidFill>
            <a:round/>
            <a:headEnd/>
            <a:tailEnd/>
          </a:ln>
        </p:spPr>
        <p:txBody>
          <a:bodyPr/>
          <a:lstStyle/>
          <a:p>
            <a:endParaRPr lang="it-IT"/>
          </a:p>
        </p:txBody>
      </p:sp>
      <p:sp>
        <p:nvSpPr>
          <p:cNvPr id="54376" name="Oval 104"/>
          <p:cNvSpPr>
            <a:spLocks noChangeArrowheads="1"/>
          </p:cNvSpPr>
          <p:nvPr/>
        </p:nvSpPr>
        <p:spPr bwMode="auto">
          <a:xfrm>
            <a:off x="4197350" y="4546600"/>
            <a:ext cx="46038" cy="44450"/>
          </a:xfrm>
          <a:prstGeom prst="ellipse">
            <a:avLst/>
          </a:prstGeom>
          <a:solidFill>
            <a:schemeClr val="hlink"/>
          </a:solidFill>
          <a:ln w="11176">
            <a:solidFill>
              <a:srgbClr val="FF0000"/>
            </a:solidFill>
            <a:round/>
            <a:headEnd/>
            <a:tailEnd/>
          </a:ln>
        </p:spPr>
        <p:txBody>
          <a:bodyPr/>
          <a:lstStyle/>
          <a:p>
            <a:endParaRPr lang="it-IT"/>
          </a:p>
        </p:txBody>
      </p:sp>
      <p:sp>
        <p:nvSpPr>
          <p:cNvPr id="54377" name="Oval 105"/>
          <p:cNvSpPr>
            <a:spLocks noChangeArrowheads="1"/>
          </p:cNvSpPr>
          <p:nvPr/>
        </p:nvSpPr>
        <p:spPr bwMode="auto">
          <a:xfrm>
            <a:off x="4232275" y="4546600"/>
            <a:ext cx="44450" cy="44450"/>
          </a:xfrm>
          <a:prstGeom prst="ellipse">
            <a:avLst/>
          </a:prstGeom>
          <a:solidFill>
            <a:schemeClr val="hlink"/>
          </a:solidFill>
          <a:ln w="11176">
            <a:solidFill>
              <a:srgbClr val="FF0000"/>
            </a:solidFill>
            <a:round/>
            <a:headEnd/>
            <a:tailEnd/>
          </a:ln>
        </p:spPr>
        <p:txBody>
          <a:bodyPr/>
          <a:lstStyle/>
          <a:p>
            <a:endParaRPr lang="it-IT"/>
          </a:p>
        </p:txBody>
      </p:sp>
      <p:sp>
        <p:nvSpPr>
          <p:cNvPr id="54378" name="Oval 106"/>
          <p:cNvSpPr>
            <a:spLocks noChangeArrowheads="1"/>
          </p:cNvSpPr>
          <p:nvPr/>
        </p:nvSpPr>
        <p:spPr bwMode="auto">
          <a:xfrm>
            <a:off x="4289425" y="4568825"/>
            <a:ext cx="42863" cy="46038"/>
          </a:xfrm>
          <a:prstGeom prst="ellipse">
            <a:avLst/>
          </a:prstGeom>
          <a:solidFill>
            <a:schemeClr val="hlink"/>
          </a:solidFill>
          <a:ln w="11176">
            <a:solidFill>
              <a:srgbClr val="FF0000"/>
            </a:solidFill>
            <a:round/>
            <a:headEnd/>
            <a:tailEnd/>
          </a:ln>
        </p:spPr>
        <p:txBody>
          <a:bodyPr/>
          <a:lstStyle/>
          <a:p>
            <a:endParaRPr lang="it-IT"/>
          </a:p>
        </p:txBody>
      </p:sp>
      <p:sp>
        <p:nvSpPr>
          <p:cNvPr id="54379" name="Oval 107"/>
          <p:cNvSpPr>
            <a:spLocks noChangeArrowheads="1"/>
          </p:cNvSpPr>
          <p:nvPr/>
        </p:nvSpPr>
        <p:spPr bwMode="auto">
          <a:xfrm>
            <a:off x="4289425" y="4568825"/>
            <a:ext cx="42863" cy="46038"/>
          </a:xfrm>
          <a:prstGeom prst="ellipse">
            <a:avLst/>
          </a:prstGeom>
          <a:solidFill>
            <a:schemeClr val="hlink"/>
          </a:solidFill>
          <a:ln w="11176">
            <a:solidFill>
              <a:srgbClr val="FF0000"/>
            </a:solidFill>
            <a:round/>
            <a:headEnd/>
            <a:tailEnd/>
          </a:ln>
        </p:spPr>
        <p:txBody>
          <a:bodyPr/>
          <a:lstStyle/>
          <a:p>
            <a:endParaRPr lang="it-IT"/>
          </a:p>
        </p:txBody>
      </p:sp>
      <p:sp>
        <p:nvSpPr>
          <p:cNvPr id="54380" name="Oval 108"/>
          <p:cNvSpPr>
            <a:spLocks noChangeArrowheads="1"/>
          </p:cNvSpPr>
          <p:nvPr/>
        </p:nvSpPr>
        <p:spPr bwMode="auto">
          <a:xfrm>
            <a:off x="4298950" y="4579938"/>
            <a:ext cx="46038" cy="46037"/>
          </a:xfrm>
          <a:prstGeom prst="ellipse">
            <a:avLst/>
          </a:prstGeom>
          <a:solidFill>
            <a:schemeClr val="hlink"/>
          </a:solidFill>
          <a:ln w="11176">
            <a:solidFill>
              <a:srgbClr val="FF0000"/>
            </a:solidFill>
            <a:round/>
            <a:headEnd/>
            <a:tailEnd/>
          </a:ln>
        </p:spPr>
        <p:txBody>
          <a:bodyPr/>
          <a:lstStyle/>
          <a:p>
            <a:endParaRPr lang="it-IT"/>
          </a:p>
        </p:txBody>
      </p:sp>
      <p:sp>
        <p:nvSpPr>
          <p:cNvPr id="54381" name="Oval 109"/>
          <p:cNvSpPr>
            <a:spLocks noChangeArrowheads="1"/>
          </p:cNvSpPr>
          <p:nvPr/>
        </p:nvSpPr>
        <p:spPr bwMode="auto">
          <a:xfrm>
            <a:off x="4344988" y="4591050"/>
            <a:ext cx="44450" cy="46038"/>
          </a:xfrm>
          <a:prstGeom prst="ellipse">
            <a:avLst/>
          </a:prstGeom>
          <a:solidFill>
            <a:srgbClr val="0000FF"/>
          </a:solidFill>
          <a:ln w="11176">
            <a:solidFill>
              <a:srgbClr val="FF0000"/>
            </a:solidFill>
            <a:round/>
            <a:headEnd/>
            <a:tailEnd/>
          </a:ln>
        </p:spPr>
        <p:txBody>
          <a:bodyPr/>
          <a:lstStyle/>
          <a:p>
            <a:endParaRPr lang="it-IT"/>
          </a:p>
        </p:txBody>
      </p:sp>
      <p:sp>
        <p:nvSpPr>
          <p:cNvPr id="54382" name="Oval 110"/>
          <p:cNvSpPr>
            <a:spLocks noChangeArrowheads="1"/>
          </p:cNvSpPr>
          <p:nvPr/>
        </p:nvSpPr>
        <p:spPr bwMode="auto">
          <a:xfrm>
            <a:off x="4389438" y="4591050"/>
            <a:ext cx="44450" cy="46038"/>
          </a:xfrm>
          <a:prstGeom prst="ellipse">
            <a:avLst/>
          </a:prstGeom>
          <a:solidFill>
            <a:srgbClr val="0000FF"/>
          </a:solidFill>
          <a:ln w="11176">
            <a:solidFill>
              <a:srgbClr val="FF0000"/>
            </a:solidFill>
            <a:round/>
            <a:headEnd/>
            <a:tailEnd/>
          </a:ln>
        </p:spPr>
        <p:txBody>
          <a:bodyPr/>
          <a:lstStyle/>
          <a:p>
            <a:endParaRPr lang="it-IT"/>
          </a:p>
        </p:txBody>
      </p:sp>
      <p:sp>
        <p:nvSpPr>
          <p:cNvPr id="54383" name="Oval 111"/>
          <p:cNvSpPr>
            <a:spLocks noChangeArrowheads="1"/>
          </p:cNvSpPr>
          <p:nvPr/>
        </p:nvSpPr>
        <p:spPr bwMode="auto">
          <a:xfrm>
            <a:off x="4433888" y="4614863"/>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384" name="Oval 112"/>
          <p:cNvSpPr>
            <a:spLocks noChangeArrowheads="1"/>
          </p:cNvSpPr>
          <p:nvPr/>
        </p:nvSpPr>
        <p:spPr bwMode="auto">
          <a:xfrm>
            <a:off x="4467225" y="461486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85" name="Oval 113"/>
          <p:cNvSpPr>
            <a:spLocks noChangeArrowheads="1"/>
          </p:cNvSpPr>
          <p:nvPr/>
        </p:nvSpPr>
        <p:spPr bwMode="auto">
          <a:xfrm>
            <a:off x="4491038" y="465931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86" name="Oval 114"/>
          <p:cNvSpPr>
            <a:spLocks noChangeArrowheads="1"/>
          </p:cNvSpPr>
          <p:nvPr/>
        </p:nvSpPr>
        <p:spPr bwMode="auto">
          <a:xfrm>
            <a:off x="4502150" y="46704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87" name="Oval 115"/>
          <p:cNvSpPr>
            <a:spLocks noChangeArrowheads="1"/>
          </p:cNvSpPr>
          <p:nvPr/>
        </p:nvSpPr>
        <p:spPr bwMode="auto">
          <a:xfrm>
            <a:off x="4513263" y="468153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88" name="Oval 116"/>
          <p:cNvSpPr>
            <a:spLocks noChangeArrowheads="1"/>
          </p:cNvSpPr>
          <p:nvPr/>
        </p:nvSpPr>
        <p:spPr bwMode="auto">
          <a:xfrm>
            <a:off x="4537075" y="46926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89" name="Oval 117"/>
          <p:cNvSpPr>
            <a:spLocks noChangeArrowheads="1"/>
          </p:cNvSpPr>
          <p:nvPr/>
        </p:nvSpPr>
        <p:spPr bwMode="auto">
          <a:xfrm>
            <a:off x="4592638" y="470376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90" name="Oval 118"/>
          <p:cNvSpPr>
            <a:spLocks noChangeArrowheads="1"/>
          </p:cNvSpPr>
          <p:nvPr/>
        </p:nvSpPr>
        <p:spPr bwMode="auto">
          <a:xfrm>
            <a:off x="4625975" y="4714875"/>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91" name="Oval 119"/>
          <p:cNvSpPr>
            <a:spLocks noChangeArrowheads="1"/>
          </p:cNvSpPr>
          <p:nvPr/>
        </p:nvSpPr>
        <p:spPr bwMode="auto">
          <a:xfrm>
            <a:off x="4660900" y="47259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92" name="Oval 120"/>
          <p:cNvSpPr>
            <a:spLocks noChangeArrowheads="1"/>
          </p:cNvSpPr>
          <p:nvPr/>
        </p:nvSpPr>
        <p:spPr bwMode="auto">
          <a:xfrm>
            <a:off x="4672013" y="47259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93" name="Oval 121"/>
          <p:cNvSpPr>
            <a:spLocks noChangeArrowheads="1"/>
          </p:cNvSpPr>
          <p:nvPr/>
        </p:nvSpPr>
        <p:spPr bwMode="auto">
          <a:xfrm>
            <a:off x="4716463" y="4748213"/>
            <a:ext cx="44450" cy="46037"/>
          </a:xfrm>
          <a:prstGeom prst="ellipse">
            <a:avLst/>
          </a:prstGeom>
          <a:solidFill>
            <a:srgbClr val="0000FF"/>
          </a:solidFill>
          <a:ln w="11176">
            <a:solidFill>
              <a:srgbClr val="FF0000"/>
            </a:solidFill>
            <a:round/>
            <a:headEnd/>
            <a:tailEnd/>
          </a:ln>
        </p:spPr>
        <p:txBody>
          <a:bodyPr/>
          <a:lstStyle/>
          <a:p>
            <a:endParaRPr lang="it-IT"/>
          </a:p>
        </p:txBody>
      </p:sp>
      <p:sp>
        <p:nvSpPr>
          <p:cNvPr id="54394" name="Oval 122"/>
          <p:cNvSpPr>
            <a:spLocks noChangeArrowheads="1"/>
          </p:cNvSpPr>
          <p:nvPr/>
        </p:nvSpPr>
        <p:spPr bwMode="auto">
          <a:xfrm>
            <a:off x="4738688" y="4759325"/>
            <a:ext cx="44450" cy="46038"/>
          </a:xfrm>
          <a:prstGeom prst="ellipse">
            <a:avLst/>
          </a:prstGeom>
          <a:solidFill>
            <a:srgbClr val="0000FF"/>
          </a:solidFill>
          <a:ln w="11176">
            <a:solidFill>
              <a:srgbClr val="FF0000"/>
            </a:solidFill>
            <a:round/>
            <a:headEnd/>
            <a:tailEnd/>
          </a:ln>
        </p:spPr>
        <p:txBody>
          <a:bodyPr/>
          <a:lstStyle/>
          <a:p>
            <a:endParaRPr lang="it-IT"/>
          </a:p>
        </p:txBody>
      </p:sp>
      <p:sp>
        <p:nvSpPr>
          <p:cNvPr id="54395" name="Oval 123"/>
          <p:cNvSpPr>
            <a:spLocks noChangeArrowheads="1"/>
          </p:cNvSpPr>
          <p:nvPr/>
        </p:nvSpPr>
        <p:spPr bwMode="auto">
          <a:xfrm>
            <a:off x="4783138" y="4770438"/>
            <a:ext cx="46037" cy="46037"/>
          </a:xfrm>
          <a:prstGeom prst="ellipse">
            <a:avLst/>
          </a:prstGeom>
          <a:solidFill>
            <a:srgbClr val="0000FF"/>
          </a:solidFill>
          <a:ln w="11176">
            <a:solidFill>
              <a:srgbClr val="FF0000"/>
            </a:solidFill>
            <a:round/>
            <a:headEnd/>
            <a:tailEnd/>
          </a:ln>
        </p:spPr>
        <p:txBody>
          <a:bodyPr/>
          <a:lstStyle/>
          <a:p>
            <a:endParaRPr lang="it-IT"/>
          </a:p>
        </p:txBody>
      </p:sp>
      <p:sp>
        <p:nvSpPr>
          <p:cNvPr id="54396" name="Oval 124"/>
          <p:cNvSpPr>
            <a:spLocks noChangeArrowheads="1"/>
          </p:cNvSpPr>
          <p:nvPr/>
        </p:nvSpPr>
        <p:spPr bwMode="auto">
          <a:xfrm>
            <a:off x="4806950" y="47831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397" name="Oval 125"/>
          <p:cNvSpPr>
            <a:spLocks noChangeArrowheads="1"/>
          </p:cNvSpPr>
          <p:nvPr/>
        </p:nvSpPr>
        <p:spPr bwMode="auto">
          <a:xfrm>
            <a:off x="4829175" y="47831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398" name="Oval 126"/>
          <p:cNvSpPr>
            <a:spLocks noChangeArrowheads="1"/>
          </p:cNvSpPr>
          <p:nvPr/>
        </p:nvSpPr>
        <p:spPr bwMode="auto">
          <a:xfrm>
            <a:off x="4862513" y="4794250"/>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399" name="Oval 127"/>
          <p:cNvSpPr>
            <a:spLocks noChangeArrowheads="1"/>
          </p:cNvSpPr>
          <p:nvPr/>
        </p:nvSpPr>
        <p:spPr bwMode="auto">
          <a:xfrm>
            <a:off x="4895850" y="480536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00" name="Oval 128"/>
          <p:cNvSpPr>
            <a:spLocks noChangeArrowheads="1"/>
          </p:cNvSpPr>
          <p:nvPr/>
        </p:nvSpPr>
        <p:spPr bwMode="auto">
          <a:xfrm>
            <a:off x="4919663" y="480536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1" name="Oval 129"/>
          <p:cNvSpPr>
            <a:spLocks noChangeArrowheads="1"/>
          </p:cNvSpPr>
          <p:nvPr/>
        </p:nvSpPr>
        <p:spPr bwMode="auto">
          <a:xfrm>
            <a:off x="4941888" y="4816475"/>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02" name="Oval 130"/>
          <p:cNvSpPr>
            <a:spLocks noChangeArrowheads="1"/>
          </p:cNvSpPr>
          <p:nvPr/>
        </p:nvSpPr>
        <p:spPr bwMode="auto">
          <a:xfrm>
            <a:off x="4953000" y="48275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3" name="Oval 131"/>
          <p:cNvSpPr>
            <a:spLocks noChangeArrowheads="1"/>
          </p:cNvSpPr>
          <p:nvPr/>
        </p:nvSpPr>
        <p:spPr bwMode="auto">
          <a:xfrm>
            <a:off x="4964113" y="4838700"/>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04" name="Oval 132"/>
          <p:cNvSpPr>
            <a:spLocks noChangeArrowheads="1"/>
          </p:cNvSpPr>
          <p:nvPr/>
        </p:nvSpPr>
        <p:spPr bwMode="auto">
          <a:xfrm>
            <a:off x="4975225" y="491648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05" name="Oval 133"/>
          <p:cNvSpPr>
            <a:spLocks noChangeArrowheads="1"/>
          </p:cNvSpPr>
          <p:nvPr/>
        </p:nvSpPr>
        <p:spPr bwMode="auto">
          <a:xfrm>
            <a:off x="5010150" y="49164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6" name="Oval 134"/>
          <p:cNvSpPr>
            <a:spLocks noChangeArrowheads="1"/>
          </p:cNvSpPr>
          <p:nvPr/>
        </p:nvSpPr>
        <p:spPr bwMode="auto">
          <a:xfrm>
            <a:off x="5021263" y="49276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7" name="Oval 135"/>
          <p:cNvSpPr>
            <a:spLocks noChangeArrowheads="1"/>
          </p:cNvSpPr>
          <p:nvPr/>
        </p:nvSpPr>
        <p:spPr bwMode="auto">
          <a:xfrm>
            <a:off x="5054600" y="49609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8" name="Oval 136"/>
          <p:cNvSpPr>
            <a:spLocks noChangeArrowheads="1"/>
          </p:cNvSpPr>
          <p:nvPr/>
        </p:nvSpPr>
        <p:spPr bwMode="auto">
          <a:xfrm>
            <a:off x="5065713" y="49720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09" name="Oval 137"/>
          <p:cNvSpPr>
            <a:spLocks noChangeArrowheads="1"/>
          </p:cNvSpPr>
          <p:nvPr/>
        </p:nvSpPr>
        <p:spPr bwMode="auto">
          <a:xfrm>
            <a:off x="5099050" y="497205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10" name="Oval 138"/>
          <p:cNvSpPr>
            <a:spLocks noChangeArrowheads="1"/>
          </p:cNvSpPr>
          <p:nvPr/>
        </p:nvSpPr>
        <p:spPr bwMode="auto">
          <a:xfrm>
            <a:off x="5110163" y="498316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11" name="Oval 139"/>
          <p:cNvSpPr>
            <a:spLocks noChangeArrowheads="1"/>
          </p:cNvSpPr>
          <p:nvPr/>
        </p:nvSpPr>
        <p:spPr bwMode="auto">
          <a:xfrm>
            <a:off x="5132388" y="50053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12" name="Oval 140"/>
          <p:cNvSpPr>
            <a:spLocks noChangeArrowheads="1"/>
          </p:cNvSpPr>
          <p:nvPr/>
        </p:nvSpPr>
        <p:spPr bwMode="auto">
          <a:xfrm>
            <a:off x="5132388" y="502761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13" name="Oval 141"/>
          <p:cNvSpPr>
            <a:spLocks noChangeArrowheads="1"/>
          </p:cNvSpPr>
          <p:nvPr/>
        </p:nvSpPr>
        <p:spPr bwMode="auto">
          <a:xfrm>
            <a:off x="5156200" y="50387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14" name="Oval 142"/>
          <p:cNvSpPr>
            <a:spLocks noChangeArrowheads="1"/>
          </p:cNvSpPr>
          <p:nvPr/>
        </p:nvSpPr>
        <p:spPr bwMode="auto">
          <a:xfrm>
            <a:off x="5178425" y="506095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15" name="Oval 143"/>
          <p:cNvSpPr>
            <a:spLocks noChangeArrowheads="1"/>
          </p:cNvSpPr>
          <p:nvPr/>
        </p:nvSpPr>
        <p:spPr bwMode="auto">
          <a:xfrm>
            <a:off x="5200650" y="50831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16" name="Oval 144"/>
          <p:cNvSpPr>
            <a:spLocks noChangeArrowheads="1"/>
          </p:cNvSpPr>
          <p:nvPr/>
        </p:nvSpPr>
        <p:spPr bwMode="auto">
          <a:xfrm>
            <a:off x="5235575" y="50942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17" name="Oval 145"/>
          <p:cNvSpPr>
            <a:spLocks noChangeArrowheads="1"/>
          </p:cNvSpPr>
          <p:nvPr/>
        </p:nvSpPr>
        <p:spPr bwMode="auto">
          <a:xfrm>
            <a:off x="5235575" y="51054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18" name="Oval 146"/>
          <p:cNvSpPr>
            <a:spLocks noChangeArrowheads="1"/>
          </p:cNvSpPr>
          <p:nvPr/>
        </p:nvSpPr>
        <p:spPr bwMode="auto">
          <a:xfrm>
            <a:off x="5245100" y="511651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19" name="Oval 147"/>
          <p:cNvSpPr>
            <a:spLocks noChangeArrowheads="1"/>
          </p:cNvSpPr>
          <p:nvPr/>
        </p:nvSpPr>
        <p:spPr bwMode="auto">
          <a:xfrm>
            <a:off x="5245100" y="51387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20" name="Oval 148"/>
          <p:cNvSpPr>
            <a:spLocks noChangeArrowheads="1"/>
          </p:cNvSpPr>
          <p:nvPr/>
        </p:nvSpPr>
        <p:spPr bwMode="auto">
          <a:xfrm>
            <a:off x="5280025" y="513873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21" name="Oval 149"/>
          <p:cNvSpPr>
            <a:spLocks noChangeArrowheads="1"/>
          </p:cNvSpPr>
          <p:nvPr/>
        </p:nvSpPr>
        <p:spPr bwMode="auto">
          <a:xfrm>
            <a:off x="5303838" y="5172075"/>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422" name="Oval 150"/>
          <p:cNvSpPr>
            <a:spLocks noChangeArrowheads="1"/>
          </p:cNvSpPr>
          <p:nvPr/>
        </p:nvSpPr>
        <p:spPr bwMode="auto">
          <a:xfrm>
            <a:off x="5337175" y="52054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23" name="Oval 151"/>
          <p:cNvSpPr>
            <a:spLocks noChangeArrowheads="1"/>
          </p:cNvSpPr>
          <p:nvPr/>
        </p:nvSpPr>
        <p:spPr bwMode="auto">
          <a:xfrm>
            <a:off x="5370513" y="52054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24" name="Oval 152"/>
          <p:cNvSpPr>
            <a:spLocks noChangeArrowheads="1"/>
          </p:cNvSpPr>
          <p:nvPr/>
        </p:nvSpPr>
        <p:spPr bwMode="auto">
          <a:xfrm>
            <a:off x="5392738" y="52165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25" name="Oval 153"/>
          <p:cNvSpPr>
            <a:spLocks noChangeArrowheads="1"/>
          </p:cNvSpPr>
          <p:nvPr/>
        </p:nvSpPr>
        <p:spPr bwMode="auto">
          <a:xfrm>
            <a:off x="5403850" y="524986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26" name="Oval 154"/>
          <p:cNvSpPr>
            <a:spLocks noChangeArrowheads="1"/>
          </p:cNvSpPr>
          <p:nvPr/>
        </p:nvSpPr>
        <p:spPr bwMode="auto">
          <a:xfrm>
            <a:off x="5426075" y="5283200"/>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27" name="Oval 155"/>
          <p:cNvSpPr>
            <a:spLocks noChangeArrowheads="1"/>
          </p:cNvSpPr>
          <p:nvPr/>
        </p:nvSpPr>
        <p:spPr bwMode="auto">
          <a:xfrm>
            <a:off x="5448300" y="529431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28" name="Oval 156"/>
          <p:cNvSpPr>
            <a:spLocks noChangeArrowheads="1"/>
          </p:cNvSpPr>
          <p:nvPr/>
        </p:nvSpPr>
        <p:spPr bwMode="auto">
          <a:xfrm>
            <a:off x="5481638" y="5316538"/>
            <a:ext cx="46037" cy="46037"/>
          </a:xfrm>
          <a:prstGeom prst="ellipse">
            <a:avLst/>
          </a:prstGeom>
          <a:solidFill>
            <a:srgbClr val="0000FF"/>
          </a:solidFill>
          <a:ln w="11176">
            <a:solidFill>
              <a:srgbClr val="FF0000"/>
            </a:solidFill>
            <a:round/>
            <a:headEnd/>
            <a:tailEnd/>
          </a:ln>
        </p:spPr>
        <p:txBody>
          <a:bodyPr/>
          <a:lstStyle/>
          <a:p>
            <a:endParaRPr lang="it-IT"/>
          </a:p>
        </p:txBody>
      </p:sp>
      <p:sp>
        <p:nvSpPr>
          <p:cNvPr id="54429" name="Oval 157"/>
          <p:cNvSpPr>
            <a:spLocks noChangeArrowheads="1"/>
          </p:cNvSpPr>
          <p:nvPr/>
        </p:nvSpPr>
        <p:spPr bwMode="auto">
          <a:xfrm>
            <a:off x="5527675" y="5327650"/>
            <a:ext cx="46038" cy="46038"/>
          </a:xfrm>
          <a:prstGeom prst="ellipse">
            <a:avLst/>
          </a:prstGeom>
          <a:solidFill>
            <a:srgbClr val="0000FF"/>
          </a:solidFill>
          <a:ln w="11176">
            <a:solidFill>
              <a:srgbClr val="FF0000"/>
            </a:solidFill>
            <a:round/>
            <a:headEnd/>
            <a:tailEnd/>
          </a:ln>
        </p:spPr>
        <p:txBody>
          <a:bodyPr/>
          <a:lstStyle/>
          <a:p>
            <a:endParaRPr lang="it-IT"/>
          </a:p>
        </p:txBody>
      </p:sp>
      <p:sp>
        <p:nvSpPr>
          <p:cNvPr id="54430" name="Oval 158"/>
          <p:cNvSpPr>
            <a:spLocks noChangeArrowheads="1"/>
          </p:cNvSpPr>
          <p:nvPr/>
        </p:nvSpPr>
        <p:spPr bwMode="auto">
          <a:xfrm>
            <a:off x="5573713" y="5349875"/>
            <a:ext cx="46037" cy="46038"/>
          </a:xfrm>
          <a:prstGeom prst="ellipse">
            <a:avLst/>
          </a:prstGeom>
          <a:solidFill>
            <a:srgbClr val="0000FF"/>
          </a:solidFill>
          <a:ln w="11176">
            <a:solidFill>
              <a:srgbClr val="FF0000"/>
            </a:solidFill>
            <a:round/>
            <a:headEnd/>
            <a:tailEnd/>
          </a:ln>
        </p:spPr>
        <p:txBody>
          <a:bodyPr/>
          <a:lstStyle/>
          <a:p>
            <a:endParaRPr lang="it-IT"/>
          </a:p>
        </p:txBody>
      </p:sp>
      <p:sp>
        <p:nvSpPr>
          <p:cNvPr id="54431" name="Oval 159"/>
          <p:cNvSpPr>
            <a:spLocks noChangeArrowheads="1"/>
          </p:cNvSpPr>
          <p:nvPr/>
        </p:nvSpPr>
        <p:spPr bwMode="auto">
          <a:xfrm>
            <a:off x="5607050" y="53625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32" name="Oval 160"/>
          <p:cNvSpPr>
            <a:spLocks noChangeArrowheads="1"/>
          </p:cNvSpPr>
          <p:nvPr/>
        </p:nvSpPr>
        <p:spPr bwMode="auto">
          <a:xfrm>
            <a:off x="5662613" y="53736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33" name="Oval 161"/>
          <p:cNvSpPr>
            <a:spLocks noChangeArrowheads="1"/>
          </p:cNvSpPr>
          <p:nvPr/>
        </p:nvSpPr>
        <p:spPr bwMode="auto">
          <a:xfrm>
            <a:off x="5719763" y="539591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34" name="Oval 162"/>
          <p:cNvSpPr>
            <a:spLocks noChangeArrowheads="1"/>
          </p:cNvSpPr>
          <p:nvPr/>
        </p:nvSpPr>
        <p:spPr bwMode="auto">
          <a:xfrm>
            <a:off x="5753100" y="540702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35" name="Oval 163"/>
          <p:cNvSpPr>
            <a:spLocks noChangeArrowheads="1"/>
          </p:cNvSpPr>
          <p:nvPr/>
        </p:nvSpPr>
        <p:spPr bwMode="auto">
          <a:xfrm>
            <a:off x="5797550" y="54181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36" name="Oval 164"/>
          <p:cNvSpPr>
            <a:spLocks noChangeArrowheads="1"/>
          </p:cNvSpPr>
          <p:nvPr/>
        </p:nvSpPr>
        <p:spPr bwMode="auto">
          <a:xfrm>
            <a:off x="5808663" y="5429250"/>
            <a:ext cx="47625" cy="44450"/>
          </a:xfrm>
          <a:prstGeom prst="ellipse">
            <a:avLst/>
          </a:prstGeom>
          <a:solidFill>
            <a:srgbClr val="0000FF"/>
          </a:solidFill>
          <a:ln w="11176">
            <a:solidFill>
              <a:srgbClr val="FF0000"/>
            </a:solidFill>
            <a:round/>
            <a:headEnd/>
            <a:tailEnd/>
          </a:ln>
        </p:spPr>
        <p:txBody>
          <a:bodyPr/>
          <a:lstStyle/>
          <a:p>
            <a:endParaRPr lang="it-IT"/>
          </a:p>
        </p:txBody>
      </p:sp>
      <p:sp>
        <p:nvSpPr>
          <p:cNvPr id="54437" name="Oval 165"/>
          <p:cNvSpPr>
            <a:spLocks noChangeArrowheads="1"/>
          </p:cNvSpPr>
          <p:nvPr/>
        </p:nvSpPr>
        <p:spPr bwMode="auto">
          <a:xfrm>
            <a:off x="5843588" y="54292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38" name="Oval 166"/>
          <p:cNvSpPr>
            <a:spLocks noChangeArrowheads="1"/>
          </p:cNvSpPr>
          <p:nvPr/>
        </p:nvSpPr>
        <p:spPr bwMode="auto">
          <a:xfrm>
            <a:off x="5956300" y="54514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39" name="Oval 167"/>
          <p:cNvSpPr>
            <a:spLocks noChangeArrowheads="1"/>
          </p:cNvSpPr>
          <p:nvPr/>
        </p:nvSpPr>
        <p:spPr bwMode="auto">
          <a:xfrm>
            <a:off x="6013450" y="54514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40" name="Oval 168"/>
          <p:cNvSpPr>
            <a:spLocks noChangeArrowheads="1"/>
          </p:cNvSpPr>
          <p:nvPr/>
        </p:nvSpPr>
        <p:spPr bwMode="auto">
          <a:xfrm>
            <a:off x="6078538" y="5462588"/>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41" name="Oval 169"/>
          <p:cNvSpPr>
            <a:spLocks noChangeArrowheads="1"/>
          </p:cNvSpPr>
          <p:nvPr/>
        </p:nvSpPr>
        <p:spPr bwMode="auto">
          <a:xfrm>
            <a:off x="6192838" y="547370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42" name="Oval 170"/>
          <p:cNvSpPr>
            <a:spLocks noChangeArrowheads="1"/>
          </p:cNvSpPr>
          <p:nvPr/>
        </p:nvSpPr>
        <p:spPr bwMode="auto">
          <a:xfrm>
            <a:off x="6226175" y="555148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43" name="Oval 171"/>
          <p:cNvSpPr>
            <a:spLocks noChangeArrowheads="1"/>
          </p:cNvSpPr>
          <p:nvPr/>
        </p:nvSpPr>
        <p:spPr bwMode="auto">
          <a:xfrm>
            <a:off x="6249988" y="5551488"/>
            <a:ext cx="42862" cy="44450"/>
          </a:xfrm>
          <a:prstGeom prst="ellipse">
            <a:avLst/>
          </a:prstGeom>
          <a:solidFill>
            <a:srgbClr val="0000FF"/>
          </a:solidFill>
          <a:ln w="11176">
            <a:solidFill>
              <a:srgbClr val="FF0000"/>
            </a:solidFill>
            <a:round/>
            <a:headEnd/>
            <a:tailEnd/>
          </a:ln>
        </p:spPr>
        <p:txBody>
          <a:bodyPr/>
          <a:lstStyle/>
          <a:p>
            <a:endParaRPr lang="it-IT"/>
          </a:p>
        </p:txBody>
      </p:sp>
      <p:sp>
        <p:nvSpPr>
          <p:cNvPr id="54444" name="Oval 172"/>
          <p:cNvSpPr>
            <a:spLocks noChangeArrowheads="1"/>
          </p:cNvSpPr>
          <p:nvPr/>
        </p:nvSpPr>
        <p:spPr bwMode="auto">
          <a:xfrm>
            <a:off x="6283325" y="5573713"/>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45" name="Oval 173"/>
          <p:cNvSpPr>
            <a:spLocks noChangeArrowheads="1"/>
          </p:cNvSpPr>
          <p:nvPr/>
        </p:nvSpPr>
        <p:spPr bwMode="auto">
          <a:xfrm>
            <a:off x="6338888" y="5584825"/>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46" name="Oval 174"/>
          <p:cNvSpPr>
            <a:spLocks noChangeArrowheads="1"/>
          </p:cNvSpPr>
          <p:nvPr/>
        </p:nvSpPr>
        <p:spPr bwMode="auto">
          <a:xfrm>
            <a:off x="6372225" y="55959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47" name="Oval 175"/>
          <p:cNvSpPr>
            <a:spLocks noChangeArrowheads="1"/>
          </p:cNvSpPr>
          <p:nvPr/>
        </p:nvSpPr>
        <p:spPr bwMode="auto">
          <a:xfrm>
            <a:off x="6394450" y="559593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48" name="Oval 176"/>
          <p:cNvSpPr>
            <a:spLocks noChangeArrowheads="1"/>
          </p:cNvSpPr>
          <p:nvPr/>
        </p:nvSpPr>
        <p:spPr bwMode="auto">
          <a:xfrm>
            <a:off x="6418263" y="5607050"/>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49" name="Oval 177"/>
          <p:cNvSpPr>
            <a:spLocks noChangeArrowheads="1"/>
          </p:cNvSpPr>
          <p:nvPr/>
        </p:nvSpPr>
        <p:spPr bwMode="auto">
          <a:xfrm>
            <a:off x="6427788" y="5618163"/>
            <a:ext cx="46037" cy="44450"/>
          </a:xfrm>
          <a:prstGeom prst="ellipse">
            <a:avLst/>
          </a:prstGeom>
          <a:solidFill>
            <a:srgbClr val="0000FF"/>
          </a:solidFill>
          <a:ln w="11176">
            <a:solidFill>
              <a:srgbClr val="FF0000"/>
            </a:solidFill>
            <a:round/>
            <a:headEnd/>
            <a:tailEnd/>
          </a:ln>
        </p:spPr>
        <p:txBody>
          <a:bodyPr/>
          <a:lstStyle/>
          <a:p>
            <a:endParaRPr lang="it-IT"/>
          </a:p>
        </p:txBody>
      </p:sp>
      <p:sp>
        <p:nvSpPr>
          <p:cNvPr id="54450" name="Oval 178"/>
          <p:cNvSpPr>
            <a:spLocks noChangeArrowheads="1"/>
          </p:cNvSpPr>
          <p:nvPr/>
        </p:nvSpPr>
        <p:spPr bwMode="auto">
          <a:xfrm>
            <a:off x="6462713" y="5618163"/>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51" name="Oval 179"/>
          <p:cNvSpPr>
            <a:spLocks noChangeArrowheads="1"/>
          </p:cNvSpPr>
          <p:nvPr/>
        </p:nvSpPr>
        <p:spPr bwMode="auto">
          <a:xfrm>
            <a:off x="6484938" y="5629275"/>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52" name="Oval 180"/>
          <p:cNvSpPr>
            <a:spLocks noChangeArrowheads="1"/>
          </p:cNvSpPr>
          <p:nvPr/>
        </p:nvSpPr>
        <p:spPr bwMode="auto">
          <a:xfrm>
            <a:off x="6496050" y="5640388"/>
            <a:ext cx="46038" cy="44450"/>
          </a:xfrm>
          <a:prstGeom prst="ellipse">
            <a:avLst/>
          </a:prstGeom>
          <a:solidFill>
            <a:srgbClr val="0000FF"/>
          </a:solidFill>
          <a:ln w="11176">
            <a:solidFill>
              <a:srgbClr val="FF0000"/>
            </a:solidFill>
            <a:round/>
            <a:headEnd/>
            <a:tailEnd/>
          </a:ln>
        </p:spPr>
        <p:txBody>
          <a:bodyPr/>
          <a:lstStyle/>
          <a:p>
            <a:endParaRPr lang="it-IT"/>
          </a:p>
        </p:txBody>
      </p:sp>
      <p:sp>
        <p:nvSpPr>
          <p:cNvPr id="54453" name="Oval 181"/>
          <p:cNvSpPr>
            <a:spLocks noChangeArrowheads="1"/>
          </p:cNvSpPr>
          <p:nvPr/>
        </p:nvSpPr>
        <p:spPr bwMode="auto">
          <a:xfrm>
            <a:off x="6665913" y="5640388"/>
            <a:ext cx="44450" cy="44450"/>
          </a:xfrm>
          <a:prstGeom prst="ellipse">
            <a:avLst/>
          </a:prstGeom>
          <a:solidFill>
            <a:srgbClr val="0000FF"/>
          </a:solidFill>
          <a:ln w="11176">
            <a:solidFill>
              <a:srgbClr val="FF0000"/>
            </a:solidFill>
            <a:round/>
            <a:headEnd/>
            <a:tailEnd/>
          </a:ln>
        </p:spPr>
        <p:txBody>
          <a:bodyPr/>
          <a:lstStyle/>
          <a:p>
            <a:endParaRPr lang="it-IT"/>
          </a:p>
        </p:txBody>
      </p:sp>
      <p:sp>
        <p:nvSpPr>
          <p:cNvPr id="54454" name="Oval 182"/>
          <p:cNvSpPr>
            <a:spLocks noChangeArrowheads="1"/>
          </p:cNvSpPr>
          <p:nvPr/>
        </p:nvSpPr>
        <p:spPr bwMode="auto">
          <a:xfrm>
            <a:off x="6789738" y="5651500"/>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55" name="Oval 183"/>
          <p:cNvSpPr>
            <a:spLocks noChangeArrowheads="1"/>
          </p:cNvSpPr>
          <p:nvPr/>
        </p:nvSpPr>
        <p:spPr bwMode="auto">
          <a:xfrm>
            <a:off x="6811963" y="5684838"/>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56" name="Oval 184"/>
          <p:cNvSpPr>
            <a:spLocks noChangeArrowheads="1"/>
          </p:cNvSpPr>
          <p:nvPr/>
        </p:nvSpPr>
        <p:spPr bwMode="auto">
          <a:xfrm>
            <a:off x="6958013" y="5695950"/>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457" name="Oval 185"/>
          <p:cNvSpPr>
            <a:spLocks noChangeArrowheads="1"/>
          </p:cNvSpPr>
          <p:nvPr/>
        </p:nvSpPr>
        <p:spPr bwMode="auto">
          <a:xfrm>
            <a:off x="7026275" y="5718175"/>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58" name="Oval 186"/>
          <p:cNvSpPr>
            <a:spLocks noChangeArrowheads="1"/>
          </p:cNvSpPr>
          <p:nvPr/>
        </p:nvSpPr>
        <p:spPr bwMode="auto">
          <a:xfrm>
            <a:off x="7138988" y="5729288"/>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59" name="Oval 187"/>
          <p:cNvSpPr>
            <a:spLocks noChangeArrowheads="1"/>
          </p:cNvSpPr>
          <p:nvPr/>
        </p:nvSpPr>
        <p:spPr bwMode="auto">
          <a:xfrm>
            <a:off x="7194550" y="5740400"/>
            <a:ext cx="46038" cy="44450"/>
          </a:xfrm>
          <a:prstGeom prst="ellipse">
            <a:avLst/>
          </a:prstGeom>
          <a:solidFill>
            <a:srgbClr val="0000FF"/>
          </a:solidFill>
          <a:ln w="11113">
            <a:solidFill>
              <a:srgbClr val="FF0000"/>
            </a:solidFill>
            <a:round/>
            <a:headEnd/>
            <a:tailEnd/>
          </a:ln>
        </p:spPr>
        <p:txBody>
          <a:bodyPr/>
          <a:lstStyle/>
          <a:p>
            <a:endParaRPr lang="it-IT"/>
          </a:p>
        </p:txBody>
      </p:sp>
      <p:sp>
        <p:nvSpPr>
          <p:cNvPr id="54460" name="Oval 188"/>
          <p:cNvSpPr>
            <a:spLocks noChangeArrowheads="1"/>
          </p:cNvSpPr>
          <p:nvPr/>
        </p:nvSpPr>
        <p:spPr bwMode="auto">
          <a:xfrm>
            <a:off x="7375525" y="5751513"/>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61" name="Oval 189"/>
          <p:cNvSpPr>
            <a:spLocks noChangeArrowheads="1"/>
          </p:cNvSpPr>
          <p:nvPr/>
        </p:nvSpPr>
        <p:spPr bwMode="auto">
          <a:xfrm>
            <a:off x="7408863" y="5762625"/>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462" name="Oval 190"/>
          <p:cNvSpPr>
            <a:spLocks noChangeArrowheads="1"/>
          </p:cNvSpPr>
          <p:nvPr/>
        </p:nvSpPr>
        <p:spPr bwMode="auto">
          <a:xfrm>
            <a:off x="7554913" y="5773738"/>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463" name="Oval 191"/>
          <p:cNvSpPr>
            <a:spLocks noChangeArrowheads="1"/>
          </p:cNvSpPr>
          <p:nvPr/>
        </p:nvSpPr>
        <p:spPr bwMode="auto">
          <a:xfrm>
            <a:off x="7578725" y="5784850"/>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64" name="Oval 192"/>
          <p:cNvSpPr>
            <a:spLocks noChangeArrowheads="1"/>
          </p:cNvSpPr>
          <p:nvPr/>
        </p:nvSpPr>
        <p:spPr bwMode="auto">
          <a:xfrm>
            <a:off x="7667625" y="5784850"/>
            <a:ext cx="46038" cy="44450"/>
          </a:xfrm>
          <a:prstGeom prst="ellipse">
            <a:avLst/>
          </a:prstGeom>
          <a:solidFill>
            <a:srgbClr val="0000FF"/>
          </a:solidFill>
          <a:ln w="11113">
            <a:solidFill>
              <a:srgbClr val="FF0000"/>
            </a:solidFill>
            <a:round/>
            <a:headEnd/>
            <a:tailEnd/>
          </a:ln>
        </p:spPr>
        <p:txBody>
          <a:bodyPr/>
          <a:lstStyle/>
          <a:p>
            <a:endParaRPr lang="it-IT"/>
          </a:p>
        </p:txBody>
      </p:sp>
      <p:sp>
        <p:nvSpPr>
          <p:cNvPr id="54465" name="Oval 193"/>
          <p:cNvSpPr>
            <a:spLocks noChangeArrowheads="1"/>
          </p:cNvSpPr>
          <p:nvPr/>
        </p:nvSpPr>
        <p:spPr bwMode="auto">
          <a:xfrm>
            <a:off x="7735888" y="5795963"/>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466" name="Oval 194"/>
          <p:cNvSpPr>
            <a:spLocks noChangeArrowheads="1"/>
          </p:cNvSpPr>
          <p:nvPr/>
        </p:nvSpPr>
        <p:spPr bwMode="auto">
          <a:xfrm>
            <a:off x="7850188" y="5807075"/>
            <a:ext cx="42862" cy="44450"/>
          </a:xfrm>
          <a:prstGeom prst="ellipse">
            <a:avLst/>
          </a:prstGeom>
          <a:solidFill>
            <a:srgbClr val="0000FF"/>
          </a:solidFill>
          <a:ln w="11113">
            <a:solidFill>
              <a:srgbClr val="FF0000"/>
            </a:solidFill>
            <a:round/>
            <a:headEnd/>
            <a:tailEnd/>
          </a:ln>
        </p:spPr>
        <p:txBody>
          <a:bodyPr/>
          <a:lstStyle/>
          <a:p>
            <a:endParaRPr lang="it-IT"/>
          </a:p>
        </p:txBody>
      </p:sp>
      <p:sp>
        <p:nvSpPr>
          <p:cNvPr id="54467" name="Oval 195"/>
          <p:cNvSpPr>
            <a:spLocks noChangeArrowheads="1"/>
          </p:cNvSpPr>
          <p:nvPr/>
        </p:nvSpPr>
        <p:spPr bwMode="auto">
          <a:xfrm>
            <a:off x="8029575" y="5840413"/>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68" name="Oval 196"/>
          <p:cNvSpPr>
            <a:spLocks noChangeArrowheads="1"/>
          </p:cNvSpPr>
          <p:nvPr/>
        </p:nvSpPr>
        <p:spPr bwMode="auto">
          <a:xfrm>
            <a:off x="8208963" y="5851525"/>
            <a:ext cx="44450" cy="44450"/>
          </a:xfrm>
          <a:prstGeom prst="ellipse">
            <a:avLst/>
          </a:prstGeom>
          <a:solidFill>
            <a:srgbClr val="0000FF"/>
          </a:solidFill>
          <a:ln w="11113">
            <a:solidFill>
              <a:srgbClr val="FF0000"/>
            </a:solidFill>
            <a:round/>
            <a:headEnd/>
            <a:tailEnd/>
          </a:ln>
        </p:spPr>
        <p:txBody>
          <a:bodyPr/>
          <a:lstStyle/>
          <a:p>
            <a:endParaRPr lang="it-IT"/>
          </a:p>
        </p:txBody>
      </p:sp>
      <p:sp>
        <p:nvSpPr>
          <p:cNvPr id="54469" name="Oval 197"/>
          <p:cNvSpPr>
            <a:spLocks noChangeArrowheads="1"/>
          </p:cNvSpPr>
          <p:nvPr/>
        </p:nvSpPr>
        <p:spPr bwMode="auto">
          <a:xfrm>
            <a:off x="8231188" y="5873750"/>
            <a:ext cx="46037" cy="44450"/>
          </a:xfrm>
          <a:prstGeom prst="ellipse">
            <a:avLst/>
          </a:prstGeom>
          <a:solidFill>
            <a:srgbClr val="0000FF"/>
          </a:solidFill>
          <a:ln w="11113">
            <a:solidFill>
              <a:srgbClr val="FF0000"/>
            </a:solidFill>
            <a:round/>
            <a:headEnd/>
            <a:tailEnd/>
          </a:ln>
        </p:spPr>
        <p:txBody>
          <a:bodyPr/>
          <a:lstStyle/>
          <a:p>
            <a:endParaRPr lang="it-IT"/>
          </a:p>
        </p:txBody>
      </p:sp>
      <p:sp>
        <p:nvSpPr>
          <p:cNvPr id="54470" name="Oval 198"/>
          <p:cNvSpPr>
            <a:spLocks noChangeArrowheads="1"/>
          </p:cNvSpPr>
          <p:nvPr/>
        </p:nvSpPr>
        <p:spPr bwMode="auto">
          <a:xfrm>
            <a:off x="8445500" y="5907088"/>
            <a:ext cx="44450" cy="46037"/>
          </a:xfrm>
          <a:prstGeom prst="ellipse">
            <a:avLst/>
          </a:prstGeom>
          <a:solidFill>
            <a:srgbClr val="0000FF"/>
          </a:solidFill>
          <a:ln w="11113">
            <a:solidFill>
              <a:srgbClr val="FF0000"/>
            </a:solidFill>
            <a:round/>
            <a:headEnd/>
            <a:tailEnd/>
          </a:ln>
        </p:spPr>
        <p:txBody>
          <a:bodyPr/>
          <a:lstStyle/>
          <a:p>
            <a:endParaRPr lang="it-IT"/>
          </a:p>
        </p:txBody>
      </p:sp>
      <p:sp>
        <p:nvSpPr>
          <p:cNvPr id="54471" name="Rectangle 199"/>
          <p:cNvSpPr>
            <a:spLocks noChangeArrowheads="1"/>
          </p:cNvSpPr>
          <p:nvPr/>
        </p:nvSpPr>
        <p:spPr bwMode="auto">
          <a:xfrm>
            <a:off x="1370013" y="6065838"/>
            <a:ext cx="252412" cy="182562"/>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110</a:t>
            </a:r>
            <a:endParaRPr kumimoji="1" lang="it-IT" sz="1300" b="1">
              <a:latin typeface="Arial" pitchFamily="34" charset="0"/>
            </a:endParaRPr>
          </a:p>
        </p:txBody>
      </p:sp>
      <p:sp>
        <p:nvSpPr>
          <p:cNvPr id="54472" name="Rectangle 200"/>
          <p:cNvSpPr>
            <a:spLocks noChangeArrowheads="1"/>
          </p:cNvSpPr>
          <p:nvPr/>
        </p:nvSpPr>
        <p:spPr bwMode="auto">
          <a:xfrm>
            <a:off x="1370013" y="5695950"/>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120</a:t>
            </a:r>
            <a:endParaRPr kumimoji="1" lang="it-IT" sz="1300" b="1">
              <a:latin typeface="Arial" pitchFamily="34" charset="0"/>
            </a:endParaRPr>
          </a:p>
        </p:txBody>
      </p:sp>
      <p:sp>
        <p:nvSpPr>
          <p:cNvPr id="54473" name="Rectangle 201"/>
          <p:cNvSpPr>
            <a:spLocks noChangeArrowheads="1"/>
          </p:cNvSpPr>
          <p:nvPr/>
        </p:nvSpPr>
        <p:spPr bwMode="auto">
          <a:xfrm>
            <a:off x="1370013" y="5327650"/>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130</a:t>
            </a:r>
            <a:endParaRPr kumimoji="1" lang="it-IT" sz="1300" b="1">
              <a:latin typeface="Arial" pitchFamily="34" charset="0"/>
            </a:endParaRPr>
          </a:p>
        </p:txBody>
      </p:sp>
      <p:sp>
        <p:nvSpPr>
          <p:cNvPr id="54474" name="Rectangle 202"/>
          <p:cNvSpPr>
            <a:spLocks noChangeArrowheads="1"/>
          </p:cNvSpPr>
          <p:nvPr/>
        </p:nvSpPr>
        <p:spPr bwMode="auto">
          <a:xfrm>
            <a:off x="1370013" y="4960938"/>
            <a:ext cx="252412" cy="182562"/>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140</a:t>
            </a:r>
            <a:endParaRPr kumimoji="1" lang="it-IT" sz="1300" b="1">
              <a:latin typeface="Arial" pitchFamily="34" charset="0"/>
            </a:endParaRPr>
          </a:p>
        </p:txBody>
      </p:sp>
      <p:sp>
        <p:nvSpPr>
          <p:cNvPr id="54475" name="Rectangle 203"/>
          <p:cNvSpPr>
            <a:spLocks noChangeArrowheads="1"/>
          </p:cNvSpPr>
          <p:nvPr/>
        </p:nvSpPr>
        <p:spPr bwMode="auto">
          <a:xfrm>
            <a:off x="1370013" y="4591050"/>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150</a:t>
            </a:r>
            <a:endParaRPr kumimoji="1" lang="it-IT" sz="1300" b="1">
              <a:latin typeface="Arial" pitchFamily="34" charset="0"/>
            </a:endParaRPr>
          </a:p>
        </p:txBody>
      </p:sp>
      <p:sp>
        <p:nvSpPr>
          <p:cNvPr id="54476" name="Rectangle 204"/>
          <p:cNvSpPr>
            <a:spLocks noChangeArrowheads="1"/>
          </p:cNvSpPr>
          <p:nvPr/>
        </p:nvSpPr>
        <p:spPr bwMode="auto">
          <a:xfrm>
            <a:off x="1370013" y="421322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160</a:t>
            </a:r>
            <a:endParaRPr kumimoji="1" lang="it-IT" sz="1300" b="1">
              <a:latin typeface="Arial" pitchFamily="34" charset="0"/>
            </a:endParaRPr>
          </a:p>
        </p:txBody>
      </p:sp>
      <p:sp>
        <p:nvSpPr>
          <p:cNvPr id="54477" name="Rectangle 205"/>
          <p:cNvSpPr>
            <a:spLocks noChangeArrowheads="1"/>
          </p:cNvSpPr>
          <p:nvPr/>
        </p:nvSpPr>
        <p:spPr bwMode="auto">
          <a:xfrm>
            <a:off x="1370013" y="384492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170</a:t>
            </a:r>
            <a:endParaRPr kumimoji="1" lang="it-IT" sz="1300" b="1">
              <a:latin typeface="Arial" pitchFamily="34" charset="0"/>
            </a:endParaRPr>
          </a:p>
        </p:txBody>
      </p:sp>
      <p:sp>
        <p:nvSpPr>
          <p:cNvPr id="54478" name="Rectangle 206"/>
          <p:cNvSpPr>
            <a:spLocks noChangeArrowheads="1"/>
          </p:cNvSpPr>
          <p:nvPr/>
        </p:nvSpPr>
        <p:spPr bwMode="auto">
          <a:xfrm>
            <a:off x="1370013" y="347662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180</a:t>
            </a:r>
            <a:endParaRPr kumimoji="1" lang="it-IT" sz="1300" b="1">
              <a:latin typeface="Arial" pitchFamily="34" charset="0"/>
            </a:endParaRPr>
          </a:p>
        </p:txBody>
      </p:sp>
      <p:sp>
        <p:nvSpPr>
          <p:cNvPr id="54479" name="Rectangle 207"/>
          <p:cNvSpPr>
            <a:spLocks noChangeArrowheads="1"/>
          </p:cNvSpPr>
          <p:nvPr/>
        </p:nvSpPr>
        <p:spPr bwMode="auto">
          <a:xfrm>
            <a:off x="1370013" y="310832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190</a:t>
            </a:r>
            <a:endParaRPr kumimoji="1" lang="it-IT" sz="1300" b="1">
              <a:latin typeface="Arial" pitchFamily="34" charset="0"/>
            </a:endParaRPr>
          </a:p>
        </p:txBody>
      </p:sp>
      <p:sp>
        <p:nvSpPr>
          <p:cNvPr id="54480" name="Rectangle 208"/>
          <p:cNvSpPr>
            <a:spLocks noChangeArrowheads="1"/>
          </p:cNvSpPr>
          <p:nvPr/>
        </p:nvSpPr>
        <p:spPr bwMode="auto">
          <a:xfrm>
            <a:off x="1370013" y="274002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200</a:t>
            </a:r>
            <a:endParaRPr kumimoji="1" lang="it-IT" sz="1300" b="1">
              <a:latin typeface="Arial" pitchFamily="34" charset="0"/>
            </a:endParaRPr>
          </a:p>
        </p:txBody>
      </p:sp>
      <p:sp>
        <p:nvSpPr>
          <p:cNvPr id="54481" name="Line 209"/>
          <p:cNvSpPr>
            <a:spLocks noChangeShapeType="1"/>
          </p:cNvSpPr>
          <p:nvPr/>
        </p:nvSpPr>
        <p:spPr bwMode="auto">
          <a:xfrm>
            <a:off x="4673600" y="3297238"/>
            <a:ext cx="17463" cy="2863850"/>
          </a:xfrm>
          <a:prstGeom prst="line">
            <a:avLst/>
          </a:prstGeom>
          <a:noFill/>
          <a:ln w="19050">
            <a:solidFill>
              <a:schemeClr val="accent2"/>
            </a:solidFill>
            <a:round/>
            <a:headEnd/>
            <a:tailEnd/>
          </a:ln>
        </p:spPr>
        <p:txBody>
          <a:bodyPr/>
          <a:lstStyle/>
          <a:p>
            <a:endParaRPr lang="it-IT"/>
          </a:p>
        </p:txBody>
      </p:sp>
      <p:sp>
        <p:nvSpPr>
          <p:cNvPr id="54482" name="Line 210"/>
          <p:cNvSpPr>
            <a:spLocks noChangeShapeType="1"/>
          </p:cNvSpPr>
          <p:nvPr/>
        </p:nvSpPr>
        <p:spPr bwMode="auto">
          <a:xfrm flipH="1">
            <a:off x="5272088" y="3311525"/>
            <a:ext cx="12700" cy="2849563"/>
          </a:xfrm>
          <a:prstGeom prst="line">
            <a:avLst/>
          </a:prstGeom>
          <a:noFill/>
          <a:ln w="19050">
            <a:solidFill>
              <a:schemeClr val="accent2"/>
            </a:solidFill>
            <a:round/>
            <a:headEnd/>
            <a:tailEnd/>
          </a:ln>
        </p:spPr>
        <p:txBody>
          <a:bodyPr/>
          <a:lstStyle/>
          <a:p>
            <a:endParaRPr lang="it-IT"/>
          </a:p>
        </p:txBody>
      </p:sp>
      <p:sp>
        <p:nvSpPr>
          <p:cNvPr id="54483" name="Rectangle 211"/>
          <p:cNvSpPr>
            <a:spLocks noChangeArrowheads="1"/>
          </p:cNvSpPr>
          <p:nvPr/>
        </p:nvSpPr>
        <p:spPr bwMode="auto">
          <a:xfrm>
            <a:off x="5095875" y="2824163"/>
            <a:ext cx="1958975" cy="452437"/>
          </a:xfrm>
          <a:prstGeom prst="rect">
            <a:avLst/>
          </a:prstGeom>
          <a:noFill/>
          <a:ln w="12700">
            <a:solidFill>
              <a:schemeClr val="accent1"/>
            </a:solidFill>
            <a:miter lim="800000"/>
            <a:headEnd type="none" w="sm" len="sm"/>
            <a:tailEnd type="none" w="sm" len="sm"/>
          </a:ln>
        </p:spPr>
        <p:txBody>
          <a:bodyPr wrap="none" lIns="45720" rIns="45720" anchor="ctr"/>
          <a:lstStyle/>
          <a:p>
            <a:pPr algn="ctr" eaLnBrk="0" hangingPunct="0"/>
            <a:r>
              <a:rPr lang="it-IT" sz="1000">
                <a:latin typeface="Arial" pitchFamily="34" charset="0"/>
              </a:rPr>
              <a:t>ultimi 10 min.</a:t>
            </a:r>
          </a:p>
          <a:p>
            <a:pPr algn="ctr" eaLnBrk="0" hangingPunct="0"/>
            <a:r>
              <a:rPr lang="it-IT" sz="1000">
                <a:latin typeface="Arial" pitchFamily="34" charset="0"/>
              </a:rPr>
              <a:t>Migliore offerta a 147.500 Euro</a:t>
            </a:r>
          </a:p>
          <a:p>
            <a:pPr algn="ctr" eaLnBrk="0" hangingPunct="0"/>
            <a:r>
              <a:rPr lang="it-IT" sz="1000">
                <a:latin typeface="Arial" pitchFamily="34" charset="0"/>
              </a:rPr>
              <a:t>(-25,8%)</a:t>
            </a:r>
          </a:p>
        </p:txBody>
      </p:sp>
      <p:sp>
        <p:nvSpPr>
          <p:cNvPr id="54484" name="Text Box 212"/>
          <p:cNvSpPr txBox="1">
            <a:spLocks noChangeArrowheads="1"/>
          </p:cNvSpPr>
          <p:nvPr/>
        </p:nvSpPr>
        <p:spPr bwMode="auto">
          <a:xfrm rot="-5400000">
            <a:off x="626269" y="4136232"/>
            <a:ext cx="884237" cy="349250"/>
          </a:xfrm>
          <a:prstGeom prst="rect">
            <a:avLst/>
          </a:prstGeom>
          <a:noFill/>
          <a:ln w="12700">
            <a:solidFill>
              <a:schemeClr val="tx1"/>
            </a:solidFill>
            <a:miter lim="800000"/>
            <a:headEnd type="none" w="sm" len="sm"/>
            <a:tailEnd type="none" w="sm" len="sm"/>
          </a:ln>
        </p:spPr>
        <p:txBody>
          <a:bodyPr wrap="none" lIns="45720" rIns="45720">
            <a:spAutoFit/>
          </a:bodyPr>
          <a:lstStyle/>
          <a:p>
            <a:pPr eaLnBrk="0" hangingPunct="0"/>
            <a:r>
              <a:rPr lang="it-IT" sz="1600">
                <a:latin typeface="Arial" pitchFamily="34" charset="0"/>
              </a:rPr>
              <a:t>€ x 1000</a:t>
            </a:r>
          </a:p>
        </p:txBody>
      </p:sp>
      <p:sp>
        <p:nvSpPr>
          <p:cNvPr id="54485" name="Rectangle 213"/>
          <p:cNvSpPr>
            <a:spLocks noChangeArrowheads="1"/>
          </p:cNvSpPr>
          <p:nvPr/>
        </p:nvSpPr>
        <p:spPr bwMode="auto">
          <a:xfrm>
            <a:off x="5700713" y="3363913"/>
            <a:ext cx="1951037" cy="531812"/>
          </a:xfrm>
          <a:prstGeom prst="rect">
            <a:avLst/>
          </a:prstGeom>
          <a:noFill/>
          <a:ln w="12700">
            <a:solidFill>
              <a:schemeClr val="accent1"/>
            </a:solidFill>
            <a:miter lim="800000"/>
            <a:headEnd type="none" w="sm" len="sm"/>
            <a:tailEnd type="none" w="sm" len="sm"/>
          </a:ln>
        </p:spPr>
        <p:txBody>
          <a:bodyPr wrap="none" lIns="45720" rIns="45720" anchor="ctr"/>
          <a:lstStyle/>
          <a:p>
            <a:pPr algn="ctr" eaLnBrk="0" hangingPunct="0"/>
            <a:r>
              <a:rPr lang="it-IT" sz="1000">
                <a:latin typeface="Arial" pitchFamily="34" charset="0"/>
              </a:rPr>
              <a:t>Inizio autoestensione</a:t>
            </a:r>
          </a:p>
          <a:p>
            <a:pPr algn="ctr" eaLnBrk="0" hangingPunct="0"/>
            <a:r>
              <a:rPr lang="it-IT" sz="1000">
                <a:latin typeface="Arial" pitchFamily="34" charset="0"/>
              </a:rPr>
              <a:t>Migliore offerta a 137.000 Euro</a:t>
            </a:r>
          </a:p>
          <a:p>
            <a:pPr algn="ctr" eaLnBrk="0" hangingPunct="0"/>
            <a:r>
              <a:rPr lang="it-IT" sz="1000">
                <a:latin typeface="Arial" pitchFamily="34" charset="0"/>
              </a:rPr>
              <a:t>(-31%)</a:t>
            </a:r>
          </a:p>
        </p:txBody>
      </p:sp>
      <p:sp>
        <p:nvSpPr>
          <p:cNvPr id="54486" name="Line 214"/>
          <p:cNvSpPr>
            <a:spLocks noChangeShapeType="1"/>
          </p:cNvSpPr>
          <p:nvPr/>
        </p:nvSpPr>
        <p:spPr bwMode="auto">
          <a:xfrm flipH="1">
            <a:off x="4691063" y="2990850"/>
            <a:ext cx="404812" cy="430213"/>
          </a:xfrm>
          <a:prstGeom prst="line">
            <a:avLst/>
          </a:prstGeom>
          <a:noFill/>
          <a:ln w="12700">
            <a:solidFill>
              <a:schemeClr val="tx1"/>
            </a:solidFill>
            <a:round/>
            <a:headEnd type="none" w="sm" len="sm"/>
            <a:tailEnd type="none" w="sm" len="sm"/>
          </a:ln>
        </p:spPr>
        <p:txBody>
          <a:bodyPr wrap="none" lIns="45720" rIns="45720" anchor="ctr"/>
          <a:lstStyle/>
          <a:p>
            <a:endParaRPr lang="it-IT"/>
          </a:p>
        </p:txBody>
      </p:sp>
      <p:sp>
        <p:nvSpPr>
          <p:cNvPr id="54487" name="Line 215"/>
          <p:cNvSpPr>
            <a:spLocks noChangeShapeType="1"/>
          </p:cNvSpPr>
          <p:nvPr/>
        </p:nvSpPr>
        <p:spPr bwMode="auto">
          <a:xfrm flipH="1">
            <a:off x="5297488" y="3481388"/>
            <a:ext cx="406400" cy="430212"/>
          </a:xfrm>
          <a:prstGeom prst="line">
            <a:avLst/>
          </a:prstGeom>
          <a:noFill/>
          <a:ln w="12700">
            <a:solidFill>
              <a:schemeClr val="tx1"/>
            </a:solidFill>
            <a:round/>
            <a:headEnd type="none" w="sm" len="sm"/>
            <a:tailEnd type="none" w="sm" len="sm"/>
          </a:ln>
        </p:spPr>
        <p:txBody>
          <a:bodyPr wrap="none" lIns="45720" rIns="45720" anchor="ctr"/>
          <a:lstStyle/>
          <a:p>
            <a:endParaRPr lang="it-IT"/>
          </a:p>
        </p:txBody>
      </p:sp>
      <p:sp>
        <p:nvSpPr>
          <p:cNvPr id="54488" name="Rectangle 216"/>
          <p:cNvSpPr>
            <a:spLocks noChangeArrowheads="1"/>
          </p:cNvSpPr>
          <p:nvPr/>
        </p:nvSpPr>
        <p:spPr bwMode="auto">
          <a:xfrm>
            <a:off x="7142163" y="4819650"/>
            <a:ext cx="1652587" cy="514350"/>
          </a:xfrm>
          <a:prstGeom prst="rect">
            <a:avLst/>
          </a:prstGeom>
          <a:noFill/>
          <a:ln w="12700">
            <a:solidFill>
              <a:schemeClr val="accent1"/>
            </a:solidFill>
            <a:miter lim="800000"/>
            <a:headEnd type="none" w="sm" len="sm"/>
            <a:tailEnd type="none" w="sm" len="sm"/>
          </a:ln>
        </p:spPr>
        <p:txBody>
          <a:bodyPr wrap="none" lIns="45720" rIns="45720" anchor="ctr"/>
          <a:lstStyle/>
          <a:p>
            <a:pPr algn="ctr" eaLnBrk="0" hangingPunct="0"/>
            <a:r>
              <a:rPr lang="it-IT" sz="1000">
                <a:latin typeface="Arial" pitchFamily="34" charset="0"/>
              </a:rPr>
              <a:t>Asta aggiudicata</a:t>
            </a:r>
          </a:p>
          <a:p>
            <a:pPr algn="ctr" eaLnBrk="0" hangingPunct="0"/>
            <a:r>
              <a:rPr lang="it-IT" sz="1000">
                <a:latin typeface="Arial" pitchFamily="34" charset="0"/>
              </a:rPr>
              <a:t>a 116.000 Euro </a:t>
            </a:r>
          </a:p>
          <a:p>
            <a:pPr algn="ctr" eaLnBrk="0" hangingPunct="0"/>
            <a:r>
              <a:rPr lang="it-IT" sz="1000">
                <a:latin typeface="Arial" pitchFamily="34" charset="0"/>
              </a:rPr>
              <a:t>(-42%)</a:t>
            </a:r>
          </a:p>
        </p:txBody>
      </p:sp>
      <p:sp>
        <p:nvSpPr>
          <p:cNvPr id="54489" name="Line 217"/>
          <p:cNvSpPr>
            <a:spLocks noChangeShapeType="1"/>
          </p:cNvSpPr>
          <p:nvPr/>
        </p:nvSpPr>
        <p:spPr bwMode="auto">
          <a:xfrm>
            <a:off x="8115300" y="5330825"/>
            <a:ext cx="357188" cy="581025"/>
          </a:xfrm>
          <a:prstGeom prst="line">
            <a:avLst/>
          </a:prstGeom>
          <a:noFill/>
          <a:ln w="12700">
            <a:solidFill>
              <a:schemeClr val="tx1"/>
            </a:solidFill>
            <a:round/>
            <a:headEnd type="none" w="sm" len="sm"/>
            <a:tailEnd type="none" w="sm" len="sm"/>
          </a:ln>
        </p:spPr>
        <p:txBody>
          <a:bodyPr wrap="none" lIns="45720" rIns="45720" anchor="ctr"/>
          <a:lstStyle/>
          <a:p>
            <a:endParaRPr lang="it-IT"/>
          </a:p>
        </p:txBody>
      </p:sp>
      <p:sp>
        <p:nvSpPr>
          <p:cNvPr id="54490" name="Rectangle 218"/>
          <p:cNvSpPr>
            <a:spLocks noChangeArrowheads="1"/>
          </p:cNvSpPr>
          <p:nvPr/>
        </p:nvSpPr>
        <p:spPr bwMode="auto">
          <a:xfrm>
            <a:off x="2822575"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20</a:t>
            </a:r>
            <a:endParaRPr kumimoji="1" lang="it-IT" sz="1300" b="1">
              <a:latin typeface="Arial" pitchFamily="34" charset="0"/>
            </a:endParaRPr>
          </a:p>
        </p:txBody>
      </p:sp>
      <p:sp>
        <p:nvSpPr>
          <p:cNvPr id="54491" name="Rectangle 219"/>
          <p:cNvSpPr>
            <a:spLocks noChangeArrowheads="1"/>
          </p:cNvSpPr>
          <p:nvPr/>
        </p:nvSpPr>
        <p:spPr bwMode="auto">
          <a:xfrm>
            <a:off x="1685925" y="6276975"/>
            <a:ext cx="84138"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0</a:t>
            </a:r>
            <a:endParaRPr kumimoji="1" lang="it-IT" sz="1300" b="1">
              <a:latin typeface="Arial" pitchFamily="34" charset="0"/>
            </a:endParaRPr>
          </a:p>
        </p:txBody>
      </p:sp>
      <p:sp>
        <p:nvSpPr>
          <p:cNvPr id="54492" name="Rectangle 220"/>
          <p:cNvSpPr>
            <a:spLocks noChangeArrowheads="1"/>
          </p:cNvSpPr>
          <p:nvPr/>
        </p:nvSpPr>
        <p:spPr bwMode="auto">
          <a:xfrm>
            <a:off x="2236788"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10</a:t>
            </a:r>
            <a:endParaRPr kumimoji="1" lang="it-IT" sz="1300" b="1">
              <a:latin typeface="Arial" pitchFamily="34" charset="0"/>
            </a:endParaRPr>
          </a:p>
        </p:txBody>
      </p:sp>
      <p:sp>
        <p:nvSpPr>
          <p:cNvPr id="54493" name="Rectangle 221"/>
          <p:cNvSpPr>
            <a:spLocks noChangeArrowheads="1"/>
          </p:cNvSpPr>
          <p:nvPr/>
        </p:nvSpPr>
        <p:spPr bwMode="auto">
          <a:xfrm>
            <a:off x="3419475"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30</a:t>
            </a:r>
            <a:endParaRPr kumimoji="1" lang="it-IT" sz="1300" b="1">
              <a:latin typeface="Arial" pitchFamily="34" charset="0"/>
            </a:endParaRPr>
          </a:p>
        </p:txBody>
      </p:sp>
      <p:sp>
        <p:nvSpPr>
          <p:cNvPr id="54494" name="Rectangle 222"/>
          <p:cNvSpPr>
            <a:spLocks noChangeArrowheads="1"/>
          </p:cNvSpPr>
          <p:nvPr/>
        </p:nvSpPr>
        <p:spPr bwMode="auto">
          <a:xfrm>
            <a:off x="4006850"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40</a:t>
            </a:r>
            <a:endParaRPr kumimoji="1" lang="it-IT" sz="1300" b="1">
              <a:latin typeface="Arial" pitchFamily="34" charset="0"/>
            </a:endParaRPr>
          </a:p>
        </p:txBody>
      </p:sp>
      <p:sp>
        <p:nvSpPr>
          <p:cNvPr id="54495" name="Rectangle 223"/>
          <p:cNvSpPr>
            <a:spLocks noChangeArrowheads="1"/>
          </p:cNvSpPr>
          <p:nvPr/>
        </p:nvSpPr>
        <p:spPr bwMode="auto">
          <a:xfrm>
            <a:off x="4603750"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50</a:t>
            </a:r>
            <a:endParaRPr kumimoji="1" lang="it-IT" sz="1300" b="1">
              <a:latin typeface="Arial" pitchFamily="34" charset="0"/>
            </a:endParaRPr>
          </a:p>
        </p:txBody>
      </p:sp>
      <p:sp>
        <p:nvSpPr>
          <p:cNvPr id="54496" name="Rectangle 224"/>
          <p:cNvSpPr>
            <a:spLocks noChangeArrowheads="1"/>
          </p:cNvSpPr>
          <p:nvPr/>
        </p:nvSpPr>
        <p:spPr bwMode="auto">
          <a:xfrm>
            <a:off x="5189538"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60</a:t>
            </a:r>
            <a:endParaRPr kumimoji="1" lang="it-IT" sz="1300" b="1">
              <a:latin typeface="Arial" pitchFamily="34" charset="0"/>
            </a:endParaRPr>
          </a:p>
        </p:txBody>
      </p:sp>
      <p:sp>
        <p:nvSpPr>
          <p:cNvPr id="54497" name="Rectangle 225"/>
          <p:cNvSpPr>
            <a:spLocks noChangeArrowheads="1"/>
          </p:cNvSpPr>
          <p:nvPr/>
        </p:nvSpPr>
        <p:spPr bwMode="auto">
          <a:xfrm>
            <a:off x="5786438"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70</a:t>
            </a:r>
            <a:endParaRPr kumimoji="1" lang="it-IT" sz="1300" b="1">
              <a:latin typeface="Arial" pitchFamily="34" charset="0"/>
            </a:endParaRPr>
          </a:p>
        </p:txBody>
      </p:sp>
      <p:sp>
        <p:nvSpPr>
          <p:cNvPr id="54498" name="Rectangle 226"/>
          <p:cNvSpPr>
            <a:spLocks noChangeArrowheads="1"/>
          </p:cNvSpPr>
          <p:nvPr/>
        </p:nvSpPr>
        <p:spPr bwMode="auto">
          <a:xfrm>
            <a:off x="6372225"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80</a:t>
            </a:r>
            <a:endParaRPr kumimoji="1" lang="it-IT" sz="1300" b="1">
              <a:latin typeface="Arial" pitchFamily="34" charset="0"/>
            </a:endParaRPr>
          </a:p>
        </p:txBody>
      </p:sp>
      <p:sp>
        <p:nvSpPr>
          <p:cNvPr id="54499" name="Rectangle 227"/>
          <p:cNvSpPr>
            <a:spLocks noChangeArrowheads="1"/>
          </p:cNvSpPr>
          <p:nvPr/>
        </p:nvSpPr>
        <p:spPr bwMode="auto">
          <a:xfrm>
            <a:off x="6970713" y="6276975"/>
            <a:ext cx="168275"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90</a:t>
            </a:r>
            <a:endParaRPr kumimoji="1" lang="it-IT" sz="1300" b="1">
              <a:latin typeface="Arial" pitchFamily="34" charset="0"/>
            </a:endParaRPr>
          </a:p>
        </p:txBody>
      </p:sp>
      <p:sp>
        <p:nvSpPr>
          <p:cNvPr id="54500" name="Rectangle 228"/>
          <p:cNvSpPr>
            <a:spLocks noChangeArrowheads="1"/>
          </p:cNvSpPr>
          <p:nvPr/>
        </p:nvSpPr>
        <p:spPr bwMode="auto">
          <a:xfrm>
            <a:off x="7521575" y="6276975"/>
            <a:ext cx="252413"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100</a:t>
            </a:r>
            <a:endParaRPr kumimoji="1" lang="it-IT" sz="1300" b="1">
              <a:latin typeface="Arial" pitchFamily="34" charset="0"/>
            </a:endParaRPr>
          </a:p>
        </p:txBody>
      </p:sp>
      <p:sp>
        <p:nvSpPr>
          <p:cNvPr id="54501" name="Rectangle 229"/>
          <p:cNvSpPr>
            <a:spLocks noChangeArrowheads="1"/>
          </p:cNvSpPr>
          <p:nvPr/>
        </p:nvSpPr>
        <p:spPr bwMode="auto">
          <a:xfrm>
            <a:off x="8118475" y="6276975"/>
            <a:ext cx="252413"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110</a:t>
            </a:r>
            <a:endParaRPr kumimoji="1" lang="it-IT" sz="1300" b="1">
              <a:latin typeface="Arial" pitchFamily="34" charset="0"/>
            </a:endParaRPr>
          </a:p>
        </p:txBody>
      </p:sp>
      <p:sp>
        <p:nvSpPr>
          <p:cNvPr id="54502" name="Rectangle 230"/>
          <p:cNvSpPr>
            <a:spLocks noChangeArrowheads="1"/>
          </p:cNvSpPr>
          <p:nvPr/>
        </p:nvSpPr>
        <p:spPr bwMode="auto">
          <a:xfrm>
            <a:off x="8704263" y="6276975"/>
            <a:ext cx="252412" cy="182563"/>
          </a:xfrm>
          <a:prstGeom prst="rect">
            <a:avLst/>
          </a:prstGeom>
          <a:noFill/>
          <a:ln w="9525">
            <a:noFill/>
            <a:miter lim="800000"/>
            <a:headEnd/>
            <a:tailEnd/>
          </a:ln>
        </p:spPr>
        <p:txBody>
          <a:bodyPr wrap="none" lIns="0" tIns="0" rIns="0" bIns="0">
            <a:spAutoFit/>
          </a:bodyPr>
          <a:lstStyle/>
          <a:p>
            <a:pPr eaLnBrk="0" hangingPunct="0"/>
            <a:r>
              <a:rPr kumimoji="1" lang="it-IT" sz="1200">
                <a:latin typeface="Arial" pitchFamily="34" charset="0"/>
              </a:rPr>
              <a:t>120</a:t>
            </a:r>
            <a:endParaRPr kumimoji="1" lang="it-IT" sz="1300" b="1">
              <a:latin typeface="Arial" pitchFamily="34" charset="0"/>
            </a:endParaRPr>
          </a:p>
        </p:txBody>
      </p:sp>
      <p:sp>
        <p:nvSpPr>
          <p:cNvPr id="54503" name="Text Box 231"/>
          <p:cNvSpPr txBox="1">
            <a:spLocks noChangeArrowheads="1"/>
          </p:cNvSpPr>
          <p:nvPr/>
        </p:nvSpPr>
        <p:spPr bwMode="auto">
          <a:xfrm>
            <a:off x="4924425" y="6513513"/>
            <a:ext cx="744538" cy="288925"/>
          </a:xfrm>
          <a:prstGeom prst="rect">
            <a:avLst/>
          </a:prstGeom>
          <a:noFill/>
          <a:ln w="12700">
            <a:solidFill>
              <a:schemeClr val="tx1"/>
            </a:solidFill>
            <a:miter lim="800000"/>
            <a:headEnd type="none" w="sm" len="sm"/>
            <a:tailEnd type="none" w="sm" len="sm"/>
          </a:ln>
        </p:spPr>
        <p:txBody>
          <a:bodyPr lIns="45720" rIns="45720">
            <a:spAutoFit/>
          </a:bodyPr>
          <a:lstStyle/>
          <a:p>
            <a:pPr algn="ctr" eaLnBrk="0" hangingPunct="0"/>
            <a:r>
              <a:rPr lang="it-IT" sz="1200">
                <a:latin typeface="Arial" pitchFamily="34" charset="0"/>
              </a:rPr>
              <a:t>Minuti</a:t>
            </a:r>
          </a:p>
        </p:txBody>
      </p:sp>
      <p:sp>
        <p:nvSpPr>
          <p:cNvPr id="54504" name="Rectangle 232"/>
          <p:cNvSpPr>
            <a:spLocks noChangeArrowheads="1"/>
          </p:cNvSpPr>
          <p:nvPr/>
        </p:nvSpPr>
        <p:spPr bwMode="auto">
          <a:xfrm>
            <a:off x="3697288" y="5986463"/>
            <a:ext cx="536575" cy="161925"/>
          </a:xfrm>
          <a:prstGeom prst="rect">
            <a:avLst/>
          </a:prstGeom>
          <a:noFill/>
          <a:ln w="9525">
            <a:solidFill>
              <a:schemeClr val="tx1"/>
            </a:solidFill>
            <a:miter lim="800000"/>
            <a:headEnd/>
            <a:tailEnd/>
          </a:ln>
        </p:spPr>
        <p:txBody>
          <a:bodyPr wrap="none" lIns="0" tIns="0" rIns="0" bIns="0">
            <a:spAutoFit/>
          </a:bodyPr>
          <a:lstStyle/>
          <a:p>
            <a:pPr algn="ctr" eaLnBrk="0" hangingPunct="0">
              <a:spcBef>
                <a:spcPct val="50000"/>
              </a:spcBef>
            </a:pPr>
            <a:r>
              <a:rPr lang="it-IT" sz="1000">
                <a:latin typeface="Arial" pitchFamily="34" charset="0"/>
              </a:rPr>
              <a:t>7 fornitori</a:t>
            </a:r>
          </a:p>
        </p:txBody>
      </p:sp>
      <p:sp>
        <p:nvSpPr>
          <p:cNvPr id="54505" name="Rectangle 233"/>
          <p:cNvSpPr>
            <a:spLocks noChangeArrowheads="1"/>
          </p:cNvSpPr>
          <p:nvPr/>
        </p:nvSpPr>
        <p:spPr bwMode="auto">
          <a:xfrm>
            <a:off x="6964363" y="5992813"/>
            <a:ext cx="536575" cy="161925"/>
          </a:xfrm>
          <a:prstGeom prst="rect">
            <a:avLst/>
          </a:prstGeom>
          <a:noFill/>
          <a:ln w="9525">
            <a:solidFill>
              <a:schemeClr val="tx1"/>
            </a:solidFill>
            <a:miter lim="800000"/>
            <a:headEnd/>
            <a:tailEnd/>
          </a:ln>
        </p:spPr>
        <p:txBody>
          <a:bodyPr wrap="none" lIns="0" tIns="0" rIns="0" bIns="0">
            <a:spAutoFit/>
          </a:bodyPr>
          <a:lstStyle/>
          <a:p>
            <a:pPr algn="ctr" eaLnBrk="0" hangingPunct="0">
              <a:spcBef>
                <a:spcPct val="50000"/>
              </a:spcBef>
            </a:pPr>
            <a:r>
              <a:rPr lang="it-IT" sz="1000">
                <a:latin typeface="Arial" pitchFamily="34" charset="0"/>
              </a:rPr>
              <a:t>3 fornitori</a:t>
            </a:r>
          </a:p>
        </p:txBody>
      </p:sp>
      <p:sp>
        <p:nvSpPr>
          <p:cNvPr id="54506" name="Rectangle 234"/>
          <p:cNvSpPr>
            <a:spLocks noChangeArrowheads="1"/>
          </p:cNvSpPr>
          <p:nvPr/>
        </p:nvSpPr>
        <p:spPr bwMode="auto">
          <a:xfrm>
            <a:off x="5473700" y="5986463"/>
            <a:ext cx="762000" cy="161925"/>
          </a:xfrm>
          <a:prstGeom prst="rect">
            <a:avLst/>
          </a:prstGeom>
          <a:noFill/>
          <a:ln w="9525">
            <a:solidFill>
              <a:schemeClr val="tx1"/>
            </a:solidFill>
            <a:miter lim="800000"/>
            <a:headEnd/>
            <a:tailEnd/>
          </a:ln>
        </p:spPr>
        <p:txBody>
          <a:bodyPr wrap="none" lIns="0" tIns="0" rIns="0" bIns="0">
            <a:spAutoFit/>
          </a:bodyPr>
          <a:lstStyle/>
          <a:p>
            <a:pPr algn="ctr" eaLnBrk="0" hangingPunct="0">
              <a:spcBef>
                <a:spcPct val="50000"/>
              </a:spcBef>
            </a:pPr>
            <a:r>
              <a:rPr lang="it-IT" sz="1000">
                <a:latin typeface="Arial" pitchFamily="34" charset="0"/>
              </a:rPr>
              <a:t>6-5-4 fornitori</a:t>
            </a:r>
          </a:p>
        </p:txBody>
      </p:sp>
      <p:sp>
        <p:nvSpPr>
          <p:cNvPr id="54507" name="Rectangle 235"/>
          <p:cNvSpPr>
            <a:spLocks noChangeArrowheads="1"/>
          </p:cNvSpPr>
          <p:nvPr/>
        </p:nvSpPr>
        <p:spPr bwMode="auto">
          <a:xfrm>
            <a:off x="1970088" y="5986463"/>
            <a:ext cx="536575" cy="161925"/>
          </a:xfrm>
          <a:prstGeom prst="rect">
            <a:avLst/>
          </a:prstGeom>
          <a:noFill/>
          <a:ln w="9525">
            <a:solidFill>
              <a:schemeClr val="tx1"/>
            </a:solidFill>
            <a:miter lim="800000"/>
            <a:headEnd/>
            <a:tailEnd/>
          </a:ln>
        </p:spPr>
        <p:txBody>
          <a:bodyPr wrap="none" lIns="0" tIns="0" rIns="0" bIns="0">
            <a:spAutoFit/>
          </a:bodyPr>
          <a:lstStyle/>
          <a:p>
            <a:pPr algn="ctr" eaLnBrk="0" hangingPunct="0">
              <a:spcBef>
                <a:spcPct val="50000"/>
              </a:spcBef>
            </a:pPr>
            <a:r>
              <a:rPr lang="it-IT" sz="1000">
                <a:latin typeface="Arial" pitchFamily="34" charset="0"/>
              </a:rPr>
              <a:t>8 fornitori</a:t>
            </a:r>
            <a:endParaRPr lang="it-IT" sz="1400" b="1">
              <a:latin typeface="Arial" pitchFamily="34" charset="0"/>
            </a:endParaRPr>
          </a:p>
        </p:txBody>
      </p:sp>
      <p:sp>
        <p:nvSpPr>
          <p:cNvPr id="54508" name="Rectangle 236"/>
          <p:cNvSpPr>
            <a:spLocks noChangeArrowheads="1"/>
          </p:cNvSpPr>
          <p:nvPr/>
        </p:nvSpPr>
        <p:spPr bwMode="auto">
          <a:xfrm>
            <a:off x="8004175" y="5986463"/>
            <a:ext cx="536575" cy="161925"/>
          </a:xfrm>
          <a:prstGeom prst="rect">
            <a:avLst/>
          </a:prstGeom>
          <a:noFill/>
          <a:ln w="9525">
            <a:solidFill>
              <a:schemeClr val="tx1"/>
            </a:solidFill>
            <a:miter lim="800000"/>
            <a:headEnd/>
            <a:tailEnd/>
          </a:ln>
        </p:spPr>
        <p:txBody>
          <a:bodyPr wrap="none" lIns="0" tIns="0" rIns="0" bIns="0">
            <a:spAutoFit/>
          </a:bodyPr>
          <a:lstStyle/>
          <a:p>
            <a:pPr algn="ctr" eaLnBrk="0" hangingPunct="0">
              <a:spcBef>
                <a:spcPct val="50000"/>
              </a:spcBef>
            </a:pPr>
            <a:r>
              <a:rPr lang="it-IT" sz="1000">
                <a:latin typeface="Arial" pitchFamily="34" charset="0"/>
              </a:rPr>
              <a:t>2 fornitori</a:t>
            </a:r>
          </a:p>
        </p:txBody>
      </p:sp>
      <p:sp>
        <p:nvSpPr>
          <p:cNvPr id="54509" name="Rectangle 237"/>
          <p:cNvSpPr>
            <a:spLocks noChangeArrowheads="1"/>
          </p:cNvSpPr>
          <p:nvPr/>
        </p:nvSpPr>
        <p:spPr bwMode="auto">
          <a:xfrm>
            <a:off x="831850" y="465138"/>
            <a:ext cx="8345488" cy="374650"/>
          </a:xfrm>
          <a:prstGeom prst="rect">
            <a:avLst/>
          </a:prstGeom>
          <a:noFill/>
          <a:ln w="9525">
            <a:noFill/>
            <a:miter lim="800000"/>
            <a:headEnd/>
            <a:tailEnd/>
          </a:ln>
        </p:spPr>
        <p:txBody>
          <a:bodyPr anchor="ctr"/>
          <a:lstStyle/>
          <a:p>
            <a:pPr eaLnBrk="0" hangingPunct="0"/>
            <a:endParaRPr kumimoji="1" lang="it-IT" sz="2200" b="1">
              <a:latin typeface="Arial" pitchFamily="34" charset="0"/>
            </a:endParaRPr>
          </a:p>
          <a:p>
            <a:pPr eaLnBrk="0" hangingPunct="0"/>
            <a:r>
              <a:rPr kumimoji="1" lang="it-IT" b="1">
                <a:solidFill>
                  <a:srgbClr val="9888DE"/>
                </a:solidFill>
              </a:rPr>
              <a:t>Aste on line a prezzo discendente</a:t>
            </a:r>
          </a:p>
        </p:txBody>
      </p:sp>
      <p:graphicFrame>
        <p:nvGraphicFramePr>
          <p:cNvPr id="1190126" name="Group 238"/>
          <p:cNvGraphicFramePr>
            <a:graphicFrameLocks noGrp="1"/>
          </p:cNvGraphicFramePr>
          <p:nvPr/>
        </p:nvGraphicFramePr>
        <p:xfrm>
          <a:off x="887413" y="1822450"/>
          <a:ext cx="8616950" cy="633984"/>
        </p:xfrm>
        <a:graphic>
          <a:graphicData uri="http://schemas.openxmlformats.org/drawingml/2006/table">
            <a:tbl>
              <a:tblPr/>
              <a:tblGrid>
                <a:gridCol w="1435100"/>
                <a:gridCol w="1438275"/>
                <a:gridCol w="1435100"/>
                <a:gridCol w="1435100"/>
                <a:gridCol w="1435100"/>
                <a:gridCol w="1438275"/>
              </a:tblGrid>
              <a:tr h="528638">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Fornitura</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Ausili per disabili</a:t>
                      </a:r>
                    </a:p>
                  </a:txBody>
                  <a:tcPr marL="0" marR="0" marT="0" marB="0" anchor="ctr" horzOverflow="overflow">
                    <a:lnL cap="flat">
                      <a:noFill/>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Ente Appaltante</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ASL Umbria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Prezzo base</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199.000 €</a:t>
                      </a:r>
                      <a:endParaRPr kumimoji="0" lang="it-IT" sz="1700" b="0" i="0" u="none" strike="noStrike" cap="none" normalizeH="0" baseline="0" smtClean="0">
                        <a:ln>
                          <a:noFill/>
                        </a:ln>
                        <a:solidFill>
                          <a:schemeClr val="tx1"/>
                        </a:solidFill>
                        <a:effectLst/>
                        <a:latin typeface="Arial" charset="0"/>
                        <a:cs typeface="Arial"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Prezzo di aggiudicazione</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116.000 € Euro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Riduzione spesa</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42%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0" i="0" u="none" strike="noStrike" cap="none" normalizeH="0" baseline="0" smtClean="0">
                          <a:ln>
                            <a:noFill/>
                          </a:ln>
                          <a:solidFill>
                            <a:schemeClr val="tx1"/>
                          </a:solidFill>
                          <a:effectLst/>
                          <a:latin typeface="Arial" charset="0"/>
                          <a:cs typeface="Arial" charset="0"/>
                        </a:rPr>
                        <a:t>N° di fornitori partecipanti</a:t>
                      </a:r>
                    </a:p>
                    <a:p>
                      <a:pPr marL="92075"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it-IT" sz="1300" b="1" i="0" u="none" strike="noStrike" cap="none" normalizeH="0" baseline="0" smtClean="0">
                          <a:ln>
                            <a:noFill/>
                          </a:ln>
                          <a:solidFill>
                            <a:schemeClr val="tx1"/>
                          </a:solidFill>
                          <a:effectLst/>
                          <a:latin typeface="Arial" charset="0"/>
                          <a:cs typeface="Arial" charset="0"/>
                        </a:rPr>
                        <a:t>8</a:t>
                      </a:r>
                    </a:p>
                  </a:txBody>
                  <a:tcPr marL="0" marR="0" marT="0" marB="0" anchor="ctr" horzOverflow="overflow">
                    <a:lnL w="127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tr>
            </a:tbl>
          </a:graphicData>
        </a:graphic>
      </p:graphicFrame>
    </p:spTree>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95299" y="457200"/>
            <a:ext cx="9122425" cy="1001713"/>
          </a:xfrm>
        </p:spPr>
        <p:txBody>
          <a:bodyPr/>
          <a:lstStyle/>
          <a:p>
            <a:pPr eaLnBrk="1" hangingPunct="1"/>
            <a:r>
              <a:rPr lang="en-GB" sz="3200" b="1" dirty="0" smtClean="0">
                <a:solidFill>
                  <a:schemeClr val="bg2">
                    <a:lumMod val="60000"/>
                    <a:lumOff val="40000"/>
                  </a:schemeClr>
                </a:solidFill>
                <a:latin typeface="Calibri" pitchFamily="34" charset="0"/>
              </a:rPr>
              <a:t>La </a:t>
            </a:r>
            <a:r>
              <a:rPr lang="en-GB" sz="3200" b="1" dirty="0" err="1" smtClean="0">
                <a:solidFill>
                  <a:schemeClr val="bg2">
                    <a:lumMod val="60000"/>
                    <a:lumOff val="40000"/>
                  </a:schemeClr>
                </a:solidFill>
                <a:latin typeface="Calibri" pitchFamily="34" charset="0"/>
              </a:rPr>
              <a:t>fase</a:t>
            </a:r>
            <a:r>
              <a:rPr lang="en-GB" sz="3200" b="1" dirty="0" smtClean="0">
                <a:solidFill>
                  <a:schemeClr val="bg2">
                    <a:lumMod val="60000"/>
                    <a:lumOff val="40000"/>
                  </a:schemeClr>
                </a:solidFill>
                <a:latin typeface="Calibri" pitchFamily="34" charset="0"/>
              </a:rPr>
              <a:t> di </a:t>
            </a:r>
            <a:r>
              <a:rPr lang="en-GB" sz="3200" b="1" dirty="0" err="1" smtClean="0">
                <a:solidFill>
                  <a:schemeClr val="bg2">
                    <a:lumMod val="60000"/>
                    <a:lumOff val="40000"/>
                  </a:schemeClr>
                </a:solidFill>
                <a:latin typeface="Calibri" pitchFamily="34" charset="0"/>
              </a:rPr>
              <a:t>gara</a:t>
            </a:r>
            <a:r>
              <a:rPr lang="en-GB" sz="3200" b="1" dirty="0" smtClean="0">
                <a:solidFill>
                  <a:schemeClr val="bg2">
                    <a:lumMod val="60000"/>
                    <a:lumOff val="40000"/>
                  </a:schemeClr>
                </a:solidFill>
                <a:latin typeface="Calibri" pitchFamily="34" charset="0"/>
              </a:rPr>
              <a:t>: </a:t>
            </a:r>
            <a:r>
              <a:rPr lang="it-IT" sz="3200" b="1" dirty="0" smtClean="0">
                <a:solidFill>
                  <a:schemeClr val="bg2">
                    <a:lumMod val="60000"/>
                    <a:lumOff val="40000"/>
                  </a:schemeClr>
                </a:solidFill>
                <a:latin typeface="Calibri" pitchFamily="34" charset="0"/>
              </a:rPr>
              <a:t>Le specifiche tecniche nel capitolato</a:t>
            </a:r>
          </a:p>
        </p:txBody>
      </p:sp>
      <p:sp>
        <p:nvSpPr>
          <p:cNvPr id="35843" name="Rectangle 3"/>
          <p:cNvSpPr>
            <a:spLocks noGrp="1" noChangeArrowheads="1"/>
          </p:cNvSpPr>
          <p:nvPr>
            <p:ph idx="1"/>
          </p:nvPr>
        </p:nvSpPr>
        <p:spPr>
          <a:xfrm>
            <a:off x="361950" y="1724276"/>
            <a:ext cx="9048750" cy="3354500"/>
          </a:xfrm>
        </p:spPr>
        <p:txBody>
          <a:bodyPr/>
          <a:lstStyle/>
          <a:p>
            <a:pPr algn="just" eaLnBrk="1" hangingPunct="1">
              <a:lnSpc>
                <a:spcPct val="80000"/>
              </a:lnSpc>
            </a:pPr>
            <a:r>
              <a:rPr lang="it-IT" sz="2800" dirty="0" smtClean="0">
                <a:latin typeface="Calibri" pitchFamily="34" charset="0"/>
              </a:rPr>
              <a:t>Indagine (</a:t>
            </a:r>
            <a:r>
              <a:rPr lang="it-IT" sz="2800" dirty="0" err="1" smtClean="0">
                <a:latin typeface="Calibri" pitchFamily="34" charset="0"/>
              </a:rPr>
              <a:t>Soreide</a:t>
            </a:r>
            <a:r>
              <a:rPr lang="it-IT" sz="2800" dirty="0" smtClean="0">
                <a:latin typeface="Calibri" pitchFamily="34" charset="0"/>
              </a:rPr>
              <a:t>) di imprese norvegesi: </a:t>
            </a:r>
            <a:r>
              <a:rPr lang="en-US" sz="2800" dirty="0" smtClean="0">
                <a:latin typeface="Calibri" pitchFamily="34" charset="0"/>
              </a:rPr>
              <a:t>“41% of the firms said that tender specifications happen to be </a:t>
            </a:r>
            <a:r>
              <a:rPr lang="en-US" sz="2800" b="1" dirty="0" smtClean="0">
                <a:latin typeface="Calibri" pitchFamily="34" charset="0"/>
              </a:rPr>
              <a:t>designed to fit </a:t>
            </a:r>
            <a:r>
              <a:rPr lang="en-US" sz="2800" dirty="0" smtClean="0">
                <a:latin typeface="Calibri" pitchFamily="34" charset="0"/>
              </a:rPr>
              <a:t>the offer of one specific company”.</a:t>
            </a:r>
          </a:p>
          <a:p>
            <a:pPr algn="just" eaLnBrk="1" hangingPunct="1">
              <a:lnSpc>
                <a:spcPct val="80000"/>
              </a:lnSpc>
            </a:pPr>
            <a:endParaRPr lang="en-US" sz="2800" dirty="0" smtClean="0">
              <a:latin typeface="Calibri" pitchFamily="34" charset="0"/>
            </a:endParaRPr>
          </a:p>
          <a:p>
            <a:pPr algn="just" eaLnBrk="1" hangingPunct="1">
              <a:lnSpc>
                <a:spcPct val="80000"/>
              </a:lnSpc>
            </a:pPr>
            <a:r>
              <a:rPr lang="en-US" sz="2800" b="1" dirty="0" err="1" smtClean="0">
                <a:latin typeface="Calibri" pitchFamily="34" charset="0"/>
              </a:rPr>
              <a:t>Aiuta</a:t>
            </a:r>
            <a:r>
              <a:rPr lang="en-US" sz="2800" b="1" dirty="0" smtClean="0">
                <a:latin typeface="Calibri" pitchFamily="34" charset="0"/>
              </a:rPr>
              <a:t> </a:t>
            </a:r>
            <a:r>
              <a:rPr lang="en-US" sz="2800" b="1" dirty="0" err="1" smtClean="0">
                <a:latin typeface="Calibri" pitchFamily="34" charset="0"/>
              </a:rPr>
              <a:t>il</a:t>
            </a:r>
            <a:r>
              <a:rPr lang="en-US" sz="2800" b="1" dirty="0" smtClean="0">
                <a:latin typeface="Calibri" pitchFamily="34" charset="0"/>
              </a:rPr>
              <a:t> </a:t>
            </a:r>
            <a:r>
              <a:rPr lang="en-US" sz="2800" b="1" dirty="0" err="1" smtClean="0">
                <a:latin typeface="Calibri" pitchFamily="34" charset="0"/>
              </a:rPr>
              <a:t>cartello</a:t>
            </a:r>
            <a:r>
              <a:rPr lang="en-US" sz="2800" b="1" dirty="0" smtClean="0">
                <a:latin typeface="Calibri" pitchFamily="34" charset="0"/>
              </a:rPr>
              <a:t> </a:t>
            </a:r>
            <a:r>
              <a:rPr lang="en-US" sz="2800" dirty="0" smtClean="0">
                <a:latin typeface="Calibri" pitchFamily="34" charset="0"/>
              </a:rPr>
              <a:t>di </a:t>
            </a:r>
            <a:r>
              <a:rPr lang="en-US" sz="2800" dirty="0" err="1" smtClean="0">
                <a:latin typeface="Calibri" pitchFamily="34" charset="0"/>
              </a:rPr>
              <a:t>imprese</a:t>
            </a:r>
            <a:r>
              <a:rPr lang="en-US" sz="2800" dirty="0" smtClean="0">
                <a:latin typeface="Calibri" pitchFamily="34" charset="0"/>
              </a:rPr>
              <a:t> a </a:t>
            </a:r>
            <a:r>
              <a:rPr lang="en-US" sz="2800" dirty="0" err="1" smtClean="0">
                <a:latin typeface="Calibri" pitchFamily="34" charset="0"/>
              </a:rPr>
              <a:t>ottenere</a:t>
            </a:r>
            <a:r>
              <a:rPr lang="en-US" sz="2800" dirty="0" smtClean="0">
                <a:latin typeface="Calibri" pitchFamily="34" charset="0"/>
              </a:rPr>
              <a:t> </a:t>
            </a:r>
            <a:r>
              <a:rPr lang="en-US" sz="2800" dirty="0" err="1" smtClean="0">
                <a:latin typeface="Calibri" pitchFamily="34" charset="0"/>
              </a:rPr>
              <a:t>più</a:t>
            </a:r>
            <a:r>
              <a:rPr lang="en-US" sz="2800" dirty="0" smtClean="0">
                <a:latin typeface="Calibri" pitchFamily="34" charset="0"/>
              </a:rPr>
              <a:t> </a:t>
            </a:r>
            <a:r>
              <a:rPr lang="en-US" sz="2800" dirty="0" err="1" smtClean="0">
                <a:latin typeface="Calibri" pitchFamily="34" charset="0"/>
              </a:rPr>
              <a:t>profitti</a:t>
            </a:r>
            <a:r>
              <a:rPr lang="en-US" sz="2800" dirty="0" smtClean="0">
                <a:latin typeface="Calibri" pitchFamily="34" charset="0"/>
              </a:rPr>
              <a:t>: </a:t>
            </a:r>
            <a:r>
              <a:rPr lang="en-US" sz="2800" dirty="0" err="1" smtClean="0">
                <a:latin typeface="Calibri" pitchFamily="34" charset="0"/>
              </a:rPr>
              <a:t>inserendo</a:t>
            </a:r>
            <a:r>
              <a:rPr lang="en-US" sz="2800" dirty="0" smtClean="0">
                <a:latin typeface="Calibri" pitchFamily="34" charset="0"/>
              </a:rPr>
              <a:t> </a:t>
            </a:r>
            <a:r>
              <a:rPr lang="en-US" sz="2800" dirty="0" err="1" smtClean="0">
                <a:latin typeface="Calibri" pitchFamily="34" charset="0"/>
              </a:rPr>
              <a:t>nel</a:t>
            </a:r>
            <a:r>
              <a:rPr lang="en-US" sz="2800" dirty="0" smtClean="0">
                <a:latin typeface="Calibri" pitchFamily="34" charset="0"/>
              </a:rPr>
              <a:t> </a:t>
            </a:r>
            <a:r>
              <a:rPr lang="en-US" sz="2800" dirty="0" err="1" smtClean="0">
                <a:latin typeface="Calibri" pitchFamily="34" charset="0"/>
              </a:rPr>
              <a:t>bando</a:t>
            </a:r>
            <a:r>
              <a:rPr lang="en-US" sz="2800" dirty="0" smtClean="0">
                <a:latin typeface="Calibri" pitchFamily="34" charset="0"/>
              </a:rPr>
              <a:t> “</a:t>
            </a:r>
            <a:r>
              <a:rPr lang="en-US" sz="2800" dirty="0" err="1" smtClean="0">
                <a:latin typeface="Calibri" pitchFamily="34" charset="0"/>
              </a:rPr>
              <a:t>corrotto</a:t>
            </a:r>
            <a:r>
              <a:rPr lang="en-US" sz="2800" dirty="0" smtClean="0">
                <a:latin typeface="Calibri" pitchFamily="34" charset="0"/>
              </a:rPr>
              <a:t>” </a:t>
            </a:r>
            <a:r>
              <a:rPr lang="en-US" sz="2800" dirty="0" err="1" smtClean="0">
                <a:latin typeface="Calibri" pitchFamily="34" charset="0"/>
              </a:rPr>
              <a:t>aspetti</a:t>
            </a:r>
            <a:r>
              <a:rPr lang="en-US" sz="2800" dirty="0" smtClean="0">
                <a:latin typeface="Calibri" pitchFamily="34" charset="0"/>
              </a:rPr>
              <a:t> a </a:t>
            </a:r>
            <a:r>
              <a:rPr lang="en-US" sz="2800" dirty="0" err="1" smtClean="0">
                <a:latin typeface="Calibri" pitchFamily="34" charset="0"/>
              </a:rPr>
              <a:t>favore</a:t>
            </a:r>
            <a:r>
              <a:rPr lang="en-US" sz="2800" dirty="0" smtClean="0">
                <a:latin typeface="Calibri" pitchFamily="34" charset="0"/>
              </a:rPr>
              <a:t> del </a:t>
            </a:r>
            <a:r>
              <a:rPr lang="en-US" sz="2800" dirty="0" err="1" smtClean="0">
                <a:latin typeface="Calibri" pitchFamily="34" charset="0"/>
              </a:rPr>
              <a:t>cartello</a:t>
            </a:r>
            <a:r>
              <a:rPr lang="en-US" sz="2800" dirty="0" smtClean="0">
                <a:latin typeface="Calibri" pitchFamily="34" charset="0"/>
              </a:rPr>
              <a:t> e </a:t>
            </a:r>
            <a:r>
              <a:rPr lang="en-US" sz="2800" dirty="0" err="1" smtClean="0">
                <a:latin typeface="Calibri" pitchFamily="34" charset="0"/>
              </a:rPr>
              <a:t>riducendo</a:t>
            </a:r>
            <a:r>
              <a:rPr lang="en-US" sz="2800" dirty="0" smtClean="0">
                <a:latin typeface="Calibri" pitchFamily="34" charset="0"/>
              </a:rPr>
              <a:t> </a:t>
            </a:r>
            <a:r>
              <a:rPr lang="en-US" sz="2800" dirty="0" err="1" smtClean="0">
                <a:latin typeface="Calibri" pitchFamily="34" charset="0"/>
              </a:rPr>
              <a:t>il</a:t>
            </a:r>
            <a:r>
              <a:rPr lang="en-US" sz="2800" dirty="0" smtClean="0">
                <a:latin typeface="Calibri" pitchFamily="34" charset="0"/>
              </a:rPr>
              <a:t> peso di </a:t>
            </a:r>
            <a:r>
              <a:rPr lang="en-US" sz="2800" dirty="0" err="1" smtClean="0">
                <a:latin typeface="Calibri" pitchFamily="34" charset="0"/>
              </a:rPr>
              <a:t>cambiamenti</a:t>
            </a:r>
            <a:r>
              <a:rPr lang="en-US" sz="2800" dirty="0" smtClean="0">
                <a:latin typeface="Calibri" pitchFamily="34" charset="0"/>
              </a:rPr>
              <a:t> di </a:t>
            </a:r>
            <a:r>
              <a:rPr lang="en-US" sz="2800" dirty="0" err="1" smtClean="0">
                <a:latin typeface="Calibri" pitchFamily="34" charset="0"/>
              </a:rPr>
              <a:t>preferenza</a:t>
            </a:r>
            <a:r>
              <a:rPr lang="en-US" sz="2800" dirty="0" smtClean="0">
                <a:latin typeface="Calibri" pitchFamily="34" charset="0"/>
              </a:rPr>
              <a:t> </a:t>
            </a:r>
            <a:r>
              <a:rPr lang="en-US" sz="2800" dirty="0" err="1" smtClean="0">
                <a:latin typeface="Calibri" pitchFamily="34" charset="0"/>
              </a:rPr>
              <a:t>ottimi</a:t>
            </a:r>
            <a:r>
              <a:rPr lang="en-US" sz="2800" dirty="0" smtClean="0">
                <a:latin typeface="Calibri" pitchFamily="34" charset="0"/>
              </a:rPr>
              <a:t> per la </a:t>
            </a:r>
            <a:r>
              <a:rPr lang="en-US" sz="2800" dirty="0" err="1" smtClean="0">
                <a:latin typeface="Calibri" pitchFamily="34" charset="0"/>
              </a:rPr>
              <a:t>società</a:t>
            </a:r>
            <a:endParaRPr lang="en-US" sz="2800" dirty="0" smtClean="0">
              <a:latin typeface="Calibri" pitchFamily="34"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65213" y="504825"/>
            <a:ext cx="8116887" cy="430213"/>
          </a:xfrm>
        </p:spPr>
        <p:txBody>
          <a:bodyPr lIns="0" tIns="0" rIns="0" bIns="0" anchor="t">
            <a:spAutoFit/>
          </a:bodyPr>
          <a:lstStyle/>
          <a:p>
            <a:pPr eaLnBrk="1" hangingPunct="1"/>
            <a:r>
              <a:rPr lang="it-IT" sz="2800" b="1" dirty="0" smtClean="0">
                <a:solidFill>
                  <a:schemeClr val="accent5">
                    <a:lumMod val="50000"/>
                  </a:schemeClr>
                </a:solidFill>
                <a:latin typeface="Calibri" pitchFamily="34" charset="0"/>
                <a:cs typeface="Times New Roman" pitchFamily="18" charset="0"/>
              </a:rPr>
              <a:t>Il capitolato corrotto: attenti alla durata del contratto</a:t>
            </a:r>
          </a:p>
        </p:txBody>
      </p:sp>
      <p:sp>
        <p:nvSpPr>
          <p:cNvPr id="37891" name="Rectangle 3"/>
          <p:cNvSpPr>
            <a:spLocks noGrp="1" noChangeArrowheads="1"/>
          </p:cNvSpPr>
          <p:nvPr>
            <p:ph idx="1"/>
          </p:nvPr>
        </p:nvSpPr>
        <p:spPr>
          <a:xfrm>
            <a:off x="293688" y="1133475"/>
            <a:ext cx="8582025" cy="1073150"/>
          </a:xfrm>
        </p:spPr>
        <p:txBody>
          <a:bodyPr/>
          <a:lstStyle/>
          <a:p>
            <a:pPr marL="0" indent="0" algn="just" defTabSz="933450" eaLnBrk="1" hangingPunct="1">
              <a:lnSpc>
                <a:spcPct val="110000"/>
              </a:lnSpc>
              <a:spcAft>
                <a:spcPct val="30000"/>
              </a:spcAft>
              <a:buFont typeface="Wingdings" pitchFamily="2" charset="2"/>
              <a:buNone/>
              <a:tabLst>
                <a:tab pos="2571750" algn="l"/>
              </a:tabLst>
            </a:pPr>
            <a:r>
              <a:rPr lang="it-IT" sz="2600" smtClean="0">
                <a:latin typeface="Calibri" pitchFamily="34" charset="0"/>
              </a:rPr>
              <a:t>La teoria economica evidenzia che i contratti di maggior durata possono rendere  la collusione meno sostenibile (meno contatti tra le imprese) ma d’altra parte questi ultimi legano l’amministrazione per lunghi periodi al fornitore, aumentando il rischio di lock-in.</a:t>
            </a:r>
          </a:p>
        </p:txBody>
      </p:sp>
      <p:sp>
        <p:nvSpPr>
          <p:cNvPr id="37892" name="Rectangle 4"/>
          <p:cNvSpPr>
            <a:spLocks noChangeArrowheads="1"/>
          </p:cNvSpPr>
          <p:nvPr/>
        </p:nvSpPr>
        <p:spPr bwMode="auto">
          <a:xfrm>
            <a:off x="1031875" y="5010150"/>
            <a:ext cx="8172450" cy="457200"/>
          </a:xfrm>
          <a:prstGeom prst="rect">
            <a:avLst/>
          </a:prstGeom>
          <a:noFill/>
          <a:ln w="9525">
            <a:noFill/>
            <a:miter lim="800000"/>
            <a:headEnd/>
            <a:tailEnd/>
          </a:ln>
        </p:spPr>
        <p:txBody>
          <a:bodyPr lIns="0" tIns="0" rIns="0" bIns="0"/>
          <a:lstStyle/>
          <a:p>
            <a:pPr algn="just" defTabSz="933450">
              <a:spcBef>
                <a:spcPct val="20000"/>
              </a:spcBef>
              <a:spcAft>
                <a:spcPct val="30000"/>
              </a:spcAft>
              <a:buClr>
                <a:schemeClr val="tx1"/>
              </a:buClr>
              <a:buSzPct val="110000"/>
              <a:buFont typeface="Times"/>
              <a:buNone/>
              <a:tabLst>
                <a:tab pos="2571750" algn="l"/>
              </a:tabLst>
            </a:pPr>
            <a:endParaRPr lang="it-IT" sz="1600" b="1">
              <a:latin typeface="Arial" pitchFamily="34" charset="0"/>
            </a:endParaRPr>
          </a:p>
        </p:txBody>
      </p:sp>
      <p:grpSp>
        <p:nvGrpSpPr>
          <p:cNvPr id="37893" name="Group 5"/>
          <p:cNvGrpSpPr>
            <a:grpSpLocks/>
          </p:cNvGrpSpPr>
          <p:nvPr/>
        </p:nvGrpSpPr>
        <p:grpSpPr bwMode="auto">
          <a:xfrm>
            <a:off x="1087438" y="3371850"/>
            <a:ext cx="3962400" cy="1219200"/>
            <a:chOff x="768" y="1680"/>
            <a:chExt cx="2304" cy="768"/>
          </a:xfrm>
        </p:grpSpPr>
        <p:sp>
          <p:nvSpPr>
            <p:cNvPr id="37898" name="Rectangle 6"/>
            <p:cNvSpPr>
              <a:spLocks noChangeArrowheads="1"/>
            </p:cNvSpPr>
            <p:nvPr/>
          </p:nvSpPr>
          <p:spPr bwMode="auto">
            <a:xfrm>
              <a:off x="816" y="1776"/>
              <a:ext cx="2208" cy="480"/>
            </a:xfrm>
            <a:prstGeom prst="rect">
              <a:avLst/>
            </a:prstGeom>
            <a:noFill/>
            <a:ln w="9525">
              <a:noFill/>
              <a:miter lim="800000"/>
              <a:headEnd/>
              <a:tailEnd/>
            </a:ln>
          </p:spPr>
          <p:txBody>
            <a:bodyPr lIns="0" tIns="0" rIns="0" bIns="0"/>
            <a:lstStyle/>
            <a:p>
              <a:pPr algn="just" defTabSz="933450">
                <a:spcBef>
                  <a:spcPct val="20000"/>
                </a:spcBef>
                <a:spcAft>
                  <a:spcPct val="30000"/>
                </a:spcAft>
                <a:buClr>
                  <a:schemeClr val="tx1"/>
                </a:buClr>
                <a:buSzPct val="110000"/>
                <a:buFont typeface="Times"/>
                <a:buNone/>
                <a:tabLst>
                  <a:tab pos="2571750" algn="l"/>
                </a:tabLst>
              </a:pPr>
              <a:r>
                <a:rPr lang="it-IT" sz="1600" dirty="0"/>
                <a:t>La durata dei contratti varia da istituzione a istituzione e </a:t>
              </a:r>
              <a:r>
                <a:rPr lang="it-IT" sz="1600" b="1" dirty="0"/>
                <a:t>dipende dall’oggetto messo a gara</a:t>
              </a:r>
              <a:r>
                <a:rPr lang="it-IT" sz="1600" dirty="0"/>
                <a:t>.</a:t>
              </a:r>
            </a:p>
          </p:txBody>
        </p:sp>
        <p:sp>
          <p:nvSpPr>
            <p:cNvPr id="37899" name="Rectangle 7"/>
            <p:cNvSpPr>
              <a:spLocks noChangeArrowheads="1"/>
            </p:cNvSpPr>
            <p:nvPr/>
          </p:nvSpPr>
          <p:spPr bwMode="auto">
            <a:xfrm>
              <a:off x="768" y="1680"/>
              <a:ext cx="2304" cy="768"/>
            </a:xfrm>
            <a:prstGeom prst="rect">
              <a:avLst/>
            </a:prstGeom>
            <a:noFill/>
            <a:ln w="9525">
              <a:solidFill>
                <a:schemeClr val="hlink"/>
              </a:solidFill>
              <a:miter lim="800000"/>
              <a:headEnd/>
              <a:tailEnd/>
            </a:ln>
          </p:spPr>
          <p:txBody>
            <a:bodyPr lIns="90000" tIns="46800" rIns="90000" bIns="46800" anchor="ctr">
              <a:spAutoFit/>
            </a:bodyPr>
            <a:lstStyle/>
            <a:p>
              <a:endParaRPr lang="it-IT"/>
            </a:p>
          </p:txBody>
        </p:sp>
      </p:grpSp>
      <p:sp>
        <p:nvSpPr>
          <p:cNvPr id="37894" name="Rectangle 8"/>
          <p:cNvSpPr>
            <a:spLocks noChangeArrowheads="1"/>
          </p:cNvSpPr>
          <p:nvPr/>
        </p:nvSpPr>
        <p:spPr bwMode="auto">
          <a:xfrm>
            <a:off x="5702300" y="3500437"/>
            <a:ext cx="3611563" cy="1137663"/>
          </a:xfrm>
          <a:prstGeom prst="rect">
            <a:avLst/>
          </a:prstGeom>
          <a:noFill/>
          <a:ln w="9525">
            <a:noFill/>
            <a:miter lim="800000"/>
            <a:headEnd/>
            <a:tailEnd/>
          </a:ln>
        </p:spPr>
        <p:txBody>
          <a:bodyPr lIns="0" tIns="0" rIns="0" bIns="0"/>
          <a:lstStyle/>
          <a:p>
            <a:pPr algn="just" defTabSz="933450">
              <a:spcBef>
                <a:spcPct val="20000"/>
              </a:spcBef>
              <a:spcAft>
                <a:spcPct val="30000"/>
              </a:spcAft>
              <a:buClr>
                <a:schemeClr val="tx1"/>
              </a:buClr>
              <a:buSzPct val="110000"/>
              <a:buFont typeface="Times"/>
              <a:buNone/>
              <a:tabLst>
                <a:tab pos="2571750" algn="l"/>
              </a:tabLst>
            </a:pPr>
            <a:r>
              <a:rPr lang="it-IT" sz="1600" dirty="0"/>
              <a:t>I </a:t>
            </a:r>
            <a:r>
              <a:rPr lang="it-IT" sz="1600" b="1" dirty="0"/>
              <a:t>contratti per i beni</a:t>
            </a:r>
            <a:r>
              <a:rPr lang="it-IT" sz="1600" dirty="0"/>
              <a:t> sono generalmente di </a:t>
            </a:r>
            <a:r>
              <a:rPr lang="it-IT" sz="1600" b="1" dirty="0"/>
              <a:t>durata inferiore</a:t>
            </a:r>
            <a:r>
              <a:rPr lang="it-IT" sz="1600" dirty="0"/>
              <a:t> rispetto a quelli per i servizi</a:t>
            </a:r>
            <a:r>
              <a:rPr lang="it-IT" sz="1600" dirty="0" smtClean="0"/>
              <a:t>. Per i contratti di costruzione e gestione la durata è tipicamente molto lunga.</a:t>
            </a:r>
            <a:endParaRPr lang="it-IT" sz="1600" dirty="0"/>
          </a:p>
        </p:txBody>
      </p:sp>
      <p:sp>
        <p:nvSpPr>
          <p:cNvPr id="37895" name="Rectangle 9"/>
          <p:cNvSpPr>
            <a:spLocks noChangeArrowheads="1"/>
          </p:cNvSpPr>
          <p:nvPr/>
        </p:nvSpPr>
        <p:spPr bwMode="auto">
          <a:xfrm>
            <a:off x="5595938" y="3371850"/>
            <a:ext cx="3779837" cy="1219200"/>
          </a:xfrm>
          <a:prstGeom prst="rect">
            <a:avLst/>
          </a:prstGeom>
          <a:noFill/>
          <a:ln w="9525">
            <a:solidFill>
              <a:schemeClr val="hlink"/>
            </a:solidFill>
            <a:miter lim="800000"/>
            <a:headEnd/>
            <a:tailEnd/>
          </a:ln>
        </p:spPr>
        <p:txBody>
          <a:bodyPr lIns="90000" tIns="46800" rIns="90000" bIns="46800" anchor="ctr">
            <a:spAutoFit/>
          </a:bodyPr>
          <a:lstStyle/>
          <a:p>
            <a:endParaRPr lang="it-IT"/>
          </a:p>
        </p:txBody>
      </p:sp>
      <p:sp>
        <p:nvSpPr>
          <p:cNvPr id="37896" name="AutoShape 10"/>
          <p:cNvSpPr>
            <a:spLocks noChangeArrowheads="1"/>
          </p:cNvSpPr>
          <p:nvPr/>
        </p:nvSpPr>
        <p:spPr bwMode="auto">
          <a:xfrm>
            <a:off x="5207000" y="3367088"/>
            <a:ext cx="309563" cy="1211262"/>
          </a:xfrm>
          <a:prstGeom prst="rightArrow">
            <a:avLst>
              <a:gd name="adj1" fmla="val 48593"/>
              <a:gd name="adj2" fmla="val 100000"/>
            </a:avLst>
          </a:prstGeom>
          <a:solidFill>
            <a:schemeClr val="accent1"/>
          </a:solidFill>
          <a:ln w="9525">
            <a:noFill/>
            <a:miter lim="800000"/>
            <a:headEnd/>
            <a:tailEnd/>
          </a:ln>
        </p:spPr>
        <p:txBody>
          <a:bodyPr lIns="90000" tIns="46800" rIns="90000" bIns="46800" anchor="ctr">
            <a:spAutoFit/>
          </a:bodyPr>
          <a:lstStyle/>
          <a:p>
            <a:endParaRPr lang="it-IT"/>
          </a:p>
        </p:txBody>
      </p:sp>
      <p:sp>
        <p:nvSpPr>
          <p:cNvPr id="37897" name="Rectangle 11"/>
          <p:cNvSpPr>
            <a:spLocks noChangeArrowheads="1"/>
          </p:cNvSpPr>
          <p:nvPr/>
        </p:nvSpPr>
        <p:spPr bwMode="auto">
          <a:xfrm>
            <a:off x="1393825" y="5054600"/>
            <a:ext cx="7740650" cy="1108075"/>
          </a:xfrm>
          <a:prstGeom prst="rect">
            <a:avLst/>
          </a:prstGeom>
          <a:noFill/>
          <a:ln w="9525">
            <a:noFill/>
            <a:miter lim="800000"/>
            <a:headEnd/>
            <a:tailEnd/>
          </a:ln>
        </p:spPr>
        <p:txBody>
          <a:bodyPr lIns="0" tIns="0" rIns="0" bIns="0">
            <a:spAutoFit/>
          </a:bodyPr>
          <a:lstStyle/>
          <a:p>
            <a:pPr lvl="1" algn="ctr"/>
            <a:r>
              <a:rPr lang="it-IT" sz="2400" b="1" dirty="0">
                <a:solidFill>
                  <a:schemeClr val="accent5">
                    <a:lumMod val="50000"/>
                  </a:schemeClr>
                </a:solidFill>
              </a:rPr>
              <a:t>PERCHE’ SCEGLIERE UNA DURATA BREVE QUANDO QUESTA NON E’ APPROPRIATA? PER ESEMPIO GARE OGNI 3 MESI QUANDO SUL MERCATO </a:t>
            </a:r>
            <a:r>
              <a:rPr lang="it-IT" sz="2400" b="1" dirty="0" err="1">
                <a:solidFill>
                  <a:schemeClr val="accent5">
                    <a:lumMod val="50000"/>
                  </a:schemeClr>
                </a:solidFill>
              </a:rPr>
              <a:t>VI</a:t>
            </a:r>
            <a:r>
              <a:rPr lang="it-IT" sz="2400" b="1" dirty="0">
                <a:solidFill>
                  <a:schemeClr val="accent5">
                    <a:lumMod val="50000"/>
                  </a:schemeClr>
                </a:solidFill>
              </a:rPr>
              <a:t> SONO 4 FORNITORI?</a:t>
            </a:r>
          </a:p>
        </p:txBody>
      </p:sp>
    </p:spTree>
  </p:cSld>
  <p:clrMapOvr>
    <a:masterClrMapping/>
  </p:clrMapOvr>
  <p:transition>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Grp="1" noChangeAspect="1" noChangeArrowheads="1"/>
          </p:cNvPicPr>
          <p:nvPr>
            <p:ph sz="half" idx="1"/>
          </p:nvPr>
        </p:nvPicPr>
        <p:blipFill>
          <a:blip r:embed="rId3" cstate="print"/>
          <a:srcRect/>
          <a:stretch>
            <a:fillRect/>
          </a:stretch>
        </p:blipFill>
        <p:spPr>
          <a:xfrm>
            <a:off x="974725" y="188913"/>
            <a:ext cx="468313" cy="388937"/>
          </a:xfrm>
        </p:spPr>
      </p:pic>
      <p:graphicFrame>
        <p:nvGraphicFramePr>
          <p:cNvPr id="1026" name="Object 2"/>
          <p:cNvGraphicFramePr>
            <a:graphicFrameLocks noGrp="1" noChangeAspect="1"/>
          </p:cNvGraphicFramePr>
          <p:nvPr>
            <p:ph sz="quarter" idx="2"/>
          </p:nvPr>
        </p:nvGraphicFramePr>
        <p:xfrm>
          <a:off x="1443038" y="2500313"/>
          <a:ext cx="6908800" cy="3113087"/>
        </p:xfrm>
        <a:graphic>
          <a:graphicData uri="http://schemas.openxmlformats.org/presentationml/2006/ole">
            <mc:AlternateContent xmlns:mc="http://schemas.openxmlformats.org/markup-compatibility/2006">
              <mc:Choice xmlns:v="urn:schemas-microsoft-com:vml" Requires="v">
                <p:oleObj spid="_x0000_s1029" name="Grafico" r:id="rId4" imgW="6705600" imgH="3810000" progId="MSGraph.Chart.8">
                  <p:embed followColorScheme="full"/>
                </p:oleObj>
              </mc:Choice>
              <mc:Fallback>
                <p:oleObj name="Grafico" r:id="rId4" imgW="6705600" imgH="3810000" progId="MSGraph.Chart.8">
                  <p:embed followColorScheme="full"/>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3038" y="2500313"/>
                        <a:ext cx="6908800" cy="3113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7" name="Text Box 3"/>
          <p:cNvSpPr txBox="1">
            <a:spLocks noChangeArrowheads="1"/>
          </p:cNvSpPr>
          <p:nvPr/>
        </p:nvSpPr>
        <p:spPr bwMode="auto">
          <a:xfrm>
            <a:off x="893763" y="731838"/>
            <a:ext cx="7254875" cy="492125"/>
          </a:xfrm>
          <a:prstGeom prst="rect">
            <a:avLst/>
          </a:prstGeom>
          <a:noFill/>
          <a:ln w="9525">
            <a:noFill/>
            <a:miter lim="800000"/>
            <a:headEnd/>
            <a:tailEnd/>
          </a:ln>
        </p:spPr>
        <p:txBody>
          <a:bodyPr>
            <a:spAutoFit/>
          </a:bodyPr>
          <a:lstStyle/>
          <a:p>
            <a:pPr>
              <a:spcBef>
                <a:spcPct val="50000"/>
              </a:spcBef>
            </a:pPr>
            <a:r>
              <a:rPr lang="en-US" sz="2600" b="1">
                <a:solidFill>
                  <a:srgbClr val="9888DE"/>
                </a:solidFill>
              </a:rPr>
              <a:t>Durata in Europa per carta per stampanti</a:t>
            </a:r>
          </a:p>
        </p:txBody>
      </p:sp>
      <p:sp>
        <p:nvSpPr>
          <p:cNvPr id="1028" name="AutoShape 4"/>
          <p:cNvSpPr>
            <a:spLocks noChangeArrowheads="1"/>
          </p:cNvSpPr>
          <p:nvPr/>
        </p:nvSpPr>
        <p:spPr bwMode="auto">
          <a:xfrm>
            <a:off x="350838" y="6129338"/>
            <a:ext cx="9126537" cy="539750"/>
          </a:xfrm>
          <a:prstGeom prst="roundRect">
            <a:avLst>
              <a:gd name="adj" fmla="val 16667"/>
            </a:avLst>
          </a:prstGeom>
          <a:noFill/>
          <a:ln w="28575">
            <a:solidFill>
              <a:schemeClr val="bg1"/>
            </a:solidFill>
            <a:round/>
            <a:headEnd/>
            <a:tailEnd/>
          </a:ln>
        </p:spPr>
        <p:txBody>
          <a:bodyPr anchor="ctr"/>
          <a:lstStyle/>
          <a:p>
            <a:pPr algn="ctr" eaLnBrk="0" hangingPunct="0"/>
            <a:r>
              <a:rPr lang="en-US" sz="1800" b="1">
                <a:solidFill>
                  <a:srgbClr val="9888DE"/>
                </a:solidFill>
              </a:rPr>
              <a:t>La durata degli Accordi varia sensibilmente al variare dell’istituzione. Perché?</a:t>
            </a:r>
          </a:p>
        </p:txBody>
      </p:sp>
      <p:sp>
        <p:nvSpPr>
          <p:cNvPr id="1030" name="Line 6"/>
          <p:cNvSpPr>
            <a:spLocks noChangeShapeType="1"/>
          </p:cNvSpPr>
          <p:nvPr/>
        </p:nvSpPr>
        <p:spPr bwMode="auto">
          <a:xfrm flipH="1" flipV="1">
            <a:off x="6122988" y="2278063"/>
            <a:ext cx="0" cy="3095625"/>
          </a:xfrm>
          <a:prstGeom prst="line">
            <a:avLst/>
          </a:prstGeom>
          <a:noFill/>
          <a:ln w="25400">
            <a:solidFill>
              <a:srgbClr val="FFCC00"/>
            </a:solidFill>
            <a:prstDash val="dash"/>
            <a:round/>
            <a:headEnd/>
            <a:tailEnd/>
          </a:ln>
        </p:spPr>
        <p:txBody>
          <a:bodyPr/>
          <a:lstStyle/>
          <a:p>
            <a:endParaRPr lang="it-IT"/>
          </a:p>
        </p:txBody>
      </p:sp>
      <p:sp>
        <p:nvSpPr>
          <p:cNvPr id="1192967" name="Rectangle 7"/>
          <p:cNvSpPr>
            <a:spLocks noChangeAspect="1" noChangeArrowheads="1"/>
          </p:cNvSpPr>
          <p:nvPr/>
        </p:nvSpPr>
        <p:spPr bwMode="auto">
          <a:xfrm>
            <a:off x="3246438" y="1844675"/>
            <a:ext cx="4826000" cy="350838"/>
          </a:xfrm>
          <a:prstGeom prst="rect">
            <a:avLst/>
          </a:prstGeom>
          <a:solidFill>
            <a:srgbClr val="A9B6EB"/>
          </a:solidFill>
          <a:ln w="12700">
            <a:noFill/>
            <a:miter lim="800000"/>
            <a:headEnd type="none" w="sm" len="sm"/>
            <a:tailEnd type="none" w="sm" len="sm"/>
          </a:ln>
          <a:effectLst>
            <a:outerShdw dist="35921" dir="2700000" algn="ctr" rotWithShape="0">
              <a:schemeClr val="bg2"/>
            </a:outerShdw>
          </a:effectLst>
        </p:spPr>
        <p:txBody>
          <a:bodyPr wrap="none" anchor="ctr"/>
          <a:lstStyle/>
          <a:p>
            <a:pPr algn="ctr" eaLnBrk="0" hangingPunct="0">
              <a:defRPr/>
            </a:pPr>
            <a:r>
              <a:rPr lang="en-US" sz="1200" b="1">
                <a:solidFill>
                  <a:srgbClr val="000066"/>
                </a:solidFill>
                <a:latin typeface="Arial" charset="0"/>
                <a:cs typeface="Arial" charset="0"/>
              </a:rPr>
              <a:t>DURATA ACCORDO QUADRO </a:t>
            </a:r>
            <a:r>
              <a:rPr lang="en-US" sz="1200" b="1" i="1">
                <a:solidFill>
                  <a:srgbClr val="000066"/>
                </a:solidFill>
                <a:latin typeface="Arial" charset="0"/>
                <a:cs typeface="Arial" charset="0"/>
              </a:rPr>
              <a:t>(Mesi)</a:t>
            </a:r>
          </a:p>
        </p:txBody>
      </p:sp>
      <p:sp>
        <p:nvSpPr>
          <p:cNvPr id="1032" name="AutoShape 8"/>
          <p:cNvSpPr>
            <a:spLocks/>
          </p:cNvSpPr>
          <p:nvPr/>
        </p:nvSpPr>
        <p:spPr bwMode="auto">
          <a:xfrm>
            <a:off x="6826250" y="4508500"/>
            <a:ext cx="1481138" cy="444500"/>
          </a:xfrm>
          <a:prstGeom prst="accentCallout1">
            <a:avLst>
              <a:gd name="adj1" fmla="val 25713"/>
              <a:gd name="adj2" fmla="val -5574"/>
              <a:gd name="adj3" fmla="val 68569"/>
              <a:gd name="adj4" fmla="val -30778"/>
            </a:avLst>
          </a:prstGeom>
          <a:noFill/>
          <a:ln w="22225">
            <a:solidFill>
              <a:srgbClr val="FF3300"/>
            </a:solidFill>
            <a:prstDash val="dash"/>
            <a:miter lim="800000"/>
            <a:headEnd/>
            <a:tailEnd/>
          </a:ln>
        </p:spPr>
        <p:txBody>
          <a:bodyPr/>
          <a:lstStyle/>
          <a:p>
            <a:r>
              <a:rPr lang="en-US" sz="1200" b="1" i="1">
                <a:solidFill>
                  <a:srgbClr val="FF0000"/>
                </a:solidFill>
                <a:latin typeface="Arial" pitchFamily="34" charset="0"/>
              </a:rPr>
              <a:t>Media</a:t>
            </a:r>
          </a:p>
          <a:p>
            <a:r>
              <a:rPr lang="en-US" sz="1200" b="1" i="1">
                <a:solidFill>
                  <a:srgbClr val="FF0000"/>
                </a:solidFill>
                <a:latin typeface="Arial" pitchFamily="34" charset="0"/>
              </a:rPr>
              <a:t>24  mesi</a:t>
            </a:r>
            <a:endParaRPr lang="it-IT" sz="1200" i="1">
              <a:solidFill>
                <a:srgbClr val="FF0000"/>
              </a:solidFill>
              <a:latin typeface="Arial" pitchFamily="34" charset="0"/>
            </a:endParaRPr>
          </a:p>
        </p:txBody>
      </p:sp>
      <p:sp>
        <p:nvSpPr>
          <p:cNvPr id="1192969" name="Rectangle 9"/>
          <p:cNvSpPr>
            <a:spLocks noChangeAspect="1" noChangeArrowheads="1"/>
          </p:cNvSpPr>
          <p:nvPr/>
        </p:nvSpPr>
        <p:spPr bwMode="auto">
          <a:xfrm>
            <a:off x="1363663" y="1844675"/>
            <a:ext cx="1795462" cy="350838"/>
          </a:xfrm>
          <a:prstGeom prst="rect">
            <a:avLst/>
          </a:prstGeom>
          <a:solidFill>
            <a:srgbClr val="A9B6EB"/>
          </a:solidFill>
          <a:ln w="12700">
            <a:noFill/>
            <a:miter lim="800000"/>
            <a:headEnd type="none" w="sm" len="sm"/>
            <a:tailEnd type="none" w="sm" len="sm"/>
          </a:ln>
          <a:effectLst>
            <a:outerShdw dist="35921" dir="2700000" algn="ctr" rotWithShape="0">
              <a:schemeClr val="bg2"/>
            </a:outerShdw>
          </a:effectLst>
        </p:spPr>
        <p:txBody>
          <a:bodyPr wrap="none" anchor="ctr"/>
          <a:lstStyle/>
          <a:p>
            <a:pPr algn="ctr" eaLnBrk="0" hangingPunct="0">
              <a:defRPr/>
            </a:pPr>
            <a:r>
              <a:rPr lang="en-US" sz="1200" b="1">
                <a:solidFill>
                  <a:srgbClr val="000066"/>
                </a:solidFill>
                <a:latin typeface="Arial" charset="0"/>
                <a:cs typeface="Arial" charset="0"/>
              </a:rPr>
              <a:t>ISTITUZIONE</a:t>
            </a:r>
            <a:endParaRPr lang="en-US" sz="1200" b="1" i="1">
              <a:solidFill>
                <a:srgbClr val="000066"/>
              </a:solidFill>
              <a:latin typeface="Arial" charset="0"/>
              <a:cs typeface="Arial" charset="0"/>
            </a:endParaRPr>
          </a:p>
        </p:txBody>
      </p:sp>
      <p:sp>
        <p:nvSpPr>
          <p:cNvPr id="1034" name="AutoShape 10"/>
          <p:cNvSpPr>
            <a:spLocks noChangeArrowheads="1"/>
          </p:cNvSpPr>
          <p:nvPr/>
        </p:nvSpPr>
        <p:spPr bwMode="auto">
          <a:xfrm rot="5400000">
            <a:off x="4885532" y="5172868"/>
            <a:ext cx="215900" cy="1541463"/>
          </a:xfrm>
          <a:prstGeom prst="rightArrow">
            <a:avLst>
              <a:gd name="adj1" fmla="val 49676"/>
              <a:gd name="adj2" fmla="val 100000"/>
            </a:avLst>
          </a:prstGeom>
          <a:solidFill>
            <a:srgbClr val="FFCC00"/>
          </a:solidFill>
          <a:ln w="9525">
            <a:noFill/>
            <a:miter lim="800000"/>
            <a:headEnd/>
            <a:tailEnd/>
          </a:ln>
        </p:spPr>
        <p:txBody>
          <a:bodyPr wrap="none" anchor="ctr"/>
          <a:lstStyle/>
          <a:p>
            <a:endParaRPr lang="it-IT"/>
          </a:p>
        </p:txBody>
      </p:sp>
    </p:spTree>
  </p:cSld>
  <p:clrMapOvr>
    <a:masterClrMapping/>
  </p:clrMapOvr>
  <p:transition>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33413" y="788988"/>
            <a:ext cx="8255000" cy="427037"/>
          </a:xfrm>
        </p:spPr>
        <p:txBody>
          <a:bodyPr lIns="0" tIns="0" rIns="0" bIns="0" anchor="t">
            <a:spAutoFit/>
          </a:bodyPr>
          <a:lstStyle/>
          <a:p>
            <a:pPr eaLnBrk="1" hangingPunct="1"/>
            <a:r>
              <a:rPr lang="it-IT" sz="2800" b="1" smtClean="0">
                <a:solidFill>
                  <a:srgbClr val="9888DE"/>
                </a:solidFill>
                <a:latin typeface="Calibri" pitchFamily="34" charset="0"/>
                <a:cs typeface="Times New Roman" pitchFamily="18" charset="0"/>
              </a:rPr>
              <a:t>Capitolato corrotto: Numero di lotti!</a:t>
            </a:r>
          </a:p>
        </p:txBody>
      </p:sp>
      <p:sp>
        <p:nvSpPr>
          <p:cNvPr id="39939" name="Rectangle 3"/>
          <p:cNvSpPr>
            <a:spLocks noGrp="1" noChangeArrowheads="1"/>
          </p:cNvSpPr>
          <p:nvPr>
            <p:ph idx="1"/>
          </p:nvPr>
        </p:nvSpPr>
        <p:spPr>
          <a:xfrm>
            <a:off x="928688" y="1817688"/>
            <a:ext cx="4013200" cy="862012"/>
          </a:xfrm>
        </p:spPr>
        <p:txBody>
          <a:bodyPr/>
          <a:lstStyle/>
          <a:p>
            <a:pPr marL="0" indent="0" algn="just" defTabSz="933450" eaLnBrk="1" hangingPunct="1">
              <a:spcAft>
                <a:spcPct val="30000"/>
              </a:spcAft>
              <a:buFont typeface="Wingdings" pitchFamily="2" charset="2"/>
              <a:buNone/>
              <a:tabLst>
                <a:tab pos="2571750" algn="l"/>
              </a:tabLst>
            </a:pPr>
            <a:r>
              <a:rPr lang="it-IT" sz="1900" smtClean="0">
                <a:latin typeface="Calibri" pitchFamily="34" charset="0"/>
              </a:rPr>
              <a:t>L’ente di acquisto può aggiudicare una fornitura come singola oppure suddividerla in lotti, basandosi su elementi distinti.</a:t>
            </a:r>
          </a:p>
        </p:txBody>
      </p:sp>
      <p:sp>
        <p:nvSpPr>
          <p:cNvPr id="39940" name="Text Box 4"/>
          <p:cNvSpPr txBox="1">
            <a:spLocks noChangeArrowheads="1"/>
          </p:cNvSpPr>
          <p:nvPr/>
        </p:nvSpPr>
        <p:spPr bwMode="auto">
          <a:xfrm>
            <a:off x="852488" y="4111625"/>
            <a:ext cx="180975" cy="304800"/>
          </a:xfrm>
          <a:prstGeom prst="rect">
            <a:avLst/>
          </a:prstGeom>
          <a:noFill/>
          <a:ln w="9525">
            <a:noFill/>
            <a:miter lim="800000"/>
            <a:headEnd/>
            <a:tailEnd/>
          </a:ln>
        </p:spPr>
        <p:txBody>
          <a:bodyPr wrap="none" lIns="90000" tIns="46800" rIns="90000" bIns="46800">
            <a:spAutoFit/>
          </a:bodyPr>
          <a:lstStyle/>
          <a:p>
            <a:pPr eaLnBrk="0" hangingPunct="0"/>
            <a:endParaRPr lang="it-IT" sz="1400" b="1">
              <a:solidFill>
                <a:schemeClr val="bg1"/>
              </a:solidFill>
              <a:latin typeface="Arial" pitchFamily="34" charset="0"/>
            </a:endParaRPr>
          </a:p>
        </p:txBody>
      </p:sp>
      <p:sp>
        <p:nvSpPr>
          <p:cNvPr id="39941" name="Rectangle 5"/>
          <p:cNvSpPr>
            <a:spLocks noChangeArrowheads="1"/>
          </p:cNvSpPr>
          <p:nvPr/>
        </p:nvSpPr>
        <p:spPr bwMode="auto">
          <a:xfrm>
            <a:off x="939800" y="3592513"/>
            <a:ext cx="8172450" cy="1447800"/>
          </a:xfrm>
          <a:prstGeom prst="rect">
            <a:avLst/>
          </a:prstGeom>
          <a:noFill/>
          <a:ln w="9525">
            <a:noFill/>
            <a:miter lim="800000"/>
            <a:headEnd/>
            <a:tailEnd/>
          </a:ln>
        </p:spPr>
        <p:txBody>
          <a:bodyPr lIns="0" tIns="0" rIns="0" bIns="0"/>
          <a:lstStyle/>
          <a:p>
            <a:pPr marL="457200" indent="-457200" algn="just" defTabSz="933450">
              <a:spcBef>
                <a:spcPct val="20000"/>
              </a:spcBef>
              <a:spcAft>
                <a:spcPct val="30000"/>
              </a:spcAft>
              <a:buClr>
                <a:schemeClr val="tx1"/>
              </a:buClr>
              <a:buSzPct val="110000"/>
              <a:buFont typeface="Times"/>
              <a:buNone/>
              <a:tabLst>
                <a:tab pos="2571750" algn="l"/>
              </a:tabLst>
            </a:pPr>
            <a:r>
              <a:rPr lang="it-IT" sz="1800"/>
              <a:t>Perché? 3 ragioni principali:</a:t>
            </a:r>
          </a:p>
          <a:p>
            <a:pPr marL="457200" indent="-457200" algn="just" defTabSz="933450">
              <a:spcBef>
                <a:spcPct val="20000"/>
              </a:spcBef>
              <a:spcAft>
                <a:spcPct val="30000"/>
              </a:spcAft>
              <a:buClr>
                <a:schemeClr val="tx1"/>
              </a:buClr>
              <a:buFont typeface="Times"/>
              <a:buAutoNum type="arabicPeriod"/>
              <a:tabLst>
                <a:tab pos="2571750" algn="l"/>
              </a:tabLst>
            </a:pPr>
            <a:r>
              <a:rPr lang="it-IT" sz="1800" b="1"/>
              <a:t>Facilitare</a:t>
            </a:r>
            <a:r>
              <a:rPr lang="it-IT" sz="1800"/>
              <a:t> la partecipazione delle </a:t>
            </a:r>
            <a:r>
              <a:rPr lang="it-IT" sz="1800" b="1"/>
              <a:t>PMI</a:t>
            </a:r>
            <a:r>
              <a:rPr lang="it-IT" sz="1800"/>
              <a:t>;</a:t>
            </a:r>
          </a:p>
          <a:p>
            <a:pPr marL="457200" indent="-457200" algn="just" defTabSz="933450">
              <a:spcBef>
                <a:spcPct val="20000"/>
              </a:spcBef>
              <a:spcAft>
                <a:spcPct val="30000"/>
              </a:spcAft>
              <a:buClr>
                <a:schemeClr val="tx1"/>
              </a:buClr>
              <a:buFont typeface="Times"/>
              <a:buAutoNum type="arabicPeriod"/>
              <a:tabLst>
                <a:tab pos="2571750" algn="l"/>
              </a:tabLst>
            </a:pPr>
            <a:r>
              <a:rPr lang="it-IT" sz="1800" b="1"/>
              <a:t>Aumentare la partecipazione</a:t>
            </a:r>
            <a:r>
              <a:rPr lang="it-IT" sz="1800"/>
              <a:t> alla gara;</a:t>
            </a:r>
          </a:p>
          <a:p>
            <a:pPr marL="457200" indent="-457200" algn="just" defTabSz="933450">
              <a:spcBef>
                <a:spcPct val="20000"/>
              </a:spcBef>
              <a:spcAft>
                <a:spcPct val="30000"/>
              </a:spcAft>
              <a:buClr>
                <a:schemeClr val="tx1"/>
              </a:buClr>
              <a:buFont typeface="Times"/>
              <a:buAutoNum type="arabicPeriod"/>
              <a:tabLst>
                <a:tab pos="2571750" algn="l"/>
              </a:tabLst>
            </a:pPr>
            <a:r>
              <a:rPr lang="it-IT" sz="1800" b="1"/>
              <a:t>Aumentare</a:t>
            </a:r>
            <a:r>
              <a:rPr lang="it-IT" sz="1800"/>
              <a:t> </a:t>
            </a:r>
            <a:r>
              <a:rPr lang="it-IT" sz="1800" b="1"/>
              <a:t>l’efficienza nella fornitura</a:t>
            </a:r>
            <a:r>
              <a:rPr lang="it-IT" sz="1800"/>
              <a:t> (i.e. Ottimizzazione dei costi di trasporto, differenze di tipo qualitativo).</a:t>
            </a:r>
          </a:p>
        </p:txBody>
      </p:sp>
      <p:sp>
        <p:nvSpPr>
          <p:cNvPr id="39942" name="Rectangle 6"/>
          <p:cNvSpPr>
            <a:spLocks noChangeArrowheads="1"/>
          </p:cNvSpPr>
          <p:nvPr/>
        </p:nvSpPr>
        <p:spPr bwMode="auto">
          <a:xfrm>
            <a:off x="6069013" y="1857375"/>
            <a:ext cx="3054350" cy="1143000"/>
          </a:xfrm>
          <a:prstGeom prst="rect">
            <a:avLst/>
          </a:prstGeom>
          <a:noFill/>
          <a:ln w="9525">
            <a:noFill/>
            <a:miter lim="800000"/>
            <a:headEnd/>
            <a:tailEnd/>
          </a:ln>
        </p:spPr>
        <p:txBody>
          <a:bodyPr lIns="0" tIns="0" rIns="0" bIns="0"/>
          <a:lstStyle/>
          <a:p>
            <a:pPr marL="190500" indent="-190500" algn="just" defTabSz="933450">
              <a:lnSpc>
                <a:spcPct val="70000"/>
              </a:lnSpc>
              <a:spcBef>
                <a:spcPct val="20000"/>
              </a:spcBef>
              <a:spcAft>
                <a:spcPct val="30000"/>
              </a:spcAft>
              <a:buClr>
                <a:schemeClr val="tx1"/>
              </a:buClr>
              <a:buSzPct val="110000"/>
              <a:buFont typeface="Wingdings" pitchFamily="2" charset="2"/>
              <a:buChar char="Ø"/>
              <a:tabLst>
                <a:tab pos="2571750" algn="l"/>
              </a:tabLst>
            </a:pPr>
            <a:r>
              <a:rPr lang="it-IT" sz="1400" b="1" dirty="0"/>
              <a:t>Struttura del mercato;</a:t>
            </a:r>
          </a:p>
          <a:p>
            <a:pPr marL="190500" indent="-190500" algn="just" defTabSz="933450">
              <a:lnSpc>
                <a:spcPct val="95000"/>
              </a:lnSpc>
              <a:spcBef>
                <a:spcPct val="20000"/>
              </a:spcBef>
              <a:spcAft>
                <a:spcPct val="30000"/>
              </a:spcAft>
              <a:buClr>
                <a:schemeClr val="tx1"/>
              </a:buClr>
              <a:buSzPct val="110000"/>
              <a:buFont typeface="Wingdings" pitchFamily="2" charset="2"/>
              <a:buChar char="Ø"/>
              <a:tabLst>
                <a:tab pos="2571750" algn="l"/>
              </a:tabLst>
            </a:pPr>
            <a:r>
              <a:rPr lang="it-IT" sz="1400" b="1" dirty="0"/>
              <a:t>Distribuzione geografica dei fornitori;</a:t>
            </a:r>
          </a:p>
          <a:p>
            <a:pPr marL="190500" indent="-190500" algn="just" defTabSz="933450">
              <a:lnSpc>
                <a:spcPct val="70000"/>
              </a:lnSpc>
              <a:spcBef>
                <a:spcPct val="20000"/>
              </a:spcBef>
              <a:spcAft>
                <a:spcPct val="30000"/>
              </a:spcAft>
              <a:buClr>
                <a:schemeClr val="tx1"/>
              </a:buClr>
              <a:buSzPct val="110000"/>
              <a:buFont typeface="Wingdings" pitchFamily="2" charset="2"/>
              <a:buChar char="Ø"/>
              <a:tabLst>
                <a:tab pos="2571750" algn="l"/>
              </a:tabLst>
            </a:pPr>
            <a:r>
              <a:rPr lang="it-IT" sz="1400" b="1" dirty="0"/>
              <a:t>Partecipazione delle PMI; </a:t>
            </a:r>
          </a:p>
          <a:p>
            <a:pPr marL="190500" indent="-190500" algn="just" defTabSz="933450">
              <a:lnSpc>
                <a:spcPct val="70000"/>
              </a:lnSpc>
              <a:spcBef>
                <a:spcPct val="20000"/>
              </a:spcBef>
              <a:spcAft>
                <a:spcPct val="30000"/>
              </a:spcAft>
              <a:buClr>
                <a:schemeClr val="tx1"/>
              </a:buClr>
              <a:buSzPct val="110000"/>
              <a:buFont typeface="Wingdings" pitchFamily="2" charset="2"/>
              <a:buChar char="Ø"/>
              <a:tabLst>
                <a:tab pos="2571750" algn="l"/>
              </a:tabLst>
            </a:pPr>
            <a:r>
              <a:rPr lang="it-IT" sz="1400" b="1" dirty="0"/>
              <a:t>ecc. </a:t>
            </a:r>
          </a:p>
        </p:txBody>
      </p:sp>
      <p:sp>
        <p:nvSpPr>
          <p:cNvPr id="39943" name="Rectangle 7"/>
          <p:cNvSpPr>
            <a:spLocks noChangeArrowheads="1"/>
          </p:cNvSpPr>
          <p:nvPr/>
        </p:nvSpPr>
        <p:spPr bwMode="auto">
          <a:xfrm>
            <a:off x="898525" y="1677988"/>
            <a:ext cx="4127500" cy="1371600"/>
          </a:xfrm>
          <a:prstGeom prst="rect">
            <a:avLst/>
          </a:prstGeom>
          <a:noFill/>
          <a:ln w="9525">
            <a:solidFill>
              <a:schemeClr val="hlink"/>
            </a:solidFill>
            <a:miter lim="800000"/>
            <a:headEnd/>
            <a:tailEnd/>
          </a:ln>
        </p:spPr>
        <p:txBody>
          <a:bodyPr wrap="none" lIns="90000" tIns="46800" rIns="90000" bIns="46800" anchor="ctr">
            <a:spAutoFit/>
          </a:bodyPr>
          <a:lstStyle/>
          <a:p>
            <a:endParaRPr lang="it-IT"/>
          </a:p>
        </p:txBody>
      </p:sp>
      <p:sp>
        <p:nvSpPr>
          <p:cNvPr id="39944" name="Rectangle 8"/>
          <p:cNvSpPr>
            <a:spLocks noChangeArrowheads="1"/>
          </p:cNvSpPr>
          <p:nvPr/>
        </p:nvSpPr>
        <p:spPr bwMode="auto">
          <a:xfrm>
            <a:off x="6013450" y="1757363"/>
            <a:ext cx="3195638" cy="1371600"/>
          </a:xfrm>
          <a:prstGeom prst="rect">
            <a:avLst/>
          </a:prstGeom>
          <a:noFill/>
          <a:ln w="9525">
            <a:solidFill>
              <a:schemeClr val="hlink"/>
            </a:solidFill>
            <a:miter lim="800000"/>
            <a:headEnd/>
            <a:tailEnd/>
          </a:ln>
        </p:spPr>
        <p:txBody>
          <a:bodyPr lIns="90000" tIns="46800" rIns="90000" bIns="46800" anchor="ctr">
            <a:spAutoFit/>
          </a:bodyPr>
          <a:lstStyle/>
          <a:p>
            <a:endParaRPr lang="it-IT"/>
          </a:p>
        </p:txBody>
      </p:sp>
      <p:sp>
        <p:nvSpPr>
          <p:cNvPr id="39945" name="AutoShape 9"/>
          <p:cNvSpPr>
            <a:spLocks noChangeArrowheads="1"/>
          </p:cNvSpPr>
          <p:nvPr/>
        </p:nvSpPr>
        <p:spPr bwMode="auto">
          <a:xfrm>
            <a:off x="5475288" y="2238375"/>
            <a:ext cx="1057275" cy="485775"/>
          </a:xfrm>
          <a:prstGeom prst="rightArrow">
            <a:avLst>
              <a:gd name="adj1" fmla="val 50000"/>
              <a:gd name="adj2" fmla="val 54412"/>
            </a:avLst>
          </a:prstGeom>
          <a:noFill/>
          <a:ln w="9525">
            <a:noFill/>
            <a:miter lim="800000"/>
            <a:headEnd/>
            <a:tailEnd/>
          </a:ln>
        </p:spPr>
        <p:txBody>
          <a:bodyPr wrap="none" lIns="90000" tIns="46800" rIns="90000" bIns="46800" anchor="ctr">
            <a:spAutoFit/>
          </a:bodyPr>
          <a:lstStyle/>
          <a:p>
            <a:endParaRPr lang="it-IT"/>
          </a:p>
        </p:txBody>
      </p:sp>
      <p:sp>
        <p:nvSpPr>
          <p:cNvPr id="39946" name="AutoShape 10"/>
          <p:cNvSpPr>
            <a:spLocks noChangeArrowheads="1"/>
          </p:cNvSpPr>
          <p:nvPr/>
        </p:nvSpPr>
        <p:spPr bwMode="auto">
          <a:xfrm>
            <a:off x="5502275" y="1995488"/>
            <a:ext cx="314325" cy="1439862"/>
          </a:xfrm>
          <a:prstGeom prst="rightArrow">
            <a:avLst>
              <a:gd name="adj1" fmla="val 48593"/>
              <a:gd name="adj2" fmla="val 100000"/>
            </a:avLst>
          </a:prstGeom>
          <a:solidFill>
            <a:schemeClr val="accent1"/>
          </a:solidFill>
          <a:ln w="9525">
            <a:noFill/>
            <a:miter lim="800000"/>
            <a:headEnd/>
            <a:tailEnd/>
          </a:ln>
        </p:spPr>
        <p:txBody>
          <a:bodyPr lIns="90000" tIns="46800" rIns="90000" bIns="46800" anchor="ctr">
            <a:spAutoFit/>
          </a:bodyPr>
          <a:lstStyle/>
          <a:p>
            <a:endParaRPr lang="it-IT"/>
          </a:p>
        </p:txBody>
      </p:sp>
      <p:sp>
        <p:nvSpPr>
          <p:cNvPr id="39947" name="Text Box 11"/>
          <p:cNvSpPr txBox="1">
            <a:spLocks noChangeArrowheads="1"/>
          </p:cNvSpPr>
          <p:nvPr/>
        </p:nvSpPr>
        <p:spPr bwMode="auto">
          <a:xfrm>
            <a:off x="1003300" y="5435600"/>
            <a:ext cx="7150100" cy="923925"/>
          </a:xfrm>
          <a:prstGeom prst="rect">
            <a:avLst/>
          </a:prstGeom>
          <a:noFill/>
          <a:ln w="9525">
            <a:noFill/>
            <a:miter lim="800000"/>
            <a:headEnd/>
            <a:tailEnd/>
          </a:ln>
        </p:spPr>
        <p:txBody>
          <a:bodyPr lIns="0" tIns="0" rIns="0" bIns="0">
            <a:spAutoFit/>
          </a:bodyPr>
          <a:lstStyle/>
          <a:p>
            <a:pPr lvl="1" algn="ctr"/>
            <a:endParaRPr lang="it-IT" sz="2000" b="1">
              <a:solidFill>
                <a:srgbClr val="FF3300"/>
              </a:solidFill>
              <a:latin typeface="Verdana" pitchFamily="34" charset="0"/>
            </a:endParaRPr>
          </a:p>
          <a:p>
            <a:pPr lvl="1" algn="ctr"/>
            <a:r>
              <a:rPr lang="it-IT" sz="2000" b="1">
                <a:solidFill>
                  <a:srgbClr val="FF3300"/>
                </a:solidFill>
              </a:rPr>
              <a:t>PERCHE’ SCEGLIERE 2 LOTTI QUANDO CI SONO SOLO 2 IMPRESE A CONTENDERSI LA DOMANDA PUBBLICA?</a:t>
            </a:r>
            <a:endParaRPr lang="it-IT" sz="2000" b="1">
              <a:latin typeface="Verdana" pitchFamily="34" charset="0"/>
            </a:endParaRPr>
          </a:p>
        </p:txBody>
      </p:sp>
    </p:spTree>
  </p:cSld>
  <p:clrMapOvr>
    <a:masterClrMapping/>
  </p:clrMapOvr>
  <p:transition>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049338" y="488950"/>
            <a:ext cx="8347075" cy="862013"/>
          </a:xfrm>
        </p:spPr>
        <p:txBody>
          <a:bodyPr lIns="0" tIns="0" rIns="0" bIns="0" anchor="t">
            <a:spAutoFit/>
          </a:bodyPr>
          <a:lstStyle/>
          <a:p>
            <a:pPr eaLnBrk="1" hangingPunct="1"/>
            <a:r>
              <a:rPr lang="it-IT" sz="2800" b="1" smtClean="0">
                <a:solidFill>
                  <a:srgbClr val="9888DE"/>
                </a:solidFill>
                <a:latin typeface="Calibri" pitchFamily="34" charset="0"/>
                <a:cs typeface="Times New Roman" pitchFamily="18" charset="0"/>
              </a:rPr>
              <a:t>Capitolato corrotto: Raggruppamenti di imprese e vincoli di aggiudicazione</a:t>
            </a:r>
          </a:p>
        </p:txBody>
      </p:sp>
      <p:sp>
        <p:nvSpPr>
          <p:cNvPr id="40963" name="Rectangle 3"/>
          <p:cNvSpPr>
            <a:spLocks noGrp="1" noChangeArrowheads="1"/>
          </p:cNvSpPr>
          <p:nvPr>
            <p:ph idx="1"/>
          </p:nvPr>
        </p:nvSpPr>
        <p:spPr>
          <a:xfrm>
            <a:off x="904875" y="1738313"/>
            <a:ext cx="8607425" cy="733425"/>
          </a:xfrm>
        </p:spPr>
        <p:txBody>
          <a:bodyPr/>
          <a:lstStyle/>
          <a:p>
            <a:pPr marL="0" indent="0" algn="just" defTabSz="933450" eaLnBrk="1" hangingPunct="1">
              <a:spcAft>
                <a:spcPct val="30000"/>
              </a:spcAft>
              <a:buFont typeface="Wingdings" pitchFamily="2" charset="2"/>
              <a:buNone/>
              <a:tabLst>
                <a:tab pos="2571750" algn="l"/>
              </a:tabLst>
            </a:pPr>
            <a:r>
              <a:rPr lang="it-IT" sz="1700" dirty="0" smtClean="0">
                <a:latin typeface="Calibri" pitchFamily="34" charset="0"/>
              </a:rPr>
              <a:t>Quasi tutte le istituzioni permettono alle imprese di raggrupparsi insieme per  creare una entità in grado di  presentare offerte economicamente e tecnicamente più grandi o complete</a:t>
            </a:r>
          </a:p>
        </p:txBody>
      </p:sp>
      <p:sp>
        <p:nvSpPr>
          <p:cNvPr id="40964" name="Rectangle 4"/>
          <p:cNvSpPr>
            <a:spLocks noChangeArrowheads="1"/>
          </p:cNvSpPr>
          <p:nvPr/>
        </p:nvSpPr>
        <p:spPr bwMode="auto">
          <a:xfrm>
            <a:off x="582613" y="3751263"/>
            <a:ext cx="8550275" cy="533400"/>
          </a:xfrm>
          <a:prstGeom prst="rect">
            <a:avLst/>
          </a:prstGeom>
          <a:noFill/>
          <a:ln w="9525">
            <a:noFill/>
            <a:miter lim="800000"/>
            <a:headEnd/>
            <a:tailEnd/>
          </a:ln>
        </p:spPr>
        <p:txBody>
          <a:bodyPr lIns="0" tIns="0" rIns="0" bIns="0"/>
          <a:lstStyle/>
          <a:p>
            <a:pPr algn="just" defTabSz="933450">
              <a:lnSpc>
                <a:spcPct val="90000"/>
              </a:lnSpc>
              <a:spcBef>
                <a:spcPct val="20000"/>
              </a:spcBef>
              <a:spcAft>
                <a:spcPct val="30000"/>
              </a:spcAft>
              <a:buClr>
                <a:schemeClr val="tx1"/>
              </a:buClr>
              <a:buSzPct val="110000"/>
              <a:buFont typeface="Times"/>
              <a:buNone/>
              <a:tabLst>
                <a:tab pos="623888" algn="l"/>
                <a:tab pos="812800" algn="l"/>
                <a:tab pos="2571750" algn="l"/>
              </a:tabLst>
            </a:pPr>
            <a:r>
              <a:rPr lang="it-IT" sz="1600" b="1"/>
              <a:t>Il vincolo di aggiudicazione</a:t>
            </a:r>
            <a:r>
              <a:rPr lang="it-IT" sz="1600"/>
              <a:t> impedisce al fornitore di aggiudicarsi una quota della fornitura maggiore di quella prefissata. Alcune istituzioni lo adottano per:</a:t>
            </a:r>
          </a:p>
          <a:p>
            <a:pPr marL="623888" lvl="1" indent="-361950" defTabSz="933450" eaLnBrk="0" hangingPunct="0">
              <a:buFont typeface="Wingdings" pitchFamily="2" charset="2"/>
              <a:buChar char="Ø"/>
              <a:tabLst>
                <a:tab pos="623888" algn="l"/>
                <a:tab pos="812800" algn="l"/>
                <a:tab pos="2571750" algn="l"/>
              </a:tabLst>
            </a:pPr>
            <a:endParaRPr lang="it-IT" sz="1600"/>
          </a:p>
          <a:p>
            <a:pPr marL="623888" lvl="1" indent="-361950" defTabSz="933450" eaLnBrk="0" hangingPunct="0">
              <a:buFont typeface="Wingdings" pitchFamily="2" charset="2"/>
              <a:buChar char="Ø"/>
              <a:tabLst>
                <a:tab pos="623888" algn="l"/>
                <a:tab pos="812800" algn="l"/>
                <a:tab pos="2571750" algn="l"/>
              </a:tabLst>
            </a:pPr>
            <a:r>
              <a:rPr lang="it-IT" sz="1600"/>
              <a:t>Aumentare la partecipazione;</a:t>
            </a:r>
          </a:p>
          <a:p>
            <a:pPr marL="623888" lvl="1" indent="-361950" defTabSz="933450" eaLnBrk="0" hangingPunct="0">
              <a:buFont typeface="Wingdings" pitchFamily="2" charset="2"/>
              <a:buChar char="Ø"/>
              <a:tabLst>
                <a:tab pos="623888" algn="l"/>
                <a:tab pos="812800" algn="l"/>
                <a:tab pos="2571750" algn="l"/>
              </a:tabLst>
            </a:pPr>
            <a:r>
              <a:rPr lang="it-IT" sz="1600"/>
              <a:t>Aumentare la competizione (grazie all’aumento della partecipazione);</a:t>
            </a:r>
          </a:p>
          <a:p>
            <a:pPr marL="623888" lvl="1" indent="-361950" defTabSz="933450" eaLnBrk="0" hangingPunct="0">
              <a:buFont typeface="Wingdings" pitchFamily="2" charset="2"/>
              <a:buChar char="Ø"/>
              <a:tabLst>
                <a:tab pos="623888" algn="l"/>
                <a:tab pos="812800" algn="l"/>
                <a:tab pos="2571750" algn="l"/>
              </a:tabLst>
            </a:pPr>
            <a:r>
              <a:rPr lang="it-IT" sz="1600"/>
              <a:t>Evitare il lock-in: quando vi sono più aggiudicatari l’amministrazione non è obbligata ad acquistare solo dal vincitore (unico fornitore).</a:t>
            </a:r>
          </a:p>
          <a:p>
            <a:pPr algn="just" defTabSz="933450">
              <a:lnSpc>
                <a:spcPct val="90000"/>
              </a:lnSpc>
              <a:spcBef>
                <a:spcPct val="20000"/>
              </a:spcBef>
              <a:spcAft>
                <a:spcPct val="30000"/>
              </a:spcAft>
              <a:buClr>
                <a:schemeClr val="tx1"/>
              </a:buClr>
              <a:buSzPct val="110000"/>
              <a:buFont typeface="Times"/>
              <a:buNone/>
              <a:tabLst>
                <a:tab pos="623888" algn="l"/>
                <a:tab pos="812800" algn="l"/>
                <a:tab pos="2571750" algn="l"/>
              </a:tabLst>
            </a:pPr>
            <a:r>
              <a:rPr lang="it-IT" sz="1600" b="1"/>
              <a:t>Costi potenziali</a:t>
            </a:r>
            <a:r>
              <a:rPr lang="it-IT" sz="1600"/>
              <a:t>: rischio di collusione elevato, perdita della possibilità di sfruttare le economie di scala.</a:t>
            </a:r>
          </a:p>
          <a:p>
            <a:pPr algn="just" defTabSz="933450">
              <a:lnSpc>
                <a:spcPct val="90000"/>
              </a:lnSpc>
              <a:spcBef>
                <a:spcPct val="20000"/>
              </a:spcBef>
              <a:spcAft>
                <a:spcPct val="30000"/>
              </a:spcAft>
              <a:buClr>
                <a:schemeClr val="tx1"/>
              </a:buClr>
              <a:buSzPct val="110000"/>
              <a:buFont typeface="Times"/>
              <a:buNone/>
              <a:tabLst>
                <a:tab pos="623888" algn="l"/>
                <a:tab pos="812800" algn="l"/>
                <a:tab pos="2571750" algn="l"/>
              </a:tabLst>
            </a:pPr>
            <a:endParaRPr lang="it-IT" sz="1600"/>
          </a:p>
        </p:txBody>
      </p:sp>
      <p:sp>
        <p:nvSpPr>
          <p:cNvPr id="40965" name="Rectangle 5"/>
          <p:cNvSpPr>
            <a:spLocks noChangeArrowheads="1"/>
          </p:cNvSpPr>
          <p:nvPr/>
        </p:nvSpPr>
        <p:spPr bwMode="auto">
          <a:xfrm>
            <a:off x="2776538" y="2514600"/>
            <a:ext cx="3984625" cy="1143000"/>
          </a:xfrm>
          <a:prstGeom prst="rect">
            <a:avLst/>
          </a:prstGeom>
          <a:noFill/>
          <a:ln w="9525">
            <a:noFill/>
            <a:miter lim="800000"/>
            <a:headEnd/>
            <a:tailEnd/>
          </a:ln>
        </p:spPr>
        <p:txBody>
          <a:bodyPr lIns="0" tIns="0" rIns="0" bIns="0"/>
          <a:lstStyle/>
          <a:p>
            <a:pPr algn="just" defTabSz="933450">
              <a:lnSpc>
                <a:spcPct val="110000"/>
              </a:lnSpc>
              <a:spcBef>
                <a:spcPct val="20000"/>
              </a:spcBef>
              <a:spcAft>
                <a:spcPct val="30000"/>
              </a:spcAft>
              <a:buClr>
                <a:schemeClr val="tx1"/>
              </a:buClr>
              <a:buSzPct val="110000"/>
              <a:buFont typeface="Times"/>
              <a:buNone/>
              <a:tabLst>
                <a:tab pos="2571750" algn="l"/>
              </a:tabLst>
            </a:pPr>
            <a:r>
              <a:rPr lang="it-IT" sz="1800"/>
              <a:t>La legislazione UE non impone particolari restrizioni. Sono le istituzioni stesse che, discrezionalmente, ne regolamentano la formazione.</a:t>
            </a:r>
          </a:p>
        </p:txBody>
      </p:sp>
      <p:sp>
        <p:nvSpPr>
          <p:cNvPr id="40966" name="Rectangle 7"/>
          <p:cNvSpPr>
            <a:spLocks noChangeArrowheads="1"/>
          </p:cNvSpPr>
          <p:nvPr/>
        </p:nvSpPr>
        <p:spPr bwMode="auto">
          <a:xfrm>
            <a:off x="1019175" y="5038725"/>
            <a:ext cx="8172450" cy="1295400"/>
          </a:xfrm>
          <a:prstGeom prst="rect">
            <a:avLst/>
          </a:prstGeom>
          <a:noFill/>
          <a:ln w="9525">
            <a:noFill/>
            <a:miter lim="800000"/>
            <a:headEnd/>
            <a:tailEnd/>
          </a:ln>
        </p:spPr>
        <p:txBody>
          <a:bodyPr lIns="0" tIns="0" rIns="0" bIns="0"/>
          <a:lstStyle/>
          <a:p>
            <a:pPr marL="482600" indent="-482600" algn="just" defTabSz="933450">
              <a:lnSpc>
                <a:spcPct val="90000"/>
              </a:lnSpc>
              <a:spcBef>
                <a:spcPct val="20000"/>
              </a:spcBef>
              <a:spcAft>
                <a:spcPct val="30000"/>
              </a:spcAft>
              <a:buClr>
                <a:schemeClr val="tx1"/>
              </a:buClr>
              <a:buSzPct val="110000"/>
              <a:buFont typeface="Times"/>
              <a:buNone/>
              <a:tabLst>
                <a:tab pos="2571750" algn="l"/>
              </a:tabLst>
            </a:pPr>
            <a:endParaRPr lang="it-IT" sz="1600">
              <a:latin typeface="Arial" pitchFamily="34" charset="0"/>
            </a:endParaRPr>
          </a:p>
        </p:txBody>
      </p:sp>
      <p:sp>
        <p:nvSpPr>
          <p:cNvPr id="40967" name="Text Box 8"/>
          <p:cNvSpPr txBox="1">
            <a:spLocks noChangeArrowheads="1"/>
          </p:cNvSpPr>
          <p:nvPr/>
        </p:nvSpPr>
        <p:spPr bwMode="auto">
          <a:xfrm>
            <a:off x="1854200" y="5765800"/>
            <a:ext cx="7150100" cy="1077913"/>
          </a:xfrm>
          <a:prstGeom prst="rect">
            <a:avLst/>
          </a:prstGeom>
          <a:noFill/>
          <a:ln w="9525">
            <a:noFill/>
            <a:miter lim="800000"/>
            <a:headEnd/>
            <a:tailEnd/>
          </a:ln>
        </p:spPr>
        <p:txBody>
          <a:bodyPr lIns="0" tIns="0" rIns="0" bIns="0">
            <a:spAutoFit/>
          </a:bodyPr>
          <a:lstStyle/>
          <a:p>
            <a:pPr lvl="1" algn="ctr"/>
            <a:r>
              <a:rPr lang="it-IT" sz="2000" b="1" dirty="0">
                <a:solidFill>
                  <a:srgbClr val="9888DE"/>
                </a:solidFill>
              </a:rPr>
              <a:t>PERCHE’ </a:t>
            </a:r>
            <a:r>
              <a:rPr lang="it-IT" sz="2000" b="1" dirty="0" smtClean="0">
                <a:solidFill>
                  <a:srgbClr val="9888DE"/>
                </a:solidFill>
              </a:rPr>
              <a:t>PERMETTERE </a:t>
            </a:r>
            <a:r>
              <a:rPr lang="it-IT" sz="2000" b="1" dirty="0">
                <a:solidFill>
                  <a:srgbClr val="9888DE"/>
                </a:solidFill>
              </a:rPr>
              <a:t>A 2 IMPRESE DOMINANTI </a:t>
            </a:r>
            <a:r>
              <a:rPr lang="it-IT" sz="2000" b="1" dirty="0" err="1">
                <a:solidFill>
                  <a:srgbClr val="9888DE"/>
                </a:solidFill>
              </a:rPr>
              <a:t>DI</a:t>
            </a:r>
            <a:r>
              <a:rPr lang="it-IT" sz="2000" b="1" dirty="0">
                <a:solidFill>
                  <a:srgbClr val="9888DE"/>
                </a:solidFill>
              </a:rPr>
              <a:t> UNIRSI IN RTI ? Parere AGCM (AS 251, 17/2/2003)</a:t>
            </a:r>
            <a:r>
              <a:rPr lang="it-IT" sz="2000" b="1" dirty="0">
                <a:solidFill>
                  <a:srgbClr val="FF3300"/>
                </a:solidFill>
                <a:latin typeface="Verdana" pitchFamily="34" charset="0"/>
              </a:rPr>
              <a:t> </a:t>
            </a:r>
          </a:p>
          <a:p>
            <a:pPr>
              <a:spcBef>
                <a:spcPct val="50000"/>
              </a:spcBef>
            </a:pPr>
            <a:endParaRPr lang="it-IT" sz="2000" b="1" dirty="0">
              <a:latin typeface="Verdana" pitchFamily="34" charset="0"/>
            </a:endParaRPr>
          </a:p>
        </p:txBody>
      </p:sp>
    </p:spTree>
  </p:cSld>
  <p:clrMapOvr>
    <a:masterClrMapping/>
  </p:clrMapOvr>
  <p:transition>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049338" y="488950"/>
            <a:ext cx="8347075" cy="430887"/>
          </a:xfrm>
        </p:spPr>
        <p:txBody>
          <a:bodyPr lIns="0" tIns="0" rIns="0" bIns="0" anchor="t">
            <a:spAutoFit/>
          </a:bodyPr>
          <a:lstStyle/>
          <a:p>
            <a:pPr eaLnBrk="1" hangingPunct="1"/>
            <a:r>
              <a:rPr lang="it-IT" sz="2800" b="1" dirty="0" smtClean="0">
                <a:solidFill>
                  <a:srgbClr val="9888DE"/>
                </a:solidFill>
                <a:latin typeface="Calibri" pitchFamily="34" charset="0"/>
                <a:cs typeface="Times New Roman" pitchFamily="18" charset="0"/>
              </a:rPr>
              <a:t>Capitolato corrotto: i requisiti</a:t>
            </a:r>
          </a:p>
        </p:txBody>
      </p:sp>
      <p:sp>
        <p:nvSpPr>
          <p:cNvPr id="40963" name="Rectangle 3"/>
          <p:cNvSpPr>
            <a:spLocks noGrp="1" noChangeArrowheads="1"/>
          </p:cNvSpPr>
          <p:nvPr>
            <p:ph idx="1"/>
          </p:nvPr>
        </p:nvSpPr>
        <p:spPr>
          <a:xfrm>
            <a:off x="904875" y="1738312"/>
            <a:ext cx="8607425" cy="3245811"/>
          </a:xfrm>
        </p:spPr>
        <p:txBody>
          <a:bodyPr/>
          <a:lstStyle/>
          <a:p>
            <a:pPr marL="0" indent="0" algn="just" defTabSz="933450" eaLnBrk="1" hangingPunct="1">
              <a:spcAft>
                <a:spcPct val="30000"/>
              </a:spcAft>
              <a:buFont typeface="Wingdings" pitchFamily="2" charset="2"/>
              <a:buNone/>
              <a:tabLst>
                <a:tab pos="2571750" algn="l"/>
              </a:tabLst>
            </a:pPr>
            <a:r>
              <a:rPr lang="it-IT" sz="2400" dirty="0" smtClean="0">
                <a:latin typeface="Calibri" pitchFamily="34" charset="0"/>
              </a:rPr>
              <a:t>Requisiti per la partecipazione possono essere “disegnati” in modo da favorire l’impresa corrotta.</a:t>
            </a:r>
          </a:p>
          <a:p>
            <a:pPr marL="0" indent="0" algn="just" defTabSz="933450" eaLnBrk="1" hangingPunct="1">
              <a:spcAft>
                <a:spcPct val="30000"/>
              </a:spcAft>
              <a:buFont typeface="Wingdings" pitchFamily="2" charset="2"/>
              <a:buNone/>
              <a:tabLst>
                <a:tab pos="2571750" algn="l"/>
              </a:tabLst>
            </a:pPr>
            <a:endParaRPr lang="it-IT" sz="2400" dirty="0" smtClean="0">
              <a:latin typeface="Calibri" pitchFamily="34" charset="0"/>
            </a:endParaRPr>
          </a:p>
          <a:p>
            <a:pPr marL="0" indent="0" algn="just" defTabSz="933450" eaLnBrk="1" hangingPunct="1">
              <a:spcAft>
                <a:spcPct val="30000"/>
              </a:spcAft>
              <a:buNone/>
              <a:tabLst>
                <a:tab pos="2571750" algn="l"/>
              </a:tabLst>
            </a:pPr>
            <a:r>
              <a:rPr lang="it-IT" sz="2400" dirty="0" smtClean="0">
                <a:latin typeface="Calibri" pitchFamily="34" charset="0"/>
              </a:rPr>
              <a:t>Esempio: Se l’impresa corrotta e’ un’impresa dominante nel mercato, porre come requisito un fatturato superiore a X anche quando non e’ necessario </a:t>
            </a:r>
            <a:r>
              <a:rPr lang="it-IT" sz="2400" dirty="0" err="1" smtClean="0">
                <a:latin typeface="Calibri" pitchFamily="34" charset="0"/>
              </a:rPr>
              <a:t>puo’</a:t>
            </a:r>
            <a:r>
              <a:rPr lang="it-IT" sz="2400" dirty="0" smtClean="0">
                <a:latin typeface="Calibri" pitchFamily="34" charset="0"/>
              </a:rPr>
              <a:t> favorire l’impresa corrotta.</a:t>
            </a:r>
          </a:p>
          <a:p>
            <a:pPr marL="0" indent="0" algn="just" defTabSz="933450" eaLnBrk="1" hangingPunct="1">
              <a:spcAft>
                <a:spcPct val="30000"/>
              </a:spcAft>
              <a:buFont typeface="Wingdings" pitchFamily="2" charset="2"/>
              <a:buNone/>
              <a:tabLst>
                <a:tab pos="2571750" algn="l"/>
              </a:tabLst>
            </a:pPr>
            <a:endParaRPr lang="it-IT" sz="2400" dirty="0" smtClean="0">
              <a:latin typeface="Calibri" pitchFamily="34" charset="0"/>
            </a:endParaRPr>
          </a:p>
          <a:p>
            <a:pPr marL="0" indent="0" algn="just" defTabSz="933450" eaLnBrk="1" hangingPunct="1">
              <a:spcAft>
                <a:spcPct val="30000"/>
              </a:spcAft>
              <a:buFont typeface="Wingdings" pitchFamily="2" charset="2"/>
              <a:buNone/>
              <a:tabLst>
                <a:tab pos="2571750" algn="l"/>
              </a:tabLst>
            </a:pPr>
            <a:endParaRPr lang="it-IT" sz="2400" dirty="0" smtClean="0">
              <a:latin typeface="Calibri" pitchFamily="34" charset="0"/>
            </a:endParaRPr>
          </a:p>
        </p:txBody>
      </p:sp>
      <p:sp>
        <p:nvSpPr>
          <p:cNvPr id="40966" name="Rectangle 7"/>
          <p:cNvSpPr>
            <a:spLocks noChangeArrowheads="1"/>
          </p:cNvSpPr>
          <p:nvPr/>
        </p:nvSpPr>
        <p:spPr bwMode="auto">
          <a:xfrm>
            <a:off x="1019175" y="5038725"/>
            <a:ext cx="8172450" cy="1295400"/>
          </a:xfrm>
          <a:prstGeom prst="rect">
            <a:avLst/>
          </a:prstGeom>
          <a:noFill/>
          <a:ln w="9525">
            <a:noFill/>
            <a:miter lim="800000"/>
            <a:headEnd/>
            <a:tailEnd/>
          </a:ln>
        </p:spPr>
        <p:txBody>
          <a:bodyPr lIns="0" tIns="0" rIns="0" bIns="0"/>
          <a:lstStyle/>
          <a:p>
            <a:pPr marL="482600" indent="-482600" algn="just" defTabSz="933450">
              <a:lnSpc>
                <a:spcPct val="90000"/>
              </a:lnSpc>
              <a:spcBef>
                <a:spcPct val="20000"/>
              </a:spcBef>
              <a:spcAft>
                <a:spcPct val="30000"/>
              </a:spcAft>
              <a:buClr>
                <a:schemeClr val="tx1"/>
              </a:buClr>
              <a:buSzPct val="110000"/>
              <a:buFont typeface="Times"/>
              <a:buNone/>
              <a:tabLst>
                <a:tab pos="2571750" algn="l"/>
              </a:tabLst>
            </a:pPr>
            <a:endParaRPr lang="it-IT" sz="1600">
              <a:latin typeface="Arial" pitchFamily="34" charset="0"/>
            </a:endParaRPr>
          </a:p>
        </p:txBody>
      </p:sp>
    </p:spTree>
  </p:cSld>
  <p:clrMapOvr>
    <a:masterClrMapping/>
  </p:clrMapOvr>
  <p:transition>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52450" y="695325"/>
            <a:ext cx="8255000" cy="427038"/>
          </a:xfrm>
        </p:spPr>
        <p:txBody>
          <a:bodyPr lIns="0" tIns="0" rIns="0" bIns="0" anchor="t">
            <a:spAutoFit/>
          </a:bodyPr>
          <a:lstStyle/>
          <a:p>
            <a:pPr eaLnBrk="1" hangingPunct="1"/>
            <a:r>
              <a:rPr lang="it-IT" sz="2800" b="1" smtClean="0">
                <a:solidFill>
                  <a:srgbClr val="9888DE"/>
                </a:solidFill>
                <a:latin typeface="Calibri" pitchFamily="34" charset="0"/>
                <a:cs typeface="Times New Roman" pitchFamily="18" charset="0"/>
              </a:rPr>
              <a:t>Capitolato corrotto: base d’asta</a:t>
            </a:r>
          </a:p>
        </p:txBody>
      </p:sp>
      <p:sp>
        <p:nvSpPr>
          <p:cNvPr id="38915" name="Rectangle 3"/>
          <p:cNvSpPr>
            <a:spLocks noGrp="1" noChangeArrowheads="1"/>
          </p:cNvSpPr>
          <p:nvPr>
            <p:ph idx="1"/>
          </p:nvPr>
        </p:nvSpPr>
        <p:spPr>
          <a:xfrm>
            <a:off x="320675" y="2170113"/>
            <a:ext cx="9153831" cy="1473200"/>
          </a:xfrm>
        </p:spPr>
        <p:txBody>
          <a:bodyPr/>
          <a:lstStyle/>
          <a:p>
            <a:pPr marL="381000" indent="-381000" algn="just" defTabSz="933450" eaLnBrk="1" hangingPunct="1">
              <a:lnSpc>
                <a:spcPct val="80000"/>
              </a:lnSpc>
              <a:spcAft>
                <a:spcPct val="30000"/>
              </a:spcAft>
              <a:buFont typeface="Wingdings" pitchFamily="2" charset="2"/>
              <a:buNone/>
              <a:tabLst>
                <a:tab pos="2571750" algn="l"/>
              </a:tabLst>
            </a:pPr>
            <a:r>
              <a:rPr lang="it-IT" sz="1900" dirty="0" smtClean="0">
                <a:latin typeface="Calibri" pitchFamily="34" charset="0"/>
              </a:rPr>
              <a:t>Se le offerte sono più alte di tale prezzo atteso, l’ente appaltante si riserva il diritto di:</a:t>
            </a:r>
          </a:p>
          <a:p>
            <a:pPr marL="381000" indent="-381000" algn="just" defTabSz="933450" eaLnBrk="1" hangingPunct="1">
              <a:lnSpc>
                <a:spcPct val="80000"/>
              </a:lnSpc>
              <a:spcAft>
                <a:spcPct val="30000"/>
              </a:spcAft>
              <a:buFont typeface="Wingdings" pitchFamily="2" charset="2"/>
              <a:buChar char="Ø"/>
              <a:tabLst>
                <a:tab pos="2571750" algn="l"/>
              </a:tabLst>
            </a:pPr>
            <a:r>
              <a:rPr lang="it-IT" sz="1900" dirty="0" smtClean="0">
                <a:latin typeface="Calibri" pitchFamily="34" charset="0"/>
              </a:rPr>
              <a:t>Richiedere una spiegazione in merito;</a:t>
            </a:r>
          </a:p>
          <a:p>
            <a:pPr marL="381000" indent="-381000" algn="just" defTabSz="933450" eaLnBrk="1" hangingPunct="1">
              <a:lnSpc>
                <a:spcPct val="80000"/>
              </a:lnSpc>
              <a:spcAft>
                <a:spcPct val="30000"/>
              </a:spcAft>
              <a:buFont typeface="Wingdings" pitchFamily="2" charset="2"/>
              <a:buChar char="Ø"/>
              <a:tabLst>
                <a:tab pos="2571750" algn="l"/>
              </a:tabLst>
            </a:pPr>
            <a:r>
              <a:rPr lang="it-IT" sz="1900" dirty="0" smtClean="0">
                <a:latin typeface="Calibri" pitchFamily="34" charset="0"/>
              </a:rPr>
              <a:t>Dichiarare la gara non aggiudicabile e ripeterla.</a:t>
            </a:r>
          </a:p>
          <a:p>
            <a:pPr marL="381000" indent="-381000" algn="just" defTabSz="933450" eaLnBrk="1" hangingPunct="1">
              <a:lnSpc>
                <a:spcPct val="80000"/>
              </a:lnSpc>
              <a:spcAft>
                <a:spcPct val="30000"/>
              </a:spcAft>
              <a:buFont typeface="Wingdings" pitchFamily="2" charset="2"/>
              <a:buNone/>
              <a:tabLst>
                <a:tab pos="2571750" algn="l"/>
              </a:tabLst>
            </a:pPr>
            <a:endParaRPr lang="it-IT" sz="1900" dirty="0" smtClean="0"/>
          </a:p>
          <a:p>
            <a:pPr marL="381000" indent="-381000" algn="just" defTabSz="933450" eaLnBrk="1" hangingPunct="1">
              <a:lnSpc>
                <a:spcPct val="80000"/>
              </a:lnSpc>
              <a:spcAft>
                <a:spcPct val="30000"/>
              </a:spcAft>
              <a:buFont typeface="Wingdings" pitchFamily="2" charset="2"/>
              <a:buNone/>
              <a:tabLst>
                <a:tab pos="2571750" algn="l"/>
              </a:tabLst>
            </a:pPr>
            <a:r>
              <a:rPr lang="it-IT" sz="1900" dirty="0" smtClean="0"/>
              <a:t>	</a:t>
            </a:r>
            <a:r>
              <a:rPr lang="it-IT" sz="1900" b="1" dirty="0" smtClean="0">
                <a:solidFill>
                  <a:srgbClr val="9888DE"/>
                </a:solidFill>
                <a:latin typeface="Calibri" pitchFamily="34" charset="0"/>
              </a:rPr>
              <a:t>Come fissare questa base d’asta?</a:t>
            </a:r>
            <a:r>
              <a:rPr lang="it-IT" sz="1900" dirty="0" smtClean="0">
                <a:latin typeface="Calibri" pitchFamily="34" charset="0"/>
              </a:rPr>
              <a:t> Dipende dal mercato! Se molto colluso, meglio non fissarla troppo alta per evitare che si addensino attorno ad essa.  Se invece pochi pericoli di “naturale collusione” allora meglio gonfiare la base d’asta per attrarre più partecipanti, anche piccole imprese. </a:t>
            </a:r>
          </a:p>
          <a:p>
            <a:pPr marL="381000" indent="-381000" algn="just" defTabSz="933450" eaLnBrk="1" hangingPunct="1">
              <a:lnSpc>
                <a:spcPct val="80000"/>
              </a:lnSpc>
              <a:spcAft>
                <a:spcPct val="30000"/>
              </a:spcAft>
              <a:buFont typeface="Wingdings" pitchFamily="2" charset="2"/>
              <a:buNone/>
              <a:tabLst>
                <a:tab pos="2571750" algn="l"/>
              </a:tabLst>
            </a:pPr>
            <a:r>
              <a:rPr lang="it-IT" sz="1900" dirty="0" smtClean="0">
                <a:latin typeface="Calibri" pitchFamily="34" charset="0"/>
              </a:rPr>
              <a:t>	</a:t>
            </a:r>
            <a:r>
              <a:rPr lang="it-IT" sz="1900" b="1" dirty="0" smtClean="0">
                <a:solidFill>
                  <a:srgbClr val="9888DE"/>
                </a:solidFill>
                <a:latin typeface="Calibri" pitchFamily="34" charset="0"/>
              </a:rPr>
              <a:t>Segretezza? </a:t>
            </a:r>
            <a:r>
              <a:rPr lang="it-IT" sz="1900" dirty="0" smtClean="0">
                <a:latin typeface="Calibri" pitchFamily="34" charset="0"/>
              </a:rPr>
              <a:t>Sì se c’è un cartello ma no se si teme anche corruzione.</a:t>
            </a:r>
          </a:p>
          <a:p>
            <a:pPr marL="381000" indent="-381000" algn="just" defTabSz="933450" eaLnBrk="1" hangingPunct="1">
              <a:lnSpc>
                <a:spcPct val="80000"/>
              </a:lnSpc>
              <a:spcAft>
                <a:spcPct val="30000"/>
              </a:spcAft>
              <a:buFont typeface="Wingdings" pitchFamily="2" charset="2"/>
              <a:buNone/>
              <a:tabLst>
                <a:tab pos="2571750" algn="l"/>
              </a:tabLst>
            </a:pPr>
            <a:endParaRPr lang="it-IT" sz="1900" dirty="0" smtClean="0">
              <a:latin typeface="Calibri" pitchFamily="34" charset="0"/>
            </a:endParaRPr>
          </a:p>
          <a:p>
            <a:pPr marL="381000" indent="-381000" algn="just" defTabSz="933450" eaLnBrk="1" hangingPunct="1">
              <a:lnSpc>
                <a:spcPct val="80000"/>
              </a:lnSpc>
              <a:spcAft>
                <a:spcPct val="30000"/>
              </a:spcAft>
              <a:buFont typeface="Wingdings" pitchFamily="2" charset="2"/>
              <a:buNone/>
              <a:tabLst>
                <a:tab pos="2571750" algn="l"/>
              </a:tabLst>
            </a:pPr>
            <a:endParaRPr lang="it-IT" sz="1900" dirty="0" smtClean="0">
              <a:latin typeface="Calibri" pitchFamily="34" charset="0"/>
            </a:endParaRPr>
          </a:p>
          <a:p>
            <a:pPr marL="381000" indent="-381000" algn="just" defTabSz="933450" eaLnBrk="1" hangingPunct="1">
              <a:lnSpc>
                <a:spcPct val="80000"/>
              </a:lnSpc>
              <a:spcAft>
                <a:spcPct val="30000"/>
              </a:spcAft>
              <a:buFont typeface="Wingdings" pitchFamily="2" charset="2"/>
              <a:buNone/>
              <a:tabLst>
                <a:tab pos="2571750" algn="l"/>
              </a:tabLst>
            </a:pPr>
            <a:endParaRPr lang="it-IT" sz="1900" dirty="0" smtClean="0">
              <a:latin typeface="Calibri" pitchFamily="34" charset="0"/>
            </a:endParaRPr>
          </a:p>
        </p:txBody>
      </p:sp>
      <p:sp>
        <p:nvSpPr>
          <p:cNvPr id="38916" name="Rectangle 4"/>
          <p:cNvSpPr>
            <a:spLocks noChangeArrowheads="1"/>
          </p:cNvSpPr>
          <p:nvPr/>
        </p:nvSpPr>
        <p:spPr bwMode="auto">
          <a:xfrm>
            <a:off x="425450" y="1485900"/>
            <a:ext cx="9183688" cy="533400"/>
          </a:xfrm>
          <a:prstGeom prst="rect">
            <a:avLst/>
          </a:prstGeom>
          <a:noFill/>
          <a:ln w="9525">
            <a:noFill/>
            <a:miter lim="800000"/>
            <a:headEnd/>
            <a:tailEnd/>
          </a:ln>
        </p:spPr>
        <p:txBody>
          <a:bodyPr lIns="0" tIns="0" rIns="0" bIns="0"/>
          <a:lstStyle/>
          <a:p>
            <a:pPr algn="just" defTabSz="933450">
              <a:spcBef>
                <a:spcPct val="20000"/>
              </a:spcBef>
              <a:spcAft>
                <a:spcPct val="30000"/>
              </a:spcAft>
              <a:buClr>
                <a:schemeClr val="tx1"/>
              </a:buClr>
              <a:buSzPct val="110000"/>
              <a:buFont typeface="Times"/>
              <a:buNone/>
              <a:tabLst>
                <a:tab pos="1701800" algn="l"/>
              </a:tabLst>
            </a:pPr>
            <a:r>
              <a:rPr lang="it-IT" sz="1800" b="1"/>
              <a:t>Base d’asta: ammontare massimo che l’ente appaltante è disposta a pagare per l’acquisto di un bene/servizio.</a:t>
            </a:r>
          </a:p>
          <a:p>
            <a:pPr algn="just" defTabSz="933450">
              <a:lnSpc>
                <a:spcPct val="0"/>
              </a:lnSpc>
              <a:spcBef>
                <a:spcPct val="20000"/>
              </a:spcBef>
              <a:spcAft>
                <a:spcPct val="30000"/>
              </a:spcAft>
              <a:buClr>
                <a:schemeClr val="tx1"/>
              </a:buClr>
              <a:buSzPct val="110000"/>
              <a:buFont typeface="Times"/>
              <a:buNone/>
              <a:tabLst>
                <a:tab pos="1701800" algn="l"/>
              </a:tabLst>
            </a:pPr>
            <a:endParaRPr lang="it-IT" sz="1800"/>
          </a:p>
        </p:txBody>
      </p:sp>
      <p:sp>
        <p:nvSpPr>
          <p:cNvPr id="38917" name="Rectangle 5"/>
          <p:cNvSpPr>
            <a:spLocks noChangeArrowheads="1"/>
          </p:cNvSpPr>
          <p:nvPr/>
        </p:nvSpPr>
        <p:spPr bwMode="auto">
          <a:xfrm>
            <a:off x="5411788" y="5549900"/>
            <a:ext cx="3219450" cy="838200"/>
          </a:xfrm>
          <a:prstGeom prst="rect">
            <a:avLst/>
          </a:prstGeom>
          <a:noFill/>
          <a:ln w="9525">
            <a:noFill/>
            <a:miter lim="800000"/>
            <a:headEnd/>
            <a:tailEnd/>
          </a:ln>
        </p:spPr>
        <p:txBody>
          <a:bodyPr lIns="90000" tIns="46800" rIns="90000" bIns="46800" anchor="ctr">
            <a:spAutoFit/>
          </a:bodyPr>
          <a:lstStyle/>
          <a:p>
            <a:endParaRPr lang="it-IT"/>
          </a:p>
        </p:txBody>
      </p:sp>
      <p:sp>
        <p:nvSpPr>
          <p:cNvPr id="38918" name="Text Box 6"/>
          <p:cNvSpPr txBox="1">
            <a:spLocks noChangeArrowheads="1"/>
          </p:cNvSpPr>
          <p:nvPr/>
        </p:nvSpPr>
        <p:spPr bwMode="auto">
          <a:xfrm>
            <a:off x="839788" y="5284788"/>
            <a:ext cx="8343900" cy="1416050"/>
          </a:xfrm>
          <a:prstGeom prst="rect">
            <a:avLst/>
          </a:prstGeom>
          <a:noFill/>
          <a:ln w="9525">
            <a:noFill/>
            <a:miter lim="800000"/>
            <a:headEnd/>
            <a:tailEnd/>
          </a:ln>
        </p:spPr>
        <p:txBody>
          <a:bodyPr lIns="0" tIns="0" rIns="0" bIns="0">
            <a:spAutoFit/>
          </a:bodyPr>
          <a:lstStyle/>
          <a:p>
            <a:pPr lvl="1" algn="ctr"/>
            <a:endParaRPr lang="it-IT" sz="2000" b="1">
              <a:solidFill>
                <a:srgbClr val="FF3300"/>
              </a:solidFill>
              <a:latin typeface="Verdana" pitchFamily="34" charset="0"/>
            </a:endParaRPr>
          </a:p>
          <a:p>
            <a:pPr lvl="1" algn="ctr"/>
            <a:r>
              <a:rPr lang="it-IT" sz="2400" b="1">
                <a:solidFill>
                  <a:srgbClr val="9888DE"/>
                </a:solidFill>
              </a:rPr>
              <a:t>PERCHE’ SCEGLIERE UNA BASE D’ASTA “ALTA” IN UN MERCATO DOVE E’ NOTA LA STRUTTURA DI POCHE IMPRESE CHE CONVIVONO DA TEMPO ASSIEME?</a:t>
            </a:r>
            <a:endParaRPr lang="it-IT" sz="2400" b="1">
              <a:solidFill>
                <a:srgbClr val="9888DE"/>
              </a:solidFill>
              <a:latin typeface="Verdana" pitchFamily="34" charset="0"/>
            </a:endParaRPr>
          </a:p>
        </p:txBody>
      </p:sp>
    </p:spTree>
  </p:cSld>
  <p:clrMapOvr>
    <a:masterClrMapping/>
  </p:clrMapOvr>
  <p:transition>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olo 1"/>
          <p:cNvSpPr>
            <a:spLocks noGrp="1"/>
          </p:cNvSpPr>
          <p:nvPr>
            <p:ph type="title"/>
          </p:nvPr>
        </p:nvSpPr>
        <p:spPr>
          <a:xfrm>
            <a:off x="585788" y="457200"/>
            <a:ext cx="8915400" cy="1371600"/>
          </a:xfrm>
        </p:spPr>
        <p:txBody>
          <a:bodyPr/>
          <a:lstStyle/>
          <a:p>
            <a:pPr eaLnBrk="1" hangingPunct="1"/>
            <a:r>
              <a:rPr lang="it-IT" sz="4800" b="1" smtClean="0">
                <a:solidFill>
                  <a:srgbClr val="9888DE"/>
                </a:solidFill>
                <a:latin typeface="Calibri" pitchFamily="34" charset="0"/>
                <a:cs typeface="Times New Roman" pitchFamily="18" charset="0"/>
              </a:rPr>
              <a:t>Capitolato corrotto: rimedi?</a:t>
            </a:r>
          </a:p>
        </p:txBody>
      </p:sp>
      <p:sp>
        <p:nvSpPr>
          <p:cNvPr id="41987" name="Segnaposto contenuto 2"/>
          <p:cNvSpPr>
            <a:spLocks noGrp="1"/>
          </p:cNvSpPr>
          <p:nvPr>
            <p:ph idx="1"/>
          </p:nvPr>
        </p:nvSpPr>
        <p:spPr/>
        <p:txBody>
          <a:bodyPr/>
          <a:lstStyle/>
          <a:p>
            <a:pPr eaLnBrk="1" hangingPunct="1"/>
            <a:r>
              <a:rPr lang="it-IT" sz="2400" dirty="0" smtClean="0">
                <a:latin typeface="Calibri" pitchFamily="34" charset="0"/>
              </a:rPr>
              <a:t>Costruire (imporre?) benchmark sui capitolati;</a:t>
            </a:r>
          </a:p>
          <a:p>
            <a:pPr algn="just" eaLnBrk="1" hangingPunct="1">
              <a:lnSpc>
                <a:spcPct val="80000"/>
              </a:lnSpc>
            </a:pPr>
            <a:endParaRPr lang="en-US" sz="2400" dirty="0" smtClean="0">
              <a:latin typeface="Calibri" pitchFamily="34" charset="0"/>
            </a:endParaRPr>
          </a:p>
          <a:p>
            <a:pPr algn="just" eaLnBrk="1" hangingPunct="1">
              <a:lnSpc>
                <a:spcPct val="80000"/>
              </a:lnSpc>
            </a:pPr>
            <a:r>
              <a:rPr lang="en-US" sz="2400" dirty="0" err="1" smtClean="0">
                <a:latin typeface="Calibri" pitchFamily="34" charset="0"/>
              </a:rPr>
              <a:t>Processo</a:t>
            </a:r>
            <a:r>
              <a:rPr lang="en-US" sz="2400" dirty="0" smtClean="0">
                <a:latin typeface="Calibri" pitchFamily="34" charset="0"/>
              </a:rPr>
              <a:t> </a:t>
            </a:r>
            <a:r>
              <a:rPr lang="en-US" sz="2400" dirty="0" err="1" smtClean="0">
                <a:latin typeface="Calibri" pitchFamily="34" charset="0"/>
              </a:rPr>
              <a:t>interno</a:t>
            </a:r>
            <a:r>
              <a:rPr lang="en-US" sz="2400" dirty="0" smtClean="0">
                <a:latin typeface="Calibri" pitchFamily="34" charset="0"/>
              </a:rPr>
              <a:t> </a:t>
            </a:r>
            <a:r>
              <a:rPr lang="en-US" sz="2400" dirty="0" err="1" smtClean="0">
                <a:latin typeface="Calibri" pitchFamily="34" charset="0"/>
              </a:rPr>
              <a:t>ed</a:t>
            </a:r>
            <a:r>
              <a:rPr lang="en-US" sz="2400" dirty="0" smtClean="0">
                <a:latin typeface="Calibri" pitchFamily="34" charset="0"/>
              </a:rPr>
              <a:t> </a:t>
            </a:r>
            <a:r>
              <a:rPr lang="en-US" sz="2400" dirty="0" err="1" smtClean="0">
                <a:latin typeface="Calibri" pitchFamily="34" charset="0"/>
              </a:rPr>
              <a:t>esterno</a:t>
            </a:r>
            <a:r>
              <a:rPr lang="en-US" sz="2400" dirty="0" smtClean="0">
                <a:latin typeface="Calibri" pitchFamily="34" charset="0"/>
              </a:rPr>
              <a:t> di </a:t>
            </a:r>
            <a:r>
              <a:rPr lang="en-US" sz="2400" dirty="0" err="1" smtClean="0">
                <a:latin typeface="Calibri" pitchFamily="34" charset="0"/>
              </a:rPr>
              <a:t>validazione</a:t>
            </a:r>
            <a:r>
              <a:rPr lang="en-US" sz="2400" dirty="0" smtClean="0">
                <a:latin typeface="Calibri" pitchFamily="34" charset="0"/>
              </a:rPr>
              <a:t> del </a:t>
            </a:r>
            <a:r>
              <a:rPr lang="en-US" sz="2400" dirty="0" err="1" smtClean="0">
                <a:latin typeface="Calibri" pitchFamily="34" charset="0"/>
              </a:rPr>
              <a:t>capitolato</a:t>
            </a:r>
            <a:r>
              <a:rPr lang="en-US" sz="2400" dirty="0" smtClean="0">
                <a:latin typeface="Calibri" pitchFamily="34" charset="0"/>
              </a:rPr>
              <a:t>. </a:t>
            </a:r>
          </a:p>
        </p:txBody>
      </p:sp>
    </p:spTree>
  </p:cSld>
  <p:clrMapOvr>
    <a:masterClrMapping/>
  </p:clrMapOvr>
  <p:transition>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1024570" y="457200"/>
            <a:ext cx="8678230" cy="1195330"/>
          </a:xfrm>
        </p:spPr>
        <p:txBody>
          <a:bodyPr/>
          <a:lstStyle/>
          <a:p>
            <a:pPr eaLnBrk="1" hangingPunct="1"/>
            <a:r>
              <a:rPr lang="en-GB" sz="4000" b="1" dirty="0" smtClean="0">
                <a:solidFill>
                  <a:srgbClr val="9888DE"/>
                </a:solidFill>
                <a:latin typeface="Calibri" pitchFamily="34" charset="0"/>
              </a:rPr>
              <a:t>La </a:t>
            </a:r>
            <a:r>
              <a:rPr lang="en-GB" sz="4000" b="1" dirty="0" err="1" smtClean="0">
                <a:solidFill>
                  <a:srgbClr val="9888DE"/>
                </a:solidFill>
                <a:latin typeface="Calibri" pitchFamily="34" charset="0"/>
              </a:rPr>
              <a:t>fase</a:t>
            </a:r>
            <a:r>
              <a:rPr lang="en-GB" sz="4000" b="1" dirty="0" smtClean="0">
                <a:solidFill>
                  <a:srgbClr val="9888DE"/>
                </a:solidFill>
                <a:latin typeface="Calibri" pitchFamily="34" charset="0"/>
              </a:rPr>
              <a:t> di </a:t>
            </a:r>
            <a:r>
              <a:rPr lang="en-GB" sz="4000" b="1" dirty="0" err="1" smtClean="0">
                <a:solidFill>
                  <a:srgbClr val="9888DE"/>
                </a:solidFill>
                <a:latin typeface="Calibri" pitchFamily="34" charset="0"/>
              </a:rPr>
              <a:t>gara</a:t>
            </a:r>
            <a:r>
              <a:rPr lang="en-GB" sz="4000" b="1" dirty="0" smtClean="0">
                <a:solidFill>
                  <a:srgbClr val="9888DE"/>
                </a:solidFill>
                <a:latin typeface="Calibri" pitchFamily="34" charset="0"/>
              </a:rPr>
              <a:t>: </a:t>
            </a:r>
            <a:r>
              <a:rPr lang="en-GB" sz="4000" b="1" dirty="0" err="1" smtClean="0">
                <a:solidFill>
                  <a:srgbClr val="9888DE"/>
                </a:solidFill>
                <a:latin typeface="Calibri" pitchFamily="34" charset="0"/>
              </a:rPr>
              <a:t>altri</a:t>
            </a:r>
            <a:r>
              <a:rPr lang="en-GB" sz="4000" b="1" dirty="0" smtClean="0">
                <a:solidFill>
                  <a:srgbClr val="9888DE"/>
                </a:solidFill>
                <a:latin typeface="Calibri" pitchFamily="34" charset="0"/>
              </a:rPr>
              <a:t> </a:t>
            </a:r>
            <a:r>
              <a:rPr lang="en-GB" sz="4000" b="1" dirty="0" err="1" smtClean="0">
                <a:solidFill>
                  <a:srgbClr val="9888DE"/>
                </a:solidFill>
                <a:latin typeface="Calibri" pitchFamily="34" charset="0"/>
              </a:rPr>
              <a:t>dati</a:t>
            </a:r>
            <a:r>
              <a:rPr lang="en-GB" sz="4000" b="1" dirty="0" smtClean="0">
                <a:solidFill>
                  <a:srgbClr val="9888DE"/>
                </a:solidFill>
                <a:latin typeface="Calibri" pitchFamily="34" charset="0"/>
              </a:rPr>
              <a:t> </a:t>
            </a:r>
            <a:r>
              <a:rPr lang="en-GB" sz="4000" b="1" dirty="0" err="1" smtClean="0">
                <a:solidFill>
                  <a:srgbClr val="9888DE"/>
                </a:solidFill>
                <a:latin typeface="Calibri" pitchFamily="34" charset="0"/>
              </a:rPr>
              <a:t>italiani</a:t>
            </a:r>
            <a:r>
              <a:rPr lang="en-GB" sz="4000" b="1" dirty="0" smtClean="0">
                <a:solidFill>
                  <a:srgbClr val="9888DE"/>
                </a:solidFill>
                <a:latin typeface="Calibri" pitchFamily="34" charset="0"/>
              </a:rPr>
              <a:t/>
            </a:r>
            <a:br>
              <a:rPr lang="en-GB" sz="4000" b="1" dirty="0" smtClean="0">
                <a:solidFill>
                  <a:srgbClr val="9888DE"/>
                </a:solidFill>
                <a:latin typeface="Calibri" pitchFamily="34" charset="0"/>
              </a:rPr>
            </a:br>
            <a:r>
              <a:rPr lang="en-GB" sz="2000" b="1" dirty="0" smtClean="0">
                <a:solidFill>
                  <a:srgbClr val="9888DE"/>
                </a:solidFill>
                <a:latin typeface="Calibri" pitchFamily="34" charset="0"/>
              </a:rPr>
              <a:t>(Coviello-Gagliarducci)</a:t>
            </a:r>
          </a:p>
        </p:txBody>
      </p:sp>
      <p:sp>
        <p:nvSpPr>
          <p:cNvPr id="72707" name="Rectangle 3"/>
          <p:cNvSpPr>
            <a:spLocks noGrp="1" noChangeArrowheads="1"/>
          </p:cNvSpPr>
          <p:nvPr>
            <p:ph idx="1"/>
          </p:nvPr>
        </p:nvSpPr>
        <p:spPr/>
        <p:txBody>
          <a:bodyPr/>
          <a:lstStyle/>
          <a:p>
            <a:pPr algn="just" eaLnBrk="1" hangingPunct="1">
              <a:lnSpc>
                <a:spcPct val="80000"/>
              </a:lnSpc>
            </a:pPr>
            <a:r>
              <a:rPr lang="it-IT" sz="2400" dirty="0" smtClean="0">
                <a:latin typeface="Calibri" pitchFamily="34" charset="0"/>
              </a:rPr>
              <a:t>Legami tra andamento delle gare di lavori pubblici comunali nel periodo 2000-2005 e la longevità del politico (il sindaco) in carica?</a:t>
            </a:r>
          </a:p>
          <a:p>
            <a:pPr algn="just" eaLnBrk="1" hangingPunct="1">
              <a:lnSpc>
                <a:spcPct val="80000"/>
              </a:lnSpc>
            </a:pPr>
            <a:endParaRPr lang="it-IT" sz="2400" dirty="0" smtClean="0">
              <a:latin typeface="Calibri" pitchFamily="34" charset="0"/>
            </a:endParaRPr>
          </a:p>
          <a:p>
            <a:pPr algn="just" eaLnBrk="1" hangingPunct="1">
              <a:lnSpc>
                <a:spcPct val="80000"/>
              </a:lnSpc>
            </a:pPr>
            <a:r>
              <a:rPr lang="it-IT" sz="2400" dirty="0" smtClean="0">
                <a:latin typeface="Calibri" pitchFamily="34" charset="0"/>
              </a:rPr>
              <a:t>Quali risultati aspettarsi da un sindaco che è rimasto più in carica di un altro a parità di tutti gli altri effetti? Migliori risultati di prezzo/qualità perché ha imparato col tempo a fare bene il suo mestiere o peggiori perché ha imparato a gestire meglio il suo potere e le connessioni con le imprese? Il lavoro misura dunque un effetto che si aggiunge al tipico e ben noto degradarsi degli esiti delle gare all’avvicinarsi del termine del mandato ed ha a che fare con lo sfilacciarsi della rappresentanza verso la cittadinanza mano a mano che si è rimasti sulla poltrona più a lungo.</a:t>
            </a:r>
          </a:p>
          <a:p>
            <a:pPr algn="just" eaLnBrk="1" hangingPunct="1">
              <a:lnSpc>
                <a:spcPct val="80000"/>
              </a:lnSpc>
            </a:pPr>
            <a:endParaRPr lang="en-GB" sz="2400" dirty="0" smtClean="0"/>
          </a:p>
        </p:txBody>
      </p:sp>
    </p:spTree>
  </p:cSld>
  <p:clrMapOvr>
    <a:masterClrMapping/>
  </p:clrMapOvr>
  <p:transition>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42913" y="231775"/>
            <a:ext cx="8743950" cy="933450"/>
          </a:xfrm>
        </p:spPr>
        <p:txBody>
          <a:bodyPr/>
          <a:lstStyle/>
          <a:p>
            <a:pPr eaLnBrk="1" hangingPunct="1"/>
            <a:r>
              <a:rPr lang="en-GB" sz="2800" b="1" dirty="0" err="1" smtClean="0">
                <a:solidFill>
                  <a:srgbClr val="9888DE"/>
                </a:solidFill>
                <a:latin typeface="Calibri" pitchFamily="34" charset="0"/>
              </a:rPr>
              <a:t>Coviello</a:t>
            </a:r>
            <a:r>
              <a:rPr lang="en-GB" sz="2800" b="1" dirty="0" smtClean="0">
                <a:solidFill>
                  <a:srgbClr val="9888DE"/>
                </a:solidFill>
                <a:latin typeface="Calibri" pitchFamily="34" charset="0"/>
              </a:rPr>
              <a:t> et al (cont.)</a:t>
            </a:r>
          </a:p>
        </p:txBody>
      </p:sp>
      <p:sp>
        <p:nvSpPr>
          <p:cNvPr id="73731" name="Rectangle 3"/>
          <p:cNvSpPr>
            <a:spLocks noGrp="1" noChangeArrowheads="1"/>
          </p:cNvSpPr>
          <p:nvPr>
            <p:ph idx="1"/>
          </p:nvPr>
        </p:nvSpPr>
        <p:spPr>
          <a:xfrm>
            <a:off x="401638" y="1435099"/>
            <a:ext cx="8915400" cy="4822481"/>
          </a:xfrm>
        </p:spPr>
        <p:txBody>
          <a:bodyPr/>
          <a:lstStyle/>
          <a:p>
            <a:pPr algn="just" eaLnBrk="1" hangingPunct="1">
              <a:lnSpc>
                <a:spcPct val="80000"/>
              </a:lnSpc>
            </a:pPr>
            <a:r>
              <a:rPr lang="it-IT" sz="2400" dirty="0" smtClean="0">
                <a:latin typeface="Calibri" pitchFamily="34" charset="0"/>
              </a:rPr>
              <a:t>Tanto più un sindaco è stato in carica tanto minore il numero di partecipanti alle gare di lavori pubblici e tanto minore il ribasso di prezzo in gara. 2,8 anni di longevità politica in più portano ad un abbassamento dei partecipanti che va dal 2 a 14%, ed a una diminuzione degli sconti dall’1,6 all’8% rispetto alla media del campione. Tale effetto è anche presente se sussiste longevità non tanto nel sindaco quanto nel partito al potere. </a:t>
            </a:r>
          </a:p>
          <a:p>
            <a:pPr algn="just" eaLnBrk="1" hangingPunct="1">
              <a:lnSpc>
                <a:spcPct val="80000"/>
              </a:lnSpc>
            </a:pPr>
            <a:endParaRPr lang="it-IT" sz="2400" dirty="0" smtClean="0">
              <a:latin typeface="Calibri" pitchFamily="34" charset="0"/>
            </a:endParaRPr>
          </a:p>
          <a:p>
            <a:pPr algn="just" eaLnBrk="1" hangingPunct="1">
              <a:lnSpc>
                <a:spcPct val="80000"/>
              </a:lnSpc>
            </a:pPr>
            <a:r>
              <a:rPr lang="it-IT" sz="2400" dirty="0" smtClean="0">
                <a:latin typeface="Calibri" pitchFamily="34" charset="0"/>
              </a:rPr>
              <a:t>Rapidi calcoli mostrano come su gare di 500.000 euro circa, un sindaco che è rimasto più tempo al potere spende circa 10.000 euro in più per aggiudicare una gara di contenuto uguale rispetto alla spesa di un sindaco eletto da poco. Le gare sotto l’amministrazione del sindaco più longevo vedono aumentare del 24,5% la probabilità che il contratto sia affidato ad una ditta locale.</a:t>
            </a:r>
            <a:r>
              <a:rPr lang="it-IT" sz="2400" dirty="0" smtClean="0"/>
              <a:t> </a:t>
            </a:r>
          </a:p>
          <a:p>
            <a:pPr algn="just" eaLnBrk="1" hangingPunct="1">
              <a:lnSpc>
                <a:spcPct val="80000"/>
              </a:lnSpc>
            </a:pPr>
            <a:endParaRPr lang="it-IT" sz="2400" b="1" dirty="0" smtClean="0"/>
          </a:p>
        </p:txBody>
      </p:sp>
    </p:spTree>
  </p:cSld>
  <p:clrMapOvr>
    <a:masterClrMapping/>
  </p:clrMapOvr>
  <p:transition>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42913" y="231775"/>
            <a:ext cx="8743950" cy="933450"/>
          </a:xfrm>
        </p:spPr>
        <p:txBody>
          <a:bodyPr/>
          <a:lstStyle/>
          <a:p>
            <a:pPr eaLnBrk="1" hangingPunct="1"/>
            <a:r>
              <a:rPr lang="en-GB" sz="2800" b="1" dirty="0" err="1" smtClean="0">
                <a:solidFill>
                  <a:srgbClr val="9888DE"/>
                </a:solidFill>
                <a:latin typeface="Calibri" pitchFamily="34" charset="0"/>
              </a:rPr>
              <a:t>Coviello</a:t>
            </a:r>
            <a:r>
              <a:rPr lang="en-GB" sz="2800" b="1" dirty="0" smtClean="0">
                <a:solidFill>
                  <a:srgbClr val="9888DE"/>
                </a:solidFill>
                <a:latin typeface="Calibri" pitchFamily="34" charset="0"/>
              </a:rPr>
              <a:t> et al (cont.)</a:t>
            </a:r>
            <a:endParaRPr lang="en-GB" sz="4000" b="1" dirty="0" smtClean="0">
              <a:solidFill>
                <a:srgbClr val="9888DE"/>
              </a:solidFill>
              <a:latin typeface="Calibri" pitchFamily="34" charset="0"/>
            </a:endParaRPr>
          </a:p>
        </p:txBody>
      </p:sp>
      <p:sp>
        <p:nvSpPr>
          <p:cNvPr id="74755" name="Rectangle 3"/>
          <p:cNvSpPr>
            <a:spLocks noGrp="1" noChangeArrowheads="1"/>
          </p:cNvSpPr>
          <p:nvPr>
            <p:ph idx="1"/>
          </p:nvPr>
        </p:nvSpPr>
        <p:spPr>
          <a:xfrm>
            <a:off x="401638" y="985838"/>
            <a:ext cx="8915400" cy="3886200"/>
          </a:xfrm>
        </p:spPr>
        <p:txBody>
          <a:bodyPr/>
          <a:lstStyle/>
          <a:p>
            <a:pPr eaLnBrk="1" hangingPunct="1">
              <a:lnSpc>
                <a:spcPct val="80000"/>
              </a:lnSpc>
            </a:pPr>
            <a:endParaRPr lang="it-IT" sz="1800" b="1" smtClean="0"/>
          </a:p>
          <a:p>
            <a:pPr eaLnBrk="1" hangingPunct="1">
              <a:lnSpc>
                <a:spcPct val="80000"/>
              </a:lnSpc>
            </a:pPr>
            <a:endParaRPr lang="it-IT" sz="1800" b="1" smtClean="0"/>
          </a:p>
          <a:p>
            <a:pPr algn="just" eaLnBrk="1" hangingPunct="1">
              <a:lnSpc>
                <a:spcPct val="80000"/>
              </a:lnSpc>
            </a:pPr>
            <a:r>
              <a:rPr lang="it-IT" sz="2400" b="1" smtClean="0">
                <a:latin typeface="Calibri" pitchFamily="34" charset="0"/>
              </a:rPr>
              <a:t>Mentre è vero che non sempre minori ribassi sono da considerare come segno di assenza di corruzione (anzi, in alcuni casi di prezzo basso l’accordo potrebbe benissimo essere quello del tipo “ti faccio pagare di meno ma tu pretendi da me meno qualità rispetto a quella richiesta dal bando per farmi rientrare con profitto dal lavoro e guadagnarci tutti e due”) e che in alcune di queste gare di lavori le imprese sono tante non quando c’è concorrenza ma per aggiustare il prezzo con più sicurezza verso la media e risultare più facilmente vincitori, gli autori concludono credibilmente che la longevità in politica, malgrado possa avere i suoi vantaggi, ha uno svantaggio che va a danno della collettività: induce a comportamenti sempre meno virtuosi mano a mano che si ottiene con più precisione il controllo del territorio.</a:t>
            </a:r>
          </a:p>
          <a:p>
            <a:pPr algn="just" eaLnBrk="1" hangingPunct="1">
              <a:lnSpc>
                <a:spcPct val="80000"/>
              </a:lnSpc>
            </a:pPr>
            <a:endParaRPr lang="en-GB" sz="2400" b="1" smtClean="0"/>
          </a:p>
        </p:txBody>
      </p:sp>
    </p:spTree>
  </p:cSld>
  <p:clrMapOvr>
    <a:masterClrMapping/>
  </p:clrMapOvr>
  <p:transition>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solidFill>
                  <a:srgbClr val="FF0000"/>
                </a:solidFill>
                <a:latin typeface="Calibri" pitchFamily="34" charset="0"/>
              </a:rPr>
              <a:t>La </a:t>
            </a:r>
            <a:r>
              <a:rPr lang="en-GB" dirty="0" err="1" smtClean="0">
                <a:solidFill>
                  <a:srgbClr val="FF0000"/>
                </a:solidFill>
                <a:latin typeface="Calibri" pitchFamily="34" charset="0"/>
              </a:rPr>
              <a:t>fase</a:t>
            </a:r>
            <a:r>
              <a:rPr lang="en-GB" dirty="0" smtClean="0">
                <a:solidFill>
                  <a:srgbClr val="FF0000"/>
                </a:solidFill>
                <a:latin typeface="Calibri" pitchFamily="34" charset="0"/>
              </a:rPr>
              <a:t> di </a:t>
            </a:r>
            <a:r>
              <a:rPr lang="en-GB" dirty="0" err="1" smtClean="0">
                <a:solidFill>
                  <a:srgbClr val="FF0000"/>
                </a:solidFill>
                <a:latin typeface="Calibri" pitchFamily="34" charset="0"/>
              </a:rPr>
              <a:t>gara</a:t>
            </a:r>
            <a:r>
              <a:rPr lang="en-GB" dirty="0" smtClean="0">
                <a:solidFill>
                  <a:srgbClr val="FF0000"/>
                </a:solidFill>
                <a:latin typeface="Calibri" pitchFamily="34" charset="0"/>
              </a:rPr>
              <a:t>: </a:t>
            </a:r>
            <a:r>
              <a:rPr lang="en-GB" dirty="0" err="1" smtClean="0">
                <a:solidFill>
                  <a:srgbClr val="FF0000"/>
                </a:solidFill>
                <a:latin typeface="Calibri" pitchFamily="34" charset="0"/>
              </a:rPr>
              <a:t>i</a:t>
            </a:r>
            <a:r>
              <a:rPr lang="en-GB" dirty="0" smtClean="0">
                <a:solidFill>
                  <a:srgbClr val="FF0000"/>
                </a:solidFill>
                <a:latin typeface="Calibri" pitchFamily="34" charset="0"/>
              </a:rPr>
              <a:t> </a:t>
            </a:r>
            <a:r>
              <a:rPr lang="en-GB" dirty="0" err="1" smtClean="0">
                <a:solidFill>
                  <a:srgbClr val="FF0000"/>
                </a:solidFill>
                <a:latin typeface="Calibri" pitchFamily="34" charset="0"/>
              </a:rPr>
              <a:t>criteri</a:t>
            </a:r>
            <a:r>
              <a:rPr lang="en-GB" dirty="0" smtClean="0">
                <a:solidFill>
                  <a:srgbClr val="FF0000"/>
                </a:solidFill>
                <a:latin typeface="Calibri" pitchFamily="34" charset="0"/>
              </a:rPr>
              <a:t>, la </a:t>
            </a:r>
            <a:r>
              <a:rPr lang="en-GB" dirty="0" err="1" smtClean="0">
                <a:solidFill>
                  <a:srgbClr val="FF0000"/>
                </a:solidFill>
                <a:latin typeface="Calibri" pitchFamily="34" charset="0"/>
              </a:rPr>
              <a:t>scelta</a:t>
            </a:r>
            <a:endParaRPr lang="en-GB" dirty="0"/>
          </a:p>
        </p:txBody>
      </p:sp>
      <p:sp>
        <p:nvSpPr>
          <p:cNvPr id="3" name="Segnaposto contenuto 2"/>
          <p:cNvSpPr>
            <a:spLocks noGrp="1"/>
          </p:cNvSpPr>
          <p:nvPr>
            <p:ph idx="1"/>
          </p:nvPr>
        </p:nvSpPr>
        <p:spPr>
          <a:xfrm>
            <a:off x="495300" y="1596980"/>
            <a:ext cx="8915400" cy="4270420"/>
          </a:xfrm>
        </p:spPr>
        <p:txBody>
          <a:bodyPr/>
          <a:lstStyle/>
          <a:p>
            <a:r>
              <a:rPr lang="it-IT" sz="2800" dirty="0" smtClean="0"/>
              <a:t> Gara al minimo prezzo (MP) versus offerta economicamente più vantaggiosa  (MEAT)</a:t>
            </a:r>
          </a:p>
          <a:p>
            <a:pPr algn="just"/>
            <a:r>
              <a:rPr lang="it-IT" sz="2800" dirty="0" smtClean="0"/>
              <a:t> MP utile per servizi standardizzati o quando la qualità e’ verificabile e può essere descritta nel capitolato.</a:t>
            </a:r>
          </a:p>
          <a:p>
            <a:r>
              <a:rPr lang="it-IT" sz="2800" dirty="0" smtClean="0"/>
              <a:t> MEAT utile per beni e servizi complessi, concessioni.</a:t>
            </a:r>
          </a:p>
          <a:p>
            <a:r>
              <a:rPr lang="it-IT" sz="2800" dirty="0" smtClean="0"/>
              <a:t> MEAT maggiore rischio manipolazione criteri</a:t>
            </a:r>
          </a:p>
          <a:p>
            <a:r>
              <a:rPr lang="it-IT" sz="2800" dirty="0" smtClean="0"/>
              <a:t> </a:t>
            </a:r>
            <a:r>
              <a:rPr lang="it-IT" sz="2800" i="1" dirty="0" err="1" smtClean="0"/>
              <a:t>Scoring</a:t>
            </a:r>
            <a:r>
              <a:rPr lang="it-IT" sz="2800" i="1" dirty="0" smtClean="0"/>
              <a:t> </a:t>
            </a:r>
            <a:r>
              <a:rPr lang="it-IT" sz="2800" i="1" dirty="0" err="1" smtClean="0"/>
              <a:t>rule</a:t>
            </a:r>
            <a:r>
              <a:rPr lang="it-IT" sz="2800" dirty="0" smtClean="0"/>
              <a:t>: quale peso a qualità; e prezzo?  </a:t>
            </a:r>
            <a:endParaRPr lang="it-IT" sz="2800" dirty="0"/>
          </a:p>
        </p:txBody>
      </p:sp>
    </p:spTree>
  </p:cSld>
  <p:clrMapOvr>
    <a:masterClrMapping/>
  </p:clrMapOvr>
  <p:transition>
    <p:zo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ChangeArrowheads="1"/>
          </p:cNvSpPr>
          <p:nvPr/>
        </p:nvSpPr>
        <p:spPr bwMode="auto">
          <a:xfrm>
            <a:off x="1295400" y="914400"/>
            <a:ext cx="8458200" cy="201613"/>
          </a:xfrm>
          <a:prstGeom prst="rect">
            <a:avLst/>
          </a:prstGeom>
          <a:noFill/>
          <a:ln w="9525">
            <a:noFill/>
            <a:miter lim="800000"/>
            <a:headEnd/>
            <a:tailEnd/>
          </a:ln>
        </p:spPr>
        <p:txBody>
          <a:bodyPr lIns="79343" tIns="39672" rIns="79343" bIns="39672">
            <a:spAutoFit/>
          </a:bodyPr>
          <a:lstStyle/>
          <a:p>
            <a:pPr lvl="1" eaLnBrk="0" hangingPunct="0">
              <a:spcBef>
                <a:spcPct val="50000"/>
              </a:spcBef>
            </a:pPr>
            <a:endParaRPr lang="it-IT" sz="800">
              <a:latin typeface="Arial" pitchFamily="34" charset="0"/>
            </a:endParaRPr>
          </a:p>
        </p:txBody>
      </p:sp>
      <p:sp>
        <p:nvSpPr>
          <p:cNvPr id="2052" name="Text Box 4"/>
          <p:cNvSpPr txBox="1">
            <a:spLocks noChangeArrowheads="1"/>
          </p:cNvSpPr>
          <p:nvPr/>
        </p:nvSpPr>
        <p:spPr bwMode="auto">
          <a:xfrm>
            <a:off x="569913" y="1390650"/>
            <a:ext cx="8999537" cy="4985980"/>
          </a:xfrm>
          <a:prstGeom prst="rect">
            <a:avLst/>
          </a:prstGeom>
          <a:noFill/>
          <a:ln w="9525">
            <a:noFill/>
            <a:miter lim="800000"/>
            <a:headEnd type="none" w="lg" len="lg"/>
            <a:tailEnd type="none" w="lg" len="lg"/>
          </a:ln>
        </p:spPr>
        <p:txBody>
          <a:bodyPr lIns="0" tIns="0" rIns="0" bIns="0">
            <a:spAutoFit/>
          </a:bodyPr>
          <a:lstStyle/>
          <a:p>
            <a:pPr>
              <a:tabLst>
                <a:tab pos="476250" algn="l"/>
              </a:tabLst>
            </a:pPr>
            <a:r>
              <a:rPr lang="it-IT" sz="2000" b="1" dirty="0"/>
              <a:t>Possibili forme di corruzione:</a:t>
            </a:r>
          </a:p>
          <a:p>
            <a:pPr>
              <a:tabLst>
                <a:tab pos="476250" algn="l"/>
              </a:tabLst>
            </a:pPr>
            <a:endParaRPr lang="it-IT" sz="2000" b="1" dirty="0"/>
          </a:p>
          <a:p>
            <a:pPr algn="just">
              <a:tabLst>
                <a:tab pos="476250" algn="l"/>
              </a:tabLst>
            </a:pPr>
            <a:r>
              <a:rPr lang="it-IT" sz="2000" b="1" i="1" dirty="0"/>
              <a:t>La distorsione del punteggio “qualità” in una gara all’offerta economicamente più vantaggiosa (vince chi ha il punteggio più alto).</a:t>
            </a:r>
            <a:r>
              <a:rPr lang="it-IT" sz="2000" b="1" dirty="0"/>
              <a:t> </a:t>
            </a:r>
          </a:p>
          <a:p>
            <a:pPr algn="just">
              <a:tabLst>
                <a:tab pos="476250" algn="l"/>
              </a:tabLst>
            </a:pPr>
            <a:endParaRPr lang="it-IT" sz="2000" b="1" dirty="0"/>
          </a:p>
          <a:p>
            <a:pPr algn="just">
              <a:tabLst>
                <a:tab pos="476250" algn="l"/>
              </a:tabLst>
            </a:pPr>
            <a:endParaRPr lang="it-IT" sz="1600" b="1" dirty="0"/>
          </a:p>
          <a:p>
            <a:pPr algn="just">
              <a:tabLst>
                <a:tab pos="476250" algn="l"/>
              </a:tabLst>
            </a:pPr>
            <a:endParaRPr lang="it-IT" sz="1600" b="1" dirty="0"/>
          </a:p>
          <a:p>
            <a:pPr>
              <a:tabLst>
                <a:tab pos="476250" algn="l"/>
              </a:tabLst>
            </a:pPr>
            <a:endParaRPr lang="it-IT" sz="1600" b="1" dirty="0"/>
          </a:p>
          <a:p>
            <a:pPr>
              <a:tabLst>
                <a:tab pos="476250" algn="l"/>
              </a:tabLst>
            </a:pPr>
            <a:endParaRPr lang="it-IT" sz="1600" b="1" dirty="0"/>
          </a:p>
          <a:p>
            <a:pPr algn="ctr">
              <a:tabLst>
                <a:tab pos="476250" algn="l"/>
              </a:tabLst>
            </a:pPr>
            <a:r>
              <a:rPr lang="it-IT" sz="2400" b="1" dirty="0"/>
              <a:t>Con (a + b) = 1 e Q compreso tra 0 e 100</a:t>
            </a:r>
          </a:p>
          <a:p>
            <a:pPr>
              <a:tabLst>
                <a:tab pos="476250" algn="l"/>
              </a:tabLst>
            </a:pPr>
            <a:endParaRPr lang="it-IT" sz="1600" b="1" dirty="0"/>
          </a:p>
          <a:p>
            <a:pPr algn="just">
              <a:tabLst>
                <a:tab pos="476250" algn="l"/>
              </a:tabLst>
            </a:pPr>
            <a:r>
              <a:rPr lang="it-IT" sz="2000" b="1" u="sng" dirty="0"/>
              <a:t>Grande discrezionalità</a:t>
            </a:r>
            <a:r>
              <a:rPr lang="it-IT" sz="2000" b="1" dirty="0"/>
              <a:t> nelle mani della commissione se è impossibile valutazione oggettiva. Con valutazione oggettiva è come gara a solo </a:t>
            </a:r>
            <a:r>
              <a:rPr lang="it-IT" sz="2000" b="1" dirty="0" smtClean="0"/>
              <a:t>prezzo</a:t>
            </a:r>
            <a:endParaRPr lang="it-IT" sz="2000" b="1" dirty="0"/>
          </a:p>
          <a:p>
            <a:pPr algn="just">
              <a:tabLst>
                <a:tab pos="476250" algn="l"/>
              </a:tabLst>
            </a:pPr>
            <a:endParaRPr lang="it-IT" sz="2000" b="1" dirty="0"/>
          </a:p>
          <a:p>
            <a:pPr algn="just">
              <a:tabLst>
                <a:tab pos="476250" algn="l"/>
              </a:tabLst>
            </a:pPr>
            <a:r>
              <a:rPr lang="it-IT" sz="2000" b="1" dirty="0"/>
              <a:t>Criteri della scelta dei commissari: esterni/interni; sorteggio/chiamata; conflitto d’interessi anche solo potenziale; conflitto d’interesse </a:t>
            </a:r>
            <a:r>
              <a:rPr lang="it-IT" sz="2000" b="1" dirty="0" smtClean="0"/>
              <a:t>sopravvenuto</a:t>
            </a:r>
            <a:endParaRPr lang="it-IT" sz="2000" b="1" dirty="0"/>
          </a:p>
          <a:p>
            <a:pPr>
              <a:tabLst>
                <a:tab pos="476250" algn="l"/>
              </a:tabLst>
            </a:pPr>
            <a:endParaRPr lang="it-IT" sz="2000" b="1" dirty="0">
              <a:latin typeface="Arial" pitchFamily="34" charset="0"/>
            </a:endParaRPr>
          </a:p>
        </p:txBody>
      </p:sp>
      <p:sp>
        <p:nvSpPr>
          <p:cNvPr id="2053" name="AutoShape 5"/>
          <p:cNvSpPr>
            <a:spLocks noChangeArrowheads="1"/>
          </p:cNvSpPr>
          <p:nvPr/>
        </p:nvSpPr>
        <p:spPr bwMode="auto">
          <a:xfrm>
            <a:off x="4648200" y="1828800"/>
            <a:ext cx="485775" cy="976313"/>
          </a:xfrm>
          <a:prstGeom prst="downArrow">
            <a:avLst>
              <a:gd name="adj1" fmla="val 50000"/>
              <a:gd name="adj2" fmla="val 50245"/>
            </a:avLst>
          </a:prstGeom>
          <a:noFill/>
          <a:ln w="9525">
            <a:noFill/>
            <a:miter lim="800000"/>
            <a:headEnd/>
            <a:tailEnd/>
          </a:ln>
        </p:spPr>
        <p:txBody>
          <a:bodyPr wrap="none" lIns="79343" tIns="39672" rIns="79343" bIns="39672" anchor="ctr">
            <a:spAutoFit/>
          </a:bodyPr>
          <a:lstStyle/>
          <a:p>
            <a:endParaRPr lang="it-IT"/>
          </a:p>
        </p:txBody>
      </p:sp>
      <p:sp>
        <p:nvSpPr>
          <p:cNvPr id="2054" name="Rectangle 6"/>
          <p:cNvSpPr>
            <a:spLocks noChangeArrowheads="1"/>
          </p:cNvSpPr>
          <p:nvPr/>
        </p:nvSpPr>
        <p:spPr bwMode="auto">
          <a:xfrm>
            <a:off x="531813" y="577850"/>
            <a:ext cx="8416925" cy="654050"/>
          </a:xfrm>
          <a:prstGeom prst="rect">
            <a:avLst/>
          </a:prstGeom>
          <a:noFill/>
          <a:ln w="9525">
            <a:noFill/>
            <a:miter lim="800000"/>
            <a:headEnd/>
            <a:tailEnd/>
          </a:ln>
        </p:spPr>
        <p:txBody>
          <a:bodyPr anchor="b"/>
          <a:lstStyle/>
          <a:p>
            <a:r>
              <a:rPr lang="it-IT" sz="2800" dirty="0">
                <a:latin typeface="Arial" pitchFamily="34" charset="0"/>
              </a:rPr>
              <a:t/>
            </a:r>
            <a:br>
              <a:rPr lang="it-IT" sz="2800" dirty="0">
                <a:latin typeface="Arial" pitchFamily="34" charset="0"/>
              </a:rPr>
            </a:br>
            <a:r>
              <a:rPr lang="it-IT" sz="2800" b="1" dirty="0">
                <a:solidFill>
                  <a:srgbClr val="9888DE"/>
                </a:solidFill>
              </a:rPr>
              <a:t>Il </a:t>
            </a:r>
            <a:r>
              <a:rPr lang="it-IT" sz="2800" b="1" dirty="0" smtClean="0">
                <a:solidFill>
                  <a:srgbClr val="9888DE"/>
                </a:solidFill>
              </a:rPr>
              <a:t>problema </a:t>
            </a:r>
            <a:r>
              <a:rPr lang="it-IT" sz="2800" b="1" dirty="0">
                <a:solidFill>
                  <a:srgbClr val="9888DE"/>
                </a:solidFill>
              </a:rPr>
              <a:t>è... La formula.</a:t>
            </a:r>
            <a:r>
              <a:rPr lang="it-IT" sz="2800" dirty="0"/>
              <a:t> </a:t>
            </a:r>
            <a:endParaRPr lang="it-IT" sz="1700" b="1" dirty="0"/>
          </a:p>
        </p:txBody>
      </p:sp>
      <p:graphicFrame>
        <p:nvGraphicFramePr>
          <p:cNvPr id="2050" name="Object 2"/>
          <p:cNvGraphicFramePr>
            <a:graphicFrameLocks noChangeAspect="1"/>
          </p:cNvGraphicFramePr>
          <p:nvPr/>
        </p:nvGraphicFramePr>
        <p:xfrm>
          <a:off x="1343025" y="2643188"/>
          <a:ext cx="6783388" cy="1174750"/>
        </p:xfrm>
        <a:graphic>
          <a:graphicData uri="http://schemas.openxmlformats.org/presentationml/2006/ole">
            <mc:AlternateContent xmlns:mc="http://schemas.openxmlformats.org/markup-compatibility/2006">
              <mc:Choice xmlns:v="urn:schemas-microsoft-com:vml" Requires="v">
                <p:oleObj spid="_x0000_s2053" name="Equazione" r:id="rId3" imgW="2730240" imgH="507960" progId="Equation.3">
                  <p:embed/>
                </p:oleObj>
              </mc:Choice>
              <mc:Fallback>
                <p:oleObj name="Equazione" r:id="rId3" imgW="2730240" imgH="50796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025" y="2643188"/>
                        <a:ext cx="6783388" cy="1174750"/>
                      </a:xfrm>
                      <a:prstGeom prst="rect">
                        <a:avLst/>
                      </a:prstGeom>
                      <a:solidFill>
                        <a:srgbClr val="FFFFFF"/>
                      </a:solidFill>
                    </p:spPr>
                  </p:pic>
                </p:oleObj>
              </mc:Fallback>
            </mc:AlternateContent>
          </a:graphicData>
        </a:graphic>
      </p:graphicFrame>
    </p:spTree>
  </p:cSld>
  <p:clrMapOvr>
    <a:masterClrMapping/>
  </p:clrMapOvr>
  <p:transition>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title"/>
          </p:nvPr>
        </p:nvSpPr>
        <p:spPr>
          <a:xfrm>
            <a:off x="495300" y="457200"/>
            <a:ext cx="8702675" cy="695325"/>
          </a:xfrm>
        </p:spPr>
        <p:txBody>
          <a:bodyPr anchor="b"/>
          <a:lstStyle/>
          <a:p>
            <a:pPr eaLnBrk="1" hangingPunct="1"/>
            <a:r>
              <a:rPr lang="it-IT" b="1" smtClean="0">
                <a:solidFill>
                  <a:srgbClr val="9888DE"/>
                </a:solidFill>
                <a:latin typeface="Calibri" pitchFamily="34" charset="0"/>
              </a:rPr>
              <a:t>(cont.) La formula</a:t>
            </a:r>
            <a:endParaRPr lang="it-IT" smtClean="0">
              <a:latin typeface="Calibri" pitchFamily="34" charset="0"/>
            </a:endParaRPr>
          </a:p>
        </p:txBody>
      </p:sp>
      <p:sp>
        <p:nvSpPr>
          <p:cNvPr id="57346" name="Rectangle 2"/>
          <p:cNvSpPr>
            <a:spLocks noGrp="1" noChangeArrowheads="1"/>
          </p:cNvSpPr>
          <p:nvPr>
            <p:ph idx="1"/>
          </p:nvPr>
        </p:nvSpPr>
        <p:spPr>
          <a:xfrm>
            <a:off x="336550" y="1463675"/>
            <a:ext cx="8915400" cy="3886200"/>
          </a:xfrm>
        </p:spPr>
        <p:txBody>
          <a:bodyPr/>
          <a:lstStyle/>
          <a:p>
            <a:pPr algn="just" eaLnBrk="1" hangingPunct="1">
              <a:lnSpc>
                <a:spcPct val="80000"/>
              </a:lnSpc>
            </a:pPr>
            <a:r>
              <a:rPr lang="it-IT" sz="2400" b="1" smtClean="0">
                <a:latin typeface="Calibri" pitchFamily="34" charset="0"/>
              </a:rPr>
              <a:t>In ambiente più proni alla corruzione, il peso della qualità viene ridotto dalla stazione appaltante o dal mandante. </a:t>
            </a:r>
          </a:p>
          <a:p>
            <a:pPr algn="just" eaLnBrk="1" hangingPunct="1">
              <a:lnSpc>
                <a:spcPct val="80000"/>
              </a:lnSpc>
            </a:pPr>
            <a:r>
              <a:rPr lang="it-IT" sz="2400" b="1" smtClean="0">
                <a:latin typeface="Calibri" pitchFamily="34" charset="0"/>
              </a:rPr>
              <a:t>E’ una reazione con vantaggi e costi:</a:t>
            </a:r>
            <a:r>
              <a:rPr lang="it-IT" b="1" smtClean="0">
                <a:latin typeface="Calibri" pitchFamily="34" charset="0"/>
              </a:rPr>
              <a:t> </a:t>
            </a:r>
          </a:p>
          <a:p>
            <a:pPr algn="just" eaLnBrk="1" hangingPunct="1">
              <a:lnSpc>
                <a:spcPct val="80000"/>
              </a:lnSpc>
              <a:buFont typeface="Wingdings" pitchFamily="2" charset="2"/>
              <a:buNone/>
            </a:pPr>
            <a:r>
              <a:rPr lang="en-US" sz="2200" b="1" smtClean="0">
                <a:latin typeface="Calibri" pitchFamily="34" charset="0"/>
              </a:rPr>
              <a:t>	“ridurre lo spazio discrezionale [...] benché prevenga che l’agente compia atti corrotti che sono (abbastanza) dannosi per il mandante, potrebbe al contempo impedire all’agente di effettuare azioni non corrotte che gli risulterebbero invece molto vantaggiose. Se solo perché deve prevenire la corruzione un agente riceve meno dicrezionalità di quella ottimale se non ci fosse corruzione, le perdite derivanti da questa minore discrezionalità sono da conteggiare tra i costi di impedire la corruzione”. </a:t>
            </a:r>
          </a:p>
          <a:p>
            <a:pPr algn="ctr" eaLnBrk="1" hangingPunct="1">
              <a:lnSpc>
                <a:spcPct val="80000"/>
              </a:lnSpc>
              <a:buFont typeface="Wingdings" pitchFamily="2" charset="2"/>
              <a:buNone/>
            </a:pPr>
            <a:r>
              <a:rPr lang="en-US" sz="2200" b="1" smtClean="0"/>
              <a:t>	</a:t>
            </a:r>
          </a:p>
          <a:p>
            <a:pPr algn="ctr" eaLnBrk="1" hangingPunct="1">
              <a:lnSpc>
                <a:spcPct val="80000"/>
              </a:lnSpc>
              <a:buFont typeface="Wingdings" pitchFamily="2" charset="2"/>
              <a:buNone/>
            </a:pPr>
            <a:r>
              <a:rPr lang="en-US" sz="2200" b="1" smtClean="0">
                <a:solidFill>
                  <a:srgbClr val="9888DE"/>
                </a:solidFill>
                <a:latin typeface="Calibri" pitchFamily="34" charset="0"/>
              </a:rPr>
              <a:t>RIDUCENDO IL PESO DELLA QUALITA’ ESSA VIENE PREMIATA MENO E OTTENUTA MENO!</a:t>
            </a:r>
          </a:p>
          <a:p>
            <a:pPr algn="just" eaLnBrk="1" hangingPunct="1">
              <a:lnSpc>
                <a:spcPct val="80000"/>
              </a:lnSpc>
            </a:pPr>
            <a:endParaRPr lang="it-IT" sz="2200" smtClean="0">
              <a:solidFill>
                <a:srgbClr val="FF0000"/>
              </a:solidFill>
            </a:endParaRPr>
          </a:p>
        </p:txBody>
      </p:sp>
    </p:spTree>
  </p:cSld>
  <p:clrMapOvr>
    <a:masterClrMapping/>
  </p:clrMapOvr>
  <p:transition>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title"/>
          </p:nvPr>
        </p:nvSpPr>
        <p:spPr>
          <a:xfrm>
            <a:off x="495300" y="457200"/>
            <a:ext cx="8610600" cy="642938"/>
          </a:xfrm>
        </p:spPr>
        <p:txBody>
          <a:bodyPr anchor="b"/>
          <a:lstStyle/>
          <a:p>
            <a:pPr eaLnBrk="1" hangingPunct="1"/>
            <a:r>
              <a:rPr lang="it-IT" b="1" smtClean="0">
                <a:solidFill>
                  <a:srgbClr val="9888DE"/>
                </a:solidFill>
                <a:latin typeface="Calibri" pitchFamily="34" charset="0"/>
              </a:rPr>
              <a:t>(cont.) La formula</a:t>
            </a:r>
            <a:r>
              <a:rPr lang="it-IT" smtClean="0">
                <a:latin typeface="Calibri" pitchFamily="34" charset="0"/>
              </a:rPr>
              <a:t> </a:t>
            </a:r>
          </a:p>
        </p:txBody>
      </p:sp>
      <p:sp>
        <p:nvSpPr>
          <p:cNvPr id="58370" name="Rectangle 2"/>
          <p:cNvSpPr>
            <a:spLocks noGrp="1" noChangeArrowheads="1"/>
          </p:cNvSpPr>
          <p:nvPr>
            <p:ph idx="1"/>
          </p:nvPr>
        </p:nvSpPr>
        <p:spPr>
          <a:xfrm>
            <a:off x="350838" y="1214438"/>
            <a:ext cx="9074150" cy="5319712"/>
          </a:xfrm>
        </p:spPr>
        <p:txBody>
          <a:bodyPr/>
          <a:lstStyle/>
          <a:p>
            <a:pPr eaLnBrk="1" hangingPunct="1">
              <a:lnSpc>
                <a:spcPct val="80000"/>
              </a:lnSpc>
            </a:pPr>
            <a:endParaRPr lang="en-US" sz="900" dirty="0" smtClean="0"/>
          </a:p>
          <a:p>
            <a:pPr algn="just" eaLnBrk="1" hangingPunct="1">
              <a:lnSpc>
                <a:spcPct val="80000"/>
              </a:lnSpc>
              <a:buFont typeface="Wingdings" pitchFamily="2" charset="2"/>
              <a:buNone/>
            </a:pPr>
            <a:r>
              <a:rPr lang="en-US" sz="900" dirty="0" smtClean="0"/>
              <a:t>	</a:t>
            </a:r>
            <a:r>
              <a:rPr lang="en-US" sz="2000" b="1" dirty="0" smtClean="0">
                <a:latin typeface="Calibri" pitchFamily="34" charset="0"/>
              </a:rPr>
              <a:t>Con formula </a:t>
            </a:r>
            <a:r>
              <a:rPr lang="en-US" sz="2000" b="1" dirty="0" err="1" smtClean="0">
                <a:latin typeface="Calibri" pitchFamily="34" charset="0"/>
              </a:rPr>
              <a:t>dell’offerta</a:t>
            </a:r>
            <a:r>
              <a:rPr lang="en-US" sz="2000" b="1" dirty="0" smtClean="0">
                <a:latin typeface="Calibri" pitchFamily="34" charset="0"/>
              </a:rPr>
              <a:t> </a:t>
            </a:r>
            <a:r>
              <a:rPr lang="en-US" sz="2000" b="1" dirty="0" err="1" smtClean="0">
                <a:latin typeface="Calibri" pitchFamily="34" charset="0"/>
              </a:rPr>
              <a:t>economicamente</a:t>
            </a:r>
            <a:r>
              <a:rPr lang="en-US" sz="2000" b="1" dirty="0" smtClean="0">
                <a:latin typeface="Calibri" pitchFamily="34" charset="0"/>
              </a:rPr>
              <a:t> </a:t>
            </a:r>
            <a:r>
              <a:rPr lang="en-US" sz="2000" b="1" dirty="0" err="1" smtClean="0">
                <a:latin typeface="Calibri" pitchFamily="34" charset="0"/>
              </a:rPr>
              <a:t>più</a:t>
            </a:r>
            <a:r>
              <a:rPr lang="en-US" sz="2000" b="1" dirty="0" smtClean="0">
                <a:latin typeface="Calibri" pitchFamily="34" charset="0"/>
              </a:rPr>
              <a:t> </a:t>
            </a:r>
            <a:r>
              <a:rPr lang="en-US" sz="2000" b="1" dirty="0" err="1" smtClean="0">
                <a:latin typeface="Calibri" pitchFamily="34" charset="0"/>
              </a:rPr>
              <a:t>vantaggiosa</a:t>
            </a:r>
            <a:r>
              <a:rPr lang="en-US" sz="2000" b="1" dirty="0" smtClean="0">
                <a:latin typeface="Calibri" pitchFamily="34" charset="0"/>
              </a:rPr>
              <a:t>, non </a:t>
            </a:r>
            <a:r>
              <a:rPr lang="en-US" sz="2000" b="1" dirty="0" err="1" smtClean="0">
                <a:latin typeface="Calibri" pitchFamily="34" charset="0"/>
              </a:rPr>
              <a:t>sempre</a:t>
            </a:r>
            <a:r>
              <a:rPr lang="en-US" sz="2000" b="1" dirty="0" smtClean="0">
                <a:latin typeface="Calibri" pitchFamily="34" charset="0"/>
              </a:rPr>
              <a:t> la </a:t>
            </a:r>
            <a:r>
              <a:rPr lang="en-US" sz="2000" b="1" dirty="0" err="1" smtClean="0">
                <a:latin typeface="Calibri" pitchFamily="34" charset="0"/>
              </a:rPr>
              <a:t>corruzione</a:t>
            </a:r>
            <a:r>
              <a:rPr lang="en-US" sz="2000" b="1" dirty="0" smtClean="0">
                <a:latin typeface="Calibri" pitchFamily="34" charset="0"/>
              </a:rPr>
              <a:t> è </a:t>
            </a:r>
            <a:r>
              <a:rPr lang="en-US" sz="2000" b="1" dirty="0" err="1" smtClean="0">
                <a:latin typeface="Calibri" pitchFamily="34" charset="0"/>
              </a:rPr>
              <a:t>dannosa</a:t>
            </a:r>
            <a:r>
              <a:rPr lang="en-US" sz="2000" b="1" dirty="0" smtClean="0">
                <a:latin typeface="Calibri" pitchFamily="34" charset="0"/>
              </a:rPr>
              <a:t> (</a:t>
            </a:r>
            <a:r>
              <a:rPr lang="en-US" sz="2000" b="1" dirty="0" err="1" smtClean="0">
                <a:latin typeface="Calibri" pitchFamily="34" charset="0"/>
              </a:rPr>
              <a:t>Burguet</a:t>
            </a:r>
            <a:r>
              <a:rPr lang="en-US" sz="2000" b="1" dirty="0" smtClean="0">
                <a:latin typeface="Calibri" pitchFamily="34" charset="0"/>
              </a:rPr>
              <a:t> e </a:t>
            </a:r>
            <a:r>
              <a:rPr lang="en-US" sz="2000" b="1" dirty="0" err="1" smtClean="0">
                <a:latin typeface="Calibri" pitchFamily="34" charset="0"/>
              </a:rPr>
              <a:t>Che</a:t>
            </a:r>
            <a:r>
              <a:rPr lang="en-US" sz="2000" b="1" dirty="0" smtClean="0">
                <a:latin typeface="Calibri" pitchFamily="34" charset="0"/>
              </a:rPr>
              <a:t>, RJE)</a:t>
            </a:r>
          </a:p>
          <a:p>
            <a:pPr algn="just" eaLnBrk="1" hangingPunct="1">
              <a:lnSpc>
                <a:spcPct val="80000"/>
              </a:lnSpc>
              <a:buFont typeface="Wingdings" pitchFamily="2" charset="2"/>
              <a:buNone/>
            </a:pPr>
            <a:endParaRPr lang="en-US" sz="2000" b="1" dirty="0" smtClean="0">
              <a:latin typeface="Calibri" pitchFamily="34" charset="0"/>
            </a:endParaRPr>
          </a:p>
          <a:p>
            <a:pPr algn="just" eaLnBrk="1" hangingPunct="1">
              <a:lnSpc>
                <a:spcPct val="80000"/>
              </a:lnSpc>
            </a:pPr>
            <a:r>
              <a:rPr lang="en-US" sz="2000" dirty="0" smtClean="0">
                <a:latin typeface="Calibri" pitchFamily="34" charset="0"/>
              </a:rPr>
              <a:t>Se </a:t>
            </a:r>
            <a:r>
              <a:rPr lang="en-US" sz="2000" dirty="0" err="1" smtClean="0">
                <a:latin typeface="Calibri" pitchFamily="34" charset="0"/>
              </a:rPr>
              <a:t>l’agente</a:t>
            </a:r>
            <a:r>
              <a:rPr lang="en-US" sz="2000" dirty="0" smtClean="0">
                <a:latin typeface="Calibri" pitchFamily="34" charset="0"/>
              </a:rPr>
              <a:t> </a:t>
            </a:r>
            <a:r>
              <a:rPr lang="en-US" sz="2000" dirty="0" err="1" smtClean="0">
                <a:latin typeface="Calibri" pitchFamily="34" charset="0"/>
              </a:rPr>
              <a:t>nella</a:t>
            </a:r>
            <a:r>
              <a:rPr lang="en-US" sz="2000" dirty="0" smtClean="0">
                <a:latin typeface="Calibri" pitchFamily="34" charset="0"/>
              </a:rPr>
              <a:t> </a:t>
            </a:r>
            <a:r>
              <a:rPr lang="en-US" sz="2000" dirty="0" err="1" smtClean="0">
                <a:latin typeface="Calibri" pitchFamily="34" charset="0"/>
              </a:rPr>
              <a:t>stazione</a:t>
            </a:r>
            <a:r>
              <a:rPr lang="en-US" sz="2000" dirty="0" smtClean="0">
                <a:latin typeface="Calibri" pitchFamily="34" charset="0"/>
              </a:rPr>
              <a:t> </a:t>
            </a:r>
            <a:r>
              <a:rPr lang="en-US" sz="2000" dirty="0" err="1" smtClean="0">
                <a:latin typeface="Calibri" pitchFamily="34" charset="0"/>
              </a:rPr>
              <a:t>appaltante</a:t>
            </a:r>
            <a:r>
              <a:rPr lang="en-US" sz="2000" dirty="0" smtClean="0">
                <a:latin typeface="Calibri" pitchFamily="34" charset="0"/>
              </a:rPr>
              <a:t> </a:t>
            </a:r>
            <a:r>
              <a:rPr lang="en-US" sz="2000" dirty="0" err="1" smtClean="0">
                <a:latin typeface="Calibri" pitchFamily="34" charset="0"/>
              </a:rPr>
              <a:t>può</a:t>
            </a:r>
            <a:r>
              <a:rPr lang="en-US" sz="2000" dirty="0" smtClean="0">
                <a:latin typeface="Calibri" pitchFamily="34" charset="0"/>
              </a:rPr>
              <a:t> </a:t>
            </a:r>
            <a:r>
              <a:rPr lang="en-US" sz="2000" dirty="0" err="1" smtClean="0">
                <a:latin typeface="Calibri" pitchFamily="34" charset="0"/>
              </a:rPr>
              <a:t>manipolare</a:t>
            </a:r>
            <a:r>
              <a:rPr lang="en-US" sz="2000" dirty="0" smtClean="0">
                <a:latin typeface="Calibri" pitchFamily="34" charset="0"/>
              </a:rPr>
              <a:t> la </a:t>
            </a:r>
            <a:r>
              <a:rPr lang="en-US" sz="2000" dirty="0" err="1" smtClean="0">
                <a:latin typeface="Calibri" pitchFamily="34" charset="0"/>
              </a:rPr>
              <a:t>gara</a:t>
            </a:r>
            <a:r>
              <a:rPr lang="en-US" sz="2000" dirty="0" smtClean="0">
                <a:latin typeface="Calibri" pitchFamily="34" charset="0"/>
              </a:rPr>
              <a:t> in </a:t>
            </a:r>
            <a:r>
              <a:rPr lang="en-US" sz="2000" dirty="0" err="1" smtClean="0">
                <a:latin typeface="Calibri" pitchFamily="34" charset="0"/>
              </a:rPr>
              <a:t>maniera</a:t>
            </a:r>
            <a:r>
              <a:rPr lang="en-US" sz="2000" dirty="0" smtClean="0">
                <a:latin typeface="Calibri" pitchFamily="34" charset="0"/>
              </a:rPr>
              <a:t> </a:t>
            </a:r>
            <a:r>
              <a:rPr lang="en-US" sz="2000" dirty="0" err="1" smtClean="0">
                <a:latin typeface="Calibri" pitchFamily="34" charset="0"/>
              </a:rPr>
              <a:t>limitata</a:t>
            </a:r>
            <a:r>
              <a:rPr lang="en-US" sz="2000" dirty="0" smtClean="0">
                <a:latin typeface="Calibri" pitchFamily="34" charset="0"/>
              </a:rPr>
              <a:t>, </a:t>
            </a:r>
            <a:r>
              <a:rPr lang="en-US" sz="2000" dirty="0" err="1" smtClean="0">
                <a:latin typeface="Calibri" pitchFamily="34" charset="0"/>
              </a:rPr>
              <a:t>l’impresa</a:t>
            </a:r>
            <a:r>
              <a:rPr lang="en-US" sz="2000" dirty="0" smtClean="0">
                <a:latin typeface="Calibri" pitchFamily="34" charset="0"/>
              </a:rPr>
              <a:t> </a:t>
            </a:r>
            <a:r>
              <a:rPr lang="en-US" sz="2000" dirty="0" err="1" smtClean="0">
                <a:latin typeface="Calibri" pitchFamily="34" charset="0"/>
              </a:rPr>
              <a:t>migliore</a:t>
            </a:r>
            <a:r>
              <a:rPr lang="en-US" sz="2000" dirty="0" smtClean="0">
                <a:latin typeface="Calibri" pitchFamily="34" charset="0"/>
              </a:rPr>
              <a:t> </a:t>
            </a:r>
            <a:r>
              <a:rPr lang="en-US" sz="2000" dirty="0" err="1" smtClean="0">
                <a:latin typeface="Calibri" pitchFamily="34" charset="0"/>
              </a:rPr>
              <a:t>diventerà</a:t>
            </a:r>
            <a:r>
              <a:rPr lang="en-US" sz="2000" dirty="0" smtClean="0">
                <a:latin typeface="Calibri" pitchFamily="34" charset="0"/>
              </a:rPr>
              <a:t> </a:t>
            </a:r>
            <a:r>
              <a:rPr lang="en-US" sz="2000" dirty="0" err="1" smtClean="0">
                <a:latin typeface="Calibri" pitchFamily="34" charset="0"/>
              </a:rPr>
              <a:t>più</a:t>
            </a:r>
            <a:r>
              <a:rPr lang="en-US" sz="2000" dirty="0" smtClean="0">
                <a:latin typeface="Calibri" pitchFamily="34" charset="0"/>
              </a:rPr>
              <a:t> </a:t>
            </a:r>
            <a:r>
              <a:rPr lang="en-US" sz="2000" dirty="0" err="1" smtClean="0">
                <a:latin typeface="Calibri" pitchFamily="34" charset="0"/>
              </a:rPr>
              <a:t>aggressiva</a:t>
            </a:r>
            <a:r>
              <a:rPr lang="en-US" sz="2000" dirty="0" smtClean="0">
                <a:latin typeface="Calibri" pitchFamily="34" charset="0"/>
              </a:rPr>
              <a:t> in termini di </a:t>
            </a:r>
            <a:r>
              <a:rPr lang="en-US" sz="2000" dirty="0" err="1" smtClean="0">
                <a:latin typeface="Calibri" pitchFamily="34" charset="0"/>
              </a:rPr>
              <a:t>prezzo</a:t>
            </a:r>
            <a:r>
              <a:rPr lang="en-US" sz="2000" dirty="0" smtClean="0">
                <a:latin typeface="Calibri" pitchFamily="34" charset="0"/>
              </a:rPr>
              <a:t>. In </a:t>
            </a:r>
            <a:r>
              <a:rPr lang="en-US" sz="2000" dirty="0" err="1" smtClean="0">
                <a:latin typeface="Calibri" pitchFamily="34" charset="0"/>
              </a:rPr>
              <a:t>questo</a:t>
            </a:r>
            <a:r>
              <a:rPr lang="en-US" sz="2000" dirty="0" smtClean="0">
                <a:latin typeface="Calibri" pitchFamily="34" charset="0"/>
              </a:rPr>
              <a:t> </a:t>
            </a:r>
            <a:r>
              <a:rPr lang="en-US" sz="2000" dirty="0" err="1" smtClean="0">
                <a:latin typeface="Calibri" pitchFamily="34" charset="0"/>
              </a:rPr>
              <a:t>caso</a:t>
            </a:r>
            <a:r>
              <a:rPr lang="en-US" sz="2000" dirty="0" smtClean="0">
                <a:latin typeface="Calibri" pitchFamily="34" charset="0"/>
              </a:rPr>
              <a:t> la </a:t>
            </a:r>
            <a:r>
              <a:rPr lang="en-US" sz="2000" dirty="0" err="1" smtClean="0">
                <a:latin typeface="Calibri" pitchFamily="34" charset="0"/>
              </a:rPr>
              <a:t>corruzione</a:t>
            </a:r>
            <a:r>
              <a:rPr lang="en-US" sz="2000" dirty="0" smtClean="0">
                <a:latin typeface="Calibri" pitchFamily="34" charset="0"/>
              </a:rPr>
              <a:t> </a:t>
            </a:r>
            <a:r>
              <a:rPr lang="en-US" sz="2000" dirty="0" err="1" smtClean="0">
                <a:latin typeface="Calibri" pitchFamily="34" charset="0"/>
              </a:rPr>
              <a:t>beneficia</a:t>
            </a:r>
            <a:r>
              <a:rPr lang="en-US" sz="2000" dirty="0" smtClean="0">
                <a:latin typeface="Calibri" pitchFamily="34" charset="0"/>
              </a:rPr>
              <a:t> </a:t>
            </a:r>
            <a:r>
              <a:rPr lang="en-US" sz="2000" dirty="0" err="1" smtClean="0">
                <a:latin typeface="Calibri" pitchFamily="34" charset="0"/>
              </a:rPr>
              <a:t>il</a:t>
            </a:r>
            <a:r>
              <a:rPr lang="en-US" sz="2000" dirty="0" smtClean="0">
                <a:latin typeface="Calibri" pitchFamily="34" charset="0"/>
              </a:rPr>
              <a:t> </a:t>
            </a:r>
            <a:r>
              <a:rPr lang="en-US" sz="2000" dirty="0" err="1" smtClean="0">
                <a:latin typeface="Calibri" pitchFamily="34" charset="0"/>
              </a:rPr>
              <a:t>mandante</a:t>
            </a:r>
            <a:r>
              <a:rPr lang="en-US" sz="2000" dirty="0" smtClean="0">
                <a:latin typeface="Calibri" pitchFamily="34" charset="0"/>
              </a:rPr>
              <a:t>! </a:t>
            </a:r>
          </a:p>
          <a:p>
            <a:pPr algn="just" eaLnBrk="1" hangingPunct="1">
              <a:lnSpc>
                <a:spcPct val="80000"/>
              </a:lnSpc>
            </a:pPr>
            <a:endParaRPr lang="en-US" sz="2000" dirty="0" smtClean="0">
              <a:latin typeface="Calibri" pitchFamily="34" charset="0"/>
            </a:endParaRPr>
          </a:p>
          <a:p>
            <a:pPr algn="just" eaLnBrk="1" hangingPunct="1">
              <a:lnSpc>
                <a:spcPct val="80000"/>
              </a:lnSpc>
            </a:pPr>
            <a:r>
              <a:rPr lang="en-US" sz="2000" dirty="0" smtClean="0">
                <a:latin typeface="Calibri" pitchFamily="34" charset="0"/>
              </a:rPr>
              <a:t>Ma se </a:t>
            </a:r>
            <a:r>
              <a:rPr lang="en-US" sz="2000" dirty="0" err="1" smtClean="0">
                <a:latin typeface="Calibri" pitchFamily="34" charset="0"/>
              </a:rPr>
              <a:t>l’agente</a:t>
            </a:r>
            <a:r>
              <a:rPr lang="en-US" sz="2000" dirty="0" smtClean="0">
                <a:latin typeface="Calibri" pitchFamily="34" charset="0"/>
              </a:rPr>
              <a:t> </a:t>
            </a:r>
            <a:r>
              <a:rPr lang="en-US" sz="2000" dirty="0" err="1" smtClean="0">
                <a:latin typeface="Calibri" pitchFamily="34" charset="0"/>
              </a:rPr>
              <a:t>nella</a:t>
            </a:r>
            <a:r>
              <a:rPr lang="en-US" sz="2000" dirty="0" smtClean="0">
                <a:latin typeface="Calibri" pitchFamily="34" charset="0"/>
              </a:rPr>
              <a:t>  </a:t>
            </a:r>
            <a:r>
              <a:rPr lang="en-US" sz="2000" dirty="0" err="1" smtClean="0">
                <a:latin typeface="Calibri" pitchFamily="34" charset="0"/>
              </a:rPr>
              <a:t>stazione</a:t>
            </a:r>
            <a:r>
              <a:rPr lang="en-US" sz="2000" dirty="0" smtClean="0">
                <a:latin typeface="Calibri" pitchFamily="34" charset="0"/>
              </a:rPr>
              <a:t> </a:t>
            </a:r>
            <a:r>
              <a:rPr lang="en-US" sz="2000" dirty="0" err="1" smtClean="0">
                <a:latin typeface="Calibri" pitchFamily="34" charset="0"/>
              </a:rPr>
              <a:t>appaltante</a:t>
            </a:r>
            <a:r>
              <a:rPr lang="en-US" sz="2000" dirty="0" smtClean="0">
                <a:latin typeface="Calibri" pitchFamily="34" charset="0"/>
              </a:rPr>
              <a:t> ha </a:t>
            </a:r>
            <a:r>
              <a:rPr lang="en-US" sz="2000" dirty="0" err="1" smtClean="0">
                <a:latin typeface="Calibri" pitchFamily="34" charset="0"/>
              </a:rPr>
              <a:t>potere</a:t>
            </a:r>
            <a:r>
              <a:rPr lang="en-US" sz="2000" dirty="0" smtClean="0">
                <a:latin typeface="Calibri" pitchFamily="34" charset="0"/>
              </a:rPr>
              <a:t> di </a:t>
            </a:r>
            <a:r>
              <a:rPr lang="en-US" sz="2000" dirty="0" err="1" smtClean="0">
                <a:latin typeface="Calibri" pitchFamily="34" charset="0"/>
              </a:rPr>
              <a:t>manipolare</a:t>
            </a:r>
            <a:r>
              <a:rPr lang="en-US" sz="2000" dirty="0" smtClean="0">
                <a:latin typeface="Calibri" pitchFamily="34" charset="0"/>
              </a:rPr>
              <a:t> la </a:t>
            </a:r>
            <a:r>
              <a:rPr lang="en-US" sz="2000" dirty="0" err="1" smtClean="0">
                <a:latin typeface="Calibri" pitchFamily="34" charset="0"/>
              </a:rPr>
              <a:t>gara</a:t>
            </a:r>
            <a:r>
              <a:rPr lang="en-US" sz="2000" dirty="0" smtClean="0">
                <a:latin typeface="Calibri" pitchFamily="34" charset="0"/>
              </a:rPr>
              <a:t> in </a:t>
            </a:r>
            <a:r>
              <a:rPr lang="en-US" sz="2000" dirty="0" err="1" smtClean="0">
                <a:latin typeface="Calibri" pitchFamily="34" charset="0"/>
              </a:rPr>
              <a:t>maniera</a:t>
            </a:r>
            <a:r>
              <a:rPr lang="en-US" sz="2000" dirty="0" smtClean="0">
                <a:latin typeface="Calibri" pitchFamily="34" charset="0"/>
              </a:rPr>
              <a:t> </a:t>
            </a:r>
            <a:r>
              <a:rPr lang="en-US" sz="2000" dirty="0" err="1" smtClean="0">
                <a:latin typeface="Calibri" pitchFamily="34" charset="0"/>
              </a:rPr>
              <a:t>sostanziale</a:t>
            </a:r>
            <a:r>
              <a:rPr lang="en-US" sz="2000" dirty="0" smtClean="0">
                <a:latin typeface="Calibri" pitchFamily="34" charset="0"/>
              </a:rPr>
              <a:t>, </a:t>
            </a:r>
            <a:r>
              <a:rPr lang="en-US" sz="2000" dirty="0" err="1" smtClean="0">
                <a:latin typeface="Calibri" pitchFamily="34" charset="0"/>
              </a:rPr>
              <a:t>il</a:t>
            </a:r>
            <a:r>
              <a:rPr lang="en-US" sz="2000" dirty="0" smtClean="0">
                <a:latin typeface="Calibri" pitchFamily="34" charset="0"/>
              </a:rPr>
              <a:t> </a:t>
            </a:r>
            <a:r>
              <a:rPr lang="en-US" sz="2000" dirty="0" err="1" smtClean="0">
                <a:latin typeface="Calibri" pitchFamily="34" charset="0"/>
              </a:rPr>
              <a:t>risultato</a:t>
            </a:r>
            <a:r>
              <a:rPr lang="en-US" sz="2000" dirty="0" smtClean="0">
                <a:latin typeface="Calibri" pitchFamily="34" charset="0"/>
              </a:rPr>
              <a:t> </a:t>
            </a:r>
            <a:r>
              <a:rPr lang="en-US" sz="2000" dirty="0" err="1" smtClean="0">
                <a:latin typeface="Calibri" pitchFamily="34" charset="0"/>
              </a:rPr>
              <a:t>può</a:t>
            </a:r>
            <a:r>
              <a:rPr lang="en-US" sz="2000" dirty="0" smtClean="0">
                <a:latin typeface="Calibri" pitchFamily="34" charset="0"/>
              </a:rPr>
              <a:t> </a:t>
            </a:r>
            <a:r>
              <a:rPr lang="en-US" sz="2000" dirty="0" err="1" smtClean="0">
                <a:latin typeface="Calibri" pitchFamily="34" charset="0"/>
              </a:rPr>
              <a:t>essere</a:t>
            </a:r>
            <a:r>
              <a:rPr lang="en-US" sz="2000" dirty="0" smtClean="0">
                <a:latin typeface="Calibri" pitchFamily="34" charset="0"/>
              </a:rPr>
              <a:t> </a:t>
            </a:r>
            <a:r>
              <a:rPr lang="en-US" sz="2000" dirty="0" err="1" smtClean="0">
                <a:latin typeface="Calibri" pitchFamily="34" charset="0"/>
              </a:rPr>
              <a:t>negativo</a:t>
            </a:r>
            <a:r>
              <a:rPr lang="en-US" sz="2000" dirty="0" smtClean="0">
                <a:latin typeface="Calibri" pitchFamily="34" charset="0"/>
              </a:rPr>
              <a:t> per </a:t>
            </a:r>
            <a:r>
              <a:rPr lang="en-US" sz="2000" dirty="0" err="1" smtClean="0">
                <a:latin typeface="Calibri" pitchFamily="34" charset="0"/>
              </a:rPr>
              <a:t>il</a:t>
            </a:r>
            <a:r>
              <a:rPr lang="en-US" sz="2000" dirty="0" smtClean="0">
                <a:latin typeface="Calibri" pitchFamily="34" charset="0"/>
              </a:rPr>
              <a:t> </a:t>
            </a:r>
            <a:r>
              <a:rPr lang="en-US" sz="2000" dirty="0" err="1" smtClean="0">
                <a:latin typeface="Calibri" pitchFamily="34" charset="0"/>
              </a:rPr>
              <a:t>mandante</a:t>
            </a:r>
            <a:r>
              <a:rPr lang="en-US" sz="2000" dirty="0" smtClean="0">
                <a:latin typeface="Calibri" pitchFamily="34" charset="0"/>
              </a:rPr>
              <a:t>. Vi è </a:t>
            </a:r>
            <a:r>
              <a:rPr lang="en-US" sz="2000" dirty="0" err="1" smtClean="0">
                <a:latin typeface="Calibri" pitchFamily="34" charset="0"/>
              </a:rPr>
              <a:t>più</a:t>
            </a:r>
            <a:r>
              <a:rPr lang="en-US" sz="2000" dirty="0" smtClean="0">
                <a:latin typeface="Calibri" pitchFamily="34" charset="0"/>
              </a:rPr>
              <a:t> </a:t>
            </a:r>
            <a:r>
              <a:rPr lang="en-US" sz="2000" dirty="0" err="1" smtClean="0">
                <a:latin typeface="Calibri" pitchFamily="34" charset="0"/>
              </a:rPr>
              <a:t>possibilità</a:t>
            </a:r>
            <a:r>
              <a:rPr lang="en-US" sz="2000" dirty="0" smtClean="0">
                <a:latin typeface="Calibri" pitchFamily="34" charset="0"/>
              </a:rPr>
              <a:t> </a:t>
            </a:r>
            <a:r>
              <a:rPr lang="en-US" sz="2000" dirty="0" err="1" smtClean="0">
                <a:latin typeface="Calibri" pitchFamily="34" charset="0"/>
              </a:rPr>
              <a:t>che</a:t>
            </a:r>
            <a:r>
              <a:rPr lang="en-US" sz="2000" dirty="0" smtClean="0">
                <a:latin typeface="Calibri" pitchFamily="34" charset="0"/>
              </a:rPr>
              <a:t> </a:t>
            </a:r>
            <a:r>
              <a:rPr lang="en-US" sz="2000" dirty="0" err="1" smtClean="0">
                <a:latin typeface="Calibri" pitchFamily="34" charset="0"/>
              </a:rPr>
              <a:t>vinca</a:t>
            </a:r>
            <a:r>
              <a:rPr lang="en-US" sz="2000" dirty="0" smtClean="0">
                <a:latin typeface="Calibri" pitchFamily="34" charset="0"/>
              </a:rPr>
              <a:t> </a:t>
            </a:r>
            <a:r>
              <a:rPr lang="en-US" sz="2000" dirty="0" err="1" smtClean="0">
                <a:latin typeface="Calibri" pitchFamily="34" charset="0"/>
              </a:rPr>
              <a:t>un’azienda</a:t>
            </a:r>
            <a:r>
              <a:rPr lang="en-US" sz="2000" dirty="0" smtClean="0">
                <a:latin typeface="Calibri" pitchFamily="34" charset="0"/>
              </a:rPr>
              <a:t> </a:t>
            </a:r>
            <a:r>
              <a:rPr lang="en-US" sz="2000" dirty="0" err="1" smtClean="0">
                <a:latin typeface="Calibri" pitchFamily="34" charset="0"/>
              </a:rPr>
              <a:t>meno</a:t>
            </a:r>
            <a:r>
              <a:rPr lang="en-US" sz="2000" dirty="0" smtClean="0">
                <a:latin typeface="Calibri" pitchFamily="34" charset="0"/>
              </a:rPr>
              <a:t> </a:t>
            </a:r>
            <a:r>
              <a:rPr lang="en-US" sz="2000" dirty="0" err="1" smtClean="0">
                <a:latin typeface="Calibri" pitchFamily="34" charset="0"/>
              </a:rPr>
              <a:t>efficiente</a:t>
            </a:r>
            <a:r>
              <a:rPr lang="en-US" sz="2000" dirty="0" smtClean="0">
                <a:latin typeface="Calibri" pitchFamily="34" charset="0"/>
              </a:rPr>
              <a:t> e </a:t>
            </a:r>
            <a:r>
              <a:rPr lang="en-US" sz="2000" dirty="0" err="1" smtClean="0">
                <a:latin typeface="Calibri" pitchFamily="34" charset="0"/>
              </a:rPr>
              <a:t>che</a:t>
            </a:r>
            <a:r>
              <a:rPr lang="en-US" sz="2000" dirty="0" smtClean="0">
                <a:latin typeface="Calibri" pitchFamily="34" charset="0"/>
              </a:rPr>
              <a:t> </a:t>
            </a:r>
            <a:r>
              <a:rPr lang="en-US" sz="2000" dirty="0" err="1" smtClean="0">
                <a:latin typeface="Calibri" pitchFamily="34" charset="0"/>
              </a:rPr>
              <a:t>più</a:t>
            </a:r>
            <a:r>
              <a:rPr lang="en-US" sz="2000" dirty="0" smtClean="0">
                <a:latin typeface="Calibri" pitchFamily="34" charset="0"/>
              </a:rPr>
              <a:t> </a:t>
            </a:r>
            <a:r>
              <a:rPr lang="en-US" sz="2000" dirty="0" err="1" smtClean="0">
                <a:latin typeface="Calibri" pitchFamily="34" charset="0"/>
              </a:rPr>
              <a:t>aziende</a:t>
            </a:r>
            <a:r>
              <a:rPr lang="en-US" sz="2000" dirty="0" smtClean="0">
                <a:latin typeface="Calibri" pitchFamily="34" charset="0"/>
              </a:rPr>
              <a:t> </a:t>
            </a:r>
            <a:r>
              <a:rPr lang="en-US" sz="2000" dirty="0" err="1" smtClean="0">
                <a:latin typeface="Calibri" pitchFamily="34" charset="0"/>
              </a:rPr>
              <a:t>rinuncino</a:t>
            </a:r>
            <a:r>
              <a:rPr lang="en-US" sz="2000" dirty="0" smtClean="0">
                <a:latin typeface="Calibri" pitchFamily="34" charset="0"/>
              </a:rPr>
              <a:t> a </a:t>
            </a:r>
            <a:r>
              <a:rPr lang="en-US" sz="2000" dirty="0" err="1" smtClean="0">
                <a:latin typeface="Calibri" pitchFamily="34" charset="0"/>
              </a:rPr>
              <a:t>competere</a:t>
            </a:r>
            <a:r>
              <a:rPr lang="en-US" sz="2000" dirty="0" smtClean="0">
                <a:latin typeface="Calibri" pitchFamily="34" charset="0"/>
              </a:rPr>
              <a:t>, </a:t>
            </a:r>
            <a:r>
              <a:rPr lang="en-US" sz="2000" dirty="0" err="1" smtClean="0">
                <a:latin typeface="Calibri" pitchFamily="34" charset="0"/>
              </a:rPr>
              <a:t>riducendo</a:t>
            </a:r>
            <a:r>
              <a:rPr lang="en-US" sz="2000" dirty="0" smtClean="0">
                <a:latin typeface="Calibri" pitchFamily="34" charset="0"/>
              </a:rPr>
              <a:t> la </a:t>
            </a:r>
            <a:r>
              <a:rPr lang="en-US" sz="2000" dirty="0" err="1" smtClean="0">
                <a:latin typeface="Calibri" pitchFamily="34" charset="0"/>
              </a:rPr>
              <a:t>competizione</a:t>
            </a:r>
            <a:r>
              <a:rPr lang="en-US" sz="2000" dirty="0" smtClean="0">
                <a:latin typeface="Calibri" pitchFamily="34" charset="0"/>
              </a:rPr>
              <a:t> in </a:t>
            </a:r>
            <a:r>
              <a:rPr lang="en-US" sz="2000" dirty="0" err="1" smtClean="0">
                <a:latin typeface="Calibri" pitchFamily="34" charset="0"/>
              </a:rPr>
              <a:t>gara</a:t>
            </a:r>
            <a:r>
              <a:rPr lang="en-US" sz="2000" dirty="0" smtClean="0">
                <a:latin typeface="Calibri" pitchFamily="34" charset="0"/>
              </a:rPr>
              <a:t> e </a:t>
            </a:r>
            <a:r>
              <a:rPr lang="en-US" sz="2000" dirty="0" err="1" smtClean="0">
                <a:latin typeface="Calibri" pitchFamily="34" charset="0"/>
              </a:rPr>
              <a:t>l’aggressività</a:t>
            </a:r>
            <a:r>
              <a:rPr lang="en-US" sz="2000" dirty="0" smtClean="0">
                <a:latin typeface="Calibri" pitchFamily="34" charset="0"/>
              </a:rPr>
              <a:t> </a:t>
            </a:r>
            <a:r>
              <a:rPr lang="en-US" sz="2000" dirty="0" err="1" smtClean="0">
                <a:latin typeface="Calibri" pitchFamily="34" charset="0"/>
              </a:rPr>
              <a:t>delle</a:t>
            </a:r>
            <a:r>
              <a:rPr lang="en-US" sz="2000" dirty="0" smtClean="0">
                <a:latin typeface="Calibri" pitchFamily="34" charset="0"/>
              </a:rPr>
              <a:t> </a:t>
            </a:r>
            <a:r>
              <a:rPr lang="en-US" sz="2000" dirty="0" err="1" smtClean="0">
                <a:latin typeface="Calibri" pitchFamily="34" charset="0"/>
              </a:rPr>
              <a:t>offerte</a:t>
            </a:r>
            <a:r>
              <a:rPr lang="en-US" sz="2000" dirty="0" smtClean="0">
                <a:latin typeface="Calibri" pitchFamily="34" charset="0"/>
              </a:rPr>
              <a:t>. </a:t>
            </a:r>
          </a:p>
          <a:p>
            <a:pPr algn="just" eaLnBrk="1" hangingPunct="1">
              <a:lnSpc>
                <a:spcPct val="80000"/>
              </a:lnSpc>
            </a:pPr>
            <a:endParaRPr lang="en-US" sz="2000" dirty="0" smtClean="0">
              <a:latin typeface="Calibri" pitchFamily="34" charset="0"/>
            </a:endParaRPr>
          </a:p>
          <a:p>
            <a:pPr algn="just" eaLnBrk="1" hangingPunct="1">
              <a:lnSpc>
                <a:spcPct val="80000"/>
              </a:lnSpc>
            </a:pPr>
            <a:r>
              <a:rPr lang="en-US" sz="2000" dirty="0" smtClean="0">
                <a:latin typeface="Calibri" pitchFamily="34" charset="0"/>
              </a:rPr>
              <a:t>Ma è </a:t>
            </a:r>
            <a:r>
              <a:rPr lang="en-US" sz="2000" dirty="0" err="1" smtClean="0">
                <a:latin typeface="Calibri" pitchFamily="34" charset="0"/>
              </a:rPr>
              <a:t>anche</a:t>
            </a:r>
            <a:r>
              <a:rPr lang="en-US" sz="2000" dirty="0" smtClean="0">
                <a:latin typeface="Calibri" pitchFamily="34" charset="0"/>
              </a:rPr>
              <a:t> </a:t>
            </a:r>
            <a:r>
              <a:rPr lang="en-US" sz="2000" dirty="0" err="1" smtClean="0">
                <a:latin typeface="Calibri" pitchFamily="34" charset="0"/>
              </a:rPr>
              <a:t>possibile</a:t>
            </a:r>
            <a:r>
              <a:rPr lang="en-US" sz="2000" dirty="0" smtClean="0">
                <a:latin typeface="Calibri" pitchFamily="34" charset="0"/>
              </a:rPr>
              <a:t> </a:t>
            </a:r>
            <a:r>
              <a:rPr lang="en-US" sz="2000" dirty="0" err="1" smtClean="0">
                <a:latin typeface="Calibri" pitchFamily="34" charset="0"/>
              </a:rPr>
              <a:t>che</a:t>
            </a:r>
            <a:r>
              <a:rPr lang="en-US" sz="2000" dirty="0" smtClean="0">
                <a:latin typeface="Calibri" pitchFamily="34" charset="0"/>
              </a:rPr>
              <a:t> </a:t>
            </a:r>
            <a:r>
              <a:rPr lang="en-US" sz="2000" dirty="0" err="1" smtClean="0">
                <a:latin typeface="Calibri" pitchFamily="34" charset="0"/>
              </a:rPr>
              <a:t>anche</a:t>
            </a:r>
            <a:r>
              <a:rPr lang="en-US" sz="2000" dirty="0" smtClean="0">
                <a:latin typeface="Calibri" pitchFamily="34" charset="0"/>
              </a:rPr>
              <a:t> </a:t>
            </a:r>
            <a:r>
              <a:rPr lang="en-US" sz="2000" dirty="0" err="1" smtClean="0">
                <a:latin typeface="Calibri" pitchFamily="34" charset="0"/>
              </a:rPr>
              <a:t>l’azienda</a:t>
            </a:r>
            <a:r>
              <a:rPr lang="en-US" sz="2000" dirty="0" smtClean="0">
                <a:latin typeface="Calibri" pitchFamily="34" charset="0"/>
              </a:rPr>
              <a:t> </a:t>
            </a:r>
            <a:r>
              <a:rPr lang="en-US" sz="2000" dirty="0" err="1" smtClean="0">
                <a:latin typeface="Calibri" pitchFamily="34" charset="0"/>
              </a:rPr>
              <a:t>più</a:t>
            </a:r>
            <a:r>
              <a:rPr lang="en-US" sz="2000" dirty="0" smtClean="0">
                <a:latin typeface="Calibri" pitchFamily="34" charset="0"/>
              </a:rPr>
              <a:t> </a:t>
            </a:r>
            <a:r>
              <a:rPr lang="en-US" sz="2000" dirty="0" err="1" smtClean="0">
                <a:latin typeface="Calibri" pitchFamily="34" charset="0"/>
              </a:rPr>
              <a:t>efficiente</a:t>
            </a:r>
            <a:r>
              <a:rPr lang="en-US" sz="2000" dirty="0" smtClean="0">
                <a:latin typeface="Calibri" pitchFamily="34" charset="0"/>
              </a:rPr>
              <a:t> non </a:t>
            </a:r>
            <a:r>
              <a:rPr lang="en-US" sz="2000" dirty="0" err="1" smtClean="0">
                <a:latin typeface="Calibri" pitchFamily="34" charset="0"/>
              </a:rPr>
              <a:t>perda</a:t>
            </a:r>
            <a:r>
              <a:rPr lang="en-US" sz="2000" dirty="0" smtClean="0">
                <a:latin typeface="Calibri" pitchFamily="34" charset="0"/>
              </a:rPr>
              <a:t> </a:t>
            </a:r>
            <a:r>
              <a:rPr lang="en-US" sz="2000" dirty="0" err="1" smtClean="0">
                <a:latin typeface="Calibri" pitchFamily="34" charset="0"/>
              </a:rPr>
              <a:t>dalla</a:t>
            </a:r>
            <a:r>
              <a:rPr lang="en-US" sz="2000" dirty="0" smtClean="0">
                <a:latin typeface="Calibri" pitchFamily="34" charset="0"/>
              </a:rPr>
              <a:t> </a:t>
            </a:r>
            <a:r>
              <a:rPr lang="en-US" sz="2000" dirty="0" err="1" smtClean="0">
                <a:latin typeface="Calibri" pitchFamily="34" charset="0"/>
              </a:rPr>
              <a:t>presenza</a:t>
            </a:r>
            <a:r>
              <a:rPr lang="en-US" sz="2000" dirty="0" smtClean="0">
                <a:latin typeface="Calibri" pitchFamily="34" charset="0"/>
              </a:rPr>
              <a:t> di </a:t>
            </a:r>
            <a:r>
              <a:rPr lang="en-US" sz="2000" dirty="0" err="1" smtClean="0">
                <a:latin typeface="Calibri" pitchFamily="34" charset="0"/>
              </a:rPr>
              <a:t>corruzione</a:t>
            </a:r>
            <a:r>
              <a:rPr lang="en-US" sz="2000" dirty="0" smtClean="0">
                <a:latin typeface="Calibri" pitchFamily="34" charset="0"/>
              </a:rPr>
              <a:t>, </a:t>
            </a:r>
            <a:r>
              <a:rPr lang="en-US" sz="2000" dirty="0" err="1" smtClean="0">
                <a:latin typeface="Calibri" pitchFamily="34" charset="0"/>
              </a:rPr>
              <a:t>visto</a:t>
            </a:r>
            <a:r>
              <a:rPr lang="en-US" sz="2000" dirty="0" smtClean="0">
                <a:latin typeface="Calibri" pitchFamily="34" charset="0"/>
              </a:rPr>
              <a:t> </a:t>
            </a:r>
            <a:r>
              <a:rPr lang="en-US" sz="2000" dirty="0" err="1" smtClean="0">
                <a:latin typeface="Calibri" pitchFamily="34" charset="0"/>
              </a:rPr>
              <a:t>che</a:t>
            </a:r>
            <a:r>
              <a:rPr lang="en-US" sz="2000" dirty="0" smtClean="0">
                <a:latin typeface="Calibri" pitchFamily="34" charset="0"/>
              </a:rPr>
              <a:t> </a:t>
            </a:r>
            <a:r>
              <a:rPr lang="en-US" sz="2000" dirty="0" err="1" smtClean="0">
                <a:latin typeface="Calibri" pitchFamily="34" charset="0"/>
              </a:rPr>
              <a:t>si</a:t>
            </a:r>
            <a:r>
              <a:rPr lang="en-US" sz="2000" dirty="0" smtClean="0">
                <a:latin typeface="Calibri" pitchFamily="34" charset="0"/>
              </a:rPr>
              <a:t> </a:t>
            </a:r>
            <a:r>
              <a:rPr lang="en-US" sz="2000" dirty="0" err="1" smtClean="0">
                <a:latin typeface="Calibri" pitchFamily="34" charset="0"/>
              </a:rPr>
              <a:t>riduce</a:t>
            </a:r>
            <a:r>
              <a:rPr lang="en-US" sz="2000" dirty="0" smtClean="0">
                <a:latin typeface="Calibri" pitchFamily="34" charset="0"/>
              </a:rPr>
              <a:t> la </a:t>
            </a:r>
            <a:r>
              <a:rPr lang="en-US" sz="2000" dirty="0" err="1" smtClean="0">
                <a:latin typeface="Calibri" pitchFamily="34" charset="0"/>
              </a:rPr>
              <a:t>pressione</a:t>
            </a:r>
            <a:r>
              <a:rPr lang="en-US" sz="2000" dirty="0" smtClean="0">
                <a:latin typeface="Calibri" pitchFamily="34" charset="0"/>
              </a:rPr>
              <a:t> </a:t>
            </a:r>
            <a:r>
              <a:rPr lang="en-US" sz="2000" dirty="0" err="1" smtClean="0">
                <a:latin typeface="Calibri" pitchFamily="34" charset="0"/>
              </a:rPr>
              <a:t>competitiva</a:t>
            </a:r>
            <a:r>
              <a:rPr lang="en-US" sz="2000" dirty="0" smtClean="0">
                <a:latin typeface="Calibri" pitchFamily="34" charset="0"/>
              </a:rPr>
              <a:t>. </a:t>
            </a:r>
          </a:p>
          <a:p>
            <a:pPr algn="just" eaLnBrk="1" hangingPunct="1">
              <a:lnSpc>
                <a:spcPct val="80000"/>
              </a:lnSpc>
            </a:pPr>
            <a:endParaRPr lang="en-US" sz="2000" dirty="0" smtClean="0">
              <a:latin typeface="Calibri" pitchFamily="34" charset="0"/>
            </a:endParaRPr>
          </a:p>
          <a:p>
            <a:pPr algn="just" eaLnBrk="1" hangingPunct="1">
              <a:lnSpc>
                <a:spcPct val="80000"/>
              </a:lnSpc>
            </a:pPr>
            <a:r>
              <a:rPr lang="en-US" sz="2000" dirty="0" smtClean="0">
                <a:latin typeface="Calibri" pitchFamily="34" charset="0"/>
              </a:rPr>
              <a:t>In parte </a:t>
            </a:r>
            <a:r>
              <a:rPr lang="en-US" sz="2000" dirty="0" err="1" smtClean="0">
                <a:latin typeface="Calibri" pitchFamily="34" charset="0"/>
              </a:rPr>
              <a:t>questa</a:t>
            </a:r>
            <a:r>
              <a:rPr lang="en-US" sz="2000" dirty="0" smtClean="0">
                <a:latin typeface="Calibri" pitchFamily="34" charset="0"/>
              </a:rPr>
              <a:t> </a:t>
            </a:r>
            <a:r>
              <a:rPr lang="en-US" sz="2000" dirty="0" err="1" smtClean="0">
                <a:latin typeface="Calibri" pitchFamily="34" charset="0"/>
              </a:rPr>
              <a:t>corruzione</a:t>
            </a:r>
            <a:r>
              <a:rPr lang="en-US" sz="2000" dirty="0" smtClean="0">
                <a:latin typeface="Calibri" pitchFamily="34" charset="0"/>
              </a:rPr>
              <a:t> </a:t>
            </a:r>
            <a:r>
              <a:rPr lang="en-US" sz="2000" dirty="0" err="1" smtClean="0">
                <a:latin typeface="Calibri" pitchFamily="34" charset="0"/>
              </a:rPr>
              <a:t>permette</a:t>
            </a:r>
            <a:r>
              <a:rPr lang="en-US" sz="2000" dirty="0" smtClean="0">
                <a:latin typeface="Calibri" pitchFamily="34" charset="0"/>
              </a:rPr>
              <a:t> di </a:t>
            </a:r>
            <a:r>
              <a:rPr lang="en-US" sz="2000" dirty="0" err="1" smtClean="0">
                <a:latin typeface="Calibri" pitchFamily="34" charset="0"/>
              </a:rPr>
              <a:t>coordinarsi</a:t>
            </a:r>
            <a:r>
              <a:rPr lang="en-US" sz="2000" dirty="0" smtClean="0">
                <a:latin typeface="Calibri" pitchFamily="34" charset="0"/>
              </a:rPr>
              <a:t> </a:t>
            </a:r>
            <a:r>
              <a:rPr lang="en-US" sz="2000" dirty="0" err="1" smtClean="0">
                <a:latin typeface="Calibri" pitchFamily="34" charset="0"/>
              </a:rPr>
              <a:t>meglio</a:t>
            </a:r>
            <a:r>
              <a:rPr lang="en-US" sz="2000" dirty="0" smtClean="0">
                <a:latin typeface="Calibri" pitchFamily="34" charset="0"/>
              </a:rPr>
              <a:t> </a:t>
            </a:r>
            <a:r>
              <a:rPr lang="en-US" sz="2000" dirty="0" err="1" smtClean="0">
                <a:latin typeface="Calibri" pitchFamily="34" charset="0"/>
              </a:rPr>
              <a:t>tra</a:t>
            </a:r>
            <a:r>
              <a:rPr lang="en-US" sz="2000" dirty="0" smtClean="0">
                <a:latin typeface="Calibri" pitchFamily="34" charset="0"/>
              </a:rPr>
              <a:t> </a:t>
            </a:r>
            <a:r>
              <a:rPr lang="en-US" sz="2000" dirty="0" err="1" smtClean="0">
                <a:latin typeface="Calibri" pitchFamily="34" charset="0"/>
              </a:rPr>
              <a:t>imprese</a:t>
            </a:r>
            <a:r>
              <a:rPr lang="en-US" sz="2000" dirty="0" smtClean="0">
                <a:latin typeface="Calibri" pitchFamily="34" charset="0"/>
              </a:rPr>
              <a:t>, </a:t>
            </a:r>
            <a:r>
              <a:rPr lang="en-US" sz="2000" b="1" dirty="0" err="1" smtClean="0">
                <a:latin typeface="Calibri" pitchFamily="34" charset="0"/>
              </a:rPr>
              <a:t>facilitando</a:t>
            </a:r>
            <a:r>
              <a:rPr lang="en-US" sz="2000" b="1" dirty="0" smtClean="0">
                <a:latin typeface="Calibri" pitchFamily="34" charset="0"/>
              </a:rPr>
              <a:t> la </a:t>
            </a:r>
            <a:r>
              <a:rPr lang="en-US" sz="2000" b="1" dirty="0" err="1" smtClean="0">
                <a:latin typeface="Calibri" pitchFamily="34" charset="0"/>
              </a:rPr>
              <a:t>collusione</a:t>
            </a:r>
            <a:r>
              <a:rPr lang="en-US" sz="2000" b="1" dirty="0" smtClean="0">
                <a:latin typeface="Calibri" pitchFamily="34" charset="0"/>
              </a:rPr>
              <a:t>.</a:t>
            </a:r>
          </a:p>
          <a:p>
            <a:pPr eaLnBrk="1" hangingPunct="1">
              <a:lnSpc>
                <a:spcPct val="80000"/>
              </a:lnSpc>
            </a:pPr>
            <a:endParaRPr lang="it-IT" sz="2000" dirty="0" smtClean="0"/>
          </a:p>
        </p:txBody>
      </p:sp>
    </p:spTree>
  </p:cSld>
  <p:clrMapOvr>
    <a:masterClrMapping/>
  </p:clrMapOvr>
  <p:transition>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olo 1"/>
          <p:cNvSpPr>
            <a:spLocks noGrp="1"/>
          </p:cNvSpPr>
          <p:nvPr>
            <p:ph type="title"/>
          </p:nvPr>
        </p:nvSpPr>
        <p:spPr>
          <a:xfrm>
            <a:off x="417513" y="830263"/>
            <a:ext cx="8905875" cy="920750"/>
          </a:xfrm>
        </p:spPr>
        <p:txBody>
          <a:bodyPr/>
          <a:lstStyle/>
          <a:p>
            <a:pPr eaLnBrk="1" hangingPunct="1"/>
            <a:r>
              <a:rPr lang="it-IT" sz="3200" b="1" dirty="0" smtClean="0">
                <a:solidFill>
                  <a:srgbClr val="9888DE"/>
                </a:solidFill>
                <a:latin typeface="Calibri" pitchFamily="34" charset="0"/>
                <a:cs typeface="Times New Roman" pitchFamily="18" charset="0"/>
              </a:rPr>
              <a:t>Alcune regole dannose</a:t>
            </a:r>
          </a:p>
        </p:txBody>
      </p:sp>
      <p:sp>
        <p:nvSpPr>
          <p:cNvPr id="4" name="Rectangle 6"/>
          <p:cNvSpPr>
            <a:spLocks noGrp="1" noChangeArrowheads="1"/>
          </p:cNvSpPr>
          <p:nvPr>
            <p:ph idx="1"/>
          </p:nvPr>
        </p:nvSpPr>
        <p:spPr>
          <a:xfrm>
            <a:off x="495300" y="1981200"/>
            <a:ext cx="8915400" cy="4265613"/>
          </a:xfrm>
          <a:solidFill>
            <a:schemeClr val="bg2">
              <a:lumMod val="20000"/>
              <a:lumOff val="80000"/>
            </a:schemeClr>
          </a:solidFill>
        </p:spPr>
        <p:txBody>
          <a:bodyPr lIns="0" tIns="0" rIns="0" bIns="0"/>
          <a:lstStyle/>
          <a:p>
            <a:pPr marL="1154113" lvl="1" indent="-533400" eaLnBrk="1" hangingPunct="1">
              <a:buFontTx/>
              <a:buChar char="–"/>
              <a:defRPr/>
            </a:pPr>
            <a:endParaRPr lang="it-IT" sz="2000" dirty="0"/>
          </a:p>
          <a:p>
            <a:pPr marL="1154113" lvl="1" indent="-533400" eaLnBrk="1" hangingPunct="1">
              <a:buClr>
                <a:srgbClr val="003399"/>
              </a:buClr>
              <a:buFontTx/>
              <a:buChar char="–"/>
              <a:defRPr/>
            </a:pPr>
            <a:r>
              <a:rPr lang="it-IT" sz="2400" dirty="0">
                <a:latin typeface="Calibri" pitchFamily="34" charset="0"/>
              </a:rPr>
              <a:t>Gara Buoni Pasto 1 (pubblicata sulla Gazzetta Ufficiale della Repubblica Italiana n. 244 del 18 ottobre 2000)</a:t>
            </a:r>
          </a:p>
          <a:p>
            <a:pPr marL="1154113" lvl="1" indent="-533400" eaLnBrk="1" hangingPunct="1">
              <a:buClr>
                <a:srgbClr val="003399"/>
              </a:buClr>
              <a:buFontTx/>
              <a:buChar char="–"/>
              <a:defRPr/>
            </a:pPr>
            <a:endParaRPr lang="it-IT" sz="2400" dirty="0">
              <a:latin typeface="Calibri" pitchFamily="34" charset="0"/>
            </a:endParaRPr>
          </a:p>
          <a:p>
            <a:pPr marL="1154113" lvl="1" indent="-533400" eaLnBrk="1" hangingPunct="1">
              <a:buClr>
                <a:srgbClr val="003399"/>
              </a:buClr>
              <a:buFontTx/>
              <a:buChar char="–"/>
              <a:defRPr/>
            </a:pPr>
            <a:r>
              <a:rPr lang="it-IT" sz="2400" dirty="0">
                <a:latin typeface="Calibri" pitchFamily="34" charset="0"/>
              </a:rPr>
              <a:t>Provvedimento AGCM 13/06/2002</a:t>
            </a:r>
          </a:p>
          <a:p>
            <a:pPr marL="1154113" lvl="1" indent="-533400" eaLnBrk="1" hangingPunct="1">
              <a:buClr>
                <a:srgbClr val="003399"/>
              </a:buClr>
              <a:buFontTx/>
              <a:buChar char="–"/>
              <a:defRPr/>
            </a:pPr>
            <a:endParaRPr lang="it-IT" sz="2400" dirty="0">
              <a:latin typeface="Calibri" pitchFamily="34" charset="0"/>
            </a:endParaRPr>
          </a:p>
          <a:p>
            <a:pPr marL="1154113" lvl="1" indent="-533400" eaLnBrk="1" hangingPunct="1">
              <a:buClr>
                <a:srgbClr val="003399"/>
              </a:buClr>
              <a:buFontTx/>
              <a:buChar char="–"/>
              <a:defRPr/>
            </a:pPr>
            <a:r>
              <a:rPr lang="it-IT" sz="2400" dirty="0">
                <a:latin typeface="Calibri" pitchFamily="34" charset="0"/>
              </a:rPr>
              <a:t>8 partecipanti su 10 hanno costituito un </a:t>
            </a:r>
            <a:r>
              <a:rPr lang="it-IT" sz="2400" b="1" dirty="0">
                <a:latin typeface="Calibri" pitchFamily="34" charset="0"/>
              </a:rPr>
              <a:t>cartello</a:t>
            </a:r>
          </a:p>
          <a:p>
            <a:pPr marL="1154113" lvl="1" indent="-533400" eaLnBrk="1" hangingPunct="1">
              <a:buClr>
                <a:srgbClr val="003399"/>
              </a:buClr>
              <a:buFontTx/>
              <a:buChar char="–"/>
              <a:defRPr/>
            </a:pPr>
            <a:endParaRPr lang="it-IT" sz="2400" dirty="0">
              <a:latin typeface="Calibri" pitchFamily="34" charset="0"/>
            </a:endParaRPr>
          </a:p>
          <a:p>
            <a:pPr marL="1154113" lvl="1" indent="-533400" eaLnBrk="1" hangingPunct="1">
              <a:buClr>
                <a:srgbClr val="003399"/>
              </a:buClr>
              <a:buFontTx/>
              <a:buChar char="–"/>
              <a:defRPr/>
            </a:pPr>
            <a:r>
              <a:rPr lang="it-IT" sz="2400" dirty="0">
                <a:latin typeface="Calibri" pitchFamily="34" charset="0"/>
              </a:rPr>
              <a:t>Meccanismo di collusione basato sulla formula di aggiudicazione (di tipo “</a:t>
            </a:r>
            <a:r>
              <a:rPr lang="it-IT" sz="2400" b="1" dirty="0">
                <a:latin typeface="Calibri" pitchFamily="34" charset="0"/>
              </a:rPr>
              <a:t>media” e “al prezzo minimo</a:t>
            </a:r>
            <a:r>
              <a:rPr lang="it-IT" sz="2400" dirty="0">
                <a:latin typeface="Calibri" pitchFamily="34" charset="0"/>
              </a:rPr>
              <a:t>”)</a:t>
            </a:r>
          </a:p>
          <a:p>
            <a:pPr marL="1154113" lvl="1" indent="-533400" eaLnBrk="1" hangingPunct="1">
              <a:buFontTx/>
              <a:buChar char="–"/>
              <a:defRPr/>
            </a:pPr>
            <a:endParaRPr lang="it-IT" sz="2400" dirty="0">
              <a:latin typeface="Calibri" pitchFamily="34" charset="0"/>
            </a:endParaRPr>
          </a:p>
          <a:p>
            <a:pPr marL="1154113" lvl="1" indent="-533400" eaLnBrk="1" hangingPunct="1">
              <a:buFontTx/>
              <a:buChar char="–"/>
              <a:defRPr/>
            </a:pPr>
            <a:endParaRPr lang="it-IT" sz="2400" dirty="0">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4"/>
          <p:cNvSpPr>
            <a:spLocks noChangeArrowheads="1"/>
          </p:cNvSpPr>
          <p:nvPr/>
        </p:nvSpPr>
        <p:spPr bwMode="auto">
          <a:xfrm>
            <a:off x="428625" y="298450"/>
            <a:ext cx="8915400" cy="609600"/>
          </a:xfrm>
          <a:prstGeom prst="roundRect">
            <a:avLst>
              <a:gd name="adj" fmla="val 16667"/>
            </a:avLst>
          </a:prstGeom>
          <a:solidFill>
            <a:schemeClr val="bg1"/>
          </a:solidFill>
          <a:ln w="9525">
            <a:noFill/>
            <a:round/>
            <a:headEnd/>
            <a:tailEnd/>
          </a:ln>
        </p:spPr>
        <p:txBody>
          <a:bodyPr wrap="none" anchor="ctr"/>
          <a:lstStyle/>
          <a:p>
            <a:endParaRPr lang="it-IT"/>
          </a:p>
        </p:txBody>
      </p:sp>
      <p:sp>
        <p:nvSpPr>
          <p:cNvPr id="45061" name="Text Box 5"/>
          <p:cNvSpPr txBox="1">
            <a:spLocks noChangeArrowheads="1"/>
          </p:cNvSpPr>
          <p:nvPr/>
        </p:nvSpPr>
        <p:spPr bwMode="auto">
          <a:xfrm>
            <a:off x="428625" y="331788"/>
            <a:ext cx="8891588" cy="549275"/>
          </a:xfrm>
          <a:prstGeom prst="rect">
            <a:avLst/>
          </a:prstGeom>
          <a:noFill/>
          <a:ln w="9525" algn="ctr">
            <a:noFill/>
            <a:miter lim="800000"/>
            <a:headEnd/>
            <a:tailEnd/>
          </a:ln>
        </p:spPr>
        <p:txBody>
          <a:bodyPr anchor="b"/>
          <a:lstStyle/>
          <a:p>
            <a:pPr algn="ctr">
              <a:defRPr/>
            </a:pPr>
            <a:r>
              <a:rPr lang="it-IT" altLang="zh-CN" sz="3600" b="1" dirty="0">
                <a:solidFill>
                  <a:srgbClr val="9888DE"/>
                </a:solidFill>
                <a:ea typeface="+mj-ea"/>
                <a:cs typeface="Times New Roman" pitchFamily="18" charset="0"/>
              </a:rPr>
              <a:t>La strategia collusiva</a:t>
            </a:r>
          </a:p>
        </p:txBody>
      </p:sp>
      <p:pic>
        <p:nvPicPr>
          <p:cNvPr id="60420" name="Picture 7"/>
          <p:cNvPicPr>
            <a:picLocks noChangeAspect="1" noChangeArrowheads="1"/>
          </p:cNvPicPr>
          <p:nvPr/>
        </p:nvPicPr>
        <p:blipFill>
          <a:blip r:embed="rId3" cstate="print"/>
          <a:srcRect/>
          <a:stretch>
            <a:fillRect/>
          </a:stretch>
        </p:blipFill>
        <p:spPr bwMode="auto">
          <a:xfrm>
            <a:off x="1004888" y="1216025"/>
            <a:ext cx="7615237" cy="5381625"/>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95300" y="457200"/>
            <a:ext cx="9194800" cy="1371600"/>
          </a:xfrm>
        </p:spPr>
        <p:txBody>
          <a:bodyPr/>
          <a:lstStyle/>
          <a:p>
            <a:pPr eaLnBrk="1" hangingPunct="1"/>
            <a:r>
              <a:rPr lang="it-IT" sz="4000" b="1" dirty="0" smtClean="0">
                <a:solidFill>
                  <a:schemeClr val="bg2">
                    <a:lumMod val="60000"/>
                    <a:lumOff val="40000"/>
                  </a:schemeClr>
                </a:solidFill>
                <a:latin typeface="Calibri" pitchFamily="34" charset="0"/>
              </a:rPr>
              <a:t>La fase post gara: i controlli e l’esecuzione del contratto</a:t>
            </a:r>
            <a:endParaRPr lang="it-IT" sz="4000" b="1" dirty="0" smtClean="0">
              <a:solidFill>
                <a:schemeClr val="bg2">
                  <a:lumMod val="60000"/>
                  <a:lumOff val="40000"/>
                </a:schemeClr>
              </a:solidFill>
            </a:endParaRPr>
          </a:p>
        </p:txBody>
      </p:sp>
      <p:sp>
        <p:nvSpPr>
          <p:cNvPr id="68611" name="Rectangle 3"/>
          <p:cNvSpPr>
            <a:spLocks noGrp="1" noChangeArrowheads="1"/>
          </p:cNvSpPr>
          <p:nvPr>
            <p:ph idx="1"/>
          </p:nvPr>
        </p:nvSpPr>
        <p:spPr>
          <a:xfrm>
            <a:off x="495300" y="1981200"/>
            <a:ext cx="8915400" cy="4322763"/>
          </a:xfrm>
        </p:spPr>
        <p:txBody>
          <a:bodyPr/>
          <a:lstStyle/>
          <a:p>
            <a:pPr eaLnBrk="1" hangingPunct="1">
              <a:lnSpc>
                <a:spcPct val="80000"/>
              </a:lnSpc>
            </a:pPr>
            <a:r>
              <a:rPr lang="it-IT" sz="2000" dirty="0" smtClean="0">
                <a:latin typeface="Calibri" pitchFamily="34" charset="0"/>
              </a:rPr>
              <a:t>Fase di gestione del contratto meno sotto i riflettori, più discrezionale;</a:t>
            </a:r>
          </a:p>
          <a:p>
            <a:pPr eaLnBrk="1" hangingPunct="1">
              <a:lnSpc>
                <a:spcPct val="80000"/>
              </a:lnSpc>
            </a:pPr>
            <a:r>
              <a:rPr lang="it-IT" sz="2000" dirty="0" smtClean="0">
                <a:latin typeface="Calibri" pitchFamily="34" charset="0"/>
              </a:rPr>
              <a:t>Prezzi alti e capitolati strani: pericoloso;</a:t>
            </a:r>
          </a:p>
          <a:p>
            <a:pPr eaLnBrk="1" hangingPunct="1">
              <a:lnSpc>
                <a:spcPct val="80000"/>
              </a:lnSpc>
            </a:pPr>
            <a:endParaRPr lang="it-IT" sz="2000" dirty="0" smtClean="0">
              <a:latin typeface="Calibri" pitchFamily="34" charset="0"/>
            </a:endParaRPr>
          </a:p>
          <a:p>
            <a:pPr eaLnBrk="1" hangingPunct="1">
              <a:lnSpc>
                <a:spcPct val="80000"/>
              </a:lnSpc>
            </a:pPr>
            <a:r>
              <a:rPr lang="it-IT" sz="2000" dirty="0" smtClean="0">
                <a:latin typeface="Calibri" pitchFamily="34" charset="0"/>
              </a:rPr>
              <a:t>Penali tradizionalmente poco utilizzate (si aggiunge la possibile corruzione degli ispettori) per motivi a volte comprensibili;</a:t>
            </a:r>
          </a:p>
          <a:p>
            <a:pPr eaLnBrk="1" hangingPunct="1">
              <a:lnSpc>
                <a:spcPct val="80000"/>
              </a:lnSpc>
            </a:pPr>
            <a:r>
              <a:rPr lang="it-IT" sz="2000" dirty="0" smtClean="0">
                <a:latin typeface="Calibri" pitchFamily="34" charset="0"/>
              </a:rPr>
              <a:t>Raccolta dati e </a:t>
            </a:r>
            <a:r>
              <a:rPr lang="it-IT" sz="2000" dirty="0" err="1" smtClean="0">
                <a:latin typeface="Calibri" pitchFamily="34" charset="0"/>
              </a:rPr>
              <a:t>benchmarking</a:t>
            </a:r>
            <a:r>
              <a:rPr lang="it-IT" sz="2000" dirty="0" smtClean="0">
                <a:latin typeface="Calibri" pitchFamily="34" charset="0"/>
              </a:rPr>
              <a:t> rarissimi;</a:t>
            </a:r>
          </a:p>
          <a:p>
            <a:pPr algn="just" eaLnBrk="1" hangingPunct="1">
              <a:lnSpc>
                <a:spcPct val="80000"/>
              </a:lnSpc>
            </a:pPr>
            <a:r>
              <a:rPr lang="it-IT" sz="2000" dirty="0" smtClean="0">
                <a:latin typeface="Calibri" pitchFamily="34" charset="0"/>
              </a:rPr>
              <a:t>Il caso </a:t>
            </a:r>
            <a:r>
              <a:rPr lang="it-IT" sz="2000" dirty="0" err="1" smtClean="0">
                <a:latin typeface="Calibri" pitchFamily="34" charset="0"/>
              </a:rPr>
              <a:t>Consip</a:t>
            </a:r>
            <a:r>
              <a:rPr lang="it-IT" sz="2000" dirty="0" smtClean="0">
                <a:latin typeface="Calibri" pitchFamily="34" charset="0"/>
              </a:rPr>
              <a:t>. Nessun controllo MEF. Controlli </a:t>
            </a:r>
            <a:r>
              <a:rPr lang="it-IT" sz="2000" dirty="0" err="1" smtClean="0">
                <a:latin typeface="Calibri" pitchFamily="34" charset="0"/>
              </a:rPr>
              <a:t>Consip</a:t>
            </a:r>
            <a:r>
              <a:rPr lang="it-IT" sz="2000" dirty="0" smtClean="0">
                <a:latin typeface="Calibri" pitchFamily="34" charset="0"/>
              </a:rPr>
              <a:t>: verifiche ispettive 1428 (nel 2005-2007); non conformità accertate di entità grave (cioè quando è applicabile penale) 437; penali applicate 16. [Quaderno </a:t>
            </a:r>
            <a:r>
              <a:rPr lang="it-IT" sz="2000" dirty="0" err="1" smtClean="0">
                <a:latin typeface="Calibri" pitchFamily="34" charset="0"/>
              </a:rPr>
              <a:t>Consip</a:t>
            </a:r>
            <a:r>
              <a:rPr lang="it-IT" sz="2000" dirty="0" smtClean="0">
                <a:latin typeface="Calibri" pitchFamily="34" charset="0"/>
              </a:rPr>
              <a:t> 1/08]</a:t>
            </a:r>
          </a:p>
          <a:p>
            <a:pPr algn="just" eaLnBrk="1" hangingPunct="1">
              <a:lnSpc>
                <a:spcPct val="80000"/>
              </a:lnSpc>
            </a:pPr>
            <a:endParaRPr lang="it-IT" sz="2000" dirty="0" smtClean="0">
              <a:latin typeface="Calibri" pitchFamily="34" charset="0"/>
            </a:endParaRPr>
          </a:p>
          <a:p>
            <a:pPr eaLnBrk="1" hangingPunct="1">
              <a:lnSpc>
                <a:spcPct val="80000"/>
              </a:lnSpc>
            </a:pPr>
            <a:r>
              <a:rPr lang="it-IT" sz="2000" dirty="0" smtClean="0">
                <a:latin typeface="Calibri" pitchFamily="34" charset="0"/>
              </a:rPr>
              <a:t>Formule innovative possono risolvere? E approcci istituzionali innovativi? </a:t>
            </a:r>
          </a:p>
          <a:p>
            <a:pPr eaLnBrk="1" hangingPunct="1">
              <a:lnSpc>
                <a:spcPct val="80000"/>
              </a:lnSpc>
            </a:pPr>
            <a:r>
              <a:rPr lang="it-IT" sz="2000" dirty="0" smtClean="0">
                <a:latin typeface="Calibri" pitchFamily="34" charset="0"/>
              </a:rPr>
              <a:t>Controllo da parte dei perdenti con </a:t>
            </a:r>
            <a:r>
              <a:rPr lang="it-IT" sz="2000" dirty="0" err="1" smtClean="0">
                <a:latin typeface="Calibri" pitchFamily="34" charset="0"/>
              </a:rPr>
              <a:t>dual</a:t>
            </a:r>
            <a:r>
              <a:rPr lang="it-IT" sz="2000" dirty="0" smtClean="0">
                <a:latin typeface="Calibri" pitchFamily="34" charset="0"/>
              </a:rPr>
              <a:t> </a:t>
            </a:r>
            <a:r>
              <a:rPr lang="it-IT" sz="2000" dirty="0" err="1" smtClean="0">
                <a:latin typeface="Calibri" pitchFamily="34" charset="0"/>
              </a:rPr>
              <a:t>sourcing</a:t>
            </a:r>
            <a:r>
              <a:rPr lang="it-IT" sz="2000" dirty="0" smtClean="0">
                <a:latin typeface="Calibri" pitchFamily="34" charset="0"/>
              </a:rPr>
              <a:t>?</a:t>
            </a:r>
          </a:p>
          <a:p>
            <a:pPr eaLnBrk="1" hangingPunct="1">
              <a:lnSpc>
                <a:spcPct val="80000"/>
              </a:lnSpc>
            </a:pPr>
            <a:r>
              <a:rPr lang="it-IT" sz="2000" dirty="0" smtClean="0">
                <a:latin typeface="Calibri" pitchFamily="34" charset="0"/>
              </a:rPr>
              <a:t>Oppure? La reputazione? Sistemi di </a:t>
            </a:r>
            <a:r>
              <a:rPr lang="it-IT" sz="2000" dirty="0" err="1" smtClean="0">
                <a:latin typeface="Calibri" pitchFamily="34" charset="0"/>
              </a:rPr>
              <a:t>Vendor</a:t>
            </a:r>
            <a:r>
              <a:rPr lang="it-IT" sz="2000" dirty="0" smtClean="0">
                <a:latin typeface="Calibri" pitchFamily="34" charset="0"/>
              </a:rPr>
              <a:t> Rating</a:t>
            </a:r>
          </a:p>
          <a:p>
            <a:pPr eaLnBrk="1" hangingPunct="1">
              <a:lnSpc>
                <a:spcPct val="80000"/>
              </a:lnSpc>
            </a:pPr>
            <a:r>
              <a:rPr lang="it-IT" sz="2000" dirty="0" smtClean="0">
                <a:latin typeface="Calibri" pitchFamily="34" charset="0"/>
              </a:rPr>
              <a:t>Ispezioni randomizzate e pubblicazione esiti ispezioni?</a:t>
            </a:r>
          </a:p>
        </p:txBody>
      </p:sp>
    </p:spTree>
  </p:cSld>
  <p:clrMapOvr>
    <a:masterClrMapping/>
  </p:clrMapOvr>
  <p:transition>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AutoShape 2"/>
          <p:cNvSpPr>
            <a:spLocks noChangeArrowheads="1"/>
          </p:cNvSpPr>
          <p:nvPr/>
        </p:nvSpPr>
        <p:spPr bwMode="auto">
          <a:xfrm>
            <a:off x="5249863" y="5445125"/>
            <a:ext cx="4305300" cy="863600"/>
          </a:xfrm>
          <a:prstGeom prst="roundRect">
            <a:avLst>
              <a:gd name="adj" fmla="val 16667"/>
            </a:avLst>
          </a:prstGeom>
          <a:solidFill>
            <a:srgbClr val="C0C0C0"/>
          </a:solidFill>
          <a:ln w="9525">
            <a:noFill/>
            <a:round/>
            <a:headEnd/>
            <a:tailEnd/>
          </a:ln>
        </p:spPr>
        <p:txBody>
          <a:bodyPr wrap="none" anchor="ctr"/>
          <a:lstStyle/>
          <a:p>
            <a:endParaRPr lang="it-IT"/>
          </a:p>
        </p:txBody>
      </p:sp>
      <p:sp>
        <p:nvSpPr>
          <p:cNvPr id="69635" name="Rectangle 3"/>
          <p:cNvSpPr>
            <a:spLocks noGrp="1" noChangeArrowheads="1"/>
          </p:cNvSpPr>
          <p:nvPr>
            <p:ph type="title"/>
          </p:nvPr>
        </p:nvSpPr>
        <p:spPr>
          <a:xfrm>
            <a:off x="0" y="428625"/>
            <a:ext cx="9429750" cy="794868"/>
          </a:xfrm>
        </p:spPr>
        <p:txBody>
          <a:bodyPr/>
          <a:lstStyle/>
          <a:p>
            <a:pPr eaLnBrk="1" hangingPunct="1"/>
            <a:r>
              <a:rPr lang="it-IT" sz="3000" b="1" dirty="0" smtClean="0">
                <a:solidFill>
                  <a:srgbClr val="9888DE"/>
                </a:solidFill>
                <a:latin typeface="Calibri" pitchFamily="34" charset="0"/>
              </a:rPr>
              <a:t>Il </a:t>
            </a:r>
            <a:r>
              <a:rPr lang="it-IT" sz="3000" b="1" dirty="0" err="1" smtClean="0">
                <a:solidFill>
                  <a:srgbClr val="9888DE"/>
                </a:solidFill>
                <a:latin typeface="Calibri" pitchFamily="34" charset="0"/>
              </a:rPr>
              <a:t>vendor</a:t>
            </a:r>
            <a:r>
              <a:rPr lang="it-IT" sz="3000" b="1" dirty="0" smtClean="0">
                <a:solidFill>
                  <a:srgbClr val="9888DE"/>
                </a:solidFill>
                <a:latin typeface="Calibri" pitchFamily="34" charset="0"/>
              </a:rPr>
              <a:t> rating</a:t>
            </a:r>
            <a:endParaRPr lang="it-IT" sz="3000" dirty="0" smtClean="0">
              <a:solidFill>
                <a:srgbClr val="9888DE"/>
              </a:solidFill>
              <a:latin typeface="Calibri" pitchFamily="34" charset="0"/>
            </a:endParaRPr>
          </a:p>
        </p:txBody>
      </p:sp>
      <p:sp>
        <p:nvSpPr>
          <p:cNvPr id="69636" name="Text Box 4"/>
          <p:cNvSpPr txBox="1">
            <a:spLocks noChangeArrowheads="1"/>
          </p:cNvSpPr>
          <p:nvPr/>
        </p:nvSpPr>
        <p:spPr bwMode="auto">
          <a:xfrm>
            <a:off x="5343525" y="5467350"/>
            <a:ext cx="4211638" cy="842963"/>
          </a:xfrm>
          <a:prstGeom prst="rect">
            <a:avLst/>
          </a:prstGeom>
          <a:noFill/>
          <a:ln w="9525" algn="ctr">
            <a:noFill/>
            <a:miter lim="800000"/>
            <a:headEnd/>
            <a:tailEnd/>
          </a:ln>
        </p:spPr>
        <p:txBody>
          <a:bodyPr>
            <a:spAutoFit/>
          </a:bodyPr>
          <a:lstStyle/>
          <a:p>
            <a:pPr marL="180975" indent="-180975">
              <a:spcBef>
                <a:spcPct val="50000"/>
              </a:spcBef>
            </a:pPr>
            <a:r>
              <a:rPr lang="it-IT" sz="900" b="1">
                <a:latin typeface="Tahoma" pitchFamily="34" charset="0"/>
              </a:rPr>
              <a:t>Con i parametri della formula che assumono i seguenti valori: </a:t>
            </a:r>
          </a:p>
          <a:p>
            <a:pPr marL="180975" indent="-180975">
              <a:spcBef>
                <a:spcPct val="50000"/>
              </a:spcBef>
              <a:buFontTx/>
              <a:buChar char="•"/>
            </a:pPr>
            <a:r>
              <a:rPr lang="it-IT" sz="900" b="1" i="1">
                <a:latin typeface="Times New Roman" pitchFamily="18" charset="0"/>
              </a:rPr>
              <a:t>a</a:t>
            </a:r>
            <a:r>
              <a:rPr lang="it-IT" sz="900" b="1">
                <a:latin typeface="Tahoma" pitchFamily="34" charset="0"/>
              </a:rPr>
              <a:t> = 90</a:t>
            </a:r>
            <a:endParaRPr lang="it-IT" sz="900">
              <a:latin typeface="Tahoma" pitchFamily="34" charset="0"/>
            </a:endParaRPr>
          </a:p>
          <a:p>
            <a:pPr marL="180975" indent="-180975">
              <a:spcBef>
                <a:spcPct val="50000"/>
              </a:spcBef>
              <a:buFontTx/>
              <a:buChar char="•"/>
            </a:pPr>
            <a:r>
              <a:rPr lang="it-IT" sz="900" b="1" i="1">
                <a:latin typeface="Times New Roman" pitchFamily="18" charset="0"/>
              </a:rPr>
              <a:t>b</a:t>
            </a:r>
            <a:r>
              <a:rPr lang="it-IT" sz="900" b="1">
                <a:latin typeface="Tahoma" pitchFamily="34" charset="0"/>
              </a:rPr>
              <a:t> = 10</a:t>
            </a:r>
          </a:p>
          <a:p>
            <a:pPr marL="180975" indent="-180975">
              <a:spcBef>
                <a:spcPct val="50000"/>
              </a:spcBef>
              <a:buFontTx/>
              <a:buChar char="•"/>
            </a:pPr>
            <a:r>
              <a:rPr lang="it-IT" sz="900" b="1">
                <a:latin typeface="Tahoma" pitchFamily="34" charset="0"/>
              </a:rPr>
              <a:t>PB = </a:t>
            </a:r>
            <a:r>
              <a:rPr lang="it-IT" sz="900" b="1">
                <a:latin typeface="Tahoma" pitchFamily="34" charset="0"/>
                <a:cs typeface="Tahoma" pitchFamily="34" charset="0"/>
              </a:rPr>
              <a:t>€ 250.000</a:t>
            </a:r>
          </a:p>
        </p:txBody>
      </p:sp>
      <p:sp>
        <p:nvSpPr>
          <p:cNvPr id="69637" name="AutoShape 5"/>
          <p:cNvSpPr>
            <a:spLocks noChangeArrowheads="1"/>
          </p:cNvSpPr>
          <p:nvPr/>
        </p:nvSpPr>
        <p:spPr bwMode="auto">
          <a:xfrm>
            <a:off x="584200" y="1989138"/>
            <a:ext cx="4057650" cy="4451350"/>
          </a:xfrm>
          <a:prstGeom prst="roundRect">
            <a:avLst>
              <a:gd name="adj" fmla="val 9537"/>
            </a:avLst>
          </a:prstGeom>
          <a:solidFill>
            <a:srgbClr val="D9EDEF"/>
          </a:solidFill>
          <a:ln w="9525">
            <a:noFill/>
            <a:round/>
            <a:headEnd/>
            <a:tailEnd/>
          </a:ln>
        </p:spPr>
        <p:txBody>
          <a:bodyPr wrap="none" anchor="ctr"/>
          <a:lstStyle/>
          <a:p>
            <a:endParaRPr lang="it-IT"/>
          </a:p>
        </p:txBody>
      </p:sp>
      <p:sp>
        <p:nvSpPr>
          <p:cNvPr id="69638" name="Text Box 6"/>
          <p:cNvSpPr txBox="1">
            <a:spLocks noChangeArrowheads="1"/>
          </p:cNvSpPr>
          <p:nvPr/>
        </p:nvSpPr>
        <p:spPr bwMode="auto">
          <a:xfrm>
            <a:off x="2212975" y="4002088"/>
            <a:ext cx="1171575" cy="579437"/>
          </a:xfrm>
          <a:prstGeom prst="rect">
            <a:avLst/>
          </a:prstGeom>
          <a:noFill/>
          <a:ln w="9525" algn="ctr">
            <a:noFill/>
            <a:miter lim="800000"/>
            <a:headEnd/>
            <a:tailEnd/>
          </a:ln>
        </p:spPr>
        <p:txBody>
          <a:bodyPr>
            <a:spAutoFit/>
          </a:bodyPr>
          <a:lstStyle/>
          <a:p>
            <a:pPr algn="ctr">
              <a:spcBef>
                <a:spcPct val="50000"/>
              </a:spcBef>
            </a:pPr>
            <a:r>
              <a:rPr lang="it-IT" b="1">
                <a:latin typeface="Tahoma" pitchFamily="34" charset="0"/>
              </a:rPr>
              <a:t>+</a:t>
            </a:r>
          </a:p>
        </p:txBody>
      </p:sp>
      <p:sp>
        <p:nvSpPr>
          <p:cNvPr id="69639" name="AutoShape 7"/>
          <p:cNvSpPr>
            <a:spLocks/>
          </p:cNvSpPr>
          <p:nvPr/>
        </p:nvSpPr>
        <p:spPr bwMode="auto">
          <a:xfrm>
            <a:off x="4641850" y="2133600"/>
            <a:ext cx="468313" cy="4319588"/>
          </a:xfrm>
          <a:prstGeom prst="rightBrace">
            <a:avLst>
              <a:gd name="adj1" fmla="val 86771"/>
              <a:gd name="adj2" fmla="val 56968"/>
            </a:avLst>
          </a:prstGeom>
          <a:noFill/>
          <a:ln w="9525">
            <a:solidFill>
              <a:schemeClr val="tx1"/>
            </a:solidFill>
            <a:round/>
            <a:headEnd/>
            <a:tailEnd/>
          </a:ln>
        </p:spPr>
        <p:txBody>
          <a:bodyPr wrap="none" anchor="ctr"/>
          <a:lstStyle/>
          <a:p>
            <a:endParaRPr lang="it-IT"/>
          </a:p>
        </p:txBody>
      </p:sp>
      <p:sp>
        <p:nvSpPr>
          <p:cNvPr id="69640" name="Text Box 8"/>
          <p:cNvSpPr txBox="1">
            <a:spLocks noChangeArrowheads="1"/>
          </p:cNvSpPr>
          <p:nvPr/>
        </p:nvSpPr>
        <p:spPr bwMode="auto">
          <a:xfrm>
            <a:off x="349250" y="2770188"/>
            <a:ext cx="1171575" cy="579437"/>
          </a:xfrm>
          <a:prstGeom prst="rect">
            <a:avLst/>
          </a:prstGeom>
          <a:noFill/>
          <a:ln w="9525" algn="ctr">
            <a:noFill/>
            <a:miter lim="800000"/>
            <a:headEnd/>
            <a:tailEnd/>
          </a:ln>
        </p:spPr>
        <p:txBody>
          <a:bodyPr>
            <a:spAutoFit/>
          </a:bodyPr>
          <a:lstStyle/>
          <a:p>
            <a:pPr algn="ctr">
              <a:spcBef>
                <a:spcPct val="50000"/>
              </a:spcBef>
            </a:pPr>
            <a:r>
              <a:rPr lang="it-IT" b="1" i="1">
                <a:latin typeface="Times New Roman" pitchFamily="18" charset="0"/>
              </a:rPr>
              <a:t>a</a:t>
            </a:r>
            <a:r>
              <a:rPr lang="it-IT" sz="1000" b="1" i="1">
                <a:latin typeface="Times New Roman" pitchFamily="18" charset="0"/>
              </a:rPr>
              <a:t> </a:t>
            </a:r>
            <a:r>
              <a:rPr lang="it-IT" b="1" i="1">
                <a:latin typeface="Times New Roman" pitchFamily="18" charset="0"/>
              </a:rPr>
              <a:t>*</a:t>
            </a:r>
          </a:p>
        </p:txBody>
      </p:sp>
      <p:sp>
        <p:nvSpPr>
          <p:cNvPr id="69641" name="Text Box 9"/>
          <p:cNvSpPr txBox="1">
            <a:spLocks noChangeArrowheads="1"/>
          </p:cNvSpPr>
          <p:nvPr/>
        </p:nvSpPr>
        <p:spPr bwMode="auto">
          <a:xfrm>
            <a:off x="342900" y="4987925"/>
            <a:ext cx="1169988" cy="579438"/>
          </a:xfrm>
          <a:prstGeom prst="rect">
            <a:avLst/>
          </a:prstGeom>
          <a:noFill/>
          <a:ln w="9525" algn="ctr">
            <a:noFill/>
            <a:miter lim="800000"/>
            <a:headEnd/>
            <a:tailEnd/>
          </a:ln>
        </p:spPr>
        <p:txBody>
          <a:bodyPr>
            <a:spAutoFit/>
          </a:bodyPr>
          <a:lstStyle/>
          <a:p>
            <a:pPr algn="ctr">
              <a:spcBef>
                <a:spcPct val="50000"/>
              </a:spcBef>
            </a:pPr>
            <a:r>
              <a:rPr lang="it-IT" b="1" i="1">
                <a:latin typeface="Times New Roman" pitchFamily="18" charset="0"/>
              </a:rPr>
              <a:t>b</a:t>
            </a:r>
            <a:r>
              <a:rPr lang="it-IT" sz="1000" b="1" i="1">
                <a:latin typeface="Times New Roman" pitchFamily="18" charset="0"/>
              </a:rPr>
              <a:t> </a:t>
            </a:r>
            <a:r>
              <a:rPr lang="it-IT" b="1" i="1">
                <a:latin typeface="Times New Roman" pitchFamily="18" charset="0"/>
              </a:rPr>
              <a:t>*</a:t>
            </a:r>
          </a:p>
        </p:txBody>
      </p:sp>
      <p:pic>
        <p:nvPicPr>
          <p:cNvPr id="69642" name="Picture 10"/>
          <p:cNvPicPr>
            <a:picLocks noChangeArrowheads="1"/>
          </p:cNvPicPr>
          <p:nvPr/>
        </p:nvPicPr>
        <p:blipFill>
          <a:blip r:embed="rId3" cstate="print"/>
          <a:srcRect/>
          <a:stretch>
            <a:fillRect/>
          </a:stretch>
        </p:blipFill>
        <p:spPr bwMode="auto">
          <a:xfrm>
            <a:off x="1217613" y="2133600"/>
            <a:ext cx="3267075" cy="1943100"/>
          </a:xfrm>
          <a:prstGeom prst="rect">
            <a:avLst/>
          </a:prstGeom>
          <a:noFill/>
          <a:ln w="9525" algn="ctr">
            <a:noFill/>
            <a:miter lim="800000"/>
            <a:headEnd/>
            <a:tailEnd/>
          </a:ln>
        </p:spPr>
      </p:pic>
      <p:pic>
        <p:nvPicPr>
          <p:cNvPr id="69643" name="Picture 11"/>
          <p:cNvPicPr>
            <a:picLocks noChangeArrowheads="1"/>
          </p:cNvPicPr>
          <p:nvPr/>
        </p:nvPicPr>
        <p:blipFill>
          <a:blip r:embed="rId4" cstate="print"/>
          <a:srcRect/>
          <a:stretch>
            <a:fillRect/>
          </a:stretch>
        </p:blipFill>
        <p:spPr bwMode="auto">
          <a:xfrm>
            <a:off x="1195388" y="4429125"/>
            <a:ext cx="3275012" cy="1952625"/>
          </a:xfrm>
          <a:prstGeom prst="rect">
            <a:avLst/>
          </a:prstGeom>
          <a:noFill/>
          <a:ln w="9525" algn="ctr">
            <a:noFill/>
            <a:miter lim="800000"/>
            <a:headEnd/>
            <a:tailEnd/>
          </a:ln>
        </p:spPr>
      </p:pic>
      <p:pic>
        <p:nvPicPr>
          <p:cNvPr id="69644" name="Picture 12"/>
          <p:cNvPicPr>
            <a:picLocks noChangeAspect="1" noChangeArrowheads="1"/>
          </p:cNvPicPr>
          <p:nvPr/>
        </p:nvPicPr>
        <p:blipFill>
          <a:blip r:embed="rId5" cstate="print"/>
          <a:srcRect/>
          <a:stretch>
            <a:fillRect/>
          </a:stretch>
        </p:blipFill>
        <p:spPr bwMode="auto">
          <a:xfrm>
            <a:off x="5259388" y="1808163"/>
            <a:ext cx="4295775" cy="3492500"/>
          </a:xfrm>
          <a:prstGeom prst="rect">
            <a:avLst/>
          </a:prstGeom>
          <a:noFill/>
          <a:ln w="9525" algn="ctr">
            <a:noFill/>
            <a:miter lim="800000"/>
            <a:headEnd/>
            <a:tailEnd/>
          </a:ln>
        </p:spPr>
      </p:pic>
      <p:pic>
        <p:nvPicPr>
          <p:cNvPr id="69645" name="Picture 13"/>
          <p:cNvPicPr>
            <a:picLocks noChangeAspect="1" noChangeArrowheads="1"/>
          </p:cNvPicPr>
          <p:nvPr/>
        </p:nvPicPr>
        <p:blipFill>
          <a:blip r:embed="rId6" cstate="print"/>
          <a:srcRect r="40401"/>
          <a:stretch>
            <a:fillRect/>
          </a:stretch>
        </p:blipFill>
        <p:spPr bwMode="auto">
          <a:xfrm>
            <a:off x="700625" y="1052513"/>
            <a:ext cx="4602162" cy="819150"/>
          </a:xfrm>
          <a:prstGeom prst="rect">
            <a:avLst/>
          </a:prstGeom>
          <a:noFill/>
          <a:ln w="9525" algn="ctr">
            <a:noFill/>
            <a:miter lim="800000"/>
            <a:headEnd/>
            <a:tailEnd/>
          </a:ln>
        </p:spPr>
      </p:pic>
      <p:sp>
        <p:nvSpPr>
          <p:cNvPr id="69646" name="Oval 14"/>
          <p:cNvSpPr>
            <a:spLocks noChangeArrowheads="1"/>
          </p:cNvSpPr>
          <p:nvPr/>
        </p:nvSpPr>
        <p:spPr bwMode="auto">
          <a:xfrm>
            <a:off x="2613025" y="1009650"/>
            <a:ext cx="1558925" cy="863600"/>
          </a:xfrm>
          <a:prstGeom prst="ellipse">
            <a:avLst/>
          </a:prstGeom>
          <a:noFill/>
          <a:ln w="9525" algn="ctr">
            <a:solidFill>
              <a:srgbClr val="990000"/>
            </a:solidFill>
            <a:round/>
            <a:headEnd/>
            <a:tailEnd/>
          </a:ln>
        </p:spPr>
        <p:txBody>
          <a:bodyPr wrap="none" anchor="ctr"/>
          <a:lstStyle/>
          <a:p>
            <a:endParaRPr lang="it-IT"/>
          </a:p>
        </p:txBody>
      </p:sp>
      <p:sp>
        <p:nvSpPr>
          <p:cNvPr id="69647" name="Line 15"/>
          <p:cNvSpPr>
            <a:spLocks noChangeShapeType="1"/>
          </p:cNvSpPr>
          <p:nvPr/>
        </p:nvSpPr>
        <p:spPr bwMode="auto">
          <a:xfrm flipH="1">
            <a:off x="2613025" y="1773238"/>
            <a:ext cx="233363" cy="360362"/>
          </a:xfrm>
          <a:prstGeom prst="line">
            <a:avLst/>
          </a:prstGeom>
          <a:noFill/>
          <a:ln w="9525">
            <a:solidFill>
              <a:srgbClr val="990000"/>
            </a:solidFill>
            <a:prstDash val="sysDot"/>
            <a:round/>
            <a:headEnd/>
            <a:tailEnd type="triangle" w="med" len="med"/>
          </a:ln>
        </p:spPr>
        <p:txBody>
          <a:bodyPr wrap="none" anchor="ctr"/>
          <a:lstStyle/>
          <a:p>
            <a:endParaRPr lang="it-IT"/>
          </a:p>
        </p:txBody>
      </p:sp>
      <p:sp>
        <p:nvSpPr>
          <p:cNvPr id="69648" name="Oval 16"/>
          <p:cNvSpPr>
            <a:spLocks noChangeArrowheads="1"/>
          </p:cNvSpPr>
          <p:nvPr/>
        </p:nvSpPr>
        <p:spPr bwMode="auto">
          <a:xfrm>
            <a:off x="4329113" y="1023938"/>
            <a:ext cx="857250" cy="811212"/>
          </a:xfrm>
          <a:prstGeom prst="ellipse">
            <a:avLst/>
          </a:prstGeom>
          <a:noFill/>
          <a:ln w="9525" algn="ctr">
            <a:solidFill>
              <a:srgbClr val="990000"/>
            </a:solidFill>
            <a:round/>
            <a:headEnd/>
            <a:tailEnd/>
          </a:ln>
        </p:spPr>
        <p:txBody>
          <a:bodyPr wrap="none" anchor="ctr"/>
          <a:lstStyle/>
          <a:p>
            <a:endParaRPr lang="it-IT"/>
          </a:p>
        </p:txBody>
      </p:sp>
      <p:sp>
        <p:nvSpPr>
          <p:cNvPr id="69649" name="Line 17"/>
          <p:cNvSpPr>
            <a:spLocks noChangeShapeType="1"/>
          </p:cNvSpPr>
          <p:nvPr/>
        </p:nvSpPr>
        <p:spPr bwMode="auto">
          <a:xfrm flipH="1">
            <a:off x="4484688" y="1844675"/>
            <a:ext cx="234950" cy="2592388"/>
          </a:xfrm>
          <a:prstGeom prst="line">
            <a:avLst/>
          </a:prstGeom>
          <a:noFill/>
          <a:ln w="9525">
            <a:solidFill>
              <a:srgbClr val="990000"/>
            </a:solidFill>
            <a:prstDash val="sysDot"/>
            <a:round/>
            <a:headEnd/>
            <a:tailEnd type="triangle" w="med" len="med"/>
          </a:ln>
        </p:spPr>
        <p:txBody>
          <a:bodyPr wrap="none" anchor="ctr"/>
          <a:lstStyle/>
          <a:p>
            <a:endParaRPr lang="it-IT"/>
          </a:p>
        </p:txBody>
      </p:sp>
    </p:spTree>
  </p:cSld>
  <p:clrMapOvr>
    <a:masterClrMapping/>
  </p:clrMapOvr>
  <p:transition>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457200"/>
            <a:ext cx="8915400" cy="1204175"/>
          </a:xfrm>
        </p:spPr>
        <p:txBody>
          <a:bodyPr/>
          <a:lstStyle/>
          <a:p>
            <a:r>
              <a:rPr lang="en-GB" sz="3200" b="1" dirty="0" smtClean="0">
                <a:solidFill>
                  <a:schemeClr val="bg2">
                    <a:lumMod val="60000"/>
                    <a:lumOff val="40000"/>
                  </a:schemeClr>
                </a:solidFill>
              </a:rPr>
              <a:t>Il </a:t>
            </a:r>
            <a:r>
              <a:rPr lang="en-GB" sz="3200" b="1" dirty="0" err="1" smtClean="0">
                <a:solidFill>
                  <a:schemeClr val="bg2">
                    <a:lumMod val="60000"/>
                    <a:lumOff val="40000"/>
                  </a:schemeClr>
                </a:solidFill>
              </a:rPr>
              <a:t>problema</a:t>
            </a:r>
            <a:r>
              <a:rPr lang="en-GB" sz="3200" b="1" dirty="0" smtClean="0">
                <a:solidFill>
                  <a:schemeClr val="bg2">
                    <a:lumMod val="60000"/>
                    <a:lumOff val="40000"/>
                  </a:schemeClr>
                </a:solidFill>
              </a:rPr>
              <a:t> con le </a:t>
            </a:r>
            <a:r>
              <a:rPr lang="en-GB" sz="3200" b="1" dirty="0" err="1" smtClean="0">
                <a:solidFill>
                  <a:schemeClr val="bg2">
                    <a:lumMod val="60000"/>
                    <a:lumOff val="40000"/>
                  </a:schemeClr>
                </a:solidFill>
              </a:rPr>
              <a:t>concessioni</a:t>
            </a:r>
            <a:r>
              <a:rPr lang="en-GB" sz="3200" dirty="0" smtClean="0">
                <a:solidFill>
                  <a:schemeClr val="tx1">
                    <a:lumMod val="95000"/>
                    <a:lumOff val="5000"/>
                  </a:schemeClr>
                </a:solidFill>
              </a:rPr>
              <a:t/>
            </a:r>
            <a:br>
              <a:rPr lang="en-GB" sz="3200" dirty="0" smtClean="0">
                <a:solidFill>
                  <a:schemeClr val="tx1">
                    <a:lumMod val="95000"/>
                    <a:lumOff val="5000"/>
                  </a:schemeClr>
                </a:solidFill>
              </a:rPr>
            </a:br>
            <a:r>
              <a:rPr lang="en-GB" sz="2400" dirty="0" smtClean="0">
                <a:solidFill>
                  <a:schemeClr val="tx1">
                    <a:lumMod val="95000"/>
                    <a:lumOff val="5000"/>
                  </a:schemeClr>
                </a:solidFill>
              </a:rPr>
              <a:t>Iossa Martimort (2011)</a:t>
            </a:r>
            <a:endParaRPr lang="en-GB" sz="2400" dirty="0">
              <a:solidFill>
                <a:schemeClr val="tx1">
                  <a:lumMod val="95000"/>
                  <a:lumOff val="5000"/>
                </a:schemeClr>
              </a:solidFill>
            </a:endParaRPr>
          </a:p>
        </p:txBody>
      </p:sp>
      <p:sp>
        <p:nvSpPr>
          <p:cNvPr id="3" name="Segnaposto contenuto 2"/>
          <p:cNvSpPr>
            <a:spLocks noGrp="1"/>
          </p:cNvSpPr>
          <p:nvPr>
            <p:ph idx="1"/>
          </p:nvPr>
        </p:nvSpPr>
        <p:spPr>
          <a:xfrm>
            <a:off x="495300" y="1558343"/>
            <a:ext cx="8915400" cy="5100033"/>
          </a:xfrm>
        </p:spPr>
        <p:txBody>
          <a:bodyPr/>
          <a:lstStyle/>
          <a:p>
            <a:pPr algn="just"/>
            <a:r>
              <a:rPr lang="en-GB" dirty="0" smtClean="0"/>
              <a:t> </a:t>
            </a:r>
            <a:r>
              <a:rPr lang="it-IT" sz="2800" dirty="0" smtClean="0"/>
              <a:t>Allocazione del rischio tra concessionario e PA cruciale per il PF</a:t>
            </a:r>
          </a:p>
          <a:p>
            <a:pPr algn="just"/>
            <a:r>
              <a:rPr lang="it-IT" sz="2800" dirty="0" smtClean="0"/>
              <a:t> il rischio va allocato alla parte che e’ maggiormente in grado di controllarlo e gestirlo. Incentivi versus efficienza</a:t>
            </a:r>
          </a:p>
          <a:p>
            <a:pPr algn="just"/>
            <a:r>
              <a:rPr lang="it-IT" sz="2800" dirty="0" smtClean="0"/>
              <a:t> Ottima allocazione del rischio richiede clausole di indicizzazione o contingenti </a:t>
            </a:r>
          </a:p>
          <a:p>
            <a:pPr algn="just"/>
            <a:r>
              <a:rPr lang="it-IT" sz="2800" dirty="0" smtClean="0"/>
              <a:t>Ma alto rischio manipolazione durante fase di esecuzione contratto</a:t>
            </a:r>
          </a:p>
          <a:p>
            <a:pPr algn="just"/>
            <a:r>
              <a:rPr lang="it-IT" sz="2800" dirty="0" smtClean="0"/>
              <a:t> Se controlli bassi meglio concessioni con alto trasferimento del rischio o appalto tradizionale</a:t>
            </a:r>
          </a:p>
        </p:txBody>
      </p:sp>
    </p:spTree>
  </p:cSld>
  <p:clrMapOvr>
    <a:masterClrMapping/>
  </p:clrMapOvr>
  <p:transition>
    <p:zo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marL="342900" indent="-342900" algn="just">
              <a:spcBef>
                <a:spcPct val="20000"/>
              </a:spcBef>
              <a:buClr>
                <a:schemeClr val="bg2"/>
              </a:buClr>
              <a:buSzPct val="75000"/>
            </a:pPr>
            <a:r>
              <a:rPr lang="en-GB" sz="2800" b="1" dirty="0" err="1" smtClean="0">
                <a:solidFill>
                  <a:schemeClr val="bg2">
                    <a:lumMod val="60000"/>
                    <a:lumOff val="40000"/>
                  </a:schemeClr>
                </a:solidFill>
                <a:latin typeface="+mn-lt"/>
                <a:ea typeface="+mn-ea"/>
                <a:cs typeface="+mn-cs"/>
              </a:rPr>
              <a:t>Combattere</a:t>
            </a:r>
            <a:r>
              <a:rPr lang="en-GB" sz="2800" b="1" dirty="0" smtClean="0">
                <a:solidFill>
                  <a:schemeClr val="bg2">
                    <a:lumMod val="60000"/>
                    <a:lumOff val="40000"/>
                  </a:schemeClr>
                </a:solidFill>
                <a:latin typeface="+mn-lt"/>
                <a:ea typeface="+mn-ea"/>
                <a:cs typeface="+mn-cs"/>
              </a:rPr>
              <a:t> la </a:t>
            </a:r>
            <a:r>
              <a:rPr lang="en-GB" sz="2800" b="1" dirty="0" err="1" smtClean="0">
                <a:solidFill>
                  <a:schemeClr val="bg2">
                    <a:lumMod val="60000"/>
                    <a:lumOff val="40000"/>
                  </a:schemeClr>
                </a:solidFill>
                <a:latin typeface="+mn-lt"/>
                <a:ea typeface="+mn-ea"/>
                <a:cs typeface="+mn-cs"/>
              </a:rPr>
              <a:t>corruzione</a:t>
            </a:r>
            <a:r>
              <a:rPr lang="en-GB" sz="2800" b="1" dirty="0" smtClean="0">
                <a:solidFill>
                  <a:schemeClr val="bg2">
                    <a:lumMod val="60000"/>
                    <a:lumOff val="40000"/>
                  </a:schemeClr>
                </a:solidFill>
                <a:latin typeface="+mn-lt"/>
                <a:ea typeface="+mn-ea"/>
                <a:cs typeface="+mn-cs"/>
              </a:rPr>
              <a:t>: </a:t>
            </a:r>
            <a:r>
              <a:rPr lang="en-GB" sz="2800" b="1" dirty="0" err="1" smtClean="0">
                <a:solidFill>
                  <a:schemeClr val="bg2">
                    <a:lumMod val="60000"/>
                    <a:lumOff val="40000"/>
                  </a:schemeClr>
                </a:solidFill>
                <a:latin typeface="+mn-lt"/>
                <a:ea typeface="+mn-ea"/>
                <a:cs typeface="+mn-cs"/>
              </a:rPr>
              <a:t>gli</a:t>
            </a:r>
            <a:r>
              <a:rPr lang="en-GB" sz="2800" b="1" dirty="0" smtClean="0">
                <a:solidFill>
                  <a:schemeClr val="bg2">
                    <a:lumMod val="60000"/>
                    <a:lumOff val="40000"/>
                  </a:schemeClr>
                </a:solidFill>
                <a:latin typeface="+mn-lt"/>
                <a:ea typeface="+mn-ea"/>
                <a:cs typeface="+mn-cs"/>
              </a:rPr>
              <a:t> </a:t>
            </a:r>
            <a:r>
              <a:rPr lang="en-GB" sz="2800" b="1" dirty="0" err="1" smtClean="0">
                <a:solidFill>
                  <a:schemeClr val="bg2">
                    <a:lumMod val="60000"/>
                    <a:lumOff val="40000"/>
                  </a:schemeClr>
                </a:solidFill>
                <a:latin typeface="+mn-lt"/>
                <a:ea typeface="+mn-ea"/>
                <a:cs typeface="+mn-cs"/>
              </a:rPr>
              <a:t>incentivi</a:t>
            </a:r>
            <a:r>
              <a:rPr lang="en-GB" sz="2800" b="1" dirty="0" smtClean="0">
                <a:solidFill>
                  <a:schemeClr val="bg2">
                    <a:lumMod val="60000"/>
                    <a:lumOff val="40000"/>
                  </a:schemeClr>
                </a:solidFill>
                <a:latin typeface="+mn-lt"/>
                <a:ea typeface="+mn-ea"/>
                <a:cs typeface="+mn-cs"/>
              </a:rPr>
              <a:t> </a:t>
            </a:r>
            <a:r>
              <a:rPr lang="en-GB" sz="2800" b="1" dirty="0" err="1" smtClean="0">
                <a:solidFill>
                  <a:schemeClr val="bg2">
                    <a:lumMod val="60000"/>
                    <a:lumOff val="40000"/>
                  </a:schemeClr>
                </a:solidFill>
                <a:latin typeface="+mn-lt"/>
                <a:ea typeface="+mn-ea"/>
                <a:cs typeface="+mn-cs"/>
              </a:rPr>
              <a:t>dei</a:t>
            </a:r>
            <a:r>
              <a:rPr lang="en-GB" sz="2800" b="1" dirty="0" smtClean="0">
                <a:solidFill>
                  <a:schemeClr val="bg2">
                    <a:lumMod val="60000"/>
                    <a:lumOff val="40000"/>
                  </a:schemeClr>
                </a:solidFill>
                <a:latin typeface="+mn-lt"/>
                <a:ea typeface="+mn-ea"/>
                <a:cs typeface="+mn-cs"/>
              </a:rPr>
              <a:t> </a:t>
            </a:r>
            <a:r>
              <a:rPr lang="en-GB" sz="2800" b="1" dirty="0" err="1" smtClean="0">
                <a:solidFill>
                  <a:schemeClr val="bg2">
                    <a:lumMod val="60000"/>
                    <a:lumOff val="40000"/>
                  </a:schemeClr>
                </a:solidFill>
                <a:latin typeface="+mn-lt"/>
                <a:ea typeface="+mn-ea"/>
                <a:cs typeface="+mn-cs"/>
              </a:rPr>
              <a:t>funzionari</a:t>
            </a:r>
            <a:endParaRPr lang="en-GB" sz="2800" b="1" dirty="0" smtClean="0">
              <a:solidFill>
                <a:schemeClr val="bg2">
                  <a:lumMod val="60000"/>
                  <a:lumOff val="40000"/>
                </a:schemeClr>
              </a:solidFill>
              <a:latin typeface="+mn-lt"/>
              <a:ea typeface="+mn-ea"/>
              <a:cs typeface="+mn-cs"/>
            </a:endParaRPr>
          </a:p>
        </p:txBody>
      </p:sp>
      <p:sp>
        <p:nvSpPr>
          <p:cNvPr id="3" name="Segnaposto contenuto 2"/>
          <p:cNvSpPr>
            <a:spLocks noGrp="1"/>
          </p:cNvSpPr>
          <p:nvPr>
            <p:ph idx="1"/>
          </p:nvPr>
        </p:nvSpPr>
        <p:spPr>
          <a:xfrm>
            <a:off x="495300" y="1813772"/>
            <a:ext cx="8915400" cy="4677177"/>
          </a:xfrm>
        </p:spPr>
        <p:txBody>
          <a:bodyPr/>
          <a:lstStyle/>
          <a:p>
            <a:r>
              <a:rPr lang="it-IT" dirty="0" smtClean="0"/>
              <a:t> </a:t>
            </a:r>
            <a:r>
              <a:rPr lang="it-IT" sz="2800" dirty="0" smtClean="0"/>
              <a:t> Caso di un burocrate con potere decisionale</a:t>
            </a:r>
          </a:p>
          <a:p>
            <a:r>
              <a:rPr lang="it-IT" sz="2800" dirty="0" smtClean="0"/>
              <a:t> p: </a:t>
            </a:r>
            <a:r>
              <a:rPr lang="it-IT" sz="2800" dirty="0" err="1" smtClean="0"/>
              <a:t>prob</a:t>
            </a:r>
            <a:r>
              <a:rPr lang="it-IT" sz="2800" dirty="0" smtClean="0"/>
              <a:t> di essere inquisiti, nel qual caso si ottiene v</a:t>
            </a:r>
          </a:p>
          <a:p>
            <a:r>
              <a:rPr lang="it-IT" sz="2800" dirty="0" smtClean="0"/>
              <a:t> s:  salario</a:t>
            </a:r>
          </a:p>
          <a:p>
            <a:r>
              <a:rPr lang="it-IT" sz="2800" dirty="0" smtClean="0"/>
              <a:t> t: tangente</a:t>
            </a:r>
          </a:p>
          <a:p>
            <a:r>
              <a:rPr lang="it-IT" sz="2800" dirty="0" smtClean="0"/>
              <a:t> d: costo morale disonesta</a:t>
            </a:r>
          </a:p>
          <a:p>
            <a:r>
              <a:rPr lang="it-IT" sz="2800" dirty="0" smtClean="0"/>
              <a:t> Il burocrate accetta di farsi corrompere se:</a:t>
            </a:r>
          </a:p>
          <a:p>
            <a:pPr>
              <a:buNone/>
            </a:pPr>
            <a:endParaRPr lang="it-IT" sz="2800" dirty="0" smtClean="0"/>
          </a:p>
          <a:p>
            <a:pPr algn="ctr">
              <a:buNone/>
            </a:pPr>
            <a:r>
              <a:rPr lang="it-IT" sz="2800" dirty="0" smtClean="0"/>
              <a:t>	</a:t>
            </a:r>
            <a:r>
              <a:rPr lang="it-IT" sz="2800" dirty="0" err="1" smtClean="0"/>
              <a:t>pv+</a:t>
            </a:r>
            <a:r>
              <a:rPr lang="it-IT" sz="2800" dirty="0" smtClean="0"/>
              <a:t>(1-p)(s+t-d)&gt;s</a:t>
            </a:r>
          </a:p>
        </p:txBody>
      </p:sp>
    </p:spTree>
  </p:cSld>
  <p:clrMapOvr>
    <a:masterClrMapping/>
  </p:clrMapOvr>
  <p:transition>
    <p:zo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135225"/>
            <a:ext cx="8915400" cy="1371600"/>
          </a:xfrm>
        </p:spPr>
        <p:txBody>
          <a:bodyPr/>
          <a:lstStyle/>
          <a:p>
            <a:pPr algn="ctr"/>
            <a:r>
              <a:rPr lang="en-GB" sz="2400" dirty="0" err="1" smtClean="0"/>
              <a:t>Oppure</a:t>
            </a:r>
            <a:r>
              <a:rPr lang="en-GB" sz="2400" dirty="0" smtClean="0"/>
              <a:t>: 	</a:t>
            </a:r>
            <a:r>
              <a:rPr lang="en-GB" dirty="0" smtClean="0"/>
              <a:t>(t-d)(1-p)&gt;p(s-v)</a:t>
            </a:r>
            <a:endParaRPr lang="en-GB" dirty="0"/>
          </a:p>
        </p:txBody>
      </p:sp>
      <p:sp>
        <p:nvSpPr>
          <p:cNvPr id="3" name="Segnaposto contenuto 2"/>
          <p:cNvSpPr>
            <a:spLocks noGrp="1"/>
          </p:cNvSpPr>
          <p:nvPr>
            <p:ph idx="1"/>
          </p:nvPr>
        </p:nvSpPr>
        <p:spPr>
          <a:xfrm>
            <a:off x="495300" y="1249248"/>
            <a:ext cx="8915400" cy="5409129"/>
          </a:xfrm>
        </p:spPr>
        <p:txBody>
          <a:bodyPr/>
          <a:lstStyle/>
          <a:p>
            <a:pPr algn="just">
              <a:buNone/>
            </a:pPr>
            <a:r>
              <a:rPr lang="it-IT" sz="2400" b="1" dirty="0" smtClean="0"/>
              <a:t>La corruzione si riduce con:</a:t>
            </a:r>
          </a:p>
          <a:p>
            <a:pPr algn="just">
              <a:buFontTx/>
              <a:buChar char="-"/>
            </a:pPr>
            <a:r>
              <a:rPr lang="it-IT" sz="2400" b="1" dirty="0" smtClean="0"/>
              <a:t>Aumento controlli (p) </a:t>
            </a:r>
            <a:r>
              <a:rPr lang="it-IT" sz="2400" dirty="0" smtClean="0"/>
              <a:t>/riduzione prescrizione reato/aumento trasparenza/facilitazione accesso informazioni / coinvolgimento cittadini e </a:t>
            </a:r>
            <a:r>
              <a:rPr lang="it-IT" sz="2400" dirty="0" err="1" smtClean="0"/>
              <a:t>stakeholders</a:t>
            </a:r>
            <a:r>
              <a:rPr lang="it-IT" sz="2400" dirty="0" smtClean="0"/>
              <a:t>/protezione whistleblowers/</a:t>
            </a:r>
            <a:r>
              <a:rPr lang="it-IT" sz="2400" dirty="0" err="1" smtClean="0"/>
              <a:t>autorita’</a:t>
            </a:r>
            <a:r>
              <a:rPr lang="it-IT" sz="2400" dirty="0" smtClean="0"/>
              <a:t> anticorruzione/riduzione opportunità </a:t>
            </a:r>
          </a:p>
          <a:p>
            <a:pPr algn="just">
              <a:buFontTx/>
              <a:buChar char="-"/>
            </a:pPr>
            <a:r>
              <a:rPr lang="it-IT" sz="2400" dirty="0" smtClean="0"/>
              <a:t> </a:t>
            </a:r>
            <a:r>
              <a:rPr lang="it-IT" sz="2400" b="1" dirty="0" smtClean="0"/>
              <a:t>Aumento costo morale (d): </a:t>
            </a:r>
            <a:r>
              <a:rPr lang="it-IT" sz="2400" dirty="0" smtClean="0"/>
              <a:t>“cultura integrità”</a:t>
            </a:r>
          </a:p>
          <a:p>
            <a:pPr algn="just">
              <a:buFontTx/>
              <a:buChar char="-"/>
            </a:pPr>
            <a:r>
              <a:rPr lang="it-IT" sz="2400" b="1" dirty="0" smtClean="0"/>
              <a:t>Riduzione tangente (t): </a:t>
            </a:r>
            <a:r>
              <a:rPr lang="it-IT" sz="2400" dirty="0" smtClean="0"/>
              <a:t>Struttura PA/ Disegno processo decisionale /”competizione tra funzionari”/distribuzione del potere decisionale/aumento </a:t>
            </a:r>
            <a:r>
              <a:rPr lang="it-IT" sz="2400" dirty="0" err="1" smtClean="0"/>
              <a:t>red</a:t>
            </a:r>
            <a:r>
              <a:rPr lang="it-IT" sz="2400" dirty="0" smtClean="0"/>
              <a:t> </a:t>
            </a:r>
            <a:r>
              <a:rPr lang="it-IT" sz="2400" dirty="0" err="1" smtClean="0"/>
              <a:t>tape</a:t>
            </a:r>
            <a:r>
              <a:rPr lang="it-IT" sz="2400" dirty="0" smtClean="0"/>
              <a:t>/riduzione </a:t>
            </a:r>
            <a:r>
              <a:rPr lang="it-IT" sz="2400" dirty="0" err="1" smtClean="0"/>
              <a:t>red</a:t>
            </a:r>
            <a:r>
              <a:rPr lang="it-IT" sz="2400" dirty="0" smtClean="0"/>
              <a:t> </a:t>
            </a:r>
            <a:r>
              <a:rPr lang="it-IT" sz="2400" dirty="0" err="1" smtClean="0"/>
              <a:t>tape</a:t>
            </a:r>
            <a:r>
              <a:rPr lang="it-IT" sz="2400" dirty="0" smtClean="0"/>
              <a:t>.</a:t>
            </a:r>
          </a:p>
          <a:p>
            <a:pPr algn="just">
              <a:buFontTx/>
              <a:buChar char="-"/>
            </a:pPr>
            <a:r>
              <a:rPr lang="it-IT" sz="2400" dirty="0" smtClean="0"/>
              <a:t> </a:t>
            </a:r>
            <a:r>
              <a:rPr lang="it-IT" sz="2400" b="1" dirty="0" smtClean="0"/>
              <a:t>Aumento salari funzionari (s)/ </a:t>
            </a:r>
            <a:r>
              <a:rPr lang="it-IT" sz="2400" dirty="0" smtClean="0"/>
              <a:t>introduzione performance </a:t>
            </a:r>
            <a:r>
              <a:rPr lang="it-IT" sz="2400" dirty="0" err="1" smtClean="0"/>
              <a:t>related</a:t>
            </a:r>
            <a:r>
              <a:rPr lang="it-IT" sz="2400" dirty="0" smtClean="0"/>
              <a:t> </a:t>
            </a:r>
            <a:r>
              <a:rPr lang="it-IT" sz="2400" dirty="0" err="1" smtClean="0"/>
              <a:t>pay</a:t>
            </a:r>
            <a:r>
              <a:rPr lang="it-IT" sz="2400" dirty="0" smtClean="0"/>
              <a:t>. </a:t>
            </a:r>
          </a:p>
          <a:p>
            <a:pPr algn="just">
              <a:buFontTx/>
              <a:buChar char="-"/>
            </a:pPr>
            <a:r>
              <a:rPr lang="it-IT" sz="2400" b="1" dirty="0" smtClean="0"/>
              <a:t> Riduzione opportunità condannati </a:t>
            </a:r>
            <a:r>
              <a:rPr lang="it-IT" sz="2400" dirty="0" smtClean="0"/>
              <a:t>(v)/aumento pena, interdizione pubblichi uffici</a:t>
            </a:r>
          </a:p>
        </p:txBody>
      </p:sp>
    </p:spTree>
  </p:cSld>
  <p:clrMapOvr>
    <a:masterClrMapping/>
  </p:clrMapOvr>
  <p:transition>
    <p:zoom/>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idx="4294967295"/>
          </p:nvPr>
        </p:nvSpPr>
        <p:spPr>
          <a:xfrm>
            <a:off x="0" y="400050"/>
            <a:ext cx="8915400" cy="868363"/>
          </a:xfrm>
        </p:spPr>
        <p:txBody>
          <a:bodyPr/>
          <a:lstStyle/>
          <a:p>
            <a:r>
              <a:rPr lang="it-IT" sz="2800" b="1" dirty="0" smtClean="0">
                <a:solidFill>
                  <a:srgbClr val="9888DE"/>
                </a:solidFill>
                <a:latin typeface="Calibri" pitchFamily="34" charset="0"/>
              </a:rPr>
              <a:t>Combattere la corruzione con le leggi</a:t>
            </a:r>
            <a:endParaRPr lang="en-US" sz="2800" dirty="0">
              <a:solidFill>
                <a:srgbClr val="948A54"/>
              </a:solidFill>
            </a:endParaRPr>
          </a:p>
        </p:txBody>
      </p:sp>
      <p:graphicFrame>
        <p:nvGraphicFramePr>
          <p:cNvPr id="51303" name="Group 103"/>
          <p:cNvGraphicFramePr>
            <a:graphicFrameLocks noGrp="1"/>
          </p:cNvGraphicFramePr>
          <p:nvPr>
            <p:ph idx="4294967295"/>
          </p:nvPr>
        </p:nvGraphicFramePr>
        <p:xfrm>
          <a:off x="849313" y="1466850"/>
          <a:ext cx="9056422" cy="4515168"/>
        </p:xfrm>
        <a:graphic>
          <a:graphicData uri="http://schemas.openxmlformats.org/drawingml/2006/table">
            <a:tbl>
              <a:tblPr/>
              <a:tblGrid>
                <a:gridCol w="2502297"/>
                <a:gridCol w="2653638"/>
                <a:gridCol w="3900487"/>
              </a:tblGrid>
              <a:tr h="522288">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FF"/>
                          </a:solidFill>
                          <a:effectLst/>
                          <a:latin typeface="Arial" charset="0"/>
                          <a:cs typeface="Arial" charset="0"/>
                        </a:rPr>
                        <a:t>Undue influence/ corruption</a:t>
                      </a:r>
                    </a:p>
                  </a:txBody>
                  <a:tcPr marL="99060" marR="9906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388288"/>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Arial" charset="0"/>
                          <a:cs typeface="Arial" charset="0"/>
                        </a:rPr>
                        <a:t>Legal approaches </a:t>
                      </a:r>
                    </a:p>
                  </a:txBody>
                  <a:tcPr marL="99060" marR="9906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388288"/>
                    </a:solidFill>
                  </a:tcPr>
                </a:tc>
                <a:tc hMerge="1">
                  <a:txBody>
                    <a:bodyPr/>
                    <a:lstStyle/>
                    <a:p>
                      <a:endParaRPr lang="en-GB"/>
                    </a:p>
                  </a:txBody>
                  <a:tcPr/>
                </a:tc>
              </a:tr>
              <a:tr h="609600">
                <a:tc vMerge="1">
                  <a:txBody>
                    <a:bodyPr/>
                    <a:lstStyle/>
                    <a:p>
                      <a:endParaRPr lang="en-GB"/>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Arial" charset="0"/>
                          <a:cs typeface="Arial" charset="0"/>
                        </a:rPr>
                        <a:t>Prevention</a:t>
                      </a:r>
                    </a:p>
                  </a:txBody>
                  <a:tcPr marL="99060" marR="9906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38828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Arial" charset="0"/>
                          <a:cs typeface="Arial" charset="0"/>
                        </a:rPr>
                        <a:t>Disclosure</a:t>
                      </a:r>
                    </a:p>
                  </a:txBody>
                  <a:tcPr marL="99060" marR="9906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388288"/>
                    </a:solidFill>
                  </a:tcPr>
                </a:tc>
              </a:tr>
              <a:tr h="1009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cs typeface="Arial" charset="0"/>
                        </a:rPr>
                        <a:t>Decisions regarding private sector</a:t>
                      </a: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Arial" charset="0"/>
                          <a:cs typeface="Arial" charset="0"/>
                        </a:rPr>
                        <a:t>Competition law, procurement rules, criminalization of corruption, employer liability,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Arial" charset="0"/>
                      </a:endParaRP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300" b="0"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Arial" charset="0"/>
                          <a:cs typeface="Arial" charset="0"/>
                        </a:rPr>
                        <a:t>Audits, leniency, whistle-blower protection, confidentiality-rules, access to information laws   </a:t>
                      </a: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r>
              <a:tr h="1312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charset="0"/>
                          <a:cs typeface="Arial" charset="0"/>
                        </a:rPr>
                        <a:t>Undue influence at political level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dirty="0" smtClean="0">
                          <a:ln>
                            <a:noFill/>
                          </a:ln>
                          <a:solidFill>
                            <a:schemeClr val="tx1"/>
                          </a:solidFill>
                          <a:effectLst/>
                          <a:latin typeface="Arial" charset="0"/>
                          <a:cs typeface="Arial" charset="0"/>
                        </a:rPr>
                        <a:t>Public lobby register, requirements as to impartiality</a:t>
                      </a: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dirty="0" smtClean="0">
                          <a:ln>
                            <a:noFill/>
                          </a:ln>
                          <a:solidFill>
                            <a:schemeClr val="tx1"/>
                          </a:solidFill>
                          <a:effectLst/>
                          <a:latin typeface="Arial" charset="0"/>
                          <a:cs typeface="Arial" charset="0"/>
                        </a:rPr>
                        <a:t>Media, watchdogs, whistleblowers, auditors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100" b="0" i="0" u="none" strike="noStrike" cap="none" normalizeH="0" baseline="0" dirty="0" smtClean="0">
                        <a:ln>
                          <a:noFill/>
                        </a:ln>
                        <a:solidFill>
                          <a:schemeClr val="tx1"/>
                        </a:solidFill>
                        <a:effectLst/>
                        <a:latin typeface="Arial" charset="0"/>
                        <a:cs typeface="Arial" charset="0"/>
                      </a:endParaRPr>
                    </a:p>
                  </a:txBody>
                  <a:tcPr marL="99060" marR="9906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r>
            </a:tbl>
          </a:graphicData>
        </a:graphic>
      </p:graphicFrame>
    </p:spTree>
  </p:cSld>
  <p:clrMapOvr>
    <a:masterClrMapping/>
  </p:clrMapOvr>
  <p:transition>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olo 1"/>
          <p:cNvSpPr>
            <a:spLocks noGrp="1"/>
          </p:cNvSpPr>
          <p:nvPr>
            <p:ph type="title"/>
          </p:nvPr>
        </p:nvSpPr>
        <p:spPr>
          <a:xfrm>
            <a:off x="429658" y="739775"/>
            <a:ext cx="9476342" cy="908050"/>
          </a:xfrm>
        </p:spPr>
        <p:txBody>
          <a:bodyPr/>
          <a:lstStyle/>
          <a:p>
            <a:pPr eaLnBrk="1" hangingPunct="1"/>
            <a:r>
              <a:rPr lang="it-IT" sz="2800" b="1" dirty="0" smtClean="0">
                <a:solidFill>
                  <a:srgbClr val="9888DE"/>
                </a:solidFill>
                <a:latin typeface="Calibri" pitchFamily="34" charset="0"/>
              </a:rPr>
              <a:t>Combattere la corruzione con i </a:t>
            </a:r>
            <a:r>
              <a:rPr lang="it-IT" sz="2800" b="1" dirty="0" err="1" smtClean="0">
                <a:solidFill>
                  <a:srgbClr val="9888DE"/>
                </a:solidFill>
                <a:latin typeface="Calibri" pitchFamily="34" charset="0"/>
              </a:rPr>
              <a:t>whistleblower</a:t>
            </a:r>
            <a:endParaRPr lang="it-IT" sz="2800" b="1" dirty="0" smtClean="0">
              <a:solidFill>
                <a:srgbClr val="9888DE"/>
              </a:solidFill>
              <a:latin typeface="Calibri" pitchFamily="34" charset="0"/>
            </a:endParaRPr>
          </a:p>
        </p:txBody>
      </p:sp>
      <p:sp>
        <p:nvSpPr>
          <p:cNvPr id="71683" name="Segnaposto contenuto 2"/>
          <p:cNvSpPr>
            <a:spLocks noGrp="1"/>
          </p:cNvSpPr>
          <p:nvPr>
            <p:ph idx="1"/>
          </p:nvPr>
        </p:nvSpPr>
        <p:spPr>
          <a:xfrm>
            <a:off x="550842" y="2084388"/>
            <a:ext cx="9355157" cy="3886200"/>
          </a:xfrm>
        </p:spPr>
        <p:txBody>
          <a:bodyPr/>
          <a:lstStyle/>
          <a:p>
            <a:pPr algn="just" eaLnBrk="1" hangingPunct="1"/>
            <a:r>
              <a:rPr lang="it-IT" sz="2800" dirty="0" smtClean="0">
                <a:latin typeface="Calibri" pitchFamily="34" charset="0"/>
              </a:rPr>
              <a:t>Corruzione abbisogna di (almeno) 2 controparti! E c’è “sempre” un testimone</a:t>
            </a:r>
            <a:endParaRPr lang="it-IT" sz="2800" b="1" dirty="0" smtClean="0">
              <a:latin typeface="Calibri" pitchFamily="34" charset="0"/>
            </a:endParaRPr>
          </a:p>
          <a:p>
            <a:pPr algn="just" eaLnBrk="1" hangingPunct="1"/>
            <a:r>
              <a:rPr lang="it-IT" sz="2800" dirty="0" smtClean="0">
                <a:latin typeface="Calibri" pitchFamily="34" charset="0"/>
              </a:rPr>
              <a:t> Si possono indurre i testimoni a rivelare i corrotti. </a:t>
            </a:r>
          </a:p>
          <a:p>
            <a:pPr algn="just" eaLnBrk="1" hangingPunct="1"/>
            <a:r>
              <a:rPr lang="it-IT" sz="2800" dirty="0" smtClean="0">
                <a:latin typeface="Calibri" pitchFamily="34" charset="0"/>
              </a:rPr>
              <a:t>Ma in Italia c’è obbligo di azione obbligatoria e punizione!  Come “uscire” dalla corruzione? Amnistia per il pentito.</a:t>
            </a:r>
          </a:p>
          <a:p>
            <a:pPr algn="just" eaLnBrk="1" hangingPunct="1"/>
            <a:r>
              <a:rPr lang="it-IT" sz="2800" dirty="0" smtClean="0">
                <a:latin typeface="Calibri" pitchFamily="34" charset="0"/>
              </a:rPr>
              <a:t>Come proteggerli se denunciano? </a:t>
            </a:r>
            <a:endParaRPr lang="it-IT" sz="2800" dirty="0" smtClean="0"/>
          </a:p>
        </p:txBody>
      </p:sp>
    </p:spTree>
  </p:cSld>
  <p:clrMapOvr>
    <a:masterClrMapping/>
  </p:clrMapOvr>
  <p:transition>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Content Placeholder 2"/>
          <p:cNvSpPr>
            <a:spLocks noGrp="1"/>
          </p:cNvSpPr>
          <p:nvPr>
            <p:ph idx="4294967295"/>
          </p:nvPr>
        </p:nvSpPr>
        <p:spPr>
          <a:xfrm>
            <a:off x="742950" y="1466850"/>
            <a:ext cx="9163050" cy="5562600"/>
          </a:xfrm>
        </p:spPr>
        <p:txBody>
          <a:bodyPr/>
          <a:lstStyle/>
          <a:p>
            <a:pPr>
              <a:lnSpc>
                <a:spcPct val="120000"/>
              </a:lnSpc>
            </a:pPr>
            <a:r>
              <a:rPr lang="en-US" sz="2400" b="1" dirty="0" smtClean="0">
                <a:solidFill>
                  <a:srgbClr val="2C4D76"/>
                </a:solidFill>
              </a:rPr>
              <a:t>The </a:t>
            </a:r>
            <a:r>
              <a:rPr lang="en-US" sz="2400" b="1" dirty="0">
                <a:solidFill>
                  <a:srgbClr val="2C4D76"/>
                </a:solidFill>
              </a:rPr>
              <a:t>whistle-blower mechanism </a:t>
            </a:r>
            <a:r>
              <a:rPr lang="en-US" sz="2400" dirty="0">
                <a:solidFill>
                  <a:srgbClr val="2C4D76"/>
                </a:solidFill>
              </a:rPr>
              <a:t>(for individuals) – often inefficient  </a:t>
            </a:r>
          </a:p>
          <a:p>
            <a:pPr lvl="1">
              <a:lnSpc>
                <a:spcPct val="80000"/>
              </a:lnSpc>
            </a:pPr>
            <a:r>
              <a:rPr lang="en-US" sz="1800" dirty="0">
                <a:solidFill>
                  <a:srgbClr val="2C4D76"/>
                </a:solidFill>
              </a:rPr>
              <a:t>Power imbalance / resources</a:t>
            </a:r>
          </a:p>
          <a:p>
            <a:pPr lvl="1">
              <a:lnSpc>
                <a:spcPct val="80000"/>
              </a:lnSpc>
            </a:pPr>
            <a:r>
              <a:rPr lang="en-US" sz="1800" dirty="0">
                <a:solidFill>
                  <a:srgbClr val="2C4D76"/>
                </a:solidFill>
              </a:rPr>
              <a:t>Rarely independent expert evaluation under trials</a:t>
            </a:r>
          </a:p>
          <a:p>
            <a:pPr lvl="1">
              <a:lnSpc>
                <a:spcPct val="80000"/>
              </a:lnSpc>
            </a:pPr>
            <a:r>
              <a:rPr lang="en-US" sz="1800" dirty="0">
                <a:solidFill>
                  <a:srgbClr val="2C4D76"/>
                </a:solidFill>
              </a:rPr>
              <a:t>Lack of protection under conflict escalation</a:t>
            </a:r>
          </a:p>
          <a:p>
            <a:pPr lvl="1">
              <a:lnSpc>
                <a:spcPct val="80000"/>
              </a:lnSpc>
            </a:pPr>
            <a:r>
              <a:rPr lang="en-US" sz="1800" dirty="0">
                <a:solidFill>
                  <a:srgbClr val="2C4D76"/>
                </a:solidFill>
              </a:rPr>
              <a:t>Lack of competence on conflict theory in the courts /among lawyers</a:t>
            </a:r>
          </a:p>
          <a:p>
            <a:pPr lvl="1">
              <a:lnSpc>
                <a:spcPct val="80000"/>
              </a:lnSpc>
              <a:buFontTx/>
              <a:buNone/>
            </a:pPr>
            <a:r>
              <a:rPr lang="en-US" sz="1800" dirty="0">
                <a:solidFill>
                  <a:srgbClr val="2C4D76"/>
                </a:solidFill>
              </a:rPr>
              <a:t>	(</a:t>
            </a:r>
            <a:r>
              <a:rPr lang="en-US" sz="1800" b="1" dirty="0">
                <a:solidFill>
                  <a:srgbClr val="2C4D76"/>
                </a:solidFill>
              </a:rPr>
              <a:t>Norway: around 20 cases, the whistle-blower won in one</a:t>
            </a:r>
            <a:r>
              <a:rPr lang="en-US" sz="1800" dirty="0">
                <a:solidFill>
                  <a:srgbClr val="2C4D76"/>
                </a:solidFill>
              </a:rPr>
              <a:t>)</a:t>
            </a:r>
          </a:p>
          <a:p>
            <a:pPr lvl="1">
              <a:lnSpc>
                <a:spcPct val="120000"/>
              </a:lnSpc>
            </a:pPr>
            <a:endParaRPr lang="en-US" sz="800" dirty="0">
              <a:solidFill>
                <a:srgbClr val="2C4D76"/>
              </a:solidFill>
            </a:endParaRPr>
          </a:p>
          <a:p>
            <a:r>
              <a:rPr lang="en-US" sz="2400" b="1" dirty="0">
                <a:solidFill>
                  <a:srgbClr val="292929"/>
                </a:solidFill>
              </a:rPr>
              <a:t>Firms and whistle-blowing</a:t>
            </a:r>
            <a:r>
              <a:rPr lang="en-US" sz="2400" dirty="0">
                <a:solidFill>
                  <a:srgbClr val="292929"/>
                </a:solidFill>
              </a:rPr>
              <a:t>: </a:t>
            </a:r>
            <a:r>
              <a:rPr lang="en-US" sz="2400" i="1" dirty="0">
                <a:solidFill>
                  <a:srgbClr val="292929"/>
                </a:solidFill>
              </a:rPr>
              <a:t>under what conditions will firms speak out </a:t>
            </a:r>
            <a:r>
              <a:rPr lang="en-US" sz="2400" dirty="0">
                <a:solidFill>
                  <a:srgbClr val="292929"/>
                </a:solidFill>
              </a:rPr>
              <a:t>about corruption and unfair competition? </a:t>
            </a:r>
          </a:p>
          <a:p>
            <a:pPr lvl="1"/>
            <a:r>
              <a:rPr lang="en-US" sz="1800" dirty="0">
                <a:solidFill>
                  <a:srgbClr val="292929"/>
                </a:solidFill>
              </a:rPr>
              <a:t>Depending on market, trust in legal institutions, political environment (will not work when needed the most). </a:t>
            </a:r>
            <a:r>
              <a:rPr lang="en-US" sz="1800" dirty="0" err="1">
                <a:solidFill>
                  <a:srgbClr val="292929"/>
                </a:solidFill>
              </a:rPr>
              <a:t>Søreide</a:t>
            </a:r>
            <a:r>
              <a:rPr lang="en-US" sz="1800" dirty="0">
                <a:solidFill>
                  <a:srgbClr val="292929"/>
                </a:solidFill>
              </a:rPr>
              <a:t> JITE 2008 + survey 2006. </a:t>
            </a:r>
          </a:p>
          <a:p>
            <a:pPr lvl="1"/>
            <a:r>
              <a:rPr lang="en-US" sz="1800" dirty="0">
                <a:solidFill>
                  <a:srgbClr val="292929"/>
                </a:solidFill>
              </a:rPr>
              <a:t>New regulation proposed</a:t>
            </a:r>
          </a:p>
        </p:txBody>
      </p:sp>
      <p:sp>
        <p:nvSpPr>
          <p:cNvPr id="57347" name="Title 1"/>
          <p:cNvSpPr>
            <a:spLocks noGrp="1"/>
          </p:cNvSpPr>
          <p:nvPr>
            <p:ph type="title" idx="4294967295"/>
          </p:nvPr>
        </p:nvSpPr>
        <p:spPr>
          <a:xfrm>
            <a:off x="881349" y="692150"/>
            <a:ext cx="8034051" cy="865188"/>
          </a:xfrm>
        </p:spPr>
        <p:txBody>
          <a:bodyPr/>
          <a:lstStyle/>
          <a:p>
            <a:r>
              <a:rPr lang="en-US" sz="3200" dirty="0">
                <a:solidFill>
                  <a:srgbClr val="333333"/>
                </a:solidFill>
              </a:rPr>
              <a:t/>
            </a:r>
            <a:br>
              <a:rPr lang="en-US" sz="3200" dirty="0">
                <a:solidFill>
                  <a:srgbClr val="333333"/>
                </a:solidFill>
              </a:rPr>
            </a:br>
            <a:r>
              <a:rPr lang="en-US" sz="3200" b="1" dirty="0" smtClean="0">
                <a:solidFill>
                  <a:srgbClr val="2C4D76"/>
                </a:solidFill>
              </a:rPr>
              <a:t> </a:t>
            </a:r>
            <a:r>
              <a:rPr lang="it-IT" sz="3200" b="1" dirty="0" smtClean="0">
                <a:solidFill>
                  <a:schemeClr val="bg2">
                    <a:lumMod val="60000"/>
                    <a:lumOff val="40000"/>
                  </a:schemeClr>
                </a:solidFill>
                <a:latin typeface="Calibri" pitchFamily="34" charset="0"/>
              </a:rPr>
              <a:t>Combattere la corruzione con i </a:t>
            </a:r>
            <a:r>
              <a:rPr lang="it-IT" sz="3200" b="1" dirty="0" err="1" smtClean="0">
                <a:solidFill>
                  <a:schemeClr val="bg2">
                    <a:lumMod val="60000"/>
                    <a:lumOff val="40000"/>
                  </a:schemeClr>
                </a:solidFill>
                <a:latin typeface="Calibri" pitchFamily="34" charset="0"/>
              </a:rPr>
              <a:t>whistleblower</a:t>
            </a:r>
            <a:r>
              <a:rPr lang="it-IT" sz="3200" b="1" dirty="0" smtClean="0">
                <a:solidFill>
                  <a:schemeClr val="bg2">
                    <a:lumMod val="60000"/>
                    <a:lumOff val="40000"/>
                  </a:schemeClr>
                </a:solidFill>
                <a:latin typeface="Calibri" pitchFamily="34" charset="0"/>
              </a:rPr>
              <a:t> </a:t>
            </a:r>
            <a:r>
              <a:rPr lang="en-US" sz="3200" u="sng" dirty="0">
                <a:solidFill>
                  <a:srgbClr val="333333"/>
                </a:solidFill>
                <a:latin typeface="Times New Roman" pitchFamily="18" charset="0"/>
              </a:rPr>
              <a:t/>
            </a:r>
            <a:br>
              <a:rPr lang="en-US" sz="3200" u="sng" dirty="0">
                <a:solidFill>
                  <a:srgbClr val="333333"/>
                </a:solidFill>
                <a:latin typeface="Times New Roman" pitchFamily="18" charset="0"/>
              </a:rPr>
            </a:br>
            <a:endParaRPr lang="en-US" sz="3200" u="sng" dirty="0">
              <a:solidFill>
                <a:srgbClr val="333333"/>
              </a:solidFill>
              <a:latin typeface="Times New Roman"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403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403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403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403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403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403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403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403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4162" name="Rectangle 2"/>
          <p:cNvSpPr>
            <a:spLocks noGrp="1" noChangeArrowheads="1"/>
          </p:cNvSpPr>
          <p:nvPr>
            <p:ph type="title"/>
          </p:nvPr>
        </p:nvSpPr>
        <p:spPr/>
        <p:txBody>
          <a:bodyPr/>
          <a:lstStyle/>
          <a:p>
            <a:pPr algn="ctr"/>
            <a:r>
              <a:rPr lang="it-IT" sz="3200" b="1" dirty="0" smtClean="0">
                <a:solidFill>
                  <a:srgbClr val="9888DE"/>
                </a:solidFill>
                <a:latin typeface="Calibri" pitchFamily="34" charset="0"/>
              </a:rPr>
              <a:t>Combattere la corruzione con i </a:t>
            </a:r>
            <a:r>
              <a:rPr lang="it-IT" sz="3200" b="1" dirty="0" err="1" smtClean="0">
                <a:solidFill>
                  <a:srgbClr val="9888DE"/>
                </a:solidFill>
                <a:latin typeface="Calibri" pitchFamily="34" charset="0"/>
              </a:rPr>
              <a:t>whistleblower</a:t>
            </a:r>
            <a:endParaRPr lang="it-IT" sz="3200" dirty="0">
              <a:latin typeface="Calibri" pitchFamily="34" charset="0"/>
            </a:endParaRPr>
          </a:p>
        </p:txBody>
      </p:sp>
      <p:sp>
        <p:nvSpPr>
          <p:cNvPr id="1244163" name="Rectangle 3"/>
          <p:cNvSpPr>
            <a:spLocks noGrp="1" noChangeArrowheads="1"/>
          </p:cNvSpPr>
          <p:nvPr>
            <p:ph idx="1"/>
          </p:nvPr>
        </p:nvSpPr>
        <p:spPr>
          <a:xfrm>
            <a:off x="255588" y="1728788"/>
            <a:ext cx="9313862" cy="1349263"/>
          </a:xfrm>
        </p:spPr>
        <p:txBody>
          <a:bodyPr/>
          <a:lstStyle/>
          <a:p>
            <a:pPr>
              <a:lnSpc>
                <a:spcPct val="90000"/>
              </a:lnSpc>
              <a:buFont typeface="Wingdings" pitchFamily="2" charset="2"/>
              <a:buChar char="q"/>
            </a:pPr>
            <a:endParaRPr lang="it-IT" sz="2400" i="1" dirty="0" smtClean="0"/>
          </a:p>
          <a:p>
            <a:pPr>
              <a:lnSpc>
                <a:spcPct val="90000"/>
              </a:lnSpc>
              <a:buNone/>
            </a:pPr>
            <a:endParaRPr lang="it-IT" sz="2400" dirty="0" smtClean="0"/>
          </a:p>
          <a:p>
            <a:pPr>
              <a:lnSpc>
                <a:spcPct val="90000"/>
              </a:lnSpc>
              <a:buFont typeface="Wingdings" pitchFamily="2" charset="2"/>
              <a:buChar char="q"/>
            </a:pPr>
            <a:endParaRPr lang="it-IT" sz="2400" dirty="0"/>
          </a:p>
        </p:txBody>
      </p:sp>
      <p:sp>
        <p:nvSpPr>
          <p:cNvPr id="4" name="Ovale 3"/>
          <p:cNvSpPr/>
          <p:nvPr/>
        </p:nvSpPr>
        <p:spPr bwMode="auto">
          <a:xfrm>
            <a:off x="515155" y="1970467"/>
            <a:ext cx="2266682" cy="1326525"/>
          </a:xfrm>
          <a:prstGeom prst="ellipse">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lang="it-IT" dirty="0"/>
          </a:p>
          <a:p>
            <a:pPr marL="0" marR="0" indent="0" algn="ctr" defTabSz="914400" rtl="0" eaLnBrk="1" fontAlgn="base" latinLnBrk="0" hangingPunct="1">
              <a:lnSpc>
                <a:spcPct val="100000"/>
              </a:lnSpc>
              <a:spcBef>
                <a:spcPct val="0"/>
              </a:spcBef>
              <a:spcAft>
                <a:spcPct val="0"/>
              </a:spcAft>
              <a:buClrTx/>
              <a:buSzTx/>
              <a:buFontTx/>
              <a:buNone/>
              <a:tabLst/>
            </a:pPr>
            <a:r>
              <a:rPr kumimoji="0" lang="it-IT" sz="3200" b="1" i="0" u="none" strike="noStrike" cap="none" normalizeH="0" baseline="0" dirty="0" smtClean="0">
                <a:ln>
                  <a:noFill/>
                </a:ln>
                <a:solidFill>
                  <a:schemeClr val="bg2"/>
                </a:solidFill>
                <a:effectLst/>
                <a:latin typeface="Calibri" pitchFamily="34" charset="0"/>
              </a:rPr>
              <a:t>Cittadini</a:t>
            </a:r>
          </a:p>
        </p:txBody>
      </p:sp>
      <p:sp>
        <p:nvSpPr>
          <p:cNvPr id="7" name="Triangolo isoscele 6"/>
          <p:cNvSpPr/>
          <p:nvPr/>
        </p:nvSpPr>
        <p:spPr bwMode="auto">
          <a:xfrm>
            <a:off x="3026534" y="4159876"/>
            <a:ext cx="3760631" cy="2356834"/>
          </a:xfrm>
          <a:prstGeom prst="triangle">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it-IT" sz="2400" b="1" dirty="0" smtClean="0">
                <a:solidFill>
                  <a:schemeClr val="bg2"/>
                </a:solidFill>
                <a:latin typeface="Calibri" pitchFamily="34" charset="0"/>
              </a:rPr>
              <a:t>Grandi Imprese</a:t>
            </a:r>
            <a:endParaRPr lang="it-IT" sz="2400" b="1" dirty="0">
              <a:solidFill>
                <a:schemeClr val="bg2"/>
              </a:solidFill>
              <a:latin typeface="Calibri"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it-IT" sz="2400" b="1" dirty="0" err="1" smtClean="0">
                <a:solidFill>
                  <a:schemeClr val="bg2"/>
                </a:solidFill>
                <a:latin typeface="Calibri" pitchFamily="34" charset="0"/>
              </a:rPr>
              <a:t>Whistleblower</a:t>
            </a:r>
            <a:endParaRPr lang="it-IT" sz="2400" b="1" dirty="0">
              <a:solidFill>
                <a:schemeClr val="bg2"/>
              </a:solidFill>
              <a:latin typeface="Calibri" pitchFamily="34" charset="0"/>
            </a:endParaRPr>
          </a:p>
        </p:txBody>
      </p:sp>
      <p:sp>
        <p:nvSpPr>
          <p:cNvPr id="9" name="Pergamena 2 8"/>
          <p:cNvSpPr/>
          <p:nvPr/>
        </p:nvSpPr>
        <p:spPr bwMode="auto">
          <a:xfrm>
            <a:off x="6761408" y="1751527"/>
            <a:ext cx="3144592" cy="5106473"/>
          </a:xfrm>
          <a:prstGeom prst="horizontalScroll">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r>
              <a:rPr kumimoji="0" lang="en-US" sz="1800" b="1" i="0" u="none" strike="noStrike" cap="none" normalizeH="0" baseline="0" dirty="0" smtClean="0">
                <a:ln>
                  <a:noFill/>
                </a:ln>
                <a:solidFill>
                  <a:schemeClr val="tx1"/>
                </a:solidFill>
                <a:effectLst/>
                <a:latin typeface="Calibri" pitchFamily="34" charset="0"/>
              </a:rPr>
              <a:t>Whistleblower</a:t>
            </a:r>
          </a:p>
          <a:p>
            <a:endParaRPr kumimoji="0" lang="en-US" sz="1800" b="1" i="0" u="none" strike="noStrike" cap="none" normalizeH="0" baseline="0" dirty="0" smtClean="0">
              <a:ln>
                <a:noFill/>
              </a:ln>
              <a:solidFill>
                <a:schemeClr val="tx1"/>
              </a:solidFill>
              <a:effectLst/>
              <a:latin typeface="Calibri" pitchFamily="34" charset="0"/>
            </a:endParaRPr>
          </a:p>
          <a:p>
            <a:r>
              <a:rPr kumimoji="0" lang="en-US" sz="1800" b="1" i="0" u="none" strike="noStrike" cap="none" normalizeH="0" baseline="0" dirty="0" smtClean="0">
                <a:ln>
                  <a:noFill/>
                </a:ln>
                <a:solidFill>
                  <a:schemeClr val="tx1"/>
                </a:solidFill>
                <a:effectLst/>
                <a:latin typeface="Calibri" pitchFamily="34" charset="0"/>
              </a:rPr>
              <a:t>“The more profit in the market, the more likely corrupt politicians will be to protect the firms in the market. Hence, the more profit in the market, the more hazardous it will be for the potential whistleblower to speak out about a case of corruption when political corruption is a common problem.”  Soreide (2008)</a:t>
            </a:r>
            <a:endParaRPr kumimoji="0" lang="it-IT" sz="1800" b="1" i="0" u="none" strike="noStrike" cap="none" normalizeH="0" baseline="0" dirty="0" smtClean="0">
              <a:ln>
                <a:noFill/>
              </a:ln>
              <a:solidFill>
                <a:schemeClr val="tx1"/>
              </a:solidFill>
              <a:effectLst/>
              <a:latin typeface="Calibri" pitchFamily="34" charset="0"/>
            </a:endParaRPr>
          </a:p>
        </p:txBody>
      </p:sp>
      <p:sp>
        <p:nvSpPr>
          <p:cNvPr id="10" name="Rettangolo 9"/>
          <p:cNvSpPr/>
          <p:nvPr/>
        </p:nvSpPr>
        <p:spPr bwMode="auto">
          <a:xfrm>
            <a:off x="3245477" y="2459863"/>
            <a:ext cx="3103809" cy="1378041"/>
          </a:xfrm>
          <a:prstGeom prst="rect">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lang="it-IT" sz="3200" b="1" dirty="0" smtClean="0">
              <a:solidFill>
                <a:schemeClr val="bg2"/>
              </a:solidFill>
              <a:latin typeface="Calibri"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it-IT" sz="3200" b="1" dirty="0" err="1" smtClean="0">
                <a:solidFill>
                  <a:schemeClr val="bg2"/>
                </a:solidFill>
                <a:latin typeface="Calibri" pitchFamily="34" charset="0"/>
              </a:rPr>
              <a:t>Bur</a:t>
            </a:r>
            <a:r>
              <a:rPr lang="it-IT" sz="3200" b="1" dirty="0" smtClean="0">
                <a:solidFill>
                  <a:schemeClr val="bg2"/>
                </a:solidFill>
                <a:latin typeface="Calibri" pitchFamily="34" charset="0"/>
              </a:rPr>
              <a:t>. + </a:t>
            </a:r>
            <a:r>
              <a:rPr lang="it-IT" sz="3200" b="1" dirty="0" err="1" smtClean="0">
                <a:solidFill>
                  <a:schemeClr val="bg2"/>
                </a:solidFill>
                <a:latin typeface="Calibri" pitchFamily="34" charset="0"/>
              </a:rPr>
              <a:t>Pol.</a:t>
            </a:r>
            <a:endParaRPr lang="it-IT" sz="3200" b="1" dirty="0">
              <a:solidFill>
                <a:schemeClr val="bg2"/>
              </a:solidFill>
              <a:latin typeface="Calibri" pitchFamily="34" charset="0"/>
            </a:endParaRPr>
          </a:p>
        </p:txBody>
      </p:sp>
      <p:sp>
        <p:nvSpPr>
          <p:cNvPr id="8" name="Rettangolo arrotondato 7"/>
          <p:cNvSpPr/>
          <p:nvPr/>
        </p:nvSpPr>
        <p:spPr bwMode="auto">
          <a:xfrm>
            <a:off x="2962141" y="2215166"/>
            <a:ext cx="3515932" cy="3786389"/>
          </a:xfrm>
          <a:prstGeom prst="roundRect">
            <a:avLst/>
          </a:prstGeom>
          <a:noFill/>
          <a:ln w="38100" cap="flat" cmpd="sng" algn="ctr">
            <a:solidFill>
              <a:schemeClr val="accent6">
                <a:lumMod val="75000"/>
              </a:schemeClr>
            </a:solidFill>
            <a:prstDash val="dash"/>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charset="0"/>
              <a:cs typeface="Arial" charset="0"/>
            </a:endParaRPr>
          </a:p>
        </p:txBody>
      </p:sp>
      <p:sp>
        <p:nvSpPr>
          <p:cNvPr id="11" name="Corda 10"/>
          <p:cNvSpPr/>
          <p:nvPr/>
        </p:nvSpPr>
        <p:spPr bwMode="auto">
          <a:xfrm>
            <a:off x="231820" y="4533363"/>
            <a:ext cx="2266682" cy="1970468"/>
          </a:xfrm>
          <a:prstGeom prst="chord">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it-IT" sz="2400" b="1" dirty="0" smtClean="0">
                <a:solidFill>
                  <a:schemeClr val="bg2"/>
                </a:solidFill>
                <a:latin typeface="Calibri" pitchFamily="34" charset="0"/>
              </a:rPr>
              <a:t>Piccole </a:t>
            </a:r>
          </a:p>
          <a:p>
            <a:pPr marL="0" marR="0" indent="0" algn="l" defTabSz="914400" rtl="0" eaLnBrk="1" fontAlgn="base" latinLnBrk="0" hangingPunct="1">
              <a:lnSpc>
                <a:spcPct val="100000"/>
              </a:lnSpc>
              <a:spcBef>
                <a:spcPct val="0"/>
              </a:spcBef>
              <a:spcAft>
                <a:spcPct val="0"/>
              </a:spcAft>
              <a:buClrTx/>
              <a:buSzTx/>
              <a:buFontTx/>
              <a:buNone/>
              <a:tabLst/>
            </a:pPr>
            <a:r>
              <a:rPr lang="it-IT" sz="2400" b="1" dirty="0" smtClean="0">
                <a:solidFill>
                  <a:schemeClr val="bg2"/>
                </a:solidFill>
                <a:latin typeface="Calibri" pitchFamily="34" charset="0"/>
              </a:rPr>
              <a:t>o nuove imprese</a:t>
            </a:r>
            <a:endParaRPr lang="it-IT" sz="2400" b="1" dirty="0">
              <a:solidFill>
                <a:schemeClr val="bg2"/>
              </a:solidFill>
              <a:latin typeface="Calibri" pitchFamily="34" charset="0"/>
            </a:endParaRPr>
          </a:p>
        </p:txBody>
      </p:sp>
      <p:sp>
        <p:nvSpPr>
          <p:cNvPr id="12" name="Freccia circolare a sinistra 11"/>
          <p:cNvSpPr/>
          <p:nvPr/>
        </p:nvSpPr>
        <p:spPr bwMode="auto">
          <a:xfrm rot="9299244">
            <a:off x="1884292" y="3314893"/>
            <a:ext cx="824248" cy="3377955"/>
          </a:xfrm>
          <a:prstGeom prst="curvedLeftArrow">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charset="0"/>
              <a:cs typeface="Arial"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44162"/>
                                        </p:tgtEl>
                                        <p:attrNameLst>
                                          <p:attrName>style.visibility</p:attrName>
                                        </p:attrNameLst>
                                      </p:cBhvr>
                                      <p:to>
                                        <p:strVal val="visible"/>
                                      </p:to>
                                    </p:set>
                                    <p:animEffect transition="in" filter="wipe(down)">
                                      <p:cBhvr>
                                        <p:cTn id="7" dur="500"/>
                                        <p:tgtEl>
                                          <p:spTgt spid="12441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bg/>
                                          </p:spTgt>
                                        </p:tgtEl>
                                        <p:attrNameLst>
                                          <p:attrName>style.visibility</p:attrName>
                                        </p:attrNameLst>
                                      </p:cBhvr>
                                      <p:to>
                                        <p:strVal val="visible"/>
                                      </p:to>
                                    </p:set>
                                    <p:animEffect transition="in" filter="wipe(down)">
                                      <p:cBhvr>
                                        <p:cTn id="12" dur="500"/>
                                        <p:tgtEl>
                                          <p:spTgt spid="7">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down)">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wipe(down)">
                                      <p:cBhvr>
                                        <p:cTn id="22" dur="500"/>
                                        <p:tgtEl>
                                          <p:spTgt spid="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bg/>
                                          </p:spTgt>
                                        </p:tgtEl>
                                        <p:attrNameLst>
                                          <p:attrName>style.visibility</p:attrName>
                                        </p:attrNameLst>
                                      </p:cBhvr>
                                      <p:to>
                                        <p:strVal val="visible"/>
                                      </p:to>
                                    </p:set>
                                    <p:animEffect transition="in" filter="wipe(down)">
                                      <p:cBhvr>
                                        <p:cTn id="32" dur="500"/>
                                        <p:tgtEl>
                                          <p:spTgt spid="9">
                                            <p:bg/>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wipe(down)">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wipe(down)">
                                      <p:cBhvr>
                                        <p:cTn id="4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4162" grpId="0"/>
      <p:bldP spid="7" grpId="0" build="p" animBg="1"/>
      <p:bldP spid="9" grpId="0" build="p"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1154" name="Rectangle 2"/>
          <p:cNvSpPr>
            <a:spLocks noGrp="1" noChangeArrowheads="1"/>
          </p:cNvSpPr>
          <p:nvPr>
            <p:ph type="title"/>
          </p:nvPr>
        </p:nvSpPr>
        <p:spPr>
          <a:xfrm>
            <a:off x="319489" y="523493"/>
            <a:ext cx="9331287" cy="430887"/>
          </a:xfrm>
        </p:spPr>
        <p:txBody>
          <a:bodyPr wrap="square" lIns="0" tIns="0" rIns="0" bIns="0" anchor="t">
            <a:spAutoFit/>
          </a:bodyPr>
          <a:lstStyle/>
          <a:p>
            <a:pPr eaLnBrk="1" hangingPunct="1">
              <a:defRPr/>
            </a:pPr>
            <a:r>
              <a:rPr lang="it-IT" sz="2800" b="1" dirty="0" smtClean="0">
                <a:solidFill>
                  <a:schemeClr val="bg2">
                    <a:lumMod val="60000"/>
                    <a:lumOff val="40000"/>
                  </a:schemeClr>
                </a:solidFill>
                <a:effectLst>
                  <a:outerShdw blurRad="38100" dist="38100" dir="2700000" algn="tl">
                    <a:srgbClr val="C0C0C0"/>
                  </a:outerShdw>
                </a:effectLst>
                <a:latin typeface="Calibri" pitchFamily="34" charset="0"/>
                <a:cs typeface="Times New Roman" pitchFamily="18" charset="0"/>
              </a:rPr>
              <a:t>Combattere la corruzione con strategie di procurement</a:t>
            </a:r>
            <a:endParaRPr lang="it-IT" sz="2800" b="1" dirty="0">
              <a:solidFill>
                <a:schemeClr val="bg2">
                  <a:lumMod val="60000"/>
                  <a:lumOff val="40000"/>
                </a:schemeClr>
              </a:solidFill>
              <a:effectLst>
                <a:outerShdw blurRad="38100" dist="38100" dir="2700000" algn="tl">
                  <a:srgbClr val="C0C0C0"/>
                </a:outerShdw>
              </a:effectLst>
              <a:latin typeface="Calibri" pitchFamily="34" charset="0"/>
              <a:cs typeface="Times New Roman" pitchFamily="18" charset="0"/>
            </a:endParaRPr>
          </a:p>
        </p:txBody>
      </p:sp>
      <p:sp>
        <p:nvSpPr>
          <p:cNvPr id="75779" name="Rectangle 3"/>
          <p:cNvSpPr>
            <a:spLocks noChangeArrowheads="1"/>
          </p:cNvSpPr>
          <p:nvPr/>
        </p:nvSpPr>
        <p:spPr bwMode="auto">
          <a:xfrm>
            <a:off x="828675" y="1141413"/>
            <a:ext cx="7593013" cy="920750"/>
          </a:xfrm>
          <a:prstGeom prst="rect">
            <a:avLst/>
          </a:prstGeom>
          <a:noFill/>
          <a:ln w="9525">
            <a:noFill/>
            <a:miter lim="800000"/>
            <a:headEnd/>
            <a:tailEnd/>
          </a:ln>
        </p:spPr>
        <p:txBody>
          <a:bodyPr lIns="72000" tIns="72000" rIns="72000" bIns="72000">
            <a:spAutoFit/>
          </a:bodyPr>
          <a:lstStyle/>
          <a:p>
            <a:pPr algn="just" eaLnBrk="0" hangingPunct="0">
              <a:lnSpc>
                <a:spcPct val="90000"/>
              </a:lnSpc>
            </a:pPr>
            <a:r>
              <a:rPr lang="it-IT" sz="1400">
                <a:cs typeface="Times New Roman" pitchFamily="18" charset="0"/>
              </a:rPr>
              <a:t>Lo sviluppo di nuovi approcci all’approvvigionamento di beni e servizi sta assumendo un’importanza crescente, </a:t>
            </a:r>
            <a:r>
              <a:rPr lang="it-IT" sz="1400" b="1">
                <a:cs typeface="Times New Roman" pitchFamily="18" charset="0"/>
              </a:rPr>
              <a:t>con la diffusione di iniziative volte a razionalizzare la spesa pubblica sospinte anche dallo sviluppo delle moderne tecnologie informatiche che hanno ridotto il costo di centralizzare gli acquisti pubblici. Sono società con forme giuridiche svariate, spesso SpA.</a:t>
            </a:r>
          </a:p>
        </p:txBody>
      </p:sp>
      <p:sp>
        <p:nvSpPr>
          <p:cNvPr id="75780" name="Rectangle 4"/>
          <p:cNvSpPr>
            <a:spLocks noChangeArrowheads="1"/>
          </p:cNvSpPr>
          <p:nvPr/>
        </p:nvSpPr>
        <p:spPr bwMode="auto">
          <a:xfrm>
            <a:off x="928688" y="6481763"/>
            <a:ext cx="2476500" cy="339725"/>
          </a:xfrm>
          <a:prstGeom prst="rect">
            <a:avLst/>
          </a:prstGeom>
          <a:noFill/>
          <a:ln w="9525">
            <a:noFill/>
            <a:miter lim="800000"/>
            <a:headEnd/>
            <a:tailEnd/>
          </a:ln>
        </p:spPr>
        <p:txBody>
          <a:bodyPr wrap="none">
            <a:spAutoFit/>
          </a:bodyPr>
          <a:lstStyle/>
          <a:p>
            <a:pPr eaLnBrk="0" hangingPunct="0">
              <a:lnSpc>
                <a:spcPct val="60000"/>
              </a:lnSpc>
            </a:pPr>
            <a:r>
              <a:rPr lang="it-IT" sz="900" b="1">
                <a:latin typeface="Arial" pitchFamily="34" charset="0"/>
              </a:rPr>
              <a:t>Fonte: </a:t>
            </a:r>
            <a:r>
              <a:rPr lang="it-IT" sz="900">
                <a:latin typeface="Arial" pitchFamily="34" charset="0"/>
              </a:rPr>
              <a:t>siti Internet ufficiali</a:t>
            </a:r>
          </a:p>
          <a:p>
            <a:pPr eaLnBrk="0" hangingPunct="0">
              <a:lnSpc>
                <a:spcPct val="60000"/>
              </a:lnSpc>
            </a:pPr>
            <a:endParaRPr lang="it-IT" sz="900">
              <a:latin typeface="Arial" pitchFamily="34" charset="0"/>
            </a:endParaRPr>
          </a:p>
          <a:p>
            <a:pPr eaLnBrk="0" hangingPunct="0">
              <a:lnSpc>
                <a:spcPct val="60000"/>
              </a:lnSpc>
            </a:pPr>
            <a:r>
              <a:rPr lang="it-IT" sz="900" b="1">
                <a:latin typeface="Arial" pitchFamily="34" charset="0"/>
              </a:rPr>
              <a:t>NB: l’elenco non intende essere esaustivo</a:t>
            </a:r>
          </a:p>
        </p:txBody>
      </p:sp>
      <p:grpSp>
        <p:nvGrpSpPr>
          <p:cNvPr id="75781" name="Group 5"/>
          <p:cNvGrpSpPr>
            <a:grpSpLocks/>
          </p:cNvGrpSpPr>
          <p:nvPr/>
        </p:nvGrpSpPr>
        <p:grpSpPr bwMode="auto">
          <a:xfrm>
            <a:off x="1035050" y="1928813"/>
            <a:ext cx="8385175" cy="4867275"/>
            <a:chOff x="800" y="960"/>
            <a:chExt cx="4829" cy="3262"/>
          </a:xfrm>
        </p:grpSpPr>
        <p:sp>
          <p:nvSpPr>
            <p:cNvPr id="75782" name="Freeform 6"/>
            <p:cNvSpPr>
              <a:spLocks/>
            </p:cNvSpPr>
            <p:nvPr/>
          </p:nvSpPr>
          <p:spPr bwMode="auto">
            <a:xfrm>
              <a:off x="3677" y="3316"/>
              <a:ext cx="75" cy="82"/>
            </a:xfrm>
            <a:custGeom>
              <a:avLst/>
              <a:gdLst>
                <a:gd name="T0" fmla="*/ 13 w 120"/>
                <a:gd name="T1" fmla="*/ 0 h 133"/>
                <a:gd name="T2" fmla="*/ 0 w 120"/>
                <a:gd name="T3" fmla="*/ 27 h 133"/>
                <a:gd name="T4" fmla="*/ 44 w 120"/>
                <a:gd name="T5" fmla="*/ 78 h 133"/>
                <a:gd name="T6" fmla="*/ 78 w 120"/>
                <a:gd name="T7" fmla="*/ 99 h 133"/>
                <a:gd name="T8" fmla="*/ 86 w 120"/>
                <a:gd name="T9" fmla="*/ 133 h 133"/>
                <a:gd name="T10" fmla="*/ 120 w 120"/>
                <a:gd name="T11" fmla="*/ 128 h 133"/>
                <a:gd name="T12" fmla="*/ 44 w 120"/>
                <a:gd name="T13" fmla="*/ 50 h 133"/>
                <a:gd name="T14" fmla="*/ 13 w 120"/>
                <a:gd name="T15" fmla="*/ 0 h 133"/>
                <a:gd name="T16" fmla="*/ 13 w 120"/>
                <a:gd name="T17" fmla="*/ 0 h 133"/>
                <a:gd name="T18" fmla="*/ 13 w 120"/>
                <a:gd name="T19" fmla="*/ 0 h 1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0"/>
                <a:gd name="T31" fmla="*/ 0 h 133"/>
                <a:gd name="T32" fmla="*/ 120 w 120"/>
                <a:gd name="T33" fmla="*/ 133 h 13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0" h="133">
                  <a:moveTo>
                    <a:pt x="13" y="0"/>
                  </a:moveTo>
                  <a:lnTo>
                    <a:pt x="0" y="27"/>
                  </a:lnTo>
                  <a:lnTo>
                    <a:pt x="44" y="78"/>
                  </a:lnTo>
                  <a:lnTo>
                    <a:pt x="78" y="99"/>
                  </a:lnTo>
                  <a:lnTo>
                    <a:pt x="86" y="133"/>
                  </a:lnTo>
                  <a:lnTo>
                    <a:pt x="120" y="128"/>
                  </a:lnTo>
                  <a:lnTo>
                    <a:pt x="44" y="50"/>
                  </a:lnTo>
                  <a:lnTo>
                    <a:pt x="13" y="0"/>
                  </a:lnTo>
                  <a:close/>
                </a:path>
              </a:pathLst>
            </a:custGeom>
            <a:solidFill>
              <a:schemeClr val="tx1"/>
            </a:solidFill>
            <a:ln w="9525">
              <a:solidFill>
                <a:schemeClr val="folHlink"/>
              </a:solidFill>
              <a:round/>
              <a:headEnd/>
              <a:tailEnd/>
            </a:ln>
          </p:spPr>
          <p:txBody>
            <a:bodyPr/>
            <a:lstStyle/>
            <a:p>
              <a:endParaRPr lang="it-IT"/>
            </a:p>
          </p:txBody>
        </p:sp>
        <p:sp>
          <p:nvSpPr>
            <p:cNvPr id="75783" name="Freeform 7"/>
            <p:cNvSpPr>
              <a:spLocks/>
            </p:cNvSpPr>
            <p:nvPr/>
          </p:nvSpPr>
          <p:spPr bwMode="auto">
            <a:xfrm>
              <a:off x="3785" y="3292"/>
              <a:ext cx="37" cy="34"/>
            </a:xfrm>
            <a:custGeom>
              <a:avLst/>
              <a:gdLst>
                <a:gd name="T0" fmla="*/ 46 w 59"/>
                <a:gd name="T1" fmla="*/ 0 h 55"/>
                <a:gd name="T2" fmla="*/ 8 w 59"/>
                <a:gd name="T3" fmla="*/ 15 h 55"/>
                <a:gd name="T4" fmla="*/ 0 w 59"/>
                <a:gd name="T5" fmla="*/ 38 h 55"/>
                <a:gd name="T6" fmla="*/ 42 w 59"/>
                <a:gd name="T7" fmla="*/ 32 h 55"/>
                <a:gd name="T8" fmla="*/ 34 w 59"/>
                <a:gd name="T9" fmla="*/ 50 h 55"/>
                <a:gd name="T10" fmla="*/ 59 w 59"/>
                <a:gd name="T11" fmla="*/ 55 h 55"/>
                <a:gd name="T12" fmla="*/ 46 w 59"/>
                <a:gd name="T13" fmla="*/ 0 h 55"/>
                <a:gd name="T14" fmla="*/ 46 w 59"/>
                <a:gd name="T15" fmla="*/ 0 h 55"/>
                <a:gd name="T16" fmla="*/ 46 w 59"/>
                <a:gd name="T17" fmla="*/ 0 h 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55"/>
                <a:gd name="T29" fmla="*/ 59 w 59"/>
                <a:gd name="T30" fmla="*/ 55 h 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55">
                  <a:moveTo>
                    <a:pt x="46" y="0"/>
                  </a:moveTo>
                  <a:lnTo>
                    <a:pt x="8" y="15"/>
                  </a:lnTo>
                  <a:lnTo>
                    <a:pt x="0" y="38"/>
                  </a:lnTo>
                  <a:lnTo>
                    <a:pt x="42" y="32"/>
                  </a:lnTo>
                  <a:lnTo>
                    <a:pt x="34" y="50"/>
                  </a:lnTo>
                  <a:lnTo>
                    <a:pt x="59" y="55"/>
                  </a:lnTo>
                  <a:lnTo>
                    <a:pt x="46" y="0"/>
                  </a:lnTo>
                  <a:close/>
                </a:path>
              </a:pathLst>
            </a:custGeom>
            <a:solidFill>
              <a:schemeClr val="tx1"/>
            </a:solidFill>
            <a:ln w="9525">
              <a:solidFill>
                <a:schemeClr val="folHlink"/>
              </a:solidFill>
              <a:round/>
              <a:headEnd/>
              <a:tailEnd/>
            </a:ln>
          </p:spPr>
          <p:txBody>
            <a:bodyPr/>
            <a:lstStyle/>
            <a:p>
              <a:endParaRPr lang="it-IT"/>
            </a:p>
          </p:txBody>
        </p:sp>
        <p:sp>
          <p:nvSpPr>
            <p:cNvPr id="75784" name="Freeform 8"/>
            <p:cNvSpPr>
              <a:spLocks/>
            </p:cNvSpPr>
            <p:nvPr/>
          </p:nvSpPr>
          <p:spPr bwMode="auto">
            <a:xfrm>
              <a:off x="2871" y="960"/>
              <a:ext cx="1155" cy="962"/>
            </a:xfrm>
            <a:custGeom>
              <a:avLst/>
              <a:gdLst>
                <a:gd name="T0" fmla="*/ 369 w 1850"/>
                <a:gd name="T1" fmla="*/ 1416 h 1544"/>
                <a:gd name="T2" fmla="*/ 133 w 1850"/>
                <a:gd name="T3" fmla="*/ 1544 h 1544"/>
                <a:gd name="T4" fmla="*/ 29 w 1850"/>
                <a:gd name="T5" fmla="*/ 1435 h 1544"/>
                <a:gd name="T6" fmla="*/ 74 w 1850"/>
                <a:gd name="T7" fmla="*/ 1378 h 1544"/>
                <a:gd name="T8" fmla="*/ 80 w 1850"/>
                <a:gd name="T9" fmla="*/ 1333 h 1544"/>
                <a:gd name="T10" fmla="*/ 90 w 1850"/>
                <a:gd name="T11" fmla="*/ 1251 h 1544"/>
                <a:gd name="T12" fmla="*/ 19 w 1850"/>
                <a:gd name="T13" fmla="*/ 1270 h 1544"/>
                <a:gd name="T14" fmla="*/ 10 w 1850"/>
                <a:gd name="T15" fmla="*/ 1219 h 1544"/>
                <a:gd name="T16" fmla="*/ 112 w 1850"/>
                <a:gd name="T17" fmla="*/ 1194 h 1544"/>
                <a:gd name="T18" fmla="*/ 84 w 1850"/>
                <a:gd name="T19" fmla="*/ 1162 h 1544"/>
                <a:gd name="T20" fmla="*/ 14 w 1850"/>
                <a:gd name="T21" fmla="*/ 1059 h 1544"/>
                <a:gd name="T22" fmla="*/ 99 w 1850"/>
                <a:gd name="T23" fmla="*/ 1015 h 1544"/>
                <a:gd name="T24" fmla="*/ 133 w 1850"/>
                <a:gd name="T25" fmla="*/ 970 h 1544"/>
                <a:gd name="T26" fmla="*/ 247 w 1850"/>
                <a:gd name="T27" fmla="*/ 907 h 1544"/>
                <a:gd name="T28" fmla="*/ 344 w 1850"/>
                <a:gd name="T29" fmla="*/ 894 h 1544"/>
                <a:gd name="T30" fmla="*/ 420 w 1850"/>
                <a:gd name="T31" fmla="*/ 869 h 1544"/>
                <a:gd name="T32" fmla="*/ 337 w 1850"/>
                <a:gd name="T33" fmla="*/ 850 h 1544"/>
                <a:gd name="T34" fmla="*/ 449 w 1850"/>
                <a:gd name="T35" fmla="*/ 766 h 1544"/>
                <a:gd name="T36" fmla="*/ 576 w 1850"/>
                <a:gd name="T37" fmla="*/ 582 h 1544"/>
                <a:gd name="T38" fmla="*/ 647 w 1850"/>
                <a:gd name="T39" fmla="*/ 436 h 1544"/>
                <a:gd name="T40" fmla="*/ 721 w 1850"/>
                <a:gd name="T41" fmla="*/ 377 h 1544"/>
                <a:gd name="T42" fmla="*/ 799 w 1850"/>
                <a:gd name="T43" fmla="*/ 358 h 1544"/>
                <a:gd name="T44" fmla="*/ 892 w 1850"/>
                <a:gd name="T45" fmla="*/ 276 h 1544"/>
                <a:gd name="T46" fmla="*/ 932 w 1850"/>
                <a:gd name="T47" fmla="*/ 192 h 1544"/>
                <a:gd name="T48" fmla="*/ 1000 w 1850"/>
                <a:gd name="T49" fmla="*/ 154 h 1544"/>
                <a:gd name="T50" fmla="*/ 1069 w 1850"/>
                <a:gd name="T51" fmla="*/ 198 h 1544"/>
                <a:gd name="T52" fmla="*/ 1202 w 1850"/>
                <a:gd name="T53" fmla="*/ 162 h 1544"/>
                <a:gd name="T54" fmla="*/ 1242 w 1850"/>
                <a:gd name="T55" fmla="*/ 111 h 1544"/>
                <a:gd name="T56" fmla="*/ 1297 w 1850"/>
                <a:gd name="T57" fmla="*/ 86 h 1544"/>
                <a:gd name="T58" fmla="*/ 1365 w 1850"/>
                <a:gd name="T59" fmla="*/ 35 h 1544"/>
                <a:gd name="T60" fmla="*/ 1470 w 1850"/>
                <a:gd name="T61" fmla="*/ 19 h 1544"/>
                <a:gd name="T62" fmla="*/ 1519 w 1850"/>
                <a:gd name="T63" fmla="*/ 27 h 1544"/>
                <a:gd name="T64" fmla="*/ 1592 w 1850"/>
                <a:gd name="T65" fmla="*/ 0 h 1544"/>
                <a:gd name="T66" fmla="*/ 1631 w 1850"/>
                <a:gd name="T67" fmla="*/ 59 h 1544"/>
                <a:gd name="T68" fmla="*/ 1706 w 1850"/>
                <a:gd name="T69" fmla="*/ 40 h 1544"/>
                <a:gd name="T70" fmla="*/ 1850 w 1850"/>
                <a:gd name="T71" fmla="*/ 92 h 1544"/>
                <a:gd name="T72" fmla="*/ 1751 w 1850"/>
                <a:gd name="T73" fmla="*/ 149 h 1544"/>
                <a:gd name="T74" fmla="*/ 1839 w 1850"/>
                <a:gd name="T75" fmla="*/ 168 h 1544"/>
                <a:gd name="T76" fmla="*/ 1671 w 1850"/>
                <a:gd name="T77" fmla="*/ 238 h 1544"/>
                <a:gd name="T78" fmla="*/ 1582 w 1850"/>
                <a:gd name="T79" fmla="*/ 122 h 1544"/>
                <a:gd name="T80" fmla="*/ 1455 w 1850"/>
                <a:gd name="T81" fmla="*/ 257 h 1544"/>
                <a:gd name="T82" fmla="*/ 1335 w 1850"/>
                <a:gd name="T83" fmla="*/ 257 h 1544"/>
                <a:gd name="T84" fmla="*/ 1238 w 1850"/>
                <a:gd name="T85" fmla="*/ 276 h 1544"/>
                <a:gd name="T86" fmla="*/ 1059 w 1850"/>
                <a:gd name="T87" fmla="*/ 238 h 1544"/>
                <a:gd name="T88" fmla="*/ 945 w 1850"/>
                <a:gd name="T89" fmla="*/ 301 h 1544"/>
                <a:gd name="T90" fmla="*/ 827 w 1850"/>
                <a:gd name="T91" fmla="*/ 371 h 1544"/>
                <a:gd name="T92" fmla="*/ 808 w 1850"/>
                <a:gd name="T93" fmla="*/ 466 h 1544"/>
                <a:gd name="T94" fmla="*/ 671 w 1850"/>
                <a:gd name="T95" fmla="*/ 588 h 1544"/>
                <a:gd name="T96" fmla="*/ 616 w 1850"/>
                <a:gd name="T97" fmla="*/ 747 h 1544"/>
                <a:gd name="T98" fmla="*/ 626 w 1850"/>
                <a:gd name="T99" fmla="*/ 831 h 1544"/>
                <a:gd name="T100" fmla="*/ 498 w 1850"/>
                <a:gd name="T101" fmla="*/ 951 h 1544"/>
                <a:gd name="T102" fmla="*/ 548 w 1850"/>
                <a:gd name="T103" fmla="*/ 1129 h 1544"/>
                <a:gd name="T104" fmla="*/ 523 w 1850"/>
                <a:gd name="T105" fmla="*/ 1257 h 1544"/>
                <a:gd name="T106" fmla="*/ 405 w 1850"/>
                <a:gd name="T107" fmla="*/ 1403 h 1544"/>
                <a:gd name="T108" fmla="*/ 398 w 1850"/>
                <a:gd name="T109" fmla="*/ 1308 h 154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50"/>
                <a:gd name="T166" fmla="*/ 0 h 1544"/>
                <a:gd name="T167" fmla="*/ 1850 w 1850"/>
                <a:gd name="T168" fmla="*/ 1544 h 154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50" h="1544">
                  <a:moveTo>
                    <a:pt x="398" y="1308"/>
                  </a:moveTo>
                  <a:lnTo>
                    <a:pt x="369" y="1416"/>
                  </a:lnTo>
                  <a:lnTo>
                    <a:pt x="247" y="1519"/>
                  </a:lnTo>
                  <a:lnTo>
                    <a:pt x="133" y="1544"/>
                  </a:lnTo>
                  <a:lnTo>
                    <a:pt x="38" y="1473"/>
                  </a:lnTo>
                  <a:lnTo>
                    <a:pt x="29" y="1435"/>
                  </a:lnTo>
                  <a:lnTo>
                    <a:pt x="55" y="1430"/>
                  </a:lnTo>
                  <a:lnTo>
                    <a:pt x="74" y="1378"/>
                  </a:lnTo>
                  <a:lnTo>
                    <a:pt x="14" y="1371"/>
                  </a:lnTo>
                  <a:lnTo>
                    <a:pt x="80" y="1333"/>
                  </a:lnTo>
                  <a:lnTo>
                    <a:pt x="59" y="1333"/>
                  </a:lnTo>
                  <a:lnTo>
                    <a:pt x="90" y="1251"/>
                  </a:lnTo>
                  <a:lnTo>
                    <a:pt x="33" y="1295"/>
                  </a:lnTo>
                  <a:lnTo>
                    <a:pt x="19" y="1270"/>
                  </a:lnTo>
                  <a:lnTo>
                    <a:pt x="48" y="1238"/>
                  </a:lnTo>
                  <a:lnTo>
                    <a:pt x="10" y="1219"/>
                  </a:lnTo>
                  <a:lnTo>
                    <a:pt x="0" y="1188"/>
                  </a:lnTo>
                  <a:lnTo>
                    <a:pt x="112" y="1194"/>
                  </a:lnTo>
                  <a:lnTo>
                    <a:pt x="93" y="1148"/>
                  </a:lnTo>
                  <a:lnTo>
                    <a:pt x="84" y="1162"/>
                  </a:lnTo>
                  <a:lnTo>
                    <a:pt x="4" y="1148"/>
                  </a:lnTo>
                  <a:lnTo>
                    <a:pt x="14" y="1059"/>
                  </a:lnTo>
                  <a:lnTo>
                    <a:pt x="84" y="1046"/>
                  </a:lnTo>
                  <a:lnTo>
                    <a:pt x="99" y="1015"/>
                  </a:lnTo>
                  <a:lnTo>
                    <a:pt x="158" y="996"/>
                  </a:lnTo>
                  <a:lnTo>
                    <a:pt x="133" y="970"/>
                  </a:lnTo>
                  <a:lnTo>
                    <a:pt x="232" y="934"/>
                  </a:lnTo>
                  <a:lnTo>
                    <a:pt x="247" y="907"/>
                  </a:lnTo>
                  <a:lnTo>
                    <a:pt x="312" y="875"/>
                  </a:lnTo>
                  <a:lnTo>
                    <a:pt x="344" y="894"/>
                  </a:lnTo>
                  <a:lnTo>
                    <a:pt x="398" y="894"/>
                  </a:lnTo>
                  <a:lnTo>
                    <a:pt x="420" y="869"/>
                  </a:lnTo>
                  <a:lnTo>
                    <a:pt x="365" y="869"/>
                  </a:lnTo>
                  <a:lnTo>
                    <a:pt x="337" y="850"/>
                  </a:lnTo>
                  <a:lnTo>
                    <a:pt x="420" y="766"/>
                  </a:lnTo>
                  <a:lnTo>
                    <a:pt x="449" y="766"/>
                  </a:lnTo>
                  <a:lnTo>
                    <a:pt x="455" y="734"/>
                  </a:lnTo>
                  <a:lnTo>
                    <a:pt x="576" y="582"/>
                  </a:lnTo>
                  <a:lnTo>
                    <a:pt x="582" y="542"/>
                  </a:lnTo>
                  <a:lnTo>
                    <a:pt x="647" y="436"/>
                  </a:lnTo>
                  <a:lnTo>
                    <a:pt x="706" y="430"/>
                  </a:lnTo>
                  <a:lnTo>
                    <a:pt x="721" y="377"/>
                  </a:lnTo>
                  <a:lnTo>
                    <a:pt x="772" y="339"/>
                  </a:lnTo>
                  <a:lnTo>
                    <a:pt x="799" y="358"/>
                  </a:lnTo>
                  <a:lnTo>
                    <a:pt x="827" y="287"/>
                  </a:lnTo>
                  <a:lnTo>
                    <a:pt x="892" y="276"/>
                  </a:lnTo>
                  <a:lnTo>
                    <a:pt x="886" y="251"/>
                  </a:lnTo>
                  <a:lnTo>
                    <a:pt x="932" y="192"/>
                  </a:lnTo>
                  <a:lnTo>
                    <a:pt x="1012" y="211"/>
                  </a:lnTo>
                  <a:lnTo>
                    <a:pt x="1000" y="154"/>
                  </a:lnTo>
                  <a:lnTo>
                    <a:pt x="1069" y="135"/>
                  </a:lnTo>
                  <a:lnTo>
                    <a:pt x="1069" y="198"/>
                  </a:lnTo>
                  <a:lnTo>
                    <a:pt x="1124" y="130"/>
                  </a:lnTo>
                  <a:lnTo>
                    <a:pt x="1202" y="162"/>
                  </a:lnTo>
                  <a:lnTo>
                    <a:pt x="1169" y="97"/>
                  </a:lnTo>
                  <a:lnTo>
                    <a:pt x="1242" y="111"/>
                  </a:lnTo>
                  <a:lnTo>
                    <a:pt x="1276" y="135"/>
                  </a:lnTo>
                  <a:lnTo>
                    <a:pt x="1297" y="86"/>
                  </a:lnTo>
                  <a:lnTo>
                    <a:pt x="1380" y="54"/>
                  </a:lnTo>
                  <a:lnTo>
                    <a:pt x="1365" y="35"/>
                  </a:lnTo>
                  <a:lnTo>
                    <a:pt x="1411" y="14"/>
                  </a:lnTo>
                  <a:lnTo>
                    <a:pt x="1470" y="19"/>
                  </a:lnTo>
                  <a:lnTo>
                    <a:pt x="1415" y="111"/>
                  </a:lnTo>
                  <a:lnTo>
                    <a:pt x="1519" y="27"/>
                  </a:lnTo>
                  <a:lnTo>
                    <a:pt x="1519" y="97"/>
                  </a:lnTo>
                  <a:lnTo>
                    <a:pt x="1592" y="0"/>
                  </a:lnTo>
                  <a:lnTo>
                    <a:pt x="1637" y="0"/>
                  </a:lnTo>
                  <a:lnTo>
                    <a:pt x="1631" y="59"/>
                  </a:lnTo>
                  <a:lnTo>
                    <a:pt x="1681" y="19"/>
                  </a:lnTo>
                  <a:lnTo>
                    <a:pt x="1706" y="40"/>
                  </a:lnTo>
                  <a:lnTo>
                    <a:pt x="1785" y="40"/>
                  </a:lnTo>
                  <a:lnTo>
                    <a:pt x="1850" y="92"/>
                  </a:lnTo>
                  <a:lnTo>
                    <a:pt x="1687" y="97"/>
                  </a:lnTo>
                  <a:lnTo>
                    <a:pt x="1751" y="149"/>
                  </a:lnTo>
                  <a:lnTo>
                    <a:pt x="1799" y="154"/>
                  </a:lnTo>
                  <a:lnTo>
                    <a:pt x="1839" y="168"/>
                  </a:lnTo>
                  <a:lnTo>
                    <a:pt x="1736" y="211"/>
                  </a:lnTo>
                  <a:lnTo>
                    <a:pt x="1671" y="238"/>
                  </a:lnTo>
                  <a:lnTo>
                    <a:pt x="1687" y="149"/>
                  </a:lnTo>
                  <a:lnTo>
                    <a:pt x="1582" y="122"/>
                  </a:lnTo>
                  <a:lnTo>
                    <a:pt x="1458" y="168"/>
                  </a:lnTo>
                  <a:lnTo>
                    <a:pt x="1455" y="257"/>
                  </a:lnTo>
                  <a:lnTo>
                    <a:pt x="1384" y="287"/>
                  </a:lnTo>
                  <a:lnTo>
                    <a:pt x="1335" y="257"/>
                  </a:lnTo>
                  <a:lnTo>
                    <a:pt x="1306" y="276"/>
                  </a:lnTo>
                  <a:lnTo>
                    <a:pt x="1238" y="276"/>
                  </a:lnTo>
                  <a:lnTo>
                    <a:pt x="1154" y="211"/>
                  </a:lnTo>
                  <a:lnTo>
                    <a:pt x="1059" y="238"/>
                  </a:lnTo>
                  <a:lnTo>
                    <a:pt x="1046" y="301"/>
                  </a:lnTo>
                  <a:lnTo>
                    <a:pt x="945" y="301"/>
                  </a:lnTo>
                  <a:lnTo>
                    <a:pt x="907" y="365"/>
                  </a:lnTo>
                  <a:lnTo>
                    <a:pt x="827" y="371"/>
                  </a:lnTo>
                  <a:lnTo>
                    <a:pt x="784" y="430"/>
                  </a:lnTo>
                  <a:lnTo>
                    <a:pt x="808" y="466"/>
                  </a:lnTo>
                  <a:lnTo>
                    <a:pt x="730" y="563"/>
                  </a:lnTo>
                  <a:lnTo>
                    <a:pt x="671" y="588"/>
                  </a:lnTo>
                  <a:lnTo>
                    <a:pt x="671" y="658"/>
                  </a:lnTo>
                  <a:lnTo>
                    <a:pt x="616" y="747"/>
                  </a:lnTo>
                  <a:lnTo>
                    <a:pt x="641" y="799"/>
                  </a:lnTo>
                  <a:lnTo>
                    <a:pt x="626" y="831"/>
                  </a:lnTo>
                  <a:lnTo>
                    <a:pt x="557" y="831"/>
                  </a:lnTo>
                  <a:lnTo>
                    <a:pt x="498" y="951"/>
                  </a:lnTo>
                  <a:lnTo>
                    <a:pt x="498" y="1086"/>
                  </a:lnTo>
                  <a:lnTo>
                    <a:pt x="548" y="1129"/>
                  </a:lnTo>
                  <a:lnTo>
                    <a:pt x="498" y="1188"/>
                  </a:lnTo>
                  <a:lnTo>
                    <a:pt x="523" y="1257"/>
                  </a:lnTo>
                  <a:lnTo>
                    <a:pt x="468" y="1338"/>
                  </a:lnTo>
                  <a:lnTo>
                    <a:pt x="405" y="1403"/>
                  </a:lnTo>
                  <a:lnTo>
                    <a:pt x="398" y="1308"/>
                  </a:lnTo>
                  <a:close/>
                </a:path>
              </a:pathLst>
            </a:custGeom>
            <a:solidFill>
              <a:schemeClr val="folHlink"/>
            </a:solidFill>
            <a:ln w="9525">
              <a:solidFill>
                <a:schemeClr val="hlink"/>
              </a:solidFill>
              <a:round/>
              <a:headEnd/>
              <a:tailEnd/>
            </a:ln>
          </p:spPr>
          <p:txBody>
            <a:bodyPr/>
            <a:lstStyle/>
            <a:p>
              <a:endParaRPr lang="it-IT"/>
            </a:p>
          </p:txBody>
        </p:sp>
        <p:sp>
          <p:nvSpPr>
            <p:cNvPr id="75785" name="Freeform 9"/>
            <p:cNvSpPr>
              <a:spLocks/>
            </p:cNvSpPr>
            <p:nvPr/>
          </p:nvSpPr>
          <p:spPr bwMode="auto">
            <a:xfrm>
              <a:off x="3552" y="1036"/>
              <a:ext cx="488" cy="748"/>
            </a:xfrm>
            <a:custGeom>
              <a:avLst/>
              <a:gdLst>
                <a:gd name="T0" fmla="*/ 0 w 782"/>
                <a:gd name="T1" fmla="*/ 108 h 1199"/>
                <a:gd name="T2" fmla="*/ 90 w 782"/>
                <a:gd name="T3" fmla="*/ 179 h 1199"/>
                <a:gd name="T4" fmla="*/ 145 w 782"/>
                <a:gd name="T5" fmla="*/ 179 h 1199"/>
                <a:gd name="T6" fmla="*/ 213 w 782"/>
                <a:gd name="T7" fmla="*/ 236 h 1199"/>
                <a:gd name="T8" fmla="*/ 232 w 782"/>
                <a:gd name="T9" fmla="*/ 338 h 1199"/>
                <a:gd name="T10" fmla="*/ 217 w 782"/>
                <a:gd name="T11" fmla="*/ 409 h 1199"/>
                <a:gd name="T12" fmla="*/ 238 w 782"/>
                <a:gd name="T13" fmla="*/ 485 h 1199"/>
                <a:gd name="T14" fmla="*/ 242 w 782"/>
                <a:gd name="T15" fmla="*/ 485 h 1199"/>
                <a:gd name="T16" fmla="*/ 284 w 782"/>
                <a:gd name="T17" fmla="*/ 490 h 1199"/>
                <a:gd name="T18" fmla="*/ 341 w 782"/>
                <a:gd name="T19" fmla="*/ 549 h 1199"/>
                <a:gd name="T20" fmla="*/ 341 w 782"/>
                <a:gd name="T21" fmla="*/ 620 h 1199"/>
                <a:gd name="T22" fmla="*/ 297 w 782"/>
                <a:gd name="T23" fmla="*/ 606 h 1199"/>
                <a:gd name="T24" fmla="*/ 145 w 782"/>
                <a:gd name="T25" fmla="*/ 785 h 1199"/>
                <a:gd name="T26" fmla="*/ 84 w 782"/>
                <a:gd name="T27" fmla="*/ 796 h 1199"/>
                <a:gd name="T28" fmla="*/ 84 w 782"/>
                <a:gd name="T29" fmla="*/ 834 h 1199"/>
                <a:gd name="T30" fmla="*/ 31 w 782"/>
                <a:gd name="T31" fmla="*/ 861 h 1199"/>
                <a:gd name="T32" fmla="*/ 76 w 782"/>
                <a:gd name="T33" fmla="*/ 1002 h 1199"/>
                <a:gd name="T34" fmla="*/ 52 w 782"/>
                <a:gd name="T35" fmla="*/ 1007 h 1199"/>
                <a:gd name="T36" fmla="*/ 46 w 782"/>
                <a:gd name="T37" fmla="*/ 1097 h 1199"/>
                <a:gd name="T38" fmla="*/ 170 w 782"/>
                <a:gd name="T39" fmla="*/ 1159 h 1199"/>
                <a:gd name="T40" fmla="*/ 179 w 782"/>
                <a:gd name="T41" fmla="*/ 1199 h 1199"/>
                <a:gd name="T42" fmla="*/ 460 w 782"/>
                <a:gd name="T43" fmla="*/ 1110 h 1199"/>
                <a:gd name="T44" fmla="*/ 485 w 782"/>
                <a:gd name="T45" fmla="*/ 1129 h 1199"/>
                <a:gd name="T46" fmla="*/ 782 w 782"/>
                <a:gd name="T47" fmla="*/ 867 h 1199"/>
                <a:gd name="T48" fmla="*/ 706 w 782"/>
                <a:gd name="T49" fmla="*/ 747 h 1199"/>
                <a:gd name="T50" fmla="*/ 740 w 782"/>
                <a:gd name="T51" fmla="*/ 669 h 1199"/>
                <a:gd name="T52" fmla="*/ 668 w 782"/>
                <a:gd name="T53" fmla="*/ 620 h 1199"/>
                <a:gd name="T54" fmla="*/ 677 w 782"/>
                <a:gd name="T55" fmla="*/ 490 h 1199"/>
                <a:gd name="T56" fmla="*/ 613 w 782"/>
                <a:gd name="T57" fmla="*/ 376 h 1199"/>
                <a:gd name="T58" fmla="*/ 671 w 782"/>
                <a:gd name="T59" fmla="*/ 295 h 1199"/>
                <a:gd name="T60" fmla="*/ 649 w 782"/>
                <a:gd name="T61" fmla="*/ 211 h 1199"/>
                <a:gd name="T62" fmla="*/ 575 w 782"/>
                <a:gd name="T63" fmla="*/ 192 h 1199"/>
                <a:gd name="T64" fmla="*/ 582 w 782"/>
                <a:gd name="T65" fmla="*/ 122 h 1199"/>
                <a:gd name="T66" fmla="*/ 599 w 782"/>
                <a:gd name="T67" fmla="*/ 27 h 1199"/>
                <a:gd name="T68" fmla="*/ 495 w 782"/>
                <a:gd name="T69" fmla="*/ 0 h 1199"/>
                <a:gd name="T70" fmla="*/ 365 w 782"/>
                <a:gd name="T71" fmla="*/ 44 h 1199"/>
                <a:gd name="T72" fmla="*/ 362 w 782"/>
                <a:gd name="T73" fmla="*/ 135 h 1199"/>
                <a:gd name="T74" fmla="*/ 295 w 782"/>
                <a:gd name="T75" fmla="*/ 162 h 1199"/>
                <a:gd name="T76" fmla="*/ 242 w 782"/>
                <a:gd name="T77" fmla="*/ 135 h 1199"/>
                <a:gd name="T78" fmla="*/ 213 w 782"/>
                <a:gd name="T79" fmla="*/ 154 h 1199"/>
                <a:gd name="T80" fmla="*/ 149 w 782"/>
                <a:gd name="T81" fmla="*/ 154 h 1199"/>
                <a:gd name="T82" fmla="*/ 65 w 782"/>
                <a:gd name="T83" fmla="*/ 89 h 1199"/>
                <a:gd name="T84" fmla="*/ 6 w 782"/>
                <a:gd name="T85" fmla="*/ 103 h 1199"/>
                <a:gd name="T86" fmla="*/ 0 w 782"/>
                <a:gd name="T87" fmla="*/ 108 h 1199"/>
                <a:gd name="T88" fmla="*/ 0 w 782"/>
                <a:gd name="T89" fmla="*/ 108 h 1199"/>
                <a:gd name="T90" fmla="*/ 0 w 782"/>
                <a:gd name="T91" fmla="*/ 108 h 119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2"/>
                <a:gd name="T139" fmla="*/ 0 h 1199"/>
                <a:gd name="T140" fmla="*/ 782 w 782"/>
                <a:gd name="T141" fmla="*/ 1199 h 119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2" h="1199">
                  <a:moveTo>
                    <a:pt x="0" y="108"/>
                  </a:moveTo>
                  <a:lnTo>
                    <a:pt x="90" y="179"/>
                  </a:lnTo>
                  <a:lnTo>
                    <a:pt x="145" y="179"/>
                  </a:lnTo>
                  <a:lnTo>
                    <a:pt x="213" y="236"/>
                  </a:lnTo>
                  <a:lnTo>
                    <a:pt x="232" y="338"/>
                  </a:lnTo>
                  <a:lnTo>
                    <a:pt x="217" y="409"/>
                  </a:lnTo>
                  <a:lnTo>
                    <a:pt x="238" y="485"/>
                  </a:lnTo>
                  <a:lnTo>
                    <a:pt x="242" y="485"/>
                  </a:lnTo>
                  <a:lnTo>
                    <a:pt x="284" y="490"/>
                  </a:lnTo>
                  <a:lnTo>
                    <a:pt x="341" y="549"/>
                  </a:lnTo>
                  <a:lnTo>
                    <a:pt x="341" y="620"/>
                  </a:lnTo>
                  <a:lnTo>
                    <a:pt x="297" y="606"/>
                  </a:lnTo>
                  <a:lnTo>
                    <a:pt x="145" y="785"/>
                  </a:lnTo>
                  <a:lnTo>
                    <a:pt x="84" y="796"/>
                  </a:lnTo>
                  <a:lnTo>
                    <a:pt x="84" y="834"/>
                  </a:lnTo>
                  <a:lnTo>
                    <a:pt x="31" y="861"/>
                  </a:lnTo>
                  <a:lnTo>
                    <a:pt x="76" y="1002"/>
                  </a:lnTo>
                  <a:lnTo>
                    <a:pt x="52" y="1007"/>
                  </a:lnTo>
                  <a:lnTo>
                    <a:pt x="46" y="1097"/>
                  </a:lnTo>
                  <a:lnTo>
                    <a:pt x="170" y="1159"/>
                  </a:lnTo>
                  <a:lnTo>
                    <a:pt x="179" y="1199"/>
                  </a:lnTo>
                  <a:lnTo>
                    <a:pt x="460" y="1110"/>
                  </a:lnTo>
                  <a:lnTo>
                    <a:pt x="485" y="1129"/>
                  </a:lnTo>
                  <a:lnTo>
                    <a:pt x="782" y="867"/>
                  </a:lnTo>
                  <a:lnTo>
                    <a:pt x="706" y="747"/>
                  </a:lnTo>
                  <a:lnTo>
                    <a:pt x="740" y="669"/>
                  </a:lnTo>
                  <a:lnTo>
                    <a:pt x="668" y="620"/>
                  </a:lnTo>
                  <a:lnTo>
                    <a:pt x="677" y="490"/>
                  </a:lnTo>
                  <a:lnTo>
                    <a:pt x="613" y="376"/>
                  </a:lnTo>
                  <a:lnTo>
                    <a:pt x="671" y="295"/>
                  </a:lnTo>
                  <a:lnTo>
                    <a:pt x="649" y="211"/>
                  </a:lnTo>
                  <a:lnTo>
                    <a:pt x="575" y="192"/>
                  </a:lnTo>
                  <a:lnTo>
                    <a:pt x="582" y="122"/>
                  </a:lnTo>
                  <a:lnTo>
                    <a:pt x="599" y="27"/>
                  </a:lnTo>
                  <a:lnTo>
                    <a:pt x="495" y="0"/>
                  </a:lnTo>
                  <a:lnTo>
                    <a:pt x="365" y="44"/>
                  </a:lnTo>
                  <a:lnTo>
                    <a:pt x="362" y="135"/>
                  </a:lnTo>
                  <a:lnTo>
                    <a:pt x="295" y="162"/>
                  </a:lnTo>
                  <a:lnTo>
                    <a:pt x="242" y="135"/>
                  </a:lnTo>
                  <a:lnTo>
                    <a:pt x="213" y="154"/>
                  </a:lnTo>
                  <a:lnTo>
                    <a:pt x="149" y="154"/>
                  </a:lnTo>
                  <a:lnTo>
                    <a:pt x="65" y="89"/>
                  </a:lnTo>
                  <a:lnTo>
                    <a:pt x="6" y="103"/>
                  </a:lnTo>
                  <a:lnTo>
                    <a:pt x="0" y="108"/>
                  </a:lnTo>
                  <a:close/>
                </a:path>
              </a:pathLst>
            </a:custGeom>
            <a:solidFill>
              <a:schemeClr val="folHlink"/>
            </a:solidFill>
            <a:ln w="9525">
              <a:solidFill>
                <a:schemeClr val="hlink"/>
              </a:solidFill>
              <a:round/>
              <a:headEnd/>
              <a:tailEnd/>
            </a:ln>
          </p:spPr>
          <p:txBody>
            <a:bodyPr/>
            <a:lstStyle/>
            <a:p>
              <a:endParaRPr lang="it-IT"/>
            </a:p>
          </p:txBody>
        </p:sp>
        <p:sp>
          <p:nvSpPr>
            <p:cNvPr id="75786" name="Freeform 10"/>
            <p:cNvSpPr>
              <a:spLocks/>
            </p:cNvSpPr>
            <p:nvPr/>
          </p:nvSpPr>
          <p:spPr bwMode="auto">
            <a:xfrm>
              <a:off x="3123" y="1103"/>
              <a:ext cx="579" cy="1010"/>
            </a:xfrm>
            <a:custGeom>
              <a:avLst/>
              <a:gdLst>
                <a:gd name="T0" fmla="*/ 34 w 926"/>
                <a:gd name="T1" fmla="*/ 1238 h 1620"/>
                <a:gd name="T2" fmla="*/ 63 w 926"/>
                <a:gd name="T3" fmla="*/ 1281 h 1620"/>
                <a:gd name="T4" fmla="*/ 88 w 926"/>
                <a:gd name="T5" fmla="*/ 1435 h 1620"/>
                <a:gd name="T6" fmla="*/ 152 w 926"/>
                <a:gd name="T7" fmla="*/ 1472 h 1620"/>
                <a:gd name="T8" fmla="*/ 128 w 926"/>
                <a:gd name="T9" fmla="*/ 1511 h 1620"/>
                <a:gd name="T10" fmla="*/ 158 w 926"/>
                <a:gd name="T11" fmla="*/ 1582 h 1620"/>
                <a:gd name="T12" fmla="*/ 143 w 926"/>
                <a:gd name="T13" fmla="*/ 1614 h 1620"/>
                <a:gd name="T14" fmla="*/ 251 w 926"/>
                <a:gd name="T15" fmla="*/ 1620 h 1620"/>
                <a:gd name="T16" fmla="*/ 245 w 926"/>
                <a:gd name="T17" fmla="*/ 1536 h 1620"/>
                <a:gd name="T18" fmla="*/ 354 w 926"/>
                <a:gd name="T19" fmla="*/ 1536 h 1620"/>
                <a:gd name="T20" fmla="*/ 417 w 926"/>
                <a:gd name="T21" fmla="*/ 1338 h 1620"/>
                <a:gd name="T22" fmla="*/ 409 w 926"/>
                <a:gd name="T23" fmla="*/ 1232 h 1620"/>
                <a:gd name="T24" fmla="*/ 472 w 926"/>
                <a:gd name="T25" fmla="*/ 1200 h 1620"/>
                <a:gd name="T26" fmla="*/ 502 w 926"/>
                <a:gd name="T27" fmla="*/ 1219 h 1620"/>
                <a:gd name="T28" fmla="*/ 540 w 926"/>
                <a:gd name="T29" fmla="*/ 1148 h 1620"/>
                <a:gd name="T30" fmla="*/ 491 w 926"/>
                <a:gd name="T31" fmla="*/ 1167 h 1620"/>
                <a:gd name="T32" fmla="*/ 413 w 926"/>
                <a:gd name="T33" fmla="*/ 1108 h 1620"/>
                <a:gd name="T34" fmla="*/ 506 w 926"/>
                <a:gd name="T35" fmla="*/ 1135 h 1620"/>
                <a:gd name="T36" fmla="*/ 565 w 926"/>
                <a:gd name="T37" fmla="*/ 1103 h 1620"/>
                <a:gd name="T38" fmla="*/ 527 w 926"/>
                <a:gd name="T39" fmla="*/ 1021 h 1620"/>
                <a:gd name="T40" fmla="*/ 453 w 926"/>
                <a:gd name="T41" fmla="*/ 1002 h 1620"/>
                <a:gd name="T42" fmla="*/ 430 w 926"/>
                <a:gd name="T43" fmla="*/ 1027 h 1620"/>
                <a:gd name="T44" fmla="*/ 441 w 926"/>
                <a:gd name="T45" fmla="*/ 869 h 1620"/>
                <a:gd name="T46" fmla="*/ 481 w 926"/>
                <a:gd name="T47" fmla="*/ 880 h 1620"/>
                <a:gd name="T48" fmla="*/ 496 w 926"/>
                <a:gd name="T49" fmla="*/ 766 h 1620"/>
                <a:gd name="T50" fmla="*/ 590 w 926"/>
                <a:gd name="T51" fmla="*/ 688 h 1620"/>
                <a:gd name="T52" fmla="*/ 620 w 926"/>
                <a:gd name="T53" fmla="*/ 645 h 1620"/>
                <a:gd name="T54" fmla="*/ 759 w 926"/>
                <a:gd name="T55" fmla="*/ 580 h 1620"/>
                <a:gd name="T56" fmla="*/ 744 w 926"/>
                <a:gd name="T57" fmla="*/ 525 h 1620"/>
                <a:gd name="T58" fmla="*/ 793 w 926"/>
                <a:gd name="T59" fmla="*/ 422 h 1620"/>
                <a:gd name="T60" fmla="*/ 926 w 926"/>
                <a:gd name="T61" fmla="*/ 377 h 1620"/>
                <a:gd name="T62" fmla="*/ 926 w 926"/>
                <a:gd name="T63" fmla="*/ 377 h 1620"/>
                <a:gd name="T64" fmla="*/ 905 w 926"/>
                <a:gd name="T65" fmla="*/ 301 h 1620"/>
                <a:gd name="T66" fmla="*/ 920 w 926"/>
                <a:gd name="T67" fmla="*/ 230 h 1620"/>
                <a:gd name="T68" fmla="*/ 901 w 926"/>
                <a:gd name="T69" fmla="*/ 128 h 1620"/>
                <a:gd name="T70" fmla="*/ 833 w 926"/>
                <a:gd name="T71" fmla="*/ 71 h 1620"/>
                <a:gd name="T72" fmla="*/ 778 w 926"/>
                <a:gd name="T73" fmla="*/ 71 h 1620"/>
                <a:gd name="T74" fmla="*/ 688 w 926"/>
                <a:gd name="T75" fmla="*/ 0 h 1620"/>
                <a:gd name="T76" fmla="*/ 654 w 926"/>
                <a:gd name="T77" fmla="*/ 8 h 1620"/>
                <a:gd name="T78" fmla="*/ 641 w 926"/>
                <a:gd name="T79" fmla="*/ 71 h 1620"/>
                <a:gd name="T80" fmla="*/ 540 w 926"/>
                <a:gd name="T81" fmla="*/ 71 h 1620"/>
                <a:gd name="T82" fmla="*/ 502 w 926"/>
                <a:gd name="T83" fmla="*/ 135 h 1620"/>
                <a:gd name="T84" fmla="*/ 422 w 926"/>
                <a:gd name="T85" fmla="*/ 141 h 1620"/>
                <a:gd name="T86" fmla="*/ 379 w 926"/>
                <a:gd name="T87" fmla="*/ 200 h 1620"/>
                <a:gd name="T88" fmla="*/ 403 w 926"/>
                <a:gd name="T89" fmla="*/ 236 h 1620"/>
                <a:gd name="T90" fmla="*/ 325 w 926"/>
                <a:gd name="T91" fmla="*/ 333 h 1620"/>
                <a:gd name="T92" fmla="*/ 266 w 926"/>
                <a:gd name="T93" fmla="*/ 358 h 1620"/>
                <a:gd name="T94" fmla="*/ 266 w 926"/>
                <a:gd name="T95" fmla="*/ 428 h 1620"/>
                <a:gd name="T96" fmla="*/ 211 w 926"/>
                <a:gd name="T97" fmla="*/ 517 h 1620"/>
                <a:gd name="T98" fmla="*/ 236 w 926"/>
                <a:gd name="T99" fmla="*/ 569 h 1620"/>
                <a:gd name="T100" fmla="*/ 221 w 926"/>
                <a:gd name="T101" fmla="*/ 601 h 1620"/>
                <a:gd name="T102" fmla="*/ 152 w 926"/>
                <a:gd name="T103" fmla="*/ 601 h 1620"/>
                <a:gd name="T104" fmla="*/ 93 w 926"/>
                <a:gd name="T105" fmla="*/ 721 h 1620"/>
                <a:gd name="T106" fmla="*/ 93 w 926"/>
                <a:gd name="T107" fmla="*/ 856 h 1620"/>
                <a:gd name="T108" fmla="*/ 143 w 926"/>
                <a:gd name="T109" fmla="*/ 899 h 1620"/>
                <a:gd name="T110" fmla="*/ 93 w 926"/>
                <a:gd name="T111" fmla="*/ 958 h 1620"/>
                <a:gd name="T112" fmla="*/ 118 w 926"/>
                <a:gd name="T113" fmla="*/ 1027 h 1620"/>
                <a:gd name="T114" fmla="*/ 63 w 926"/>
                <a:gd name="T115" fmla="*/ 1108 h 1620"/>
                <a:gd name="T116" fmla="*/ 0 w 926"/>
                <a:gd name="T117" fmla="*/ 1173 h 1620"/>
                <a:gd name="T118" fmla="*/ 34 w 926"/>
                <a:gd name="T119" fmla="*/ 1238 h 1620"/>
                <a:gd name="T120" fmla="*/ 34 w 926"/>
                <a:gd name="T121" fmla="*/ 1238 h 1620"/>
                <a:gd name="T122" fmla="*/ 34 w 926"/>
                <a:gd name="T123" fmla="*/ 1238 h 162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26"/>
                <a:gd name="T187" fmla="*/ 0 h 1620"/>
                <a:gd name="T188" fmla="*/ 926 w 926"/>
                <a:gd name="T189" fmla="*/ 1620 h 162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26" h="1620">
                  <a:moveTo>
                    <a:pt x="34" y="1238"/>
                  </a:moveTo>
                  <a:lnTo>
                    <a:pt x="63" y="1281"/>
                  </a:lnTo>
                  <a:lnTo>
                    <a:pt x="88" y="1435"/>
                  </a:lnTo>
                  <a:lnTo>
                    <a:pt x="152" y="1472"/>
                  </a:lnTo>
                  <a:lnTo>
                    <a:pt x="128" y="1511"/>
                  </a:lnTo>
                  <a:lnTo>
                    <a:pt x="158" y="1582"/>
                  </a:lnTo>
                  <a:lnTo>
                    <a:pt x="143" y="1614"/>
                  </a:lnTo>
                  <a:lnTo>
                    <a:pt x="251" y="1620"/>
                  </a:lnTo>
                  <a:lnTo>
                    <a:pt x="245" y="1536"/>
                  </a:lnTo>
                  <a:lnTo>
                    <a:pt x="354" y="1536"/>
                  </a:lnTo>
                  <a:lnTo>
                    <a:pt x="417" y="1338"/>
                  </a:lnTo>
                  <a:lnTo>
                    <a:pt x="409" y="1232"/>
                  </a:lnTo>
                  <a:lnTo>
                    <a:pt x="472" y="1200"/>
                  </a:lnTo>
                  <a:lnTo>
                    <a:pt x="502" y="1219"/>
                  </a:lnTo>
                  <a:lnTo>
                    <a:pt x="540" y="1148"/>
                  </a:lnTo>
                  <a:lnTo>
                    <a:pt x="491" y="1167"/>
                  </a:lnTo>
                  <a:lnTo>
                    <a:pt x="413" y="1108"/>
                  </a:lnTo>
                  <a:lnTo>
                    <a:pt x="506" y="1135"/>
                  </a:lnTo>
                  <a:lnTo>
                    <a:pt x="565" y="1103"/>
                  </a:lnTo>
                  <a:lnTo>
                    <a:pt x="527" y="1021"/>
                  </a:lnTo>
                  <a:lnTo>
                    <a:pt x="453" y="1002"/>
                  </a:lnTo>
                  <a:lnTo>
                    <a:pt x="430" y="1027"/>
                  </a:lnTo>
                  <a:lnTo>
                    <a:pt x="441" y="869"/>
                  </a:lnTo>
                  <a:lnTo>
                    <a:pt x="481" y="880"/>
                  </a:lnTo>
                  <a:lnTo>
                    <a:pt x="496" y="766"/>
                  </a:lnTo>
                  <a:lnTo>
                    <a:pt x="590" y="688"/>
                  </a:lnTo>
                  <a:lnTo>
                    <a:pt x="620" y="645"/>
                  </a:lnTo>
                  <a:lnTo>
                    <a:pt x="759" y="580"/>
                  </a:lnTo>
                  <a:lnTo>
                    <a:pt x="744" y="525"/>
                  </a:lnTo>
                  <a:lnTo>
                    <a:pt x="793" y="422"/>
                  </a:lnTo>
                  <a:lnTo>
                    <a:pt x="926" y="377"/>
                  </a:lnTo>
                  <a:lnTo>
                    <a:pt x="905" y="301"/>
                  </a:lnTo>
                  <a:lnTo>
                    <a:pt x="920" y="230"/>
                  </a:lnTo>
                  <a:lnTo>
                    <a:pt x="901" y="128"/>
                  </a:lnTo>
                  <a:lnTo>
                    <a:pt x="833" y="71"/>
                  </a:lnTo>
                  <a:lnTo>
                    <a:pt x="778" y="71"/>
                  </a:lnTo>
                  <a:lnTo>
                    <a:pt x="688" y="0"/>
                  </a:lnTo>
                  <a:lnTo>
                    <a:pt x="654" y="8"/>
                  </a:lnTo>
                  <a:lnTo>
                    <a:pt x="641" y="71"/>
                  </a:lnTo>
                  <a:lnTo>
                    <a:pt x="540" y="71"/>
                  </a:lnTo>
                  <a:lnTo>
                    <a:pt x="502" y="135"/>
                  </a:lnTo>
                  <a:lnTo>
                    <a:pt x="422" y="141"/>
                  </a:lnTo>
                  <a:lnTo>
                    <a:pt x="379" y="200"/>
                  </a:lnTo>
                  <a:lnTo>
                    <a:pt x="403" y="236"/>
                  </a:lnTo>
                  <a:lnTo>
                    <a:pt x="325" y="333"/>
                  </a:lnTo>
                  <a:lnTo>
                    <a:pt x="266" y="358"/>
                  </a:lnTo>
                  <a:lnTo>
                    <a:pt x="266" y="428"/>
                  </a:lnTo>
                  <a:lnTo>
                    <a:pt x="211" y="517"/>
                  </a:lnTo>
                  <a:lnTo>
                    <a:pt x="236" y="569"/>
                  </a:lnTo>
                  <a:lnTo>
                    <a:pt x="221" y="601"/>
                  </a:lnTo>
                  <a:lnTo>
                    <a:pt x="152" y="601"/>
                  </a:lnTo>
                  <a:lnTo>
                    <a:pt x="93" y="721"/>
                  </a:lnTo>
                  <a:lnTo>
                    <a:pt x="93" y="856"/>
                  </a:lnTo>
                  <a:lnTo>
                    <a:pt x="143" y="899"/>
                  </a:lnTo>
                  <a:lnTo>
                    <a:pt x="93" y="958"/>
                  </a:lnTo>
                  <a:lnTo>
                    <a:pt x="118" y="1027"/>
                  </a:lnTo>
                  <a:lnTo>
                    <a:pt x="63" y="1108"/>
                  </a:lnTo>
                  <a:lnTo>
                    <a:pt x="0" y="1173"/>
                  </a:lnTo>
                  <a:lnTo>
                    <a:pt x="34" y="1238"/>
                  </a:lnTo>
                  <a:close/>
                </a:path>
              </a:pathLst>
            </a:custGeom>
            <a:solidFill>
              <a:schemeClr val="folHlink"/>
            </a:solidFill>
            <a:ln w="9525">
              <a:solidFill>
                <a:schemeClr val="hlink"/>
              </a:solidFill>
              <a:round/>
              <a:headEnd/>
              <a:tailEnd/>
            </a:ln>
          </p:spPr>
          <p:txBody>
            <a:bodyPr/>
            <a:lstStyle/>
            <a:p>
              <a:endParaRPr lang="it-IT"/>
            </a:p>
          </p:txBody>
        </p:sp>
        <p:sp>
          <p:nvSpPr>
            <p:cNvPr id="75787" name="Freeform 11"/>
            <p:cNvSpPr>
              <a:spLocks/>
            </p:cNvSpPr>
            <p:nvPr/>
          </p:nvSpPr>
          <p:spPr bwMode="auto">
            <a:xfrm>
              <a:off x="3133" y="2061"/>
              <a:ext cx="79" cy="81"/>
            </a:xfrm>
            <a:custGeom>
              <a:avLst/>
              <a:gdLst>
                <a:gd name="T0" fmla="*/ 86 w 124"/>
                <a:gd name="T1" fmla="*/ 0 h 129"/>
                <a:gd name="T2" fmla="*/ 124 w 124"/>
                <a:gd name="T3" fmla="*/ 52 h 129"/>
                <a:gd name="T4" fmla="*/ 99 w 124"/>
                <a:gd name="T5" fmla="*/ 63 h 129"/>
                <a:gd name="T6" fmla="*/ 94 w 124"/>
                <a:gd name="T7" fmla="*/ 86 h 129"/>
                <a:gd name="T8" fmla="*/ 111 w 124"/>
                <a:gd name="T9" fmla="*/ 101 h 129"/>
                <a:gd name="T10" fmla="*/ 92 w 124"/>
                <a:gd name="T11" fmla="*/ 110 h 129"/>
                <a:gd name="T12" fmla="*/ 90 w 124"/>
                <a:gd name="T13" fmla="*/ 129 h 129"/>
                <a:gd name="T14" fmla="*/ 50 w 124"/>
                <a:gd name="T15" fmla="*/ 122 h 129"/>
                <a:gd name="T16" fmla="*/ 46 w 124"/>
                <a:gd name="T17" fmla="*/ 107 h 129"/>
                <a:gd name="T18" fmla="*/ 25 w 124"/>
                <a:gd name="T19" fmla="*/ 105 h 129"/>
                <a:gd name="T20" fmla="*/ 19 w 124"/>
                <a:gd name="T21" fmla="*/ 78 h 129"/>
                <a:gd name="T22" fmla="*/ 19 w 124"/>
                <a:gd name="T23" fmla="*/ 57 h 129"/>
                <a:gd name="T24" fmla="*/ 0 w 124"/>
                <a:gd name="T25" fmla="*/ 46 h 129"/>
                <a:gd name="T26" fmla="*/ 35 w 124"/>
                <a:gd name="T27" fmla="*/ 34 h 129"/>
                <a:gd name="T28" fmla="*/ 46 w 124"/>
                <a:gd name="T29" fmla="*/ 34 h 129"/>
                <a:gd name="T30" fmla="*/ 38 w 124"/>
                <a:gd name="T31" fmla="*/ 15 h 129"/>
                <a:gd name="T32" fmla="*/ 59 w 124"/>
                <a:gd name="T33" fmla="*/ 17 h 129"/>
                <a:gd name="T34" fmla="*/ 61 w 124"/>
                <a:gd name="T35" fmla="*/ 53 h 129"/>
                <a:gd name="T36" fmla="*/ 73 w 124"/>
                <a:gd name="T37" fmla="*/ 31 h 129"/>
                <a:gd name="T38" fmla="*/ 84 w 124"/>
                <a:gd name="T39" fmla="*/ 34 h 129"/>
                <a:gd name="T40" fmla="*/ 73 w 124"/>
                <a:gd name="T41" fmla="*/ 10 h 129"/>
                <a:gd name="T42" fmla="*/ 86 w 124"/>
                <a:gd name="T43" fmla="*/ 0 h 129"/>
                <a:gd name="T44" fmla="*/ 86 w 124"/>
                <a:gd name="T45" fmla="*/ 0 h 129"/>
                <a:gd name="T46" fmla="*/ 86 w 124"/>
                <a:gd name="T47" fmla="*/ 0 h 12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4"/>
                <a:gd name="T73" fmla="*/ 0 h 129"/>
                <a:gd name="T74" fmla="*/ 124 w 124"/>
                <a:gd name="T75" fmla="*/ 129 h 12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4" h="129">
                  <a:moveTo>
                    <a:pt x="86" y="0"/>
                  </a:moveTo>
                  <a:lnTo>
                    <a:pt x="124" y="52"/>
                  </a:lnTo>
                  <a:lnTo>
                    <a:pt x="99" y="63"/>
                  </a:lnTo>
                  <a:lnTo>
                    <a:pt x="94" y="86"/>
                  </a:lnTo>
                  <a:lnTo>
                    <a:pt x="111" y="101"/>
                  </a:lnTo>
                  <a:lnTo>
                    <a:pt x="92" y="110"/>
                  </a:lnTo>
                  <a:lnTo>
                    <a:pt x="90" y="129"/>
                  </a:lnTo>
                  <a:lnTo>
                    <a:pt x="50" y="122"/>
                  </a:lnTo>
                  <a:lnTo>
                    <a:pt x="46" y="107"/>
                  </a:lnTo>
                  <a:lnTo>
                    <a:pt x="25" y="105"/>
                  </a:lnTo>
                  <a:lnTo>
                    <a:pt x="19" y="78"/>
                  </a:lnTo>
                  <a:lnTo>
                    <a:pt x="19" y="57"/>
                  </a:lnTo>
                  <a:lnTo>
                    <a:pt x="0" y="46"/>
                  </a:lnTo>
                  <a:lnTo>
                    <a:pt x="35" y="34"/>
                  </a:lnTo>
                  <a:lnTo>
                    <a:pt x="46" y="34"/>
                  </a:lnTo>
                  <a:lnTo>
                    <a:pt x="38" y="15"/>
                  </a:lnTo>
                  <a:lnTo>
                    <a:pt x="59" y="17"/>
                  </a:lnTo>
                  <a:lnTo>
                    <a:pt x="61" y="53"/>
                  </a:lnTo>
                  <a:lnTo>
                    <a:pt x="73" y="31"/>
                  </a:lnTo>
                  <a:lnTo>
                    <a:pt x="84" y="34"/>
                  </a:lnTo>
                  <a:lnTo>
                    <a:pt x="73" y="10"/>
                  </a:lnTo>
                  <a:lnTo>
                    <a:pt x="86" y="0"/>
                  </a:lnTo>
                  <a:close/>
                </a:path>
              </a:pathLst>
            </a:custGeom>
            <a:solidFill>
              <a:schemeClr val="folHlink"/>
            </a:solidFill>
            <a:ln w="9525">
              <a:solidFill>
                <a:schemeClr val="hlink"/>
              </a:solidFill>
              <a:round/>
              <a:headEnd/>
              <a:tailEnd/>
            </a:ln>
          </p:spPr>
          <p:txBody>
            <a:bodyPr/>
            <a:lstStyle/>
            <a:p>
              <a:endParaRPr lang="it-IT"/>
            </a:p>
          </p:txBody>
        </p:sp>
        <p:sp>
          <p:nvSpPr>
            <p:cNvPr id="75788" name="Freeform 12"/>
            <p:cNvSpPr>
              <a:spLocks/>
            </p:cNvSpPr>
            <p:nvPr/>
          </p:nvSpPr>
          <p:spPr bwMode="auto">
            <a:xfrm>
              <a:off x="3084" y="2098"/>
              <a:ext cx="49" cy="47"/>
            </a:xfrm>
            <a:custGeom>
              <a:avLst/>
              <a:gdLst>
                <a:gd name="T0" fmla="*/ 55 w 77"/>
                <a:gd name="T1" fmla="*/ 0 h 76"/>
                <a:gd name="T2" fmla="*/ 66 w 77"/>
                <a:gd name="T3" fmla="*/ 34 h 76"/>
                <a:gd name="T4" fmla="*/ 77 w 77"/>
                <a:gd name="T5" fmla="*/ 40 h 76"/>
                <a:gd name="T6" fmla="*/ 68 w 77"/>
                <a:gd name="T7" fmla="*/ 67 h 76"/>
                <a:gd name="T8" fmla="*/ 32 w 77"/>
                <a:gd name="T9" fmla="*/ 63 h 76"/>
                <a:gd name="T10" fmla="*/ 19 w 77"/>
                <a:gd name="T11" fmla="*/ 76 h 76"/>
                <a:gd name="T12" fmla="*/ 19 w 77"/>
                <a:gd name="T13" fmla="*/ 53 h 76"/>
                <a:gd name="T14" fmla="*/ 5 w 77"/>
                <a:gd name="T15" fmla="*/ 46 h 76"/>
                <a:gd name="T16" fmla="*/ 0 w 77"/>
                <a:gd name="T17" fmla="*/ 12 h 76"/>
                <a:gd name="T18" fmla="*/ 22 w 77"/>
                <a:gd name="T19" fmla="*/ 13 h 76"/>
                <a:gd name="T20" fmla="*/ 28 w 77"/>
                <a:gd name="T21" fmla="*/ 4 h 76"/>
                <a:gd name="T22" fmla="*/ 43 w 77"/>
                <a:gd name="T23" fmla="*/ 8 h 76"/>
                <a:gd name="T24" fmla="*/ 55 w 77"/>
                <a:gd name="T25" fmla="*/ 0 h 76"/>
                <a:gd name="T26" fmla="*/ 55 w 77"/>
                <a:gd name="T27" fmla="*/ 0 h 76"/>
                <a:gd name="T28" fmla="*/ 55 w 77"/>
                <a:gd name="T29" fmla="*/ 0 h 7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
                <a:gd name="T46" fmla="*/ 0 h 76"/>
                <a:gd name="T47" fmla="*/ 77 w 77"/>
                <a:gd name="T48" fmla="*/ 76 h 7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 h="76">
                  <a:moveTo>
                    <a:pt x="55" y="0"/>
                  </a:moveTo>
                  <a:lnTo>
                    <a:pt x="66" y="34"/>
                  </a:lnTo>
                  <a:lnTo>
                    <a:pt x="77" y="40"/>
                  </a:lnTo>
                  <a:lnTo>
                    <a:pt x="68" y="67"/>
                  </a:lnTo>
                  <a:lnTo>
                    <a:pt x="32" y="63"/>
                  </a:lnTo>
                  <a:lnTo>
                    <a:pt x="19" y="76"/>
                  </a:lnTo>
                  <a:lnTo>
                    <a:pt x="19" y="53"/>
                  </a:lnTo>
                  <a:lnTo>
                    <a:pt x="5" y="46"/>
                  </a:lnTo>
                  <a:lnTo>
                    <a:pt x="0" y="12"/>
                  </a:lnTo>
                  <a:lnTo>
                    <a:pt x="22" y="13"/>
                  </a:lnTo>
                  <a:lnTo>
                    <a:pt x="28" y="4"/>
                  </a:lnTo>
                  <a:lnTo>
                    <a:pt x="43" y="8"/>
                  </a:lnTo>
                  <a:lnTo>
                    <a:pt x="55" y="0"/>
                  </a:lnTo>
                  <a:close/>
                </a:path>
              </a:pathLst>
            </a:custGeom>
            <a:solidFill>
              <a:schemeClr val="folHlink"/>
            </a:solidFill>
            <a:ln w="9525">
              <a:solidFill>
                <a:schemeClr val="hlink"/>
              </a:solidFill>
              <a:round/>
              <a:headEnd/>
              <a:tailEnd/>
            </a:ln>
          </p:spPr>
          <p:txBody>
            <a:bodyPr/>
            <a:lstStyle/>
            <a:p>
              <a:endParaRPr lang="it-IT"/>
            </a:p>
          </p:txBody>
        </p:sp>
        <p:sp>
          <p:nvSpPr>
            <p:cNvPr id="75789" name="Freeform 13"/>
            <p:cNvSpPr>
              <a:spLocks/>
            </p:cNvSpPr>
            <p:nvPr/>
          </p:nvSpPr>
          <p:spPr bwMode="auto">
            <a:xfrm>
              <a:off x="3133" y="2147"/>
              <a:ext cx="36" cy="23"/>
            </a:xfrm>
            <a:custGeom>
              <a:avLst/>
              <a:gdLst>
                <a:gd name="T0" fmla="*/ 27 w 59"/>
                <a:gd name="T1" fmla="*/ 0 h 38"/>
                <a:gd name="T2" fmla="*/ 0 w 59"/>
                <a:gd name="T3" fmla="*/ 8 h 38"/>
                <a:gd name="T4" fmla="*/ 33 w 59"/>
                <a:gd name="T5" fmla="*/ 38 h 38"/>
                <a:gd name="T6" fmla="*/ 59 w 59"/>
                <a:gd name="T7" fmla="*/ 29 h 38"/>
                <a:gd name="T8" fmla="*/ 48 w 59"/>
                <a:gd name="T9" fmla="*/ 4 h 38"/>
                <a:gd name="T10" fmla="*/ 37 w 59"/>
                <a:gd name="T11" fmla="*/ 11 h 38"/>
                <a:gd name="T12" fmla="*/ 27 w 59"/>
                <a:gd name="T13" fmla="*/ 0 h 38"/>
                <a:gd name="T14" fmla="*/ 27 w 59"/>
                <a:gd name="T15" fmla="*/ 0 h 38"/>
                <a:gd name="T16" fmla="*/ 27 w 59"/>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38"/>
                <a:gd name="T29" fmla="*/ 59 w 59"/>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38">
                  <a:moveTo>
                    <a:pt x="27" y="0"/>
                  </a:moveTo>
                  <a:lnTo>
                    <a:pt x="0" y="8"/>
                  </a:lnTo>
                  <a:lnTo>
                    <a:pt x="33" y="38"/>
                  </a:lnTo>
                  <a:lnTo>
                    <a:pt x="59" y="29"/>
                  </a:lnTo>
                  <a:lnTo>
                    <a:pt x="48" y="4"/>
                  </a:lnTo>
                  <a:lnTo>
                    <a:pt x="37" y="11"/>
                  </a:lnTo>
                  <a:lnTo>
                    <a:pt x="27" y="0"/>
                  </a:lnTo>
                  <a:close/>
                </a:path>
              </a:pathLst>
            </a:custGeom>
            <a:solidFill>
              <a:schemeClr val="tx1"/>
            </a:solidFill>
            <a:ln w="9525">
              <a:solidFill>
                <a:schemeClr val="folHlink"/>
              </a:solidFill>
              <a:round/>
              <a:headEnd/>
              <a:tailEnd/>
            </a:ln>
          </p:spPr>
          <p:txBody>
            <a:bodyPr/>
            <a:lstStyle/>
            <a:p>
              <a:endParaRPr lang="it-IT"/>
            </a:p>
          </p:txBody>
        </p:sp>
        <p:sp>
          <p:nvSpPr>
            <p:cNvPr id="75790" name="Freeform 14"/>
            <p:cNvSpPr>
              <a:spLocks/>
            </p:cNvSpPr>
            <p:nvPr/>
          </p:nvSpPr>
          <p:spPr bwMode="auto">
            <a:xfrm>
              <a:off x="2393" y="1870"/>
              <a:ext cx="341" cy="647"/>
            </a:xfrm>
            <a:custGeom>
              <a:avLst/>
              <a:gdLst>
                <a:gd name="T0" fmla="*/ 158 w 550"/>
                <a:gd name="T1" fmla="*/ 25 h 1038"/>
                <a:gd name="T2" fmla="*/ 80 w 550"/>
                <a:gd name="T3" fmla="*/ 21 h 1038"/>
                <a:gd name="T4" fmla="*/ 63 w 550"/>
                <a:gd name="T5" fmla="*/ 55 h 1038"/>
                <a:gd name="T6" fmla="*/ 36 w 550"/>
                <a:gd name="T7" fmla="*/ 76 h 1038"/>
                <a:gd name="T8" fmla="*/ 17 w 550"/>
                <a:gd name="T9" fmla="*/ 110 h 1038"/>
                <a:gd name="T10" fmla="*/ 31 w 550"/>
                <a:gd name="T11" fmla="*/ 162 h 1038"/>
                <a:gd name="T12" fmla="*/ 6 w 550"/>
                <a:gd name="T13" fmla="*/ 228 h 1038"/>
                <a:gd name="T14" fmla="*/ 6 w 550"/>
                <a:gd name="T15" fmla="*/ 242 h 1038"/>
                <a:gd name="T16" fmla="*/ 23 w 550"/>
                <a:gd name="T17" fmla="*/ 262 h 1038"/>
                <a:gd name="T18" fmla="*/ 21 w 550"/>
                <a:gd name="T19" fmla="*/ 327 h 1038"/>
                <a:gd name="T20" fmla="*/ 23 w 550"/>
                <a:gd name="T21" fmla="*/ 365 h 1038"/>
                <a:gd name="T22" fmla="*/ 40 w 550"/>
                <a:gd name="T23" fmla="*/ 338 h 1038"/>
                <a:gd name="T24" fmla="*/ 67 w 550"/>
                <a:gd name="T25" fmla="*/ 302 h 1038"/>
                <a:gd name="T26" fmla="*/ 71 w 550"/>
                <a:gd name="T27" fmla="*/ 338 h 1038"/>
                <a:gd name="T28" fmla="*/ 80 w 550"/>
                <a:gd name="T29" fmla="*/ 354 h 1038"/>
                <a:gd name="T30" fmla="*/ 71 w 550"/>
                <a:gd name="T31" fmla="*/ 428 h 1038"/>
                <a:gd name="T32" fmla="*/ 55 w 550"/>
                <a:gd name="T33" fmla="*/ 445 h 1038"/>
                <a:gd name="T34" fmla="*/ 74 w 550"/>
                <a:gd name="T35" fmla="*/ 458 h 1038"/>
                <a:gd name="T36" fmla="*/ 124 w 550"/>
                <a:gd name="T37" fmla="*/ 466 h 1038"/>
                <a:gd name="T38" fmla="*/ 202 w 550"/>
                <a:gd name="T39" fmla="*/ 449 h 1038"/>
                <a:gd name="T40" fmla="*/ 162 w 550"/>
                <a:gd name="T41" fmla="*/ 498 h 1038"/>
                <a:gd name="T42" fmla="*/ 211 w 550"/>
                <a:gd name="T43" fmla="*/ 532 h 1038"/>
                <a:gd name="T44" fmla="*/ 211 w 550"/>
                <a:gd name="T45" fmla="*/ 580 h 1038"/>
                <a:gd name="T46" fmla="*/ 206 w 550"/>
                <a:gd name="T47" fmla="*/ 624 h 1038"/>
                <a:gd name="T48" fmla="*/ 145 w 550"/>
                <a:gd name="T49" fmla="*/ 645 h 1038"/>
                <a:gd name="T50" fmla="*/ 93 w 550"/>
                <a:gd name="T51" fmla="*/ 700 h 1038"/>
                <a:gd name="T52" fmla="*/ 139 w 550"/>
                <a:gd name="T53" fmla="*/ 713 h 1038"/>
                <a:gd name="T54" fmla="*/ 109 w 550"/>
                <a:gd name="T55" fmla="*/ 787 h 1038"/>
                <a:gd name="T56" fmla="*/ 73 w 550"/>
                <a:gd name="T57" fmla="*/ 840 h 1038"/>
                <a:gd name="T58" fmla="*/ 126 w 550"/>
                <a:gd name="T59" fmla="*/ 846 h 1038"/>
                <a:gd name="T60" fmla="*/ 177 w 550"/>
                <a:gd name="T61" fmla="*/ 863 h 1038"/>
                <a:gd name="T62" fmla="*/ 236 w 550"/>
                <a:gd name="T63" fmla="*/ 829 h 1038"/>
                <a:gd name="T64" fmla="*/ 177 w 550"/>
                <a:gd name="T65" fmla="*/ 892 h 1038"/>
                <a:gd name="T66" fmla="*/ 90 w 550"/>
                <a:gd name="T67" fmla="*/ 951 h 1038"/>
                <a:gd name="T68" fmla="*/ 27 w 550"/>
                <a:gd name="T69" fmla="*/ 1030 h 1038"/>
                <a:gd name="T70" fmla="*/ 105 w 550"/>
                <a:gd name="T71" fmla="*/ 989 h 1038"/>
                <a:gd name="T72" fmla="*/ 190 w 550"/>
                <a:gd name="T73" fmla="*/ 956 h 1038"/>
                <a:gd name="T74" fmla="*/ 247 w 550"/>
                <a:gd name="T75" fmla="*/ 973 h 1038"/>
                <a:gd name="T76" fmla="*/ 329 w 550"/>
                <a:gd name="T77" fmla="*/ 926 h 1038"/>
                <a:gd name="T78" fmla="*/ 443 w 550"/>
                <a:gd name="T79" fmla="*/ 937 h 1038"/>
                <a:gd name="T80" fmla="*/ 529 w 550"/>
                <a:gd name="T81" fmla="*/ 871 h 1038"/>
                <a:gd name="T82" fmla="*/ 464 w 550"/>
                <a:gd name="T83" fmla="*/ 859 h 1038"/>
                <a:gd name="T84" fmla="*/ 521 w 550"/>
                <a:gd name="T85" fmla="*/ 825 h 1038"/>
                <a:gd name="T86" fmla="*/ 536 w 550"/>
                <a:gd name="T87" fmla="*/ 791 h 1038"/>
                <a:gd name="T88" fmla="*/ 519 w 550"/>
                <a:gd name="T89" fmla="*/ 683 h 1038"/>
                <a:gd name="T90" fmla="*/ 451 w 550"/>
                <a:gd name="T91" fmla="*/ 707 h 1038"/>
                <a:gd name="T92" fmla="*/ 453 w 550"/>
                <a:gd name="T93" fmla="*/ 646 h 1038"/>
                <a:gd name="T94" fmla="*/ 398 w 550"/>
                <a:gd name="T95" fmla="*/ 591 h 1038"/>
                <a:gd name="T96" fmla="*/ 438 w 550"/>
                <a:gd name="T97" fmla="*/ 588 h 1038"/>
                <a:gd name="T98" fmla="*/ 392 w 550"/>
                <a:gd name="T99" fmla="*/ 494 h 1038"/>
                <a:gd name="T100" fmla="*/ 314 w 550"/>
                <a:gd name="T101" fmla="*/ 424 h 1038"/>
                <a:gd name="T102" fmla="*/ 251 w 550"/>
                <a:gd name="T103" fmla="*/ 323 h 1038"/>
                <a:gd name="T104" fmla="*/ 189 w 550"/>
                <a:gd name="T105" fmla="*/ 314 h 1038"/>
                <a:gd name="T106" fmla="*/ 211 w 550"/>
                <a:gd name="T107" fmla="*/ 268 h 1038"/>
                <a:gd name="T108" fmla="*/ 266 w 550"/>
                <a:gd name="T109" fmla="*/ 213 h 1038"/>
                <a:gd name="T110" fmla="*/ 291 w 550"/>
                <a:gd name="T111" fmla="*/ 156 h 1038"/>
                <a:gd name="T112" fmla="*/ 177 w 550"/>
                <a:gd name="T113" fmla="*/ 122 h 1038"/>
                <a:gd name="T114" fmla="*/ 112 w 550"/>
                <a:gd name="T115" fmla="*/ 131 h 1038"/>
                <a:gd name="T116" fmla="*/ 124 w 550"/>
                <a:gd name="T117" fmla="*/ 105 h 1038"/>
                <a:gd name="T118" fmla="*/ 206 w 550"/>
                <a:gd name="T119" fmla="*/ 0 h 1038"/>
                <a:gd name="T120" fmla="*/ 206 w 550"/>
                <a:gd name="T121" fmla="*/ 0 h 10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50"/>
                <a:gd name="T184" fmla="*/ 0 h 1038"/>
                <a:gd name="T185" fmla="*/ 550 w 550"/>
                <a:gd name="T186" fmla="*/ 1038 h 10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50" h="1038">
                  <a:moveTo>
                    <a:pt x="206" y="0"/>
                  </a:moveTo>
                  <a:lnTo>
                    <a:pt x="158" y="25"/>
                  </a:lnTo>
                  <a:lnTo>
                    <a:pt x="118" y="31"/>
                  </a:lnTo>
                  <a:lnTo>
                    <a:pt x="80" y="21"/>
                  </a:lnTo>
                  <a:lnTo>
                    <a:pt x="55" y="38"/>
                  </a:lnTo>
                  <a:lnTo>
                    <a:pt x="63" y="55"/>
                  </a:lnTo>
                  <a:lnTo>
                    <a:pt x="42" y="61"/>
                  </a:lnTo>
                  <a:lnTo>
                    <a:pt x="36" y="76"/>
                  </a:lnTo>
                  <a:lnTo>
                    <a:pt x="54" y="89"/>
                  </a:lnTo>
                  <a:lnTo>
                    <a:pt x="17" y="110"/>
                  </a:lnTo>
                  <a:lnTo>
                    <a:pt x="14" y="152"/>
                  </a:lnTo>
                  <a:lnTo>
                    <a:pt x="31" y="162"/>
                  </a:lnTo>
                  <a:lnTo>
                    <a:pt x="21" y="185"/>
                  </a:lnTo>
                  <a:lnTo>
                    <a:pt x="6" y="228"/>
                  </a:lnTo>
                  <a:lnTo>
                    <a:pt x="0" y="238"/>
                  </a:lnTo>
                  <a:lnTo>
                    <a:pt x="6" y="242"/>
                  </a:lnTo>
                  <a:lnTo>
                    <a:pt x="6" y="251"/>
                  </a:lnTo>
                  <a:lnTo>
                    <a:pt x="23" y="262"/>
                  </a:lnTo>
                  <a:lnTo>
                    <a:pt x="48" y="247"/>
                  </a:lnTo>
                  <a:lnTo>
                    <a:pt x="21" y="327"/>
                  </a:lnTo>
                  <a:lnTo>
                    <a:pt x="29" y="340"/>
                  </a:lnTo>
                  <a:lnTo>
                    <a:pt x="23" y="365"/>
                  </a:lnTo>
                  <a:lnTo>
                    <a:pt x="36" y="369"/>
                  </a:lnTo>
                  <a:lnTo>
                    <a:pt x="40" y="338"/>
                  </a:lnTo>
                  <a:lnTo>
                    <a:pt x="40" y="319"/>
                  </a:lnTo>
                  <a:lnTo>
                    <a:pt x="67" y="302"/>
                  </a:lnTo>
                  <a:lnTo>
                    <a:pt x="61" y="329"/>
                  </a:lnTo>
                  <a:lnTo>
                    <a:pt x="71" y="338"/>
                  </a:lnTo>
                  <a:lnTo>
                    <a:pt x="86" y="319"/>
                  </a:lnTo>
                  <a:lnTo>
                    <a:pt x="80" y="354"/>
                  </a:lnTo>
                  <a:lnTo>
                    <a:pt x="93" y="378"/>
                  </a:lnTo>
                  <a:lnTo>
                    <a:pt x="71" y="428"/>
                  </a:lnTo>
                  <a:lnTo>
                    <a:pt x="67" y="451"/>
                  </a:lnTo>
                  <a:lnTo>
                    <a:pt x="55" y="445"/>
                  </a:lnTo>
                  <a:lnTo>
                    <a:pt x="63" y="483"/>
                  </a:lnTo>
                  <a:lnTo>
                    <a:pt x="74" y="458"/>
                  </a:lnTo>
                  <a:lnTo>
                    <a:pt x="99" y="479"/>
                  </a:lnTo>
                  <a:lnTo>
                    <a:pt x="124" y="466"/>
                  </a:lnTo>
                  <a:lnTo>
                    <a:pt x="181" y="441"/>
                  </a:lnTo>
                  <a:lnTo>
                    <a:pt x="202" y="449"/>
                  </a:lnTo>
                  <a:lnTo>
                    <a:pt x="175" y="466"/>
                  </a:lnTo>
                  <a:lnTo>
                    <a:pt x="162" y="498"/>
                  </a:lnTo>
                  <a:lnTo>
                    <a:pt x="192" y="553"/>
                  </a:lnTo>
                  <a:lnTo>
                    <a:pt x="211" y="532"/>
                  </a:lnTo>
                  <a:lnTo>
                    <a:pt x="217" y="574"/>
                  </a:lnTo>
                  <a:lnTo>
                    <a:pt x="211" y="580"/>
                  </a:lnTo>
                  <a:lnTo>
                    <a:pt x="223" y="591"/>
                  </a:lnTo>
                  <a:lnTo>
                    <a:pt x="206" y="624"/>
                  </a:lnTo>
                  <a:lnTo>
                    <a:pt x="217" y="633"/>
                  </a:lnTo>
                  <a:lnTo>
                    <a:pt x="145" y="645"/>
                  </a:lnTo>
                  <a:lnTo>
                    <a:pt x="112" y="665"/>
                  </a:lnTo>
                  <a:lnTo>
                    <a:pt x="93" y="700"/>
                  </a:lnTo>
                  <a:lnTo>
                    <a:pt x="131" y="684"/>
                  </a:lnTo>
                  <a:lnTo>
                    <a:pt x="139" y="713"/>
                  </a:lnTo>
                  <a:lnTo>
                    <a:pt x="137" y="751"/>
                  </a:lnTo>
                  <a:lnTo>
                    <a:pt x="109" y="787"/>
                  </a:lnTo>
                  <a:lnTo>
                    <a:pt x="31" y="821"/>
                  </a:lnTo>
                  <a:lnTo>
                    <a:pt x="73" y="840"/>
                  </a:lnTo>
                  <a:lnTo>
                    <a:pt x="112" y="833"/>
                  </a:lnTo>
                  <a:lnTo>
                    <a:pt x="126" y="846"/>
                  </a:lnTo>
                  <a:lnTo>
                    <a:pt x="156" y="837"/>
                  </a:lnTo>
                  <a:lnTo>
                    <a:pt x="177" y="863"/>
                  </a:lnTo>
                  <a:lnTo>
                    <a:pt x="206" y="852"/>
                  </a:lnTo>
                  <a:lnTo>
                    <a:pt x="236" y="829"/>
                  </a:lnTo>
                  <a:lnTo>
                    <a:pt x="211" y="880"/>
                  </a:lnTo>
                  <a:lnTo>
                    <a:pt x="177" y="892"/>
                  </a:lnTo>
                  <a:lnTo>
                    <a:pt x="114" y="892"/>
                  </a:lnTo>
                  <a:lnTo>
                    <a:pt x="90" y="951"/>
                  </a:lnTo>
                  <a:lnTo>
                    <a:pt x="2" y="1038"/>
                  </a:lnTo>
                  <a:lnTo>
                    <a:pt x="27" y="1030"/>
                  </a:lnTo>
                  <a:lnTo>
                    <a:pt x="63" y="1030"/>
                  </a:lnTo>
                  <a:lnTo>
                    <a:pt x="105" y="989"/>
                  </a:lnTo>
                  <a:lnTo>
                    <a:pt x="164" y="996"/>
                  </a:lnTo>
                  <a:lnTo>
                    <a:pt x="190" y="956"/>
                  </a:lnTo>
                  <a:lnTo>
                    <a:pt x="223" y="941"/>
                  </a:lnTo>
                  <a:lnTo>
                    <a:pt x="247" y="973"/>
                  </a:lnTo>
                  <a:lnTo>
                    <a:pt x="314" y="949"/>
                  </a:lnTo>
                  <a:lnTo>
                    <a:pt x="329" y="926"/>
                  </a:lnTo>
                  <a:lnTo>
                    <a:pt x="369" y="943"/>
                  </a:lnTo>
                  <a:lnTo>
                    <a:pt x="443" y="937"/>
                  </a:lnTo>
                  <a:lnTo>
                    <a:pt x="514" y="901"/>
                  </a:lnTo>
                  <a:lnTo>
                    <a:pt x="529" y="871"/>
                  </a:lnTo>
                  <a:lnTo>
                    <a:pt x="472" y="875"/>
                  </a:lnTo>
                  <a:lnTo>
                    <a:pt x="464" y="859"/>
                  </a:lnTo>
                  <a:lnTo>
                    <a:pt x="485" y="829"/>
                  </a:lnTo>
                  <a:lnTo>
                    <a:pt x="521" y="825"/>
                  </a:lnTo>
                  <a:lnTo>
                    <a:pt x="514" y="800"/>
                  </a:lnTo>
                  <a:lnTo>
                    <a:pt x="536" y="791"/>
                  </a:lnTo>
                  <a:lnTo>
                    <a:pt x="550" y="732"/>
                  </a:lnTo>
                  <a:lnTo>
                    <a:pt x="519" y="683"/>
                  </a:lnTo>
                  <a:lnTo>
                    <a:pt x="470" y="679"/>
                  </a:lnTo>
                  <a:lnTo>
                    <a:pt x="451" y="707"/>
                  </a:lnTo>
                  <a:lnTo>
                    <a:pt x="422" y="692"/>
                  </a:lnTo>
                  <a:lnTo>
                    <a:pt x="453" y="646"/>
                  </a:lnTo>
                  <a:lnTo>
                    <a:pt x="419" y="620"/>
                  </a:lnTo>
                  <a:lnTo>
                    <a:pt x="398" y="591"/>
                  </a:lnTo>
                  <a:lnTo>
                    <a:pt x="443" y="608"/>
                  </a:lnTo>
                  <a:lnTo>
                    <a:pt x="438" y="588"/>
                  </a:lnTo>
                  <a:lnTo>
                    <a:pt x="398" y="532"/>
                  </a:lnTo>
                  <a:lnTo>
                    <a:pt x="392" y="494"/>
                  </a:lnTo>
                  <a:lnTo>
                    <a:pt x="337" y="479"/>
                  </a:lnTo>
                  <a:lnTo>
                    <a:pt x="314" y="424"/>
                  </a:lnTo>
                  <a:lnTo>
                    <a:pt x="308" y="373"/>
                  </a:lnTo>
                  <a:lnTo>
                    <a:pt x="251" y="323"/>
                  </a:lnTo>
                  <a:lnTo>
                    <a:pt x="202" y="323"/>
                  </a:lnTo>
                  <a:lnTo>
                    <a:pt x="189" y="314"/>
                  </a:lnTo>
                  <a:lnTo>
                    <a:pt x="234" y="295"/>
                  </a:lnTo>
                  <a:lnTo>
                    <a:pt x="211" y="268"/>
                  </a:lnTo>
                  <a:lnTo>
                    <a:pt x="228" y="264"/>
                  </a:lnTo>
                  <a:lnTo>
                    <a:pt x="266" y="213"/>
                  </a:lnTo>
                  <a:lnTo>
                    <a:pt x="268" y="181"/>
                  </a:lnTo>
                  <a:lnTo>
                    <a:pt x="291" y="156"/>
                  </a:lnTo>
                  <a:lnTo>
                    <a:pt x="285" y="126"/>
                  </a:lnTo>
                  <a:lnTo>
                    <a:pt x="177" y="122"/>
                  </a:lnTo>
                  <a:lnTo>
                    <a:pt x="130" y="150"/>
                  </a:lnTo>
                  <a:lnTo>
                    <a:pt x="112" y="131"/>
                  </a:lnTo>
                  <a:lnTo>
                    <a:pt x="150" y="107"/>
                  </a:lnTo>
                  <a:lnTo>
                    <a:pt x="124" y="105"/>
                  </a:lnTo>
                  <a:lnTo>
                    <a:pt x="202" y="38"/>
                  </a:lnTo>
                  <a:lnTo>
                    <a:pt x="206" y="0"/>
                  </a:lnTo>
                  <a:close/>
                </a:path>
              </a:pathLst>
            </a:custGeom>
            <a:solidFill>
              <a:schemeClr val="folHlink"/>
            </a:solidFill>
            <a:ln w="9525">
              <a:solidFill>
                <a:schemeClr val="hlink"/>
              </a:solidFill>
              <a:round/>
              <a:headEnd/>
              <a:tailEnd/>
            </a:ln>
          </p:spPr>
          <p:txBody>
            <a:bodyPr/>
            <a:lstStyle/>
            <a:p>
              <a:endParaRPr lang="it-IT"/>
            </a:p>
          </p:txBody>
        </p:sp>
        <p:sp>
          <p:nvSpPr>
            <p:cNvPr id="75791" name="Freeform 15"/>
            <p:cNvSpPr>
              <a:spLocks/>
            </p:cNvSpPr>
            <p:nvPr/>
          </p:nvSpPr>
          <p:spPr bwMode="auto">
            <a:xfrm>
              <a:off x="2338" y="1867"/>
              <a:ext cx="52" cy="85"/>
            </a:xfrm>
            <a:custGeom>
              <a:avLst/>
              <a:gdLst>
                <a:gd name="T0" fmla="*/ 82 w 82"/>
                <a:gd name="T1" fmla="*/ 0 h 135"/>
                <a:gd name="T2" fmla="*/ 70 w 82"/>
                <a:gd name="T3" fmla="*/ 38 h 135"/>
                <a:gd name="T4" fmla="*/ 80 w 82"/>
                <a:gd name="T5" fmla="*/ 55 h 135"/>
                <a:gd name="T6" fmla="*/ 45 w 82"/>
                <a:gd name="T7" fmla="*/ 65 h 135"/>
                <a:gd name="T8" fmla="*/ 49 w 82"/>
                <a:gd name="T9" fmla="*/ 88 h 135"/>
                <a:gd name="T10" fmla="*/ 4 w 82"/>
                <a:gd name="T11" fmla="*/ 135 h 135"/>
                <a:gd name="T12" fmla="*/ 9 w 82"/>
                <a:gd name="T13" fmla="*/ 109 h 135"/>
                <a:gd name="T14" fmla="*/ 17 w 82"/>
                <a:gd name="T15" fmla="*/ 80 h 135"/>
                <a:gd name="T16" fmla="*/ 0 w 82"/>
                <a:gd name="T17" fmla="*/ 69 h 135"/>
                <a:gd name="T18" fmla="*/ 13 w 82"/>
                <a:gd name="T19" fmla="*/ 48 h 135"/>
                <a:gd name="T20" fmla="*/ 40 w 82"/>
                <a:gd name="T21" fmla="*/ 59 h 135"/>
                <a:gd name="T22" fmla="*/ 55 w 82"/>
                <a:gd name="T23" fmla="*/ 25 h 135"/>
                <a:gd name="T24" fmla="*/ 82 w 82"/>
                <a:gd name="T25" fmla="*/ 0 h 135"/>
                <a:gd name="T26" fmla="*/ 82 w 82"/>
                <a:gd name="T27" fmla="*/ 0 h 135"/>
                <a:gd name="T28" fmla="*/ 82 w 82"/>
                <a:gd name="T29" fmla="*/ 0 h 1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2"/>
                <a:gd name="T46" fmla="*/ 0 h 135"/>
                <a:gd name="T47" fmla="*/ 82 w 82"/>
                <a:gd name="T48" fmla="*/ 135 h 13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2" h="135">
                  <a:moveTo>
                    <a:pt x="82" y="0"/>
                  </a:moveTo>
                  <a:lnTo>
                    <a:pt x="70" y="38"/>
                  </a:lnTo>
                  <a:lnTo>
                    <a:pt x="80" y="55"/>
                  </a:lnTo>
                  <a:lnTo>
                    <a:pt x="45" y="65"/>
                  </a:lnTo>
                  <a:lnTo>
                    <a:pt x="49" y="88"/>
                  </a:lnTo>
                  <a:lnTo>
                    <a:pt x="4" y="135"/>
                  </a:lnTo>
                  <a:lnTo>
                    <a:pt x="9" y="109"/>
                  </a:lnTo>
                  <a:lnTo>
                    <a:pt x="17" y="80"/>
                  </a:lnTo>
                  <a:lnTo>
                    <a:pt x="0" y="69"/>
                  </a:lnTo>
                  <a:lnTo>
                    <a:pt x="13" y="48"/>
                  </a:lnTo>
                  <a:lnTo>
                    <a:pt x="40" y="59"/>
                  </a:lnTo>
                  <a:lnTo>
                    <a:pt x="55" y="25"/>
                  </a:lnTo>
                  <a:lnTo>
                    <a:pt x="82" y="0"/>
                  </a:lnTo>
                  <a:close/>
                </a:path>
              </a:pathLst>
            </a:custGeom>
            <a:solidFill>
              <a:schemeClr val="folHlink"/>
            </a:solidFill>
            <a:ln w="9525">
              <a:solidFill>
                <a:schemeClr val="hlink"/>
              </a:solidFill>
              <a:round/>
              <a:headEnd/>
              <a:tailEnd/>
            </a:ln>
          </p:spPr>
          <p:txBody>
            <a:bodyPr/>
            <a:lstStyle/>
            <a:p>
              <a:endParaRPr lang="it-IT"/>
            </a:p>
          </p:txBody>
        </p:sp>
        <p:sp>
          <p:nvSpPr>
            <p:cNvPr id="75792" name="Freeform 16"/>
            <p:cNvSpPr>
              <a:spLocks/>
            </p:cNvSpPr>
            <p:nvPr/>
          </p:nvSpPr>
          <p:spPr bwMode="auto">
            <a:xfrm>
              <a:off x="2359" y="1938"/>
              <a:ext cx="37" cy="60"/>
            </a:xfrm>
            <a:custGeom>
              <a:avLst/>
              <a:gdLst>
                <a:gd name="T0" fmla="*/ 36 w 59"/>
                <a:gd name="T1" fmla="*/ 0 h 95"/>
                <a:gd name="T2" fmla="*/ 38 w 59"/>
                <a:gd name="T3" fmla="*/ 19 h 95"/>
                <a:gd name="T4" fmla="*/ 36 w 59"/>
                <a:gd name="T5" fmla="*/ 50 h 95"/>
                <a:gd name="T6" fmla="*/ 59 w 59"/>
                <a:gd name="T7" fmla="*/ 67 h 95"/>
                <a:gd name="T8" fmla="*/ 36 w 59"/>
                <a:gd name="T9" fmla="*/ 95 h 95"/>
                <a:gd name="T10" fmla="*/ 30 w 59"/>
                <a:gd name="T11" fmla="*/ 63 h 95"/>
                <a:gd name="T12" fmla="*/ 13 w 59"/>
                <a:gd name="T13" fmla="*/ 59 h 95"/>
                <a:gd name="T14" fmla="*/ 0 w 59"/>
                <a:gd name="T15" fmla="*/ 19 h 95"/>
                <a:gd name="T16" fmla="*/ 13 w 59"/>
                <a:gd name="T17" fmla="*/ 16 h 95"/>
                <a:gd name="T18" fmla="*/ 25 w 59"/>
                <a:gd name="T19" fmla="*/ 25 h 95"/>
                <a:gd name="T20" fmla="*/ 36 w 59"/>
                <a:gd name="T21" fmla="*/ 0 h 95"/>
                <a:gd name="T22" fmla="*/ 36 w 59"/>
                <a:gd name="T23" fmla="*/ 0 h 95"/>
                <a:gd name="T24" fmla="*/ 36 w 59"/>
                <a:gd name="T25" fmla="*/ 0 h 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9"/>
                <a:gd name="T40" fmla="*/ 0 h 95"/>
                <a:gd name="T41" fmla="*/ 59 w 59"/>
                <a:gd name="T42" fmla="*/ 95 h 9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9" h="95">
                  <a:moveTo>
                    <a:pt x="36" y="0"/>
                  </a:moveTo>
                  <a:lnTo>
                    <a:pt x="38" y="19"/>
                  </a:lnTo>
                  <a:lnTo>
                    <a:pt x="36" y="50"/>
                  </a:lnTo>
                  <a:lnTo>
                    <a:pt x="59" y="67"/>
                  </a:lnTo>
                  <a:lnTo>
                    <a:pt x="36" y="95"/>
                  </a:lnTo>
                  <a:lnTo>
                    <a:pt x="30" y="63"/>
                  </a:lnTo>
                  <a:lnTo>
                    <a:pt x="13" y="59"/>
                  </a:lnTo>
                  <a:lnTo>
                    <a:pt x="0" y="19"/>
                  </a:lnTo>
                  <a:lnTo>
                    <a:pt x="13" y="16"/>
                  </a:lnTo>
                  <a:lnTo>
                    <a:pt x="25" y="25"/>
                  </a:lnTo>
                  <a:lnTo>
                    <a:pt x="36" y="0"/>
                  </a:lnTo>
                  <a:close/>
                </a:path>
              </a:pathLst>
            </a:custGeom>
            <a:solidFill>
              <a:schemeClr val="tx1"/>
            </a:solidFill>
            <a:ln w="9525">
              <a:solidFill>
                <a:schemeClr val="folHlink"/>
              </a:solidFill>
              <a:round/>
              <a:headEnd/>
              <a:tailEnd/>
            </a:ln>
          </p:spPr>
          <p:txBody>
            <a:bodyPr/>
            <a:lstStyle/>
            <a:p>
              <a:endParaRPr lang="it-IT"/>
            </a:p>
          </p:txBody>
        </p:sp>
        <p:sp>
          <p:nvSpPr>
            <p:cNvPr id="75793" name="Freeform 17"/>
            <p:cNvSpPr>
              <a:spLocks/>
            </p:cNvSpPr>
            <p:nvPr/>
          </p:nvSpPr>
          <p:spPr bwMode="auto">
            <a:xfrm>
              <a:off x="2361" y="2027"/>
              <a:ext cx="36" cy="25"/>
            </a:xfrm>
            <a:custGeom>
              <a:avLst/>
              <a:gdLst>
                <a:gd name="T0" fmla="*/ 17 w 59"/>
                <a:gd name="T1" fmla="*/ 0 h 42"/>
                <a:gd name="T2" fmla="*/ 32 w 59"/>
                <a:gd name="T3" fmla="*/ 2 h 42"/>
                <a:gd name="T4" fmla="*/ 59 w 59"/>
                <a:gd name="T5" fmla="*/ 27 h 42"/>
                <a:gd name="T6" fmla="*/ 40 w 59"/>
                <a:gd name="T7" fmla="*/ 42 h 42"/>
                <a:gd name="T8" fmla="*/ 0 w 59"/>
                <a:gd name="T9" fmla="*/ 38 h 42"/>
                <a:gd name="T10" fmla="*/ 34 w 59"/>
                <a:gd name="T11" fmla="*/ 21 h 42"/>
                <a:gd name="T12" fmla="*/ 17 w 59"/>
                <a:gd name="T13" fmla="*/ 0 h 42"/>
                <a:gd name="T14" fmla="*/ 17 w 59"/>
                <a:gd name="T15" fmla="*/ 0 h 42"/>
                <a:gd name="T16" fmla="*/ 17 w 59"/>
                <a:gd name="T17" fmla="*/ 0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42"/>
                <a:gd name="T29" fmla="*/ 59 w 59"/>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42">
                  <a:moveTo>
                    <a:pt x="17" y="0"/>
                  </a:moveTo>
                  <a:lnTo>
                    <a:pt x="32" y="2"/>
                  </a:lnTo>
                  <a:lnTo>
                    <a:pt x="59" y="27"/>
                  </a:lnTo>
                  <a:lnTo>
                    <a:pt x="40" y="42"/>
                  </a:lnTo>
                  <a:lnTo>
                    <a:pt x="0" y="38"/>
                  </a:lnTo>
                  <a:lnTo>
                    <a:pt x="34" y="21"/>
                  </a:lnTo>
                  <a:lnTo>
                    <a:pt x="17" y="0"/>
                  </a:lnTo>
                  <a:close/>
                </a:path>
              </a:pathLst>
            </a:custGeom>
            <a:solidFill>
              <a:schemeClr val="tx1"/>
            </a:solidFill>
            <a:ln w="9525">
              <a:solidFill>
                <a:schemeClr val="folHlink"/>
              </a:solidFill>
              <a:round/>
              <a:headEnd/>
              <a:tailEnd/>
            </a:ln>
          </p:spPr>
          <p:txBody>
            <a:bodyPr/>
            <a:lstStyle/>
            <a:p>
              <a:endParaRPr lang="it-IT"/>
            </a:p>
          </p:txBody>
        </p:sp>
        <p:sp>
          <p:nvSpPr>
            <p:cNvPr id="75794" name="Freeform 18"/>
            <p:cNvSpPr>
              <a:spLocks/>
            </p:cNvSpPr>
            <p:nvPr/>
          </p:nvSpPr>
          <p:spPr bwMode="auto">
            <a:xfrm>
              <a:off x="2362" y="2082"/>
              <a:ext cx="19" cy="23"/>
            </a:xfrm>
            <a:custGeom>
              <a:avLst/>
              <a:gdLst>
                <a:gd name="T0" fmla="*/ 11 w 28"/>
                <a:gd name="T1" fmla="*/ 0 h 38"/>
                <a:gd name="T2" fmla="*/ 24 w 28"/>
                <a:gd name="T3" fmla="*/ 8 h 38"/>
                <a:gd name="T4" fmla="*/ 28 w 28"/>
                <a:gd name="T5" fmla="*/ 29 h 38"/>
                <a:gd name="T6" fmla="*/ 0 w 28"/>
                <a:gd name="T7" fmla="*/ 38 h 38"/>
                <a:gd name="T8" fmla="*/ 15 w 28"/>
                <a:gd name="T9" fmla="*/ 18 h 38"/>
                <a:gd name="T10" fmla="*/ 11 w 28"/>
                <a:gd name="T11" fmla="*/ 0 h 38"/>
                <a:gd name="T12" fmla="*/ 11 w 28"/>
                <a:gd name="T13" fmla="*/ 0 h 38"/>
                <a:gd name="T14" fmla="*/ 11 w 28"/>
                <a:gd name="T15" fmla="*/ 0 h 38"/>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38"/>
                <a:gd name="T26" fmla="*/ 28 w 28"/>
                <a:gd name="T27" fmla="*/ 38 h 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38">
                  <a:moveTo>
                    <a:pt x="11" y="0"/>
                  </a:moveTo>
                  <a:lnTo>
                    <a:pt x="24" y="8"/>
                  </a:lnTo>
                  <a:lnTo>
                    <a:pt x="28" y="29"/>
                  </a:lnTo>
                  <a:lnTo>
                    <a:pt x="0" y="38"/>
                  </a:lnTo>
                  <a:lnTo>
                    <a:pt x="15" y="18"/>
                  </a:lnTo>
                  <a:lnTo>
                    <a:pt x="11" y="0"/>
                  </a:lnTo>
                  <a:close/>
                </a:path>
              </a:pathLst>
            </a:custGeom>
            <a:solidFill>
              <a:schemeClr val="tx1"/>
            </a:solidFill>
            <a:ln w="9525">
              <a:solidFill>
                <a:schemeClr val="folHlink"/>
              </a:solidFill>
              <a:round/>
              <a:headEnd/>
              <a:tailEnd/>
            </a:ln>
          </p:spPr>
          <p:txBody>
            <a:bodyPr/>
            <a:lstStyle/>
            <a:p>
              <a:endParaRPr lang="it-IT"/>
            </a:p>
          </p:txBody>
        </p:sp>
        <p:sp>
          <p:nvSpPr>
            <p:cNvPr id="75795" name="Freeform 19"/>
            <p:cNvSpPr>
              <a:spLocks/>
            </p:cNvSpPr>
            <p:nvPr/>
          </p:nvSpPr>
          <p:spPr bwMode="auto">
            <a:xfrm>
              <a:off x="2199" y="2123"/>
              <a:ext cx="191" cy="283"/>
            </a:xfrm>
            <a:custGeom>
              <a:avLst/>
              <a:gdLst>
                <a:gd name="T0" fmla="*/ 168 w 307"/>
                <a:gd name="T1" fmla="*/ 85 h 452"/>
                <a:gd name="T2" fmla="*/ 187 w 307"/>
                <a:gd name="T3" fmla="*/ 110 h 452"/>
                <a:gd name="T4" fmla="*/ 191 w 307"/>
                <a:gd name="T5" fmla="*/ 133 h 452"/>
                <a:gd name="T6" fmla="*/ 227 w 307"/>
                <a:gd name="T7" fmla="*/ 118 h 452"/>
                <a:gd name="T8" fmla="*/ 263 w 307"/>
                <a:gd name="T9" fmla="*/ 118 h 452"/>
                <a:gd name="T10" fmla="*/ 284 w 307"/>
                <a:gd name="T11" fmla="*/ 158 h 452"/>
                <a:gd name="T12" fmla="*/ 307 w 307"/>
                <a:gd name="T13" fmla="*/ 201 h 452"/>
                <a:gd name="T14" fmla="*/ 293 w 307"/>
                <a:gd name="T15" fmla="*/ 230 h 452"/>
                <a:gd name="T16" fmla="*/ 299 w 307"/>
                <a:gd name="T17" fmla="*/ 277 h 452"/>
                <a:gd name="T18" fmla="*/ 274 w 307"/>
                <a:gd name="T19" fmla="*/ 376 h 452"/>
                <a:gd name="T20" fmla="*/ 244 w 307"/>
                <a:gd name="T21" fmla="*/ 367 h 452"/>
                <a:gd name="T22" fmla="*/ 185 w 307"/>
                <a:gd name="T23" fmla="*/ 380 h 452"/>
                <a:gd name="T24" fmla="*/ 158 w 307"/>
                <a:gd name="T25" fmla="*/ 414 h 452"/>
                <a:gd name="T26" fmla="*/ 134 w 307"/>
                <a:gd name="T27" fmla="*/ 426 h 452"/>
                <a:gd name="T28" fmla="*/ 67 w 307"/>
                <a:gd name="T29" fmla="*/ 452 h 452"/>
                <a:gd name="T30" fmla="*/ 35 w 307"/>
                <a:gd name="T31" fmla="*/ 445 h 452"/>
                <a:gd name="T32" fmla="*/ 56 w 307"/>
                <a:gd name="T33" fmla="*/ 426 h 452"/>
                <a:gd name="T34" fmla="*/ 27 w 307"/>
                <a:gd name="T35" fmla="*/ 430 h 452"/>
                <a:gd name="T36" fmla="*/ 35 w 307"/>
                <a:gd name="T37" fmla="*/ 407 h 452"/>
                <a:gd name="T38" fmla="*/ 10 w 307"/>
                <a:gd name="T39" fmla="*/ 407 h 452"/>
                <a:gd name="T40" fmla="*/ 16 w 307"/>
                <a:gd name="T41" fmla="*/ 388 h 452"/>
                <a:gd name="T42" fmla="*/ 31 w 307"/>
                <a:gd name="T43" fmla="*/ 369 h 452"/>
                <a:gd name="T44" fmla="*/ 0 w 307"/>
                <a:gd name="T45" fmla="*/ 369 h 452"/>
                <a:gd name="T46" fmla="*/ 4 w 307"/>
                <a:gd name="T47" fmla="*/ 359 h 452"/>
                <a:gd name="T48" fmla="*/ 59 w 307"/>
                <a:gd name="T49" fmla="*/ 325 h 452"/>
                <a:gd name="T50" fmla="*/ 113 w 307"/>
                <a:gd name="T51" fmla="*/ 314 h 452"/>
                <a:gd name="T52" fmla="*/ 101 w 307"/>
                <a:gd name="T53" fmla="*/ 293 h 452"/>
                <a:gd name="T54" fmla="*/ 67 w 307"/>
                <a:gd name="T55" fmla="*/ 314 h 452"/>
                <a:gd name="T56" fmla="*/ 35 w 307"/>
                <a:gd name="T57" fmla="*/ 317 h 452"/>
                <a:gd name="T58" fmla="*/ 61 w 307"/>
                <a:gd name="T59" fmla="*/ 300 h 452"/>
                <a:gd name="T60" fmla="*/ 63 w 307"/>
                <a:gd name="T61" fmla="*/ 272 h 452"/>
                <a:gd name="T62" fmla="*/ 94 w 307"/>
                <a:gd name="T63" fmla="*/ 243 h 452"/>
                <a:gd name="T64" fmla="*/ 37 w 307"/>
                <a:gd name="T65" fmla="*/ 234 h 452"/>
                <a:gd name="T66" fmla="*/ 18 w 307"/>
                <a:gd name="T67" fmla="*/ 205 h 452"/>
                <a:gd name="T68" fmla="*/ 59 w 307"/>
                <a:gd name="T69" fmla="*/ 173 h 452"/>
                <a:gd name="T70" fmla="*/ 23 w 307"/>
                <a:gd name="T71" fmla="*/ 167 h 452"/>
                <a:gd name="T72" fmla="*/ 19 w 307"/>
                <a:gd name="T73" fmla="*/ 146 h 452"/>
                <a:gd name="T74" fmla="*/ 29 w 307"/>
                <a:gd name="T75" fmla="*/ 146 h 452"/>
                <a:gd name="T76" fmla="*/ 35 w 307"/>
                <a:gd name="T77" fmla="*/ 118 h 452"/>
                <a:gd name="T78" fmla="*/ 56 w 307"/>
                <a:gd name="T79" fmla="*/ 108 h 452"/>
                <a:gd name="T80" fmla="*/ 92 w 307"/>
                <a:gd name="T81" fmla="*/ 125 h 452"/>
                <a:gd name="T82" fmla="*/ 126 w 307"/>
                <a:gd name="T83" fmla="*/ 110 h 452"/>
                <a:gd name="T84" fmla="*/ 143 w 307"/>
                <a:gd name="T85" fmla="*/ 76 h 452"/>
                <a:gd name="T86" fmla="*/ 107 w 307"/>
                <a:gd name="T87" fmla="*/ 76 h 452"/>
                <a:gd name="T88" fmla="*/ 101 w 307"/>
                <a:gd name="T89" fmla="*/ 63 h 452"/>
                <a:gd name="T90" fmla="*/ 143 w 307"/>
                <a:gd name="T91" fmla="*/ 34 h 452"/>
                <a:gd name="T92" fmla="*/ 151 w 307"/>
                <a:gd name="T93" fmla="*/ 11 h 452"/>
                <a:gd name="T94" fmla="*/ 198 w 307"/>
                <a:gd name="T95" fmla="*/ 0 h 452"/>
                <a:gd name="T96" fmla="*/ 202 w 307"/>
                <a:gd name="T97" fmla="*/ 21 h 452"/>
                <a:gd name="T98" fmla="*/ 189 w 307"/>
                <a:gd name="T99" fmla="*/ 49 h 452"/>
                <a:gd name="T100" fmla="*/ 175 w 307"/>
                <a:gd name="T101" fmla="*/ 63 h 452"/>
                <a:gd name="T102" fmla="*/ 183 w 307"/>
                <a:gd name="T103" fmla="*/ 76 h 452"/>
                <a:gd name="T104" fmla="*/ 168 w 307"/>
                <a:gd name="T105" fmla="*/ 85 h 452"/>
                <a:gd name="T106" fmla="*/ 168 w 307"/>
                <a:gd name="T107" fmla="*/ 85 h 452"/>
                <a:gd name="T108" fmla="*/ 168 w 307"/>
                <a:gd name="T109" fmla="*/ 85 h 4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07"/>
                <a:gd name="T166" fmla="*/ 0 h 452"/>
                <a:gd name="T167" fmla="*/ 307 w 307"/>
                <a:gd name="T168" fmla="*/ 452 h 45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07" h="452">
                  <a:moveTo>
                    <a:pt x="168" y="85"/>
                  </a:moveTo>
                  <a:lnTo>
                    <a:pt x="187" y="110"/>
                  </a:lnTo>
                  <a:lnTo>
                    <a:pt x="191" y="133"/>
                  </a:lnTo>
                  <a:lnTo>
                    <a:pt x="227" y="118"/>
                  </a:lnTo>
                  <a:lnTo>
                    <a:pt x="263" y="118"/>
                  </a:lnTo>
                  <a:lnTo>
                    <a:pt x="284" y="158"/>
                  </a:lnTo>
                  <a:lnTo>
                    <a:pt x="307" y="201"/>
                  </a:lnTo>
                  <a:lnTo>
                    <a:pt x="293" y="230"/>
                  </a:lnTo>
                  <a:lnTo>
                    <a:pt x="299" y="277"/>
                  </a:lnTo>
                  <a:lnTo>
                    <a:pt x="274" y="376"/>
                  </a:lnTo>
                  <a:lnTo>
                    <a:pt x="244" y="367"/>
                  </a:lnTo>
                  <a:lnTo>
                    <a:pt x="185" y="380"/>
                  </a:lnTo>
                  <a:lnTo>
                    <a:pt x="158" y="414"/>
                  </a:lnTo>
                  <a:lnTo>
                    <a:pt x="134" y="426"/>
                  </a:lnTo>
                  <a:lnTo>
                    <a:pt x="67" y="452"/>
                  </a:lnTo>
                  <a:lnTo>
                    <a:pt x="35" y="445"/>
                  </a:lnTo>
                  <a:lnTo>
                    <a:pt x="56" y="426"/>
                  </a:lnTo>
                  <a:lnTo>
                    <a:pt x="27" y="430"/>
                  </a:lnTo>
                  <a:lnTo>
                    <a:pt x="35" y="407"/>
                  </a:lnTo>
                  <a:lnTo>
                    <a:pt x="10" y="407"/>
                  </a:lnTo>
                  <a:lnTo>
                    <a:pt x="16" y="388"/>
                  </a:lnTo>
                  <a:lnTo>
                    <a:pt x="31" y="369"/>
                  </a:lnTo>
                  <a:lnTo>
                    <a:pt x="0" y="369"/>
                  </a:lnTo>
                  <a:lnTo>
                    <a:pt x="4" y="359"/>
                  </a:lnTo>
                  <a:lnTo>
                    <a:pt x="59" y="325"/>
                  </a:lnTo>
                  <a:lnTo>
                    <a:pt x="113" y="314"/>
                  </a:lnTo>
                  <a:lnTo>
                    <a:pt x="101" y="293"/>
                  </a:lnTo>
                  <a:lnTo>
                    <a:pt x="67" y="314"/>
                  </a:lnTo>
                  <a:lnTo>
                    <a:pt x="35" y="317"/>
                  </a:lnTo>
                  <a:lnTo>
                    <a:pt x="61" y="300"/>
                  </a:lnTo>
                  <a:lnTo>
                    <a:pt x="63" y="272"/>
                  </a:lnTo>
                  <a:lnTo>
                    <a:pt x="94" y="243"/>
                  </a:lnTo>
                  <a:lnTo>
                    <a:pt x="37" y="234"/>
                  </a:lnTo>
                  <a:lnTo>
                    <a:pt x="18" y="205"/>
                  </a:lnTo>
                  <a:lnTo>
                    <a:pt x="59" y="173"/>
                  </a:lnTo>
                  <a:lnTo>
                    <a:pt x="23" y="167"/>
                  </a:lnTo>
                  <a:lnTo>
                    <a:pt x="19" y="146"/>
                  </a:lnTo>
                  <a:lnTo>
                    <a:pt x="29" y="146"/>
                  </a:lnTo>
                  <a:lnTo>
                    <a:pt x="35" y="118"/>
                  </a:lnTo>
                  <a:lnTo>
                    <a:pt x="56" y="108"/>
                  </a:lnTo>
                  <a:lnTo>
                    <a:pt x="92" y="125"/>
                  </a:lnTo>
                  <a:lnTo>
                    <a:pt x="126" y="110"/>
                  </a:lnTo>
                  <a:lnTo>
                    <a:pt x="143" y="76"/>
                  </a:lnTo>
                  <a:lnTo>
                    <a:pt x="107" y="76"/>
                  </a:lnTo>
                  <a:lnTo>
                    <a:pt x="101" y="63"/>
                  </a:lnTo>
                  <a:lnTo>
                    <a:pt x="143" y="34"/>
                  </a:lnTo>
                  <a:lnTo>
                    <a:pt x="151" y="11"/>
                  </a:lnTo>
                  <a:lnTo>
                    <a:pt x="198" y="0"/>
                  </a:lnTo>
                  <a:lnTo>
                    <a:pt x="202" y="21"/>
                  </a:lnTo>
                  <a:lnTo>
                    <a:pt x="189" y="49"/>
                  </a:lnTo>
                  <a:lnTo>
                    <a:pt x="175" y="63"/>
                  </a:lnTo>
                  <a:lnTo>
                    <a:pt x="183" y="76"/>
                  </a:lnTo>
                  <a:lnTo>
                    <a:pt x="168" y="85"/>
                  </a:lnTo>
                  <a:close/>
                </a:path>
              </a:pathLst>
            </a:custGeom>
            <a:solidFill>
              <a:schemeClr val="folHlink"/>
            </a:solidFill>
            <a:ln w="9525">
              <a:solidFill>
                <a:schemeClr val="hlink"/>
              </a:solidFill>
              <a:round/>
              <a:headEnd/>
              <a:tailEnd/>
            </a:ln>
          </p:spPr>
          <p:txBody>
            <a:bodyPr/>
            <a:lstStyle/>
            <a:p>
              <a:endParaRPr lang="it-IT"/>
            </a:p>
          </p:txBody>
        </p:sp>
        <p:sp>
          <p:nvSpPr>
            <p:cNvPr id="75796" name="Freeform 20"/>
            <p:cNvSpPr>
              <a:spLocks/>
            </p:cNvSpPr>
            <p:nvPr/>
          </p:nvSpPr>
          <p:spPr bwMode="auto">
            <a:xfrm>
              <a:off x="2058" y="1416"/>
              <a:ext cx="478" cy="230"/>
            </a:xfrm>
            <a:custGeom>
              <a:avLst/>
              <a:gdLst>
                <a:gd name="T0" fmla="*/ 764 w 764"/>
                <a:gd name="T1" fmla="*/ 158 h 369"/>
                <a:gd name="T2" fmla="*/ 665 w 764"/>
                <a:gd name="T3" fmla="*/ 272 h 369"/>
                <a:gd name="T4" fmla="*/ 627 w 764"/>
                <a:gd name="T5" fmla="*/ 262 h 369"/>
                <a:gd name="T6" fmla="*/ 567 w 764"/>
                <a:gd name="T7" fmla="*/ 312 h 369"/>
                <a:gd name="T8" fmla="*/ 506 w 764"/>
                <a:gd name="T9" fmla="*/ 304 h 369"/>
                <a:gd name="T10" fmla="*/ 441 w 764"/>
                <a:gd name="T11" fmla="*/ 369 h 369"/>
                <a:gd name="T12" fmla="*/ 352 w 764"/>
                <a:gd name="T13" fmla="*/ 369 h 369"/>
                <a:gd name="T14" fmla="*/ 226 w 764"/>
                <a:gd name="T15" fmla="*/ 308 h 369"/>
                <a:gd name="T16" fmla="*/ 120 w 764"/>
                <a:gd name="T17" fmla="*/ 316 h 369"/>
                <a:gd name="T18" fmla="*/ 97 w 764"/>
                <a:gd name="T19" fmla="*/ 283 h 369"/>
                <a:gd name="T20" fmla="*/ 200 w 764"/>
                <a:gd name="T21" fmla="*/ 268 h 369"/>
                <a:gd name="T22" fmla="*/ 144 w 764"/>
                <a:gd name="T23" fmla="*/ 223 h 369"/>
                <a:gd name="T24" fmla="*/ 137 w 764"/>
                <a:gd name="T25" fmla="*/ 205 h 369"/>
                <a:gd name="T26" fmla="*/ 30 w 764"/>
                <a:gd name="T27" fmla="*/ 205 h 369"/>
                <a:gd name="T28" fmla="*/ 36 w 764"/>
                <a:gd name="T29" fmla="*/ 194 h 369"/>
                <a:gd name="T30" fmla="*/ 181 w 764"/>
                <a:gd name="T31" fmla="*/ 183 h 369"/>
                <a:gd name="T32" fmla="*/ 192 w 764"/>
                <a:gd name="T33" fmla="*/ 156 h 369"/>
                <a:gd name="T34" fmla="*/ 127 w 764"/>
                <a:gd name="T35" fmla="*/ 156 h 369"/>
                <a:gd name="T36" fmla="*/ 167 w 764"/>
                <a:gd name="T37" fmla="*/ 120 h 369"/>
                <a:gd name="T38" fmla="*/ 108 w 764"/>
                <a:gd name="T39" fmla="*/ 108 h 369"/>
                <a:gd name="T40" fmla="*/ 53 w 764"/>
                <a:gd name="T41" fmla="*/ 126 h 369"/>
                <a:gd name="T42" fmla="*/ 0 w 764"/>
                <a:gd name="T43" fmla="*/ 122 h 369"/>
                <a:gd name="T44" fmla="*/ 48 w 764"/>
                <a:gd name="T45" fmla="*/ 101 h 369"/>
                <a:gd name="T46" fmla="*/ 84 w 764"/>
                <a:gd name="T47" fmla="*/ 82 h 369"/>
                <a:gd name="T48" fmla="*/ 36 w 764"/>
                <a:gd name="T49" fmla="*/ 76 h 369"/>
                <a:gd name="T50" fmla="*/ 49 w 764"/>
                <a:gd name="T51" fmla="*/ 44 h 369"/>
                <a:gd name="T52" fmla="*/ 91 w 764"/>
                <a:gd name="T53" fmla="*/ 42 h 369"/>
                <a:gd name="T54" fmla="*/ 127 w 764"/>
                <a:gd name="T55" fmla="*/ 82 h 369"/>
                <a:gd name="T56" fmla="*/ 141 w 764"/>
                <a:gd name="T57" fmla="*/ 72 h 369"/>
                <a:gd name="T58" fmla="*/ 108 w 764"/>
                <a:gd name="T59" fmla="*/ 36 h 369"/>
                <a:gd name="T60" fmla="*/ 91 w 764"/>
                <a:gd name="T61" fmla="*/ 4 h 369"/>
                <a:gd name="T62" fmla="*/ 222 w 764"/>
                <a:gd name="T63" fmla="*/ 63 h 369"/>
                <a:gd name="T64" fmla="*/ 211 w 764"/>
                <a:gd name="T65" fmla="*/ 110 h 369"/>
                <a:gd name="T66" fmla="*/ 226 w 764"/>
                <a:gd name="T67" fmla="*/ 148 h 369"/>
                <a:gd name="T68" fmla="*/ 255 w 764"/>
                <a:gd name="T69" fmla="*/ 99 h 369"/>
                <a:gd name="T70" fmla="*/ 291 w 764"/>
                <a:gd name="T71" fmla="*/ 105 h 369"/>
                <a:gd name="T72" fmla="*/ 285 w 764"/>
                <a:gd name="T73" fmla="*/ 48 h 369"/>
                <a:gd name="T74" fmla="*/ 340 w 764"/>
                <a:gd name="T75" fmla="*/ 89 h 369"/>
                <a:gd name="T76" fmla="*/ 355 w 764"/>
                <a:gd name="T77" fmla="*/ 55 h 369"/>
                <a:gd name="T78" fmla="*/ 395 w 764"/>
                <a:gd name="T79" fmla="*/ 42 h 369"/>
                <a:gd name="T80" fmla="*/ 437 w 764"/>
                <a:gd name="T81" fmla="*/ 82 h 369"/>
                <a:gd name="T82" fmla="*/ 433 w 764"/>
                <a:gd name="T83" fmla="*/ 42 h 369"/>
                <a:gd name="T84" fmla="*/ 498 w 764"/>
                <a:gd name="T85" fmla="*/ 51 h 369"/>
                <a:gd name="T86" fmla="*/ 509 w 764"/>
                <a:gd name="T87" fmla="*/ 23 h 369"/>
                <a:gd name="T88" fmla="*/ 574 w 764"/>
                <a:gd name="T89" fmla="*/ 32 h 369"/>
                <a:gd name="T90" fmla="*/ 570 w 764"/>
                <a:gd name="T91" fmla="*/ 0 h 369"/>
                <a:gd name="T92" fmla="*/ 627 w 764"/>
                <a:gd name="T93" fmla="*/ 42 h 369"/>
                <a:gd name="T94" fmla="*/ 671 w 764"/>
                <a:gd name="T95" fmla="*/ 23 h 369"/>
                <a:gd name="T96" fmla="*/ 682 w 764"/>
                <a:gd name="T97" fmla="*/ 76 h 369"/>
                <a:gd name="T98" fmla="*/ 741 w 764"/>
                <a:gd name="T99" fmla="*/ 122 h 369"/>
                <a:gd name="T100" fmla="*/ 764 w 764"/>
                <a:gd name="T101" fmla="*/ 122 h 369"/>
                <a:gd name="T102" fmla="*/ 764 w 764"/>
                <a:gd name="T103" fmla="*/ 158 h 369"/>
                <a:gd name="T104" fmla="*/ 764 w 764"/>
                <a:gd name="T105" fmla="*/ 158 h 369"/>
                <a:gd name="T106" fmla="*/ 764 w 764"/>
                <a:gd name="T107" fmla="*/ 158 h 3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64"/>
                <a:gd name="T163" fmla="*/ 0 h 369"/>
                <a:gd name="T164" fmla="*/ 764 w 764"/>
                <a:gd name="T165" fmla="*/ 369 h 3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64" h="369">
                  <a:moveTo>
                    <a:pt x="764" y="158"/>
                  </a:moveTo>
                  <a:lnTo>
                    <a:pt x="665" y="272"/>
                  </a:lnTo>
                  <a:lnTo>
                    <a:pt x="627" y="262"/>
                  </a:lnTo>
                  <a:lnTo>
                    <a:pt x="567" y="312"/>
                  </a:lnTo>
                  <a:lnTo>
                    <a:pt x="506" y="304"/>
                  </a:lnTo>
                  <a:lnTo>
                    <a:pt x="441" y="369"/>
                  </a:lnTo>
                  <a:lnTo>
                    <a:pt x="352" y="369"/>
                  </a:lnTo>
                  <a:lnTo>
                    <a:pt x="226" y="308"/>
                  </a:lnTo>
                  <a:lnTo>
                    <a:pt x="120" y="316"/>
                  </a:lnTo>
                  <a:lnTo>
                    <a:pt x="97" y="283"/>
                  </a:lnTo>
                  <a:lnTo>
                    <a:pt x="200" y="268"/>
                  </a:lnTo>
                  <a:lnTo>
                    <a:pt x="144" y="223"/>
                  </a:lnTo>
                  <a:lnTo>
                    <a:pt x="137" y="205"/>
                  </a:lnTo>
                  <a:lnTo>
                    <a:pt x="30" y="205"/>
                  </a:lnTo>
                  <a:lnTo>
                    <a:pt x="36" y="194"/>
                  </a:lnTo>
                  <a:lnTo>
                    <a:pt x="181" y="183"/>
                  </a:lnTo>
                  <a:lnTo>
                    <a:pt x="192" y="156"/>
                  </a:lnTo>
                  <a:lnTo>
                    <a:pt x="127" y="156"/>
                  </a:lnTo>
                  <a:lnTo>
                    <a:pt x="167" y="120"/>
                  </a:lnTo>
                  <a:lnTo>
                    <a:pt x="108" y="108"/>
                  </a:lnTo>
                  <a:lnTo>
                    <a:pt x="53" y="126"/>
                  </a:lnTo>
                  <a:lnTo>
                    <a:pt x="0" y="122"/>
                  </a:lnTo>
                  <a:lnTo>
                    <a:pt x="48" y="101"/>
                  </a:lnTo>
                  <a:lnTo>
                    <a:pt x="84" y="82"/>
                  </a:lnTo>
                  <a:lnTo>
                    <a:pt x="36" y="76"/>
                  </a:lnTo>
                  <a:lnTo>
                    <a:pt x="49" y="44"/>
                  </a:lnTo>
                  <a:lnTo>
                    <a:pt x="91" y="42"/>
                  </a:lnTo>
                  <a:lnTo>
                    <a:pt x="127" y="82"/>
                  </a:lnTo>
                  <a:lnTo>
                    <a:pt x="141" y="72"/>
                  </a:lnTo>
                  <a:lnTo>
                    <a:pt x="108" y="36"/>
                  </a:lnTo>
                  <a:lnTo>
                    <a:pt x="91" y="4"/>
                  </a:lnTo>
                  <a:lnTo>
                    <a:pt x="222" y="63"/>
                  </a:lnTo>
                  <a:lnTo>
                    <a:pt x="211" y="110"/>
                  </a:lnTo>
                  <a:lnTo>
                    <a:pt x="226" y="148"/>
                  </a:lnTo>
                  <a:lnTo>
                    <a:pt x="255" y="99"/>
                  </a:lnTo>
                  <a:lnTo>
                    <a:pt x="291" y="105"/>
                  </a:lnTo>
                  <a:lnTo>
                    <a:pt x="285" y="48"/>
                  </a:lnTo>
                  <a:lnTo>
                    <a:pt x="340" y="89"/>
                  </a:lnTo>
                  <a:lnTo>
                    <a:pt x="355" y="55"/>
                  </a:lnTo>
                  <a:lnTo>
                    <a:pt x="395" y="42"/>
                  </a:lnTo>
                  <a:lnTo>
                    <a:pt x="437" y="82"/>
                  </a:lnTo>
                  <a:lnTo>
                    <a:pt x="433" y="42"/>
                  </a:lnTo>
                  <a:lnTo>
                    <a:pt x="498" y="51"/>
                  </a:lnTo>
                  <a:lnTo>
                    <a:pt x="509" y="23"/>
                  </a:lnTo>
                  <a:lnTo>
                    <a:pt x="574" y="32"/>
                  </a:lnTo>
                  <a:lnTo>
                    <a:pt x="570" y="0"/>
                  </a:lnTo>
                  <a:lnTo>
                    <a:pt x="627" y="42"/>
                  </a:lnTo>
                  <a:lnTo>
                    <a:pt x="671" y="23"/>
                  </a:lnTo>
                  <a:lnTo>
                    <a:pt x="682" y="76"/>
                  </a:lnTo>
                  <a:lnTo>
                    <a:pt x="741" y="122"/>
                  </a:lnTo>
                  <a:lnTo>
                    <a:pt x="764" y="122"/>
                  </a:lnTo>
                  <a:lnTo>
                    <a:pt x="764" y="158"/>
                  </a:lnTo>
                  <a:close/>
                </a:path>
              </a:pathLst>
            </a:custGeom>
            <a:solidFill>
              <a:schemeClr val="folHlink"/>
            </a:solidFill>
            <a:ln w="9525">
              <a:solidFill>
                <a:schemeClr val="hlink"/>
              </a:solidFill>
              <a:round/>
              <a:headEnd/>
              <a:tailEnd/>
            </a:ln>
          </p:spPr>
          <p:txBody>
            <a:bodyPr/>
            <a:lstStyle/>
            <a:p>
              <a:endParaRPr lang="it-IT"/>
            </a:p>
          </p:txBody>
        </p:sp>
        <p:sp>
          <p:nvSpPr>
            <p:cNvPr id="75797" name="Freeform 21"/>
            <p:cNvSpPr>
              <a:spLocks/>
            </p:cNvSpPr>
            <p:nvPr/>
          </p:nvSpPr>
          <p:spPr bwMode="auto">
            <a:xfrm>
              <a:off x="2302" y="2123"/>
              <a:ext cx="116" cy="97"/>
            </a:xfrm>
            <a:custGeom>
              <a:avLst/>
              <a:gdLst>
                <a:gd name="T0" fmla="*/ 32 w 182"/>
                <a:gd name="T1" fmla="*/ 21 h 156"/>
                <a:gd name="T2" fmla="*/ 19 w 182"/>
                <a:gd name="T3" fmla="*/ 51 h 156"/>
                <a:gd name="T4" fmla="*/ 7 w 182"/>
                <a:gd name="T5" fmla="*/ 63 h 156"/>
                <a:gd name="T6" fmla="*/ 15 w 182"/>
                <a:gd name="T7" fmla="*/ 76 h 156"/>
                <a:gd name="T8" fmla="*/ 0 w 182"/>
                <a:gd name="T9" fmla="*/ 85 h 156"/>
                <a:gd name="T10" fmla="*/ 19 w 182"/>
                <a:gd name="T11" fmla="*/ 110 h 156"/>
                <a:gd name="T12" fmla="*/ 23 w 182"/>
                <a:gd name="T13" fmla="*/ 137 h 156"/>
                <a:gd name="T14" fmla="*/ 59 w 182"/>
                <a:gd name="T15" fmla="*/ 118 h 156"/>
                <a:gd name="T16" fmla="*/ 93 w 182"/>
                <a:gd name="T17" fmla="*/ 118 h 156"/>
                <a:gd name="T18" fmla="*/ 116 w 182"/>
                <a:gd name="T19" fmla="*/ 156 h 156"/>
                <a:gd name="T20" fmla="*/ 154 w 182"/>
                <a:gd name="T21" fmla="*/ 129 h 156"/>
                <a:gd name="T22" fmla="*/ 182 w 182"/>
                <a:gd name="T23" fmla="*/ 101 h 156"/>
                <a:gd name="T24" fmla="*/ 167 w 182"/>
                <a:gd name="T25" fmla="*/ 72 h 156"/>
                <a:gd name="T26" fmla="*/ 146 w 182"/>
                <a:gd name="T27" fmla="*/ 76 h 156"/>
                <a:gd name="T28" fmla="*/ 152 w 182"/>
                <a:gd name="T29" fmla="*/ 51 h 156"/>
                <a:gd name="T30" fmla="*/ 139 w 182"/>
                <a:gd name="T31" fmla="*/ 15 h 156"/>
                <a:gd name="T32" fmla="*/ 110 w 182"/>
                <a:gd name="T33" fmla="*/ 11 h 156"/>
                <a:gd name="T34" fmla="*/ 64 w 182"/>
                <a:gd name="T35" fmla="*/ 19 h 156"/>
                <a:gd name="T36" fmla="*/ 68 w 182"/>
                <a:gd name="T37" fmla="*/ 9 h 156"/>
                <a:gd name="T38" fmla="*/ 47 w 182"/>
                <a:gd name="T39" fmla="*/ 0 h 156"/>
                <a:gd name="T40" fmla="*/ 32 w 182"/>
                <a:gd name="T41" fmla="*/ 21 h 156"/>
                <a:gd name="T42" fmla="*/ 32 w 182"/>
                <a:gd name="T43" fmla="*/ 21 h 156"/>
                <a:gd name="T44" fmla="*/ 32 w 182"/>
                <a:gd name="T45" fmla="*/ 21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2"/>
                <a:gd name="T70" fmla="*/ 0 h 156"/>
                <a:gd name="T71" fmla="*/ 182 w 18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2" h="156">
                  <a:moveTo>
                    <a:pt x="32" y="21"/>
                  </a:moveTo>
                  <a:lnTo>
                    <a:pt x="19" y="51"/>
                  </a:lnTo>
                  <a:lnTo>
                    <a:pt x="7" y="63"/>
                  </a:lnTo>
                  <a:lnTo>
                    <a:pt x="15" y="76"/>
                  </a:lnTo>
                  <a:lnTo>
                    <a:pt x="0" y="85"/>
                  </a:lnTo>
                  <a:lnTo>
                    <a:pt x="19" y="110"/>
                  </a:lnTo>
                  <a:lnTo>
                    <a:pt x="23" y="137"/>
                  </a:lnTo>
                  <a:lnTo>
                    <a:pt x="59" y="118"/>
                  </a:lnTo>
                  <a:lnTo>
                    <a:pt x="93" y="118"/>
                  </a:lnTo>
                  <a:lnTo>
                    <a:pt x="116" y="156"/>
                  </a:lnTo>
                  <a:lnTo>
                    <a:pt x="154" y="129"/>
                  </a:lnTo>
                  <a:lnTo>
                    <a:pt x="182" y="101"/>
                  </a:lnTo>
                  <a:lnTo>
                    <a:pt x="167" y="72"/>
                  </a:lnTo>
                  <a:lnTo>
                    <a:pt x="146" y="76"/>
                  </a:lnTo>
                  <a:lnTo>
                    <a:pt x="152" y="51"/>
                  </a:lnTo>
                  <a:lnTo>
                    <a:pt x="139" y="15"/>
                  </a:lnTo>
                  <a:lnTo>
                    <a:pt x="110" y="11"/>
                  </a:lnTo>
                  <a:lnTo>
                    <a:pt x="64" y="19"/>
                  </a:lnTo>
                  <a:lnTo>
                    <a:pt x="68" y="9"/>
                  </a:lnTo>
                  <a:lnTo>
                    <a:pt x="47" y="0"/>
                  </a:lnTo>
                  <a:lnTo>
                    <a:pt x="32" y="21"/>
                  </a:lnTo>
                  <a:close/>
                </a:path>
              </a:pathLst>
            </a:custGeom>
            <a:solidFill>
              <a:schemeClr val="folHlink"/>
            </a:solidFill>
            <a:ln w="9525">
              <a:solidFill>
                <a:schemeClr val="hlink"/>
              </a:solidFill>
              <a:round/>
              <a:headEnd/>
              <a:tailEnd/>
            </a:ln>
          </p:spPr>
          <p:txBody>
            <a:bodyPr/>
            <a:lstStyle/>
            <a:p>
              <a:endParaRPr lang="it-IT"/>
            </a:p>
          </p:txBody>
        </p:sp>
        <p:sp>
          <p:nvSpPr>
            <p:cNvPr id="75798" name="Freeform 22"/>
            <p:cNvSpPr>
              <a:spLocks/>
            </p:cNvSpPr>
            <p:nvPr/>
          </p:nvSpPr>
          <p:spPr bwMode="auto">
            <a:xfrm>
              <a:off x="3002" y="1940"/>
              <a:ext cx="123" cy="209"/>
            </a:xfrm>
            <a:custGeom>
              <a:avLst/>
              <a:gdLst>
                <a:gd name="T0" fmla="*/ 166 w 196"/>
                <a:gd name="T1" fmla="*/ 0 h 337"/>
                <a:gd name="T2" fmla="*/ 93 w 196"/>
                <a:gd name="T3" fmla="*/ 61 h 337"/>
                <a:gd name="T4" fmla="*/ 33 w 196"/>
                <a:gd name="T5" fmla="*/ 82 h 337"/>
                <a:gd name="T6" fmla="*/ 0 w 196"/>
                <a:gd name="T7" fmla="*/ 162 h 337"/>
                <a:gd name="T8" fmla="*/ 6 w 196"/>
                <a:gd name="T9" fmla="*/ 263 h 337"/>
                <a:gd name="T10" fmla="*/ 48 w 196"/>
                <a:gd name="T11" fmla="*/ 287 h 337"/>
                <a:gd name="T12" fmla="*/ 44 w 196"/>
                <a:gd name="T13" fmla="*/ 337 h 337"/>
                <a:gd name="T14" fmla="*/ 130 w 196"/>
                <a:gd name="T15" fmla="*/ 337 h 337"/>
                <a:gd name="T16" fmla="*/ 101 w 196"/>
                <a:gd name="T17" fmla="*/ 306 h 337"/>
                <a:gd name="T18" fmla="*/ 114 w 196"/>
                <a:gd name="T19" fmla="*/ 247 h 337"/>
                <a:gd name="T20" fmla="*/ 196 w 196"/>
                <a:gd name="T21" fmla="*/ 179 h 337"/>
                <a:gd name="T22" fmla="*/ 194 w 196"/>
                <a:gd name="T23" fmla="*/ 150 h 337"/>
                <a:gd name="T24" fmla="*/ 154 w 196"/>
                <a:gd name="T25" fmla="*/ 141 h 337"/>
                <a:gd name="T26" fmla="*/ 171 w 196"/>
                <a:gd name="T27" fmla="*/ 48 h 337"/>
                <a:gd name="T28" fmla="*/ 166 w 196"/>
                <a:gd name="T29" fmla="*/ 0 h 337"/>
                <a:gd name="T30" fmla="*/ 166 w 196"/>
                <a:gd name="T31" fmla="*/ 0 h 337"/>
                <a:gd name="T32" fmla="*/ 166 w 196"/>
                <a:gd name="T33" fmla="*/ 0 h 33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6"/>
                <a:gd name="T52" fmla="*/ 0 h 337"/>
                <a:gd name="T53" fmla="*/ 196 w 196"/>
                <a:gd name="T54" fmla="*/ 337 h 33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6" h="337">
                  <a:moveTo>
                    <a:pt x="166" y="0"/>
                  </a:moveTo>
                  <a:lnTo>
                    <a:pt x="93" y="61"/>
                  </a:lnTo>
                  <a:lnTo>
                    <a:pt x="33" y="82"/>
                  </a:lnTo>
                  <a:lnTo>
                    <a:pt x="0" y="162"/>
                  </a:lnTo>
                  <a:lnTo>
                    <a:pt x="6" y="263"/>
                  </a:lnTo>
                  <a:lnTo>
                    <a:pt x="48" y="287"/>
                  </a:lnTo>
                  <a:lnTo>
                    <a:pt x="44" y="337"/>
                  </a:lnTo>
                  <a:lnTo>
                    <a:pt x="130" y="337"/>
                  </a:lnTo>
                  <a:lnTo>
                    <a:pt x="101" y="306"/>
                  </a:lnTo>
                  <a:lnTo>
                    <a:pt x="114" y="247"/>
                  </a:lnTo>
                  <a:lnTo>
                    <a:pt x="196" y="179"/>
                  </a:lnTo>
                  <a:lnTo>
                    <a:pt x="194" y="150"/>
                  </a:lnTo>
                  <a:lnTo>
                    <a:pt x="154" y="141"/>
                  </a:lnTo>
                  <a:lnTo>
                    <a:pt x="171" y="48"/>
                  </a:lnTo>
                  <a:lnTo>
                    <a:pt x="166" y="0"/>
                  </a:lnTo>
                  <a:close/>
                </a:path>
              </a:pathLst>
            </a:custGeom>
            <a:solidFill>
              <a:schemeClr val="folHlink"/>
            </a:solidFill>
            <a:ln w="9525">
              <a:solidFill>
                <a:schemeClr val="hlink"/>
              </a:solidFill>
              <a:round/>
              <a:headEnd/>
              <a:tailEnd/>
            </a:ln>
          </p:spPr>
          <p:txBody>
            <a:bodyPr/>
            <a:lstStyle/>
            <a:p>
              <a:endParaRPr lang="it-IT"/>
            </a:p>
          </p:txBody>
        </p:sp>
        <p:sp>
          <p:nvSpPr>
            <p:cNvPr id="75799" name="Freeform 23"/>
            <p:cNvSpPr>
              <a:spLocks/>
            </p:cNvSpPr>
            <p:nvPr/>
          </p:nvSpPr>
          <p:spPr bwMode="auto">
            <a:xfrm>
              <a:off x="2822" y="2250"/>
              <a:ext cx="148" cy="204"/>
            </a:xfrm>
            <a:custGeom>
              <a:avLst/>
              <a:gdLst>
                <a:gd name="T0" fmla="*/ 234 w 234"/>
                <a:gd name="T1" fmla="*/ 23 h 327"/>
                <a:gd name="T2" fmla="*/ 234 w 234"/>
                <a:gd name="T3" fmla="*/ 71 h 327"/>
                <a:gd name="T4" fmla="*/ 190 w 234"/>
                <a:gd name="T5" fmla="*/ 105 h 327"/>
                <a:gd name="T6" fmla="*/ 219 w 234"/>
                <a:gd name="T7" fmla="*/ 135 h 327"/>
                <a:gd name="T8" fmla="*/ 189 w 234"/>
                <a:gd name="T9" fmla="*/ 196 h 327"/>
                <a:gd name="T10" fmla="*/ 147 w 234"/>
                <a:gd name="T11" fmla="*/ 196 h 327"/>
                <a:gd name="T12" fmla="*/ 147 w 234"/>
                <a:gd name="T13" fmla="*/ 266 h 327"/>
                <a:gd name="T14" fmla="*/ 139 w 234"/>
                <a:gd name="T15" fmla="*/ 327 h 327"/>
                <a:gd name="T16" fmla="*/ 118 w 234"/>
                <a:gd name="T17" fmla="*/ 327 h 327"/>
                <a:gd name="T18" fmla="*/ 114 w 234"/>
                <a:gd name="T19" fmla="*/ 278 h 327"/>
                <a:gd name="T20" fmla="*/ 71 w 234"/>
                <a:gd name="T21" fmla="*/ 247 h 327"/>
                <a:gd name="T22" fmla="*/ 0 w 234"/>
                <a:gd name="T23" fmla="*/ 259 h 327"/>
                <a:gd name="T24" fmla="*/ 0 w 234"/>
                <a:gd name="T25" fmla="*/ 242 h 327"/>
                <a:gd name="T26" fmla="*/ 67 w 234"/>
                <a:gd name="T27" fmla="*/ 221 h 327"/>
                <a:gd name="T28" fmla="*/ 23 w 234"/>
                <a:gd name="T29" fmla="*/ 186 h 327"/>
                <a:gd name="T30" fmla="*/ 59 w 234"/>
                <a:gd name="T31" fmla="*/ 95 h 327"/>
                <a:gd name="T32" fmla="*/ 80 w 234"/>
                <a:gd name="T33" fmla="*/ 76 h 327"/>
                <a:gd name="T34" fmla="*/ 94 w 234"/>
                <a:gd name="T35" fmla="*/ 139 h 327"/>
                <a:gd name="T36" fmla="*/ 120 w 234"/>
                <a:gd name="T37" fmla="*/ 80 h 327"/>
                <a:gd name="T38" fmla="*/ 109 w 234"/>
                <a:gd name="T39" fmla="*/ 34 h 327"/>
                <a:gd name="T40" fmla="*/ 181 w 234"/>
                <a:gd name="T41" fmla="*/ 0 h 327"/>
                <a:gd name="T42" fmla="*/ 234 w 234"/>
                <a:gd name="T43" fmla="*/ 23 h 327"/>
                <a:gd name="T44" fmla="*/ 234 w 234"/>
                <a:gd name="T45" fmla="*/ 23 h 327"/>
                <a:gd name="T46" fmla="*/ 234 w 234"/>
                <a:gd name="T47" fmla="*/ 23 h 3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34"/>
                <a:gd name="T73" fmla="*/ 0 h 327"/>
                <a:gd name="T74" fmla="*/ 234 w 234"/>
                <a:gd name="T75" fmla="*/ 327 h 32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34" h="327">
                  <a:moveTo>
                    <a:pt x="234" y="23"/>
                  </a:moveTo>
                  <a:lnTo>
                    <a:pt x="234" y="71"/>
                  </a:lnTo>
                  <a:lnTo>
                    <a:pt x="190" y="105"/>
                  </a:lnTo>
                  <a:lnTo>
                    <a:pt x="219" y="135"/>
                  </a:lnTo>
                  <a:lnTo>
                    <a:pt x="189" y="196"/>
                  </a:lnTo>
                  <a:lnTo>
                    <a:pt x="147" y="196"/>
                  </a:lnTo>
                  <a:lnTo>
                    <a:pt x="147" y="266"/>
                  </a:lnTo>
                  <a:lnTo>
                    <a:pt x="139" y="327"/>
                  </a:lnTo>
                  <a:lnTo>
                    <a:pt x="118" y="327"/>
                  </a:lnTo>
                  <a:lnTo>
                    <a:pt x="114" y="278"/>
                  </a:lnTo>
                  <a:lnTo>
                    <a:pt x="71" y="247"/>
                  </a:lnTo>
                  <a:lnTo>
                    <a:pt x="0" y="259"/>
                  </a:lnTo>
                  <a:lnTo>
                    <a:pt x="0" y="242"/>
                  </a:lnTo>
                  <a:lnTo>
                    <a:pt x="67" y="221"/>
                  </a:lnTo>
                  <a:lnTo>
                    <a:pt x="23" y="186"/>
                  </a:lnTo>
                  <a:lnTo>
                    <a:pt x="59" y="95"/>
                  </a:lnTo>
                  <a:lnTo>
                    <a:pt x="80" y="76"/>
                  </a:lnTo>
                  <a:lnTo>
                    <a:pt x="94" y="139"/>
                  </a:lnTo>
                  <a:lnTo>
                    <a:pt x="120" y="80"/>
                  </a:lnTo>
                  <a:lnTo>
                    <a:pt x="109" y="34"/>
                  </a:lnTo>
                  <a:lnTo>
                    <a:pt x="181" y="0"/>
                  </a:lnTo>
                  <a:lnTo>
                    <a:pt x="234" y="23"/>
                  </a:lnTo>
                  <a:close/>
                </a:path>
              </a:pathLst>
            </a:custGeom>
            <a:solidFill>
              <a:schemeClr val="folHlink"/>
            </a:solidFill>
            <a:ln w="9525">
              <a:solidFill>
                <a:schemeClr val="hlink"/>
              </a:solidFill>
              <a:round/>
              <a:headEnd/>
              <a:tailEnd/>
            </a:ln>
          </p:spPr>
          <p:txBody>
            <a:bodyPr/>
            <a:lstStyle/>
            <a:p>
              <a:endParaRPr lang="it-IT"/>
            </a:p>
          </p:txBody>
        </p:sp>
        <p:sp>
          <p:nvSpPr>
            <p:cNvPr id="75800" name="Freeform 24"/>
            <p:cNvSpPr>
              <a:spLocks/>
            </p:cNvSpPr>
            <p:nvPr/>
          </p:nvSpPr>
          <p:spPr bwMode="auto">
            <a:xfrm>
              <a:off x="2767" y="2406"/>
              <a:ext cx="156" cy="138"/>
            </a:xfrm>
            <a:custGeom>
              <a:avLst/>
              <a:gdLst>
                <a:gd name="T0" fmla="*/ 91 w 249"/>
                <a:gd name="T1" fmla="*/ 12 h 223"/>
                <a:gd name="T2" fmla="*/ 46 w 249"/>
                <a:gd name="T3" fmla="*/ 19 h 223"/>
                <a:gd name="T4" fmla="*/ 0 w 249"/>
                <a:gd name="T5" fmla="*/ 40 h 223"/>
                <a:gd name="T6" fmla="*/ 8 w 249"/>
                <a:gd name="T7" fmla="*/ 76 h 223"/>
                <a:gd name="T8" fmla="*/ 38 w 249"/>
                <a:gd name="T9" fmla="*/ 82 h 223"/>
                <a:gd name="T10" fmla="*/ 53 w 249"/>
                <a:gd name="T11" fmla="*/ 111 h 223"/>
                <a:gd name="T12" fmla="*/ 95 w 249"/>
                <a:gd name="T13" fmla="*/ 126 h 223"/>
                <a:gd name="T14" fmla="*/ 108 w 249"/>
                <a:gd name="T15" fmla="*/ 171 h 223"/>
                <a:gd name="T16" fmla="*/ 137 w 249"/>
                <a:gd name="T17" fmla="*/ 177 h 223"/>
                <a:gd name="T18" fmla="*/ 160 w 249"/>
                <a:gd name="T19" fmla="*/ 156 h 223"/>
                <a:gd name="T20" fmla="*/ 175 w 249"/>
                <a:gd name="T21" fmla="*/ 211 h 223"/>
                <a:gd name="T22" fmla="*/ 213 w 249"/>
                <a:gd name="T23" fmla="*/ 223 h 223"/>
                <a:gd name="T24" fmla="*/ 203 w 249"/>
                <a:gd name="T25" fmla="*/ 179 h 223"/>
                <a:gd name="T26" fmla="*/ 232 w 249"/>
                <a:gd name="T27" fmla="*/ 150 h 223"/>
                <a:gd name="T28" fmla="*/ 249 w 249"/>
                <a:gd name="T29" fmla="*/ 120 h 223"/>
                <a:gd name="T30" fmla="*/ 228 w 249"/>
                <a:gd name="T31" fmla="*/ 80 h 223"/>
                <a:gd name="T32" fmla="*/ 207 w 249"/>
                <a:gd name="T33" fmla="*/ 80 h 223"/>
                <a:gd name="T34" fmla="*/ 203 w 249"/>
                <a:gd name="T35" fmla="*/ 31 h 223"/>
                <a:gd name="T36" fmla="*/ 160 w 249"/>
                <a:gd name="T37" fmla="*/ 0 h 223"/>
                <a:gd name="T38" fmla="*/ 91 w 249"/>
                <a:gd name="T39" fmla="*/ 12 h 223"/>
                <a:gd name="T40" fmla="*/ 91 w 249"/>
                <a:gd name="T41" fmla="*/ 12 h 223"/>
                <a:gd name="T42" fmla="*/ 91 w 249"/>
                <a:gd name="T43" fmla="*/ 12 h 22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49"/>
                <a:gd name="T67" fmla="*/ 0 h 223"/>
                <a:gd name="T68" fmla="*/ 249 w 249"/>
                <a:gd name="T69" fmla="*/ 223 h 22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49" h="223">
                  <a:moveTo>
                    <a:pt x="91" y="12"/>
                  </a:moveTo>
                  <a:lnTo>
                    <a:pt x="46" y="19"/>
                  </a:lnTo>
                  <a:lnTo>
                    <a:pt x="0" y="40"/>
                  </a:lnTo>
                  <a:lnTo>
                    <a:pt x="8" y="76"/>
                  </a:lnTo>
                  <a:lnTo>
                    <a:pt x="38" y="82"/>
                  </a:lnTo>
                  <a:lnTo>
                    <a:pt x="53" y="111"/>
                  </a:lnTo>
                  <a:lnTo>
                    <a:pt x="95" y="126"/>
                  </a:lnTo>
                  <a:lnTo>
                    <a:pt x="108" y="171"/>
                  </a:lnTo>
                  <a:lnTo>
                    <a:pt x="137" y="177"/>
                  </a:lnTo>
                  <a:lnTo>
                    <a:pt x="160" y="156"/>
                  </a:lnTo>
                  <a:lnTo>
                    <a:pt x="175" y="211"/>
                  </a:lnTo>
                  <a:lnTo>
                    <a:pt x="213" y="223"/>
                  </a:lnTo>
                  <a:lnTo>
                    <a:pt x="203" y="179"/>
                  </a:lnTo>
                  <a:lnTo>
                    <a:pt x="232" y="150"/>
                  </a:lnTo>
                  <a:lnTo>
                    <a:pt x="249" y="120"/>
                  </a:lnTo>
                  <a:lnTo>
                    <a:pt x="228" y="80"/>
                  </a:lnTo>
                  <a:lnTo>
                    <a:pt x="207" y="80"/>
                  </a:lnTo>
                  <a:lnTo>
                    <a:pt x="203" y="31"/>
                  </a:lnTo>
                  <a:lnTo>
                    <a:pt x="160" y="0"/>
                  </a:lnTo>
                  <a:lnTo>
                    <a:pt x="91" y="12"/>
                  </a:lnTo>
                  <a:close/>
                </a:path>
              </a:pathLst>
            </a:custGeom>
            <a:solidFill>
              <a:schemeClr val="folHlink"/>
            </a:solidFill>
            <a:ln w="9525">
              <a:solidFill>
                <a:schemeClr val="hlink"/>
              </a:solidFill>
              <a:round/>
              <a:headEnd/>
              <a:tailEnd/>
            </a:ln>
          </p:spPr>
          <p:txBody>
            <a:bodyPr/>
            <a:lstStyle/>
            <a:p>
              <a:endParaRPr lang="it-IT"/>
            </a:p>
          </p:txBody>
        </p:sp>
        <p:sp>
          <p:nvSpPr>
            <p:cNvPr id="75801" name="Freeform 25"/>
            <p:cNvSpPr>
              <a:spLocks/>
            </p:cNvSpPr>
            <p:nvPr/>
          </p:nvSpPr>
          <p:spPr bwMode="auto">
            <a:xfrm>
              <a:off x="2894" y="2499"/>
              <a:ext cx="37" cy="50"/>
            </a:xfrm>
            <a:custGeom>
              <a:avLst/>
              <a:gdLst>
                <a:gd name="T0" fmla="*/ 29 w 59"/>
                <a:gd name="T1" fmla="*/ 0 h 80"/>
                <a:gd name="T2" fmla="*/ 59 w 59"/>
                <a:gd name="T3" fmla="*/ 80 h 80"/>
                <a:gd name="T4" fmla="*/ 10 w 59"/>
                <a:gd name="T5" fmla="*/ 73 h 80"/>
                <a:gd name="T6" fmla="*/ 0 w 59"/>
                <a:gd name="T7" fmla="*/ 29 h 80"/>
                <a:gd name="T8" fmla="*/ 29 w 59"/>
                <a:gd name="T9" fmla="*/ 0 h 80"/>
                <a:gd name="T10" fmla="*/ 29 w 59"/>
                <a:gd name="T11" fmla="*/ 0 h 80"/>
                <a:gd name="T12" fmla="*/ 29 w 59"/>
                <a:gd name="T13" fmla="*/ 0 h 80"/>
                <a:gd name="T14" fmla="*/ 0 60000 65536"/>
                <a:gd name="T15" fmla="*/ 0 60000 65536"/>
                <a:gd name="T16" fmla="*/ 0 60000 65536"/>
                <a:gd name="T17" fmla="*/ 0 60000 65536"/>
                <a:gd name="T18" fmla="*/ 0 60000 65536"/>
                <a:gd name="T19" fmla="*/ 0 60000 65536"/>
                <a:gd name="T20" fmla="*/ 0 60000 65536"/>
                <a:gd name="T21" fmla="*/ 0 w 59"/>
                <a:gd name="T22" fmla="*/ 0 h 80"/>
                <a:gd name="T23" fmla="*/ 59 w 59"/>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80">
                  <a:moveTo>
                    <a:pt x="29" y="0"/>
                  </a:moveTo>
                  <a:lnTo>
                    <a:pt x="59" y="80"/>
                  </a:lnTo>
                  <a:lnTo>
                    <a:pt x="10" y="73"/>
                  </a:lnTo>
                  <a:lnTo>
                    <a:pt x="0" y="29"/>
                  </a:lnTo>
                  <a:lnTo>
                    <a:pt x="29" y="0"/>
                  </a:lnTo>
                  <a:close/>
                </a:path>
              </a:pathLst>
            </a:custGeom>
            <a:solidFill>
              <a:schemeClr val="folHlink"/>
            </a:solidFill>
            <a:ln w="9525">
              <a:solidFill>
                <a:schemeClr val="hlink"/>
              </a:solidFill>
              <a:round/>
              <a:headEnd/>
              <a:tailEnd/>
            </a:ln>
          </p:spPr>
          <p:txBody>
            <a:bodyPr/>
            <a:lstStyle/>
            <a:p>
              <a:endParaRPr lang="it-IT"/>
            </a:p>
          </p:txBody>
        </p:sp>
        <p:sp>
          <p:nvSpPr>
            <p:cNvPr id="75802" name="Freeform 26"/>
            <p:cNvSpPr>
              <a:spLocks/>
            </p:cNvSpPr>
            <p:nvPr/>
          </p:nvSpPr>
          <p:spPr bwMode="auto">
            <a:xfrm>
              <a:off x="3272" y="2154"/>
              <a:ext cx="442" cy="419"/>
            </a:xfrm>
            <a:custGeom>
              <a:avLst/>
              <a:gdLst>
                <a:gd name="T0" fmla="*/ 300 w 707"/>
                <a:gd name="T1" fmla="*/ 0 h 671"/>
                <a:gd name="T2" fmla="*/ 199 w 707"/>
                <a:gd name="T3" fmla="*/ 12 h 671"/>
                <a:gd name="T4" fmla="*/ 15 w 707"/>
                <a:gd name="T5" fmla="*/ 112 h 671"/>
                <a:gd name="T6" fmla="*/ 17 w 707"/>
                <a:gd name="T7" fmla="*/ 139 h 671"/>
                <a:gd name="T8" fmla="*/ 2 w 707"/>
                <a:gd name="T9" fmla="*/ 133 h 671"/>
                <a:gd name="T10" fmla="*/ 9 w 707"/>
                <a:gd name="T11" fmla="*/ 166 h 671"/>
                <a:gd name="T12" fmla="*/ 0 w 707"/>
                <a:gd name="T13" fmla="*/ 219 h 671"/>
                <a:gd name="T14" fmla="*/ 13 w 707"/>
                <a:gd name="T15" fmla="*/ 247 h 671"/>
                <a:gd name="T16" fmla="*/ 25 w 707"/>
                <a:gd name="T17" fmla="*/ 350 h 671"/>
                <a:gd name="T18" fmla="*/ 51 w 707"/>
                <a:gd name="T19" fmla="*/ 407 h 671"/>
                <a:gd name="T20" fmla="*/ 38 w 707"/>
                <a:gd name="T21" fmla="*/ 476 h 671"/>
                <a:gd name="T22" fmla="*/ 84 w 707"/>
                <a:gd name="T23" fmla="*/ 466 h 671"/>
                <a:gd name="T24" fmla="*/ 125 w 707"/>
                <a:gd name="T25" fmla="*/ 481 h 671"/>
                <a:gd name="T26" fmla="*/ 146 w 707"/>
                <a:gd name="T27" fmla="*/ 521 h 671"/>
                <a:gd name="T28" fmla="*/ 177 w 707"/>
                <a:gd name="T29" fmla="*/ 552 h 671"/>
                <a:gd name="T30" fmla="*/ 205 w 707"/>
                <a:gd name="T31" fmla="*/ 527 h 671"/>
                <a:gd name="T32" fmla="*/ 247 w 707"/>
                <a:gd name="T33" fmla="*/ 538 h 671"/>
                <a:gd name="T34" fmla="*/ 247 w 707"/>
                <a:gd name="T35" fmla="*/ 565 h 671"/>
                <a:gd name="T36" fmla="*/ 310 w 707"/>
                <a:gd name="T37" fmla="*/ 614 h 671"/>
                <a:gd name="T38" fmla="*/ 374 w 707"/>
                <a:gd name="T39" fmla="*/ 616 h 671"/>
                <a:gd name="T40" fmla="*/ 411 w 707"/>
                <a:gd name="T41" fmla="*/ 660 h 671"/>
                <a:gd name="T42" fmla="*/ 452 w 707"/>
                <a:gd name="T43" fmla="*/ 635 h 671"/>
                <a:gd name="T44" fmla="*/ 525 w 707"/>
                <a:gd name="T45" fmla="*/ 635 h 671"/>
                <a:gd name="T46" fmla="*/ 620 w 707"/>
                <a:gd name="T47" fmla="*/ 671 h 671"/>
                <a:gd name="T48" fmla="*/ 625 w 707"/>
                <a:gd name="T49" fmla="*/ 582 h 671"/>
                <a:gd name="T50" fmla="*/ 707 w 707"/>
                <a:gd name="T51" fmla="*/ 493 h 671"/>
                <a:gd name="T52" fmla="*/ 639 w 707"/>
                <a:gd name="T53" fmla="*/ 295 h 671"/>
                <a:gd name="T54" fmla="*/ 696 w 707"/>
                <a:gd name="T55" fmla="*/ 238 h 671"/>
                <a:gd name="T56" fmla="*/ 667 w 707"/>
                <a:gd name="T57" fmla="*/ 84 h 671"/>
                <a:gd name="T58" fmla="*/ 574 w 707"/>
                <a:gd name="T59" fmla="*/ 42 h 671"/>
                <a:gd name="T60" fmla="*/ 477 w 707"/>
                <a:gd name="T61" fmla="*/ 65 h 671"/>
                <a:gd name="T62" fmla="*/ 391 w 707"/>
                <a:gd name="T63" fmla="*/ 42 h 671"/>
                <a:gd name="T64" fmla="*/ 323 w 707"/>
                <a:gd name="T65" fmla="*/ 55 h 671"/>
                <a:gd name="T66" fmla="*/ 300 w 707"/>
                <a:gd name="T67" fmla="*/ 0 h 671"/>
                <a:gd name="T68" fmla="*/ 300 w 707"/>
                <a:gd name="T69" fmla="*/ 0 h 671"/>
                <a:gd name="T70" fmla="*/ 300 w 707"/>
                <a:gd name="T71" fmla="*/ 0 h 67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07"/>
                <a:gd name="T109" fmla="*/ 0 h 671"/>
                <a:gd name="T110" fmla="*/ 707 w 707"/>
                <a:gd name="T111" fmla="*/ 671 h 67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07" h="671">
                  <a:moveTo>
                    <a:pt x="300" y="0"/>
                  </a:moveTo>
                  <a:lnTo>
                    <a:pt x="199" y="12"/>
                  </a:lnTo>
                  <a:lnTo>
                    <a:pt x="15" y="112"/>
                  </a:lnTo>
                  <a:lnTo>
                    <a:pt x="17" y="139"/>
                  </a:lnTo>
                  <a:lnTo>
                    <a:pt x="2" y="133"/>
                  </a:lnTo>
                  <a:lnTo>
                    <a:pt x="9" y="166"/>
                  </a:lnTo>
                  <a:lnTo>
                    <a:pt x="0" y="219"/>
                  </a:lnTo>
                  <a:lnTo>
                    <a:pt x="13" y="247"/>
                  </a:lnTo>
                  <a:lnTo>
                    <a:pt x="25" y="350"/>
                  </a:lnTo>
                  <a:lnTo>
                    <a:pt x="51" y="407"/>
                  </a:lnTo>
                  <a:lnTo>
                    <a:pt x="38" y="476"/>
                  </a:lnTo>
                  <a:lnTo>
                    <a:pt x="84" y="466"/>
                  </a:lnTo>
                  <a:lnTo>
                    <a:pt x="125" y="481"/>
                  </a:lnTo>
                  <a:lnTo>
                    <a:pt x="146" y="521"/>
                  </a:lnTo>
                  <a:lnTo>
                    <a:pt x="177" y="552"/>
                  </a:lnTo>
                  <a:lnTo>
                    <a:pt x="205" y="527"/>
                  </a:lnTo>
                  <a:lnTo>
                    <a:pt x="247" y="538"/>
                  </a:lnTo>
                  <a:lnTo>
                    <a:pt x="247" y="565"/>
                  </a:lnTo>
                  <a:lnTo>
                    <a:pt x="310" y="614"/>
                  </a:lnTo>
                  <a:lnTo>
                    <a:pt x="374" y="616"/>
                  </a:lnTo>
                  <a:lnTo>
                    <a:pt x="411" y="660"/>
                  </a:lnTo>
                  <a:lnTo>
                    <a:pt x="452" y="635"/>
                  </a:lnTo>
                  <a:lnTo>
                    <a:pt x="525" y="635"/>
                  </a:lnTo>
                  <a:lnTo>
                    <a:pt x="620" y="671"/>
                  </a:lnTo>
                  <a:lnTo>
                    <a:pt x="625" y="582"/>
                  </a:lnTo>
                  <a:lnTo>
                    <a:pt x="707" y="493"/>
                  </a:lnTo>
                  <a:lnTo>
                    <a:pt x="639" y="295"/>
                  </a:lnTo>
                  <a:lnTo>
                    <a:pt x="696" y="238"/>
                  </a:lnTo>
                  <a:lnTo>
                    <a:pt x="667" y="84"/>
                  </a:lnTo>
                  <a:lnTo>
                    <a:pt x="574" y="42"/>
                  </a:lnTo>
                  <a:lnTo>
                    <a:pt x="477" y="65"/>
                  </a:lnTo>
                  <a:lnTo>
                    <a:pt x="391" y="42"/>
                  </a:lnTo>
                  <a:lnTo>
                    <a:pt x="323" y="55"/>
                  </a:lnTo>
                  <a:lnTo>
                    <a:pt x="300" y="0"/>
                  </a:lnTo>
                  <a:close/>
                </a:path>
              </a:pathLst>
            </a:custGeom>
            <a:solidFill>
              <a:schemeClr val="folHlink"/>
            </a:solidFill>
            <a:ln w="9525">
              <a:solidFill>
                <a:schemeClr val="hlink"/>
              </a:solidFill>
              <a:round/>
              <a:headEnd/>
              <a:tailEnd/>
            </a:ln>
          </p:spPr>
          <p:txBody>
            <a:bodyPr/>
            <a:lstStyle/>
            <a:p>
              <a:endParaRPr lang="it-IT"/>
            </a:p>
          </p:txBody>
        </p:sp>
        <p:sp>
          <p:nvSpPr>
            <p:cNvPr id="75803" name="Freeform 27"/>
            <p:cNvSpPr>
              <a:spLocks/>
            </p:cNvSpPr>
            <p:nvPr/>
          </p:nvSpPr>
          <p:spPr bwMode="auto">
            <a:xfrm>
              <a:off x="3169" y="2428"/>
              <a:ext cx="489" cy="246"/>
            </a:xfrm>
            <a:custGeom>
              <a:avLst/>
              <a:gdLst>
                <a:gd name="T0" fmla="*/ 158 w 784"/>
                <a:gd name="T1" fmla="*/ 0 h 396"/>
                <a:gd name="T2" fmla="*/ 158 w 784"/>
                <a:gd name="T3" fmla="*/ 33 h 396"/>
                <a:gd name="T4" fmla="*/ 107 w 784"/>
                <a:gd name="T5" fmla="*/ 48 h 396"/>
                <a:gd name="T6" fmla="*/ 103 w 784"/>
                <a:gd name="T7" fmla="*/ 65 h 396"/>
                <a:gd name="T8" fmla="*/ 31 w 784"/>
                <a:gd name="T9" fmla="*/ 94 h 396"/>
                <a:gd name="T10" fmla="*/ 31 w 784"/>
                <a:gd name="T11" fmla="*/ 111 h 396"/>
                <a:gd name="T12" fmla="*/ 4 w 784"/>
                <a:gd name="T13" fmla="*/ 94 h 396"/>
                <a:gd name="T14" fmla="*/ 0 w 784"/>
                <a:gd name="T15" fmla="*/ 116 h 396"/>
                <a:gd name="T16" fmla="*/ 29 w 784"/>
                <a:gd name="T17" fmla="*/ 133 h 396"/>
                <a:gd name="T18" fmla="*/ 38 w 784"/>
                <a:gd name="T19" fmla="*/ 194 h 396"/>
                <a:gd name="T20" fmla="*/ 156 w 784"/>
                <a:gd name="T21" fmla="*/ 295 h 396"/>
                <a:gd name="T22" fmla="*/ 198 w 784"/>
                <a:gd name="T23" fmla="*/ 295 h 396"/>
                <a:gd name="T24" fmla="*/ 227 w 784"/>
                <a:gd name="T25" fmla="*/ 249 h 396"/>
                <a:gd name="T26" fmla="*/ 272 w 784"/>
                <a:gd name="T27" fmla="*/ 255 h 396"/>
                <a:gd name="T28" fmla="*/ 301 w 784"/>
                <a:gd name="T29" fmla="*/ 280 h 396"/>
                <a:gd name="T30" fmla="*/ 350 w 784"/>
                <a:gd name="T31" fmla="*/ 280 h 396"/>
                <a:gd name="T32" fmla="*/ 367 w 784"/>
                <a:gd name="T33" fmla="*/ 365 h 396"/>
                <a:gd name="T34" fmla="*/ 419 w 784"/>
                <a:gd name="T35" fmla="*/ 396 h 396"/>
                <a:gd name="T36" fmla="*/ 472 w 784"/>
                <a:gd name="T37" fmla="*/ 396 h 396"/>
                <a:gd name="T38" fmla="*/ 487 w 784"/>
                <a:gd name="T39" fmla="*/ 362 h 396"/>
                <a:gd name="T40" fmla="*/ 548 w 784"/>
                <a:gd name="T41" fmla="*/ 343 h 396"/>
                <a:gd name="T42" fmla="*/ 588 w 784"/>
                <a:gd name="T43" fmla="*/ 350 h 396"/>
                <a:gd name="T44" fmla="*/ 607 w 784"/>
                <a:gd name="T45" fmla="*/ 316 h 396"/>
                <a:gd name="T46" fmla="*/ 656 w 784"/>
                <a:gd name="T47" fmla="*/ 306 h 396"/>
                <a:gd name="T48" fmla="*/ 725 w 784"/>
                <a:gd name="T49" fmla="*/ 316 h 396"/>
                <a:gd name="T50" fmla="*/ 784 w 784"/>
                <a:gd name="T51" fmla="*/ 230 h 396"/>
                <a:gd name="T52" fmla="*/ 689 w 784"/>
                <a:gd name="T53" fmla="*/ 196 h 396"/>
                <a:gd name="T54" fmla="*/ 613 w 784"/>
                <a:gd name="T55" fmla="*/ 196 h 396"/>
                <a:gd name="T56" fmla="*/ 575 w 784"/>
                <a:gd name="T57" fmla="*/ 221 h 396"/>
                <a:gd name="T58" fmla="*/ 538 w 784"/>
                <a:gd name="T59" fmla="*/ 177 h 396"/>
                <a:gd name="T60" fmla="*/ 474 w 784"/>
                <a:gd name="T61" fmla="*/ 173 h 396"/>
                <a:gd name="T62" fmla="*/ 413 w 784"/>
                <a:gd name="T63" fmla="*/ 124 h 396"/>
                <a:gd name="T64" fmla="*/ 411 w 784"/>
                <a:gd name="T65" fmla="*/ 97 h 396"/>
                <a:gd name="T66" fmla="*/ 369 w 784"/>
                <a:gd name="T67" fmla="*/ 88 h 396"/>
                <a:gd name="T68" fmla="*/ 341 w 784"/>
                <a:gd name="T69" fmla="*/ 111 h 396"/>
                <a:gd name="T70" fmla="*/ 310 w 784"/>
                <a:gd name="T71" fmla="*/ 82 h 396"/>
                <a:gd name="T72" fmla="*/ 289 w 784"/>
                <a:gd name="T73" fmla="*/ 42 h 396"/>
                <a:gd name="T74" fmla="*/ 248 w 784"/>
                <a:gd name="T75" fmla="*/ 25 h 396"/>
                <a:gd name="T76" fmla="*/ 202 w 784"/>
                <a:gd name="T77" fmla="*/ 35 h 396"/>
                <a:gd name="T78" fmla="*/ 173 w 784"/>
                <a:gd name="T79" fmla="*/ 4 h 396"/>
                <a:gd name="T80" fmla="*/ 158 w 784"/>
                <a:gd name="T81" fmla="*/ 0 h 396"/>
                <a:gd name="T82" fmla="*/ 158 w 784"/>
                <a:gd name="T83" fmla="*/ 0 h 396"/>
                <a:gd name="T84" fmla="*/ 158 w 784"/>
                <a:gd name="T85" fmla="*/ 0 h 39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84"/>
                <a:gd name="T130" fmla="*/ 0 h 396"/>
                <a:gd name="T131" fmla="*/ 784 w 784"/>
                <a:gd name="T132" fmla="*/ 396 h 39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84" h="396">
                  <a:moveTo>
                    <a:pt x="158" y="0"/>
                  </a:moveTo>
                  <a:lnTo>
                    <a:pt x="158" y="33"/>
                  </a:lnTo>
                  <a:lnTo>
                    <a:pt x="107" y="48"/>
                  </a:lnTo>
                  <a:lnTo>
                    <a:pt x="103" y="65"/>
                  </a:lnTo>
                  <a:lnTo>
                    <a:pt x="31" y="94"/>
                  </a:lnTo>
                  <a:lnTo>
                    <a:pt x="31" y="111"/>
                  </a:lnTo>
                  <a:lnTo>
                    <a:pt x="4" y="94"/>
                  </a:lnTo>
                  <a:lnTo>
                    <a:pt x="0" y="116"/>
                  </a:lnTo>
                  <a:lnTo>
                    <a:pt x="29" y="133"/>
                  </a:lnTo>
                  <a:lnTo>
                    <a:pt x="38" y="194"/>
                  </a:lnTo>
                  <a:lnTo>
                    <a:pt x="156" y="295"/>
                  </a:lnTo>
                  <a:lnTo>
                    <a:pt x="198" y="295"/>
                  </a:lnTo>
                  <a:lnTo>
                    <a:pt x="227" y="249"/>
                  </a:lnTo>
                  <a:lnTo>
                    <a:pt x="272" y="255"/>
                  </a:lnTo>
                  <a:lnTo>
                    <a:pt x="301" y="280"/>
                  </a:lnTo>
                  <a:lnTo>
                    <a:pt x="350" y="280"/>
                  </a:lnTo>
                  <a:lnTo>
                    <a:pt x="367" y="365"/>
                  </a:lnTo>
                  <a:lnTo>
                    <a:pt x="419" y="396"/>
                  </a:lnTo>
                  <a:lnTo>
                    <a:pt x="472" y="396"/>
                  </a:lnTo>
                  <a:lnTo>
                    <a:pt x="487" y="362"/>
                  </a:lnTo>
                  <a:lnTo>
                    <a:pt x="548" y="343"/>
                  </a:lnTo>
                  <a:lnTo>
                    <a:pt x="588" y="350"/>
                  </a:lnTo>
                  <a:lnTo>
                    <a:pt x="607" y="316"/>
                  </a:lnTo>
                  <a:lnTo>
                    <a:pt x="656" y="306"/>
                  </a:lnTo>
                  <a:lnTo>
                    <a:pt x="725" y="316"/>
                  </a:lnTo>
                  <a:lnTo>
                    <a:pt x="784" y="230"/>
                  </a:lnTo>
                  <a:lnTo>
                    <a:pt x="689" y="196"/>
                  </a:lnTo>
                  <a:lnTo>
                    <a:pt x="613" y="196"/>
                  </a:lnTo>
                  <a:lnTo>
                    <a:pt x="575" y="221"/>
                  </a:lnTo>
                  <a:lnTo>
                    <a:pt x="538" y="177"/>
                  </a:lnTo>
                  <a:lnTo>
                    <a:pt x="474" y="173"/>
                  </a:lnTo>
                  <a:lnTo>
                    <a:pt x="413" y="124"/>
                  </a:lnTo>
                  <a:lnTo>
                    <a:pt x="411" y="97"/>
                  </a:lnTo>
                  <a:lnTo>
                    <a:pt x="369" y="88"/>
                  </a:lnTo>
                  <a:lnTo>
                    <a:pt x="341" y="111"/>
                  </a:lnTo>
                  <a:lnTo>
                    <a:pt x="310" y="82"/>
                  </a:lnTo>
                  <a:lnTo>
                    <a:pt x="289" y="42"/>
                  </a:lnTo>
                  <a:lnTo>
                    <a:pt x="248" y="25"/>
                  </a:lnTo>
                  <a:lnTo>
                    <a:pt x="202" y="35"/>
                  </a:lnTo>
                  <a:lnTo>
                    <a:pt x="173" y="4"/>
                  </a:lnTo>
                  <a:lnTo>
                    <a:pt x="158" y="0"/>
                  </a:lnTo>
                  <a:close/>
                </a:path>
              </a:pathLst>
            </a:custGeom>
            <a:solidFill>
              <a:schemeClr val="folHlink"/>
            </a:solidFill>
            <a:ln w="9525">
              <a:solidFill>
                <a:schemeClr val="hlink"/>
              </a:solidFill>
              <a:round/>
              <a:headEnd/>
              <a:tailEnd/>
            </a:ln>
          </p:spPr>
          <p:txBody>
            <a:bodyPr/>
            <a:lstStyle/>
            <a:p>
              <a:endParaRPr lang="it-IT"/>
            </a:p>
          </p:txBody>
        </p:sp>
        <p:sp>
          <p:nvSpPr>
            <p:cNvPr id="75804" name="Freeform 28"/>
            <p:cNvSpPr>
              <a:spLocks/>
            </p:cNvSpPr>
            <p:nvPr/>
          </p:nvSpPr>
          <p:spPr bwMode="auto">
            <a:xfrm>
              <a:off x="3355" y="2618"/>
              <a:ext cx="298" cy="205"/>
            </a:xfrm>
            <a:custGeom>
              <a:avLst/>
              <a:gdLst>
                <a:gd name="T0" fmla="*/ 433 w 479"/>
                <a:gd name="T1" fmla="*/ 11 h 330"/>
                <a:gd name="T2" fmla="*/ 361 w 479"/>
                <a:gd name="T3" fmla="*/ 0 h 330"/>
                <a:gd name="T4" fmla="*/ 312 w 479"/>
                <a:gd name="T5" fmla="*/ 11 h 330"/>
                <a:gd name="T6" fmla="*/ 293 w 479"/>
                <a:gd name="T7" fmla="*/ 45 h 330"/>
                <a:gd name="T8" fmla="*/ 253 w 479"/>
                <a:gd name="T9" fmla="*/ 38 h 330"/>
                <a:gd name="T10" fmla="*/ 190 w 479"/>
                <a:gd name="T11" fmla="*/ 57 h 330"/>
                <a:gd name="T12" fmla="*/ 177 w 479"/>
                <a:gd name="T13" fmla="*/ 91 h 330"/>
                <a:gd name="T14" fmla="*/ 124 w 479"/>
                <a:gd name="T15" fmla="*/ 91 h 330"/>
                <a:gd name="T16" fmla="*/ 72 w 479"/>
                <a:gd name="T17" fmla="*/ 60 h 330"/>
                <a:gd name="T18" fmla="*/ 72 w 479"/>
                <a:gd name="T19" fmla="*/ 95 h 330"/>
                <a:gd name="T20" fmla="*/ 40 w 479"/>
                <a:gd name="T21" fmla="*/ 95 h 330"/>
                <a:gd name="T22" fmla="*/ 25 w 479"/>
                <a:gd name="T23" fmla="*/ 117 h 330"/>
                <a:gd name="T24" fmla="*/ 34 w 479"/>
                <a:gd name="T25" fmla="*/ 127 h 330"/>
                <a:gd name="T26" fmla="*/ 0 w 479"/>
                <a:gd name="T27" fmla="*/ 199 h 330"/>
                <a:gd name="T28" fmla="*/ 25 w 479"/>
                <a:gd name="T29" fmla="*/ 209 h 330"/>
                <a:gd name="T30" fmla="*/ 86 w 479"/>
                <a:gd name="T31" fmla="*/ 292 h 330"/>
                <a:gd name="T32" fmla="*/ 135 w 479"/>
                <a:gd name="T33" fmla="*/ 330 h 330"/>
                <a:gd name="T34" fmla="*/ 245 w 479"/>
                <a:gd name="T35" fmla="*/ 294 h 330"/>
                <a:gd name="T36" fmla="*/ 253 w 479"/>
                <a:gd name="T37" fmla="*/ 277 h 330"/>
                <a:gd name="T38" fmla="*/ 287 w 479"/>
                <a:gd name="T39" fmla="*/ 279 h 330"/>
                <a:gd name="T40" fmla="*/ 304 w 479"/>
                <a:gd name="T41" fmla="*/ 283 h 330"/>
                <a:gd name="T42" fmla="*/ 365 w 479"/>
                <a:gd name="T43" fmla="*/ 258 h 330"/>
                <a:gd name="T44" fmla="*/ 426 w 479"/>
                <a:gd name="T45" fmla="*/ 104 h 330"/>
                <a:gd name="T46" fmla="*/ 466 w 479"/>
                <a:gd name="T47" fmla="*/ 85 h 330"/>
                <a:gd name="T48" fmla="*/ 479 w 479"/>
                <a:gd name="T49" fmla="*/ 72 h 330"/>
                <a:gd name="T50" fmla="*/ 433 w 479"/>
                <a:gd name="T51" fmla="*/ 11 h 330"/>
                <a:gd name="T52" fmla="*/ 433 w 479"/>
                <a:gd name="T53" fmla="*/ 11 h 330"/>
                <a:gd name="T54" fmla="*/ 433 w 479"/>
                <a:gd name="T55" fmla="*/ 11 h 33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79"/>
                <a:gd name="T85" fmla="*/ 0 h 330"/>
                <a:gd name="T86" fmla="*/ 479 w 479"/>
                <a:gd name="T87" fmla="*/ 330 h 33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79" h="330">
                  <a:moveTo>
                    <a:pt x="433" y="11"/>
                  </a:moveTo>
                  <a:lnTo>
                    <a:pt x="361" y="0"/>
                  </a:lnTo>
                  <a:lnTo>
                    <a:pt x="312" y="11"/>
                  </a:lnTo>
                  <a:lnTo>
                    <a:pt x="293" y="45"/>
                  </a:lnTo>
                  <a:lnTo>
                    <a:pt x="253" y="38"/>
                  </a:lnTo>
                  <a:lnTo>
                    <a:pt x="190" y="57"/>
                  </a:lnTo>
                  <a:lnTo>
                    <a:pt x="177" y="91"/>
                  </a:lnTo>
                  <a:lnTo>
                    <a:pt x="124" y="91"/>
                  </a:lnTo>
                  <a:lnTo>
                    <a:pt x="72" y="60"/>
                  </a:lnTo>
                  <a:lnTo>
                    <a:pt x="72" y="95"/>
                  </a:lnTo>
                  <a:lnTo>
                    <a:pt x="40" y="95"/>
                  </a:lnTo>
                  <a:lnTo>
                    <a:pt x="25" y="117"/>
                  </a:lnTo>
                  <a:lnTo>
                    <a:pt x="34" y="127"/>
                  </a:lnTo>
                  <a:lnTo>
                    <a:pt x="0" y="199"/>
                  </a:lnTo>
                  <a:lnTo>
                    <a:pt x="25" y="209"/>
                  </a:lnTo>
                  <a:lnTo>
                    <a:pt x="86" y="292"/>
                  </a:lnTo>
                  <a:lnTo>
                    <a:pt x="135" y="330"/>
                  </a:lnTo>
                  <a:lnTo>
                    <a:pt x="245" y="294"/>
                  </a:lnTo>
                  <a:lnTo>
                    <a:pt x="253" y="277"/>
                  </a:lnTo>
                  <a:lnTo>
                    <a:pt x="287" y="279"/>
                  </a:lnTo>
                  <a:lnTo>
                    <a:pt x="304" y="283"/>
                  </a:lnTo>
                  <a:lnTo>
                    <a:pt x="365" y="258"/>
                  </a:lnTo>
                  <a:lnTo>
                    <a:pt x="426" y="104"/>
                  </a:lnTo>
                  <a:lnTo>
                    <a:pt x="466" y="85"/>
                  </a:lnTo>
                  <a:lnTo>
                    <a:pt x="479" y="72"/>
                  </a:lnTo>
                  <a:lnTo>
                    <a:pt x="433" y="11"/>
                  </a:lnTo>
                  <a:close/>
                </a:path>
              </a:pathLst>
            </a:custGeom>
            <a:solidFill>
              <a:schemeClr val="folHlink"/>
            </a:solidFill>
            <a:ln w="9525">
              <a:solidFill>
                <a:schemeClr val="hlink"/>
              </a:solidFill>
              <a:round/>
              <a:headEnd/>
              <a:tailEnd/>
            </a:ln>
          </p:spPr>
          <p:txBody>
            <a:bodyPr/>
            <a:lstStyle/>
            <a:p>
              <a:endParaRPr lang="it-IT"/>
            </a:p>
          </p:txBody>
        </p:sp>
        <p:sp>
          <p:nvSpPr>
            <p:cNvPr id="75805" name="Freeform 29"/>
            <p:cNvSpPr>
              <a:spLocks/>
            </p:cNvSpPr>
            <p:nvPr/>
          </p:nvSpPr>
          <p:spPr bwMode="auto">
            <a:xfrm>
              <a:off x="3546" y="2636"/>
              <a:ext cx="414" cy="341"/>
            </a:xfrm>
            <a:custGeom>
              <a:avLst/>
              <a:gdLst>
                <a:gd name="T0" fmla="*/ 449 w 667"/>
                <a:gd name="T1" fmla="*/ 0 h 547"/>
                <a:gd name="T2" fmla="*/ 394 w 667"/>
                <a:gd name="T3" fmla="*/ 34 h 547"/>
                <a:gd name="T4" fmla="*/ 329 w 667"/>
                <a:gd name="T5" fmla="*/ 55 h 547"/>
                <a:gd name="T6" fmla="*/ 270 w 667"/>
                <a:gd name="T7" fmla="*/ 27 h 547"/>
                <a:gd name="T8" fmla="*/ 169 w 667"/>
                <a:gd name="T9" fmla="*/ 42 h 547"/>
                <a:gd name="T10" fmla="*/ 158 w 667"/>
                <a:gd name="T11" fmla="*/ 57 h 547"/>
                <a:gd name="T12" fmla="*/ 120 w 667"/>
                <a:gd name="T13" fmla="*/ 72 h 547"/>
                <a:gd name="T14" fmla="*/ 59 w 667"/>
                <a:gd name="T15" fmla="*/ 228 h 547"/>
                <a:gd name="T16" fmla="*/ 0 w 667"/>
                <a:gd name="T17" fmla="*/ 253 h 547"/>
                <a:gd name="T18" fmla="*/ 51 w 667"/>
                <a:gd name="T19" fmla="*/ 355 h 547"/>
                <a:gd name="T20" fmla="*/ 70 w 667"/>
                <a:gd name="T21" fmla="*/ 359 h 547"/>
                <a:gd name="T22" fmla="*/ 78 w 667"/>
                <a:gd name="T23" fmla="*/ 405 h 547"/>
                <a:gd name="T24" fmla="*/ 133 w 667"/>
                <a:gd name="T25" fmla="*/ 441 h 547"/>
                <a:gd name="T26" fmla="*/ 152 w 667"/>
                <a:gd name="T27" fmla="*/ 433 h 547"/>
                <a:gd name="T28" fmla="*/ 156 w 667"/>
                <a:gd name="T29" fmla="*/ 492 h 547"/>
                <a:gd name="T30" fmla="*/ 181 w 667"/>
                <a:gd name="T31" fmla="*/ 494 h 547"/>
                <a:gd name="T32" fmla="*/ 185 w 667"/>
                <a:gd name="T33" fmla="*/ 530 h 547"/>
                <a:gd name="T34" fmla="*/ 358 w 667"/>
                <a:gd name="T35" fmla="*/ 547 h 547"/>
                <a:gd name="T36" fmla="*/ 477 w 667"/>
                <a:gd name="T37" fmla="*/ 498 h 547"/>
                <a:gd name="T38" fmla="*/ 591 w 667"/>
                <a:gd name="T39" fmla="*/ 534 h 547"/>
                <a:gd name="T40" fmla="*/ 591 w 667"/>
                <a:gd name="T41" fmla="*/ 458 h 547"/>
                <a:gd name="T42" fmla="*/ 607 w 667"/>
                <a:gd name="T43" fmla="*/ 403 h 547"/>
                <a:gd name="T44" fmla="*/ 614 w 667"/>
                <a:gd name="T45" fmla="*/ 449 h 547"/>
                <a:gd name="T46" fmla="*/ 662 w 667"/>
                <a:gd name="T47" fmla="*/ 397 h 547"/>
                <a:gd name="T48" fmla="*/ 667 w 667"/>
                <a:gd name="T49" fmla="*/ 336 h 547"/>
                <a:gd name="T50" fmla="*/ 578 w 667"/>
                <a:gd name="T51" fmla="*/ 336 h 547"/>
                <a:gd name="T52" fmla="*/ 544 w 667"/>
                <a:gd name="T53" fmla="*/ 125 h 547"/>
                <a:gd name="T54" fmla="*/ 449 w 667"/>
                <a:gd name="T55" fmla="*/ 0 h 547"/>
                <a:gd name="T56" fmla="*/ 449 w 667"/>
                <a:gd name="T57" fmla="*/ 0 h 547"/>
                <a:gd name="T58" fmla="*/ 449 w 667"/>
                <a:gd name="T59" fmla="*/ 0 h 54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67"/>
                <a:gd name="T91" fmla="*/ 0 h 547"/>
                <a:gd name="T92" fmla="*/ 667 w 667"/>
                <a:gd name="T93" fmla="*/ 547 h 54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67" h="547">
                  <a:moveTo>
                    <a:pt x="449" y="0"/>
                  </a:moveTo>
                  <a:lnTo>
                    <a:pt x="394" y="34"/>
                  </a:lnTo>
                  <a:lnTo>
                    <a:pt x="329" y="55"/>
                  </a:lnTo>
                  <a:lnTo>
                    <a:pt x="270" y="27"/>
                  </a:lnTo>
                  <a:lnTo>
                    <a:pt x="169" y="42"/>
                  </a:lnTo>
                  <a:lnTo>
                    <a:pt x="158" y="57"/>
                  </a:lnTo>
                  <a:lnTo>
                    <a:pt x="120" y="72"/>
                  </a:lnTo>
                  <a:lnTo>
                    <a:pt x="59" y="228"/>
                  </a:lnTo>
                  <a:lnTo>
                    <a:pt x="0" y="253"/>
                  </a:lnTo>
                  <a:lnTo>
                    <a:pt x="51" y="355"/>
                  </a:lnTo>
                  <a:lnTo>
                    <a:pt x="70" y="359"/>
                  </a:lnTo>
                  <a:lnTo>
                    <a:pt x="78" y="405"/>
                  </a:lnTo>
                  <a:lnTo>
                    <a:pt x="133" y="441"/>
                  </a:lnTo>
                  <a:lnTo>
                    <a:pt x="152" y="433"/>
                  </a:lnTo>
                  <a:lnTo>
                    <a:pt x="156" y="492"/>
                  </a:lnTo>
                  <a:lnTo>
                    <a:pt x="181" y="494"/>
                  </a:lnTo>
                  <a:lnTo>
                    <a:pt x="185" y="530"/>
                  </a:lnTo>
                  <a:lnTo>
                    <a:pt x="358" y="547"/>
                  </a:lnTo>
                  <a:lnTo>
                    <a:pt x="477" y="498"/>
                  </a:lnTo>
                  <a:lnTo>
                    <a:pt x="591" y="534"/>
                  </a:lnTo>
                  <a:lnTo>
                    <a:pt x="591" y="458"/>
                  </a:lnTo>
                  <a:lnTo>
                    <a:pt x="607" y="403"/>
                  </a:lnTo>
                  <a:lnTo>
                    <a:pt x="614" y="449"/>
                  </a:lnTo>
                  <a:lnTo>
                    <a:pt x="662" y="397"/>
                  </a:lnTo>
                  <a:lnTo>
                    <a:pt x="667" y="336"/>
                  </a:lnTo>
                  <a:lnTo>
                    <a:pt x="578" y="336"/>
                  </a:lnTo>
                  <a:lnTo>
                    <a:pt x="544" y="125"/>
                  </a:lnTo>
                  <a:lnTo>
                    <a:pt x="449" y="0"/>
                  </a:lnTo>
                  <a:close/>
                </a:path>
              </a:pathLst>
            </a:custGeom>
            <a:solidFill>
              <a:schemeClr val="folHlink"/>
            </a:solidFill>
            <a:ln w="9525">
              <a:solidFill>
                <a:schemeClr val="hlink"/>
              </a:solidFill>
              <a:round/>
              <a:headEnd/>
              <a:tailEnd/>
            </a:ln>
          </p:spPr>
          <p:txBody>
            <a:bodyPr/>
            <a:lstStyle/>
            <a:p>
              <a:endParaRPr lang="it-IT"/>
            </a:p>
          </p:txBody>
        </p:sp>
        <p:sp>
          <p:nvSpPr>
            <p:cNvPr id="75806" name="Freeform 30"/>
            <p:cNvSpPr>
              <a:spLocks/>
            </p:cNvSpPr>
            <p:nvPr/>
          </p:nvSpPr>
          <p:spPr bwMode="auto">
            <a:xfrm>
              <a:off x="3632" y="2943"/>
              <a:ext cx="281" cy="209"/>
            </a:xfrm>
            <a:custGeom>
              <a:avLst/>
              <a:gdLst>
                <a:gd name="T0" fmla="*/ 450 w 450"/>
                <a:gd name="T1" fmla="*/ 42 h 337"/>
                <a:gd name="T2" fmla="*/ 336 w 450"/>
                <a:gd name="T3" fmla="*/ 6 h 337"/>
                <a:gd name="T4" fmla="*/ 217 w 450"/>
                <a:gd name="T5" fmla="*/ 55 h 337"/>
                <a:gd name="T6" fmla="*/ 44 w 450"/>
                <a:gd name="T7" fmla="*/ 38 h 337"/>
                <a:gd name="T8" fmla="*/ 40 w 450"/>
                <a:gd name="T9" fmla="*/ 0 h 337"/>
                <a:gd name="T10" fmla="*/ 15 w 450"/>
                <a:gd name="T11" fmla="*/ 0 h 337"/>
                <a:gd name="T12" fmla="*/ 0 w 450"/>
                <a:gd name="T13" fmla="*/ 42 h 337"/>
                <a:gd name="T14" fmla="*/ 38 w 450"/>
                <a:gd name="T15" fmla="*/ 122 h 337"/>
                <a:gd name="T16" fmla="*/ 4 w 450"/>
                <a:gd name="T17" fmla="*/ 223 h 337"/>
                <a:gd name="T18" fmla="*/ 30 w 450"/>
                <a:gd name="T19" fmla="*/ 251 h 337"/>
                <a:gd name="T20" fmla="*/ 42 w 450"/>
                <a:gd name="T21" fmla="*/ 331 h 337"/>
                <a:gd name="T22" fmla="*/ 154 w 450"/>
                <a:gd name="T23" fmla="*/ 304 h 337"/>
                <a:gd name="T24" fmla="*/ 228 w 450"/>
                <a:gd name="T25" fmla="*/ 337 h 337"/>
                <a:gd name="T26" fmla="*/ 266 w 450"/>
                <a:gd name="T27" fmla="*/ 322 h 337"/>
                <a:gd name="T28" fmla="*/ 266 w 450"/>
                <a:gd name="T29" fmla="*/ 284 h 337"/>
                <a:gd name="T30" fmla="*/ 298 w 450"/>
                <a:gd name="T31" fmla="*/ 278 h 337"/>
                <a:gd name="T32" fmla="*/ 350 w 450"/>
                <a:gd name="T33" fmla="*/ 244 h 337"/>
                <a:gd name="T34" fmla="*/ 409 w 450"/>
                <a:gd name="T35" fmla="*/ 261 h 337"/>
                <a:gd name="T36" fmla="*/ 391 w 450"/>
                <a:gd name="T37" fmla="*/ 192 h 337"/>
                <a:gd name="T38" fmla="*/ 407 w 450"/>
                <a:gd name="T39" fmla="*/ 99 h 337"/>
                <a:gd name="T40" fmla="*/ 450 w 450"/>
                <a:gd name="T41" fmla="*/ 76 h 337"/>
                <a:gd name="T42" fmla="*/ 450 w 450"/>
                <a:gd name="T43" fmla="*/ 42 h 337"/>
                <a:gd name="T44" fmla="*/ 450 w 450"/>
                <a:gd name="T45" fmla="*/ 42 h 337"/>
                <a:gd name="T46" fmla="*/ 450 w 450"/>
                <a:gd name="T47" fmla="*/ 42 h 33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50"/>
                <a:gd name="T73" fmla="*/ 0 h 337"/>
                <a:gd name="T74" fmla="*/ 450 w 450"/>
                <a:gd name="T75" fmla="*/ 337 h 33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50" h="337">
                  <a:moveTo>
                    <a:pt x="450" y="42"/>
                  </a:moveTo>
                  <a:lnTo>
                    <a:pt x="336" y="6"/>
                  </a:lnTo>
                  <a:lnTo>
                    <a:pt x="217" y="55"/>
                  </a:lnTo>
                  <a:lnTo>
                    <a:pt x="44" y="38"/>
                  </a:lnTo>
                  <a:lnTo>
                    <a:pt x="40" y="0"/>
                  </a:lnTo>
                  <a:lnTo>
                    <a:pt x="15" y="0"/>
                  </a:lnTo>
                  <a:lnTo>
                    <a:pt x="0" y="42"/>
                  </a:lnTo>
                  <a:lnTo>
                    <a:pt x="38" y="122"/>
                  </a:lnTo>
                  <a:lnTo>
                    <a:pt x="4" y="223"/>
                  </a:lnTo>
                  <a:lnTo>
                    <a:pt x="30" y="251"/>
                  </a:lnTo>
                  <a:lnTo>
                    <a:pt x="42" y="331"/>
                  </a:lnTo>
                  <a:lnTo>
                    <a:pt x="154" y="304"/>
                  </a:lnTo>
                  <a:lnTo>
                    <a:pt x="228" y="337"/>
                  </a:lnTo>
                  <a:lnTo>
                    <a:pt x="266" y="322"/>
                  </a:lnTo>
                  <a:lnTo>
                    <a:pt x="266" y="284"/>
                  </a:lnTo>
                  <a:lnTo>
                    <a:pt x="298" y="278"/>
                  </a:lnTo>
                  <a:lnTo>
                    <a:pt x="350" y="244"/>
                  </a:lnTo>
                  <a:lnTo>
                    <a:pt x="409" y="261"/>
                  </a:lnTo>
                  <a:lnTo>
                    <a:pt x="391" y="192"/>
                  </a:lnTo>
                  <a:lnTo>
                    <a:pt x="407" y="99"/>
                  </a:lnTo>
                  <a:lnTo>
                    <a:pt x="450" y="76"/>
                  </a:lnTo>
                  <a:lnTo>
                    <a:pt x="450" y="42"/>
                  </a:lnTo>
                  <a:close/>
                </a:path>
              </a:pathLst>
            </a:custGeom>
            <a:solidFill>
              <a:schemeClr val="folHlink"/>
            </a:solidFill>
            <a:ln w="9525">
              <a:solidFill>
                <a:schemeClr val="hlink"/>
              </a:solidFill>
              <a:round/>
              <a:headEnd/>
              <a:tailEnd/>
            </a:ln>
          </p:spPr>
          <p:txBody>
            <a:bodyPr/>
            <a:lstStyle/>
            <a:p>
              <a:endParaRPr lang="it-IT"/>
            </a:p>
          </p:txBody>
        </p:sp>
        <p:sp>
          <p:nvSpPr>
            <p:cNvPr id="75807" name="Freeform 31"/>
            <p:cNvSpPr>
              <a:spLocks/>
            </p:cNvSpPr>
            <p:nvPr/>
          </p:nvSpPr>
          <p:spPr bwMode="auto">
            <a:xfrm>
              <a:off x="3238" y="2742"/>
              <a:ext cx="420" cy="444"/>
            </a:xfrm>
            <a:custGeom>
              <a:avLst/>
              <a:gdLst>
                <a:gd name="T0" fmla="*/ 108 w 673"/>
                <a:gd name="T1" fmla="*/ 31 h 713"/>
                <a:gd name="T2" fmla="*/ 76 w 673"/>
                <a:gd name="T3" fmla="*/ 42 h 713"/>
                <a:gd name="T4" fmla="*/ 17 w 673"/>
                <a:gd name="T5" fmla="*/ 40 h 713"/>
                <a:gd name="T6" fmla="*/ 0 w 673"/>
                <a:gd name="T7" fmla="*/ 70 h 713"/>
                <a:gd name="T8" fmla="*/ 32 w 673"/>
                <a:gd name="T9" fmla="*/ 135 h 713"/>
                <a:gd name="T10" fmla="*/ 43 w 673"/>
                <a:gd name="T11" fmla="*/ 249 h 713"/>
                <a:gd name="T12" fmla="*/ 78 w 673"/>
                <a:gd name="T13" fmla="*/ 185 h 713"/>
                <a:gd name="T14" fmla="*/ 146 w 673"/>
                <a:gd name="T15" fmla="*/ 306 h 713"/>
                <a:gd name="T16" fmla="*/ 125 w 673"/>
                <a:gd name="T17" fmla="*/ 316 h 713"/>
                <a:gd name="T18" fmla="*/ 190 w 673"/>
                <a:gd name="T19" fmla="*/ 378 h 713"/>
                <a:gd name="T20" fmla="*/ 190 w 673"/>
                <a:gd name="T21" fmla="*/ 405 h 713"/>
                <a:gd name="T22" fmla="*/ 289 w 673"/>
                <a:gd name="T23" fmla="*/ 434 h 713"/>
                <a:gd name="T24" fmla="*/ 298 w 673"/>
                <a:gd name="T25" fmla="*/ 460 h 713"/>
                <a:gd name="T26" fmla="*/ 422 w 673"/>
                <a:gd name="T27" fmla="*/ 576 h 713"/>
                <a:gd name="T28" fmla="*/ 443 w 673"/>
                <a:gd name="T29" fmla="*/ 498 h 713"/>
                <a:gd name="T30" fmla="*/ 509 w 673"/>
                <a:gd name="T31" fmla="*/ 565 h 713"/>
                <a:gd name="T32" fmla="*/ 509 w 673"/>
                <a:gd name="T33" fmla="*/ 681 h 713"/>
                <a:gd name="T34" fmla="*/ 538 w 673"/>
                <a:gd name="T35" fmla="*/ 713 h 713"/>
                <a:gd name="T36" fmla="*/ 673 w 673"/>
                <a:gd name="T37" fmla="*/ 654 h 713"/>
                <a:gd name="T38" fmla="*/ 661 w 673"/>
                <a:gd name="T39" fmla="*/ 572 h 713"/>
                <a:gd name="T40" fmla="*/ 637 w 673"/>
                <a:gd name="T41" fmla="*/ 546 h 713"/>
                <a:gd name="T42" fmla="*/ 669 w 673"/>
                <a:gd name="T43" fmla="*/ 445 h 713"/>
                <a:gd name="T44" fmla="*/ 633 w 673"/>
                <a:gd name="T45" fmla="*/ 367 h 713"/>
                <a:gd name="T46" fmla="*/ 646 w 673"/>
                <a:gd name="T47" fmla="*/ 327 h 713"/>
                <a:gd name="T48" fmla="*/ 644 w 673"/>
                <a:gd name="T49" fmla="*/ 262 h 713"/>
                <a:gd name="T50" fmla="*/ 625 w 673"/>
                <a:gd name="T51" fmla="*/ 272 h 713"/>
                <a:gd name="T52" fmla="*/ 568 w 673"/>
                <a:gd name="T53" fmla="*/ 236 h 713"/>
                <a:gd name="T54" fmla="*/ 560 w 673"/>
                <a:gd name="T55" fmla="*/ 190 h 713"/>
                <a:gd name="T56" fmla="*/ 545 w 673"/>
                <a:gd name="T57" fmla="*/ 186 h 713"/>
                <a:gd name="T58" fmla="*/ 490 w 673"/>
                <a:gd name="T59" fmla="*/ 80 h 713"/>
                <a:gd name="T60" fmla="*/ 437 w 673"/>
                <a:gd name="T61" fmla="*/ 78 h 713"/>
                <a:gd name="T62" fmla="*/ 429 w 673"/>
                <a:gd name="T63" fmla="*/ 95 h 713"/>
                <a:gd name="T64" fmla="*/ 321 w 673"/>
                <a:gd name="T65" fmla="*/ 129 h 713"/>
                <a:gd name="T66" fmla="*/ 272 w 673"/>
                <a:gd name="T67" fmla="*/ 93 h 713"/>
                <a:gd name="T68" fmla="*/ 209 w 673"/>
                <a:gd name="T69" fmla="*/ 10 h 713"/>
                <a:gd name="T70" fmla="*/ 190 w 673"/>
                <a:gd name="T71" fmla="*/ 0 h 713"/>
                <a:gd name="T72" fmla="*/ 137 w 673"/>
                <a:gd name="T73" fmla="*/ 31 h 713"/>
                <a:gd name="T74" fmla="*/ 108 w 673"/>
                <a:gd name="T75" fmla="*/ 31 h 713"/>
                <a:gd name="T76" fmla="*/ 108 w 673"/>
                <a:gd name="T77" fmla="*/ 31 h 713"/>
                <a:gd name="T78" fmla="*/ 108 w 673"/>
                <a:gd name="T79" fmla="*/ 31 h 71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73"/>
                <a:gd name="T121" fmla="*/ 0 h 713"/>
                <a:gd name="T122" fmla="*/ 673 w 673"/>
                <a:gd name="T123" fmla="*/ 713 h 71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73" h="713">
                  <a:moveTo>
                    <a:pt x="108" y="31"/>
                  </a:moveTo>
                  <a:lnTo>
                    <a:pt x="76" y="42"/>
                  </a:lnTo>
                  <a:lnTo>
                    <a:pt x="17" y="40"/>
                  </a:lnTo>
                  <a:lnTo>
                    <a:pt x="0" y="70"/>
                  </a:lnTo>
                  <a:lnTo>
                    <a:pt x="32" y="135"/>
                  </a:lnTo>
                  <a:lnTo>
                    <a:pt x="43" y="249"/>
                  </a:lnTo>
                  <a:lnTo>
                    <a:pt x="78" y="185"/>
                  </a:lnTo>
                  <a:lnTo>
                    <a:pt x="146" y="306"/>
                  </a:lnTo>
                  <a:lnTo>
                    <a:pt x="125" y="316"/>
                  </a:lnTo>
                  <a:lnTo>
                    <a:pt x="190" y="378"/>
                  </a:lnTo>
                  <a:lnTo>
                    <a:pt x="190" y="405"/>
                  </a:lnTo>
                  <a:lnTo>
                    <a:pt x="289" y="434"/>
                  </a:lnTo>
                  <a:lnTo>
                    <a:pt x="298" y="460"/>
                  </a:lnTo>
                  <a:lnTo>
                    <a:pt x="422" y="576"/>
                  </a:lnTo>
                  <a:lnTo>
                    <a:pt x="443" y="498"/>
                  </a:lnTo>
                  <a:lnTo>
                    <a:pt x="509" y="565"/>
                  </a:lnTo>
                  <a:lnTo>
                    <a:pt x="509" y="681"/>
                  </a:lnTo>
                  <a:lnTo>
                    <a:pt x="538" y="713"/>
                  </a:lnTo>
                  <a:lnTo>
                    <a:pt x="673" y="654"/>
                  </a:lnTo>
                  <a:lnTo>
                    <a:pt x="661" y="572"/>
                  </a:lnTo>
                  <a:lnTo>
                    <a:pt x="637" y="546"/>
                  </a:lnTo>
                  <a:lnTo>
                    <a:pt x="669" y="445"/>
                  </a:lnTo>
                  <a:lnTo>
                    <a:pt x="633" y="367"/>
                  </a:lnTo>
                  <a:lnTo>
                    <a:pt x="646" y="327"/>
                  </a:lnTo>
                  <a:lnTo>
                    <a:pt x="644" y="262"/>
                  </a:lnTo>
                  <a:lnTo>
                    <a:pt x="625" y="272"/>
                  </a:lnTo>
                  <a:lnTo>
                    <a:pt x="568" y="236"/>
                  </a:lnTo>
                  <a:lnTo>
                    <a:pt x="560" y="190"/>
                  </a:lnTo>
                  <a:lnTo>
                    <a:pt x="545" y="186"/>
                  </a:lnTo>
                  <a:lnTo>
                    <a:pt x="490" y="80"/>
                  </a:lnTo>
                  <a:lnTo>
                    <a:pt x="437" y="78"/>
                  </a:lnTo>
                  <a:lnTo>
                    <a:pt x="429" y="95"/>
                  </a:lnTo>
                  <a:lnTo>
                    <a:pt x="321" y="129"/>
                  </a:lnTo>
                  <a:lnTo>
                    <a:pt x="272" y="93"/>
                  </a:lnTo>
                  <a:lnTo>
                    <a:pt x="209" y="10"/>
                  </a:lnTo>
                  <a:lnTo>
                    <a:pt x="190" y="0"/>
                  </a:lnTo>
                  <a:lnTo>
                    <a:pt x="137" y="31"/>
                  </a:lnTo>
                  <a:lnTo>
                    <a:pt x="108" y="31"/>
                  </a:lnTo>
                  <a:close/>
                </a:path>
              </a:pathLst>
            </a:custGeom>
            <a:solidFill>
              <a:schemeClr val="folHlink"/>
            </a:solidFill>
            <a:ln w="9525">
              <a:solidFill>
                <a:schemeClr val="hlink"/>
              </a:solidFill>
              <a:round/>
              <a:headEnd/>
              <a:tailEnd/>
            </a:ln>
          </p:spPr>
          <p:txBody>
            <a:bodyPr/>
            <a:lstStyle/>
            <a:p>
              <a:endParaRPr lang="it-IT"/>
            </a:p>
          </p:txBody>
        </p:sp>
        <p:sp>
          <p:nvSpPr>
            <p:cNvPr id="75808" name="Freeform 32"/>
            <p:cNvSpPr>
              <a:spLocks/>
            </p:cNvSpPr>
            <p:nvPr/>
          </p:nvSpPr>
          <p:spPr bwMode="auto">
            <a:xfrm>
              <a:off x="3502" y="3051"/>
              <a:ext cx="73" cy="212"/>
            </a:xfrm>
            <a:custGeom>
              <a:avLst/>
              <a:gdLst>
                <a:gd name="T0" fmla="*/ 21 w 118"/>
                <a:gd name="T1" fmla="*/ 0 h 341"/>
                <a:gd name="T2" fmla="*/ 0 w 118"/>
                <a:gd name="T3" fmla="*/ 80 h 341"/>
                <a:gd name="T4" fmla="*/ 15 w 118"/>
                <a:gd name="T5" fmla="*/ 99 h 341"/>
                <a:gd name="T6" fmla="*/ 5 w 118"/>
                <a:gd name="T7" fmla="*/ 263 h 341"/>
                <a:gd name="T8" fmla="*/ 61 w 118"/>
                <a:gd name="T9" fmla="*/ 341 h 341"/>
                <a:gd name="T10" fmla="*/ 116 w 118"/>
                <a:gd name="T11" fmla="*/ 257 h 341"/>
                <a:gd name="T12" fmla="*/ 118 w 118"/>
                <a:gd name="T13" fmla="*/ 217 h 341"/>
                <a:gd name="T14" fmla="*/ 87 w 118"/>
                <a:gd name="T15" fmla="*/ 183 h 341"/>
                <a:gd name="T16" fmla="*/ 87 w 118"/>
                <a:gd name="T17" fmla="*/ 67 h 341"/>
                <a:gd name="T18" fmla="*/ 21 w 118"/>
                <a:gd name="T19" fmla="*/ 0 h 341"/>
                <a:gd name="T20" fmla="*/ 21 w 118"/>
                <a:gd name="T21" fmla="*/ 0 h 341"/>
                <a:gd name="T22" fmla="*/ 21 w 118"/>
                <a:gd name="T23" fmla="*/ 0 h 3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8"/>
                <a:gd name="T37" fmla="*/ 0 h 341"/>
                <a:gd name="T38" fmla="*/ 118 w 118"/>
                <a:gd name="T39" fmla="*/ 341 h 3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8" h="341">
                  <a:moveTo>
                    <a:pt x="21" y="0"/>
                  </a:moveTo>
                  <a:lnTo>
                    <a:pt x="0" y="80"/>
                  </a:lnTo>
                  <a:lnTo>
                    <a:pt x="15" y="99"/>
                  </a:lnTo>
                  <a:lnTo>
                    <a:pt x="5" y="263"/>
                  </a:lnTo>
                  <a:lnTo>
                    <a:pt x="61" y="341"/>
                  </a:lnTo>
                  <a:lnTo>
                    <a:pt x="116" y="257"/>
                  </a:lnTo>
                  <a:lnTo>
                    <a:pt x="118" y="217"/>
                  </a:lnTo>
                  <a:lnTo>
                    <a:pt x="87" y="183"/>
                  </a:lnTo>
                  <a:lnTo>
                    <a:pt x="87" y="67"/>
                  </a:lnTo>
                  <a:lnTo>
                    <a:pt x="21" y="0"/>
                  </a:lnTo>
                  <a:close/>
                </a:path>
              </a:pathLst>
            </a:custGeom>
            <a:solidFill>
              <a:schemeClr val="folHlink"/>
            </a:solidFill>
            <a:ln w="9525">
              <a:solidFill>
                <a:schemeClr val="hlink"/>
              </a:solidFill>
              <a:round/>
              <a:headEnd/>
              <a:tailEnd/>
            </a:ln>
          </p:spPr>
          <p:txBody>
            <a:bodyPr/>
            <a:lstStyle/>
            <a:p>
              <a:endParaRPr lang="it-IT"/>
            </a:p>
          </p:txBody>
        </p:sp>
        <p:sp>
          <p:nvSpPr>
            <p:cNvPr id="75809" name="Freeform 33"/>
            <p:cNvSpPr>
              <a:spLocks/>
            </p:cNvSpPr>
            <p:nvPr/>
          </p:nvSpPr>
          <p:spPr bwMode="auto">
            <a:xfrm>
              <a:off x="3541" y="3116"/>
              <a:ext cx="289" cy="390"/>
            </a:xfrm>
            <a:custGeom>
              <a:avLst/>
              <a:gdLst>
                <a:gd name="T0" fmla="*/ 446 w 465"/>
                <a:gd name="T1" fmla="*/ 0 h 625"/>
                <a:gd name="T2" fmla="*/ 412 w 465"/>
                <a:gd name="T3" fmla="*/ 6 h 625"/>
                <a:gd name="T4" fmla="*/ 414 w 465"/>
                <a:gd name="T5" fmla="*/ 44 h 625"/>
                <a:gd name="T6" fmla="*/ 374 w 465"/>
                <a:gd name="T7" fmla="*/ 57 h 625"/>
                <a:gd name="T8" fmla="*/ 302 w 465"/>
                <a:gd name="T9" fmla="*/ 26 h 625"/>
                <a:gd name="T10" fmla="*/ 188 w 465"/>
                <a:gd name="T11" fmla="*/ 53 h 625"/>
                <a:gd name="T12" fmla="*/ 57 w 465"/>
                <a:gd name="T13" fmla="*/ 112 h 625"/>
                <a:gd name="T14" fmla="*/ 57 w 465"/>
                <a:gd name="T15" fmla="*/ 152 h 625"/>
                <a:gd name="T16" fmla="*/ 0 w 465"/>
                <a:gd name="T17" fmla="*/ 236 h 625"/>
                <a:gd name="T18" fmla="*/ 34 w 465"/>
                <a:gd name="T19" fmla="*/ 332 h 625"/>
                <a:gd name="T20" fmla="*/ 66 w 465"/>
                <a:gd name="T21" fmla="*/ 342 h 625"/>
                <a:gd name="T22" fmla="*/ 45 w 465"/>
                <a:gd name="T23" fmla="*/ 359 h 625"/>
                <a:gd name="T24" fmla="*/ 72 w 465"/>
                <a:gd name="T25" fmla="*/ 410 h 625"/>
                <a:gd name="T26" fmla="*/ 188 w 465"/>
                <a:gd name="T27" fmla="*/ 414 h 625"/>
                <a:gd name="T28" fmla="*/ 205 w 465"/>
                <a:gd name="T29" fmla="*/ 445 h 625"/>
                <a:gd name="T30" fmla="*/ 127 w 465"/>
                <a:gd name="T31" fmla="*/ 426 h 625"/>
                <a:gd name="T32" fmla="*/ 76 w 465"/>
                <a:gd name="T33" fmla="*/ 441 h 625"/>
                <a:gd name="T34" fmla="*/ 60 w 465"/>
                <a:gd name="T35" fmla="*/ 486 h 625"/>
                <a:gd name="T36" fmla="*/ 98 w 465"/>
                <a:gd name="T37" fmla="*/ 509 h 625"/>
                <a:gd name="T38" fmla="*/ 98 w 465"/>
                <a:gd name="T39" fmla="*/ 551 h 625"/>
                <a:gd name="T40" fmla="*/ 112 w 465"/>
                <a:gd name="T41" fmla="*/ 602 h 625"/>
                <a:gd name="T42" fmla="*/ 142 w 465"/>
                <a:gd name="T43" fmla="*/ 580 h 625"/>
                <a:gd name="T44" fmla="*/ 148 w 465"/>
                <a:gd name="T45" fmla="*/ 621 h 625"/>
                <a:gd name="T46" fmla="*/ 155 w 465"/>
                <a:gd name="T47" fmla="*/ 618 h 625"/>
                <a:gd name="T48" fmla="*/ 174 w 465"/>
                <a:gd name="T49" fmla="*/ 591 h 625"/>
                <a:gd name="T50" fmla="*/ 182 w 465"/>
                <a:gd name="T51" fmla="*/ 625 h 625"/>
                <a:gd name="T52" fmla="*/ 203 w 465"/>
                <a:gd name="T53" fmla="*/ 614 h 625"/>
                <a:gd name="T54" fmla="*/ 203 w 465"/>
                <a:gd name="T55" fmla="*/ 555 h 625"/>
                <a:gd name="T56" fmla="*/ 182 w 465"/>
                <a:gd name="T57" fmla="*/ 502 h 625"/>
                <a:gd name="T58" fmla="*/ 224 w 465"/>
                <a:gd name="T59" fmla="*/ 530 h 625"/>
                <a:gd name="T60" fmla="*/ 233 w 465"/>
                <a:gd name="T61" fmla="*/ 524 h 625"/>
                <a:gd name="T62" fmla="*/ 209 w 465"/>
                <a:gd name="T63" fmla="*/ 460 h 625"/>
                <a:gd name="T64" fmla="*/ 247 w 465"/>
                <a:gd name="T65" fmla="*/ 464 h 625"/>
                <a:gd name="T66" fmla="*/ 281 w 465"/>
                <a:gd name="T67" fmla="*/ 498 h 625"/>
                <a:gd name="T68" fmla="*/ 275 w 465"/>
                <a:gd name="T69" fmla="*/ 437 h 625"/>
                <a:gd name="T70" fmla="*/ 174 w 465"/>
                <a:gd name="T71" fmla="*/ 340 h 625"/>
                <a:gd name="T72" fmla="*/ 195 w 465"/>
                <a:gd name="T73" fmla="*/ 327 h 625"/>
                <a:gd name="T74" fmla="*/ 205 w 465"/>
                <a:gd name="T75" fmla="*/ 291 h 625"/>
                <a:gd name="T76" fmla="*/ 178 w 465"/>
                <a:gd name="T77" fmla="*/ 215 h 625"/>
                <a:gd name="T78" fmla="*/ 176 w 465"/>
                <a:gd name="T79" fmla="*/ 140 h 625"/>
                <a:gd name="T80" fmla="*/ 199 w 465"/>
                <a:gd name="T81" fmla="*/ 135 h 625"/>
                <a:gd name="T82" fmla="*/ 233 w 465"/>
                <a:gd name="T83" fmla="*/ 218 h 625"/>
                <a:gd name="T84" fmla="*/ 243 w 465"/>
                <a:gd name="T85" fmla="*/ 186 h 625"/>
                <a:gd name="T86" fmla="*/ 256 w 465"/>
                <a:gd name="T87" fmla="*/ 169 h 625"/>
                <a:gd name="T88" fmla="*/ 292 w 465"/>
                <a:gd name="T89" fmla="*/ 173 h 625"/>
                <a:gd name="T90" fmla="*/ 283 w 465"/>
                <a:gd name="T91" fmla="*/ 152 h 625"/>
                <a:gd name="T92" fmla="*/ 247 w 465"/>
                <a:gd name="T93" fmla="*/ 140 h 625"/>
                <a:gd name="T94" fmla="*/ 311 w 465"/>
                <a:gd name="T95" fmla="*/ 106 h 625"/>
                <a:gd name="T96" fmla="*/ 427 w 465"/>
                <a:gd name="T97" fmla="*/ 121 h 625"/>
                <a:gd name="T98" fmla="*/ 465 w 465"/>
                <a:gd name="T99" fmla="*/ 23 h 625"/>
                <a:gd name="T100" fmla="*/ 446 w 465"/>
                <a:gd name="T101" fmla="*/ 0 h 625"/>
                <a:gd name="T102" fmla="*/ 446 w 465"/>
                <a:gd name="T103" fmla="*/ 0 h 625"/>
                <a:gd name="T104" fmla="*/ 446 w 465"/>
                <a:gd name="T105" fmla="*/ 0 h 62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5"/>
                <a:gd name="T160" fmla="*/ 0 h 625"/>
                <a:gd name="T161" fmla="*/ 465 w 465"/>
                <a:gd name="T162" fmla="*/ 625 h 62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5" h="625">
                  <a:moveTo>
                    <a:pt x="446" y="0"/>
                  </a:moveTo>
                  <a:lnTo>
                    <a:pt x="412" y="6"/>
                  </a:lnTo>
                  <a:lnTo>
                    <a:pt x="414" y="44"/>
                  </a:lnTo>
                  <a:lnTo>
                    <a:pt x="374" y="57"/>
                  </a:lnTo>
                  <a:lnTo>
                    <a:pt x="302" y="26"/>
                  </a:lnTo>
                  <a:lnTo>
                    <a:pt x="188" y="53"/>
                  </a:lnTo>
                  <a:lnTo>
                    <a:pt x="57" y="112"/>
                  </a:lnTo>
                  <a:lnTo>
                    <a:pt x="57" y="152"/>
                  </a:lnTo>
                  <a:lnTo>
                    <a:pt x="0" y="236"/>
                  </a:lnTo>
                  <a:lnTo>
                    <a:pt x="34" y="332"/>
                  </a:lnTo>
                  <a:lnTo>
                    <a:pt x="66" y="342"/>
                  </a:lnTo>
                  <a:lnTo>
                    <a:pt x="45" y="359"/>
                  </a:lnTo>
                  <a:lnTo>
                    <a:pt x="72" y="410"/>
                  </a:lnTo>
                  <a:lnTo>
                    <a:pt x="188" y="414"/>
                  </a:lnTo>
                  <a:lnTo>
                    <a:pt x="205" y="445"/>
                  </a:lnTo>
                  <a:lnTo>
                    <a:pt x="127" y="426"/>
                  </a:lnTo>
                  <a:lnTo>
                    <a:pt x="76" y="441"/>
                  </a:lnTo>
                  <a:lnTo>
                    <a:pt x="60" y="486"/>
                  </a:lnTo>
                  <a:lnTo>
                    <a:pt x="98" y="509"/>
                  </a:lnTo>
                  <a:lnTo>
                    <a:pt x="98" y="551"/>
                  </a:lnTo>
                  <a:lnTo>
                    <a:pt x="112" y="602"/>
                  </a:lnTo>
                  <a:lnTo>
                    <a:pt x="142" y="580"/>
                  </a:lnTo>
                  <a:lnTo>
                    <a:pt x="148" y="621"/>
                  </a:lnTo>
                  <a:lnTo>
                    <a:pt x="155" y="618"/>
                  </a:lnTo>
                  <a:lnTo>
                    <a:pt x="174" y="591"/>
                  </a:lnTo>
                  <a:lnTo>
                    <a:pt x="182" y="625"/>
                  </a:lnTo>
                  <a:lnTo>
                    <a:pt x="203" y="614"/>
                  </a:lnTo>
                  <a:lnTo>
                    <a:pt x="203" y="555"/>
                  </a:lnTo>
                  <a:lnTo>
                    <a:pt x="182" y="502"/>
                  </a:lnTo>
                  <a:lnTo>
                    <a:pt x="224" y="530"/>
                  </a:lnTo>
                  <a:lnTo>
                    <a:pt x="233" y="524"/>
                  </a:lnTo>
                  <a:lnTo>
                    <a:pt x="209" y="460"/>
                  </a:lnTo>
                  <a:lnTo>
                    <a:pt x="247" y="464"/>
                  </a:lnTo>
                  <a:lnTo>
                    <a:pt x="281" y="498"/>
                  </a:lnTo>
                  <a:lnTo>
                    <a:pt x="275" y="437"/>
                  </a:lnTo>
                  <a:lnTo>
                    <a:pt x="174" y="340"/>
                  </a:lnTo>
                  <a:lnTo>
                    <a:pt x="195" y="327"/>
                  </a:lnTo>
                  <a:lnTo>
                    <a:pt x="205" y="291"/>
                  </a:lnTo>
                  <a:lnTo>
                    <a:pt x="178" y="215"/>
                  </a:lnTo>
                  <a:lnTo>
                    <a:pt x="176" y="140"/>
                  </a:lnTo>
                  <a:lnTo>
                    <a:pt x="199" y="135"/>
                  </a:lnTo>
                  <a:lnTo>
                    <a:pt x="233" y="218"/>
                  </a:lnTo>
                  <a:lnTo>
                    <a:pt x="243" y="186"/>
                  </a:lnTo>
                  <a:lnTo>
                    <a:pt x="256" y="169"/>
                  </a:lnTo>
                  <a:lnTo>
                    <a:pt x="292" y="173"/>
                  </a:lnTo>
                  <a:lnTo>
                    <a:pt x="283" y="152"/>
                  </a:lnTo>
                  <a:lnTo>
                    <a:pt x="247" y="140"/>
                  </a:lnTo>
                  <a:lnTo>
                    <a:pt x="311" y="106"/>
                  </a:lnTo>
                  <a:lnTo>
                    <a:pt x="427" y="121"/>
                  </a:lnTo>
                  <a:lnTo>
                    <a:pt x="465" y="23"/>
                  </a:lnTo>
                  <a:lnTo>
                    <a:pt x="446" y="0"/>
                  </a:lnTo>
                  <a:close/>
                </a:path>
              </a:pathLst>
            </a:custGeom>
            <a:solidFill>
              <a:schemeClr val="folHlink"/>
            </a:solidFill>
            <a:ln w="9525">
              <a:solidFill>
                <a:schemeClr val="hlink"/>
              </a:solidFill>
              <a:round/>
              <a:headEnd/>
              <a:tailEnd/>
            </a:ln>
          </p:spPr>
          <p:txBody>
            <a:bodyPr/>
            <a:lstStyle/>
            <a:p>
              <a:endParaRPr lang="it-IT"/>
            </a:p>
          </p:txBody>
        </p:sp>
        <p:sp>
          <p:nvSpPr>
            <p:cNvPr id="75810" name="Freeform 34"/>
            <p:cNvSpPr>
              <a:spLocks/>
            </p:cNvSpPr>
            <p:nvPr/>
          </p:nvSpPr>
          <p:spPr bwMode="auto">
            <a:xfrm>
              <a:off x="2912" y="2686"/>
              <a:ext cx="194" cy="130"/>
            </a:xfrm>
            <a:custGeom>
              <a:avLst/>
              <a:gdLst>
                <a:gd name="T0" fmla="*/ 110 w 314"/>
                <a:gd name="T1" fmla="*/ 4 h 207"/>
                <a:gd name="T2" fmla="*/ 95 w 314"/>
                <a:gd name="T3" fmla="*/ 13 h 207"/>
                <a:gd name="T4" fmla="*/ 65 w 314"/>
                <a:gd name="T5" fmla="*/ 13 h 207"/>
                <a:gd name="T6" fmla="*/ 65 w 314"/>
                <a:gd name="T7" fmla="*/ 28 h 207"/>
                <a:gd name="T8" fmla="*/ 29 w 314"/>
                <a:gd name="T9" fmla="*/ 78 h 207"/>
                <a:gd name="T10" fmla="*/ 0 w 314"/>
                <a:gd name="T11" fmla="*/ 142 h 207"/>
                <a:gd name="T12" fmla="*/ 2 w 314"/>
                <a:gd name="T13" fmla="*/ 173 h 207"/>
                <a:gd name="T14" fmla="*/ 36 w 314"/>
                <a:gd name="T15" fmla="*/ 142 h 207"/>
                <a:gd name="T16" fmla="*/ 53 w 314"/>
                <a:gd name="T17" fmla="*/ 142 h 207"/>
                <a:gd name="T18" fmla="*/ 53 w 314"/>
                <a:gd name="T19" fmla="*/ 190 h 207"/>
                <a:gd name="T20" fmla="*/ 72 w 314"/>
                <a:gd name="T21" fmla="*/ 205 h 207"/>
                <a:gd name="T22" fmla="*/ 129 w 314"/>
                <a:gd name="T23" fmla="*/ 205 h 207"/>
                <a:gd name="T24" fmla="*/ 154 w 314"/>
                <a:gd name="T25" fmla="*/ 154 h 207"/>
                <a:gd name="T26" fmla="*/ 171 w 314"/>
                <a:gd name="T27" fmla="*/ 146 h 207"/>
                <a:gd name="T28" fmla="*/ 211 w 314"/>
                <a:gd name="T29" fmla="*/ 207 h 207"/>
                <a:gd name="T30" fmla="*/ 232 w 314"/>
                <a:gd name="T31" fmla="*/ 137 h 207"/>
                <a:gd name="T32" fmla="*/ 291 w 314"/>
                <a:gd name="T33" fmla="*/ 158 h 207"/>
                <a:gd name="T34" fmla="*/ 291 w 314"/>
                <a:gd name="T35" fmla="*/ 120 h 207"/>
                <a:gd name="T36" fmla="*/ 314 w 314"/>
                <a:gd name="T37" fmla="*/ 116 h 207"/>
                <a:gd name="T38" fmla="*/ 314 w 314"/>
                <a:gd name="T39" fmla="*/ 87 h 207"/>
                <a:gd name="T40" fmla="*/ 270 w 314"/>
                <a:gd name="T41" fmla="*/ 80 h 207"/>
                <a:gd name="T42" fmla="*/ 255 w 314"/>
                <a:gd name="T43" fmla="*/ 70 h 207"/>
                <a:gd name="T44" fmla="*/ 249 w 314"/>
                <a:gd name="T45" fmla="*/ 57 h 207"/>
                <a:gd name="T46" fmla="*/ 255 w 314"/>
                <a:gd name="T47" fmla="*/ 28 h 207"/>
                <a:gd name="T48" fmla="*/ 249 w 314"/>
                <a:gd name="T49" fmla="*/ 13 h 207"/>
                <a:gd name="T50" fmla="*/ 194 w 314"/>
                <a:gd name="T51" fmla="*/ 0 h 207"/>
                <a:gd name="T52" fmla="*/ 152 w 314"/>
                <a:gd name="T53" fmla="*/ 0 h 207"/>
                <a:gd name="T54" fmla="*/ 110 w 314"/>
                <a:gd name="T55" fmla="*/ 4 h 207"/>
                <a:gd name="T56" fmla="*/ 110 w 314"/>
                <a:gd name="T57" fmla="*/ 4 h 207"/>
                <a:gd name="T58" fmla="*/ 110 w 314"/>
                <a:gd name="T59" fmla="*/ 4 h 20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14"/>
                <a:gd name="T91" fmla="*/ 0 h 207"/>
                <a:gd name="T92" fmla="*/ 314 w 314"/>
                <a:gd name="T93" fmla="*/ 207 h 20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14" h="207">
                  <a:moveTo>
                    <a:pt x="110" y="4"/>
                  </a:moveTo>
                  <a:lnTo>
                    <a:pt x="95" y="13"/>
                  </a:lnTo>
                  <a:lnTo>
                    <a:pt x="65" y="13"/>
                  </a:lnTo>
                  <a:lnTo>
                    <a:pt x="65" y="28"/>
                  </a:lnTo>
                  <a:lnTo>
                    <a:pt x="29" y="78"/>
                  </a:lnTo>
                  <a:lnTo>
                    <a:pt x="0" y="142"/>
                  </a:lnTo>
                  <a:lnTo>
                    <a:pt x="2" y="173"/>
                  </a:lnTo>
                  <a:lnTo>
                    <a:pt x="36" y="142"/>
                  </a:lnTo>
                  <a:lnTo>
                    <a:pt x="53" y="142"/>
                  </a:lnTo>
                  <a:lnTo>
                    <a:pt x="53" y="190"/>
                  </a:lnTo>
                  <a:lnTo>
                    <a:pt x="72" y="205"/>
                  </a:lnTo>
                  <a:lnTo>
                    <a:pt x="129" y="205"/>
                  </a:lnTo>
                  <a:lnTo>
                    <a:pt x="154" y="154"/>
                  </a:lnTo>
                  <a:lnTo>
                    <a:pt x="171" y="146"/>
                  </a:lnTo>
                  <a:lnTo>
                    <a:pt x="211" y="207"/>
                  </a:lnTo>
                  <a:lnTo>
                    <a:pt x="232" y="137"/>
                  </a:lnTo>
                  <a:lnTo>
                    <a:pt x="291" y="158"/>
                  </a:lnTo>
                  <a:lnTo>
                    <a:pt x="291" y="120"/>
                  </a:lnTo>
                  <a:lnTo>
                    <a:pt x="314" y="116"/>
                  </a:lnTo>
                  <a:lnTo>
                    <a:pt x="314" y="87"/>
                  </a:lnTo>
                  <a:lnTo>
                    <a:pt x="270" y="80"/>
                  </a:lnTo>
                  <a:lnTo>
                    <a:pt x="255" y="70"/>
                  </a:lnTo>
                  <a:lnTo>
                    <a:pt x="249" y="57"/>
                  </a:lnTo>
                  <a:lnTo>
                    <a:pt x="255" y="28"/>
                  </a:lnTo>
                  <a:lnTo>
                    <a:pt x="249" y="13"/>
                  </a:lnTo>
                  <a:lnTo>
                    <a:pt x="194" y="0"/>
                  </a:lnTo>
                  <a:lnTo>
                    <a:pt x="152" y="0"/>
                  </a:lnTo>
                  <a:lnTo>
                    <a:pt x="110" y="4"/>
                  </a:lnTo>
                  <a:close/>
                </a:path>
              </a:pathLst>
            </a:custGeom>
            <a:solidFill>
              <a:schemeClr val="folHlink"/>
            </a:solidFill>
            <a:ln w="9525">
              <a:solidFill>
                <a:schemeClr val="hlink"/>
              </a:solidFill>
              <a:round/>
              <a:headEnd/>
              <a:tailEnd/>
            </a:ln>
          </p:spPr>
          <p:txBody>
            <a:bodyPr/>
            <a:lstStyle/>
            <a:p>
              <a:endParaRPr lang="it-IT"/>
            </a:p>
          </p:txBody>
        </p:sp>
        <p:sp>
          <p:nvSpPr>
            <p:cNvPr id="75811" name="Freeform 35"/>
            <p:cNvSpPr>
              <a:spLocks/>
            </p:cNvSpPr>
            <p:nvPr/>
          </p:nvSpPr>
          <p:spPr bwMode="auto">
            <a:xfrm>
              <a:off x="3067" y="2704"/>
              <a:ext cx="11" cy="26"/>
            </a:xfrm>
            <a:custGeom>
              <a:avLst/>
              <a:gdLst>
                <a:gd name="T0" fmla="*/ 6 w 19"/>
                <a:gd name="T1" fmla="*/ 0 h 42"/>
                <a:gd name="T2" fmla="*/ 0 w 19"/>
                <a:gd name="T3" fmla="*/ 29 h 42"/>
                <a:gd name="T4" fmla="*/ 6 w 19"/>
                <a:gd name="T5" fmla="*/ 42 h 42"/>
                <a:gd name="T6" fmla="*/ 19 w 19"/>
                <a:gd name="T7" fmla="*/ 25 h 42"/>
                <a:gd name="T8" fmla="*/ 17 w 19"/>
                <a:gd name="T9" fmla="*/ 4 h 42"/>
                <a:gd name="T10" fmla="*/ 6 w 19"/>
                <a:gd name="T11" fmla="*/ 0 h 42"/>
                <a:gd name="T12" fmla="*/ 6 w 19"/>
                <a:gd name="T13" fmla="*/ 0 h 42"/>
                <a:gd name="T14" fmla="*/ 6 w 19"/>
                <a:gd name="T15" fmla="*/ 0 h 42"/>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42"/>
                <a:gd name="T26" fmla="*/ 19 w 19"/>
                <a:gd name="T27" fmla="*/ 42 h 4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42">
                  <a:moveTo>
                    <a:pt x="6" y="0"/>
                  </a:moveTo>
                  <a:lnTo>
                    <a:pt x="0" y="29"/>
                  </a:lnTo>
                  <a:lnTo>
                    <a:pt x="6" y="42"/>
                  </a:lnTo>
                  <a:lnTo>
                    <a:pt x="19" y="25"/>
                  </a:lnTo>
                  <a:lnTo>
                    <a:pt x="17" y="4"/>
                  </a:lnTo>
                  <a:lnTo>
                    <a:pt x="6" y="0"/>
                  </a:lnTo>
                  <a:close/>
                </a:path>
              </a:pathLst>
            </a:custGeom>
            <a:solidFill>
              <a:schemeClr val="tx1"/>
            </a:solidFill>
            <a:ln w="9525">
              <a:solidFill>
                <a:schemeClr val="folHlink"/>
              </a:solidFill>
              <a:round/>
              <a:headEnd/>
              <a:tailEnd/>
            </a:ln>
          </p:spPr>
          <p:txBody>
            <a:bodyPr/>
            <a:lstStyle/>
            <a:p>
              <a:endParaRPr lang="it-IT"/>
            </a:p>
          </p:txBody>
        </p:sp>
        <p:sp>
          <p:nvSpPr>
            <p:cNvPr id="75812" name="Freeform 36"/>
            <p:cNvSpPr>
              <a:spLocks/>
            </p:cNvSpPr>
            <p:nvPr/>
          </p:nvSpPr>
          <p:spPr bwMode="auto">
            <a:xfrm>
              <a:off x="3067" y="2582"/>
              <a:ext cx="334" cy="188"/>
            </a:xfrm>
            <a:custGeom>
              <a:avLst/>
              <a:gdLst>
                <a:gd name="T0" fmla="*/ 394 w 536"/>
                <a:gd name="T1" fmla="*/ 0 h 302"/>
                <a:gd name="T2" fmla="*/ 363 w 536"/>
                <a:gd name="T3" fmla="*/ 47 h 302"/>
                <a:gd name="T4" fmla="*/ 325 w 536"/>
                <a:gd name="T5" fmla="*/ 47 h 302"/>
                <a:gd name="T6" fmla="*/ 306 w 536"/>
                <a:gd name="T7" fmla="*/ 32 h 302"/>
                <a:gd name="T8" fmla="*/ 240 w 536"/>
                <a:gd name="T9" fmla="*/ 89 h 302"/>
                <a:gd name="T10" fmla="*/ 251 w 536"/>
                <a:gd name="T11" fmla="*/ 165 h 302"/>
                <a:gd name="T12" fmla="*/ 141 w 536"/>
                <a:gd name="T13" fmla="*/ 182 h 302"/>
                <a:gd name="T14" fmla="*/ 74 w 536"/>
                <a:gd name="T15" fmla="*/ 174 h 302"/>
                <a:gd name="T16" fmla="*/ 55 w 536"/>
                <a:gd name="T17" fmla="*/ 201 h 302"/>
                <a:gd name="T18" fmla="*/ 21 w 536"/>
                <a:gd name="T19" fmla="*/ 174 h 302"/>
                <a:gd name="T20" fmla="*/ 0 w 536"/>
                <a:gd name="T21" fmla="*/ 182 h 302"/>
                <a:gd name="T22" fmla="*/ 6 w 536"/>
                <a:gd name="T23" fmla="*/ 197 h 302"/>
                <a:gd name="T24" fmla="*/ 15 w 536"/>
                <a:gd name="T25" fmla="*/ 199 h 302"/>
                <a:gd name="T26" fmla="*/ 17 w 536"/>
                <a:gd name="T27" fmla="*/ 220 h 302"/>
                <a:gd name="T28" fmla="*/ 8 w 536"/>
                <a:gd name="T29" fmla="*/ 237 h 302"/>
                <a:gd name="T30" fmla="*/ 19 w 536"/>
                <a:gd name="T31" fmla="*/ 249 h 302"/>
                <a:gd name="T32" fmla="*/ 65 w 536"/>
                <a:gd name="T33" fmla="*/ 254 h 302"/>
                <a:gd name="T34" fmla="*/ 89 w 536"/>
                <a:gd name="T35" fmla="*/ 264 h 302"/>
                <a:gd name="T36" fmla="*/ 181 w 536"/>
                <a:gd name="T37" fmla="*/ 233 h 302"/>
                <a:gd name="T38" fmla="*/ 194 w 536"/>
                <a:gd name="T39" fmla="*/ 273 h 302"/>
                <a:gd name="T40" fmla="*/ 295 w 536"/>
                <a:gd name="T41" fmla="*/ 296 h 302"/>
                <a:gd name="T42" fmla="*/ 352 w 536"/>
                <a:gd name="T43" fmla="*/ 302 h 302"/>
                <a:gd name="T44" fmla="*/ 382 w 536"/>
                <a:gd name="T45" fmla="*/ 288 h 302"/>
                <a:gd name="T46" fmla="*/ 418 w 536"/>
                <a:gd name="T47" fmla="*/ 287 h 302"/>
                <a:gd name="T48" fmla="*/ 464 w 536"/>
                <a:gd name="T49" fmla="*/ 258 h 302"/>
                <a:gd name="T50" fmla="*/ 496 w 536"/>
                <a:gd name="T51" fmla="*/ 186 h 302"/>
                <a:gd name="T52" fmla="*/ 487 w 536"/>
                <a:gd name="T53" fmla="*/ 174 h 302"/>
                <a:gd name="T54" fmla="*/ 502 w 536"/>
                <a:gd name="T55" fmla="*/ 154 h 302"/>
                <a:gd name="T56" fmla="*/ 536 w 536"/>
                <a:gd name="T57" fmla="*/ 154 h 302"/>
                <a:gd name="T58" fmla="*/ 534 w 536"/>
                <a:gd name="T59" fmla="*/ 117 h 302"/>
                <a:gd name="T60" fmla="*/ 519 w 536"/>
                <a:gd name="T61" fmla="*/ 32 h 302"/>
                <a:gd name="T62" fmla="*/ 468 w 536"/>
                <a:gd name="T63" fmla="*/ 30 h 302"/>
                <a:gd name="T64" fmla="*/ 439 w 536"/>
                <a:gd name="T65" fmla="*/ 7 h 302"/>
                <a:gd name="T66" fmla="*/ 394 w 536"/>
                <a:gd name="T67" fmla="*/ 0 h 302"/>
                <a:gd name="T68" fmla="*/ 394 w 536"/>
                <a:gd name="T69" fmla="*/ 0 h 302"/>
                <a:gd name="T70" fmla="*/ 394 w 536"/>
                <a:gd name="T71" fmla="*/ 0 h 3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36"/>
                <a:gd name="T109" fmla="*/ 0 h 302"/>
                <a:gd name="T110" fmla="*/ 536 w 536"/>
                <a:gd name="T111" fmla="*/ 302 h 30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36" h="302">
                  <a:moveTo>
                    <a:pt x="394" y="0"/>
                  </a:moveTo>
                  <a:lnTo>
                    <a:pt x="363" y="47"/>
                  </a:lnTo>
                  <a:lnTo>
                    <a:pt x="325" y="47"/>
                  </a:lnTo>
                  <a:lnTo>
                    <a:pt x="306" y="32"/>
                  </a:lnTo>
                  <a:lnTo>
                    <a:pt x="240" y="89"/>
                  </a:lnTo>
                  <a:lnTo>
                    <a:pt x="251" y="165"/>
                  </a:lnTo>
                  <a:lnTo>
                    <a:pt x="141" y="182"/>
                  </a:lnTo>
                  <a:lnTo>
                    <a:pt x="74" y="174"/>
                  </a:lnTo>
                  <a:lnTo>
                    <a:pt x="55" y="201"/>
                  </a:lnTo>
                  <a:lnTo>
                    <a:pt x="21" y="174"/>
                  </a:lnTo>
                  <a:lnTo>
                    <a:pt x="0" y="182"/>
                  </a:lnTo>
                  <a:lnTo>
                    <a:pt x="6" y="197"/>
                  </a:lnTo>
                  <a:lnTo>
                    <a:pt x="15" y="199"/>
                  </a:lnTo>
                  <a:lnTo>
                    <a:pt x="17" y="220"/>
                  </a:lnTo>
                  <a:lnTo>
                    <a:pt x="8" y="237"/>
                  </a:lnTo>
                  <a:lnTo>
                    <a:pt x="19" y="249"/>
                  </a:lnTo>
                  <a:lnTo>
                    <a:pt x="65" y="254"/>
                  </a:lnTo>
                  <a:lnTo>
                    <a:pt x="89" y="264"/>
                  </a:lnTo>
                  <a:lnTo>
                    <a:pt x="181" y="233"/>
                  </a:lnTo>
                  <a:lnTo>
                    <a:pt x="194" y="273"/>
                  </a:lnTo>
                  <a:lnTo>
                    <a:pt x="295" y="296"/>
                  </a:lnTo>
                  <a:lnTo>
                    <a:pt x="352" y="302"/>
                  </a:lnTo>
                  <a:lnTo>
                    <a:pt x="382" y="288"/>
                  </a:lnTo>
                  <a:lnTo>
                    <a:pt x="418" y="287"/>
                  </a:lnTo>
                  <a:lnTo>
                    <a:pt x="464" y="258"/>
                  </a:lnTo>
                  <a:lnTo>
                    <a:pt x="496" y="186"/>
                  </a:lnTo>
                  <a:lnTo>
                    <a:pt x="487" y="174"/>
                  </a:lnTo>
                  <a:lnTo>
                    <a:pt x="502" y="154"/>
                  </a:lnTo>
                  <a:lnTo>
                    <a:pt x="536" y="154"/>
                  </a:lnTo>
                  <a:lnTo>
                    <a:pt x="534" y="117"/>
                  </a:lnTo>
                  <a:lnTo>
                    <a:pt x="519" y="32"/>
                  </a:lnTo>
                  <a:lnTo>
                    <a:pt x="468" y="30"/>
                  </a:lnTo>
                  <a:lnTo>
                    <a:pt x="439" y="7"/>
                  </a:lnTo>
                  <a:lnTo>
                    <a:pt x="394" y="0"/>
                  </a:lnTo>
                  <a:close/>
                </a:path>
              </a:pathLst>
            </a:custGeom>
            <a:solidFill>
              <a:schemeClr val="folHlink"/>
            </a:solidFill>
            <a:ln w="9525">
              <a:solidFill>
                <a:schemeClr val="hlink"/>
              </a:solidFill>
              <a:round/>
              <a:headEnd/>
              <a:tailEnd/>
            </a:ln>
          </p:spPr>
          <p:txBody>
            <a:bodyPr/>
            <a:lstStyle/>
            <a:p>
              <a:endParaRPr lang="it-IT"/>
            </a:p>
          </p:txBody>
        </p:sp>
        <p:sp>
          <p:nvSpPr>
            <p:cNvPr id="75813" name="Freeform 37"/>
            <p:cNvSpPr>
              <a:spLocks/>
            </p:cNvSpPr>
            <p:nvPr/>
          </p:nvSpPr>
          <p:spPr bwMode="auto">
            <a:xfrm>
              <a:off x="2937" y="2726"/>
              <a:ext cx="529" cy="672"/>
            </a:xfrm>
            <a:custGeom>
              <a:avLst/>
              <a:gdLst>
                <a:gd name="T0" fmla="*/ 25 w 848"/>
                <a:gd name="T1" fmla="*/ 137 h 1076"/>
                <a:gd name="T2" fmla="*/ 7 w 848"/>
                <a:gd name="T3" fmla="*/ 175 h 1076"/>
                <a:gd name="T4" fmla="*/ 30 w 848"/>
                <a:gd name="T5" fmla="*/ 213 h 1076"/>
                <a:gd name="T6" fmla="*/ 0 w 848"/>
                <a:gd name="T7" fmla="*/ 255 h 1076"/>
                <a:gd name="T8" fmla="*/ 30 w 848"/>
                <a:gd name="T9" fmla="*/ 344 h 1076"/>
                <a:gd name="T10" fmla="*/ 95 w 848"/>
                <a:gd name="T11" fmla="*/ 384 h 1076"/>
                <a:gd name="T12" fmla="*/ 108 w 848"/>
                <a:gd name="T13" fmla="*/ 373 h 1076"/>
                <a:gd name="T14" fmla="*/ 156 w 848"/>
                <a:gd name="T15" fmla="*/ 318 h 1076"/>
                <a:gd name="T16" fmla="*/ 264 w 848"/>
                <a:gd name="T17" fmla="*/ 358 h 1076"/>
                <a:gd name="T18" fmla="*/ 289 w 848"/>
                <a:gd name="T19" fmla="*/ 491 h 1076"/>
                <a:gd name="T20" fmla="*/ 329 w 848"/>
                <a:gd name="T21" fmla="*/ 555 h 1076"/>
                <a:gd name="T22" fmla="*/ 351 w 848"/>
                <a:gd name="T23" fmla="*/ 544 h 1076"/>
                <a:gd name="T24" fmla="*/ 467 w 848"/>
                <a:gd name="T25" fmla="*/ 681 h 1076"/>
                <a:gd name="T26" fmla="*/ 509 w 848"/>
                <a:gd name="T27" fmla="*/ 688 h 1076"/>
                <a:gd name="T28" fmla="*/ 557 w 848"/>
                <a:gd name="T29" fmla="*/ 751 h 1076"/>
                <a:gd name="T30" fmla="*/ 604 w 848"/>
                <a:gd name="T31" fmla="*/ 783 h 1076"/>
                <a:gd name="T32" fmla="*/ 627 w 848"/>
                <a:gd name="T33" fmla="*/ 844 h 1076"/>
                <a:gd name="T34" fmla="*/ 658 w 848"/>
                <a:gd name="T35" fmla="*/ 852 h 1076"/>
                <a:gd name="T36" fmla="*/ 690 w 848"/>
                <a:gd name="T37" fmla="*/ 974 h 1076"/>
                <a:gd name="T38" fmla="*/ 661 w 848"/>
                <a:gd name="T39" fmla="*/ 991 h 1076"/>
                <a:gd name="T40" fmla="*/ 650 w 848"/>
                <a:gd name="T41" fmla="*/ 1059 h 1076"/>
                <a:gd name="T42" fmla="*/ 673 w 848"/>
                <a:gd name="T43" fmla="*/ 1076 h 1076"/>
                <a:gd name="T44" fmla="*/ 716 w 848"/>
                <a:gd name="T45" fmla="*/ 1013 h 1076"/>
                <a:gd name="T46" fmla="*/ 728 w 848"/>
                <a:gd name="T47" fmla="*/ 958 h 1076"/>
                <a:gd name="T48" fmla="*/ 756 w 848"/>
                <a:gd name="T49" fmla="*/ 945 h 1076"/>
                <a:gd name="T50" fmla="*/ 751 w 848"/>
                <a:gd name="T51" fmla="*/ 890 h 1076"/>
                <a:gd name="T52" fmla="*/ 707 w 848"/>
                <a:gd name="T53" fmla="*/ 856 h 1076"/>
                <a:gd name="T54" fmla="*/ 732 w 848"/>
                <a:gd name="T55" fmla="*/ 768 h 1076"/>
                <a:gd name="T56" fmla="*/ 810 w 848"/>
                <a:gd name="T57" fmla="*/ 808 h 1076"/>
                <a:gd name="T58" fmla="*/ 823 w 848"/>
                <a:gd name="T59" fmla="*/ 858 h 1076"/>
                <a:gd name="T60" fmla="*/ 846 w 848"/>
                <a:gd name="T61" fmla="*/ 861 h 1076"/>
                <a:gd name="T62" fmla="*/ 848 w 848"/>
                <a:gd name="T63" fmla="*/ 812 h 1076"/>
                <a:gd name="T64" fmla="*/ 810 w 848"/>
                <a:gd name="T65" fmla="*/ 744 h 1076"/>
                <a:gd name="T66" fmla="*/ 673 w 848"/>
                <a:gd name="T67" fmla="*/ 664 h 1076"/>
                <a:gd name="T68" fmla="*/ 682 w 848"/>
                <a:gd name="T69" fmla="*/ 603 h 1076"/>
                <a:gd name="T70" fmla="*/ 623 w 848"/>
                <a:gd name="T71" fmla="*/ 603 h 1076"/>
                <a:gd name="T72" fmla="*/ 574 w 848"/>
                <a:gd name="T73" fmla="*/ 571 h 1076"/>
                <a:gd name="T74" fmla="*/ 494 w 848"/>
                <a:gd name="T75" fmla="*/ 401 h 1076"/>
                <a:gd name="T76" fmla="*/ 409 w 848"/>
                <a:gd name="T77" fmla="*/ 333 h 1076"/>
                <a:gd name="T78" fmla="*/ 409 w 848"/>
                <a:gd name="T79" fmla="*/ 196 h 1076"/>
                <a:gd name="T80" fmla="*/ 473 w 848"/>
                <a:gd name="T81" fmla="*/ 162 h 1076"/>
                <a:gd name="T82" fmla="*/ 515 w 848"/>
                <a:gd name="T83" fmla="*/ 158 h 1076"/>
                <a:gd name="T84" fmla="*/ 485 w 848"/>
                <a:gd name="T85" fmla="*/ 92 h 1076"/>
                <a:gd name="T86" fmla="*/ 502 w 848"/>
                <a:gd name="T87" fmla="*/ 63 h 1076"/>
                <a:gd name="T88" fmla="*/ 399 w 848"/>
                <a:gd name="T89" fmla="*/ 36 h 1076"/>
                <a:gd name="T90" fmla="*/ 386 w 848"/>
                <a:gd name="T91" fmla="*/ 0 h 1076"/>
                <a:gd name="T92" fmla="*/ 293 w 848"/>
                <a:gd name="T93" fmla="*/ 29 h 1076"/>
                <a:gd name="T94" fmla="*/ 270 w 848"/>
                <a:gd name="T95" fmla="*/ 21 h 1076"/>
                <a:gd name="T96" fmla="*/ 270 w 848"/>
                <a:gd name="T97" fmla="*/ 48 h 1076"/>
                <a:gd name="T98" fmla="*/ 247 w 848"/>
                <a:gd name="T99" fmla="*/ 54 h 1076"/>
                <a:gd name="T100" fmla="*/ 247 w 848"/>
                <a:gd name="T101" fmla="*/ 92 h 1076"/>
                <a:gd name="T102" fmla="*/ 186 w 848"/>
                <a:gd name="T103" fmla="*/ 71 h 1076"/>
                <a:gd name="T104" fmla="*/ 167 w 848"/>
                <a:gd name="T105" fmla="*/ 137 h 1076"/>
                <a:gd name="T106" fmla="*/ 127 w 848"/>
                <a:gd name="T107" fmla="*/ 80 h 1076"/>
                <a:gd name="T108" fmla="*/ 106 w 848"/>
                <a:gd name="T109" fmla="*/ 88 h 1076"/>
                <a:gd name="T110" fmla="*/ 85 w 848"/>
                <a:gd name="T111" fmla="*/ 137 h 1076"/>
                <a:gd name="T112" fmla="*/ 25 w 848"/>
                <a:gd name="T113" fmla="*/ 137 h 1076"/>
                <a:gd name="T114" fmla="*/ 25 w 848"/>
                <a:gd name="T115" fmla="*/ 137 h 1076"/>
                <a:gd name="T116" fmla="*/ 25 w 848"/>
                <a:gd name="T117" fmla="*/ 137 h 10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48"/>
                <a:gd name="T178" fmla="*/ 0 h 1076"/>
                <a:gd name="T179" fmla="*/ 848 w 848"/>
                <a:gd name="T180" fmla="*/ 1076 h 107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48" h="1076">
                  <a:moveTo>
                    <a:pt x="25" y="137"/>
                  </a:moveTo>
                  <a:lnTo>
                    <a:pt x="7" y="175"/>
                  </a:lnTo>
                  <a:lnTo>
                    <a:pt x="30" y="213"/>
                  </a:lnTo>
                  <a:lnTo>
                    <a:pt x="0" y="255"/>
                  </a:lnTo>
                  <a:lnTo>
                    <a:pt x="30" y="344"/>
                  </a:lnTo>
                  <a:lnTo>
                    <a:pt x="95" y="384"/>
                  </a:lnTo>
                  <a:lnTo>
                    <a:pt x="108" y="373"/>
                  </a:lnTo>
                  <a:lnTo>
                    <a:pt x="156" y="318"/>
                  </a:lnTo>
                  <a:lnTo>
                    <a:pt x="264" y="358"/>
                  </a:lnTo>
                  <a:lnTo>
                    <a:pt x="289" y="491"/>
                  </a:lnTo>
                  <a:lnTo>
                    <a:pt x="329" y="555"/>
                  </a:lnTo>
                  <a:lnTo>
                    <a:pt x="351" y="544"/>
                  </a:lnTo>
                  <a:lnTo>
                    <a:pt x="467" y="681"/>
                  </a:lnTo>
                  <a:lnTo>
                    <a:pt x="509" y="688"/>
                  </a:lnTo>
                  <a:lnTo>
                    <a:pt x="557" y="751"/>
                  </a:lnTo>
                  <a:lnTo>
                    <a:pt x="604" y="783"/>
                  </a:lnTo>
                  <a:lnTo>
                    <a:pt x="627" y="844"/>
                  </a:lnTo>
                  <a:lnTo>
                    <a:pt x="658" y="852"/>
                  </a:lnTo>
                  <a:lnTo>
                    <a:pt x="690" y="974"/>
                  </a:lnTo>
                  <a:lnTo>
                    <a:pt x="661" y="991"/>
                  </a:lnTo>
                  <a:lnTo>
                    <a:pt x="650" y="1059"/>
                  </a:lnTo>
                  <a:lnTo>
                    <a:pt x="673" y="1076"/>
                  </a:lnTo>
                  <a:lnTo>
                    <a:pt x="716" y="1013"/>
                  </a:lnTo>
                  <a:lnTo>
                    <a:pt x="728" y="958"/>
                  </a:lnTo>
                  <a:lnTo>
                    <a:pt x="756" y="945"/>
                  </a:lnTo>
                  <a:lnTo>
                    <a:pt x="751" y="890"/>
                  </a:lnTo>
                  <a:lnTo>
                    <a:pt x="707" y="856"/>
                  </a:lnTo>
                  <a:lnTo>
                    <a:pt x="732" y="768"/>
                  </a:lnTo>
                  <a:lnTo>
                    <a:pt x="810" y="808"/>
                  </a:lnTo>
                  <a:lnTo>
                    <a:pt x="823" y="858"/>
                  </a:lnTo>
                  <a:lnTo>
                    <a:pt x="846" y="861"/>
                  </a:lnTo>
                  <a:lnTo>
                    <a:pt x="848" y="812"/>
                  </a:lnTo>
                  <a:lnTo>
                    <a:pt x="810" y="744"/>
                  </a:lnTo>
                  <a:lnTo>
                    <a:pt x="673" y="664"/>
                  </a:lnTo>
                  <a:lnTo>
                    <a:pt x="682" y="603"/>
                  </a:lnTo>
                  <a:lnTo>
                    <a:pt x="623" y="603"/>
                  </a:lnTo>
                  <a:lnTo>
                    <a:pt x="574" y="571"/>
                  </a:lnTo>
                  <a:lnTo>
                    <a:pt x="494" y="401"/>
                  </a:lnTo>
                  <a:lnTo>
                    <a:pt x="409" y="333"/>
                  </a:lnTo>
                  <a:lnTo>
                    <a:pt x="409" y="196"/>
                  </a:lnTo>
                  <a:lnTo>
                    <a:pt x="473" y="162"/>
                  </a:lnTo>
                  <a:lnTo>
                    <a:pt x="515" y="158"/>
                  </a:lnTo>
                  <a:lnTo>
                    <a:pt x="485" y="92"/>
                  </a:lnTo>
                  <a:lnTo>
                    <a:pt x="502" y="63"/>
                  </a:lnTo>
                  <a:lnTo>
                    <a:pt x="399" y="36"/>
                  </a:lnTo>
                  <a:lnTo>
                    <a:pt x="386" y="0"/>
                  </a:lnTo>
                  <a:lnTo>
                    <a:pt x="293" y="29"/>
                  </a:lnTo>
                  <a:lnTo>
                    <a:pt x="270" y="21"/>
                  </a:lnTo>
                  <a:lnTo>
                    <a:pt x="270" y="48"/>
                  </a:lnTo>
                  <a:lnTo>
                    <a:pt x="247" y="54"/>
                  </a:lnTo>
                  <a:lnTo>
                    <a:pt x="247" y="92"/>
                  </a:lnTo>
                  <a:lnTo>
                    <a:pt x="186" y="71"/>
                  </a:lnTo>
                  <a:lnTo>
                    <a:pt x="167" y="137"/>
                  </a:lnTo>
                  <a:lnTo>
                    <a:pt x="127" y="80"/>
                  </a:lnTo>
                  <a:lnTo>
                    <a:pt x="106" y="88"/>
                  </a:lnTo>
                  <a:lnTo>
                    <a:pt x="85" y="137"/>
                  </a:lnTo>
                  <a:lnTo>
                    <a:pt x="25" y="137"/>
                  </a:lnTo>
                  <a:close/>
                </a:path>
              </a:pathLst>
            </a:custGeom>
            <a:solidFill>
              <a:schemeClr val="folHlink"/>
            </a:solidFill>
            <a:ln w="9525">
              <a:solidFill>
                <a:schemeClr val="hlink"/>
              </a:solidFill>
              <a:round/>
              <a:headEnd/>
              <a:tailEnd/>
            </a:ln>
          </p:spPr>
          <p:txBody>
            <a:bodyPr/>
            <a:lstStyle/>
            <a:p>
              <a:endParaRPr lang="it-IT"/>
            </a:p>
          </p:txBody>
        </p:sp>
        <p:sp>
          <p:nvSpPr>
            <p:cNvPr id="75814" name="Freeform 38"/>
            <p:cNvSpPr>
              <a:spLocks/>
            </p:cNvSpPr>
            <p:nvPr/>
          </p:nvSpPr>
          <p:spPr bwMode="auto">
            <a:xfrm>
              <a:off x="2437" y="2429"/>
              <a:ext cx="565" cy="650"/>
            </a:xfrm>
            <a:custGeom>
              <a:avLst/>
              <a:gdLst>
                <a:gd name="T0" fmla="*/ 444 w 908"/>
                <a:gd name="T1" fmla="*/ 133 h 1042"/>
                <a:gd name="T2" fmla="*/ 359 w 908"/>
                <a:gd name="T3" fmla="*/ 196 h 1042"/>
                <a:gd name="T4" fmla="*/ 294 w 908"/>
                <a:gd name="T5" fmla="*/ 213 h 1042"/>
                <a:gd name="T6" fmla="*/ 254 w 908"/>
                <a:gd name="T7" fmla="*/ 177 h 1042"/>
                <a:gd name="T8" fmla="*/ 252 w 908"/>
                <a:gd name="T9" fmla="*/ 295 h 1042"/>
                <a:gd name="T10" fmla="*/ 159 w 908"/>
                <a:gd name="T11" fmla="*/ 293 h 1042"/>
                <a:gd name="T12" fmla="*/ 3 w 908"/>
                <a:gd name="T13" fmla="*/ 308 h 1042"/>
                <a:gd name="T14" fmla="*/ 41 w 908"/>
                <a:gd name="T15" fmla="*/ 344 h 1042"/>
                <a:gd name="T16" fmla="*/ 72 w 908"/>
                <a:gd name="T17" fmla="*/ 419 h 1042"/>
                <a:gd name="T18" fmla="*/ 182 w 908"/>
                <a:gd name="T19" fmla="*/ 462 h 1042"/>
                <a:gd name="T20" fmla="*/ 275 w 908"/>
                <a:gd name="T21" fmla="*/ 567 h 1042"/>
                <a:gd name="T22" fmla="*/ 292 w 908"/>
                <a:gd name="T23" fmla="*/ 766 h 1042"/>
                <a:gd name="T24" fmla="*/ 300 w 908"/>
                <a:gd name="T25" fmla="*/ 987 h 1042"/>
                <a:gd name="T26" fmla="*/ 406 w 908"/>
                <a:gd name="T27" fmla="*/ 989 h 1042"/>
                <a:gd name="T28" fmla="*/ 579 w 908"/>
                <a:gd name="T29" fmla="*/ 1036 h 1042"/>
                <a:gd name="T30" fmla="*/ 621 w 908"/>
                <a:gd name="T31" fmla="*/ 899 h 1042"/>
                <a:gd name="T32" fmla="*/ 777 w 908"/>
                <a:gd name="T33" fmla="*/ 956 h 1042"/>
                <a:gd name="T34" fmla="*/ 834 w 908"/>
                <a:gd name="T35" fmla="*/ 821 h 1042"/>
                <a:gd name="T36" fmla="*/ 834 w 908"/>
                <a:gd name="T37" fmla="*/ 692 h 1042"/>
                <a:gd name="T38" fmla="*/ 830 w 908"/>
                <a:gd name="T39" fmla="*/ 614 h 1042"/>
                <a:gd name="T40" fmla="*/ 815 w 908"/>
                <a:gd name="T41" fmla="*/ 555 h 1042"/>
                <a:gd name="T42" fmla="*/ 762 w 908"/>
                <a:gd name="T43" fmla="*/ 584 h 1042"/>
                <a:gd name="T44" fmla="*/ 789 w 908"/>
                <a:gd name="T45" fmla="*/ 491 h 1042"/>
                <a:gd name="T46" fmla="*/ 825 w 908"/>
                <a:gd name="T47" fmla="*/ 426 h 1042"/>
                <a:gd name="T48" fmla="*/ 870 w 908"/>
                <a:gd name="T49" fmla="*/ 417 h 1042"/>
                <a:gd name="T50" fmla="*/ 908 w 908"/>
                <a:gd name="T51" fmla="*/ 257 h 1042"/>
                <a:gd name="T52" fmla="*/ 792 w 908"/>
                <a:gd name="T53" fmla="*/ 192 h 1042"/>
                <a:gd name="T54" fmla="*/ 705 w 908"/>
                <a:gd name="T55" fmla="*/ 173 h 1042"/>
                <a:gd name="T56" fmla="*/ 667 w 908"/>
                <a:gd name="T57" fmla="*/ 139 h 1042"/>
                <a:gd name="T58" fmla="*/ 625 w 908"/>
                <a:gd name="T59" fmla="*/ 88 h 1042"/>
                <a:gd name="T60" fmla="*/ 568 w 908"/>
                <a:gd name="T61" fmla="*/ 44 h 1042"/>
                <a:gd name="T62" fmla="*/ 532 w 908"/>
                <a:gd name="T63" fmla="*/ 0 h 1042"/>
                <a:gd name="T64" fmla="*/ 469 w 908"/>
                <a:gd name="T65" fmla="*/ 31 h 10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08"/>
                <a:gd name="T100" fmla="*/ 0 h 1042"/>
                <a:gd name="T101" fmla="*/ 908 w 908"/>
                <a:gd name="T102" fmla="*/ 1042 h 104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08" h="1042">
                  <a:moveTo>
                    <a:pt x="469" y="31"/>
                  </a:moveTo>
                  <a:lnTo>
                    <a:pt x="444" y="133"/>
                  </a:lnTo>
                  <a:lnTo>
                    <a:pt x="363" y="171"/>
                  </a:lnTo>
                  <a:lnTo>
                    <a:pt x="359" y="196"/>
                  </a:lnTo>
                  <a:lnTo>
                    <a:pt x="323" y="213"/>
                  </a:lnTo>
                  <a:lnTo>
                    <a:pt x="294" y="213"/>
                  </a:lnTo>
                  <a:lnTo>
                    <a:pt x="260" y="202"/>
                  </a:lnTo>
                  <a:lnTo>
                    <a:pt x="254" y="177"/>
                  </a:lnTo>
                  <a:lnTo>
                    <a:pt x="216" y="171"/>
                  </a:lnTo>
                  <a:lnTo>
                    <a:pt x="252" y="295"/>
                  </a:lnTo>
                  <a:lnTo>
                    <a:pt x="213" y="274"/>
                  </a:lnTo>
                  <a:lnTo>
                    <a:pt x="159" y="293"/>
                  </a:lnTo>
                  <a:lnTo>
                    <a:pt x="110" y="268"/>
                  </a:lnTo>
                  <a:lnTo>
                    <a:pt x="3" y="308"/>
                  </a:lnTo>
                  <a:lnTo>
                    <a:pt x="0" y="337"/>
                  </a:lnTo>
                  <a:lnTo>
                    <a:pt x="41" y="344"/>
                  </a:lnTo>
                  <a:lnTo>
                    <a:pt x="19" y="382"/>
                  </a:lnTo>
                  <a:lnTo>
                    <a:pt x="72" y="419"/>
                  </a:lnTo>
                  <a:lnTo>
                    <a:pt x="175" y="424"/>
                  </a:lnTo>
                  <a:lnTo>
                    <a:pt x="182" y="462"/>
                  </a:lnTo>
                  <a:lnTo>
                    <a:pt x="213" y="534"/>
                  </a:lnTo>
                  <a:lnTo>
                    <a:pt x="275" y="567"/>
                  </a:lnTo>
                  <a:lnTo>
                    <a:pt x="273" y="730"/>
                  </a:lnTo>
                  <a:lnTo>
                    <a:pt x="292" y="766"/>
                  </a:lnTo>
                  <a:lnTo>
                    <a:pt x="243" y="899"/>
                  </a:lnTo>
                  <a:lnTo>
                    <a:pt x="300" y="987"/>
                  </a:lnTo>
                  <a:lnTo>
                    <a:pt x="380" y="1006"/>
                  </a:lnTo>
                  <a:lnTo>
                    <a:pt x="406" y="989"/>
                  </a:lnTo>
                  <a:lnTo>
                    <a:pt x="488" y="1042"/>
                  </a:lnTo>
                  <a:lnTo>
                    <a:pt x="579" y="1036"/>
                  </a:lnTo>
                  <a:lnTo>
                    <a:pt x="570" y="987"/>
                  </a:lnTo>
                  <a:lnTo>
                    <a:pt x="621" y="899"/>
                  </a:lnTo>
                  <a:lnTo>
                    <a:pt x="714" y="918"/>
                  </a:lnTo>
                  <a:lnTo>
                    <a:pt x="777" y="956"/>
                  </a:lnTo>
                  <a:lnTo>
                    <a:pt x="899" y="863"/>
                  </a:lnTo>
                  <a:lnTo>
                    <a:pt x="834" y="821"/>
                  </a:lnTo>
                  <a:lnTo>
                    <a:pt x="804" y="734"/>
                  </a:lnTo>
                  <a:lnTo>
                    <a:pt x="834" y="692"/>
                  </a:lnTo>
                  <a:lnTo>
                    <a:pt x="811" y="654"/>
                  </a:lnTo>
                  <a:lnTo>
                    <a:pt x="830" y="614"/>
                  </a:lnTo>
                  <a:lnTo>
                    <a:pt x="813" y="601"/>
                  </a:lnTo>
                  <a:lnTo>
                    <a:pt x="815" y="555"/>
                  </a:lnTo>
                  <a:lnTo>
                    <a:pt x="798" y="555"/>
                  </a:lnTo>
                  <a:lnTo>
                    <a:pt x="762" y="584"/>
                  </a:lnTo>
                  <a:lnTo>
                    <a:pt x="760" y="555"/>
                  </a:lnTo>
                  <a:lnTo>
                    <a:pt x="789" y="491"/>
                  </a:lnTo>
                  <a:lnTo>
                    <a:pt x="825" y="441"/>
                  </a:lnTo>
                  <a:lnTo>
                    <a:pt x="825" y="426"/>
                  </a:lnTo>
                  <a:lnTo>
                    <a:pt x="857" y="426"/>
                  </a:lnTo>
                  <a:lnTo>
                    <a:pt x="870" y="417"/>
                  </a:lnTo>
                  <a:lnTo>
                    <a:pt x="870" y="308"/>
                  </a:lnTo>
                  <a:lnTo>
                    <a:pt x="908" y="257"/>
                  </a:lnTo>
                  <a:lnTo>
                    <a:pt x="809" y="236"/>
                  </a:lnTo>
                  <a:lnTo>
                    <a:pt x="792" y="192"/>
                  </a:lnTo>
                  <a:lnTo>
                    <a:pt x="743" y="185"/>
                  </a:lnTo>
                  <a:lnTo>
                    <a:pt x="705" y="173"/>
                  </a:lnTo>
                  <a:lnTo>
                    <a:pt x="688" y="116"/>
                  </a:lnTo>
                  <a:lnTo>
                    <a:pt x="667" y="139"/>
                  </a:lnTo>
                  <a:lnTo>
                    <a:pt x="638" y="133"/>
                  </a:lnTo>
                  <a:lnTo>
                    <a:pt x="625" y="88"/>
                  </a:lnTo>
                  <a:lnTo>
                    <a:pt x="583" y="73"/>
                  </a:lnTo>
                  <a:lnTo>
                    <a:pt x="568" y="44"/>
                  </a:lnTo>
                  <a:lnTo>
                    <a:pt x="538" y="38"/>
                  </a:lnTo>
                  <a:lnTo>
                    <a:pt x="532" y="0"/>
                  </a:lnTo>
                  <a:lnTo>
                    <a:pt x="469" y="31"/>
                  </a:lnTo>
                  <a:close/>
                </a:path>
              </a:pathLst>
            </a:custGeom>
            <a:solidFill>
              <a:schemeClr val="folHlink"/>
            </a:solidFill>
            <a:ln w="9525">
              <a:solidFill>
                <a:schemeClr val="hlink"/>
              </a:solidFill>
              <a:round/>
              <a:headEnd/>
              <a:tailEnd/>
            </a:ln>
          </p:spPr>
          <p:txBody>
            <a:bodyPr/>
            <a:lstStyle/>
            <a:p>
              <a:endParaRPr lang="it-IT"/>
            </a:p>
          </p:txBody>
        </p:sp>
        <p:sp>
          <p:nvSpPr>
            <p:cNvPr id="75815" name="Freeform 39"/>
            <p:cNvSpPr>
              <a:spLocks/>
            </p:cNvSpPr>
            <p:nvPr/>
          </p:nvSpPr>
          <p:spPr bwMode="auto">
            <a:xfrm>
              <a:off x="2246" y="2974"/>
              <a:ext cx="557" cy="566"/>
            </a:xfrm>
            <a:custGeom>
              <a:avLst/>
              <a:gdLst>
                <a:gd name="T0" fmla="*/ 892 w 892"/>
                <a:gd name="T1" fmla="*/ 220 h 908"/>
                <a:gd name="T2" fmla="*/ 740 w 892"/>
                <a:gd name="T3" fmla="*/ 327 h 908"/>
                <a:gd name="T4" fmla="*/ 632 w 892"/>
                <a:gd name="T5" fmla="*/ 494 h 908"/>
                <a:gd name="T6" fmla="*/ 675 w 892"/>
                <a:gd name="T7" fmla="*/ 589 h 908"/>
                <a:gd name="T8" fmla="*/ 611 w 892"/>
                <a:gd name="T9" fmla="*/ 726 h 908"/>
                <a:gd name="T10" fmla="*/ 540 w 892"/>
                <a:gd name="T11" fmla="*/ 737 h 908"/>
                <a:gd name="T12" fmla="*/ 525 w 892"/>
                <a:gd name="T13" fmla="*/ 821 h 908"/>
                <a:gd name="T14" fmla="*/ 358 w 892"/>
                <a:gd name="T15" fmla="*/ 832 h 908"/>
                <a:gd name="T16" fmla="*/ 269 w 892"/>
                <a:gd name="T17" fmla="*/ 908 h 908"/>
                <a:gd name="T18" fmla="*/ 213 w 892"/>
                <a:gd name="T19" fmla="*/ 809 h 908"/>
                <a:gd name="T20" fmla="*/ 149 w 892"/>
                <a:gd name="T21" fmla="*/ 762 h 908"/>
                <a:gd name="T22" fmla="*/ 137 w 892"/>
                <a:gd name="T23" fmla="*/ 771 h 908"/>
                <a:gd name="T24" fmla="*/ 122 w 892"/>
                <a:gd name="T25" fmla="*/ 732 h 908"/>
                <a:gd name="T26" fmla="*/ 162 w 892"/>
                <a:gd name="T27" fmla="*/ 680 h 908"/>
                <a:gd name="T28" fmla="*/ 137 w 892"/>
                <a:gd name="T29" fmla="*/ 621 h 908"/>
                <a:gd name="T30" fmla="*/ 154 w 892"/>
                <a:gd name="T31" fmla="*/ 559 h 908"/>
                <a:gd name="T32" fmla="*/ 135 w 892"/>
                <a:gd name="T33" fmla="*/ 484 h 908"/>
                <a:gd name="T34" fmla="*/ 172 w 892"/>
                <a:gd name="T35" fmla="*/ 448 h 908"/>
                <a:gd name="T36" fmla="*/ 173 w 892"/>
                <a:gd name="T37" fmla="*/ 336 h 908"/>
                <a:gd name="T38" fmla="*/ 217 w 892"/>
                <a:gd name="T39" fmla="*/ 241 h 908"/>
                <a:gd name="T40" fmla="*/ 173 w 892"/>
                <a:gd name="T41" fmla="*/ 216 h 908"/>
                <a:gd name="T42" fmla="*/ 99 w 892"/>
                <a:gd name="T43" fmla="*/ 224 h 908"/>
                <a:gd name="T44" fmla="*/ 80 w 892"/>
                <a:gd name="T45" fmla="*/ 196 h 908"/>
                <a:gd name="T46" fmla="*/ 37 w 892"/>
                <a:gd name="T47" fmla="*/ 211 h 908"/>
                <a:gd name="T48" fmla="*/ 37 w 892"/>
                <a:gd name="T49" fmla="*/ 205 h 908"/>
                <a:gd name="T50" fmla="*/ 37 w 892"/>
                <a:gd name="T51" fmla="*/ 148 h 908"/>
                <a:gd name="T52" fmla="*/ 0 w 892"/>
                <a:gd name="T53" fmla="*/ 55 h 908"/>
                <a:gd name="T54" fmla="*/ 54 w 892"/>
                <a:gd name="T55" fmla="*/ 38 h 908"/>
                <a:gd name="T56" fmla="*/ 103 w 892"/>
                <a:gd name="T57" fmla="*/ 0 h 908"/>
                <a:gd name="T58" fmla="*/ 206 w 892"/>
                <a:gd name="T59" fmla="*/ 13 h 908"/>
                <a:gd name="T60" fmla="*/ 305 w 892"/>
                <a:gd name="T61" fmla="*/ 23 h 908"/>
                <a:gd name="T62" fmla="*/ 409 w 892"/>
                <a:gd name="T63" fmla="*/ 28 h 908"/>
                <a:gd name="T64" fmla="*/ 504 w 892"/>
                <a:gd name="T65" fmla="*/ 28 h 908"/>
                <a:gd name="T66" fmla="*/ 548 w 892"/>
                <a:gd name="T67" fmla="*/ 24 h 908"/>
                <a:gd name="T68" fmla="*/ 605 w 892"/>
                <a:gd name="T69" fmla="*/ 112 h 908"/>
                <a:gd name="T70" fmla="*/ 685 w 892"/>
                <a:gd name="T71" fmla="*/ 131 h 908"/>
                <a:gd name="T72" fmla="*/ 711 w 892"/>
                <a:gd name="T73" fmla="*/ 114 h 908"/>
                <a:gd name="T74" fmla="*/ 793 w 892"/>
                <a:gd name="T75" fmla="*/ 167 h 908"/>
                <a:gd name="T76" fmla="*/ 884 w 892"/>
                <a:gd name="T77" fmla="*/ 161 h 908"/>
                <a:gd name="T78" fmla="*/ 892 w 892"/>
                <a:gd name="T79" fmla="*/ 220 h 908"/>
                <a:gd name="T80" fmla="*/ 892 w 892"/>
                <a:gd name="T81" fmla="*/ 220 h 908"/>
                <a:gd name="T82" fmla="*/ 892 w 892"/>
                <a:gd name="T83" fmla="*/ 220 h 9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92"/>
                <a:gd name="T127" fmla="*/ 0 h 908"/>
                <a:gd name="T128" fmla="*/ 892 w 892"/>
                <a:gd name="T129" fmla="*/ 908 h 90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92" h="908">
                  <a:moveTo>
                    <a:pt x="892" y="220"/>
                  </a:moveTo>
                  <a:lnTo>
                    <a:pt x="740" y="327"/>
                  </a:lnTo>
                  <a:lnTo>
                    <a:pt x="632" y="494"/>
                  </a:lnTo>
                  <a:lnTo>
                    <a:pt x="675" y="589"/>
                  </a:lnTo>
                  <a:lnTo>
                    <a:pt x="611" y="726"/>
                  </a:lnTo>
                  <a:lnTo>
                    <a:pt x="540" y="737"/>
                  </a:lnTo>
                  <a:lnTo>
                    <a:pt x="525" y="821"/>
                  </a:lnTo>
                  <a:lnTo>
                    <a:pt x="358" y="832"/>
                  </a:lnTo>
                  <a:lnTo>
                    <a:pt x="269" y="908"/>
                  </a:lnTo>
                  <a:lnTo>
                    <a:pt x="213" y="809"/>
                  </a:lnTo>
                  <a:lnTo>
                    <a:pt x="149" y="762"/>
                  </a:lnTo>
                  <a:lnTo>
                    <a:pt x="137" y="771"/>
                  </a:lnTo>
                  <a:lnTo>
                    <a:pt x="122" y="732"/>
                  </a:lnTo>
                  <a:lnTo>
                    <a:pt x="162" y="680"/>
                  </a:lnTo>
                  <a:lnTo>
                    <a:pt x="137" y="621"/>
                  </a:lnTo>
                  <a:lnTo>
                    <a:pt x="154" y="559"/>
                  </a:lnTo>
                  <a:lnTo>
                    <a:pt x="135" y="484"/>
                  </a:lnTo>
                  <a:lnTo>
                    <a:pt x="172" y="448"/>
                  </a:lnTo>
                  <a:lnTo>
                    <a:pt x="173" y="336"/>
                  </a:lnTo>
                  <a:lnTo>
                    <a:pt x="217" y="241"/>
                  </a:lnTo>
                  <a:lnTo>
                    <a:pt x="173" y="216"/>
                  </a:lnTo>
                  <a:lnTo>
                    <a:pt x="99" y="224"/>
                  </a:lnTo>
                  <a:lnTo>
                    <a:pt x="80" y="196"/>
                  </a:lnTo>
                  <a:lnTo>
                    <a:pt x="37" y="211"/>
                  </a:lnTo>
                  <a:lnTo>
                    <a:pt x="37" y="205"/>
                  </a:lnTo>
                  <a:lnTo>
                    <a:pt x="37" y="148"/>
                  </a:lnTo>
                  <a:lnTo>
                    <a:pt x="0" y="55"/>
                  </a:lnTo>
                  <a:lnTo>
                    <a:pt x="54" y="38"/>
                  </a:lnTo>
                  <a:lnTo>
                    <a:pt x="103" y="0"/>
                  </a:lnTo>
                  <a:lnTo>
                    <a:pt x="206" y="13"/>
                  </a:lnTo>
                  <a:lnTo>
                    <a:pt x="305" y="23"/>
                  </a:lnTo>
                  <a:lnTo>
                    <a:pt x="409" y="28"/>
                  </a:lnTo>
                  <a:lnTo>
                    <a:pt x="504" y="28"/>
                  </a:lnTo>
                  <a:lnTo>
                    <a:pt x="548" y="24"/>
                  </a:lnTo>
                  <a:lnTo>
                    <a:pt x="605" y="112"/>
                  </a:lnTo>
                  <a:lnTo>
                    <a:pt x="685" y="131"/>
                  </a:lnTo>
                  <a:lnTo>
                    <a:pt x="711" y="114"/>
                  </a:lnTo>
                  <a:lnTo>
                    <a:pt x="793" y="167"/>
                  </a:lnTo>
                  <a:lnTo>
                    <a:pt x="884" y="161"/>
                  </a:lnTo>
                  <a:lnTo>
                    <a:pt x="892" y="220"/>
                  </a:lnTo>
                  <a:close/>
                </a:path>
              </a:pathLst>
            </a:custGeom>
            <a:solidFill>
              <a:schemeClr val="folHlink"/>
            </a:solidFill>
            <a:ln w="9525">
              <a:solidFill>
                <a:schemeClr val="hlink"/>
              </a:solidFill>
              <a:round/>
              <a:headEnd/>
              <a:tailEnd/>
            </a:ln>
          </p:spPr>
          <p:txBody>
            <a:bodyPr/>
            <a:lstStyle/>
            <a:p>
              <a:endParaRPr lang="it-IT"/>
            </a:p>
          </p:txBody>
        </p:sp>
        <p:sp>
          <p:nvSpPr>
            <p:cNvPr id="75816" name="Freeform 40"/>
            <p:cNvSpPr>
              <a:spLocks/>
            </p:cNvSpPr>
            <p:nvPr/>
          </p:nvSpPr>
          <p:spPr bwMode="auto">
            <a:xfrm>
              <a:off x="2238" y="3096"/>
              <a:ext cx="144" cy="372"/>
            </a:xfrm>
            <a:custGeom>
              <a:avLst/>
              <a:gdLst>
                <a:gd name="T0" fmla="*/ 124 w 230"/>
                <a:gd name="T1" fmla="*/ 596 h 596"/>
                <a:gd name="T2" fmla="*/ 34 w 230"/>
                <a:gd name="T3" fmla="*/ 587 h 596"/>
                <a:gd name="T4" fmla="*/ 53 w 230"/>
                <a:gd name="T5" fmla="*/ 460 h 596"/>
                <a:gd name="T6" fmla="*/ 17 w 230"/>
                <a:gd name="T7" fmla="*/ 429 h 596"/>
                <a:gd name="T8" fmla="*/ 0 w 230"/>
                <a:gd name="T9" fmla="*/ 351 h 596"/>
                <a:gd name="T10" fmla="*/ 46 w 230"/>
                <a:gd name="T11" fmla="*/ 222 h 596"/>
                <a:gd name="T12" fmla="*/ 48 w 230"/>
                <a:gd name="T13" fmla="*/ 19 h 596"/>
                <a:gd name="T14" fmla="*/ 50 w 230"/>
                <a:gd name="T15" fmla="*/ 15 h 596"/>
                <a:gd name="T16" fmla="*/ 93 w 230"/>
                <a:gd name="T17" fmla="*/ 0 h 596"/>
                <a:gd name="T18" fmla="*/ 112 w 230"/>
                <a:gd name="T19" fmla="*/ 28 h 596"/>
                <a:gd name="T20" fmla="*/ 186 w 230"/>
                <a:gd name="T21" fmla="*/ 20 h 596"/>
                <a:gd name="T22" fmla="*/ 230 w 230"/>
                <a:gd name="T23" fmla="*/ 45 h 596"/>
                <a:gd name="T24" fmla="*/ 186 w 230"/>
                <a:gd name="T25" fmla="*/ 140 h 596"/>
                <a:gd name="T26" fmla="*/ 185 w 230"/>
                <a:gd name="T27" fmla="*/ 252 h 596"/>
                <a:gd name="T28" fmla="*/ 148 w 230"/>
                <a:gd name="T29" fmla="*/ 288 h 596"/>
                <a:gd name="T30" fmla="*/ 167 w 230"/>
                <a:gd name="T31" fmla="*/ 363 h 596"/>
                <a:gd name="T32" fmla="*/ 150 w 230"/>
                <a:gd name="T33" fmla="*/ 425 h 596"/>
                <a:gd name="T34" fmla="*/ 175 w 230"/>
                <a:gd name="T35" fmla="*/ 484 h 596"/>
                <a:gd name="T36" fmla="*/ 135 w 230"/>
                <a:gd name="T37" fmla="*/ 536 h 596"/>
                <a:gd name="T38" fmla="*/ 150 w 230"/>
                <a:gd name="T39" fmla="*/ 575 h 596"/>
                <a:gd name="T40" fmla="*/ 124 w 230"/>
                <a:gd name="T41" fmla="*/ 596 h 596"/>
                <a:gd name="T42" fmla="*/ 124 w 230"/>
                <a:gd name="T43" fmla="*/ 596 h 596"/>
                <a:gd name="T44" fmla="*/ 124 w 230"/>
                <a:gd name="T45" fmla="*/ 596 h 59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30"/>
                <a:gd name="T70" fmla="*/ 0 h 596"/>
                <a:gd name="T71" fmla="*/ 230 w 230"/>
                <a:gd name="T72" fmla="*/ 596 h 59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30" h="596">
                  <a:moveTo>
                    <a:pt x="124" y="596"/>
                  </a:moveTo>
                  <a:lnTo>
                    <a:pt x="34" y="587"/>
                  </a:lnTo>
                  <a:lnTo>
                    <a:pt x="53" y="460"/>
                  </a:lnTo>
                  <a:lnTo>
                    <a:pt x="17" y="429"/>
                  </a:lnTo>
                  <a:lnTo>
                    <a:pt x="0" y="351"/>
                  </a:lnTo>
                  <a:lnTo>
                    <a:pt x="46" y="222"/>
                  </a:lnTo>
                  <a:lnTo>
                    <a:pt x="48" y="19"/>
                  </a:lnTo>
                  <a:lnTo>
                    <a:pt x="50" y="15"/>
                  </a:lnTo>
                  <a:lnTo>
                    <a:pt x="93" y="0"/>
                  </a:lnTo>
                  <a:lnTo>
                    <a:pt x="112" y="28"/>
                  </a:lnTo>
                  <a:lnTo>
                    <a:pt x="186" y="20"/>
                  </a:lnTo>
                  <a:lnTo>
                    <a:pt x="230" y="45"/>
                  </a:lnTo>
                  <a:lnTo>
                    <a:pt x="186" y="140"/>
                  </a:lnTo>
                  <a:lnTo>
                    <a:pt x="185" y="252"/>
                  </a:lnTo>
                  <a:lnTo>
                    <a:pt x="148" y="288"/>
                  </a:lnTo>
                  <a:lnTo>
                    <a:pt x="167" y="363"/>
                  </a:lnTo>
                  <a:lnTo>
                    <a:pt x="150" y="425"/>
                  </a:lnTo>
                  <a:lnTo>
                    <a:pt x="175" y="484"/>
                  </a:lnTo>
                  <a:lnTo>
                    <a:pt x="135" y="536"/>
                  </a:lnTo>
                  <a:lnTo>
                    <a:pt x="150" y="575"/>
                  </a:lnTo>
                  <a:lnTo>
                    <a:pt x="124" y="596"/>
                  </a:lnTo>
                  <a:close/>
                </a:path>
              </a:pathLst>
            </a:custGeom>
            <a:solidFill>
              <a:schemeClr val="folHlink"/>
            </a:solidFill>
            <a:ln w="9525">
              <a:solidFill>
                <a:schemeClr val="hlink"/>
              </a:solidFill>
              <a:round/>
              <a:headEnd/>
              <a:tailEnd/>
            </a:ln>
          </p:spPr>
          <p:txBody>
            <a:bodyPr/>
            <a:lstStyle/>
            <a:p>
              <a:endParaRPr lang="it-IT"/>
            </a:p>
          </p:txBody>
        </p:sp>
        <p:sp>
          <p:nvSpPr>
            <p:cNvPr id="75817" name="Freeform 41"/>
            <p:cNvSpPr>
              <a:spLocks/>
            </p:cNvSpPr>
            <p:nvPr/>
          </p:nvSpPr>
          <p:spPr bwMode="auto">
            <a:xfrm>
              <a:off x="3032" y="3022"/>
              <a:ext cx="39" cy="120"/>
            </a:xfrm>
            <a:custGeom>
              <a:avLst/>
              <a:gdLst>
                <a:gd name="T0" fmla="*/ 44 w 63"/>
                <a:gd name="T1" fmla="*/ 0 h 194"/>
                <a:gd name="T2" fmla="*/ 63 w 63"/>
                <a:gd name="T3" fmla="*/ 99 h 194"/>
                <a:gd name="T4" fmla="*/ 44 w 63"/>
                <a:gd name="T5" fmla="*/ 194 h 194"/>
                <a:gd name="T6" fmla="*/ 0 w 63"/>
                <a:gd name="T7" fmla="*/ 127 h 194"/>
                <a:gd name="T8" fmla="*/ 0 w 63"/>
                <a:gd name="T9" fmla="*/ 55 h 194"/>
                <a:gd name="T10" fmla="*/ 44 w 63"/>
                <a:gd name="T11" fmla="*/ 43 h 194"/>
                <a:gd name="T12" fmla="*/ 44 w 63"/>
                <a:gd name="T13" fmla="*/ 0 h 194"/>
                <a:gd name="T14" fmla="*/ 44 w 63"/>
                <a:gd name="T15" fmla="*/ 0 h 194"/>
                <a:gd name="T16" fmla="*/ 44 w 63"/>
                <a:gd name="T17" fmla="*/ 0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3"/>
                <a:gd name="T28" fmla="*/ 0 h 194"/>
                <a:gd name="T29" fmla="*/ 63 w 63"/>
                <a:gd name="T30" fmla="*/ 194 h 19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3" h="194">
                  <a:moveTo>
                    <a:pt x="44" y="0"/>
                  </a:moveTo>
                  <a:lnTo>
                    <a:pt x="63" y="99"/>
                  </a:lnTo>
                  <a:lnTo>
                    <a:pt x="44" y="194"/>
                  </a:lnTo>
                  <a:lnTo>
                    <a:pt x="0" y="127"/>
                  </a:lnTo>
                  <a:lnTo>
                    <a:pt x="0" y="55"/>
                  </a:lnTo>
                  <a:lnTo>
                    <a:pt x="44" y="43"/>
                  </a:lnTo>
                  <a:lnTo>
                    <a:pt x="44" y="0"/>
                  </a:lnTo>
                  <a:close/>
                </a:path>
              </a:pathLst>
            </a:custGeom>
            <a:solidFill>
              <a:schemeClr val="folHlink"/>
            </a:solidFill>
            <a:ln w="9525">
              <a:solidFill>
                <a:schemeClr val="hlink"/>
              </a:solidFill>
              <a:round/>
              <a:headEnd/>
              <a:tailEnd/>
            </a:ln>
          </p:spPr>
          <p:txBody>
            <a:bodyPr/>
            <a:lstStyle/>
            <a:p>
              <a:endParaRPr lang="it-IT"/>
            </a:p>
          </p:txBody>
        </p:sp>
        <p:sp>
          <p:nvSpPr>
            <p:cNvPr id="75818" name="Freeform 42"/>
            <p:cNvSpPr>
              <a:spLocks/>
            </p:cNvSpPr>
            <p:nvPr/>
          </p:nvSpPr>
          <p:spPr bwMode="auto">
            <a:xfrm>
              <a:off x="3008" y="3156"/>
              <a:ext cx="73" cy="172"/>
            </a:xfrm>
            <a:custGeom>
              <a:avLst/>
              <a:gdLst>
                <a:gd name="T0" fmla="*/ 68 w 116"/>
                <a:gd name="T1" fmla="*/ 0 h 276"/>
                <a:gd name="T2" fmla="*/ 116 w 116"/>
                <a:gd name="T3" fmla="*/ 35 h 276"/>
                <a:gd name="T4" fmla="*/ 101 w 116"/>
                <a:gd name="T5" fmla="*/ 244 h 276"/>
                <a:gd name="T6" fmla="*/ 82 w 116"/>
                <a:gd name="T7" fmla="*/ 227 h 276"/>
                <a:gd name="T8" fmla="*/ 38 w 116"/>
                <a:gd name="T9" fmla="*/ 276 h 276"/>
                <a:gd name="T10" fmla="*/ 21 w 116"/>
                <a:gd name="T11" fmla="*/ 223 h 276"/>
                <a:gd name="T12" fmla="*/ 38 w 116"/>
                <a:gd name="T13" fmla="*/ 145 h 276"/>
                <a:gd name="T14" fmla="*/ 0 w 116"/>
                <a:gd name="T15" fmla="*/ 38 h 276"/>
                <a:gd name="T16" fmla="*/ 38 w 116"/>
                <a:gd name="T17" fmla="*/ 44 h 276"/>
                <a:gd name="T18" fmla="*/ 55 w 116"/>
                <a:gd name="T19" fmla="*/ 27 h 276"/>
                <a:gd name="T20" fmla="*/ 68 w 116"/>
                <a:gd name="T21" fmla="*/ 0 h 276"/>
                <a:gd name="T22" fmla="*/ 68 w 116"/>
                <a:gd name="T23" fmla="*/ 0 h 276"/>
                <a:gd name="T24" fmla="*/ 68 w 116"/>
                <a:gd name="T25" fmla="*/ 0 h 27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6"/>
                <a:gd name="T40" fmla="*/ 0 h 276"/>
                <a:gd name="T41" fmla="*/ 116 w 116"/>
                <a:gd name="T42" fmla="*/ 276 h 27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6" h="276">
                  <a:moveTo>
                    <a:pt x="68" y="0"/>
                  </a:moveTo>
                  <a:lnTo>
                    <a:pt x="116" y="35"/>
                  </a:lnTo>
                  <a:lnTo>
                    <a:pt x="101" y="244"/>
                  </a:lnTo>
                  <a:lnTo>
                    <a:pt x="82" y="227"/>
                  </a:lnTo>
                  <a:lnTo>
                    <a:pt x="38" y="276"/>
                  </a:lnTo>
                  <a:lnTo>
                    <a:pt x="21" y="223"/>
                  </a:lnTo>
                  <a:lnTo>
                    <a:pt x="38" y="145"/>
                  </a:lnTo>
                  <a:lnTo>
                    <a:pt x="0" y="38"/>
                  </a:lnTo>
                  <a:lnTo>
                    <a:pt x="38" y="44"/>
                  </a:lnTo>
                  <a:lnTo>
                    <a:pt x="55" y="27"/>
                  </a:lnTo>
                  <a:lnTo>
                    <a:pt x="68" y="0"/>
                  </a:lnTo>
                  <a:close/>
                </a:path>
              </a:pathLst>
            </a:custGeom>
            <a:solidFill>
              <a:schemeClr val="folHlink"/>
            </a:solidFill>
            <a:ln w="9525">
              <a:solidFill>
                <a:schemeClr val="hlink"/>
              </a:solidFill>
              <a:round/>
              <a:headEnd/>
              <a:tailEnd/>
            </a:ln>
          </p:spPr>
          <p:txBody>
            <a:bodyPr/>
            <a:lstStyle/>
            <a:p>
              <a:endParaRPr lang="it-IT"/>
            </a:p>
          </p:txBody>
        </p:sp>
        <p:sp>
          <p:nvSpPr>
            <p:cNvPr id="75819" name="Freeform 43"/>
            <p:cNvSpPr>
              <a:spLocks/>
            </p:cNvSpPr>
            <p:nvPr/>
          </p:nvSpPr>
          <p:spPr bwMode="auto">
            <a:xfrm>
              <a:off x="2761" y="3246"/>
              <a:ext cx="49" cy="58"/>
            </a:xfrm>
            <a:custGeom>
              <a:avLst/>
              <a:gdLst>
                <a:gd name="T0" fmla="*/ 38 w 78"/>
                <a:gd name="T1" fmla="*/ 0 h 93"/>
                <a:gd name="T2" fmla="*/ 78 w 78"/>
                <a:gd name="T3" fmla="*/ 44 h 93"/>
                <a:gd name="T4" fmla="*/ 48 w 78"/>
                <a:gd name="T5" fmla="*/ 93 h 93"/>
                <a:gd name="T6" fmla="*/ 0 w 78"/>
                <a:gd name="T7" fmla="*/ 59 h 93"/>
                <a:gd name="T8" fmla="*/ 38 w 78"/>
                <a:gd name="T9" fmla="*/ 0 h 93"/>
                <a:gd name="T10" fmla="*/ 38 w 78"/>
                <a:gd name="T11" fmla="*/ 0 h 93"/>
                <a:gd name="T12" fmla="*/ 38 w 78"/>
                <a:gd name="T13" fmla="*/ 0 h 93"/>
                <a:gd name="T14" fmla="*/ 0 60000 65536"/>
                <a:gd name="T15" fmla="*/ 0 60000 65536"/>
                <a:gd name="T16" fmla="*/ 0 60000 65536"/>
                <a:gd name="T17" fmla="*/ 0 60000 65536"/>
                <a:gd name="T18" fmla="*/ 0 60000 65536"/>
                <a:gd name="T19" fmla="*/ 0 60000 65536"/>
                <a:gd name="T20" fmla="*/ 0 60000 65536"/>
                <a:gd name="T21" fmla="*/ 0 w 78"/>
                <a:gd name="T22" fmla="*/ 0 h 93"/>
                <a:gd name="T23" fmla="*/ 78 w 78"/>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93">
                  <a:moveTo>
                    <a:pt x="38" y="0"/>
                  </a:moveTo>
                  <a:lnTo>
                    <a:pt x="78" y="44"/>
                  </a:lnTo>
                  <a:lnTo>
                    <a:pt x="48" y="93"/>
                  </a:lnTo>
                  <a:lnTo>
                    <a:pt x="0" y="59"/>
                  </a:lnTo>
                  <a:lnTo>
                    <a:pt x="38" y="0"/>
                  </a:lnTo>
                  <a:close/>
                </a:path>
              </a:pathLst>
            </a:custGeom>
            <a:solidFill>
              <a:schemeClr val="folHlink"/>
            </a:solidFill>
            <a:ln w="9525">
              <a:solidFill>
                <a:schemeClr val="hlink"/>
              </a:solidFill>
              <a:round/>
              <a:headEnd/>
              <a:tailEnd/>
            </a:ln>
          </p:spPr>
          <p:txBody>
            <a:bodyPr/>
            <a:lstStyle/>
            <a:p>
              <a:endParaRPr lang="it-IT"/>
            </a:p>
          </p:txBody>
        </p:sp>
        <p:sp>
          <p:nvSpPr>
            <p:cNvPr id="75820" name="Freeform 44"/>
            <p:cNvSpPr>
              <a:spLocks/>
            </p:cNvSpPr>
            <p:nvPr/>
          </p:nvSpPr>
          <p:spPr bwMode="auto">
            <a:xfrm>
              <a:off x="3204" y="3377"/>
              <a:ext cx="127" cy="118"/>
            </a:xfrm>
            <a:custGeom>
              <a:avLst/>
              <a:gdLst>
                <a:gd name="T0" fmla="*/ 195 w 203"/>
                <a:gd name="T1" fmla="*/ 23 h 190"/>
                <a:gd name="T2" fmla="*/ 93 w 203"/>
                <a:gd name="T3" fmla="*/ 34 h 190"/>
                <a:gd name="T4" fmla="*/ 55 w 203"/>
                <a:gd name="T5" fmla="*/ 0 h 190"/>
                <a:gd name="T6" fmla="*/ 0 w 203"/>
                <a:gd name="T7" fmla="*/ 11 h 190"/>
                <a:gd name="T8" fmla="*/ 3 w 203"/>
                <a:gd name="T9" fmla="*/ 61 h 190"/>
                <a:gd name="T10" fmla="*/ 178 w 203"/>
                <a:gd name="T11" fmla="*/ 190 h 190"/>
                <a:gd name="T12" fmla="*/ 203 w 203"/>
                <a:gd name="T13" fmla="*/ 150 h 190"/>
                <a:gd name="T14" fmla="*/ 173 w 203"/>
                <a:gd name="T15" fmla="*/ 89 h 190"/>
                <a:gd name="T16" fmla="*/ 195 w 203"/>
                <a:gd name="T17" fmla="*/ 23 h 190"/>
                <a:gd name="T18" fmla="*/ 195 w 203"/>
                <a:gd name="T19" fmla="*/ 23 h 190"/>
                <a:gd name="T20" fmla="*/ 195 w 203"/>
                <a:gd name="T21" fmla="*/ 23 h 19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3"/>
                <a:gd name="T34" fmla="*/ 0 h 190"/>
                <a:gd name="T35" fmla="*/ 203 w 203"/>
                <a:gd name="T36" fmla="*/ 190 h 19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3" h="190">
                  <a:moveTo>
                    <a:pt x="195" y="23"/>
                  </a:moveTo>
                  <a:lnTo>
                    <a:pt x="93" y="34"/>
                  </a:lnTo>
                  <a:lnTo>
                    <a:pt x="55" y="0"/>
                  </a:lnTo>
                  <a:lnTo>
                    <a:pt x="0" y="11"/>
                  </a:lnTo>
                  <a:lnTo>
                    <a:pt x="3" y="61"/>
                  </a:lnTo>
                  <a:lnTo>
                    <a:pt x="178" y="190"/>
                  </a:lnTo>
                  <a:lnTo>
                    <a:pt x="203" y="150"/>
                  </a:lnTo>
                  <a:lnTo>
                    <a:pt x="173" y="89"/>
                  </a:lnTo>
                  <a:lnTo>
                    <a:pt x="195" y="23"/>
                  </a:lnTo>
                  <a:close/>
                </a:path>
              </a:pathLst>
            </a:custGeom>
            <a:solidFill>
              <a:schemeClr val="folHlink"/>
            </a:solidFill>
            <a:ln w="9525">
              <a:solidFill>
                <a:schemeClr val="hlink"/>
              </a:solidFill>
              <a:round/>
              <a:headEnd/>
              <a:tailEnd/>
            </a:ln>
          </p:spPr>
          <p:txBody>
            <a:bodyPr/>
            <a:lstStyle/>
            <a:p>
              <a:endParaRPr lang="it-IT"/>
            </a:p>
          </p:txBody>
        </p:sp>
        <p:sp>
          <p:nvSpPr>
            <p:cNvPr id="75821" name="Freeform 45"/>
            <p:cNvSpPr>
              <a:spLocks/>
            </p:cNvSpPr>
            <p:nvPr/>
          </p:nvSpPr>
          <p:spPr bwMode="auto">
            <a:xfrm>
              <a:off x="3687" y="3571"/>
              <a:ext cx="127" cy="55"/>
            </a:xfrm>
            <a:custGeom>
              <a:avLst/>
              <a:gdLst>
                <a:gd name="T0" fmla="*/ 0 w 206"/>
                <a:gd name="T1" fmla="*/ 0 h 87"/>
                <a:gd name="T2" fmla="*/ 6 w 206"/>
                <a:gd name="T3" fmla="*/ 43 h 87"/>
                <a:gd name="T4" fmla="*/ 99 w 206"/>
                <a:gd name="T5" fmla="*/ 87 h 87"/>
                <a:gd name="T6" fmla="*/ 194 w 206"/>
                <a:gd name="T7" fmla="*/ 76 h 87"/>
                <a:gd name="T8" fmla="*/ 206 w 206"/>
                <a:gd name="T9" fmla="*/ 32 h 87"/>
                <a:gd name="T10" fmla="*/ 168 w 206"/>
                <a:gd name="T11" fmla="*/ 55 h 87"/>
                <a:gd name="T12" fmla="*/ 143 w 206"/>
                <a:gd name="T13" fmla="*/ 32 h 87"/>
                <a:gd name="T14" fmla="*/ 65 w 206"/>
                <a:gd name="T15" fmla="*/ 32 h 87"/>
                <a:gd name="T16" fmla="*/ 34 w 206"/>
                <a:gd name="T17" fmla="*/ 0 h 87"/>
                <a:gd name="T18" fmla="*/ 0 w 206"/>
                <a:gd name="T19" fmla="*/ 0 h 87"/>
                <a:gd name="T20" fmla="*/ 0 w 206"/>
                <a:gd name="T21" fmla="*/ 0 h 87"/>
                <a:gd name="T22" fmla="*/ 0 w 206"/>
                <a:gd name="T23" fmla="*/ 0 h 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6"/>
                <a:gd name="T37" fmla="*/ 0 h 87"/>
                <a:gd name="T38" fmla="*/ 206 w 206"/>
                <a:gd name="T39" fmla="*/ 87 h 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6" h="87">
                  <a:moveTo>
                    <a:pt x="0" y="0"/>
                  </a:moveTo>
                  <a:lnTo>
                    <a:pt x="6" y="43"/>
                  </a:lnTo>
                  <a:lnTo>
                    <a:pt x="99" y="87"/>
                  </a:lnTo>
                  <a:lnTo>
                    <a:pt x="194" y="76"/>
                  </a:lnTo>
                  <a:lnTo>
                    <a:pt x="206" y="32"/>
                  </a:lnTo>
                  <a:lnTo>
                    <a:pt x="168" y="55"/>
                  </a:lnTo>
                  <a:lnTo>
                    <a:pt x="143" y="32"/>
                  </a:lnTo>
                  <a:lnTo>
                    <a:pt x="65" y="32"/>
                  </a:lnTo>
                  <a:lnTo>
                    <a:pt x="34" y="0"/>
                  </a:lnTo>
                  <a:lnTo>
                    <a:pt x="0" y="0"/>
                  </a:lnTo>
                  <a:close/>
                </a:path>
              </a:pathLst>
            </a:custGeom>
            <a:solidFill>
              <a:schemeClr val="folHlink"/>
            </a:solidFill>
            <a:ln w="9525">
              <a:solidFill>
                <a:schemeClr val="hlink"/>
              </a:solidFill>
              <a:round/>
              <a:headEnd/>
              <a:tailEnd/>
            </a:ln>
          </p:spPr>
          <p:txBody>
            <a:bodyPr/>
            <a:lstStyle/>
            <a:p>
              <a:endParaRPr lang="it-IT"/>
            </a:p>
          </p:txBody>
        </p:sp>
        <p:sp>
          <p:nvSpPr>
            <p:cNvPr id="75822" name="Freeform 46"/>
            <p:cNvSpPr>
              <a:spLocks/>
            </p:cNvSpPr>
            <p:nvPr/>
          </p:nvSpPr>
          <p:spPr bwMode="auto">
            <a:xfrm>
              <a:off x="2910" y="2149"/>
              <a:ext cx="395" cy="558"/>
            </a:xfrm>
            <a:custGeom>
              <a:avLst/>
              <a:gdLst>
                <a:gd name="T0" fmla="*/ 527 w 633"/>
                <a:gd name="T1" fmla="*/ 116 h 895"/>
                <a:gd name="T2" fmla="*/ 584 w 633"/>
                <a:gd name="T3" fmla="*/ 139 h 895"/>
                <a:gd name="T4" fmla="*/ 591 w 633"/>
                <a:gd name="T5" fmla="*/ 173 h 895"/>
                <a:gd name="T6" fmla="*/ 584 w 633"/>
                <a:gd name="T7" fmla="*/ 230 h 895"/>
                <a:gd name="T8" fmla="*/ 597 w 633"/>
                <a:gd name="T9" fmla="*/ 254 h 895"/>
                <a:gd name="T10" fmla="*/ 610 w 633"/>
                <a:gd name="T11" fmla="*/ 359 h 895"/>
                <a:gd name="T12" fmla="*/ 633 w 633"/>
                <a:gd name="T13" fmla="*/ 414 h 895"/>
                <a:gd name="T14" fmla="*/ 620 w 633"/>
                <a:gd name="T15" fmla="*/ 483 h 895"/>
                <a:gd name="T16" fmla="*/ 591 w 633"/>
                <a:gd name="T17" fmla="*/ 450 h 895"/>
                <a:gd name="T18" fmla="*/ 576 w 633"/>
                <a:gd name="T19" fmla="*/ 446 h 895"/>
                <a:gd name="T20" fmla="*/ 576 w 633"/>
                <a:gd name="T21" fmla="*/ 481 h 895"/>
                <a:gd name="T22" fmla="*/ 525 w 633"/>
                <a:gd name="T23" fmla="*/ 496 h 895"/>
                <a:gd name="T24" fmla="*/ 521 w 633"/>
                <a:gd name="T25" fmla="*/ 511 h 895"/>
                <a:gd name="T26" fmla="*/ 449 w 633"/>
                <a:gd name="T27" fmla="*/ 540 h 895"/>
                <a:gd name="T28" fmla="*/ 451 w 633"/>
                <a:gd name="T29" fmla="*/ 557 h 895"/>
                <a:gd name="T30" fmla="*/ 422 w 633"/>
                <a:gd name="T31" fmla="*/ 540 h 895"/>
                <a:gd name="T32" fmla="*/ 422 w 633"/>
                <a:gd name="T33" fmla="*/ 541 h 895"/>
                <a:gd name="T34" fmla="*/ 418 w 633"/>
                <a:gd name="T35" fmla="*/ 562 h 895"/>
                <a:gd name="T36" fmla="*/ 447 w 633"/>
                <a:gd name="T37" fmla="*/ 578 h 895"/>
                <a:gd name="T38" fmla="*/ 456 w 633"/>
                <a:gd name="T39" fmla="*/ 640 h 895"/>
                <a:gd name="T40" fmla="*/ 557 w 633"/>
                <a:gd name="T41" fmla="*/ 726 h 895"/>
                <a:gd name="T42" fmla="*/ 491 w 633"/>
                <a:gd name="T43" fmla="*/ 783 h 895"/>
                <a:gd name="T44" fmla="*/ 502 w 633"/>
                <a:gd name="T45" fmla="*/ 859 h 895"/>
                <a:gd name="T46" fmla="*/ 392 w 633"/>
                <a:gd name="T47" fmla="*/ 876 h 895"/>
                <a:gd name="T48" fmla="*/ 331 w 633"/>
                <a:gd name="T49" fmla="*/ 868 h 895"/>
                <a:gd name="T50" fmla="*/ 306 w 633"/>
                <a:gd name="T51" fmla="*/ 895 h 895"/>
                <a:gd name="T52" fmla="*/ 272 w 633"/>
                <a:gd name="T53" fmla="*/ 868 h 895"/>
                <a:gd name="T54" fmla="*/ 251 w 633"/>
                <a:gd name="T55" fmla="*/ 876 h 895"/>
                <a:gd name="T56" fmla="*/ 194 w 633"/>
                <a:gd name="T57" fmla="*/ 861 h 895"/>
                <a:gd name="T58" fmla="*/ 154 w 633"/>
                <a:gd name="T59" fmla="*/ 861 h 895"/>
                <a:gd name="T60" fmla="*/ 112 w 633"/>
                <a:gd name="T61" fmla="*/ 865 h 895"/>
                <a:gd name="T62" fmla="*/ 112 w 633"/>
                <a:gd name="T63" fmla="*/ 754 h 895"/>
                <a:gd name="T64" fmla="*/ 150 w 633"/>
                <a:gd name="T65" fmla="*/ 705 h 895"/>
                <a:gd name="T66" fmla="*/ 51 w 633"/>
                <a:gd name="T67" fmla="*/ 684 h 895"/>
                <a:gd name="T68" fmla="*/ 4 w 633"/>
                <a:gd name="T69" fmla="*/ 562 h 895"/>
                <a:gd name="T70" fmla="*/ 21 w 633"/>
                <a:gd name="T71" fmla="*/ 530 h 895"/>
                <a:gd name="T72" fmla="*/ 0 w 633"/>
                <a:gd name="T73" fmla="*/ 492 h 895"/>
                <a:gd name="T74" fmla="*/ 8 w 633"/>
                <a:gd name="T75" fmla="*/ 429 h 895"/>
                <a:gd name="T76" fmla="*/ 8 w 633"/>
                <a:gd name="T77" fmla="*/ 359 h 895"/>
                <a:gd name="T78" fmla="*/ 50 w 633"/>
                <a:gd name="T79" fmla="*/ 359 h 895"/>
                <a:gd name="T80" fmla="*/ 78 w 633"/>
                <a:gd name="T81" fmla="*/ 300 h 895"/>
                <a:gd name="T82" fmla="*/ 51 w 633"/>
                <a:gd name="T83" fmla="*/ 268 h 895"/>
                <a:gd name="T84" fmla="*/ 95 w 633"/>
                <a:gd name="T85" fmla="*/ 232 h 895"/>
                <a:gd name="T86" fmla="*/ 95 w 633"/>
                <a:gd name="T87" fmla="*/ 180 h 895"/>
                <a:gd name="T88" fmla="*/ 93 w 633"/>
                <a:gd name="T89" fmla="*/ 146 h 895"/>
                <a:gd name="T90" fmla="*/ 135 w 633"/>
                <a:gd name="T91" fmla="*/ 140 h 895"/>
                <a:gd name="T92" fmla="*/ 198 w 633"/>
                <a:gd name="T93" fmla="*/ 175 h 895"/>
                <a:gd name="T94" fmla="*/ 190 w 633"/>
                <a:gd name="T95" fmla="*/ 137 h 895"/>
                <a:gd name="T96" fmla="*/ 215 w 633"/>
                <a:gd name="T97" fmla="*/ 118 h 895"/>
                <a:gd name="T98" fmla="*/ 217 w 633"/>
                <a:gd name="T99" fmla="*/ 53 h 895"/>
                <a:gd name="T100" fmla="*/ 192 w 633"/>
                <a:gd name="T101" fmla="*/ 11 h 895"/>
                <a:gd name="T102" fmla="*/ 194 w 633"/>
                <a:gd name="T103" fmla="*/ 0 h 895"/>
                <a:gd name="T104" fmla="*/ 278 w 633"/>
                <a:gd name="T105" fmla="*/ 2 h 895"/>
                <a:gd name="T106" fmla="*/ 270 w 633"/>
                <a:gd name="T107" fmla="*/ 47 h 895"/>
                <a:gd name="T108" fmla="*/ 356 w 633"/>
                <a:gd name="T109" fmla="*/ 61 h 895"/>
                <a:gd name="T110" fmla="*/ 335 w 633"/>
                <a:gd name="T111" fmla="*/ 114 h 895"/>
                <a:gd name="T112" fmla="*/ 369 w 633"/>
                <a:gd name="T113" fmla="*/ 108 h 895"/>
                <a:gd name="T114" fmla="*/ 396 w 633"/>
                <a:gd name="T115" fmla="*/ 89 h 895"/>
                <a:gd name="T116" fmla="*/ 489 w 633"/>
                <a:gd name="T117" fmla="*/ 53 h 895"/>
                <a:gd name="T118" fmla="*/ 517 w 633"/>
                <a:gd name="T119" fmla="*/ 114 h 895"/>
                <a:gd name="T120" fmla="*/ 527 w 633"/>
                <a:gd name="T121" fmla="*/ 116 h 895"/>
                <a:gd name="T122" fmla="*/ 527 w 633"/>
                <a:gd name="T123" fmla="*/ 116 h 895"/>
                <a:gd name="T124" fmla="*/ 527 w 633"/>
                <a:gd name="T125" fmla="*/ 116 h 89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633"/>
                <a:gd name="T190" fmla="*/ 0 h 895"/>
                <a:gd name="T191" fmla="*/ 633 w 633"/>
                <a:gd name="T192" fmla="*/ 895 h 89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633" h="895">
                  <a:moveTo>
                    <a:pt x="527" y="116"/>
                  </a:moveTo>
                  <a:lnTo>
                    <a:pt x="584" y="139"/>
                  </a:lnTo>
                  <a:lnTo>
                    <a:pt x="591" y="173"/>
                  </a:lnTo>
                  <a:lnTo>
                    <a:pt x="584" y="230"/>
                  </a:lnTo>
                  <a:lnTo>
                    <a:pt x="597" y="254"/>
                  </a:lnTo>
                  <a:lnTo>
                    <a:pt x="610" y="359"/>
                  </a:lnTo>
                  <a:lnTo>
                    <a:pt x="633" y="414"/>
                  </a:lnTo>
                  <a:lnTo>
                    <a:pt x="620" y="483"/>
                  </a:lnTo>
                  <a:lnTo>
                    <a:pt x="591" y="450"/>
                  </a:lnTo>
                  <a:lnTo>
                    <a:pt x="576" y="446"/>
                  </a:lnTo>
                  <a:lnTo>
                    <a:pt x="576" y="481"/>
                  </a:lnTo>
                  <a:lnTo>
                    <a:pt x="525" y="496"/>
                  </a:lnTo>
                  <a:lnTo>
                    <a:pt x="521" y="511"/>
                  </a:lnTo>
                  <a:lnTo>
                    <a:pt x="449" y="540"/>
                  </a:lnTo>
                  <a:lnTo>
                    <a:pt x="451" y="557"/>
                  </a:lnTo>
                  <a:lnTo>
                    <a:pt x="422" y="540"/>
                  </a:lnTo>
                  <a:lnTo>
                    <a:pt x="422" y="541"/>
                  </a:lnTo>
                  <a:lnTo>
                    <a:pt x="418" y="562"/>
                  </a:lnTo>
                  <a:lnTo>
                    <a:pt x="447" y="578"/>
                  </a:lnTo>
                  <a:lnTo>
                    <a:pt x="456" y="640"/>
                  </a:lnTo>
                  <a:lnTo>
                    <a:pt x="557" y="726"/>
                  </a:lnTo>
                  <a:lnTo>
                    <a:pt x="491" y="783"/>
                  </a:lnTo>
                  <a:lnTo>
                    <a:pt x="502" y="859"/>
                  </a:lnTo>
                  <a:lnTo>
                    <a:pt x="392" y="876"/>
                  </a:lnTo>
                  <a:lnTo>
                    <a:pt x="331" y="868"/>
                  </a:lnTo>
                  <a:lnTo>
                    <a:pt x="306" y="895"/>
                  </a:lnTo>
                  <a:lnTo>
                    <a:pt x="272" y="868"/>
                  </a:lnTo>
                  <a:lnTo>
                    <a:pt x="251" y="876"/>
                  </a:lnTo>
                  <a:lnTo>
                    <a:pt x="194" y="861"/>
                  </a:lnTo>
                  <a:lnTo>
                    <a:pt x="154" y="861"/>
                  </a:lnTo>
                  <a:lnTo>
                    <a:pt x="112" y="865"/>
                  </a:lnTo>
                  <a:lnTo>
                    <a:pt x="112" y="754"/>
                  </a:lnTo>
                  <a:lnTo>
                    <a:pt x="150" y="705"/>
                  </a:lnTo>
                  <a:lnTo>
                    <a:pt x="51" y="684"/>
                  </a:lnTo>
                  <a:lnTo>
                    <a:pt x="4" y="562"/>
                  </a:lnTo>
                  <a:lnTo>
                    <a:pt x="21" y="530"/>
                  </a:lnTo>
                  <a:lnTo>
                    <a:pt x="0" y="492"/>
                  </a:lnTo>
                  <a:lnTo>
                    <a:pt x="8" y="429"/>
                  </a:lnTo>
                  <a:lnTo>
                    <a:pt x="8" y="359"/>
                  </a:lnTo>
                  <a:lnTo>
                    <a:pt x="50" y="359"/>
                  </a:lnTo>
                  <a:lnTo>
                    <a:pt x="78" y="300"/>
                  </a:lnTo>
                  <a:lnTo>
                    <a:pt x="51" y="268"/>
                  </a:lnTo>
                  <a:lnTo>
                    <a:pt x="95" y="232"/>
                  </a:lnTo>
                  <a:lnTo>
                    <a:pt x="95" y="180"/>
                  </a:lnTo>
                  <a:lnTo>
                    <a:pt x="93" y="146"/>
                  </a:lnTo>
                  <a:lnTo>
                    <a:pt x="135" y="140"/>
                  </a:lnTo>
                  <a:lnTo>
                    <a:pt x="198" y="175"/>
                  </a:lnTo>
                  <a:lnTo>
                    <a:pt x="190" y="137"/>
                  </a:lnTo>
                  <a:lnTo>
                    <a:pt x="215" y="118"/>
                  </a:lnTo>
                  <a:lnTo>
                    <a:pt x="217" y="53"/>
                  </a:lnTo>
                  <a:lnTo>
                    <a:pt x="192" y="11"/>
                  </a:lnTo>
                  <a:lnTo>
                    <a:pt x="194" y="0"/>
                  </a:lnTo>
                  <a:lnTo>
                    <a:pt x="278" y="2"/>
                  </a:lnTo>
                  <a:lnTo>
                    <a:pt x="270" y="47"/>
                  </a:lnTo>
                  <a:lnTo>
                    <a:pt x="356" y="61"/>
                  </a:lnTo>
                  <a:lnTo>
                    <a:pt x="335" y="114"/>
                  </a:lnTo>
                  <a:lnTo>
                    <a:pt x="369" y="108"/>
                  </a:lnTo>
                  <a:lnTo>
                    <a:pt x="396" y="89"/>
                  </a:lnTo>
                  <a:lnTo>
                    <a:pt x="489" y="53"/>
                  </a:lnTo>
                  <a:lnTo>
                    <a:pt x="517" y="114"/>
                  </a:lnTo>
                  <a:lnTo>
                    <a:pt x="527" y="116"/>
                  </a:lnTo>
                  <a:close/>
                </a:path>
              </a:pathLst>
            </a:custGeom>
            <a:solidFill>
              <a:schemeClr val="folHlink"/>
            </a:solidFill>
            <a:ln w="9525">
              <a:solidFill>
                <a:schemeClr val="hlink"/>
              </a:solidFill>
              <a:round/>
              <a:headEnd/>
              <a:tailEnd/>
            </a:ln>
          </p:spPr>
          <p:txBody>
            <a:bodyPr/>
            <a:lstStyle/>
            <a:p>
              <a:endParaRPr lang="it-IT"/>
            </a:p>
          </p:txBody>
        </p:sp>
        <p:sp>
          <p:nvSpPr>
            <p:cNvPr id="75823" name="Text Box 47"/>
            <p:cNvSpPr txBox="1">
              <a:spLocks noChangeArrowheads="1"/>
            </p:cNvSpPr>
            <p:nvPr/>
          </p:nvSpPr>
          <p:spPr bwMode="auto">
            <a:xfrm>
              <a:off x="800" y="1396"/>
              <a:ext cx="1156" cy="456"/>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OGC -  Inghilterra</a:t>
              </a:r>
            </a:p>
            <a:p>
              <a:pPr marL="92075" eaLnBrk="0" hangingPunct="0">
                <a:tabLst>
                  <a:tab pos="1054100" algn="l"/>
                </a:tabLst>
              </a:pPr>
              <a:r>
                <a:rPr kumimoji="1" lang="it-IT" sz="1100">
                  <a:latin typeface="Arial" pitchFamily="34" charset="0"/>
                </a:rPr>
                <a:t>Risparmi complessivi conseguiti nel triennio 2000-2003 pari a £ 1,6 mld</a:t>
              </a:r>
            </a:p>
          </p:txBody>
        </p:sp>
        <p:sp>
          <p:nvSpPr>
            <p:cNvPr id="75824" name="Text Box 48"/>
            <p:cNvSpPr txBox="1">
              <a:spLocks noChangeArrowheads="1"/>
            </p:cNvSpPr>
            <p:nvPr/>
          </p:nvSpPr>
          <p:spPr bwMode="auto">
            <a:xfrm>
              <a:off x="800" y="2896"/>
              <a:ext cx="1152" cy="568"/>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UGAP – Francia</a:t>
              </a:r>
            </a:p>
            <a:p>
              <a:pPr marL="92075" eaLnBrk="0" hangingPunct="0">
                <a:tabLst>
                  <a:tab pos="1054100" algn="l"/>
                </a:tabLst>
              </a:pPr>
              <a:r>
                <a:rPr kumimoji="1" lang="it-IT" sz="1100">
                  <a:latin typeface="Arial" pitchFamily="34" charset="0"/>
                </a:rPr>
                <a:t>500 fornitori coinvolti nel 2003, di cui 80% PMI</a:t>
              </a:r>
            </a:p>
            <a:p>
              <a:pPr marL="92075" eaLnBrk="0" hangingPunct="0">
                <a:tabLst>
                  <a:tab pos="1054100" algn="l"/>
                </a:tabLst>
              </a:pPr>
              <a:r>
                <a:rPr kumimoji="1" lang="it-IT" sz="1100">
                  <a:latin typeface="Arial" pitchFamily="34" charset="0"/>
                </a:rPr>
                <a:t>In fase di ridisegno organizzativo</a:t>
              </a:r>
            </a:p>
          </p:txBody>
        </p:sp>
        <p:sp>
          <p:nvSpPr>
            <p:cNvPr id="75825" name="Text Box 49"/>
            <p:cNvSpPr txBox="1">
              <a:spLocks noChangeArrowheads="1"/>
            </p:cNvSpPr>
            <p:nvPr/>
          </p:nvSpPr>
          <p:spPr bwMode="auto">
            <a:xfrm>
              <a:off x="4085" y="1750"/>
              <a:ext cx="1541" cy="230"/>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HANSEL – Finlandia</a:t>
              </a:r>
            </a:p>
            <a:p>
              <a:pPr marL="92075" eaLnBrk="0" hangingPunct="0">
                <a:tabLst>
                  <a:tab pos="1054100" algn="l"/>
                </a:tabLst>
              </a:pPr>
              <a:r>
                <a:rPr kumimoji="1" lang="it-IT" sz="1100">
                  <a:latin typeface="Arial" pitchFamily="34" charset="0"/>
                </a:rPr>
                <a:t>Volumi gestiti pari a € 4 mln </a:t>
              </a:r>
            </a:p>
          </p:txBody>
        </p:sp>
        <p:sp>
          <p:nvSpPr>
            <p:cNvPr id="75826" name="Text Box 50"/>
            <p:cNvSpPr txBox="1">
              <a:spLocks noChangeArrowheads="1"/>
            </p:cNvSpPr>
            <p:nvPr/>
          </p:nvSpPr>
          <p:spPr bwMode="auto">
            <a:xfrm>
              <a:off x="800" y="2209"/>
              <a:ext cx="1333" cy="455"/>
            </a:xfrm>
            <a:prstGeom prst="rect">
              <a:avLst/>
            </a:prstGeom>
            <a:noFill/>
            <a:ln w="6350">
              <a:solidFill>
                <a:schemeClr val="bg2"/>
              </a:solidFill>
              <a:miter lim="800000"/>
              <a:headEnd/>
              <a:tailEnd/>
            </a:ln>
          </p:spPr>
          <p:txBody>
            <a:bodyPr lIns="0" tIns="0" rIns="0" bIns="0">
              <a:spAutoFit/>
            </a:bodyPr>
            <a:lstStyle/>
            <a:p>
              <a:pPr marL="92075" eaLnBrk="0" hangingPunct="0"/>
              <a:r>
                <a:rPr kumimoji="1" lang="it-IT" sz="1100" b="1">
                  <a:latin typeface="Arial" pitchFamily="34" charset="0"/>
                </a:rPr>
                <a:t>SKI – Danimarca</a:t>
              </a:r>
            </a:p>
            <a:p>
              <a:pPr marL="92075" eaLnBrk="0" hangingPunct="0"/>
              <a:r>
                <a:rPr kumimoji="1" lang="it-IT" sz="1100">
                  <a:latin typeface="Arial" pitchFamily="34" charset="0"/>
                </a:rPr>
                <a:t>8500 enti pubblici</a:t>
              </a:r>
            </a:p>
            <a:p>
              <a:pPr marL="92075" eaLnBrk="0" hangingPunct="0"/>
              <a:r>
                <a:rPr kumimoji="1" lang="it-IT" sz="1100">
                  <a:latin typeface="Arial" pitchFamily="34" charset="0"/>
                </a:rPr>
                <a:t>250 fornitori</a:t>
              </a:r>
            </a:p>
            <a:p>
              <a:pPr marL="92075" eaLnBrk="0" hangingPunct="0"/>
              <a:r>
                <a:rPr kumimoji="1" lang="it-IT" sz="1100">
                  <a:latin typeface="Arial" pitchFamily="34" charset="0"/>
                </a:rPr>
                <a:t>45 convenzioni di beni/servizi</a:t>
              </a:r>
            </a:p>
          </p:txBody>
        </p:sp>
        <p:sp>
          <p:nvSpPr>
            <p:cNvPr id="75827" name="Text Box 51"/>
            <p:cNvSpPr txBox="1">
              <a:spLocks noChangeArrowheads="1"/>
            </p:cNvSpPr>
            <p:nvPr/>
          </p:nvSpPr>
          <p:spPr bwMode="auto">
            <a:xfrm>
              <a:off x="2633" y="3654"/>
              <a:ext cx="1735" cy="568"/>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CONSIP – Italia</a:t>
              </a:r>
            </a:p>
            <a:p>
              <a:pPr marL="92075" eaLnBrk="0" hangingPunct="0">
                <a:tabLst>
                  <a:tab pos="1054100" algn="l"/>
                </a:tabLst>
              </a:pPr>
              <a:r>
                <a:rPr kumimoji="1" lang="it-IT" sz="1100">
                  <a:latin typeface="Arial" pitchFamily="34" charset="0"/>
                </a:rPr>
                <a:t>Nel 2004, ca. 44.000 punti ordinanti iscritti al Programma</a:t>
              </a:r>
            </a:p>
            <a:p>
              <a:pPr marL="92075" eaLnBrk="0" hangingPunct="0">
                <a:tabLst>
                  <a:tab pos="1054100" algn="l"/>
                </a:tabLst>
              </a:pPr>
              <a:r>
                <a:rPr kumimoji="1" lang="it-IT" sz="1100">
                  <a:latin typeface="Arial" pitchFamily="34" charset="0"/>
                </a:rPr>
                <a:t>Ordini pari a € 1,9 mld ca. </a:t>
              </a:r>
            </a:p>
            <a:p>
              <a:pPr marL="92075" eaLnBrk="0" hangingPunct="0">
                <a:tabLst>
                  <a:tab pos="1054100" algn="l"/>
                </a:tabLst>
              </a:pPr>
              <a:r>
                <a:rPr kumimoji="1" lang="it-IT" sz="1100">
                  <a:latin typeface="Arial" pitchFamily="34" charset="0"/>
                </a:rPr>
                <a:t>Ca. 60 convenzioni di beni/servizi</a:t>
              </a:r>
            </a:p>
          </p:txBody>
        </p:sp>
        <p:sp>
          <p:nvSpPr>
            <p:cNvPr id="75828" name="Text Box 52"/>
            <p:cNvSpPr txBox="1">
              <a:spLocks noChangeArrowheads="1"/>
            </p:cNvSpPr>
            <p:nvPr/>
          </p:nvSpPr>
          <p:spPr bwMode="auto">
            <a:xfrm>
              <a:off x="4085" y="3253"/>
              <a:ext cx="1541" cy="230"/>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BBG – Austria</a:t>
              </a:r>
            </a:p>
            <a:p>
              <a:pPr marL="92075" eaLnBrk="0" hangingPunct="0">
                <a:tabLst>
                  <a:tab pos="1054100" algn="l"/>
                </a:tabLst>
              </a:pPr>
              <a:r>
                <a:rPr kumimoji="1" lang="it-IT" sz="1100">
                  <a:latin typeface="Arial" pitchFamily="34" charset="0"/>
                </a:rPr>
                <a:t>Ordini pari a € 378 mln nel 2003</a:t>
              </a:r>
            </a:p>
          </p:txBody>
        </p:sp>
        <p:cxnSp>
          <p:nvCxnSpPr>
            <p:cNvPr id="75829" name="AutoShape 53"/>
            <p:cNvCxnSpPr>
              <a:cxnSpLocks noChangeShapeType="1"/>
              <a:stCxn id="75823" idx="3"/>
              <a:endCxn id="75790" idx="0"/>
            </p:cNvCxnSpPr>
            <p:nvPr/>
          </p:nvCxnSpPr>
          <p:spPr bwMode="auto">
            <a:xfrm>
              <a:off x="1956" y="1663"/>
              <a:ext cx="535" cy="223"/>
            </a:xfrm>
            <a:prstGeom prst="straightConnector1">
              <a:avLst/>
            </a:prstGeom>
            <a:noFill/>
            <a:ln w="19050">
              <a:solidFill>
                <a:schemeClr val="bg2"/>
              </a:solidFill>
              <a:round/>
              <a:headEnd/>
              <a:tailEnd/>
            </a:ln>
          </p:spPr>
        </p:cxnSp>
        <p:cxnSp>
          <p:nvCxnSpPr>
            <p:cNvPr id="75830" name="AutoShape 54"/>
            <p:cNvCxnSpPr>
              <a:cxnSpLocks noChangeShapeType="1"/>
              <a:stCxn id="75785" idx="22"/>
              <a:endCxn id="75825" idx="1"/>
            </p:cNvCxnSpPr>
            <p:nvPr/>
          </p:nvCxnSpPr>
          <p:spPr bwMode="auto">
            <a:xfrm>
              <a:off x="3855" y="1740"/>
              <a:ext cx="230" cy="119"/>
            </a:xfrm>
            <a:prstGeom prst="straightConnector1">
              <a:avLst/>
            </a:prstGeom>
            <a:noFill/>
            <a:ln w="19050">
              <a:solidFill>
                <a:schemeClr val="bg2"/>
              </a:solidFill>
              <a:round/>
              <a:headEnd/>
              <a:tailEnd/>
            </a:ln>
          </p:spPr>
        </p:cxnSp>
        <p:cxnSp>
          <p:nvCxnSpPr>
            <p:cNvPr id="75831" name="AutoShape 55"/>
            <p:cNvCxnSpPr>
              <a:cxnSpLocks noChangeShapeType="1"/>
              <a:stCxn id="75798" idx="3"/>
              <a:endCxn id="75826" idx="3"/>
            </p:cNvCxnSpPr>
            <p:nvPr/>
          </p:nvCxnSpPr>
          <p:spPr bwMode="auto">
            <a:xfrm flipH="1">
              <a:off x="2133" y="2040"/>
              <a:ext cx="869" cy="436"/>
            </a:xfrm>
            <a:prstGeom prst="straightConnector1">
              <a:avLst/>
            </a:prstGeom>
            <a:noFill/>
            <a:ln w="19050">
              <a:solidFill>
                <a:schemeClr val="bg2"/>
              </a:solidFill>
              <a:round/>
              <a:headEnd/>
              <a:tailEnd/>
            </a:ln>
          </p:spPr>
        </p:cxnSp>
        <p:cxnSp>
          <p:nvCxnSpPr>
            <p:cNvPr id="75832" name="AutoShape 56"/>
            <p:cNvCxnSpPr>
              <a:cxnSpLocks noChangeShapeType="1"/>
              <a:stCxn id="75812" idx="27"/>
              <a:endCxn id="75828" idx="1"/>
            </p:cNvCxnSpPr>
            <p:nvPr/>
          </p:nvCxnSpPr>
          <p:spPr bwMode="auto">
            <a:xfrm>
              <a:off x="3380" y="2678"/>
              <a:ext cx="705" cy="683"/>
            </a:xfrm>
            <a:prstGeom prst="straightConnector1">
              <a:avLst/>
            </a:prstGeom>
            <a:noFill/>
            <a:ln w="19050">
              <a:solidFill>
                <a:schemeClr val="bg2"/>
              </a:solidFill>
              <a:round/>
              <a:headEnd/>
              <a:tailEnd/>
            </a:ln>
          </p:spPr>
        </p:cxnSp>
        <p:cxnSp>
          <p:nvCxnSpPr>
            <p:cNvPr id="75833" name="AutoShape 57"/>
            <p:cNvCxnSpPr>
              <a:cxnSpLocks noChangeShapeType="1"/>
              <a:stCxn id="75827" idx="0"/>
              <a:endCxn id="75813" idx="12"/>
            </p:cNvCxnSpPr>
            <p:nvPr/>
          </p:nvCxnSpPr>
          <p:spPr bwMode="auto">
            <a:xfrm flipH="1" flipV="1">
              <a:off x="3228" y="3151"/>
              <a:ext cx="272" cy="504"/>
            </a:xfrm>
            <a:prstGeom prst="straightConnector1">
              <a:avLst/>
            </a:prstGeom>
            <a:noFill/>
            <a:ln w="28575">
              <a:solidFill>
                <a:schemeClr val="bg2"/>
              </a:solidFill>
              <a:round/>
              <a:headEnd/>
              <a:tailEnd/>
            </a:ln>
          </p:spPr>
        </p:cxnSp>
        <p:cxnSp>
          <p:nvCxnSpPr>
            <p:cNvPr id="75834" name="AutoShape 58"/>
            <p:cNvCxnSpPr>
              <a:cxnSpLocks noChangeShapeType="1"/>
              <a:stCxn id="75824" idx="3"/>
              <a:endCxn id="75814" idx="10"/>
            </p:cNvCxnSpPr>
            <p:nvPr/>
          </p:nvCxnSpPr>
          <p:spPr bwMode="auto">
            <a:xfrm flipV="1">
              <a:off x="1952" y="2783"/>
              <a:ext cx="656" cy="433"/>
            </a:xfrm>
            <a:prstGeom prst="straightConnector1">
              <a:avLst/>
            </a:prstGeom>
            <a:noFill/>
            <a:ln w="19050">
              <a:solidFill>
                <a:schemeClr val="bg2"/>
              </a:solidFill>
              <a:round/>
              <a:headEnd/>
              <a:tailEnd/>
            </a:ln>
          </p:spPr>
        </p:cxnSp>
        <p:sp>
          <p:nvSpPr>
            <p:cNvPr id="75835" name="Text Box 59"/>
            <p:cNvSpPr txBox="1">
              <a:spLocks noChangeArrowheads="1"/>
            </p:cNvSpPr>
            <p:nvPr/>
          </p:nvSpPr>
          <p:spPr bwMode="auto">
            <a:xfrm>
              <a:off x="4086" y="2372"/>
              <a:ext cx="1541" cy="342"/>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BESCHA – Germania</a:t>
              </a:r>
            </a:p>
            <a:p>
              <a:pPr marL="92075" eaLnBrk="0" hangingPunct="0">
                <a:tabLst>
                  <a:tab pos="1054100" algn="l"/>
                </a:tabLst>
              </a:pPr>
              <a:r>
                <a:rPr kumimoji="1" lang="it-IT" sz="1100">
                  <a:latin typeface="Arial" pitchFamily="34" charset="0"/>
                </a:rPr>
                <a:t>26 istituzioni pubbliche</a:t>
              </a:r>
            </a:p>
            <a:p>
              <a:pPr marL="92075" eaLnBrk="0" hangingPunct="0">
                <a:tabLst>
                  <a:tab pos="1054100" algn="l"/>
                </a:tabLst>
              </a:pPr>
              <a:r>
                <a:rPr kumimoji="1" lang="it-IT" sz="1100">
                  <a:latin typeface="Arial" pitchFamily="34" charset="0"/>
                </a:rPr>
                <a:t>3000 contratti all’anno di beni/servizi</a:t>
              </a:r>
            </a:p>
          </p:txBody>
        </p:sp>
        <p:cxnSp>
          <p:nvCxnSpPr>
            <p:cNvPr id="75836" name="AutoShape 60"/>
            <p:cNvCxnSpPr>
              <a:cxnSpLocks noChangeShapeType="1"/>
              <a:stCxn id="75822" idx="5"/>
              <a:endCxn id="75835" idx="1"/>
            </p:cNvCxnSpPr>
            <p:nvPr/>
          </p:nvCxnSpPr>
          <p:spPr bwMode="auto">
            <a:xfrm>
              <a:off x="3291" y="2373"/>
              <a:ext cx="795" cy="213"/>
            </a:xfrm>
            <a:prstGeom prst="straightConnector1">
              <a:avLst/>
            </a:prstGeom>
            <a:noFill/>
            <a:ln w="19050">
              <a:solidFill>
                <a:schemeClr val="bg2"/>
              </a:solidFill>
              <a:round/>
              <a:headEnd/>
              <a:tailEnd/>
            </a:ln>
          </p:spPr>
        </p:cxnSp>
        <p:sp>
          <p:nvSpPr>
            <p:cNvPr id="75837" name="Text Box 61"/>
            <p:cNvSpPr txBox="1">
              <a:spLocks noChangeArrowheads="1"/>
            </p:cNvSpPr>
            <p:nvPr/>
          </p:nvSpPr>
          <p:spPr bwMode="auto">
            <a:xfrm>
              <a:off x="4087" y="1134"/>
              <a:ext cx="1542" cy="343"/>
            </a:xfrm>
            <a:prstGeom prst="rect">
              <a:avLst/>
            </a:prstGeom>
            <a:noFill/>
            <a:ln w="6350">
              <a:solidFill>
                <a:schemeClr val="bg2"/>
              </a:solidFill>
              <a:miter lim="800000"/>
              <a:headEnd/>
              <a:tailEnd/>
            </a:ln>
          </p:spPr>
          <p:txBody>
            <a:bodyPr lIns="0" tIns="0" rIns="0" bIns="0">
              <a:spAutoFit/>
            </a:bodyPr>
            <a:lstStyle/>
            <a:p>
              <a:pPr marL="92075" eaLnBrk="0" hangingPunct="0">
                <a:tabLst>
                  <a:tab pos="1054100" algn="l"/>
                </a:tabLst>
              </a:pPr>
              <a:r>
                <a:rPr kumimoji="1" lang="it-IT" sz="1100" b="1">
                  <a:latin typeface="Arial" pitchFamily="34" charset="0"/>
                </a:rPr>
                <a:t>STATSKONTORET – Svezia</a:t>
              </a:r>
            </a:p>
            <a:p>
              <a:pPr marL="92075" eaLnBrk="0" hangingPunct="0">
                <a:tabLst>
                  <a:tab pos="1054100" algn="l"/>
                </a:tabLst>
              </a:pPr>
              <a:r>
                <a:rPr kumimoji="1" lang="it-IT" sz="1100">
                  <a:latin typeface="Arial" pitchFamily="34" charset="0"/>
                </a:rPr>
                <a:t>Ordini pari a € 1 mld</a:t>
              </a:r>
            </a:p>
            <a:p>
              <a:pPr marL="92075" eaLnBrk="0" hangingPunct="0">
                <a:tabLst>
                  <a:tab pos="1054100" algn="l"/>
                </a:tabLst>
              </a:pPr>
              <a:r>
                <a:rPr kumimoji="1" lang="it-IT" sz="1100">
                  <a:latin typeface="Arial" pitchFamily="34" charset="0"/>
                </a:rPr>
                <a:t>Trattate 16 merceologie nel 2003</a:t>
              </a:r>
            </a:p>
          </p:txBody>
        </p:sp>
        <p:cxnSp>
          <p:nvCxnSpPr>
            <p:cNvPr id="75838" name="AutoShape 62"/>
            <p:cNvCxnSpPr>
              <a:cxnSpLocks noChangeShapeType="1"/>
              <a:stCxn id="75786" idx="24"/>
              <a:endCxn id="75837" idx="1"/>
            </p:cNvCxnSpPr>
            <p:nvPr/>
          </p:nvCxnSpPr>
          <p:spPr bwMode="auto">
            <a:xfrm flipV="1">
              <a:off x="3433" y="1349"/>
              <a:ext cx="655" cy="232"/>
            </a:xfrm>
            <a:prstGeom prst="straightConnector1">
              <a:avLst/>
            </a:prstGeom>
            <a:noFill/>
            <a:ln w="19050">
              <a:solidFill>
                <a:schemeClr val="bg2"/>
              </a:solidFill>
              <a:round/>
              <a:headEnd/>
              <a:tailEnd/>
            </a:ln>
          </p:spPr>
        </p:cxnSp>
      </p:gr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515938" y="796925"/>
            <a:ext cx="8286750" cy="644525"/>
          </a:xfrm>
        </p:spPr>
        <p:txBody>
          <a:bodyPr/>
          <a:lstStyle/>
          <a:p>
            <a:pPr eaLnBrk="1" hangingPunct="1"/>
            <a:r>
              <a:rPr lang="it-IT" sz="3300" b="1" smtClean="0">
                <a:solidFill>
                  <a:srgbClr val="9888DE"/>
                </a:solidFill>
                <a:latin typeface="Calibri" pitchFamily="34" charset="0"/>
              </a:rPr>
              <a:t>Un esempio</a:t>
            </a:r>
            <a:endParaRPr lang="it-IT" sz="1800" b="1" smtClean="0">
              <a:solidFill>
                <a:srgbClr val="9888DE"/>
              </a:solidFill>
              <a:latin typeface="Calibri" pitchFamily="34" charset="0"/>
            </a:endParaRPr>
          </a:p>
        </p:txBody>
      </p:sp>
      <p:sp>
        <p:nvSpPr>
          <p:cNvPr id="1206275" name="Rectangle 3"/>
          <p:cNvSpPr>
            <a:spLocks noGrp="1" noChangeArrowheads="1"/>
          </p:cNvSpPr>
          <p:nvPr>
            <p:ph idx="1"/>
          </p:nvPr>
        </p:nvSpPr>
        <p:spPr>
          <a:xfrm>
            <a:off x="0" y="1997075"/>
            <a:ext cx="9518650" cy="4252913"/>
          </a:xfrm>
        </p:spPr>
        <p:txBody>
          <a:bodyPr/>
          <a:lstStyle/>
          <a:p>
            <a:pPr algn="just" eaLnBrk="1" hangingPunct="1">
              <a:lnSpc>
                <a:spcPct val="80000"/>
              </a:lnSpc>
              <a:spcAft>
                <a:spcPct val="20000"/>
              </a:spcAft>
              <a:buSzTx/>
              <a:buFont typeface="Wingdings" pitchFamily="2" charset="2"/>
              <a:buChar char="Ø"/>
              <a:defRPr/>
            </a:pPr>
            <a:r>
              <a:rPr lang="en-US" sz="2400" b="1" dirty="0">
                <a:latin typeface="Calibri" pitchFamily="34" charset="0"/>
              </a:rPr>
              <a:t>“The Bulgarian Cabinet has appointed Finance Minister Simeon </a:t>
            </a:r>
            <a:r>
              <a:rPr lang="en-US" sz="2400" b="1" dirty="0" err="1">
                <a:latin typeface="Calibri" pitchFamily="34" charset="0"/>
              </a:rPr>
              <a:t>Djankov</a:t>
            </a:r>
            <a:r>
              <a:rPr lang="en-US" sz="2400" b="1" dirty="0">
                <a:latin typeface="Calibri" pitchFamily="34" charset="0"/>
              </a:rPr>
              <a:t> in charge of all public procurement procedures handled by the state. </a:t>
            </a:r>
            <a:r>
              <a:rPr lang="en-US" sz="2400" b="1" u="sng" dirty="0">
                <a:latin typeface="Calibri" pitchFamily="34" charset="0"/>
              </a:rPr>
              <a:t>“Minister </a:t>
            </a:r>
            <a:r>
              <a:rPr lang="en-US" sz="2400" b="1" u="sng" dirty="0" err="1">
                <a:latin typeface="Calibri" pitchFamily="34" charset="0"/>
              </a:rPr>
              <a:t>Djankov</a:t>
            </a:r>
            <a:r>
              <a:rPr lang="en-US" sz="2400" b="1" u="sng" dirty="0">
                <a:latin typeface="Calibri" pitchFamily="34" charset="0"/>
              </a:rPr>
              <a:t> becomes the Central Unit for Public Procurement,”</a:t>
            </a:r>
            <a:r>
              <a:rPr lang="en-US" sz="2400" b="1" dirty="0">
                <a:latin typeface="Calibri" pitchFamily="34" charset="0"/>
              </a:rPr>
              <a:t> states the government’s decision made Wednesday the rationale for the decision being that the new arrangement will help reduce spending and corruption when it comes to tenders.</a:t>
            </a:r>
          </a:p>
          <a:p>
            <a:pPr algn="just" eaLnBrk="1" hangingPunct="1">
              <a:lnSpc>
                <a:spcPct val="80000"/>
              </a:lnSpc>
              <a:spcAft>
                <a:spcPct val="20000"/>
              </a:spcAft>
              <a:buSzTx/>
              <a:buFont typeface="Wingdings" pitchFamily="2" charset="2"/>
              <a:buNone/>
              <a:defRPr/>
            </a:pPr>
            <a:r>
              <a:rPr lang="en-US" sz="2400" b="1" dirty="0">
                <a:latin typeface="Calibri" pitchFamily="34" charset="0"/>
              </a:rPr>
              <a:t>	The </a:t>
            </a:r>
            <a:r>
              <a:rPr lang="en-US" sz="2400" b="1" dirty="0">
                <a:effectLst>
                  <a:outerShdw blurRad="38100" dist="38100" dir="2700000" algn="tl">
                    <a:srgbClr val="C0C0C0"/>
                  </a:outerShdw>
                </a:effectLst>
                <a:latin typeface="Calibri" pitchFamily="34" charset="0"/>
              </a:rPr>
              <a:t>centralization</a:t>
            </a:r>
            <a:r>
              <a:rPr lang="en-US" sz="2400" b="1" dirty="0">
                <a:latin typeface="Calibri" pitchFamily="34" charset="0"/>
              </a:rPr>
              <a:t> of the public procurement procedures is supposed to save money and to hinder </a:t>
            </a:r>
            <a:r>
              <a:rPr lang="en-US" sz="2400" b="1" u="sng" dirty="0">
                <a:latin typeface="Calibri" pitchFamily="34" charset="0"/>
              </a:rPr>
              <a:t>corruption schemes</a:t>
            </a:r>
            <a:r>
              <a:rPr lang="en-US" sz="2400" b="1" dirty="0">
                <a:latin typeface="Calibri" pitchFamily="34" charset="0"/>
              </a:rPr>
              <a:t>.”</a:t>
            </a:r>
          </a:p>
          <a:p>
            <a:pPr algn="just" eaLnBrk="1" hangingPunct="1">
              <a:lnSpc>
                <a:spcPct val="80000"/>
              </a:lnSpc>
              <a:spcAft>
                <a:spcPct val="20000"/>
              </a:spcAft>
              <a:buSzTx/>
              <a:buFont typeface="Wingdings" pitchFamily="2" charset="2"/>
              <a:buNone/>
              <a:defRPr/>
            </a:pPr>
            <a:endParaRPr lang="en-US" sz="2400" b="1" dirty="0">
              <a:latin typeface="Calibri" pitchFamily="34" charset="0"/>
            </a:endParaRPr>
          </a:p>
          <a:p>
            <a:pPr algn="just" eaLnBrk="1" hangingPunct="1">
              <a:lnSpc>
                <a:spcPct val="80000"/>
              </a:lnSpc>
              <a:spcAft>
                <a:spcPct val="20000"/>
              </a:spcAft>
              <a:buSzTx/>
              <a:buFont typeface="Wingdings" pitchFamily="2" charset="2"/>
              <a:buNone/>
              <a:defRPr/>
            </a:pPr>
            <a:r>
              <a:rPr lang="en-US" sz="1400" b="1" dirty="0">
                <a:latin typeface="Calibri" pitchFamily="34" charset="0"/>
              </a:rPr>
              <a:t>http://www.publictendering.com/corruption-costs-make-bulgarian-minister-take-over-public-procurement/</a:t>
            </a:r>
          </a:p>
          <a:p>
            <a:pPr algn="just" eaLnBrk="1" hangingPunct="1">
              <a:lnSpc>
                <a:spcPct val="80000"/>
              </a:lnSpc>
              <a:spcAft>
                <a:spcPct val="20000"/>
              </a:spcAft>
              <a:buSzTx/>
              <a:buFont typeface="Wingdings" pitchFamily="2" charset="2"/>
              <a:buNone/>
              <a:defRPr/>
            </a:pPr>
            <a:endParaRPr lang="it-IT" sz="1400" b="1" dirty="0"/>
          </a:p>
        </p:txBody>
      </p:sp>
    </p:spTree>
  </p:cSld>
  <p:clrMapOvr>
    <a:masterClrMapping/>
  </p:clrMapOvr>
  <p:transition>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82600" y="611188"/>
            <a:ext cx="9072563" cy="1295400"/>
          </a:xfrm>
        </p:spPr>
        <p:txBody>
          <a:bodyPr/>
          <a:lstStyle/>
          <a:p>
            <a:pPr eaLnBrk="1" hangingPunct="1"/>
            <a:r>
              <a:rPr lang="it-IT" sz="2800" b="1" dirty="0" smtClean="0">
                <a:solidFill>
                  <a:schemeClr val="bg2">
                    <a:lumMod val="60000"/>
                    <a:lumOff val="40000"/>
                  </a:schemeClr>
                </a:solidFill>
                <a:effectLst>
                  <a:outerShdw blurRad="38100" dist="38100" dir="2700000" algn="tl">
                    <a:srgbClr val="C0C0C0"/>
                  </a:outerShdw>
                </a:effectLst>
                <a:latin typeface="Calibri" pitchFamily="34" charset="0"/>
                <a:cs typeface="Times New Roman" pitchFamily="18" charset="0"/>
              </a:rPr>
              <a:t>Combattere la corruzione con strategie di procurement: la centrale d’acquisto</a:t>
            </a:r>
            <a:endParaRPr lang="it-IT" sz="3300" b="1" dirty="0" smtClean="0">
              <a:solidFill>
                <a:schemeClr val="bg2">
                  <a:lumMod val="60000"/>
                  <a:lumOff val="40000"/>
                </a:schemeClr>
              </a:solidFill>
              <a:latin typeface="Calibri" pitchFamily="34" charset="0"/>
            </a:endParaRPr>
          </a:p>
        </p:txBody>
      </p:sp>
      <p:sp>
        <p:nvSpPr>
          <p:cNvPr id="77827" name="Rectangle 3"/>
          <p:cNvSpPr>
            <a:spLocks noGrp="1" noChangeArrowheads="1"/>
          </p:cNvSpPr>
          <p:nvPr>
            <p:ph idx="1"/>
          </p:nvPr>
        </p:nvSpPr>
        <p:spPr>
          <a:xfrm>
            <a:off x="355600" y="2049463"/>
            <a:ext cx="8915400" cy="4411662"/>
          </a:xfrm>
        </p:spPr>
        <p:txBody>
          <a:bodyPr/>
          <a:lstStyle/>
          <a:p>
            <a:pPr marL="571500" indent="-571500" algn="just" eaLnBrk="1" hangingPunct="1">
              <a:lnSpc>
                <a:spcPct val="90000"/>
              </a:lnSpc>
              <a:buFont typeface="+mj-lt"/>
              <a:buAutoNum type="alphaLcParenR"/>
            </a:pPr>
            <a:r>
              <a:rPr lang="it-IT" sz="2800" dirty="0" smtClean="0">
                <a:solidFill>
                  <a:srgbClr val="FFAA00"/>
                </a:solidFill>
                <a:latin typeface="Calibri" pitchFamily="34" charset="0"/>
              </a:rPr>
              <a:t>+ </a:t>
            </a:r>
            <a:r>
              <a:rPr lang="it-IT" sz="2800" dirty="0" smtClean="0">
                <a:latin typeface="Calibri" pitchFamily="34" charset="0"/>
              </a:rPr>
              <a:t>Sfrutta economie di scala nei controlli! Ma grande tentazione da bassa probabilità di essere beccati </a:t>
            </a:r>
            <a:r>
              <a:rPr lang="it-IT" sz="2800" i="1" dirty="0" smtClean="0">
                <a:latin typeface="Calibri" pitchFamily="34" charset="0"/>
              </a:rPr>
              <a:t>una tantum</a:t>
            </a:r>
            <a:r>
              <a:rPr lang="it-IT" sz="2800" dirty="0" smtClean="0">
                <a:latin typeface="Calibri" pitchFamily="34" charset="0"/>
              </a:rPr>
              <a:t>.</a:t>
            </a:r>
          </a:p>
          <a:p>
            <a:pPr marL="571500" indent="-571500" algn="just" eaLnBrk="1" hangingPunct="1">
              <a:lnSpc>
                <a:spcPct val="90000"/>
              </a:lnSpc>
              <a:buFont typeface="Wingdings" pitchFamily="2" charset="2"/>
              <a:buAutoNum type="alphaLcParenR" startAt="2"/>
            </a:pPr>
            <a:r>
              <a:rPr lang="it-IT" sz="2800" dirty="0" smtClean="0">
                <a:solidFill>
                  <a:srgbClr val="FFAA00"/>
                </a:solidFill>
                <a:latin typeface="Calibri" pitchFamily="34" charset="0"/>
              </a:rPr>
              <a:t>+</a:t>
            </a:r>
            <a:r>
              <a:rPr lang="it-IT" sz="2800" dirty="0" smtClean="0">
                <a:latin typeface="Calibri" pitchFamily="34" charset="0"/>
              </a:rPr>
              <a:t> Più trasparenza formale con le centrali d’acquisto: aumentano le gare sopra soglia sul totale del procurement!</a:t>
            </a:r>
          </a:p>
          <a:p>
            <a:pPr marL="571500" indent="-571500" algn="just" eaLnBrk="1" hangingPunct="1">
              <a:lnSpc>
                <a:spcPct val="90000"/>
              </a:lnSpc>
              <a:buFont typeface="Wingdings" pitchFamily="2" charset="2"/>
              <a:buAutoNum type="alphaLcParenR" startAt="2"/>
            </a:pPr>
            <a:r>
              <a:rPr lang="it-IT" sz="2800" dirty="0" smtClean="0">
                <a:solidFill>
                  <a:srgbClr val="FFAA00"/>
                </a:solidFill>
                <a:latin typeface="Calibri" pitchFamily="34" charset="0"/>
              </a:rPr>
              <a:t>+ o -</a:t>
            </a:r>
            <a:r>
              <a:rPr lang="it-IT" sz="2800" dirty="0" smtClean="0">
                <a:latin typeface="Calibri" pitchFamily="34" charset="0"/>
              </a:rPr>
              <a:t> Cosa avviene al controllo qualità ex post? </a:t>
            </a:r>
          </a:p>
          <a:p>
            <a:pPr marL="571500" indent="-571500" algn="just" eaLnBrk="1" hangingPunct="1">
              <a:lnSpc>
                <a:spcPct val="90000"/>
              </a:lnSpc>
              <a:buFont typeface="Wingdings" pitchFamily="2" charset="2"/>
              <a:buAutoNum type="alphaLcParenR" startAt="2"/>
            </a:pPr>
            <a:r>
              <a:rPr lang="it-IT" sz="2800" dirty="0" smtClean="0">
                <a:solidFill>
                  <a:srgbClr val="FFAA00"/>
                </a:solidFill>
                <a:latin typeface="Calibri" pitchFamily="34" charset="0"/>
              </a:rPr>
              <a:t>+ o -</a:t>
            </a:r>
            <a:r>
              <a:rPr lang="it-IT" sz="2800" dirty="0" smtClean="0">
                <a:latin typeface="Calibri" pitchFamily="34" charset="0"/>
              </a:rPr>
              <a:t> Potere decisionale concentrato ma anche maggiore visibilità</a:t>
            </a:r>
          </a:p>
        </p:txBody>
      </p:sp>
    </p:spTree>
  </p:cSld>
  <p:clrMapOvr>
    <a:masterClrMapping/>
  </p:clrMapOvr>
  <p:transition>
    <p:zo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515938" y="796925"/>
            <a:ext cx="8734425" cy="830263"/>
          </a:xfrm>
        </p:spPr>
        <p:txBody>
          <a:bodyPr/>
          <a:lstStyle/>
          <a:p>
            <a:pPr eaLnBrk="1" hangingPunct="1"/>
            <a:r>
              <a:rPr lang="it-IT" sz="3300" b="1" dirty="0" err="1" smtClean="0">
                <a:solidFill>
                  <a:schemeClr val="bg2">
                    <a:lumMod val="60000"/>
                    <a:lumOff val="40000"/>
                  </a:schemeClr>
                </a:solidFill>
                <a:latin typeface="Calibri" pitchFamily="34" charset="0"/>
              </a:rPr>
              <a:t>Governance</a:t>
            </a:r>
            <a:r>
              <a:rPr lang="it-IT" sz="3300" b="1" dirty="0" smtClean="0">
                <a:solidFill>
                  <a:schemeClr val="bg2">
                    <a:lumMod val="60000"/>
                    <a:lumOff val="40000"/>
                  </a:schemeClr>
                </a:solidFill>
                <a:latin typeface="Calibri" pitchFamily="34" charset="0"/>
              </a:rPr>
              <a:t> PA: incentivi e </a:t>
            </a:r>
            <a:r>
              <a:rPr lang="it-IT" sz="3300" b="1" dirty="0" err="1" smtClean="0">
                <a:solidFill>
                  <a:schemeClr val="bg2">
                    <a:lumMod val="60000"/>
                    <a:lumOff val="40000"/>
                  </a:schemeClr>
                </a:solidFill>
                <a:latin typeface="Calibri" pitchFamily="34" charset="0"/>
              </a:rPr>
              <a:t>accountability</a:t>
            </a:r>
            <a:r>
              <a:rPr lang="it-IT" sz="3300" b="1" dirty="0" smtClean="0">
                <a:solidFill>
                  <a:schemeClr val="bg2">
                    <a:lumMod val="60000"/>
                    <a:lumOff val="40000"/>
                  </a:schemeClr>
                </a:solidFill>
                <a:latin typeface="Calibri" pitchFamily="34" charset="0"/>
              </a:rPr>
              <a:t/>
            </a:r>
            <a:br>
              <a:rPr lang="it-IT" sz="3300" b="1" dirty="0" smtClean="0">
                <a:solidFill>
                  <a:schemeClr val="bg2">
                    <a:lumMod val="60000"/>
                    <a:lumOff val="40000"/>
                  </a:schemeClr>
                </a:solidFill>
                <a:latin typeface="Calibri" pitchFamily="34" charset="0"/>
              </a:rPr>
            </a:br>
            <a:r>
              <a:rPr lang="it-IT" sz="1200" b="1" dirty="0" smtClean="0">
                <a:latin typeface="Calibri" pitchFamily="34" charset="0"/>
              </a:rPr>
              <a:t>John Roberts, </a:t>
            </a:r>
            <a:r>
              <a:rPr lang="it-IT" sz="1200" b="1" i="1" dirty="0" smtClean="0">
                <a:latin typeface="Calibri" pitchFamily="34" charset="0"/>
              </a:rPr>
              <a:t>The </a:t>
            </a:r>
            <a:r>
              <a:rPr lang="it-IT" sz="1200" b="1" i="1" dirty="0" err="1" smtClean="0">
                <a:latin typeface="Calibri" pitchFamily="34" charset="0"/>
              </a:rPr>
              <a:t>Modern</a:t>
            </a:r>
            <a:r>
              <a:rPr lang="it-IT" sz="1200" b="1" i="1" dirty="0" smtClean="0">
                <a:latin typeface="Calibri" pitchFamily="34" charset="0"/>
              </a:rPr>
              <a:t> </a:t>
            </a:r>
            <a:r>
              <a:rPr lang="it-IT" sz="1200" b="1" i="1" dirty="0" err="1" smtClean="0">
                <a:latin typeface="Calibri" pitchFamily="34" charset="0"/>
              </a:rPr>
              <a:t>Firm</a:t>
            </a:r>
            <a:r>
              <a:rPr lang="it-IT" sz="1200" b="1" i="1" dirty="0" smtClean="0">
                <a:latin typeface="Calibri" pitchFamily="34" charset="0"/>
              </a:rPr>
              <a:t> </a:t>
            </a:r>
            <a:r>
              <a:rPr lang="it-IT" sz="1200" b="1" i="1" dirty="0" err="1" smtClean="0">
                <a:latin typeface="Calibri" pitchFamily="34" charset="0"/>
              </a:rPr>
              <a:t>Organizational</a:t>
            </a:r>
            <a:r>
              <a:rPr lang="it-IT" sz="1200" b="1" i="1" dirty="0" smtClean="0">
                <a:latin typeface="Calibri" pitchFamily="34" charset="0"/>
              </a:rPr>
              <a:t> Design </a:t>
            </a:r>
            <a:r>
              <a:rPr lang="it-IT" sz="1200" b="1" i="1" dirty="0" err="1" smtClean="0">
                <a:latin typeface="Calibri" pitchFamily="34" charset="0"/>
              </a:rPr>
              <a:t>for</a:t>
            </a:r>
            <a:r>
              <a:rPr lang="it-IT" sz="1200" b="1" i="1" dirty="0" smtClean="0">
                <a:latin typeface="Calibri" pitchFamily="34" charset="0"/>
              </a:rPr>
              <a:t> Performance and </a:t>
            </a:r>
            <a:r>
              <a:rPr lang="it-IT" sz="1200" b="1" i="1" dirty="0" err="1" smtClean="0">
                <a:latin typeface="Calibri" pitchFamily="34" charset="0"/>
              </a:rPr>
              <a:t>Growth</a:t>
            </a:r>
            <a:r>
              <a:rPr lang="it-IT" sz="1200" b="1" dirty="0" smtClean="0">
                <a:latin typeface="Calibri" pitchFamily="34" charset="0"/>
              </a:rPr>
              <a:t>, Oxford </a:t>
            </a:r>
            <a:r>
              <a:rPr lang="it-IT" sz="1200" b="1" dirty="0" err="1" smtClean="0">
                <a:latin typeface="Calibri" pitchFamily="34" charset="0"/>
              </a:rPr>
              <a:t>University</a:t>
            </a:r>
            <a:r>
              <a:rPr lang="it-IT" sz="1200" b="1" dirty="0" smtClean="0">
                <a:latin typeface="Calibri" pitchFamily="34" charset="0"/>
              </a:rPr>
              <a:t> Press</a:t>
            </a:r>
          </a:p>
        </p:txBody>
      </p:sp>
      <p:sp>
        <p:nvSpPr>
          <p:cNvPr id="78851" name="Rectangle 3"/>
          <p:cNvSpPr>
            <a:spLocks noGrp="1" noChangeArrowheads="1"/>
          </p:cNvSpPr>
          <p:nvPr>
            <p:ph idx="1"/>
          </p:nvPr>
        </p:nvSpPr>
        <p:spPr>
          <a:xfrm>
            <a:off x="231820" y="1751527"/>
            <a:ext cx="9286829" cy="4790941"/>
          </a:xfrm>
        </p:spPr>
        <p:txBody>
          <a:bodyPr/>
          <a:lstStyle/>
          <a:p>
            <a:pPr algn="just" eaLnBrk="1" hangingPunct="1">
              <a:lnSpc>
                <a:spcPct val="80000"/>
              </a:lnSpc>
              <a:spcAft>
                <a:spcPct val="20000"/>
              </a:spcAft>
              <a:buSzTx/>
              <a:buFont typeface="Wingdings" pitchFamily="2" charset="2"/>
              <a:buChar char="Ø"/>
            </a:pPr>
            <a:r>
              <a:rPr lang="it-IT" sz="2400" b="1" dirty="0" smtClean="0">
                <a:latin typeface="Calibri" pitchFamily="34" charset="0"/>
              </a:rPr>
              <a:t>La leadership. </a:t>
            </a:r>
            <a:r>
              <a:rPr lang="it-IT" sz="2400" dirty="0" smtClean="0">
                <a:latin typeface="Calibri" pitchFamily="34" charset="0"/>
              </a:rPr>
              <a:t>Per ottenere una buona performance all’interno di una organizzazione non è necessario ricorrere ad incentivi economici: “avere un leader con visione molto chiara e sicura può essere fortemente motivante per i dipendenti e tale da indurre più sforzo meglio indirizzandolo, perché sanno per certo per cosa saranno ricompensati per ciò.” (Roberts, p. 164)</a:t>
            </a:r>
            <a:endParaRPr lang="it-IT" sz="2400" i="1" dirty="0" smtClean="0">
              <a:latin typeface="Calibri" pitchFamily="34" charset="0"/>
            </a:endParaRPr>
          </a:p>
          <a:p>
            <a:pPr algn="just" eaLnBrk="1" hangingPunct="1">
              <a:lnSpc>
                <a:spcPct val="80000"/>
              </a:lnSpc>
              <a:spcAft>
                <a:spcPct val="20000"/>
              </a:spcAft>
              <a:buSzTx/>
              <a:buFont typeface="Wingdings" pitchFamily="2" charset="2"/>
              <a:buChar char="Ø"/>
            </a:pPr>
            <a:r>
              <a:rPr lang="it-IT" sz="2400" b="1" dirty="0" smtClean="0">
                <a:latin typeface="Calibri" pitchFamily="34" charset="0"/>
              </a:rPr>
              <a:t>Carriera a promozioni</a:t>
            </a:r>
            <a:r>
              <a:rPr lang="it-IT" sz="2400" dirty="0" smtClean="0">
                <a:latin typeface="Calibri" pitchFamily="34" charset="0"/>
              </a:rPr>
              <a:t> legati all’efficienza dei servizi pubblici. </a:t>
            </a:r>
          </a:p>
          <a:p>
            <a:pPr algn="just" eaLnBrk="1" hangingPunct="1">
              <a:lnSpc>
                <a:spcPct val="80000"/>
              </a:lnSpc>
              <a:spcAft>
                <a:spcPct val="20000"/>
              </a:spcAft>
              <a:buSzTx/>
              <a:buFont typeface="Wingdings" pitchFamily="2" charset="2"/>
              <a:buChar char="Ø"/>
            </a:pPr>
            <a:r>
              <a:rPr lang="it-IT" sz="2400" dirty="0" smtClean="0">
                <a:latin typeface="Calibri" pitchFamily="34" charset="0"/>
              </a:rPr>
              <a:t>Creazione di un </a:t>
            </a:r>
            <a:r>
              <a:rPr lang="it-IT" sz="2400" b="1" dirty="0" smtClean="0">
                <a:latin typeface="Calibri" pitchFamily="34" charset="0"/>
              </a:rPr>
              <a:t>unico centro di responsabilità</a:t>
            </a:r>
            <a:r>
              <a:rPr lang="it-IT" sz="2400" dirty="0" smtClean="0">
                <a:latin typeface="Calibri" pitchFamily="34" charset="0"/>
              </a:rPr>
              <a:t>. Identificazione delle responsabilità. </a:t>
            </a:r>
            <a:r>
              <a:rPr lang="it-IT" sz="2400" dirty="0" err="1" smtClean="0">
                <a:latin typeface="Calibri" pitchFamily="34" charset="0"/>
              </a:rPr>
              <a:t>Accountability</a:t>
            </a:r>
            <a:endParaRPr lang="it-IT" sz="2400" dirty="0" smtClean="0">
              <a:latin typeface="Calibri" pitchFamily="34" charset="0"/>
            </a:endParaRPr>
          </a:p>
          <a:p>
            <a:pPr algn="just" eaLnBrk="1" hangingPunct="1">
              <a:lnSpc>
                <a:spcPct val="80000"/>
              </a:lnSpc>
              <a:spcAft>
                <a:spcPct val="20000"/>
              </a:spcAft>
              <a:buSzTx/>
              <a:buFont typeface="Wingdings" pitchFamily="2" charset="2"/>
              <a:buChar char="Ø"/>
            </a:pPr>
            <a:r>
              <a:rPr lang="it-IT" sz="1700" b="1" dirty="0" smtClean="0"/>
              <a:t>Bonus legati alla performance? </a:t>
            </a:r>
            <a:r>
              <a:rPr lang="it-IT" sz="1700" dirty="0" smtClean="0"/>
              <a:t>Come misurarla? </a:t>
            </a:r>
            <a:r>
              <a:rPr lang="it-IT" sz="1800" dirty="0" smtClean="0">
                <a:latin typeface="Calibri" pitchFamily="34" charset="0"/>
              </a:rPr>
              <a:t>E’ impossibile corrispondere bonus per sforzo deontologico. </a:t>
            </a:r>
            <a:r>
              <a:rPr lang="it-IT" sz="1700" dirty="0" err="1" smtClean="0"/>
              <a:t>Possibilie</a:t>
            </a:r>
            <a:r>
              <a:rPr lang="it-IT" sz="1700" dirty="0" smtClean="0"/>
              <a:t> </a:t>
            </a:r>
            <a:r>
              <a:rPr lang="it-IT" sz="1700" dirty="0" err="1" smtClean="0"/>
              <a:t>crowding</a:t>
            </a:r>
            <a:r>
              <a:rPr lang="it-IT" sz="1700" dirty="0" smtClean="0"/>
              <a:t> out incentivi economici e </a:t>
            </a:r>
            <a:r>
              <a:rPr lang="it-IT" sz="1700" dirty="0" err="1" smtClean="0"/>
              <a:t>intrinsic</a:t>
            </a:r>
            <a:r>
              <a:rPr lang="it-IT" sz="1700" dirty="0" smtClean="0"/>
              <a:t> </a:t>
            </a:r>
            <a:r>
              <a:rPr lang="it-IT" sz="1700" dirty="0" err="1" smtClean="0"/>
              <a:t>motivation</a:t>
            </a:r>
            <a:r>
              <a:rPr lang="it-IT" sz="1700" dirty="0" smtClean="0"/>
              <a:t>. </a:t>
            </a:r>
            <a:r>
              <a:rPr lang="it-IT" sz="2400" dirty="0" smtClean="0">
                <a:latin typeface="Calibri" pitchFamily="34" charset="0"/>
              </a:rPr>
              <a:t>Corrispondere bonus ai dipendenti di una stazione appaltante sulla base dei capitolati effettuati porterebbe questi ad abbandonare la necessaria attenzione a comportamenti etici appropriati. </a:t>
            </a:r>
          </a:p>
          <a:p>
            <a:pPr algn="just" eaLnBrk="1" hangingPunct="1">
              <a:lnSpc>
                <a:spcPct val="80000"/>
              </a:lnSpc>
              <a:spcAft>
                <a:spcPct val="20000"/>
              </a:spcAft>
              <a:buSzTx/>
              <a:buFont typeface="Wingdings" pitchFamily="2" charset="2"/>
              <a:buChar char="Ø"/>
            </a:pPr>
            <a:endParaRPr lang="it-IT" sz="2400" dirty="0" smtClean="0"/>
          </a:p>
          <a:p>
            <a:pPr algn="just" eaLnBrk="1" hangingPunct="1">
              <a:lnSpc>
                <a:spcPct val="80000"/>
              </a:lnSpc>
              <a:spcAft>
                <a:spcPct val="20000"/>
              </a:spcAft>
              <a:buSzTx/>
              <a:buFont typeface="Wingdings" pitchFamily="2" charset="2"/>
              <a:buChar char="Ø"/>
            </a:pPr>
            <a:endParaRPr lang="it-IT" sz="2400" dirty="0" smtClean="0"/>
          </a:p>
        </p:txBody>
      </p:sp>
    </p:spTree>
  </p:cSld>
  <p:clrMapOvr>
    <a:masterClrMapping/>
  </p:clrMapOvr>
  <p:transition>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5300" y="457200"/>
            <a:ext cx="8915400" cy="1088265"/>
          </a:xfrm>
        </p:spPr>
        <p:txBody>
          <a:bodyPr/>
          <a:lstStyle/>
          <a:p>
            <a:r>
              <a:rPr lang="it-IT" sz="3200" b="1" dirty="0" err="1" smtClean="0">
                <a:solidFill>
                  <a:schemeClr val="bg2">
                    <a:lumMod val="60000"/>
                    <a:lumOff val="40000"/>
                  </a:schemeClr>
                </a:solidFill>
                <a:latin typeface="Calibri" pitchFamily="34" charset="0"/>
              </a:rPr>
              <a:t>Governance</a:t>
            </a:r>
            <a:r>
              <a:rPr lang="it-IT" sz="3200" b="1" dirty="0" smtClean="0">
                <a:solidFill>
                  <a:schemeClr val="bg2">
                    <a:lumMod val="60000"/>
                    <a:lumOff val="40000"/>
                  </a:schemeClr>
                </a:solidFill>
                <a:latin typeface="Calibri" pitchFamily="34" charset="0"/>
              </a:rPr>
              <a:t> PA: salari</a:t>
            </a:r>
            <a:endParaRPr lang="en-GB" dirty="0">
              <a:solidFill>
                <a:schemeClr val="bg2">
                  <a:lumMod val="60000"/>
                  <a:lumOff val="40000"/>
                </a:schemeClr>
              </a:solidFill>
            </a:endParaRPr>
          </a:p>
        </p:txBody>
      </p:sp>
      <p:sp>
        <p:nvSpPr>
          <p:cNvPr id="3" name="Segnaposto contenuto 2"/>
          <p:cNvSpPr>
            <a:spLocks noGrp="1"/>
          </p:cNvSpPr>
          <p:nvPr>
            <p:ph idx="1"/>
          </p:nvPr>
        </p:nvSpPr>
        <p:spPr/>
        <p:txBody>
          <a:bodyPr/>
          <a:lstStyle/>
          <a:p>
            <a:r>
              <a:rPr lang="it-IT" sz="2400" dirty="0" smtClean="0"/>
              <a:t>Svezia: nell’800 e 900 era considerata come uno dei paesi al mondo </a:t>
            </a:r>
            <a:r>
              <a:rPr lang="it-IT" sz="2400" dirty="0" err="1" smtClean="0"/>
              <a:t>piu’</a:t>
            </a:r>
            <a:r>
              <a:rPr lang="it-IT" sz="2400" dirty="0" smtClean="0"/>
              <a:t> corrotti </a:t>
            </a:r>
          </a:p>
          <a:p>
            <a:r>
              <a:rPr lang="it-IT" sz="2400" dirty="0" smtClean="0"/>
              <a:t> Becker e </a:t>
            </a:r>
            <a:r>
              <a:rPr lang="it-IT" sz="2400" dirty="0" err="1" smtClean="0"/>
              <a:t>Sigler</a:t>
            </a:r>
            <a:r>
              <a:rPr lang="it-IT" sz="2400" dirty="0" smtClean="0"/>
              <a:t> (1974): salari alti, al disopra del salario di riserva, possono aiutare a combattere corruzione (</a:t>
            </a:r>
            <a:r>
              <a:rPr lang="it-IT" sz="2400" i="1" dirty="0" err="1" smtClean="0"/>
              <a:t>efficiency</a:t>
            </a:r>
            <a:r>
              <a:rPr lang="it-IT" sz="2400" i="1" dirty="0" smtClean="0"/>
              <a:t> </a:t>
            </a:r>
            <a:r>
              <a:rPr lang="it-IT" sz="2400" i="1" dirty="0" err="1" smtClean="0"/>
              <a:t>wage</a:t>
            </a:r>
            <a:r>
              <a:rPr lang="it-IT" sz="2400" dirty="0" smtClean="0"/>
              <a:t>)  Ma salari più alti possono anche significare tangenti maggiori (maggiore potere negoziale del funzionario). </a:t>
            </a:r>
          </a:p>
          <a:p>
            <a:r>
              <a:rPr lang="it-IT" sz="2400" dirty="0" smtClean="0"/>
              <a:t> Dati: evidenza non chiara.  Relazione non confermata per livelli bassi o alti di monitoraggio. Solo per livelli intermedi</a:t>
            </a:r>
          </a:p>
        </p:txBody>
      </p:sp>
    </p:spTree>
  </p:cSld>
  <p:clrMapOvr>
    <a:masterClrMapping/>
  </p:clrMapOvr>
  <p:transition>
    <p:zoom/>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sz="3200" b="1" dirty="0" err="1" smtClean="0">
                <a:solidFill>
                  <a:schemeClr val="bg2">
                    <a:lumMod val="60000"/>
                    <a:lumOff val="40000"/>
                  </a:schemeClr>
                </a:solidFill>
                <a:latin typeface="Calibri" pitchFamily="34" charset="0"/>
              </a:rPr>
              <a:t>Governance</a:t>
            </a:r>
            <a:r>
              <a:rPr lang="it-IT" sz="3200" b="1" dirty="0" smtClean="0">
                <a:solidFill>
                  <a:schemeClr val="bg2">
                    <a:lumMod val="60000"/>
                    <a:lumOff val="40000"/>
                  </a:schemeClr>
                </a:solidFill>
                <a:latin typeface="Calibri" pitchFamily="34" charset="0"/>
              </a:rPr>
              <a:t> PA: il ruolo della reputazione</a:t>
            </a:r>
            <a:endParaRPr lang="it-IT" sz="3200" b="1" dirty="0">
              <a:solidFill>
                <a:schemeClr val="bg2">
                  <a:lumMod val="60000"/>
                  <a:lumOff val="40000"/>
                </a:schemeClr>
              </a:solidFill>
              <a:latin typeface="Calibri" pitchFamily="34" charset="0"/>
            </a:endParaRPr>
          </a:p>
        </p:txBody>
      </p:sp>
      <p:sp>
        <p:nvSpPr>
          <p:cNvPr id="3" name="Segnaposto contenuto 2"/>
          <p:cNvSpPr>
            <a:spLocks noGrp="1"/>
          </p:cNvSpPr>
          <p:nvPr>
            <p:ph idx="1"/>
          </p:nvPr>
        </p:nvSpPr>
        <p:spPr>
          <a:xfrm>
            <a:off x="508179" y="1646350"/>
            <a:ext cx="8915400" cy="1470338"/>
          </a:xfrm>
        </p:spPr>
        <p:txBody>
          <a:bodyPr/>
          <a:lstStyle/>
          <a:p>
            <a:pPr algn="just">
              <a:buNone/>
            </a:pPr>
            <a:r>
              <a:rPr lang="en-US" dirty="0" smtClean="0">
                <a:latin typeface="Calibri" pitchFamily="34" charset="0"/>
              </a:rPr>
              <a:t>    </a:t>
            </a:r>
            <a:endParaRPr lang="it-IT" dirty="0"/>
          </a:p>
        </p:txBody>
      </p:sp>
      <p:sp>
        <p:nvSpPr>
          <p:cNvPr id="6" name="CasellaDiTesto 5"/>
          <p:cNvSpPr txBox="1"/>
          <p:nvPr/>
        </p:nvSpPr>
        <p:spPr>
          <a:xfrm>
            <a:off x="590412" y="1717077"/>
            <a:ext cx="9015211" cy="4154984"/>
          </a:xfrm>
          <a:prstGeom prst="rect">
            <a:avLst/>
          </a:prstGeom>
          <a:noFill/>
        </p:spPr>
        <p:txBody>
          <a:bodyPr wrap="square" rtlCol="0">
            <a:spAutoFit/>
          </a:bodyPr>
          <a:lstStyle/>
          <a:p>
            <a:pPr algn="just"/>
            <a:r>
              <a:rPr lang="en-US" sz="2200" dirty="0" smtClean="0">
                <a:latin typeface="Calibri" pitchFamily="34" charset="0"/>
              </a:rPr>
              <a:t>“However, this system was disastrous when the city had become corrupt. For then it was not the most virtuous but the most powerful who stood for election, and the weak, even if virtuous, were too frightened to run for office”</a:t>
            </a:r>
          </a:p>
          <a:p>
            <a:pPr algn="just"/>
            <a:r>
              <a:rPr lang="en-US" sz="2200" dirty="0" smtClean="0"/>
              <a:t>Machiavelli</a:t>
            </a:r>
          </a:p>
          <a:p>
            <a:pPr algn="just"/>
            <a:endParaRPr lang="en-US" sz="2200" dirty="0" smtClean="0">
              <a:latin typeface="Calibri" pitchFamily="34" charset="0"/>
            </a:endParaRPr>
          </a:p>
          <a:p>
            <a:pPr algn="just"/>
            <a:endParaRPr lang="en-US" sz="2200" dirty="0" smtClean="0"/>
          </a:p>
          <a:p>
            <a:pPr algn="just"/>
            <a:r>
              <a:rPr lang="en-US" sz="2200" dirty="0" err="1" smtClean="0">
                <a:latin typeface="Calibri" pitchFamily="34" charset="0"/>
              </a:rPr>
              <a:t>Tirole</a:t>
            </a:r>
            <a:r>
              <a:rPr lang="en-US" sz="2200" dirty="0" smtClean="0">
                <a:latin typeface="Calibri" pitchFamily="34" charset="0"/>
              </a:rPr>
              <a:t> (1996, RES)</a:t>
            </a:r>
          </a:p>
          <a:p>
            <a:pPr algn="just"/>
            <a:endParaRPr lang="en-US" sz="2200" dirty="0" smtClean="0"/>
          </a:p>
          <a:p>
            <a:pPr algn="just"/>
            <a:r>
              <a:rPr lang="en-US" sz="2200" dirty="0" smtClean="0"/>
              <a:t>La </a:t>
            </a:r>
            <a:r>
              <a:rPr lang="en-US" sz="2200" dirty="0" err="1" smtClean="0"/>
              <a:t>Porta</a:t>
            </a:r>
            <a:r>
              <a:rPr lang="en-US" sz="2200" dirty="0" smtClean="0"/>
              <a:t> </a:t>
            </a:r>
            <a:r>
              <a:rPr lang="en-US" sz="2200" dirty="0" err="1" smtClean="0"/>
              <a:t>Vannucci</a:t>
            </a:r>
            <a:r>
              <a:rPr lang="en-US" sz="2200" dirty="0" smtClean="0"/>
              <a:t> (2009):  : </a:t>
            </a:r>
            <a:r>
              <a:rPr lang="en-US" sz="2200" dirty="0" err="1" smtClean="0"/>
              <a:t>da</a:t>
            </a:r>
            <a:r>
              <a:rPr lang="en-US" sz="2200" dirty="0" smtClean="0"/>
              <a:t> </a:t>
            </a:r>
            <a:r>
              <a:rPr lang="en-US" sz="2200" dirty="0" err="1" smtClean="0"/>
              <a:t>tangentopoli</a:t>
            </a:r>
            <a:r>
              <a:rPr lang="en-US" sz="2200" dirty="0" smtClean="0"/>
              <a:t> ad </a:t>
            </a:r>
            <a:r>
              <a:rPr lang="en-US" sz="2200" dirty="0" err="1" smtClean="0"/>
              <a:t>oggi</a:t>
            </a:r>
            <a:endParaRPr lang="en-US" sz="2200" dirty="0" smtClean="0"/>
          </a:p>
          <a:p>
            <a:pPr algn="just"/>
            <a:endParaRPr lang="en-US" sz="2200" dirty="0" smtClean="0">
              <a:latin typeface="Calibri" pitchFamily="34" charset="0"/>
            </a:endParaRPr>
          </a:p>
          <a:p>
            <a:pPr algn="just"/>
            <a:r>
              <a:rPr lang="en-US" sz="2200" dirty="0" smtClean="0"/>
              <a:t>Il </a:t>
            </a:r>
            <a:r>
              <a:rPr lang="en-US" sz="2200" dirty="0" err="1" smtClean="0"/>
              <a:t>caso</a:t>
            </a:r>
            <a:r>
              <a:rPr lang="en-US" sz="2200" dirty="0" smtClean="0"/>
              <a:t> Singapore: </a:t>
            </a:r>
            <a:r>
              <a:rPr lang="en-US" sz="2200" dirty="0" err="1" smtClean="0"/>
              <a:t>dura</a:t>
            </a:r>
            <a:r>
              <a:rPr lang="en-US" sz="2200" dirty="0" smtClean="0"/>
              <a:t> </a:t>
            </a:r>
            <a:r>
              <a:rPr lang="en-US" sz="2200" dirty="0" err="1" smtClean="0"/>
              <a:t>selezione</a:t>
            </a:r>
            <a:r>
              <a:rPr lang="en-US" sz="2200" dirty="0" smtClean="0"/>
              <a:t>, </a:t>
            </a:r>
            <a:r>
              <a:rPr lang="en-US" sz="2200" dirty="0" err="1" smtClean="0"/>
              <a:t>altissime</a:t>
            </a:r>
            <a:r>
              <a:rPr lang="en-US" sz="2200" dirty="0" smtClean="0"/>
              <a:t> </a:t>
            </a:r>
            <a:r>
              <a:rPr lang="en-US" sz="2200" dirty="0" err="1" smtClean="0"/>
              <a:t>competenze</a:t>
            </a:r>
            <a:r>
              <a:rPr lang="en-US" sz="2200" dirty="0" smtClean="0"/>
              <a:t>, </a:t>
            </a:r>
            <a:r>
              <a:rPr lang="en-US" sz="2200" dirty="0" err="1" smtClean="0"/>
              <a:t>professionalità</a:t>
            </a:r>
            <a:r>
              <a:rPr lang="en-US" sz="2200" dirty="0" smtClean="0"/>
              <a:t>, </a:t>
            </a:r>
            <a:r>
              <a:rPr lang="en-US" sz="2200" dirty="0" err="1" smtClean="0"/>
              <a:t>alti</a:t>
            </a:r>
            <a:r>
              <a:rPr lang="en-US" sz="2200" dirty="0" smtClean="0"/>
              <a:t> </a:t>
            </a:r>
            <a:r>
              <a:rPr lang="en-US" sz="2200" dirty="0" err="1" smtClean="0"/>
              <a:t>salari</a:t>
            </a:r>
            <a:r>
              <a:rPr lang="en-US" sz="2200" dirty="0" smtClean="0"/>
              <a:t>. </a:t>
            </a:r>
            <a:r>
              <a:rPr lang="en-US" sz="2200" dirty="0" err="1" smtClean="0"/>
              <a:t>Valorizzare</a:t>
            </a:r>
            <a:r>
              <a:rPr lang="en-US" sz="2200" dirty="0" smtClean="0"/>
              <a:t> la </a:t>
            </a:r>
            <a:r>
              <a:rPr lang="en-US" sz="2200" dirty="0" err="1" smtClean="0"/>
              <a:t>reputazione</a:t>
            </a:r>
            <a:r>
              <a:rPr lang="en-US" sz="2200" dirty="0" smtClean="0"/>
              <a:t>.</a:t>
            </a:r>
            <a:endParaRPr lang="it-IT" sz="2200" dirty="0">
              <a:latin typeface="Calibri"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wipe(down)">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wipe(down)">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Effect transition="in" filter="wipe(down)">
                                      <p:cBhvr>
                                        <p:cTn id="32"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it-IT" sz="3300" b="1" dirty="0" smtClean="0">
                <a:solidFill>
                  <a:schemeClr val="bg2">
                    <a:lumMod val="60000"/>
                    <a:lumOff val="40000"/>
                  </a:schemeClr>
                </a:solidFill>
                <a:latin typeface="Calibri" pitchFamily="34" charset="0"/>
              </a:rPr>
              <a:t>Una cultura della reputazione per la PA</a:t>
            </a:r>
            <a:endParaRPr lang="it-IT" dirty="0" smtClean="0">
              <a:solidFill>
                <a:schemeClr val="bg2">
                  <a:lumMod val="60000"/>
                  <a:lumOff val="40000"/>
                </a:schemeClr>
              </a:solidFill>
            </a:endParaRPr>
          </a:p>
        </p:txBody>
      </p:sp>
      <p:sp>
        <p:nvSpPr>
          <p:cNvPr id="83971" name="Rectangle 3"/>
          <p:cNvSpPr>
            <a:spLocks noGrp="1" noChangeArrowheads="1"/>
          </p:cNvSpPr>
          <p:nvPr>
            <p:ph idx="1"/>
          </p:nvPr>
        </p:nvSpPr>
        <p:spPr>
          <a:xfrm>
            <a:off x="319088" y="1838325"/>
            <a:ext cx="9380537" cy="4613275"/>
          </a:xfrm>
        </p:spPr>
        <p:txBody>
          <a:bodyPr/>
          <a:lstStyle/>
          <a:p>
            <a:pPr algn="just" eaLnBrk="1" hangingPunct="1">
              <a:lnSpc>
                <a:spcPct val="80000"/>
              </a:lnSpc>
              <a:buFont typeface="Wingdings" pitchFamily="2" charset="2"/>
              <a:buNone/>
            </a:pPr>
            <a:r>
              <a:rPr lang="it-IT" altLang="ja-JP" sz="1300" dirty="0" smtClean="0">
                <a:ea typeface="ＭＳ Ｐゴシック"/>
                <a:cs typeface="ＭＳ Ｐゴシック"/>
              </a:rPr>
              <a:t>	</a:t>
            </a:r>
            <a:r>
              <a:rPr lang="it-IT" altLang="ja-JP" sz="2200" dirty="0" smtClean="0">
                <a:latin typeface="Calibri" pitchFamily="34" charset="0"/>
                <a:ea typeface="ＭＳ Ｐゴシック"/>
                <a:cs typeface="ＭＳ Ｐゴシック"/>
              </a:rPr>
              <a:t>Facendo attenzione a che la </a:t>
            </a:r>
            <a:r>
              <a:rPr lang="it-IT" altLang="ja-JP" sz="2200" b="1" dirty="0" smtClean="0">
                <a:latin typeface="Calibri" pitchFamily="34" charset="0"/>
                <a:ea typeface="ＭＳ Ｐゴシック"/>
                <a:cs typeface="ＭＳ Ｐゴシック"/>
              </a:rPr>
              <a:t>qualità sia misurata ex-post</a:t>
            </a:r>
            <a:r>
              <a:rPr lang="it-IT" altLang="ja-JP" sz="2200" dirty="0" smtClean="0">
                <a:latin typeface="Calibri" pitchFamily="34" charset="0"/>
                <a:ea typeface="ＭＳ Ｐゴシック"/>
                <a:cs typeface="ＭＳ Ｐゴシック"/>
              </a:rPr>
              <a:t>, si dovrebbero raccogliere dati, normalizzati, e pubblicarli su INTERNET:</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“i </a:t>
            </a:r>
            <a:r>
              <a:rPr lang="it-IT" altLang="ja-JP" sz="2200" b="1" dirty="0" smtClean="0">
                <a:latin typeface="Calibri" pitchFamily="34" charset="0"/>
                <a:ea typeface="ＭＳ Ｐゴシック"/>
                <a:cs typeface="ＭＳ Ｐゴシック"/>
              </a:rPr>
              <a:t>cittadini</a:t>
            </a:r>
            <a:r>
              <a:rPr lang="it-IT" altLang="ja-JP" sz="2200" dirty="0" smtClean="0">
                <a:latin typeface="Calibri" pitchFamily="34" charset="0"/>
                <a:ea typeface="ＭＳ Ｐゴシック"/>
                <a:cs typeface="ＭＳ Ｐゴシック"/>
              </a:rPr>
              <a:t> interessati potrebbero poi </a:t>
            </a:r>
            <a:r>
              <a:rPr lang="it-IT" altLang="ja-JP" sz="2200" b="1" dirty="0" smtClean="0">
                <a:latin typeface="Calibri" pitchFamily="34" charset="0"/>
                <a:ea typeface="ＭＳ Ｐゴシック"/>
                <a:cs typeface="ＭＳ Ｐゴシック"/>
              </a:rPr>
              <a:t>esprimere una loro opinione</a:t>
            </a:r>
            <a:r>
              <a:rPr lang="it-IT" altLang="ja-JP" sz="2200" dirty="0" smtClean="0">
                <a:latin typeface="Calibri" pitchFamily="34" charset="0"/>
                <a:ea typeface="ＭＳ Ｐゴシック"/>
                <a:cs typeface="ＭＳ Ｐゴシック"/>
              </a:rPr>
              <a:t>, contribuendo così alla formazione di una reputazione delle imprese e degli amministratori responsabili. Si raggiungerebbe </a:t>
            </a:r>
            <a:r>
              <a:rPr lang="it-IT" altLang="ja-JP" sz="2200" b="1" dirty="0" smtClean="0">
                <a:solidFill>
                  <a:srgbClr val="00B0EE"/>
                </a:solidFill>
                <a:latin typeface="Calibri" pitchFamily="34" charset="0"/>
                <a:ea typeface="ＭＳ Ｐゴシック"/>
                <a:cs typeface="ＭＳ Ｐゴシック"/>
              </a:rPr>
              <a:t>un risultato duplice</a:t>
            </a:r>
            <a:r>
              <a:rPr lang="it-IT" altLang="ja-JP" sz="2200" dirty="0" smtClean="0">
                <a:latin typeface="Calibri" pitchFamily="34" charset="0"/>
                <a:ea typeface="ＭＳ Ｐゴシック"/>
                <a:cs typeface="ＭＳ Ｐゴシック"/>
              </a:rPr>
              <a:t>: </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 per primo, si darebbe visibilità massima a tutte le situazioni critiche, così </a:t>
            </a:r>
            <a:r>
              <a:rPr lang="it-IT" altLang="ja-JP" sz="2200" b="1" dirty="0" smtClean="0">
                <a:latin typeface="Calibri" pitchFamily="34" charset="0"/>
                <a:ea typeface="ＭＳ Ｐゴシック"/>
                <a:cs typeface="ＭＳ Ｐゴシック"/>
              </a:rPr>
              <a:t>indirizzando le ispezioni dell’amministrazione</a:t>
            </a:r>
            <a:r>
              <a:rPr lang="it-IT" altLang="ja-JP" sz="2200" dirty="0" smtClean="0">
                <a:latin typeface="Calibri" pitchFamily="34" charset="0"/>
                <a:ea typeface="ＭＳ Ｐゴシック"/>
                <a:cs typeface="ＭＳ Ｐゴシック"/>
              </a:rPr>
              <a:t>, ed eventualmente </a:t>
            </a:r>
            <a:r>
              <a:rPr lang="it-IT" altLang="ja-JP" sz="2200" b="1" dirty="0" smtClean="0">
                <a:latin typeface="Calibri" pitchFamily="34" charset="0"/>
                <a:ea typeface="ＭＳ Ｐゴシック"/>
                <a:cs typeface="ＭＳ Ｐゴシック"/>
              </a:rPr>
              <a:t>le indagini della magistratura</a:t>
            </a:r>
            <a:r>
              <a:rPr lang="it-IT" altLang="ja-JP" sz="2200" dirty="0" smtClean="0">
                <a:latin typeface="Calibri" pitchFamily="34" charset="0"/>
                <a:ea typeface="ＭＳ Ｐゴシック"/>
                <a:cs typeface="ＭＳ Ｐゴシック"/>
              </a:rPr>
              <a:t>. </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a:t>
            </a:r>
          </a:p>
          <a:p>
            <a:pPr algn="just" eaLnBrk="1" hangingPunct="1">
              <a:lnSpc>
                <a:spcPct val="80000"/>
              </a:lnSpc>
              <a:buFont typeface="Wingdings" pitchFamily="2" charset="2"/>
              <a:buNone/>
            </a:pPr>
            <a:r>
              <a:rPr lang="it-IT" altLang="ja-JP" sz="2200" dirty="0" smtClean="0">
                <a:latin typeface="Calibri" pitchFamily="34" charset="0"/>
                <a:ea typeface="ＭＳ Ｐゴシック"/>
                <a:cs typeface="ＭＳ Ｐゴシック"/>
              </a:rPr>
              <a:t>	- Inoltre, le amministrazioni, gli amministratori, e le imprese, si vedrebbero fortemente spinti a costruire </a:t>
            </a:r>
            <a:r>
              <a:rPr lang="it-IT" altLang="ja-JP" sz="2200" b="1" dirty="0" smtClean="0">
                <a:latin typeface="Calibri" pitchFamily="34" charset="0"/>
                <a:ea typeface="ＭＳ Ｐゴシック"/>
                <a:cs typeface="ＭＳ Ｐゴシック"/>
              </a:rPr>
              <a:t>una loro reputazione positiva</a:t>
            </a:r>
            <a:r>
              <a:rPr lang="it-IT" altLang="ja-JP" sz="2200" dirty="0" smtClean="0">
                <a:latin typeface="Calibri" pitchFamily="34" charset="0"/>
                <a:ea typeface="ＭＳ Ｐゴシック"/>
                <a:cs typeface="ＭＳ Ｐゴシック"/>
              </a:rPr>
              <a:t> per evitare lo </a:t>
            </a:r>
            <a:r>
              <a:rPr lang="it-IT" altLang="ja-JP" sz="2200" b="1" dirty="0" smtClean="0">
                <a:solidFill>
                  <a:srgbClr val="9888DE"/>
                </a:solidFill>
                <a:latin typeface="Calibri" pitchFamily="34" charset="0"/>
                <a:ea typeface="ＭＳ Ｐゴシック"/>
                <a:cs typeface="ＭＳ Ｐゴシック"/>
              </a:rPr>
              <a:t>stigma pubblico</a:t>
            </a:r>
            <a:r>
              <a:rPr lang="it-IT" altLang="ja-JP" sz="2200" dirty="0" smtClean="0">
                <a:latin typeface="Calibri" pitchFamily="34" charset="0"/>
                <a:ea typeface="ＭＳ Ｐゴシック"/>
                <a:cs typeface="ＭＳ Ｐゴシック"/>
              </a:rPr>
              <a:t>, la punizione degli elettori o dei superiori gerarchici, ed eventuali danni economici.” (</a:t>
            </a:r>
            <a:r>
              <a:rPr lang="it-IT" altLang="ja-JP" sz="2200" dirty="0" err="1" smtClean="0">
                <a:latin typeface="Calibri" pitchFamily="34" charset="0"/>
                <a:ea typeface="ＭＳ Ｐゴシック"/>
                <a:cs typeface="ＭＳ Ｐゴシック"/>
              </a:rPr>
              <a:t>Dini-Spagnolo</a:t>
            </a:r>
            <a:r>
              <a:rPr lang="it-IT" altLang="ja-JP" sz="2200" dirty="0" smtClean="0">
                <a:latin typeface="Calibri" pitchFamily="34" charset="0"/>
                <a:ea typeface="ＭＳ Ｐゴシック"/>
                <a:cs typeface="ＭＳ Ｐゴシック"/>
              </a:rPr>
              <a:t>; </a:t>
            </a:r>
            <a:r>
              <a:rPr lang="it-IT" altLang="ja-JP" sz="2200" dirty="0" err="1" smtClean="0">
                <a:latin typeface="Calibri" pitchFamily="34" charset="0"/>
                <a:ea typeface="ＭＳ Ｐゴシック"/>
                <a:cs typeface="ＭＳ Ｐゴシック"/>
              </a:rPr>
              <a:t>Picci-Piga</a:t>
            </a:r>
            <a:r>
              <a:rPr lang="it-IT" altLang="ja-JP" sz="2200" dirty="0" smtClean="0">
                <a:latin typeface="Calibri" pitchFamily="34" charset="0"/>
                <a:ea typeface="ＭＳ Ｐゴシック"/>
                <a:cs typeface="ＭＳ Ｐゴシック"/>
              </a:rPr>
              <a:t>). </a:t>
            </a:r>
            <a:r>
              <a:rPr lang="it-IT" altLang="ja-JP" sz="2200" b="1" dirty="0" smtClean="0">
                <a:solidFill>
                  <a:srgbClr val="9888DE"/>
                </a:solidFill>
                <a:latin typeface="Calibri" pitchFamily="34" charset="0"/>
                <a:ea typeface="ＭＳ Ｐゴシック"/>
                <a:cs typeface="ＭＳ Ｐゴシック"/>
              </a:rPr>
              <a:t>L’esperienza dei mimi di </a:t>
            </a:r>
            <a:r>
              <a:rPr lang="it-IT" altLang="ja-JP" sz="2200" b="1" dirty="0" err="1" smtClean="0">
                <a:solidFill>
                  <a:srgbClr val="9888DE"/>
                </a:solidFill>
                <a:latin typeface="Calibri" pitchFamily="34" charset="0"/>
                <a:ea typeface="ＭＳ Ｐゴシック"/>
                <a:cs typeface="ＭＳ Ｐゴシック"/>
              </a:rPr>
              <a:t>Mockus</a:t>
            </a:r>
            <a:r>
              <a:rPr lang="it-IT" altLang="ja-JP" sz="2200" b="1" dirty="0" smtClean="0">
                <a:solidFill>
                  <a:srgbClr val="9888DE"/>
                </a:solidFill>
                <a:latin typeface="Calibri" pitchFamily="34" charset="0"/>
                <a:ea typeface="ＭＳ Ｐゴシック"/>
                <a:cs typeface="ＭＳ Ｐゴシック"/>
              </a:rPr>
              <a:t>, il sindaco.</a:t>
            </a:r>
            <a:endParaRPr lang="it-IT" sz="2200" b="1" dirty="0" smtClean="0">
              <a:solidFill>
                <a:srgbClr val="9888DE"/>
              </a:solidFill>
              <a:latin typeface="Calibri" pitchFamily="34" charset="0"/>
            </a:endParaRPr>
          </a:p>
        </p:txBody>
      </p:sp>
    </p:spTree>
  </p:cSld>
  <p:clrMapOvr>
    <a:masterClrMapping/>
  </p:clrMapOvr>
  <p:transition>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95300" y="457200"/>
            <a:ext cx="8915400" cy="941942"/>
          </a:xfrm>
        </p:spPr>
        <p:txBody>
          <a:bodyPr/>
          <a:lstStyle/>
          <a:p>
            <a:r>
              <a:rPr lang="nb-NO" sz="3200" dirty="0" smtClean="0">
                <a:solidFill>
                  <a:schemeClr val="bg2">
                    <a:lumMod val="60000"/>
                    <a:lumOff val="40000"/>
                  </a:schemeClr>
                </a:solidFill>
              </a:rPr>
              <a:t>Stakeholder collaboration</a:t>
            </a:r>
            <a:endParaRPr lang="nb-NO" sz="2400" i="1" dirty="0">
              <a:solidFill>
                <a:schemeClr val="bg2">
                  <a:lumMod val="60000"/>
                  <a:lumOff val="40000"/>
                </a:schemeClr>
              </a:solidFill>
              <a:latin typeface="Times New Roman" pitchFamily="18" charset="0"/>
            </a:endParaRPr>
          </a:p>
        </p:txBody>
      </p:sp>
      <p:sp>
        <p:nvSpPr>
          <p:cNvPr id="68611" name="Rectangle 3"/>
          <p:cNvSpPr>
            <a:spLocks noGrp="1" noChangeArrowheads="1"/>
          </p:cNvSpPr>
          <p:nvPr>
            <p:ph idx="1"/>
          </p:nvPr>
        </p:nvSpPr>
        <p:spPr>
          <a:xfrm>
            <a:off x="741231" y="1412876"/>
            <a:ext cx="8893042" cy="5040313"/>
          </a:xfrm>
        </p:spPr>
        <p:txBody>
          <a:bodyPr/>
          <a:lstStyle/>
          <a:p>
            <a:pPr algn="r"/>
            <a:r>
              <a:rPr lang="nb-NO" sz="2400" dirty="0"/>
              <a:t>Multistakeholder initiatives for better sector performance </a:t>
            </a:r>
          </a:p>
          <a:p>
            <a:pPr>
              <a:lnSpc>
                <a:spcPct val="90000"/>
              </a:lnSpc>
            </a:pPr>
            <a:r>
              <a:rPr lang="nb-NO" sz="2400" dirty="0"/>
              <a:t>Players with different interests in the project </a:t>
            </a:r>
          </a:p>
          <a:p>
            <a:pPr>
              <a:lnSpc>
                <a:spcPct val="80000"/>
              </a:lnSpc>
              <a:buFontTx/>
              <a:buNone/>
            </a:pPr>
            <a:r>
              <a:rPr lang="nb-NO" sz="2400" dirty="0"/>
              <a:t>	- </a:t>
            </a:r>
            <a:r>
              <a:rPr lang="nb-NO" sz="2000" dirty="0"/>
              <a:t>value for (public) money, private sector profits, quality in service delivery/construction, efficient regulation, protection for vulnerable groups, prices for end-users </a:t>
            </a:r>
          </a:p>
          <a:p>
            <a:r>
              <a:rPr lang="nb-NO" sz="2400" dirty="0"/>
              <a:t>Access to information, independent control, reduce risk of corruption </a:t>
            </a:r>
          </a:p>
          <a:p>
            <a:r>
              <a:rPr lang="nb-NO" sz="2400" dirty="0"/>
              <a:t>Players engaged in the MSG should represent their institutions and get their rights supported by law </a:t>
            </a:r>
          </a:p>
          <a:p>
            <a:r>
              <a:rPr lang="nb-NO" sz="2400" dirty="0"/>
              <a:t>No silver bullet but more multistakeholder collaboration and civil society engagement correlate with less corruption </a:t>
            </a:r>
          </a:p>
          <a:p>
            <a:pPr>
              <a:lnSpc>
                <a:spcPct val="90000"/>
              </a:lnSpc>
            </a:pPr>
            <a:endParaRPr lang="nb-NO" sz="2400" dirty="0"/>
          </a:p>
          <a:p>
            <a:pPr>
              <a:lnSpc>
                <a:spcPct val="90000"/>
              </a:lnSpc>
            </a:pPr>
            <a:endParaRPr lang="nb-NO" sz="2800"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86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86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86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86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86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4162" name="Rectangle 2"/>
          <p:cNvSpPr>
            <a:spLocks noGrp="1" noChangeArrowheads="1"/>
          </p:cNvSpPr>
          <p:nvPr>
            <p:ph type="title"/>
          </p:nvPr>
        </p:nvSpPr>
        <p:spPr>
          <a:xfrm>
            <a:off x="495300" y="457200"/>
            <a:ext cx="8915400" cy="856445"/>
          </a:xfrm>
        </p:spPr>
        <p:txBody>
          <a:bodyPr/>
          <a:lstStyle/>
          <a:p>
            <a:pPr algn="ctr"/>
            <a:r>
              <a:rPr lang="it-IT" sz="3400" b="1" dirty="0" smtClean="0">
                <a:solidFill>
                  <a:srgbClr val="9888DE"/>
                </a:solidFill>
                <a:latin typeface="Calibri" pitchFamily="34" charset="0"/>
              </a:rPr>
              <a:t>Cittadini possono controllare?</a:t>
            </a:r>
            <a:endParaRPr lang="it-IT" sz="3400" b="1" dirty="0">
              <a:solidFill>
                <a:srgbClr val="9888DE"/>
              </a:solidFill>
              <a:latin typeface="Calibri" pitchFamily="34" charset="0"/>
            </a:endParaRPr>
          </a:p>
        </p:txBody>
      </p:sp>
      <p:sp>
        <p:nvSpPr>
          <p:cNvPr id="4" name="Ovale 3"/>
          <p:cNvSpPr/>
          <p:nvPr/>
        </p:nvSpPr>
        <p:spPr bwMode="auto">
          <a:xfrm>
            <a:off x="811369" y="2318197"/>
            <a:ext cx="2240924" cy="1326525"/>
          </a:xfrm>
          <a:prstGeom prst="ellipse">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lang="it-IT" dirty="0"/>
          </a:p>
          <a:p>
            <a:pPr marL="0" marR="0" indent="0" algn="ctr" defTabSz="914400" rtl="0" eaLnBrk="1" fontAlgn="base" latinLnBrk="0" hangingPunct="1">
              <a:lnSpc>
                <a:spcPct val="100000"/>
              </a:lnSpc>
              <a:spcBef>
                <a:spcPct val="0"/>
              </a:spcBef>
              <a:spcAft>
                <a:spcPct val="0"/>
              </a:spcAft>
              <a:buClrTx/>
              <a:buSzTx/>
              <a:buFontTx/>
              <a:buNone/>
              <a:tabLst/>
            </a:pPr>
            <a:r>
              <a:rPr kumimoji="0" lang="it-IT" sz="3200" b="1" i="0" u="none" strike="noStrike" cap="none" normalizeH="0" baseline="0" dirty="0" smtClean="0">
                <a:ln>
                  <a:noFill/>
                </a:ln>
                <a:solidFill>
                  <a:schemeClr val="bg2"/>
                </a:solidFill>
                <a:effectLst/>
                <a:latin typeface="Calibri" pitchFamily="34" charset="0"/>
              </a:rPr>
              <a:t>Cittadini</a:t>
            </a:r>
          </a:p>
        </p:txBody>
      </p:sp>
      <p:sp>
        <p:nvSpPr>
          <p:cNvPr id="7" name="Triangolo isoscele 6"/>
          <p:cNvSpPr/>
          <p:nvPr/>
        </p:nvSpPr>
        <p:spPr bwMode="auto">
          <a:xfrm>
            <a:off x="2524258" y="4468969"/>
            <a:ext cx="2653049" cy="1700011"/>
          </a:xfrm>
          <a:prstGeom prst="triangle">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it-IT" sz="2800" b="1" dirty="0" smtClean="0">
                <a:solidFill>
                  <a:schemeClr val="bg2"/>
                </a:solidFill>
                <a:latin typeface="Calibri" pitchFamily="34" charset="0"/>
              </a:rPr>
              <a:t>Grandi</a:t>
            </a:r>
          </a:p>
          <a:p>
            <a:pPr marL="0" marR="0" indent="0" algn="ctr" defTabSz="914400" rtl="0" eaLnBrk="1" fontAlgn="base" latinLnBrk="0" hangingPunct="1">
              <a:lnSpc>
                <a:spcPct val="100000"/>
              </a:lnSpc>
              <a:spcBef>
                <a:spcPct val="0"/>
              </a:spcBef>
              <a:spcAft>
                <a:spcPct val="0"/>
              </a:spcAft>
              <a:buClrTx/>
              <a:buSzTx/>
              <a:buFontTx/>
              <a:buNone/>
              <a:tabLst/>
            </a:pPr>
            <a:r>
              <a:rPr lang="it-IT" sz="2800" b="1" dirty="0" smtClean="0">
                <a:solidFill>
                  <a:schemeClr val="bg2"/>
                </a:solidFill>
              </a:rPr>
              <a:t>Imprese</a:t>
            </a:r>
            <a:endParaRPr lang="it-IT" sz="2800" b="1" dirty="0" smtClean="0">
              <a:solidFill>
                <a:schemeClr val="bg2"/>
              </a:solidFill>
              <a:latin typeface="Calibri"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endParaRPr lang="it-IT" b="1" dirty="0">
              <a:solidFill>
                <a:schemeClr val="bg2"/>
              </a:solidFill>
              <a:latin typeface="Calibri" pitchFamily="34" charset="0"/>
            </a:endParaRPr>
          </a:p>
        </p:txBody>
      </p:sp>
      <p:sp>
        <p:nvSpPr>
          <p:cNvPr id="9" name="Pergamena 2 8"/>
          <p:cNvSpPr/>
          <p:nvPr/>
        </p:nvSpPr>
        <p:spPr bwMode="auto">
          <a:xfrm>
            <a:off x="6761408" y="901521"/>
            <a:ext cx="3144592" cy="6117465"/>
          </a:xfrm>
          <a:prstGeom prst="horizontalScroll">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endParaRPr kumimoji="0" lang="en-US" sz="1200" b="1" i="0" u="none" strike="noStrike" cap="none" normalizeH="0" baseline="0" dirty="0" smtClean="0">
              <a:ln>
                <a:noFill/>
              </a:ln>
              <a:solidFill>
                <a:schemeClr val="tx1"/>
              </a:solidFill>
              <a:effectLst/>
              <a:latin typeface="Calibri" pitchFamily="34" charset="0"/>
            </a:endParaRPr>
          </a:p>
          <a:p>
            <a:r>
              <a:rPr lang="en-US" sz="2600" b="1" dirty="0" smtClean="0"/>
              <a:t>La base </a:t>
            </a:r>
            <a:r>
              <a:rPr kumimoji="0" lang="en-US" sz="2600" b="1" i="0" u="none" strike="noStrike" cap="none" normalizeH="0" baseline="0" dirty="0" err="1" smtClean="0">
                <a:ln>
                  <a:noFill/>
                </a:ln>
                <a:solidFill>
                  <a:schemeClr val="tx1"/>
                </a:solidFill>
                <a:effectLst/>
                <a:latin typeface="Calibri" pitchFamily="34" charset="0"/>
              </a:rPr>
              <a:t>funziona</a:t>
            </a:r>
            <a:r>
              <a:rPr kumimoji="0" lang="en-US" sz="2600" b="1" i="0" u="none" strike="noStrike" cap="none" normalizeH="0" baseline="0" dirty="0" smtClean="0">
                <a:ln>
                  <a:noFill/>
                </a:ln>
                <a:solidFill>
                  <a:schemeClr val="tx1"/>
                </a:solidFill>
                <a:effectLst/>
                <a:latin typeface="Calibri" pitchFamily="34" charset="0"/>
              </a:rPr>
              <a:t>?</a:t>
            </a:r>
          </a:p>
          <a:p>
            <a:r>
              <a:rPr lang="en-US" sz="2200" dirty="0" err="1" smtClean="0">
                <a:latin typeface="Calibri"/>
                <a:ea typeface="Calibri"/>
                <a:cs typeface="Times New Roman"/>
              </a:rPr>
              <a:t>Olken</a:t>
            </a:r>
            <a:r>
              <a:rPr lang="en-US" sz="2200" dirty="0" smtClean="0">
                <a:latin typeface="Calibri"/>
                <a:ea typeface="Calibri"/>
                <a:cs typeface="Times New Roman"/>
              </a:rPr>
              <a:t> (2007) shows however that increasing grass-roots participation in monitoring has little impact, due to elite capture and free-rider problems</a:t>
            </a:r>
            <a:endParaRPr kumimoji="0" lang="en-US" sz="1200" b="1" i="0" u="none" strike="noStrike" cap="none" normalizeH="0" baseline="0" dirty="0" smtClean="0">
              <a:ln>
                <a:noFill/>
              </a:ln>
              <a:solidFill>
                <a:schemeClr val="tx1"/>
              </a:solidFill>
              <a:effectLst/>
              <a:latin typeface="Calibri" pitchFamily="34" charset="0"/>
            </a:endParaRPr>
          </a:p>
        </p:txBody>
      </p:sp>
      <p:sp>
        <p:nvSpPr>
          <p:cNvPr id="10" name="Rettangolo 9"/>
          <p:cNvSpPr/>
          <p:nvPr/>
        </p:nvSpPr>
        <p:spPr bwMode="auto">
          <a:xfrm>
            <a:off x="3515933" y="2343953"/>
            <a:ext cx="3103809" cy="1378041"/>
          </a:xfrm>
          <a:prstGeom prst="rect">
            <a:avLst/>
          </a:prstGeom>
          <a:solidFill>
            <a:schemeClr val="accent6">
              <a:lumMod val="60000"/>
              <a:lumOff val="40000"/>
            </a:schemeClr>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it-IT" sz="3200" b="1" dirty="0" err="1" smtClean="0">
                <a:solidFill>
                  <a:schemeClr val="bg2"/>
                </a:solidFill>
                <a:latin typeface="Calibri" pitchFamily="34" charset="0"/>
              </a:rPr>
              <a:t>Bur</a:t>
            </a:r>
            <a:r>
              <a:rPr lang="it-IT" sz="3200" b="1" dirty="0" smtClean="0">
                <a:solidFill>
                  <a:schemeClr val="bg2"/>
                </a:solidFill>
                <a:latin typeface="Calibri" pitchFamily="34" charset="0"/>
              </a:rPr>
              <a:t>. + Pol.</a:t>
            </a:r>
          </a:p>
          <a:p>
            <a:pPr marL="0" marR="0" indent="0" algn="ctr" defTabSz="914400" rtl="0" eaLnBrk="1" fontAlgn="base" latinLnBrk="0" hangingPunct="1">
              <a:lnSpc>
                <a:spcPct val="100000"/>
              </a:lnSpc>
              <a:spcBef>
                <a:spcPct val="0"/>
              </a:spcBef>
              <a:spcAft>
                <a:spcPct val="0"/>
              </a:spcAft>
              <a:buClrTx/>
              <a:buSzTx/>
              <a:buFontTx/>
              <a:buNone/>
              <a:tabLst/>
            </a:pPr>
            <a:r>
              <a:rPr lang="it-IT" sz="2400" b="1" dirty="0" smtClean="0">
                <a:solidFill>
                  <a:schemeClr val="bg2"/>
                </a:solidFill>
                <a:latin typeface="Calibri" pitchFamily="34" charset="0"/>
              </a:rPr>
              <a:t>(disonesti)</a:t>
            </a:r>
            <a:endParaRPr lang="it-IT" sz="2400" b="1" dirty="0">
              <a:solidFill>
                <a:schemeClr val="bg2"/>
              </a:solidFill>
              <a:latin typeface="Calibri" pitchFamily="34" charset="0"/>
            </a:endParaRPr>
          </a:p>
        </p:txBody>
      </p:sp>
      <p:sp>
        <p:nvSpPr>
          <p:cNvPr id="11" name="Corda 10"/>
          <p:cNvSpPr/>
          <p:nvPr/>
        </p:nvSpPr>
        <p:spPr bwMode="auto">
          <a:xfrm>
            <a:off x="489397" y="3863662"/>
            <a:ext cx="2266682" cy="1970468"/>
          </a:xfrm>
          <a:prstGeom prst="chord">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lang="it-IT" sz="3200" b="1" dirty="0" smtClean="0">
              <a:solidFill>
                <a:schemeClr val="bg2"/>
              </a:solidFill>
              <a:latin typeface="Calibri" pitchFamily="34" charset="0"/>
            </a:endParaRPr>
          </a:p>
          <a:p>
            <a:pPr marL="0" marR="0" indent="0" algn="l" defTabSz="914400" rtl="0" eaLnBrk="1" fontAlgn="base" latinLnBrk="0" hangingPunct="1">
              <a:lnSpc>
                <a:spcPct val="100000"/>
              </a:lnSpc>
              <a:spcBef>
                <a:spcPct val="0"/>
              </a:spcBef>
              <a:spcAft>
                <a:spcPct val="0"/>
              </a:spcAft>
              <a:buClrTx/>
              <a:buSzTx/>
              <a:buFontTx/>
              <a:buNone/>
              <a:tabLst/>
            </a:pPr>
            <a:r>
              <a:rPr lang="it-IT" sz="3200" b="1" dirty="0" smtClean="0">
                <a:solidFill>
                  <a:schemeClr val="bg2"/>
                </a:solidFill>
                <a:latin typeface="Calibri" pitchFamily="34" charset="0"/>
              </a:rPr>
              <a:t>Piccole</a:t>
            </a:r>
          </a:p>
          <a:p>
            <a:pPr marL="0" marR="0" indent="0" algn="l" defTabSz="914400" rtl="0" eaLnBrk="1" fontAlgn="base" latinLnBrk="0" hangingPunct="1">
              <a:lnSpc>
                <a:spcPct val="100000"/>
              </a:lnSpc>
              <a:spcBef>
                <a:spcPct val="0"/>
              </a:spcBef>
              <a:spcAft>
                <a:spcPct val="0"/>
              </a:spcAft>
              <a:buClrTx/>
              <a:buSzTx/>
              <a:buFontTx/>
              <a:buNone/>
              <a:tabLst/>
            </a:pPr>
            <a:r>
              <a:rPr lang="it-IT" b="1" dirty="0" smtClean="0">
                <a:solidFill>
                  <a:schemeClr val="bg2"/>
                </a:solidFill>
              </a:rPr>
              <a:t>Imprese</a:t>
            </a:r>
            <a:endParaRPr lang="it-IT" sz="3200" b="1" dirty="0">
              <a:solidFill>
                <a:schemeClr val="bg2"/>
              </a:solidFill>
              <a:latin typeface="Calibri" pitchFamily="34" charset="0"/>
            </a:endParaRPr>
          </a:p>
        </p:txBody>
      </p:sp>
      <p:sp>
        <p:nvSpPr>
          <p:cNvPr id="13" name="Torta 12"/>
          <p:cNvSpPr/>
          <p:nvPr/>
        </p:nvSpPr>
        <p:spPr bwMode="auto">
          <a:xfrm>
            <a:off x="0" y="1616298"/>
            <a:ext cx="6709893" cy="5067837"/>
          </a:xfrm>
          <a:prstGeom prst="pie">
            <a:avLst/>
          </a:prstGeom>
          <a:noFill/>
          <a:ln w="38100" cap="flat" cmpd="sng" algn="ctr">
            <a:solidFill>
              <a:srgbClr val="00B050"/>
            </a:solidFill>
            <a:prstDash val="dash"/>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charset="0"/>
              <a:cs typeface="Arial"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wipe(down)">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down)">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down)">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4294967295"/>
          </p:nvPr>
        </p:nvSpPr>
        <p:spPr>
          <a:xfrm>
            <a:off x="742950" y="1711325"/>
            <a:ext cx="9163050" cy="4525963"/>
          </a:xfrm>
        </p:spPr>
        <p:txBody>
          <a:bodyPr/>
          <a:lstStyle/>
          <a:p>
            <a:pPr marL="357188" indent="-357188">
              <a:lnSpc>
                <a:spcPct val="90000"/>
              </a:lnSpc>
              <a:buFont typeface="Calibri" pitchFamily="34" charset="0"/>
              <a:buChar char="•"/>
            </a:pPr>
            <a:r>
              <a:rPr lang="en-US" sz="2400" dirty="0" smtClean="0">
                <a:solidFill>
                  <a:srgbClr val="482400"/>
                </a:solidFill>
              </a:rPr>
              <a:t>Voluntary </a:t>
            </a:r>
            <a:r>
              <a:rPr lang="en-US" sz="2400" dirty="0">
                <a:solidFill>
                  <a:srgbClr val="482400"/>
                </a:solidFill>
              </a:rPr>
              <a:t>self-regulation </a:t>
            </a:r>
          </a:p>
          <a:p>
            <a:pPr marL="357188" indent="-357188">
              <a:lnSpc>
                <a:spcPct val="90000"/>
              </a:lnSpc>
              <a:buFont typeface="Calibri" pitchFamily="34" charset="0"/>
              <a:buNone/>
            </a:pPr>
            <a:r>
              <a:rPr lang="en-US" sz="2000" dirty="0">
                <a:solidFill>
                  <a:srgbClr val="482400"/>
                </a:solidFill>
              </a:rPr>
              <a:t>	(often expressed in corporate governance codes)</a:t>
            </a:r>
          </a:p>
          <a:p>
            <a:pPr marL="357188" indent="-357188">
              <a:lnSpc>
                <a:spcPct val="90000"/>
              </a:lnSpc>
              <a:buFont typeface="Calibri" pitchFamily="34" charset="0"/>
              <a:buChar char="•"/>
            </a:pPr>
            <a:endParaRPr lang="en-US" sz="2000" dirty="0">
              <a:solidFill>
                <a:srgbClr val="482400"/>
              </a:solidFill>
            </a:endParaRPr>
          </a:p>
          <a:p>
            <a:pPr marL="357188" indent="-357188">
              <a:lnSpc>
                <a:spcPct val="90000"/>
              </a:lnSpc>
              <a:buFont typeface="Calibri" pitchFamily="34" charset="0"/>
              <a:buChar char="•"/>
            </a:pPr>
            <a:r>
              <a:rPr lang="en-US" sz="2400" dirty="0">
                <a:solidFill>
                  <a:srgbClr val="482400"/>
                </a:solidFill>
              </a:rPr>
              <a:t> Statutory self-regulation </a:t>
            </a:r>
            <a:r>
              <a:rPr lang="en-US" sz="2000" dirty="0">
                <a:solidFill>
                  <a:srgbClr val="482400"/>
                </a:solidFill>
              </a:rPr>
              <a:t>(or meta-regulation/semi-self-regulation).</a:t>
            </a:r>
            <a:r>
              <a:rPr lang="en-US" sz="2400" dirty="0">
                <a:solidFill>
                  <a:srgbClr val="482400"/>
                </a:solidFill>
              </a:rPr>
              <a:t> </a:t>
            </a:r>
            <a:r>
              <a:rPr lang="en-US" sz="2000" dirty="0">
                <a:solidFill>
                  <a:srgbClr val="482400"/>
                </a:solidFill>
              </a:rPr>
              <a:t> Internal control regimes required by law</a:t>
            </a:r>
          </a:p>
          <a:p>
            <a:pPr marL="357188" indent="-357188">
              <a:lnSpc>
                <a:spcPct val="90000"/>
              </a:lnSpc>
              <a:buFont typeface="Calibri" pitchFamily="34" charset="0"/>
              <a:buChar char="•"/>
            </a:pPr>
            <a:endParaRPr lang="en-US" sz="1400" dirty="0">
              <a:solidFill>
                <a:srgbClr val="482400"/>
              </a:solidFill>
            </a:endParaRPr>
          </a:p>
          <a:p>
            <a:pPr marL="357188" indent="-357188">
              <a:lnSpc>
                <a:spcPct val="90000"/>
              </a:lnSpc>
              <a:buFont typeface="Calibri" pitchFamily="34" charset="0"/>
              <a:buChar char="•"/>
            </a:pPr>
            <a:r>
              <a:rPr lang="en-US" sz="2400" dirty="0">
                <a:solidFill>
                  <a:srgbClr val="482400"/>
                </a:solidFill>
              </a:rPr>
              <a:t> Indirect statutory self-regulation</a:t>
            </a:r>
          </a:p>
          <a:p>
            <a:pPr marL="536575" lvl="1" indent="0">
              <a:lnSpc>
                <a:spcPct val="90000"/>
              </a:lnSpc>
              <a:buFont typeface="Calibri" pitchFamily="34" charset="0"/>
              <a:buNone/>
            </a:pPr>
            <a:r>
              <a:rPr lang="en-US" sz="1800" dirty="0">
                <a:solidFill>
                  <a:srgbClr val="482400"/>
                </a:solidFill>
              </a:rPr>
              <a:t>Not required by law, but the law rewards companies that have established self-regulation (e.g. employers with internal control systems established to prevent corruption is not liable for damages caused by employee-conducted corruption</a:t>
            </a:r>
            <a:r>
              <a:rPr lang="en-US" sz="1800" dirty="0" smtClean="0">
                <a:solidFill>
                  <a:srgbClr val="482400"/>
                </a:solidFill>
              </a:rPr>
              <a:t>.)</a:t>
            </a:r>
          </a:p>
          <a:p>
            <a:pPr marL="536575" lvl="1" indent="0">
              <a:lnSpc>
                <a:spcPct val="90000"/>
              </a:lnSpc>
              <a:buFont typeface="Calibri" pitchFamily="34" charset="0"/>
              <a:buNone/>
            </a:pPr>
            <a:endParaRPr lang="en-US" sz="1800" dirty="0" smtClean="0">
              <a:solidFill>
                <a:srgbClr val="482400"/>
              </a:solidFill>
              <a:ea typeface="+mn-ea"/>
            </a:endParaRPr>
          </a:p>
          <a:p>
            <a:pPr marL="136525" indent="0">
              <a:lnSpc>
                <a:spcPct val="90000"/>
              </a:lnSpc>
            </a:pPr>
            <a:r>
              <a:rPr lang="en-US" sz="2400" dirty="0" smtClean="0">
                <a:solidFill>
                  <a:srgbClr val="482400"/>
                </a:solidFill>
              </a:rPr>
              <a:t> Integrity pact</a:t>
            </a:r>
            <a:endParaRPr lang="en-US" sz="2400" dirty="0">
              <a:solidFill>
                <a:srgbClr val="482400"/>
              </a:solidFill>
            </a:endParaRPr>
          </a:p>
          <a:p>
            <a:pPr marL="357188" indent="-357188">
              <a:lnSpc>
                <a:spcPct val="90000"/>
              </a:lnSpc>
              <a:buFontTx/>
              <a:buNone/>
            </a:pPr>
            <a:endParaRPr lang="en-US" sz="1800" dirty="0">
              <a:solidFill>
                <a:srgbClr val="482400"/>
              </a:solidFill>
            </a:endParaRPr>
          </a:p>
        </p:txBody>
      </p:sp>
      <p:sp>
        <p:nvSpPr>
          <p:cNvPr id="59395" name="Title 1"/>
          <p:cNvSpPr>
            <a:spLocks noGrp="1"/>
          </p:cNvSpPr>
          <p:nvPr>
            <p:ph type="title" idx="4294967295"/>
          </p:nvPr>
        </p:nvSpPr>
        <p:spPr>
          <a:xfrm>
            <a:off x="771181" y="341313"/>
            <a:ext cx="8144219" cy="1143000"/>
          </a:xfrm>
        </p:spPr>
        <p:txBody>
          <a:bodyPr/>
          <a:lstStyle/>
          <a:p>
            <a:pPr marL="357188" indent="-357188"/>
            <a:r>
              <a:rPr lang="en-GB" sz="2400" u="sng" dirty="0" smtClean="0">
                <a:solidFill>
                  <a:srgbClr val="482400"/>
                </a:solidFill>
              </a:rPr>
              <a:t>Self-regulation</a:t>
            </a:r>
            <a:endParaRPr lang="en-GB" sz="2400" u="sng" dirty="0">
              <a:solidFill>
                <a:srgbClr val="482400"/>
              </a:solidFill>
            </a:endParaRPr>
          </a:p>
        </p:txBody>
      </p:sp>
    </p:spTree>
  </p:cSld>
  <p:clrMapOvr>
    <a:masterClrMapping/>
  </p:clrMapOvr>
  <p:transition>
    <p:zo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194337" y="485775"/>
            <a:ext cx="8915400" cy="1143000"/>
          </a:xfrm>
        </p:spPr>
        <p:txBody>
          <a:bodyPr/>
          <a:lstStyle/>
          <a:p>
            <a:r>
              <a:rPr lang="nb-NO" sz="4000" dirty="0" smtClean="0"/>
              <a:t>Cosa funziona</a:t>
            </a:r>
            <a:r>
              <a:rPr lang="nb-NO" sz="4000" dirty="0"/>
              <a:t/>
            </a:r>
            <a:br>
              <a:rPr lang="nb-NO" sz="4000" dirty="0"/>
            </a:br>
            <a:r>
              <a:rPr lang="nb-NO" sz="2400" i="1" dirty="0">
                <a:solidFill>
                  <a:srgbClr val="969696"/>
                </a:solidFill>
                <a:latin typeface="Times New Roman" pitchFamily="18" charset="0"/>
              </a:rPr>
              <a:t>See also early slide – on apparently simple solutions  </a:t>
            </a:r>
          </a:p>
        </p:txBody>
      </p:sp>
      <p:sp>
        <p:nvSpPr>
          <p:cNvPr id="72707" name="Rectangle 3"/>
          <p:cNvSpPr>
            <a:spLocks noGrp="1" noChangeArrowheads="1"/>
          </p:cNvSpPr>
          <p:nvPr>
            <p:ph idx="1"/>
          </p:nvPr>
        </p:nvSpPr>
        <p:spPr>
          <a:xfrm>
            <a:off x="1209014" y="1782763"/>
            <a:ext cx="8915400" cy="4525962"/>
          </a:xfrm>
        </p:spPr>
        <p:txBody>
          <a:bodyPr/>
          <a:lstStyle/>
          <a:p>
            <a:pPr>
              <a:lnSpc>
                <a:spcPct val="110000"/>
              </a:lnSpc>
            </a:pPr>
            <a:r>
              <a:rPr lang="nb-NO" sz="2400" dirty="0"/>
              <a:t>Democracy and political will... </a:t>
            </a:r>
          </a:p>
          <a:p>
            <a:pPr>
              <a:lnSpc>
                <a:spcPct val="110000"/>
              </a:lnSpc>
            </a:pPr>
            <a:r>
              <a:rPr lang="nb-NO" sz="2400" dirty="0"/>
              <a:t>Enforcement and implementation </a:t>
            </a:r>
          </a:p>
          <a:p>
            <a:pPr>
              <a:lnSpc>
                <a:spcPct val="110000"/>
              </a:lnSpc>
            </a:pPr>
            <a:r>
              <a:rPr lang="nb-NO" sz="2400" dirty="0"/>
              <a:t>Procedures for an accountable state </a:t>
            </a:r>
          </a:p>
          <a:p>
            <a:pPr>
              <a:lnSpc>
                <a:spcPct val="110000"/>
              </a:lnSpc>
            </a:pPr>
            <a:r>
              <a:rPr lang="nb-NO" sz="2400" dirty="0"/>
              <a:t>Access to information on decisions, outcomes and performance </a:t>
            </a:r>
          </a:p>
          <a:p>
            <a:pPr>
              <a:lnSpc>
                <a:spcPct val="110000"/>
              </a:lnSpc>
            </a:pPr>
            <a:r>
              <a:rPr lang="nb-NO" sz="2400" dirty="0"/>
              <a:t>Safe ways of blowing the whistle and (sharp) lenience </a:t>
            </a:r>
          </a:p>
          <a:p>
            <a:pPr>
              <a:lnSpc>
                <a:spcPct val="110000"/>
              </a:lnSpc>
            </a:pPr>
            <a:r>
              <a:rPr lang="nb-NO" sz="2400" dirty="0"/>
              <a:t>Rewarding self-regulation </a:t>
            </a:r>
          </a:p>
          <a:p>
            <a:pPr>
              <a:lnSpc>
                <a:spcPct val="110000"/>
              </a:lnSpc>
            </a:pPr>
            <a:r>
              <a:rPr lang="nb-NO" sz="2400" dirty="0"/>
              <a:t>Encouraging civil society and multistakeholder initiatives</a:t>
            </a:r>
          </a:p>
          <a:p>
            <a:pPr>
              <a:lnSpc>
                <a:spcPct val="110000"/>
              </a:lnSpc>
            </a:pPr>
            <a:endParaRPr lang="nb-NO" sz="2400" dirty="0"/>
          </a:p>
        </p:txBody>
      </p:sp>
    </p:spTree>
  </p:cSld>
  <p:clrMapOvr>
    <a:masterClrMapping/>
  </p:clrMapOvr>
  <p:transition>
    <p:zoom/>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ORDER" val="4"/>
  <p:tag name="MULTI-LINE" val="false"/>
  <p:tag name="TEXT" val="&amp;Data:"/>
  <p:tag name="FILL" val="true"/>
  <p:tag name="OPTIONAL" val="false"/>
  <p:tag name="NAME" val="Data"/>
  <p:tag name="HEIGHT" val="1"/>
  <p:tag name="INDENTED" val="false"/>
  <p:tag name="CAPTION HEIGHT" val="2"/>
</p:tagLst>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Calibri"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Calibri" pitchFamily="34" charset="0"/>
            <a:cs typeface="Arial" charset="0"/>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14098</TotalTime>
  <Words>4916</Words>
  <Application>Microsoft Office PowerPoint</Application>
  <PresentationFormat>A4 (21x29,7 cm)</PresentationFormat>
  <Paragraphs>602</Paragraphs>
  <Slides>72</Slides>
  <Notes>6</Notes>
  <HiddenSlides>0</HiddenSlides>
  <MMClips>0</MMClips>
  <ScaleCrop>false</ScaleCrop>
  <HeadingPairs>
    <vt:vector size="8" baseType="variant">
      <vt:variant>
        <vt:lpstr>Caratteri utilizzati</vt:lpstr>
      </vt:variant>
      <vt:variant>
        <vt:i4>12</vt:i4>
      </vt:variant>
      <vt:variant>
        <vt:lpstr>Tema</vt:lpstr>
      </vt:variant>
      <vt:variant>
        <vt:i4>1</vt:i4>
      </vt:variant>
      <vt:variant>
        <vt:lpstr>Server OLE incorporati</vt:lpstr>
      </vt:variant>
      <vt:variant>
        <vt:i4>2</vt:i4>
      </vt:variant>
      <vt:variant>
        <vt:lpstr>Titoli diapositive</vt:lpstr>
      </vt:variant>
      <vt:variant>
        <vt:i4>72</vt:i4>
      </vt:variant>
    </vt:vector>
  </HeadingPairs>
  <TitlesOfParts>
    <vt:vector size="87" baseType="lpstr">
      <vt:lpstr>Arial Unicode MS</vt:lpstr>
      <vt:lpstr>ＭＳ Ｐゴシック</vt:lpstr>
      <vt:lpstr>SimSun</vt:lpstr>
      <vt:lpstr>Arial</vt:lpstr>
      <vt:lpstr>Arial Black</vt:lpstr>
      <vt:lpstr>Calibri</vt:lpstr>
      <vt:lpstr>Cambria</vt:lpstr>
      <vt:lpstr>Tahoma</vt:lpstr>
      <vt:lpstr>Times</vt:lpstr>
      <vt:lpstr>Times New Roman</vt:lpstr>
      <vt:lpstr>Verdana</vt:lpstr>
      <vt:lpstr>Wingdings</vt:lpstr>
      <vt:lpstr>Pixel</vt:lpstr>
      <vt:lpstr>Grafico</vt:lpstr>
      <vt:lpstr>Equazione</vt:lpstr>
      <vt:lpstr>Presentazione standard di PowerPoint</vt:lpstr>
      <vt:lpstr>Sommario</vt:lpstr>
      <vt:lpstr>Definizione 1: Banca Mondiale:  </vt:lpstr>
      <vt:lpstr>Definizione 2: Lambdsorff (2007)</vt:lpstr>
      <vt:lpstr>Presentazione standard di PowerPoint</vt:lpstr>
      <vt:lpstr>Presentazione standard di PowerPoint</vt:lpstr>
      <vt:lpstr>E’ una questione culturale? I parcheggi e le multe a  NY Fissman e Miguel (2006)</vt:lpstr>
      <vt:lpstr>E’ una questione culturale? Riflette le norme sociali? </vt:lpstr>
      <vt:lpstr> L’approccio dell’Economia  </vt:lpstr>
      <vt:lpstr>Corte dei Conti (2011)</vt:lpstr>
      <vt:lpstr>Come misurare la corruzione? Difficile</vt:lpstr>
      <vt:lpstr>Misurare la corruzione</vt:lpstr>
      <vt:lpstr>Corruption Perception Index</vt:lpstr>
      <vt:lpstr>Italia rispetto ad altri paesi Transparency International Corruption Perceptions Index</vt:lpstr>
      <vt:lpstr>Presentazione standard di PowerPoint</vt:lpstr>
      <vt:lpstr>CPI 2010</vt:lpstr>
      <vt:lpstr>Ma quale relazione tra corruzione percepita e corruzione effettiva?</vt:lpstr>
      <vt:lpstr>4.  I dati per capire le determinanti della corruzione</vt:lpstr>
      <vt:lpstr> Determinanti: cosa dicono i dati   (Svensson 2005)</vt:lpstr>
      <vt:lpstr>La diffusione della corruzione nel procurement: i dati mondiali Kauffman (2006) La corruzione nel mondo del procurement</vt:lpstr>
      <vt:lpstr>La corruzione nel procurement: alcuni dati italiani Bandiera, Prat, Valletti, (2009)</vt:lpstr>
      <vt:lpstr>Ma attenti a comprendere bene gli sprechi!  L’”efficienza” degli acquisti delle università: spesa per dipendente per telefonia: media 970 €; min 80€; max 2800€   Fonte: Giuseppe Catalano, il Mulino 2004.</vt:lpstr>
      <vt:lpstr>Un trend non solo italiano</vt:lpstr>
      <vt:lpstr>Cosa causa gli sprechi?</vt:lpstr>
      <vt:lpstr>(cont.) Ancora Bandiera-Prat-Valletti</vt:lpstr>
      <vt:lpstr>La (non) barzelletta del carabiniere</vt:lpstr>
      <vt:lpstr>Nepotismo e Lottizzazione nel  Procurement</vt:lpstr>
      <vt:lpstr>Presentazione standard di PowerPoint</vt:lpstr>
      <vt:lpstr>I 3 momenti critici nel procurement</vt:lpstr>
      <vt:lpstr>La fase pre-gara</vt:lpstr>
      <vt:lpstr>La fase pre-gara: La scelta della forma di procurement: gare o affidamento?</vt:lpstr>
      <vt:lpstr>La scelta della forma di procurement: gare o affidamento?</vt:lpstr>
      <vt:lpstr>La scelta della forma di procurement: gare o affidamento?</vt:lpstr>
      <vt:lpstr>Presentazione standard di PowerPoint</vt:lpstr>
      <vt:lpstr>Presentazione standard di PowerPoint</vt:lpstr>
      <vt:lpstr>La fase di gara: Le specifiche tecniche nel capitolato</vt:lpstr>
      <vt:lpstr>Il capitolato corrotto: attenti alla durata del contratto</vt:lpstr>
      <vt:lpstr>Presentazione standard di PowerPoint</vt:lpstr>
      <vt:lpstr>Capitolato corrotto: Numero di lotti!</vt:lpstr>
      <vt:lpstr>Capitolato corrotto: Raggruppamenti di imprese e vincoli di aggiudicazione</vt:lpstr>
      <vt:lpstr>Capitolato corrotto: i requisiti</vt:lpstr>
      <vt:lpstr>Capitolato corrotto: base d’asta</vt:lpstr>
      <vt:lpstr>Capitolato corrotto: rimedi?</vt:lpstr>
      <vt:lpstr>La fase di gara: altri dati italiani (Coviello-Gagliarducci)</vt:lpstr>
      <vt:lpstr>Coviello et al (cont.)</vt:lpstr>
      <vt:lpstr>Coviello et al (cont.)</vt:lpstr>
      <vt:lpstr>La fase di gara: i criteri, la scelta</vt:lpstr>
      <vt:lpstr>Presentazione standard di PowerPoint</vt:lpstr>
      <vt:lpstr>(cont.) La formula</vt:lpstr>
      <vt:lpstr>(cont.) La formula </vt:lpstr>
      <vt:lpstr>Alcune regole dannose</vt:lpstr>
      <vt:lpstr>Presentazione standard di PowerPoint</vt:lpstr>
      <vt:lpstr>La fase post gara: i controlli e l’esecuzione del contratto</vt:lpstr>
      <vt:lpstr>Il vendor rating</vt:lpstr>
      <vt:lpstr>Il problema con le concessioni Iossa Martimort (2011)</vt:lpstr>
      <vt:lpstr>Combattere la corruzione: gli incentivi dei funzionari</vt:lpstr>
      <vt:lpstr>Oppure:  (t-d)(1-p)&gt;p(s-v)</vt:lpstr>
      <vt:lpstr>Combattere la corruzione con le leggi</vt:lpstr>
      <vt:lpstr>Combattere la corruzione con i whistleblower</vt:lpstr>
      <vt:lpstr>  Combattere la corruzione con i whistleblower  </vt:lpstr>
      <vt:lpstr>Combattere la corruzione con i whistleblower</vt:lpstr>
      <vt:lpstr>Combattere la corruzione con strategie di procurement</vt:lpstr>
      <vt:lpstr>Un esempio</vt:lpstr>
      <vt:lpstr>Combattere la corruzione con strategie di procurement: la centrale d’acquisto</vt:lpstr>
      <vt:lpstr>Governance PA: incentivi e accountability John Roberts, The Modern Firm Organizational Design for Performance and Growth, Oxford University Press</vt:lpstr>
      <vt:lpstr>Governance PA: salari</vt:lpstr>
      <vt:lpstr>Governance PA: il ruolo della reputazione</vt:lpstr>
      <vt:lpstr>Una cultura della reputazione per la PA</vt:lpstr>
      <vt:lpstr>Stakeholder collaboration</vt:lpstr>
      <vt:lpstr>Cittadini possono controllare?</vt:lpstr>
      <vt:lpstr>Self-regulation</vt:lpstr>
      <vt:lpstr>Cosa funziona See also early slide – on apparently simple solutions  </vt:lpstr>
    </vt:vector>
  </TitlesOfParts>
  <Company>Roland Berger &amp; Partner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Graziella Iorio</dc:creator>
  <cp:lastModifiedBy>Elisabetta Iossa</cp:lastModifiedBy>
  <cp:revision>1209</cp:revision>
  <cp:lastPrinted>2001-08-24T14:56:10Z</cp:lastPrinted>
  <dcterms:created xsi:type="dcterms:W3CDTF">2002-02-27T08:20:55Z</dcterms:created>
  <dcterms:modified xsi:type="dcterms:W3CDTF">2014-11-08T08:46:40Z</dcterms:modified>
</cp:coreProperties>
</file>