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rawings/drawing1.xml" ContentType="application/vnd.openxmlformats-officedocument.drawingml.chartshapes+xml"/>
  <Override PartName="/ppt/charts/chart8.xml" ContentType="application/vnd.openxmlformats-officedocument.drawingml.chart+xml"/>
  <Override PartName="/ppt/drawings/drawing2.xml" ContentType="application/vnd.openxmlformats-officedocument.drawingml.chartshapes+xml"/>
  <Override PartName="/ppt/charts/chart9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10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76" r:id="rId2"/>
    <p:sldId id="264" r:id="rId3"/>
    <p:sldId id="289" r:id="rId4"/>
    <p:sldId id="314" r:id="rId5"/>
    <p:sldId id="315" r:id="rId6"/>
    <p:sldId id="286" r:id="rId7"/>
    <p:sldId id="288" r:id="rId8"/>
    <p:sldId id="256" r:id="rId9"/>
    <p:sldId id="262" r:id="rId10"/>
    <p:sldId id="261" r:id="rId11"/>
    <p:sldId id="260" r:id="rId12"/>
    <p:sldId id="257" r:id="rId13"/>
    <p:sldId id="258" r:id="rId14"/>
    <p:sldId id="259" r:id="rId15"/>
    <p:sldId id="320" r:id="rId16"/>
    <p:sldId id="301" r:id="rId17"/>
    <p:sldId id="319" r:id="rId18"/>
    <p:sldId id="287" r:id="rId19"/>
    <p:sldId id="302" r:id="rId20"/>
    <p:sldId id="304" r:id="rId21"/>
    <p:sldId id="321" r:id="rId22"/>
    <p:sldId id="322" r:id="rId23"/>
    <p:sldId id="312" r:id="rId24"/>
    <p:sldId id="303" r:id="rId25"/>
    <p:sldId id="316" r:id="rId26"/>
    <p:sldId id="305" r:id="rId27"/>
    <p:sldId id="306" r:id="rId28"/>
    <p:sldId id="313" r:id="rId29"/>
    <p:sldId id="291" r:id="rId30"/>
    <p:sldId id="296" r:id="rId31"/>
    <p:sldId id="308" r:id="rId32"/>
    <p:sldId id="309" r:id="rId33"/>
    <p:sldId id="318" r:id="rId34"/>
    <p:sldId id="299" r:id="rId3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9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essuno stile, nessuna grigli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ile con tema 1 - Color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84" autoAdjust="0"/>
    <p:restoredTop sz="94660"/>
  </p:normalViewPr>
  <p:slideViewPr>
    <p:cSldViewPr>
      <p:cViewPr varScale="1">
        <p:scale>
          <a:sx n="84" d="100"/>
          <a:sy n="84" d="100"/>
        </p:scale>
        <p:origin x="906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rotabaldini\AppData\Local\Microsoft\Windows\Temporary%20Internet%20Files\Content.Outlook\ONPY74ZH\Indagine%20fiducia%20D18%20e%20D20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rotabaldini\AppData\Local\Microsoft\Windows\Temporary%20Internet%20Files\Content.Outlook\ONPY74ZH\Indagine%20fiducia%20D18%20e%20D20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Foglio_di_lavoro_di_Microsoft_Excel1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Foglio_di_lavoro_di_Microsoft_Excel2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Foglio_di_lavoro_di_Microsoft_Excel3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Foglio_di_lavoro_di_Microsoft_Excel4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Users\irotabaldini\Downloads\Grafico%20%20(1).xls" TargetMode="Externa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C:\Users\irotabaldini\Downloads\Grafico%20.xls" TargetMode="Externa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rotabaldini\Desktop\richieste%20dati\tasso%20disoccupazione%20giovanile%20dal%2077.xml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Boeri\Desktop\tasso%20disoccupazione%20giovanile%20dal%2077.xml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oleObject" Target="file:///\\iza-sv247\homes\iza9404\My%20Documents\Paper\Unemployment_15-24_vs_55-64_EU27.xls" TargetMode="External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oleObject" Target="file:///\\iza-sv247\homes\iza9404\My%20Documents\Paper\Employment_15-24_vs_55-64_EU27.xls" TargetMode="Externa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irotabaldini\Downloads\b4eda480-b24c-4922-9f39-fcffe4990104.xls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40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it-IT" b="1"/>
              <a:t>Lei pensa che il sistema pensionistico sia: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4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it-IT"/>
        </a:p>
      </c:txPr>
    </c:title>
    <c:autoTitleDeleted val="0"/>
    <c:plotArea>
      <c:layout>
        <c:manualLayout>
          <c:layoutTarget val="inner"/>
          <c:xMode val="edge"/>
          <c:yMode val="edge"/>
          <c:x val="0.46370847738687626"/>
          <c:y val="7.3124451548455885E-2"/>
          <c:w val="0.50893668790286029"/>
          <c:h val="0.75257885808102454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'domanda 20'!$S$23</c:f>
              <c:strCache>
                <c:ptCount val="1"/>
                <c:pt idx="0">
                  <c:v>licenza elementare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'domanda 20'!$R$24:$R$25</c:f>
              <c:strCache>
                <c:ptCount val="2"/>
                <c:pt idx="0">
                  <c:v>In disavanzo (le entrate contributive sono inferiori all'ammontare necessario al pagamento di tutte le attuali pensioni)</c:v>
                </c:pt>
                <c:pt idx="1">
                  <c:v>Risposta sbagliata*</c:v>
                </c:pt>
              </c:strCache>
            </c:strRef>
          </c:cat>
          <c:val>
            <c:numRef>
              <c:f>'domanda 20'!$S$24:$S$25</c:f>
              <c:numCache>
                <c:formatCode>0%</c:formatCode>
                <c:ptCount val="2"/>
                <c:pt idx="0">
                  <c:v>0.55714285714285716</c:v>
                </c:pt>
                <c:pt idx="1">
                  <c:v>0.44285714285714284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0B3-45C4-A854-D9A5E099843C}"/>
            </c:ext>
          </c:extLst>
        </c:ser>
        <c:ser>
          <c:idx val="1"/>
          <c:order val="1"/>
          <c:tx>
            <c:strRef>
              <c:f>'domanda 20'!$T$23</c:f>
              <c:strCache>
                <c:ptCount val="1"/>
                <c:pt idx="0">
                  <c:v>licenza media inferiore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'domanda 20'!$R$24:$R$25</c:f>
              <c:strCache>
                <c:ptCount val="2"/>
                <c:pt idx="0">
                  <c:v>In disavanzo (le entrate contributive sono inferiori all'ammontare necessario al pagamento di tutte le attuali pensioni)</c:v>
                </c:pt>
                <c:pt idx="1">
                  <c:v>Risposta sbagliata*</c:v>
                </c:pt>
              </c:strCache>
            </c:strRef>
          </c:cat>
          <c:val>
            <c:numRef>
              <c:f>'domanda 20'!$T$24:$T$25</c:f>
              <c:numCache>
                <c:formatCode>0%</c:formatCode>
                <c:ptCount val="2"/>
                <c:pt idx="0">
                  <c:v>0.59621993127147765</c:v>
                </c:pt>
                <c:pt idx="1">
                  <c:v>0.40378006872852235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50B3-45C4-A854-D9A5E099843C}"/>
            </c:ext>
          </c:extLst>
        </c:ser>
        <c:ser>
          <c:idx val="2"/>
          <c:order val="2"/>
          <c:tx>
            <c:strRef>
              <c:f>'domanda 20'!$U$23</c:f>
              <c:strCache>
                <c:ptCount val="1"/>
                <c:pt idx="0">
                  <c:v>licenza media superiore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'domanda 20'!$R$24:$R$25</c:f>
              <c:strCache>
                <c:ptCount val="2"/>
                <c:pt idx="0">
                  <c:v>In disavanzo (le entrate contributive sono inferiori all'ammontare necessario al pagamento di tutte le attuali pensioni)</c:v>
                </c:pt>
                <c:pt idx="1">
                  <c:v>Risposta sbagliata*</c:v>
                </c:pt>
              </c:strCache>
            </c:strRef>
          </c:cat>
          <c:val>
            <c:numRef>
              <c:f>'domanda 20'!$U$24:$U$25</c:f>
              <c:numCache>
                <c:formatCode>0%</c:formatCode>
                <c:ptCount val="2"/>
                <c:pt idx="0">
                  <c:v>0.71385237613751262</c:v>
                </c:pt>
                <c:pt idx="1">
                  <c:v>0.28614762386248738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50B3-45C4-A854-D9A5E099843C}"/>
            </c:ext>
          </c:extLst>
        </c:ser>
        <c:ser>
          <c:idx val="3"/>
          <c:order val="3"/>
          <c:tx>
            <c:strRef>
              <c:f>'domanda 20'!$V$23</c:f>
              <c:strCache>
                <c:ptCount val="1"/>
                <c:pt idx="0">
                  <c:v>laurea o superiore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'domanda 20'!$R$24:$R$25</c:f>
              <c:strCache>
                <c:ptCount val="2"/>
                <c:pt idx="0">
                  <c:v>In disavanzo (le entrate contributive sono inferiori all'ammontare necessario al pagamento di tutte le attuali pensioni)</c:v>
                </c:pt>
                <c:pt idx="1">
                  <c:v>Risposta sbagliata*</c:v>
                </c:pt>
              </c:strCache>
            </c:strRef>
          </c:cat>
          <c:val>
            <c:numRef>
              <c:f>'domanda 20'!$V$24:$V$25</c:f>
              <c:numCache>
                <c:formatCode>0%</c:formatCode>
                <c:ptCount val="2"/>
                <c:pt idx="0">
                  <c:v>0.75375375375375375</c:v>
                </c:pt>
                <c:pt idx="1">
                  <c:v>0.24624624624624625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50B3-45C4-A854-D9A5E099843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97003992"/>
        <c:axId val="97004384"/>
      </c:barChart>
      <c:catAx>
        <c:axId val="9700399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97004384"/>
        <c:crosses val="autoZero"/>
        <c:auto val="1"/>
        <c:lblAlgn val="ctr"/>
        <c:lblOffset val="100"/>
        <c:noMultiLvlLbl val="0"/>
      </c:catAx>
      <c:valAx>
        <c:axId val="97004384"/>
        <c:scaling>
          <c:orientation val="minMax"/>
          <c:max val="1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970039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200">
          <a:solidFill>
            <a:schemeClr val="tx1"/>
          </a:solidFill>
        </a:defRPr>
      </a:pPr>
      <a:endParaRPr lang="it-IT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320" b="1" i="0" u="none" strike="noStrike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it-IT" b="1"/>
              <a:t>Quale di queste affermazioni la trova più d'accordo?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320" b="1" i="0" u="none" strike="noStrike" kern="1200" spc="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it-IT"/>
        </a:p>
      </c:txPr>
    </c:title>
    <c:autoTitleDeleted val="0"/>
    <c:plotArea>
      <c:layout>
        <c:manualLayout>
          <c:layoutTarget val="inner"/>
          <c:xMode val="edge"/>
          <c:yMode val="edge"/>
          <c:x val="0.4730512975738419"/>
          <c:y val="7.4021390192421752E-2"/>
          <c:w val="0.50218142227340035"/>
          <c:h val="0.7586568897436138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'domanda 18'!$S$26</c:f>
              <c:strCache>
                <c:ptCount val="1"/>
                <c:pt idx="0">
                  <c:v>licenza elementare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'domanda 18'!$R$27:$R$28</c:f>
              <c:strCache>
                <c:ptCount val="2"/>
                <c:pt idx="0">
                  <c:v>I contributi versati dai lavoratori sono impiegati per pagare le pensioni degli attuali pensionati</c:v>
                </c:pt>
                <c:pt idx="1">
                  <c:v>Risposta sbagliata*</c:v>
                </c:pt>
              </c:strCache>
            </c:strRef>
          </c:cat>
          <c:val>
            <c:numRef>
              <c:f>'domanda 18'!$S$27:$S$28</c:f>
              <c:numCache>
                <c:formatCode>0%</c:formatCode>
                <c:ptCount val="2"/>
                <c:pt idx="0">
                  <c:v>0.24285714285714285</c:v>
                </c:pt>
                <c:pt idx="1">
                  <c:v>0.75714285714285712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8B72-4C81-8684-7D0CA4DD49BB}"/>
            </c:ext>
          </c:extLst>
        </c:ser>
        <c:ser>
          <c:idx val="1"/>
          <c:order val="1"/>
          <c:tx>
            <c:strRef>
              <c:f>'domanda 18'!$T$26</c:f>
              <c:strCache>
                <c:ptCount val="1"/>
                <c:pt idx="0">
                  <c:v>licenza media inferiore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'domanda 18'!$R$27:$R$28</c:f>
              <c:strCache>
                <c:ptCount val="2"/>
                <c:pt idx="0">
                  <c:v>I contributi versati dai lavoratori sono impiegati per pagare le pensioni degli attuali pensionati</c:v>
                </c:pt>
                <c:pt idx="1">
                  <c:v>Risposta sbagliata*</c:v>
                </c:pt>
              </c:strCache>
            </c:strRef>
          </c:cat>
          <c:val>
            <c:numRef>
              <c:f>'domanda 18'!$T$27:$T$28</c:f>
              <c:numCache>
                <c:formatCode>0%</c:formatCode>
                <c:ptCount val="2"/>
                <c:pt idx="0">
                  <c:v>0.34536082474226804</c:v>
                </c:pt>
                <c:pt idx="1">
                  <c:v>0.65463917525773196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8B72-4C81-8684-7D0CA4DD49BB}"/>
            </c:ext>
          </c:extLst>
        </c:ser>
        <c:ser>
          <c:idx val="2"/>
          <c:order val="2"/>
          <c:tx>
            <c:strRef>
              <c:f>'domanda 18'!$U$26</c:f>
              <c:strCache>
                <c:ptCount val="1"/>
                <c:pt idx="0">
                  <c:v>licenza media superiore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'domanda 18'!$R$27:$R$28</c:f>
              <c:strCache>
                <c:ptCount val="2"/>
                <c:pt idx="0">
                  <c:v>I contributi versati dai lavoratori sono impiegati per pagare le pensioni degli attuali pensionati</c:v>
                </c:pt>
                <c:pt idx="1">
                  <c:v>Risposta sbagliata*</c:v>
                </c:pt>
              </c:strCache>
            </c:strRef>
          </c:cat>
          <c:val>
            <c:numRef>
              <c:f>'domanda 18'!$U$27:$U$28</c:f>
              <c:numCache>
                <c:formatCode>0%</c:formatCode>
                <c:ptCount val="2"/>
                <c:pt idx="0">
                  <c:v>0.29676440849342772</c:v>
                </c:pt>
                <c:pt idx="1">
                  <c:v>0.70323559150657222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8B72-4C81-8684-7D0CA4DD49BB}"/>
            </c:ext>
          </c:extLst>
        </c:ser>
        <c:ser>
          <c:idx val="3"/>
          <c:order val="3"/>
          <c:tx>
            <c:strRef>
              <c:f>'domanda 18'!$V$26</c:f>
              <c:strCache>
                <c:ptCount val="1"/>
                <c:pt idx="0">
                  <c:v>laurea o superiore</c:v>
                </c:pt>
              </c:strCache>
            </c:strRef>
          </c:tx>
          <c:spPr>
            <a:solidFill>
              <a:schemeClr val="accent4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100" b="0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'domanda 18'!$R$27:$R$28</c:f>
              <c:strCache>
                <c:ptCount val="2"/>
                <c:pt idx="0">
                  <c:v>I contributi versati dai lavoratori sono impiegati per pagare le pensioni degli attuali pensionati</c:v>
                </c:pt>
                <c:pt idx="1">
                  <c:v>Risposta sbagliata*</c:v>
                </c:pt>
              </c:strCache>
            </c:strRef>
          </c:cat>
          <c:val>
            <c:numRef>
              <c:f>'domanda 18'!$V$27:$V$28</c:f>
              <c:numCache>
                <c:formatCode>0%</c:formatCode>
                <c:ptCount val="2"/>
                <c:pt idx="0">
                  <c:v>0.32232232232232233</c:v>
                </c:pt>
                <c:pt idx="1">
                  <c:v>0.67767767767767761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8B72-4C81-8684-7D0CA4DD49B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97005168"/>
        <c:axId val="97005560"/>
      </c:barChart>
      <c:catAx>
        <c:axId val="97005168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97005560"/>
        <c:crosses val="autoZero"/>
        <c:auto val="1"/>
        <c:lblAlgn val="ctr"/>
        <c:lblOffset val="100"/>
        <c:noMultiLvlLbl val="0"/>
      </c:catAx>
      <c:valAx>
        <c:axId val="9700556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970051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100">
          <a:solidFill>
            <a:schemeClr val="tx1"/>
          </a:solidFill>
        </a:defRPr>
      </a:pPr>
      <a:endParaRPr lang="it-IT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ndard"/>
        <c:varyColors val="0"/>
        <c:ser>
          <c:idx val="0"/>
          <c:order val="0"/>
          <c:tx>
            <c:strRef>
              <c:f>'Dati Grafici Flex'!$Y$9</c:f>
              <c:strCache>
                <c:ptCount val="1"/>
                <c:pt idx="0">
                  <c:v>Nessuna riduzione</c:v>
                </c:pt>
              </c:strCache>
            </c:strRef>
          </c:tx>
          <c:spPr>
            <a:solidFill>
              <a:schemeClr val="accent1">
                <a:alpha val="80000"/>
              </a:schemeClr>
            </a:solidFill>
          </c:spPr>
          <c:cat>
            <c:numRef>
              <c:f>'Dati Grafici Flex'!$T$10:$T$65</c:f>
              <c:numCache>
                <c:formatCode>General</c:formatCode>
                <c:ptCount val="5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  <c:pt idx="16">
                  <c:v>2031</c:v>
                </c:pt>
                <c:pt idx="17">
                  <c:v>2032</c:v>
                </c:pt>
                <c:pt idx="18">
                  <c:v>2033</c:v>
                </c:pt>
                <c:pt idx="19">
                  <c:v>2034</c:v>
                </c:pt>
                <c:pt idx="20">
                  <c:v>2035</c:v>
                </c:pt>
                <c:pt idx="21">
                  <c:v>2036</c:v>
                </c:pt>
                <c:pt idx="22">
                  <c:v>2037</c:v>
                </c:pt>
                <c:pt idx="23">
                  <c:v>2038</c:v>
                </c:pt>
                <c:pt idx="24">
                  <c:v>2039</c:v>
                </c:pt>
                <c:pt idx="25">
                  <c:v>2040</c:v>
                </c:pt>
                <c:pt idx="26">
                  <c:v>2041</c:v>
                </c:pt>
                <c:pt idx="27">
                  <c:v>2042</c:v>
                </c:pt>
                <c:pt idx="28">
                  <c:v>2043</c:v>
                </c:pt>
                <c:pt idx="29">
                  <c:v>2044</c:v>
                </c:pt>
                <c:pt idx="30">
                  <c:v>2045</c:v>
                </c:pt>
                <c:pt idx="31">
                  <c:v>2046</c:v>
                </c:pt>
                <c:pt idx="32">
                  <c:v>2047</c:v>
                </c:pt>
                <c:pt idx="33">
                  <c:v>2048</c:v>
                </c:pt>
                <c:pt idx="34">
                  <c:v>2049</c:v>
                </c:pt>
                <c:pt idx="35">
                  <c:v>2050</c:v>
                </c:pt>
                <c:pt idx="36">
                  <c:v>2051</c:v>
                </c:pt>
                <c:pt idx="37">
                  <c:v>2052</c:v>
                </c:pt>
                <c:pt idx="38">
                  <c:v>2053</c:v>
                </c:pt>
                <c:pt idx="39">
                  <c:v>2054</c:v>
                </c:pt>
                <c:pt idx="40">
                  <c:v>2055</c:v>
                </c:pt>
                <c:pt idx="41">
                  <c:v>2056</c:v>
                </c:pt>
                <c:pt idx="42">
                  <c:v>2057</c:v>
                </c:pt>
                <c:pt idx="43">
                  <c:v>2058</c:v>
                </c:pt>
                <c:pt idx="44">
                  <c:v>2059</c:v>
                </c:pt>
                <c:pt idx="45">
                  <c:v>2060</c:v>
                </c:pt>
                <c:pt idx="46">
                  <c:v>2061</c:v>
                </c:pt>
                <c:pt idx="47">
                  <c:v>2062</c:v>
                </c:pt>
                <c:pt idx="48">
                  <c:v>2063</c:v>
                </c:pt>
                <c:pt idx="49">
                  <c:v>2064</c:v>
                </c:pt>
                <c:pt idx="50">
                  <c:v>2065</c:v>
                </c:pt>
                <c:pt idx="51">
                  <c:v>2066</c:v>
                </c:pt>
                <c:pt idx="52">
                  <c:v>2067</c:v>
                </c:pt>
                <c:pt idx="53">
                  <c:v>2068</c:v>
                </c:pt>
                <c:pt idx="54">
                  <c:v>2069</c:v>
                </c:pt>
                <c:pt idx="55">
                  <c:v>2070</c:v>
                </c:pt>
              </c:numCache>
            </c:numRef>
          </c:cat>
          <c:val>
            <c:numRef>
              <c:f>'Dati Grafici Flex'!$Y$10:$Y$65</c:f>
              <c:numCache>
                <c:formatCode>_-* #,##0.0_-;\-* #,##0.0_-;_-* "-"??_-;_-@_-</c:formatCode>
                <c:ptCount val="56"/>
                <c:pt idx="0" formatCode="General">
                  <c:v>0</c:v>
                </c:pt>
                <c:pt idx="1">
                  <c:v>1510.144927536232</c:v>
                </c:pt>
                <c:pt idx="2">
                  <c:v>3557.6092790963621</c:v>
                </c:pt>
                <c:pt idx="3">
                  <c:v>4717.1603506437568</c:v>
                </c:pt>
                <c:pt idx="4">
                  <c:v>5323.6405690105803</c:v>
                </c:pt>
                <c:pt idx="5">
                  <c:v>5363.8742567889149</c:v>
                </c:pt>
                <c:pt idx="6">
                  <c:v>5258.8423751016981</c:v>
                </c:pt>
                <c:pt idx="7">
                  <c:v>5151.6252695557259</c:v>
                </c:pt>
                <c:pt idx="8">
                  <c:v>4653.6258698005204</c:v>
                </c:pt>
                <c:pt idx="9">
                  <c:v>4529.4902402201433</c:v>
                </c:pt>
                <c:pt idx="10">
                  <c:v>4615.1701445798981</c:v>
                </c:pt>
                <c:pt idx="11">
                  <c:v>4739.4009859461203</c:v>
                </c:pt>
                <c:pt idx="12">
                  <c:v>4842.9072839774162</c:v>
                </c:pt>
                <c:pt idx="13">
                  <c:v>4824.8966433290907</c:v>
                </c:pt>
                <c:pt idx="14">
                  <c:v>4738.8531907861916</c:v>
                </c:pt>
                <c:pt idx="15">
                  <c:v>4562.9177791902366</c:v>
                </c:pt>
                <c:pt idx="16">
                  <c:v>4324.0542115436547</c:v>
                </c:pt>
                <c:pt idx="17">
                  <c:v>3790.3655042695041</c:v>
                </c:pt>
                <c:pt idx="18">
                  <c:v>3458.222966008851</c:v>
                </c:pt>
                <c:pt idx="19">
                  <c:v>2614.7986595321008</c:v>
                </c:pt>
                <c:pt idx="20">
                  <c:v>2012.7584063073509</c:v>
                </c:pt>
                <c:pt idx="21">
                  <c:v>1176.4040935903579</c:v>
                </c:pt>
                <c:pt idx="22">
                  <c:v>449.76130855987083</c:v>
                </c:pt>
                <c:pt idx="23">
                  <c:v>-281.02717977475311</c:v>
                </c:pt>
                <c:pt idx="24">
                  <c:v>-768.81299180733743</c:v>
                </c:pt>
                <c:pt idx="25">
                  <c:v>-1371.370477511033</c:v>
                </c:pt>
                <c:pt idx="26">
                  <c:v>-1845.191687826836</c:v>
                </c:pt>
                <c:pt idx="27">
                  <c:v>-2371.021971829608</c:v>
                </c:pt>
                <c:pt idx="28">
                  <c:v>-2787.0397852051401</c:v>
                </c:pt>
                <c:pt idx="29">
                  <c:v>-3197.8378387156922</c:v>
                </c:pt>
                <c:pt idx="30">
                  <c:v>-3428.2135856579771</c:v>
                </c:pt>
                <c:pt idx="31">
                  <c:v>-3592.927158709093</c:v>
                </c:pt>
                <c:pt idx="32">
                  <c:v>-3645.2915966774431</c:v>
                </c:pt>
                <c:pt idx="33">
                  <c:v>-3664.839504558408</c:v>
                </c:pt>
                <c:pt idx="34">
                  <c:v>-3599.5682654297211</c:v>
                </c:pt>
                <c:pt idx="35">
                  <c:v>-3482.2486706279642</c:v>
                </c:pt>
                <c:pt idx="36">
                  <c:v>-3309.4475035263999</c:v>
                </c:pt>
                <c:pt idx="37">
                  <c:v>-3112.825490757496</c:v>
                </c:pt>
                <c:pt idx="38">
                  <c:v>-2914.8575315976282</c:v>
                </c:pt>
                <c:pt idx="39">
                  <c:v>-2709.8289887633209</c:v>
                </c:pt>
                <c:pt idx="40">
                  <c:v>-2504.4545658933912</c:v>
                </c:pt>
                <c:pt idx="41">
                  <c:v>-2295.298806660142</c:v>
                </c:pt>
                <c:pt idx="42">
                  <c:v>-2099.2714049256451</c:v>
                </c:pt>
                <c:pt idx="43">
                  <c:v>-1892.0220644022361</c:v>
                </c:pt>
                <c:pt idx="44">
                  <c:v>-1682.8144051754659</c:v>
                </c:pt>
                <c:pt idx="45">
                  <c:v>-1476.6405730185611</c:v>
                </c:pt>
                <c:pt idx="46">
                  <c:v>-1279.6704821647099</c:v>
                </c:pt>
                <c:pt idx="47">
                  <c:v>-1068.0974095857871</c:v>
                </c:pt>
                <c:pt idx="48">
                  <c:v>-843.64591222583351</c:v>
                </c:pt>
                <c:pt idx="49">
                  <c:v>-570.01937661774878</c:v>
                </c:pt>
                <c:pt idx="50">
                  <c:v>-327.43112498637868</c:v>
                </c:pt>
                <c:pt idx="51">
                  <c:v>-80.783212104450584</c:v>
                </c:pt>
                <c:pt idx="52">
                  <c:v>30.492412472608351</c:v>
                </c:pt>
                <c:pt idx="53">
                  <c:v>13.2575706402645</c:v>
                </c:pt>
                <c:pt idx="54">
                  <c:v>5.764161147941091</c:v>
                </c:pt>
                <c:pt idx="55">
                  <c:v>2.5061570208439532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082-4A79-B4C6-F8955D1B55A2}"/>
            </c:ext>
          </c:extLst>
        </c:ser>
        <c:ser>
          <c:idx val="4"/>
          <c:order val="1"/>
          <c:tx>
            <c:strRef>
              <c:f>'Dati Grafici Flex'!$W$9</c:f>
              <c:strCache>
                <c:ptCount val="1"/>
                <c:pt idx="0">
                  <c:v>Normativa vigente</c:v>
                </c:pt>
              </c:strCache>
            </c:strRef>
          </c:tx>
          <c:spPr>
            <a:ln w="41275">
              <a:solidFill>
                <a:schemeClr val="tx1"/>
              </a:solidFill>
            </a:ln>
          </c:spPr>
          <c:cat>
            <c:numRef>
              <c:f>'Dati Grafici Flex'!$T$10:$T$65</c:f>
              <c:numCache>
                <c:formatCode>General</c:formatCode>
                <c:ptCount val="5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  <c:pt idx="16">
                  <c:v>2031</c:v>
                </c:pt>
                <c:pt idx="17">
                  <c:v>2032</c:v>
                </c:pt>
                <c:pt idx="18">
                  <c:v>2033</c:v>
                </c:pt>
                <c:pt idx="19">
                  <c:v>2034</c:v>
                </c:pt>
                <c:pt idx="20">
                  <c:v>2035</c:v>
                </c:pt>
                <c:pt idx="21">
                  <c:v>2036</c:v>
                </c:pt>
                <c:pt idx="22">
                  <c:v>2037</c:v>
                </c:pt>
                <c:pt idx="23">
                  <c:v>2038</c:v>
                </c:pt>
                <c:pt idx="24">
                  <c:v>2039</c:v>
                </c:pt>
                <c:pt idx="25">
                  <c:v>2040</c:v>
                </c:pt>
                <c:pt idx="26">
                  <c:v>2041</c:v>
                </c:pt>
                <c:pt idx="27">
                  <c:v>2042</c:v>
                </c:pt>
                <c:pt idx="28">
                  <c:v>2043</c:v>
                </c:pt>
                <c:pt idx="29">
                  <c:v>2044</c:v>
                </c:pt>
                <c:pt idx="30">
                  <c:v>2045</c:v>
                </c:pt>
                <c:pt idx="31">
                  <c:v>2046</c:v>
                </c:pt>
                <c:pt idx="32">
                  <c:v>2047</c:v>
                </c:pt>
                <c:pt idx="33">
                  <c:v>2048</c:v>
                </c:pt>
                <c:pt idx="34">
                  <c:v>2049</c:v>
                </c:pt>
                <c:pt idx="35">
                  <c:v>2050</c:v>
                </c:pt>
                <c:pt idx="36">
                  <c:v>2051</c:v>
                </c:pt>
                <c:pt idx="37">
                  <c:v>2052</c:v>
                </c:pt>
                <c:pt idx="38">
                  <c:v>2053</c:v>
                </c:pt>
                <c:pt idx="39">
                  <c:v>2054</c:v>
                </c:pt>
                <c:pt idx="40">
                  <c:v>2055</c:v>
                </c:pt>
                <c:pt idx="41">
                  <c:v>2056</c:v>
                </c:pt>
                <c:pt idx="42">
                  <c:v>2057</c:v>
                </c:pt>
                <c:pt idx="43">
                  <c:v>2058</c:v>
                </c:pt>
                <c:pt idx="44">
                  <c:v>2059</c:v>
                </c:pt>
                <c:pt idx="45">
                  <c:v>2060</c:v>
                </c:pt>
                <c:pt idx="46">
                  <c:v>2061</c:v>
                </c:pt>
                <c:pt idx="47">
                  <c:v>2062</c:v>
                </c:pt>
                <c:pt idx="48">
                  <c:v>2063</c:v>
                </c:pt>
                <c:pt idx="49">
                  <c:v>2064</c:v>
                </c:pt>
                <c:pt idx="50">
                  <c:v>2065</c:v>
                </c:pt>
                <c:pt idx="51">
                  <c:v>2066</c:v>
                </c:pt>
                <c:pt idx="52">
                  <c:v>2067</c:v>
                </c:pt>
                <c:pt idx="53">
                  <c:v>2068</c:v>
                </c:pt>
                <c:pt idx="54">
                  <c:v>2069</c:v>
                </c:pt>
                <c:pt idx="55">
                  <c:v>2070</c:v>
                </c:pt>
              </c:numCache>
            </c:numRef>
          </c:cat>
          <c:val>
            <c:numRef>
              <c:f>'Dati Grafici Flex'!$W$10:$W$65</c:f>
              <c:numCache>
                <c:formatCode>_-* #,##0.0000_-;\-* #,##0.0000_-;_-* "-"??_-;_-@_-</c:formatCode>
                <c:ptCount val="56"/>
                <c:pt idx="0" formatCode="General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082-4A79-B4C6-F8955D1B55A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03562776"/>
        <c:axId val="203564344"/>
      </c:areaChart>
      <c:catAx>
        <c:axId val="203562776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low"/>
        <c:crossAx val="203564344"/>
        <c:crosses val="autoZero"/>
        <c:auto val="1"/>
        <c:lblAlgn val="ctr"/>
        <c:lblOffset val="100"/>
        <c:tickMarkSkip val="5"/>
        <c:noMultiLvlLbl val="0"/>
      </c:catAx>
      <c:valAx>
        <c:axId val="203564344"/>
        <c:scaling>
          <c:orientation val="minMax"/>
          <c:max val="6000"/>
          <c:min val="-600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Milioni di euro</a:t>
                </a:r>
              </a:p>
            </c:rich>
          </c:tx>
          <c:overlay val="0"/>
        </c:title>
        <c:numFmt formatCode="#,##0" sourceLinked="0"/>
        <c:majorTickMark val="out"/>
        <c:minorTickMark val="none"/>
        <c:tickLblPos val="nextTo"/>
        <c:crossAx val="203562776"/>
        <c:crosses val="autoZero"/>
        <c:crossBetween val="midCat"/>
      </c:valAx>
      <c:spPr>
        <a:solidFill>
          <a:schemeClr val="bg1">
            <a:lumMod val="95000"/>
          </a:schemeClr>
        </a:solidFill>
      </c:spPr>
    </c:plotArea>
    <c:plotVisOnly val="1"/>
    <c:dispBlanksAs val="gap"/>
    <c:showDLblsOverMax val="0"/>
  </c:chart>
  <c:spPr>
    <a:solidFill>
      <a:schemeClr val="bg1">
        <a:lumMod val="95000"/>
      </a:schemeClr>
    </a:solidFill>
  </c:sp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ndard"/>
        <c:varyColors val="0"/>
        <c:ser>
          <c:idx val="1"/>
          <c:order val="0"/>
          <c:tx>
            <c:strRef>
              <c:f>'Dati Grafici Flex'!$Z$9</c:f>
              <c:strCache>
                <c:ptCount val="1"/>
                <c:pt idx="0">
                  <c:v>Riduzione vecc.</c:v>
                </c:pt>
              </c:strCache>
            </c:strRef>
          </c:tx>
          <c:spPr>
            <a:solidFill>
              <a:schemeClr val="accent2">
                <a:alpha val="80000"/>
              </a:schemeClr>
            </a:solidFill>
          </c:spPr>
          <c:cat>
            <c:numRef>
              <c:f>'Dati Grafici Flex'!$T$10:$T$65</c:f>
              <c:numCache>
                <c:formatCode>General</c:formatCode>
                <c:ptCount val="5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  <c:pt idx="16">
                  <c:v>2031</c:v>
                </c:pt>
                <c:pt idx="17">
                  <c:v>2032</c:v>
                </c:pt>
                <c:pt idx="18">
                  <c:v>2033</c:v>
                </c:pt>
                <c:pt idx="19">
                  <c:v>2034</c:v>
                </c:pt>
                <c:pt idx="20">
                  <c:v>2035</c:v>
                </c:pt>
                <c:pt idx="21">
                  <c:v>2036</c:v>
                </c:pt>
                <c:pt idx="22">
                  <c:v>2037</c:v>
                </c:pt>
                <c:pt idx="23">
                  <c:v>2038</c:v>
                </c:pt>
                <c:pt idx="24">
                  <c:v>2039</c:v>
                </c:pt>
                <c:pt idx="25">
                  <c:v>2040</c:v>
                </c:pt>
                <c:pt idx="26">
                  <c:v>2041</c:v>
                </c:pt>
                <c:pt idx="27">
                  <c:v>2042</c:v>
                </c:pt>
                <c:pt idx="28">
                  <c:v>2043</c:v>
                </c:pt>
                <c:pt idx="29">
                  <c:v>2044</c:v>
                </c:pt>
                <c:pt idx="30">
                  <c:v>2045</c:v>
                </c:pt>
                <c:pt idx="31">
                  <c:v>2046</c:v>
                </c:pt>
                <c:pt idx="32">
                  <c:v>2047</c:v>
                </c:pt>
                <c:pt idx="33">
                  <c:v>2048</c:v>
                </c:pt>
                <c:pt idx="34">
                  <c:v>2049</c:v>
                </c:pt>
                <c:pt idx="35">
                  <c:v>2050</c:v>
                </c:pt>
                <c:pt idx="36">
                  <c:v>2051</c:v>
                </c:pt>
                <c:pt idx="37">
                  <c:v>2052</c:v>
                </c:pt>
                <c:pt idx="38">
                  <c:v>2053</c:v>
                </c:pt>
                <c:pt idx="39">
                  <c:v>2054</c:v>
                </c:pt>
                <c:pt idx="40">
                  <c:v>2055</c:v>
                </c:pt>
                <c:pt idx="41">
                  <c:v>2056</c:v>
                </c:pt>
                <c:pt idx="42">
                  <c:v>2057</c:v>
                </c:pt>
                <c:pt idx="43">
                  <c:v>2058</c:v>
                </c:pt>
                <c:pt idx="44">
                  <c:v>2059</c:v>
                </c:pt>
                <c:pt idx="45">
                  <c:v>2060</c:v>
                </c:pt>
                <c:pt idx="46">
                  <c:v>2061</c:v>
                </c:pt>
                <c:pt idx="47">
                  <c:v>2062</c:v>
                </c:pt>
                <c:pt idx="48">
                  <c:v>2063</c:v>
                </c:pt>
                <c:pt idx="49">
                  <c:v>2064</c:v>
                </c:pt>
                <c:pt idx="50">
                  <c:v>2065</c:v>
                </c:pt>
                <c:pt idx="51">
                  <c:v>2066</c:v>
                </c:pt>
                <c:pt idx="52">
                  <c:v>2067</c:v>
                </c:pt>
                <c:pt idx="53">
                  <c:v>2068</c:v>
                </c:pt>
                <c:pt idx="54">
                  <c:v>2069</c:v>
                </c:pt>
                <c:pt idx="55">
                  <c:v>2070</c:v>
                </c:pt>
              </c:numCache>
            </c:numRef>
          </c:cat>
          <c:val>
            <c:numRef>
              <c:f>'Dati Grafici Flex'!$Z$10:$Z$65</c:f>
              <c:numCache>
                <c:formatCode>_-* #,##0.0_-;\-* #,##0.0_-;_-* "-"??_-;_-@_-</c:formatCode>
                <c:ptCount val="56"/>
                <c:pt idx="0" formatCode="General">
                  <c:v>0</c:v>
                </c:pt>
                <c:pt idx="1">
                  <c:v>1501.4492753623199</c:v>
                </c:pt>
                <c:pt idx="2">
                  <c:v>3124.460314126351</c:v>
                </c:pt>
                <c:pt idx="3">
                  <c:v>4286.9336800401088</c:v>
                </c:pt>
                <c:pt idx="4">
                  <c:v>4884.4336862504979</c:v>
                </c:pt>
                <c:pt idx="5">
                  <c:v>4888.4962067805918</c:v>
                </c:pt>
                <c:pt idx="6">
                  <c:v>4774.4352814422018</c:v>
                </c:pt>
                <c:pt idx="7">
                  <c:v>4637.3466680345346</c:v>
                </c:pt>
                <c:pt idx="8">
                  <c:v>4116.0106346920802</c:v>
                </c:pt>
                <c:pt idx="9">
                  <c:v>3949.6738232966932</c:v>
                </c:pt>
                <c:pt idx="10">
                  <c:v>4006.1002162739228</c:v>
                </c:pt>
                <c:pt idx="11">
                  <c:v>3956.4167729140408</c:v>
                </c:pt>
                <c:pt idx="12">
                  <c:v>3915.50990405108</c:v>
                </c:pt>
                <c:pt idx="13">
                  <c:v>3842.6079146045422</c:v>
                </c:pt>
                <c:pt idx="14">
                  <c:v>3792.1753855631951</c:v>
                </c:pt>
                <c:pt idx="15">
                  <c:v>3687.752207467739</c:v>
                </c:pt>
                <c:pt idx="16">
                  <c:v>3520.2966061915672</c:v>
                </c:pt>
                <c:pt idx="17">
                  <c:v>2978.1294902271052</c:v>
                </c:pt>
                <c:pt idx="18">
                  <c:v>2482.9606393359409</c:v>
                </c:pt>
                <c:pt idx="19">
                  <c:v>1622.583432607488</c:v>
                </c:pt>
                <c:pt idx="20">
                  <c:v>930.73763384027677</c:v>
                </c:pt>
                <c:pt idx="21">
                  <c:v>94.082305714965116</c:v>
                </c:pt>
                <c:pt idx="22">
                  <c:v>-343.40038220572859</c:v>
                </c:pt>
                <c:pt idx="23">
                  <c:v>-791.93976422759101</c:v>
                </c:pt>
                <c:pt idx="24">
                  <c:v>-1546.892749823098</c:v>
                </c:pt>
                <c:pt idx="25">
                  <c:v>-2147.4951901787222</c:v>
                </c:pt>
                <c:pt idx="26">
                  <c:v>-2587.1472783546269</c:v>
                </c:pt>
                <c:pt idx="27">
                  <c:v>-3075.2372294719239</c:v>
                </c:pt>
                <c:pt idx="28">
                  <c:v>-3454.6010143375911</c:v>
                </c:pt>
                <c:pt idx="29">
                  <c:v>-3827.051779990416</c:v>
                </c:pt>
                <c:pt idx="30">
                  <c:v>-4021.342866899312</c:v>
                </c:pt>
                <c:pt idx="31">
                  <c:v>-4149.3495500998097</c:v>
                </c:pt>
                <c:pt idx="32">
                  <c:v>-4167.0176427088854</c:v>
                </c:pt>
                <c:pt idx="33">
                  <c:v>-4151.7537544208362</c:v>
                </c:pt>
                <c:pt idx="34">
                  <c:v>-4053.1997704579671</c:v>
                </c:pt>
                <c:pt idx="35">
                  <c:v>-3903.1527918614202</c:v>
                </c:pt>
                <c:pt idx="36">
                  <c:v>-3698.851502559934</c:v>
                </c:pt>
                <c:pt idx="37">
                  <c:v>-3471.8058831978692</c:v>
                </c:pt>
                <c:pt idx="38">
                  <c:v>-3243.7118254045372</c:v>
                </c:pt>
                <c:pt idx="39">
                  <c:v>-3010.0444905719501</c:v>
                </c:pt>
                <c:pt idx="40">
                  <c:v>-2777.0233768394401</c:v>
                </c:pt>
                <c:pt idx="41">
                  <c:v>-2541.0682721197199</c:v>
                </c:pt>
                <c:pt idx="42">
                  <c:v>-2319.8337550063352</c:v>
                </c:pt>
                <c:pt idx="43">
                  <c:v>-2088.8367706554868</c:v>
                </c:pt>
                <c:pt idx="44">
                  <c:v>-1858.06475109656</c:v>
                </c:pt>
                <c:pt idx="45">
                  <c:v>-1631.4926188462921</c:v>
                </c:pt>
                <c:pt idx="46">
                  <c:v>-1416.02166279585</c:v>
                </c:pt>
                <c:pt idx="47">
                  <c:v>-1187.758465242804</c:v>
                </c:pt>
                <c:pt idx="48">
                  <c:v>-948.43514049844191</c:v>
                </c:pt>
                <c:pt idx="49">
                  <c:v>-662.88834796779304</c:v>
                </c:pt>
                <c:pt idx="50">
                  <c:v>-409.3729536119568</c:v>
                </c:pt>
                <c:pt idx="51">
                  <c:v>-157.0854251086144</c:v>
                </c:pt>
                <c:pt idx="52">
                  <c:v>-2.6824627465933042</c:v>
                </c:pt>
                <c:pt idx="53">
                  <c:v>-1.1662881506927401</c:v>
                </c:pt>
                <c:pt idx="54">
                  <c:v>-0.50708180464901698</c:v>
                </c:pt>
                <c:pt idx="55">
                  <c:v>-0.220470349847398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C6B-4BBE-AF90-2AC1AFE10575}"/>
            </c:ext>
          </c:extLst>
        </c:ser>
        <c:ser>
          <c:idx val="0"/>
          <c:order val="1"/>
          <c:tx>
            <c:strRef>
              <c:f>'Dati Grafici Flex'!$Y$9</c:f>
              <c:strCache>
                <c:ptCount val="1"/>
                <c:pt idx="0">
                  <c:v>Nessuna riduzione</c:v>
                </c:pt>
              </c:strCache>
            </c:strRef>
          </c:tx>
          <c:spPr>
            <a:noFill/>
            <a:ln w="31750">
              <a:solidFill>
                <a:schemeClr val="accent1"/>
              </a:solidFill>
            </a:ln>
          </c:spPr>
          <c:cat>
            <c:numRef>
              <c:f>'Dati Grafici Flex'!$T$10:$T$65</c:f>
              <c:numCache>
                <c:formatCode>General</c:formatCode>
                <c:ptCount val="5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  <c:pt idx="16">
                  <c:v>2031</c:v>
                </c:pt>
                <c:pt idx="17">
                  <c:v>2032</c:v>
                </c:pt>
                <c:pt idx="18">
                  <c:v>2033</c:v>
                </c:pt>
                <c:pt idx="19">
                  <c:v>2034</c:v>
                </c:pt>
                <c:pt idx="20">
                  <c:v>2035</c:v>
                </c:pt>
                <c:pt idx="21">
                  <c:v>2036</c:v>
                </c:pt>
                <c:pt idx="22">
                  <c:v>2037</c:v>
                </c:pt>
                <c:pt idx="23">
                  <c:v>2038</c:v>
                </c:pt>
                <c:pt idx="24">
                  <c:v>2039</c:v>
                </c:pt>
                <c:pt idx="25">
                  <c:v>2040</c:v>
                </c:pt>
                <c:pt idx="26">
                  <c:v>2041</c:v>
                </c:pt>
                <c:pt idx="27">
                  <c:v>2042</c:v>
                </c:pt>
                <c:pt idx="28">
                  <c:v>2043</c:v>
                </c:pt>
                <c:pt idx="29">
                  <c:v>2044</c:v>
                </c:pt>
                <c:pt idx="30">
                  <c:v>2045</c:v>
                </c:pt>
                <c:pt idx="31">
                  <c:v>2046</c:v>
                </c:pt>
                <c:pt idx="32">
                  <c:v>2047</c:v>
                </c:pt>
                <c:pt idx="33">
                  <c:v>2048</c:v>
                </c:pt>
                <c:pt idx="34">
                  <c:v>2049</c:v>
                </c:pt>
                <c:pt idx="35">
                  <c:v>2050</c:v>
                </c:pt>
                <c:pt idx="36">
                  <c:v>2051</c:v>
                </c:pt>
                <c:pt idx="37">
                  <c:v>2052</c:v>
                </c:pt>
                <c:pt idx="38">
                  <c:v>2053</c:v>
                </c:pt>
                <c:pt idx="39">
                  <c:v>2054</c:v>
                </c:pt>
                <c:pt idx="40">
                  <c:v>2055</c:v>
                </c:pt>
                <c:pt idx="41">
                  <c:v>2056</c:v>
                </c:pt>
                <c:pt idx="42">
                  <c:v>2057</c:v>
                </c:pt>
                <c:pt idx="43">
                  <c:v>2058</c:v>
                </c:pt>
                <c:pt idx="44">
                  <c:v>2059</c:v>
                </c:pt>
                <c:pt idx="45">
                  <c:v>2060</c:v>
                </c:pt>
                <c:pt idx="46">
                  <c:v>2061</c:v>
                </c:pt>
                <c:pt idx="47">
                  <c:v>2062</c:v>
                </c:pt>
                <c:pt idx="48">
                  <c:v>2063</c:v>
                </c:pt>
                <c:pt idx="49">
                  <c:v>2064</c:v>
                </c:pt>
                <c:pt idx="50">
                  <c:v>2065</c:v>
                </c:pt>
                <c:pt idx="51">
                  <c:v>2066</c:v>
                </c:pt>
                <c:pt idx="52">
                  <c:v>2067</c:v>
                </c:pt>
                <c:pt idx="53">
                  <c:v>2068</c:v>
                </c:pt>
                <c:pt idx="54">
                  <c:v>2069</c:v>
                </c:pt>
                <c:pt idx="55">
                  <c:v>2070</c:v>
                </c:pt>
              </c:numCache>
            </c:numRef>
          </c:cat>
          <c:val>
            <c:numRef>
              <c:f>'Dati Grafici Flex'!$Y$10:$Y$65</c:f>
              <c:numCache>
                <c:formatCode>_-* #,##0.0_-;\-* #,##0.0_-;_-* "-"??_-;_-@_-</c:formatCode>
                <c:ptCount val="56"/>
                <c:pt idx="0" formatCode="General">
                  <c:v>0</c:v>
                </c:pt>
                <c:pt idx="1">
                  <c:v>1510.144927536232</c:v>
                </c:pt>
                <c:pt idx="2">
                  <c:v>3557.6092790963621</c:v>
                </c:pt>
                <c:pt idx="3">
                  <c:v>4717.1603506437568</c:v>
                </c:pt>
                <c:pt idx="4">
                  <c:v>5323.6405690105803</c:v>
                </c:pt>
                <c:pt idx="5">
                  <c:v>5363.8742567889149</c:v>
                </c:pt>
                <c:pt idx="6">
                  <c:v>5258.8423751016981</c:v>
                </c:pt>
                <c:pt idx="7">
                  <c:v>5151.6252695557259</c:v>
                </c:pt>
                <c:pt idx="8">
                  <c:v>4653.6258698005204</c:v>
                </c:pt>
                <c:pt idx="9">
                  <c:v>4529.4902402201433</c:v>
                </c:pt>
                <c:pt idx="10">
                  <c:v>4615.1701445798981</c:v>
                </c:pt>
                <c:pt idx="11">
                  <c:v>4739.4009859461203</c:v>
                </c:pt>
                <c:pt idx="12">
                  <c:v>4842.9072839774162</c:v>
                </c:pt>
                <c:pt idx="13">
                  <c:v>4824.8966433290907</c:v>
                </c:pt>
                <c:pt idx="14">
                  <c:v>4738.8531907861916</c:v>
                </c:pt>
                <c:pt idx="15">
                  <c:v>4562.9177791902366</c:v>
                </c:pt>
                <c:pt idx="16">
                  <c:v>4324.0542115436547</c:v>
                </c:pt>
                <c:pt idx="17">
                  <c:v>3790.3655042695041</c:v>
                </c:pt>
                <c:pt idx="18">
                  <c:v>3458.222966008851</c:v>
                </c:pt>
                <c:pt idx="19">
                  <c:v>2614.7986595321008</c:v>
                </c:pt>
                <c:pt idx="20">
                  <c:v>2012.7584063073509</c:v>
                </c:pt>
                <c:pt idx="21">
                  <c:v>1176.4040935903579</c:v>
                </c:pt>
                <c:pt idx="22">
                  <c:v>449.76130855987083</c:v>
                </c:pt>
                <c:pt idx="23">
                  <c:v>-281.02717977475311</c:v>
                </c:pt>
                <c:pt idx="24">
                  <c:v>-768.81299180733743</c:v>
                </c:pt>
                <c:pt idx="25">
                  <c:v>-1371.370477511033</c:v>
                </c:pt>
                <c:pt idx="26">
                  <c:v>-1845.191687826836</c:v>
                </c:pt>
                <c:pt idx="27">
                  <c:v>-2371.021971829608</c:v>
                </c:pt>
                <c:pt idx="28">
                  <c:v>-2787.0397852051401</c:v>
                </c:pt>
                <c:pt idx="29">
                  <c:v>-3197.8378387156922</c:v>
                </c:pt>
                <c:pt idx="30">
                  <c:v>-3428.2135856579771</c:v>
                </c:pt>
                <c:pt idx="31">
                  <c:v>-3592.927158709093</c:v>
                </c:pt>
                <c:pt idx="32">
                  <c:v>-3645.2915966774431</c:v>
                </c:pt>
                <c:pt idx="33">
                  <c:v>-3664.839504558408</c:v>
                </c:pt>
                <c:pt idx="34">
                  <c:v>-3599.5682654297211</c:v>
                </c:pt>
                <c:pt idx="35">
                  <c:v>-3482.2486706279642</c:v>
                </c:pt>
                <c:pt idx="36">
                  <c:v>-3309.4475035263999</c:v>
                </c:pt>
                <c:pt idx="37">
                  <c:v>-3112.825490757496</c:v>
                </c:pt>
                <c:pt idx="38">
                  <c:v>-2914.8575315976282</c:v>
                </c:pt>
                <c:pt idx="39">
                  <c:v>-2709.8289887633209</c:v>
                </c:pt>
                <c:pt idx="40">
                  <c:v>-2504.4545658933912</c:v>
                </c:pt>
                <c:pt idx="41">
                  <c:v>-2295.298806660142</c:v>
                </c:pt>
                <c:pt idx="42">
                  <c:v>-2099.2714049256451</c:v>
                </c:pt>
                <c:pt idx="43">
                  <c:v>-1892.0220644022361</c:v>
                </c:pt>
                <c:pt idx="44">
                  <c:v>-1682.8144051754659</c:v>
                </c:pt>
                <c:pt idx="45">
                  <c:v>-1476.6405730185611</c:v>
                </c:pt>
                <c:pt idx="46">
                  <c:v>-1279.6704821647099</c:v>
                </c:pt>
                <c:pt idx="47">
                  <c:v>-1068.0974095857871</c:v>
                </c:pt>
                <c:pt idx="48">
                  <c:v>-843.64591222583351</c:v>
                </c:pt>
                <c:pt idx="49">
                  <c:v>-570.01937661774878</c:v>
                </c:pt>
                <c:pt idx="50">
                  <c:v>-327.43112498637868</c:v>
                </c:pt>
                <c:pt idx="51">
                  <c:v>-80.783212104450584</c:v>
                </c:pt>
                <c:pt idx="52">
                  <c:v>30.492412472608351</c:v>
                </c:pt>
                <c:pt idx="53">
                  <c:v>13.2575706402645</c:v>
                </c:pt>
                <c:pt idx="54">
                  <c:v>5.764161147941091</c:v>
                </c:pt>
                <c:pt idx="55">
                  <c:v>2.5061570208439532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C6B-4BBE-AF90-2AC1AFE10575}"/>
            </c:ext>
          </c:extLst>
        </c:ser>
        <c:ser>
          <c:idx val="4"/>
          <c:order val="2"/>
          <c:tx>
            <c:strRef>
              <c:f>'Dati Grafici Flex'!$W$9</c:f>
              <c:strCache>
                <c:ptCount val="1"/>
                <c:pt idx="0">
                  <c:v>Normativa vigente</c:v>
                </c:pt>
              </c:strCache>
            </c:strRef>
          </c:tx>
          <c:spPr>
            <a:ln w="41275">
              <a:solidFill>
                <a:schemeClr val="tx1"/>
              </a:solidFill>
            </a:ln>
          </c:spPr>
          <c:cat>
            <c:numRef>
              <c:f>'Dati Grafici Flex'!$T$10:$T$65</c:f>
              <c:numCache>
                <c:formatCode>General</c:formatCode>
                <c:ptCount val="5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  <c:pt idx="16">
                  <c:v>2031</c:v>
                </c:pt>
                <c:pt idx="17">
                  <c:v>2032</c:v>
                </c:pt>
                <c:pt idx="18">
                  <c:v>2033</c:v>
                </c:pt>
                <c:pt idx="19">
                  <c:v>2034</c:v>
                </c:pt>
                <c:pt idx="20">
                  <c:v>2035</c:v>
                </c:pt>
                <c:pt idx="21">
                  <c:v>2036</c:v>
                </c:pt>
                <c:pt idx="22">
                  <c:v>2037</c:v>
                </c:pt>
                <c:pt idx="23">
                  <c:v>2038</c:v>
                </c:pt>
                <c:pt idx="24">
                  <c:v>2039</c:v>
                </c:pt>
                <c:pt idx="25">
                  <c:v>2040</c:v>
                </c:pt>
                <c:pt idx="26">
                  <c:v>2041</c:v>
                </c:pt>
                <c:pt idx="27">
                  <c:v>2042</c:v>
                </c:pt>
                <c:pt idx="28">
                  <c:v>2043</c:v>
                </c:pt>
                <c:pt idx="29">
                  <c:v>2044</c:v>
                </c:pt>
                <c:pt idx="30">
                  <c:v>2045</c:v>
                </c:pt>
                <c:pt idx="31">
                  <c:v>2046</c:v>
                </c:pt>
                <c:pt idx="32">
                  <c:v>2047</c:v>
                </c:pt>
                <c:pt idx="33">
                  <c:v>2048</c:v>
                </c:pt>
                <c:pt idx="34">
                  <c:v>2049</c:v>
                </c:pt>
                <c:pt idx="35">
                  <c:v>2050</c:v>
                </c:pt>
                <c:pt idx="36">
                  <c:v>2051</c:v>
                </c:pt>
                <c:pt idx="37">
                  <c:v>2052</c:v>
                </c:pt>
                <c:pt idx="38">
                  <c:v>2053</c:v>
                </c:pt>
                <c:pt idx="39">
                  <c:v>2054</c:v>
                </c:pt>
                <c:pt idx="40">
                  <c:v>2055</c:v>
                </c:pt>
                <c:pt idx="41">
                  <c:v>2056</c:v>
                </c:pt>
                <c:pt idx="42">
                  <c:v>2057</c:v>
                </c:pt>
                <c:pt idx="43">
                  <c:v>2058</c:v>
                </c:pt>
                <c:pt idx="44">
                  <c:v>2059</c:v>
                </c:pt>
                <c:pt idx="45">
                  <c:v>2060</c:v>
                </c:pt>
                <c:pt idx="46">
                  <c:v>2061</c:v>
                </c:pt>
                <c:pt idx="47">
                  <c:v>2062</c:v>
                </c:pt>
                <c:pt idx="48">
                  <c:v>2063</c:v>
                </c:pt>
                <c:pt idx="49">
                  <c:v>2064</c:v>
                </c:pt>
                <c:pt idx="50">
                  <c:v>2065</c:v>
                </c:pt>
                <c:pt idx="51">
                  <c:v>2066</c:v>
                </c:pt>
                <c:pt idx="52">
                  <c:v>2067</c:v>
                </c:pt>
                <c:pt idx="53">
                  <c:v>2068</c:v>
                </c:pt>
                <c:pt idx="54">
                  <c:v>2069</c:v>
                </c:pt>
                <c:pt idx="55">
                  <c:v>2070</c:v>
                </c:pt>
              </c:numCache>
            </c:numRef>
          </c:cat>
          <c:val>
            <c:numRef>
              <c:f>'Dati Grafici Flex'!$W$10:$W$65</c:f>
              <c:numCache>
                <c:formatCode>_-* #,##0.0000_-;\-* #,##0.0000_-;_-* "-"??_-;_-@_-</c:formatCode>
                <c:ptCount val="56"/>
                <c:pt idx="0" formatCode="General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1C6B-4BBE-AF90-2AC1AFE105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03565520"/>
        <c:axId val="203565912"/>
      </c:areaChart>
      <c:catAx>
        <c:axId val="203565520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low"/>
        <c:crossAx val="203565912"/>
        <c:crosses val="autoZero"/>
        <c:auto val="1"/>
        <c:lblAlgn val="ctr"/>
        <c:lblOffset val="100"/>
        <c:tickMarkSkip val="5"/>
        <c:noMultiLvlLbl val="0"/>
      </c:catAx>
      <c:valAx>
        <c:axId val="203565912"/>
        <c:scaling>
          <c:orientation val="minMax"/>
          <c:max val="6000"/>
          <c:min val="-600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Milioni di euro</a:t>
                </a:r>
              </a:p>
            </c:rich>
          </c:tx>
          <c:overlay val="0"/>
        </c:title>
        <c:numFmt formatCode="#,##0" sourceLinked="0"/>
        <c:majorTickMark val="out"/>
        <c:minorTickMark val="none"/>
        <c:tickLblPos val="nextTo"/>
        <c:crossAx val="203565520"/>
        <c:crosses val="autoZero"/>
        <c:crossBetween val="midCat"/>
      </c:valAx>
      <c:spPr>
        <a:solidFill>
          <a:schemeClr val="bg1">
            <a:lumMod val="95000"/>
          </a:schemeClr>
        </a:solidFill>
      </c:spPr>
    </c:plotArea>
    <c:plotVisOnly val="1"/>
    <c:dispBlanksAs val="gap"/>
    <c:showDLblsOverMax val="0"/>
  </c:chart>
  <c:spPr>
    <a:solidFill>
      <a:schemeClr val="bg1">
        <a:lumMod val="95000"/>
      </a:schemeClr>
    </a:solidFill>
  </c:sp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ndard"/>
        <c:varyColors val="0"/>
        <c:ser>
          <c:idx val="2"/>
          <c:order val="0"/>
          <c:tx>
            <c:strRef>
              <c:f>'Dati Grafici Flex'!$AA$9</c:f>
              <c:strCache>
                <c:ptCount val="1"/>
                <c:pt idx="0">
                  <c:v>Rid. tutti no precoci</c:v>
                </c:pt>
              </c:strCache>
            </c:strRef>
          </c:tx>
          <c:spPr>
            <a:solidFill>
              <a:schemeClr val="accent3">
                <a:alpha val="80000"/>
              </a:schemeClr>
            </a:solidFill>
          </c:spPr>
          <c:cat>
            <c:numRef>
              <c:f>'Dati Grafici Flex'!$T$10:$T$65</c:f>
              <c:numCache>
                <c:formatCode>General</c:formatCode>
                <c:ptCount val="5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  <c:pt idx="16">
                  <c:v>2031</c:v>
                </c:pt>
                <c:pt idx="17">
                  <c:v>2032</c:v>
                </c:pt>
                <c:pt idx="18">
                  <c:v>2033</c:v>
                </c:pt>
                <c:pt idx="19">
                  <c:v>2034</c:v>
                </c:pt>
                <c:pt idx="20">
                  <c:v>2035</c:v>
                </c:pt>
                <c:pt idx="21">
                  <c:v>2036</c:v>
                </c:pt>
                <c:pt idx="22">
                  <c:v>2037</c:v>
                </c:pt>
                <c:pt idx="23">
                  <c:v>2038</c:v>
                </c:pt>
                <c:pt idx="24">
                  <c:v>2039</c:v>
                </c:pt>
                <c:pt idx="25">
                  <c:v>2040</c:v>
                </c:pt>
                <c:pt idx="26">
                  <c:v>2041</c:v>
                </c:pt>
                <c:pt idx="27">
                  <c:v>2042</c:v>
                </c:pt>
                <c:pt idx="28">
                  <c:v>2043</c:v>
                </c:pt>
                <c:pt idx="29">
                  <c:v>2044</c:v>
                </c:pt>
                <c:pt idx="30">
                  <c:v>2045</c:v>
                </c:pt>
                <c:pt idx="31">
                  <c:v>2046</c:v>
                </c:pt>
                <c:pt idx="32">
                  <c:v>2047</c:v>
                </c:pt>
                <c:pt idx="33">
                  <c:v>2048</c:v>
                </c:pt>
                <c:pt idx="34">
                  <c:v>2049</c:v>
                </c:pt>
                <c:pt idx="35">
                  <c:v>2050</c:v>
                </c:pt>
                <c:pt idx="36">
                  <c:v>2051</c:v>
                </c:pt>
                <c:pt idx="37">
                  <c:v>2052</c:v>
                </c:pt>
                <c:pt idx="38">
                  <c:v>2053</c:v>
                </c:pt>
                <c:pt idx="39">
                  <c:v>2054</c:v>
                </c:pt>
                <c:pt idx="40">
                  <c:v>2055</c:v>
                </c:pt>
                <c:pt idx="41">
                  <c:v>2056</c:v>
                </c:pt>
                <c:pt idx="42">
                  <c:v>2057</c:v>
                </c:pt>
                <c:pt idx="43">
                  <c:v>2058</c:v>
                </c:pt>
                <c:pt idx="44">
                  <c:v>2059</c:v>
                </c:pt>
                <c:pt idx="45">
                  <c:v>2060</c:v>
                </c:pt>
                <c:pt idx="46">
                  <c:v>2061</c:v>
                </c:pt>
                <c:pt idx="47">
                  <c:v>2062</c:v>
                </c:pt>
                <c:pt idx="48">
                  <c:v>2063</c:v>
                </c:pt>
                <c:pt idx="49">
                  <c:v>2064</c:v>
                </c:pt>
                <c:pt idx="50">
                  <c:v>2065</c:v>
                </c:pt>
                <c:pt idx="51">
                  <c:v>2066</c:v>
                </c:pt>
                <c:pt idx="52">
                  <c:v>2067</c:v>
                </c:pt>
                <c:pt idx="53">
                  <c:v>2068</c:v>
                </c:pt>
                <c:pt idx="54">
                  <c:v>2069</c:v>
                </c:pt>
                <c:pt idx="55">
                  <c:v>2070</c:v>
                </c:pt>
              </c:numCache>
            </c:numRef>
          </c:cat>
          <c:val>
            <c:numRef>
              <c:f>'Dati Grafici Flex'!$AA$10:$AA$65</c:f>
              <c:numCache>
                <c:formatCode>_-* #,##0.0_-;\-* #,##0.0_-;_-* "-"??_-;_-@_-</c:formatCode>
                <c:ptCount val="56"/>
                <c:pt idx="0" formatCode="General">
                  <c:v>0</c:v>
                </c:pt>
                <c:pt idx="1">
                  <c:v>1478.26086956523</c:v>
                </c:pt>
                <c:pt idx="2">
                  <c:v>2881.747532031075</c:v>
                </c:pt>
                <c:pt idx="3">
                  <c:v>3826.0409574437508</c:v>
                </c:pt>
                <c:pt idx="4">
                  <c:v>4288.3672025046744</c:v>
                </c:pt>
                <c:pt idx="5">
                  <c:v>4127.3524639404841</c:v>
                </c:pt>
                <c:pt idx="6">
                  <c:v>3855.9930540187561</c:v>
                </c:pt>
                <c:pt idx="7">
                  <c:v>3588.048735521641</c:v>
                </c:pt>
                <c:pt idx="8">
                  <c:v>2964.742715468245</c:v>
                </c:pt>
                <c:pt idx="9">
                  <c:v>2698.6625157133972</c:v>
                </c:pt>
                <c:pt idx="10">
                  <c:v>2664.8258207350382</c:v>
                </c:pt>
                <c:pt idx="11">
                  <c:v>2681.7898102131981</c:v>
                </c:pt>
                <c:pt idx="12">
                  <c:v>2801.0060404225992</c:v>
                </c:pt>
                <c:pt idx="13">
                  <c:v>2680.709090033818</c:v>
                </c:pt>
                <c:pt idx="14">
                  <c:v>2497.9221775939368</c:v>
                </c:pt>
                <c:pt idx="15">
                  <c:v>2219.4706180622411</c:v>
                </c:pt>
                <c:pt idx="16">
                  <c:v>1887.334291571337</c:v>
                </c:pt>
                <c:pt idx="17">
                  <c:v>1255.0884951196231</c:v>
                </c:pt>
                <c:pt idx="18">
                  <c:v>752.16987646466282</c:v>
                </c:pt>
                <c:pt idx="19">
                  <c:v>117.95134525368449</c:v>
                </c:pt>
                <c:pt idx="20">
                  <c:v>-394.73365194651342</c:v>
                </c:pt>
                <c:pt idx="21">
                  <c:v>-820.14754222223576</c:v>
                </c:pt>
                <c:pt idx="22">
                  <c:v>-1241.2470058624031</c:v>
                </c:pt>
                <c:pt idx="23">
                  <c:v>-1762.962648384475</c:v>
                </c:pt>
                <c:pt idx="24">
                  <c:v>-2289.468736211234</c:v>
                </c:pt>
                <c:pt idx="25">
                  <c:v>-2885.914812572184</c:v>
                </c:pt>
                <c:pt idx="26">
                  <c:v>-3292.9662867894281</c:v>
                </c:pt>
                <c:pt idx="27">
                  <c:v>-3745.7301157644119</c:v>
                </c:pt>
                <c:pt idx="28">
                  <c:v>-4090.4150958929399</c:v>
                </c:pt>
                <c:pt idx="29">
                  <c:v>-4426.9343876336579</c:v>
                </c:pt>
                <c:pt idx="30">
                  <c:v>-4587.7109893718452</c:v>
                </c:pt>
                <c:pt idx="31">
                  <c:v>-4709.0905567618902</c:v>
                </c:pt>
                <c:pt idx="32">
                  <c:v>-4712.2795097649132</c:v>
                </c:pt>
                <c:pt idx="33">
                  <c:v>-4680.2270219389802</c:v>
                </c:pt>
                <c:pt idx="34">
                  <c:v>-4559.45271715749</c:v>
                </c:pt>
                <c:pt idx="35">
                  <c:v>-4383.7849172588794</c:v>
                </c:pt>
                <c:pt idx="36">
                  <c:v>-4150.491153391883</c:v>
                </c:pt>
                <c:pt idx="37">
                  <c:v>-3893.2255473125201</c:v>
                </c:pt>
                <c:pt idx="38">
                  <c:v>-3634.9551026726631</c:v>
                </c:pt>
                <c:pt idx="39">
                  <c:v>-3371.2736132796058</c:v>
                </c:pt>
                <c:pt idx="40">
                  <c:v>-3108.726189584685</c:v>
                </c:pt>
                <c:pt idx="41">
                  <c:v>-2843.4549116532899</c:v>
                </c:pt>
                <c:pt idx="42">
                  <c:v>-2594.4324569095802</c:v>
                </c:pt>
                <c:pt idx="43">
                  <c:v>-2335.6502740832698</c:v>
                </c:pt>
                <c:pt idx="44">
                  <c:v>-2078.0567584442601</c:v>
                </c:pt>
                <c:pt idx="45">
                  <c:v>-1825.5480654435701</c:v>
                </c:pt>
                <c:pt idx="46">
                  <c:v>-1585.6959751566651</c:v>
                </c:pt>
                <c:pt idx="47">
                  <c:v>-1332.9488780285581</c:v>
                </c:pt>
                <c:pt idx="48">
                  <c:v>-1069.2097774584549</c:v>
                </c:pt>
                <c:pt idx="49">
                  <c:v>-757.40101536420639</c:v>
                </c:pt>
                <c:pt idx="50">
                  <c:v>-507.88257983131149</c:v>
                </c:pt>
                <c:pt idx="51">
                  <c:v>-243.2672989124772</c:v>
                </c:pt>
                <c:pt idx="52">
                  <c:v>17.300486778441929</c:v>
                </c:pt>
                <c:pt idx="53">
                  <c:v>7.5219507732356146</c:v>
                </c:pt>
                <c:pt idx="54">
                  <c:v>3.2704133796676582</c:v>
                </c:pt>
                <c:pt idx="55">
                  <c:v>1.421918860725069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CF2-4B91-AD55-4DBA56DE7D99}"/>
            </c:ext>
          </c:extLst>
        </c:ser>
        <c:ser>
          <c:idx val="1"/>
          <c:order val="1"/>
          <c:tx>
            <c:strRef>
              <c:f>'Dati Grafici Flex'!$Z$9</c:f>
              <c:strCache>
                <c:ptCount val="1"/>
                <c:pt idx="0">
                  <c:v>Riduzione vecc.</c:v>
                </c:pt>
              </c:strCache>
            </c:strRef>
          </c:tx>
          <c:spPr>
            <a:noFill/>
            <a:ln w="31750">
              <a:solidFill>
                <a:schemeClr val="accent2"/>
              </a:solidFill>
            </a:ln>
          </c:spPr>
          <c:cat>
            <c:numRef>
              <c:f>'Dati Grafici Flex'!$T$10:$T$65</c:f>
              <c:numCache>
                <c:formatCode>General</c:formatCode>
                <c:ptCount val="5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  <c:pt idx="16">
                  <c:v>2031</c:v>
                </c:pt>
                <c:pt idx="17">
                  <c:v>2032</c:v>
                </c:pt>
                <c:pt idx="18">
                  <c:v>2033</c:v>
                </c:pt>
                <c:pt idx="19">
                  <c:v>2034</c:v>
                </c:pt>
                <c:pt idx="20">
                  <c:v>2035</c:v>
                </c:pt>
                <c:pt idx="21">
                  <c:v>2036</c:v>
                </c:pt>
                <c:pt idx="22">
                  <c:v>2037</c:v>
                </c:pt>
                <c:pt idx="23">
                  <c:v>2038</c:v>
                </c:pt>
                <c:pt idx="24">
                  <c:v>2039</c:v>
                </c:pt>
                <c:pt idx="25">
                  <c:v>2040</c:v>
                </c:pt>
                <c:pt idx="26">
                  <c:v>2041</c:v>
                </c:pt>
                <c:pt idx="27">
                  <c:v>2042</c:v>
                </c:pt>
                <c:pt idx="28">
                  <c:v>2043</c:v>
                </c:pt>
                <c:pt idx="29">
                  <c:v>2044</c:v>
                </c:pt>
                <c:pt idx="30">
                  <c:v>2045</c:v>
                </c:pt>
                <c:pt idx="31">
                  <c:v>2046</c:v>
                </c:pt>
                <c:pt idx="32">
                  <c:v>2047</c:v>
                </c:pt>
                <c:pt idx="33">
                  <c:v>2048</c:v>
                </c:pt>
                <c:pt idx="34">
                  <c:v>2049</c:v>
                </c:pt>
                <c:pt idx="35">
                  <c:v>2050</c:v>
                </c:pt>
                <c:pt idx="36">
                  <c:v>2051</c:v>
                </c:pt>
                <c:pt idx="37">
                  <c:v>2052</c:v>
                </c:pt>
                <c:pt idx="38">
                  <c:v>2053</c:v>
                </c:pt>
                <c:pt idx="39">
                  <c:v>2054</c:v>
                </c:pt>
                <c:pt idx="40">
                  <c:v>2055</c:v>
                </c:pt>
                <c:pt idx="41">
                  <c:v>2056</c:v>
                </c:pt>
                <c:pt idx="42">
                  <c:v>2057</c:v>
                </c:pt>
                <c:pt idx="43">
                  <c:v>2058</c:v>
                </c:pt>
                <c:pt idx="44">
                  <c:v>2059</c:v>
                </c:pt>
                <c:pt idx="45">
                  <c:v>2060</c:v>
                </c:pt>
                <c:pt idx="46">
                  <c:v>2061</c:v>
                </c:pt>
                <c:pt idx="47">
                  <c:v>2062</c:v>
                </c:pt>
                <c:pt idx="48">
                  <c:v>2063</c:v>
                </c:pt>
                <c:pt idx="49">
                  <c:v>2064</c:v>
                </c:pt>
                <c:pt idx="50">
                  <c:v>2065</c:v>
                </c:pt>
                <c:pt idx="51">
                  <c:v>2066</c:v>
                </c:pt>
                <c:pt idx="52">
                  <c:v>2067</c:v>
                </c:pt>
                <c:pt idx="53">
                  <c:v>2068</c:v>
                </c:pt>
                <c:pt idx="54">
                  <c:v>2069</c:v>
                </c:pt>
                <c:pt idx="55">
                  <c:v>2070</c:v>
                </c:pt>
              </c:numCache>
            </c:numRef>
          </c:cat>
          <c:val>
            <c:numRef>
              <c:f>'Dati Grafici Flex'!$Z$10:$Z$65</c:f>
              <c:numCache>
                <c:formatCode>_-* #,##0.0_-;\-* #,##0.0_-;_-* "-"??_-;_-@_-</c:formatCode>
                <c:ptCount val="56"/>
                <c:pt idx="0" formatCode="General">
                  <c:v>0</c:v>
                </c:pt>
                <c:pt idx="1">
                  <c:v>1501.4492753623199</c:v>
                </c:pt>
                <c:pt idx="2">
                  <c:v>3124.460314126351</c:v>
                </c:pt>
                <c:pt idx="3">
                  <c:v>4286.9336800401088</c:v>
                </c:pt>
                <c:pt idx="4">
                  <c:v>4884.4336862504979</c:v>
                </c:pt>
                <c:pt idx="5">
                  <c:v>4888.4962067805918</c:v>
                </c:pt>
                <c:pt idx="6">
                  <c:v>4774.4352814422018</c:v>
                </c:pt>
                <c:pt idx="7">
                  <c:v>4637.3466680345346</c:v>
                </c:pt>
                <c:pt idx="8">
                  <c:v>4116.0106346920802</c:v>
                </c:pt>
                <c:pt idx="9">
                  <c:v>3949.6738232966932</c:v>
                </c:pt>
                <c:pt idx="10">
                  <c:v>4006.1002162739228</c:v>
                </c:pt>
                <c:pt idx="11">
                  <c:v>3956.4167729140408</c:v>
                </c:pt>
                <c:pt idx="12">
                  <c:v>3915.50990405108</c:v>
                </c:pt>
                <c:pt idx="13">
                  <c:v>3842.6079146045422</c:v>
                </c:pt>
                <c:pt idx="14">
                  <c:v>3792.1753855631951</c:v>
                </c:pt>
                <c:pt idx="15">
                  <c:v>3687.752207467739</c:v>
                </c:pt>
                <c:pt idx="16">
                  <c:v>3520.2966061915672</c:v>
                </c:pt>
                <c:pt idx="17">
                  <c:v>2978.1294902271052</c:v>
                </c:pt>
                <c:pt idx="18">
                  <c:v>2482.9606393359409</c:v>
                </c:pt>
                <c:pt idx="19">
                  <c:v>1622.583432607488</c:v>
                </c:pt>
                <c:pt idx="20">
                  <c:v>930.73763384027677</c:v>
                </c:pt>
                <c:pt idx="21">
                  <c:v>94.082305714965116</c:v>
                </c:pt>
                <c:pt idx="22">
                  <c:v>-343.40038220572859</c:v>
                </c:pt>
                <c:pt idx="23">
                  <c:v>-791.93976422759101</c:v>
                </c:pt>
                <c:pt idx="24">
                  <c:v>-1546.892749823098</c:v>
                </c:pt>
                <c:pt idx="25">
                  <c:v>-2147.4951901787222</c:v>
                </c:pt>
                <c:pt idx="26">
                  <c:v>-2587.1472783546269</c:v>
                </c:pt>
                <c:pt idx="27">
                  <c:v>-3075.2372294719239</c:v>
                </c:pt>
                <c:pt idx="28">
                  <c:v>-3454.6010143375911</c:v>
                </c:pt>
                <c:pt idx="29">
                  <c:v>-3827.051779990416</c:v>
                </c:pt>
                <c:pt idx="30">
                  <c:v>-4021.342866899312</c:v>
                </c:pt>
                <c:pt idx="31">
                  <c:v>-4149.3495500998097</c:v>
                </c:pt>
                <c:pt idx="32">
                  <c:v>-4167.0176427088854</c:v>
                </c:pt>
                <c:pt idx="33">
                  <c:v>-4151.7537544208362</c:v>
                </c:pt>
                <c:pt idx="34">
                  <c:v>-4053.1997704579671</c:v>
                </c:pt>
                <c:pt idx="35">
                  <c:v>-3903.1527918614202</c:v>
                </c:pt>
                <c:pt idx="36">
                  <c:v>-3698.851502559934</c:v>
                </c:pt>
                <c:pt idx="37">
                  <c:v>-3471.8058831978692</c:v>
                </c:pt>
                <c:pt idx="38">
                  <c:v>-3243.7118254045372</c:v>
                </c:pt>
                <c:pt idx="39">
                  <c:v>-3010.0444905719501</c:v>
                </c:pt>
                <c:pt idx="40">
                  <c:v>-2777.0233768394401</c:v>
                </c:pt>
                <c:pt idx="41">
                  <c:v>-2541.0682721197199</c:v>
                </c:pt>
                <c:pt idx="42">
                  <c:v>-2319.8337550063352</c:v>
                </c:pt>
                <c:pt idx="43">
                  <c:v>-2088.8367706554868</c:v>
                </c:pt>
                <c:pt idx="44">
                  <c:v>-1858.06475109656</c:v>
                </c:pt>
                <c:pt idx="45">
                  <c:v>-1631.4926188462921</c:v>
                </c:pt>
                <c:pt idx="46">
                  <c:v>-1416.02166279585</c:v>
                </c:pt>
                <c:pt idx="47">
                  <c:v>-1187.758465242804</c:v>
                </c:pt>
                <c:pt idx="48">
                  <c:v>-948.43514049844191</c:v>
                </c:pt>
                <c:pt idx="49">
                  <c:v>-662.88834796779304</c:v>
                </c:pt>
                <c:pt idx="50">
                  <c:v>-409.3729536119568</c:v>
                </c:pt>
                <c:pt idx="51">
                  <c:v>-157.0854251086144</c:v>
                </c:pt>
                <c:pt idx="52">
                  <c:v>-2.6824627465933042</c:v>
                </c:pt>
                <c:pt idx="53">
                  <c:v>-1.1662881506927401</c:v>
                </c:pt>
                <c:pt idx="54">
                  <c:v>-0.50708180464901698</c:v>
                </c:pt>
                <c:pt idx="55">
                  <c:v>-0.220470349847398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CF2-4B91-AD55-4DBA56DE7D99}"/>
            </c:ext>
          </c:extLst>
        </c:ser>
        <c:ser>
          <c:idx val="0"/>
          <c:order val="2"/>
          <c:tx>
            <c:strRef>
              <c:f>'Dati Grafici Flex'!$Y$9</c:f>
              <c:strCache>
                <c:ptCount val="1"/>
                <c:pt idx="0">
                  <c:v>Nessuna riduzione</c:v>
                </c:pt>
              </c:strCache>
            </c:strRef>
          </c:tx>
          <c:spPr>
            <a:noFill/>
            <a:ln w="31750">
              <a:solidFill>
                <a:schemeClr val="accent1"/>
              </a:solidFill>
            </a:ln>
          </c:spPr>
          <c:cat>
            <c:numRef>
              <c:f>'Dati Grafici Flex'!$T$10:$T$65</c:f>
              <c:numCache>
                <c:formatCode>General</c:formatCode>
                <c:ptCount val="5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  <c:pt idx="16">
                  <c:v>2031</c:v>
                </c:pt>
                <c:pt idx="17">
                  <c:v>2032</c:v>
                </c:pt>
                <c:pt idx="18">
                  <c:v>2033</c:v>
                </c:pt>
                <c:pt idx="19">
                  <c:v>2034</c:v>
                </c:pt>
                <c:pt idx="20">
                  <c:v>2035</c:v>
                </c:pt>
                <c:pt idx="21">
                  <c:v>2036</c:v>
                </c:pt>
                <c:pt idx="22">
                  <c:v>2037</c:v>
                </c:pt>
                <c:pt idx="23">
                  <c:v>2038</c:v>
                </c:pt>
                <c:pt idx="24">
                  <c:v>2039</c:v>
                </c:pt>
                <c:pt idx="25">
                  <c:v>2040</c:v>
                </c:pt>
                <c:pt idx="26">
                  <c:v>2041</c:v>
                </c:pt>
                <c:pt idx="27">
                  <c:v>2042</c:v>
                </c:pt>
                <c:pt idx="28">
                  <c:v>2043</c:v>
                </c:pt>
                <c:pt idx="29">
                  <c:v>2044</c:v>
                </c:pt>
                <c:pt idx="30">
                  <c:v>2045</c:v>
                </c:pt>
                <c:pt idx="31">
                  <c:v>2046</c:v>
                </c:pt>
                <c:pt idx="32">
                  <c:v>2047</c:v>
                </c:pt>
                <c:pt idx="33">
                  <c:v>2048</c:v>
                </c:pt>
                <c:pt idx="34">
                  <c:v>2049</c:v>
                </c:pt>
                <c:pt idx="35">
                  <c:v>2050</c:v>
                </c:pt>
                <c:pt idx="36">
                  <c:v>2051</c:v>
                </c:pt>
                <c:pt idx="37">
                  <c:v>2052</c:v>
                </c:pt>
                <c:pt idx="38">
                  <c:v>2053</c:v>
                </c:pt>
                <c:pt idx="39">
                  <c:v>2054</c:v>
                </c:pt>
                <c:pt idx="40">
                  <c:v>2055</c:v>
                </c:pt>
                <c:pt idx="41">
                  <c:v>2056</c:v>
                </c:pt>
                <c:pt idx="42">
                  <c:v>2057</c:v>
                </c:pt>
                <c:pt idx="43">
                  <c:v>2058</c:v>
                </c:pt>
                <c:pt idx="44">
                  <c:v>2059</c:v>
                </c:pt>
                <c:pt idx="45">
                  <c:v>2060</c:v>
                </c:pt>
                <c:pt idx="46">
                  <c:v>2061</c:v>
                </c:pt>
                <c:pt idx="47">
                  <c:v>2062</c:v>
                </c:pt>
                <c:pt idx="48">
                  <c:v>2063</c:v>
                </c:pt>
                <c:pt idx="49">
                  <c:v>2064</c:v>
                </c:pt>
                <c:pt idx="50">
                  <c:v>2065</c:v>
                </c:pt>
                <c:pt idx="51">
                  <c:v>2066</c:v>
                </c:pt>
                <c:pt idx="52">
                  <c:v>2067</c:v>
                </c:pt>
                <c:pt idx="53">
                  <c:v>2068</c:v>
                </c:pt>
                <c:pt idx="54">
                  <c:v>2069</c:v>
                </c:pt>
                <c:pt idx="55">
                  <c:v>2070</c:v>
                </c:pt>
              </c:numCache>
            </c:numRef>
          </c:cat>
          <c:val>
            <c:numRef>
              <c:f>'Dati Grafici Flex'!$Y$10:$Y$65</c:f>
              <c:numCache>
                <c:formatCode>_-* #,##0.0_-;\-* #,##0.0_-;_-* "-"??_-;_-@_-</c:formatCode>
                <c:ptCount val="56"/>
                <c:pt idx="0" formatCode="General">
                  <c:v>0</c:v>
                </c:pt>
                <c:pt idx="1">
                  <c:v>1510.144927536232</c:v>
                </c:pt>
                <c:pt idx="2">
                  <c:v>3557.6092790963621</c:v>
                </c:pt>
                <c:pt idx="3">
                  <c:v>4717.1603506437568</c:v>
                </c:pt>
                <c:pt idx="4">
                  <c:v>5323.6405690105803</c:v>
                </c:pt>
                <c:pt idx="5">
                  <c:v>5363.8742567889149</c:v>
                </c:pt>
                <c:pt idx="6">
                  <c:v>5258.8423751016981</c:v>
                </c:pt>
                <c:pt idx="7">
                  <c:v>5151.6252695557259</c:v>
                </c:pt>
                <c:pt idx="8">
                  <c:v>4653.6258698005204</c:v>
                </c:pt>
                <c:pt idx="9">
                  <c:v>4529.4902402201433</c:v>
                </c:pt>
                <c:pt idx="10">
                  <c:v>4615.1701445798981</c:v>
                </c:pt>
                <c:pt idx="11">
                  <c:v>4739.4009859461203</c:v>
                </c:pt>
                <c:pt idx="12">
                  <c:v>4842.9072839774162</c:v>
                </c:pt>
                <c:pt idx="13">
                  <c:v>4824.8966433290907</c:v>
                </c:pt>
                <c:pt idx="14">
                  <c:v>4738.8531907861916</c:v>
                </c:pt>
                <c:pt idx="15">
                  <c:v>4562.9177791902366</c:v>
                </c:pt>
                <c:pt idx="16">
                  <c:v>4324.0542115436547</c:v>
                </c:pt>
                <c:pt idx="17">
                  <c:v>3790.3655042695041</c:v>
                </c:pt>
                <c:pt idx="18">
                  <c:v>3458.222966008851</c:v>
                </c:pt>
                <c:pt idx="19">
                  <c:v>2614.7986595321008</c:v>
                </c:pt>
                <c:pt idx="20">
                  <c:v>2012.7584063073509</c:v>
                </c:pt>
                <c:pt idx="21">
                  <c:v>1176.4040935903579</c:v>
                </c:pt>
                <c:pt idx="22">
                  <c:v>449.76130855987083</c:v>
                </c:pt>
                <c:pt idx="23">
                  <c:v>-281.02717977475311</c:v>
                </c:pt>
                <c:pt idx="24">
                  <c:v>-768.81299180733743</c:v>
                </c:pt>
                <c:pt idx="25">
                  <c:v>-1371.370477511033</c:v>
                </c:pt>
                <c:pt idx="26">
                  <c:v>-1845.191687826836</c:v>
                </c:pt>
                <c:pt idx="27">
                  <c:v>-2371.021971829608</c:v>
                </c:pt>
                <c:pt idx="28">
                  <c:v>-2787.0397852051401</c:v>
                </c:pt>
                <c:pt idx="29">
                  <c:v>-3197.8378387156922</c:v>
                </c:pt>
                <c:pt idx="30">
                  <c:v>-3428.2135856579771</c:v>
                </c:pt>
                <c:pt idx="31">
                  <c:v>-3592.927158709093</c:v>
                </c:pt>
                <c:pt idx="32">
                  <c:v>-3645.2915966774431</c:v>
                </c:pt>
                <c:pt idx="33">
                  <c:v>-3664.839504558408</c:v>
                </c:pt>
                <c:pt idx="34">
                  <c:v>-3599.5682654297211</c:v>
                </c:pt>
                <c:pt idx="35">
                  <c:v>-3482.2486706279642</c:v>
                </c:pt>
                <c:pt idx="36">
                  <c:v>-3309.4475035263999</c:v>
                </c:pt>
                <c:pt idx="37">
                  <c:v>-3112.825490757496</c:v>
                </c:pt>
                <c:pt idx="38">
                  <c:v>-2914.8575315976282</c:v>
                </c:pt>
                <c:pt idx="39">
                  <c:v>-2709.8289887633209</c:v>
                </c:pt>
                <c:pt idx="40">
                  <c:v>-2504.4545658933912</c:v>
                </c:pt>
                <c:pt idx="41">
                  <c:v>-2295.298806660142</c:v>
                </c:pt>
                <c:pt idx="42">
                  <c:v>-2099.2714049256451</c:v>
                </c:pt>
                <c:pt idx="43">
                  <c:v>-1892.0220644022361</c:v>
                </c:pt>
                <c:pt idx="44">
                  <c:v>-1682.8144051754659</c:v>
                </c:pt>
                <c:pt idx="45">
                  <c:v>-1476.6405730185611</c:v>
                </c:pt>
                <c:pt idx="46">
                  <c:v>-1279.6704821647099</c:v>
                </c:pt>
                <c:pt idx="47">
                  <c:v>-1068.0974095857871</c:v>
                </c:pt>
                <c:pt idx="48">
                  <c:v>-843.64591222583351</c:v>
                </c:pt>
                <c:pt idx="49">
                  <c:v>-570.01937661774878</c:v>
                </c:pt>
                <c:pt idx="50">
                  <c:v>-327.43112498637868</c:v>
                </c:pt>
                <c:pt idx="51">
                  <c:v>-80.783212104450584</c:v>
                </c:pt>
                <c:pt idx="52">
                  <c:v>30.492412472608351</c:v>
                </c:pt>
                <c:pt idx="53">
                  <c:v>13.2575706402645</c:v>
                </c:pt>
                <c:pt idx="54">
                  <c:v>5.764161147941091</c:v>
                </c:pt>
                <c:pt idx="55">
                  <c:v>2.5061570208439532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9CF2-4B91-AD55-4DBA56DE7D99}"/>
            </c:ext>
          </c:extLst>
        </c:ser>
        <c:ser>
          <c:idx val="4"/>
          <c:order val="3"/>
          <c:tx>
            <c:strRef>
              <c:f>'Dati Grafici Flex'!$W$9</c:f>
              <c:strCache>
                <c:ptCount val="1"/>
                <c:pt idx="0">
                  <c:v>Normativa vigente</c:v>
                </c:pt>
              </c:strCache>
            </c:strRef>
          </c:tx>
          <c:spPr>
            <a:ln w="41275">
              <a:solidFill>
                <a:schemeClr val="tx1"/>
              </a:solidFill>
            </a:ln>
          </c:spPr>
          <c:cat>
            <c:numRef>
              <c:f>'Dati Grafici Flex'!$T$10:$T$65</c:f>
              <c:numCache>
                <c:formatCode>General</c:formatCode>
                <c:ptCount val="5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  <c:pt idx="16">
                  <c:v>2031</c:v>
                </c:pt>
                <c:pt idx="17">
                  <c:v>2032</c:v>
                </c:pt>
                <c:pt idx="18">
                  <c:v>2033</c:v>
                </c:pt>
                <c:pt idx="19">
                  <c:v>2034</c:v>
                </c:pt>
                <c:pt idx="20">
                  <c:v>2035</c:v>
                </c:pt>
                <c:pt idx="21">
                  <c:v>2036</c:v>
                </c:pt>
                <c:pt idx="22">
                  <c:v>2037</c:v>
                </c:pt>
                <c:pt idx="23">
                  <c:v>2038</c:v>
                </c:pt>
                <c:pt idx="24">
                  <c:v>2039</c:v>
                </c:pt>
                <c:pt idx="25">
                  <c:v>2040</c:v>
                </c:pt>
                <c:pt idx="26">
                  <c:v>2041</c:v>
                </c:pt>
                <c:pt idx="27">
                  <c:v>2042</c:v>
                </c:pt>
                <c:pt idx="28">
                  <c:v>2043</c:v>
                </c:pt>
                <c:pt idx="29">
                  <c:v>2044</c:v>
                </c:pt>
                <c:pt idx="30">
                  <c:v>2045</c:v>
                </c:pt>
                <c:pt idx="31">
                  <c:v>2046</c:v>
                </c:pt>
                <c:pt idx="32">
                  <c:v>2047</c:v>
                </c:pt>
                <c:pt idx="33">
                  <c:v>2048</c:v>
                </c:pt>
                <c:pt idx="34">
                  <c:v>2049</c:v>
                </c:pt>
                <c:pt idx="35">
                  <c:v>2050</c:v>
                </c:pt>
                <c:pt idx="36">
                  <c:v>2051</c:v>
                </c:pt>
                <c:pt idx="37">
                  <c:v>2052</c:v>
                </c:pt>
                <c:pt idx="38">
                  <c:v>2053</c:v>
                </c:pt>
                <c:pt idx="39">
                  <c:v>2054</c:v>
                </c:pt>
                <c:pt idx="40">
                  <c:v>2055</c:v>
                </c:pt>
                <c:pt idx="41">
                  <c:v>2056</c:v>
                </c:pt>
                <c:pt idx="42">
                  <c:v>2057</c:v>
                </c:pt>
                <c:pt idx="43">
                  <c:v>2058</c:v>
                </c:pt>
                <c:pt idx="44">
                  <c:v>2059</c:v>
                </c:pt>
                <c:pt idx="45">
                  <c:v>2060</c:v>
                </c:pt>
                <c:pt idx="46">
                  <c:v>2061</c:v>
                </c:pt>
                <c:pt idx="47">
                  <c:v>2062</c:v>
                </c:pt>
                <c:pt idx="48">
                  <c:v>2063</c:v>
                </c:pt>
                <c:pt idx="49">
                  <c:v>2064</c:v>
                </c:pt>
                <c:pt idx="50">
                  <c:v>2065</c:v>
                </c:pt>
                <c:pt idx="51">
                  <c:v>2066</c:v>
                </c:pt>
                <c:pt idx="52">
                  <c:v>2067</c:v>
                </c:pt>
                <c:pt idx="53">
                  <c:v>2068</c:v>
                </c:pt>
                <c:pt idx="54">
                  <c:v>2069</c:v>
                </c:pt>
                <c:pt idx="55">
                  <c:v>2070</c:v>
                </c:pt>
              </c:numCache>
            </c:numRef>
          </c:cat>
          <c:val>
            <c:numRef>
              <c:f>'Dati Grafici Flex'!$W$10:$W$65</c:f>
              <c:numCache>
                <c:formatCode>_-* #,##0.0000_-;\-* #,##0.0000_-;_-* "-"??_-;_-@_-</c:formatCode>
                <c:ptCount val="56"/>
                <c:pt idx="0" formatCode="General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9CF2-4B91-AD55-4DBA56DE7D9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09661928"/>
        <c:axId val="209662320"/>
      </c:areaChart>
      <c:catAx>
        <c:axId val="209661928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low"/>
        <c:crossAx val="209662320"/>
        <c:crosses val="autoZero"/>
        <c:auto val="1"/>
        <c:lblAlgn val="ctr"/>
        <c:lblOffset val="100"/>
        <c:tickMarkSkip val="5"/>
        <c:noMultiLvlLbl val="0"/>
      </c:catAx>
      <c:valAx>
        <c:axId val="209662320"/>
        <c:scaling>
          <c:orientation val="minMax"/>
          <c:max val="6000"/>
          <c:min val="-600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Milioni di euro</a:t>
                </a:r>
              </a:p>
            </c:rich>
          </c:tx>
          <c:overlay val="0"/>
        </c:title>
        <c:numFmt formatCode="#,##0" sourceLinked="0"/>
        <c:majorTickMark val="out"/>
        <c:minorTickMark val="none"/>
        <c:tickLblPos val="nextTo"/>
        <c:crossAx val="209661928"/>
        <c:crosses val="autoZero"/>
        <c:crossBetween val="midCat"/>
      </c:valAx>
      <c:spPr>
        <a:solidFill>
          <a:schemeClr val="bg1">
            <a:lumMod val="95000"/>
          </a:schemeClr>
        </a:solidFill>
      </c:spPr>
    </c:plotArea>
    <c:plotVisOnly val="1"/>
    <c:dispBlanksAs val="gap"/>
    <c:showDLblsOverMax val="0"/>
  </c:chart>
  <c:spPr>
    <a:solidFill>
      <a:schemeClr val="bg1">
        <a:lumMod val="95000"/>
      </a:schemeClr>
    </a:solidFill>
  </c:sp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ndard"/>
        <c:varyColors val="0"/>
        <c:ser>
          <c:idx val="3"/>
          <c:order val="0"/>
          <c:tx>
            <c:strRef>
              <c:f>'Dati Grafici Flex'!$X$9</c:f>
              <c:strCache>
                <c:ptCount val="1"/>
                <c:pt idx="0">
                  <c:v>Rid. tutti</c:v>
                </c:pt>
              </c:strCache>
            </c:strRef>
          </c:tx>
          <c:spPr>
            <a:solidFill>
              <a:schemeClr val="accent4">
                <a:alpha val="80000"/>
              </a:schemeClr>
            </a:solidFill>
          </c:spPr>
          <c:cat>
            <c:numRef>
              <c:f>'Dati Grafici Flex'!$T$10:$T$65</c:f>
              <c:numCache>
                <c:formatCode>General</c:formatCode>
                <c:ptCount val="5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  <c:pt idx="16">
                  <c:v>2031</c:v>
                </c:pt>
                <c:pt idx="17">
                  <c:v>2032</c:v>
                </c:pt>
                <c:pt idx="18">
                  <c:v>2033</c:v>
                </c:pt>
                <c:pt idx="19">
                  <c:v>2034</c:v>
                </c:pt>
                <c:pt idx="20">
                  <c:v>2035</c:v>
                </c:pt>
                <c:pt idx="21">
                  <c:v>2036</c:v>
                </c:pt>
                <c:pt idx="22">
                  <c:v>2037</c:v>
                </c:pt>
                <c:pt idx="23">
                  <c:v>2038</c:v>
                </c:pt>
                <c:pt idx="24">
                  <c:v>2039</c:v>
                </c:pt>
                <c:pt idx="25">
                  <c:v>2040</c:v>
                </c:pt>
                <c:pt idx="26">
                  <c:v>2041</c:v>
                </c:pt>
                <c:pt idx="27">
                  <c:v>2042</c:v>
                </c:pt>
                <c:pt idx="28">
                  <c:v>2043</c:v>
                </c:pt>
                <c:pt idx="29">
                  <c:v>2044</c:v>
                </c:pt>
                <c:pt idx="30">
                  <c:v>2045</c:v>
                </c:pt>
                <c:pt idx="31">
                  <c:v>2046</c:v>
                </c:pt>
                <c:pt idx="32">
                  <c:v>2047</c:v>
                </c:pt>
                <c:pt idx="33">
                  <c:v>2048</c:v>
                </c:pt>
                <c:pt idx="34">
                  <c:v>2049</c:v>
                </c:pt>
                <c:pt idx="35">
                  <c:v>2050</c:v>
                </c:pt>
                <c:pt idx="36">
                  <c:v>2051</c:v>
                </c:pt>
                <c:pt idx="37">
                  <c:v>2052</c:v>
                </c:pt>
                <c:pt idx="38">
                  <c:v>2053</c:v>
                </c:pt>
                <c:pt idx="39">
                  <c:v>2054</c:v>
                </c:pt>
                <c:pt idx="40">
                  <c:v>2055</c:v>
                </c:pt>
                <c:pt idx="41">
                  <c:v>2056</c:v>
                </c:pt>
                <c:pt idx="42">
                  <c:v>2057</c:v>
                </c:pt>
                <c:pt idx="43">
                  <c:v>2058</c:v>
                </c:pt>
                <c:pt idx="44">
                  <c:v>2059</c:v>
                </c:pt>
                <c:pt idx="45">
                  <c:v>2060</c:v>
                </c:pt>
                <c:pt idx="46">
                  <c:v>2061</c:v>
                </c:pt>
                <c:pt idx="47">
                  <c:v>2062</c:v>
                </c:pt>
                <c:pt idx="48">
                  <c:v>2063</c:v>
                </c:pt>
                <c:pt idx="49">
                  <c:v>2064</c:v>
                </c:pt>
                <c:pt idx="50">
                  <c:v>2065</c:v>
                </c:pt>
                <c:pt idx="51">
                  <c:v>2066</c:v>
                </c:pt>
                <c:pt idx="52">
                  <c:v>2067</c:v>
                </c:pt>
                <c:pt idx="53">
                  <c:v>2068</c:v>
                </c:pt>
                <c:pt idx="54">
                  <c:v>2069</c:v>
                </c:pt>
                <c:pt idx="55">
                  <c:v>2070</c:v>
                </c:pt>
              </c:numCache>
            </c:numRef>
          </c:cat>
          <c:val>
            <c:numRef>
              <c:f>'Dati Grafici Flex'!$X$10:$X$65</c:f>
              <c:numCache>
                <c:formatCode>_-* #,##0.0_-;\-* #,##0.0_-;_-* "-"??_-;_-@_-</c:formatCode>
                <c:ptCount val="56"/>
                <c:pt idx="0" formatCode="General">
                  <c:v>0</c:v>
                </c:pt>
                <c:pt idx="1">
                  <c:v>1304.347826086957</c:v>
                </c:pt>
                <c:pt idx="2">
                  <c:v>2416.8592032486181</c:v>
                </c:pt>
                <c:pt idx="3">
                  <c:v>3150.485870898402</c:v>
                </c:pt>
                <c:pt idx="4">
                  <c:v>3471.8258351511122</c:v>
                </c:pt>
                <c:pt idx="5">
                  <c:v>3154.8734562188902</c:v>
                </c:pt>
                <c:pt idx="6">
                  <c:v>2756.1401829146671</c:v>
                </c:pt>
                <c:pt idx="7">
                  <c:v>2391.770493360862</c:v>
                </c:pt>
                <c:pt idx="8">
                  <c:v>1691.968947249806</c:v>
                </c:pt>
                <c:pt idx="9">
                  <c:v>1356.668567578597</c:v>
                </c:pt>
                <c:pt idx="10">
                  <c:v>1295.194672647754</c:v>
                </c:pt>
                <c:pt idx="11">
                  <c:v>1253.870735215927</c:v>
                </c:pt>
                <c:pt idx="12">
                  <c:v>1224.11375697582</c:v>
                </c:pt>
                <c:pt idx="13">
                  <c:v>1059.5286940946301</c:v>
                </c:pt>
                <c:pt idx="14">
                  <c:v>843.08599165697865</c:v>
                </c:pt>
                <c:pt idx="15">
                  <c:v>527.12379734807701</c:v>
                </c:pt>
                <c:pt idx="16">
                  <c:v>175.52081146450149</c:v>
                </c:pt>
                <c:pt idx="17">
                  <c:v>-321.7001538504112</c:v>
                </c:pt>
                <c:pt idx="18">
                  <c:v>-622.92104502814959</c:v>
                </c:pt>
                <c:pt idx="19">
                  <c:v>-1055.0961062363699</c:v>
                </c:pt>
                <c:pt idx="20">
                  <c:v>-1425.989517355086</c:v>
                </c:pt>
                <c:pt idx="21">
                  <c:v>-1855.6686496842899</c:v>
                </c:pt>
                <c:pt idx="22">
                  <c:v>-2277.866313254171</c:v>
                </c:pt>
                <c:pt idx="23">
                  <c:v>-2801.713968826562</c:v>
                </c:pt>
                <c:pt idx="24">
                  <c:v>-3329.1414751088159</c:v>
                </c:pt>
                <c:pt idx="25">
                  <c:v>-3926.0268781437758</c:v>
                </c:pt>
                <c:pt idx="26">
                  <c:v>-4319.0052734311939</c:v>
                </c:pt>
                <c:pt idx="27">
                  <c:v>-4757.3608308807543</c:v>
                </c:pt>
                <c:pt idx="28">
                  <c:v>-5081.83683155167</c:v>
                </c:pt>
                <c:pt idx="29">
                  <c:v>-5396.2823529775114</c:v>
                </c:pt>
                <c:pt idx="30">
                  <c:v>-5527.513207507488</c:v>
                </c:pt>
                <c:pt idx="31">
                  <c:v>-5589.8964273744541</c:v>
                </c:pt>
                <c:pt idx="32">
                  <c:v>-5537.6133865925276</c:v>
                </c:pt>
                <c:pt idx="33">
                  <c:v>-5451.33079609379</c:v>
                </c:pt>
                <c:pt idx="34">
                  <c:v>-5279.1438995397157</c:v>
                </c:pt>
                <c:pt idx="35">
                  <c:v>-5054.2234668728224</c:v>
                </c:pt>
                <c:pt idx="36">
                  <c:v>-4774.3546932303416</c:v>
                </c:pt>
                <c:pt idx="37">
                  <c:v>-4471.9966737760496</c:v>
                </c:pt>
                <c:pt idx="38">
                  <c:v>-4169.0011401496276</c:v>
                </c:pt>
                <c:pt idx="39">
                  <c:v>-3862.1908677321799</c:v>
                </c:pt>
                <c:pt idx="40">
                  <c:v>-3558.0117685068508</c:v>
                </c:pt>
                <c:pt idx="41">
                  <c:v>-3252.7881506540889</c:v>
                </c:pt>
                <c:pt idx="42">
                  <c:v>-2964.138909516781</c:v>
                </c:pt>
                <c:pt idx="43">
                  <c:v>-2668.545028599382</c:v>
                </c:pt>
                <c:pt idx="44">
                  <c:v>-2377.2716174521029</c:v>
                </c:pt>
                <c:pt idx="45">
                  <c:v>-2093.2780151842139</c:v>
                </c:pt>
                <c:pt idx="46">
                  <c:v>-1823.9628941008471</c:v>
                </c:pt>
                <c:pt idx="47">
                  <c:v>-1544.8155583692551</c:v>
                </c:pt>
                <c:pt idx="48">
                  <c:v>-1258.0519946390129</c:v>
                </c:pt>
                <c:pt idx="49">
                  <c:v>-929.77380813684385</c:v>
                </c:pt>
                <c:pt idx="50">
                  <c:v>-636.80796417318777</c:v>
                </c:pt>
                <c:pt idx="51">
                  <c:v>-345.487951138531</c:v>
                </c:pt>
                <c:pt idx="52">
                  <c:v>-84.596604498730954</c:v>
                </c:pt>
                <c:pt idx="53">
                  <c:v>-36.781132390752603</c:v>
                </c:pt>
                <c:pt idx="54">
                  <c:v>-15.99179669163156</c:v>
                </c:pt>
                <c:pt idx="55">
                  <c:v>-6.9529550833180718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799-4E92-9BCE-7E0E67CB4BB0}"/>
            </c:ext>
          </c:extLst>
        </c:ser>
        <c:ser>
          <c:idx val="0"/>
          <c:order val="1"/>
          <c:tx>
            <c:strRef>
              <c:f>'Dati Grafici Flex'!$Y$9</c:f>
              <c:strCache>
                <c:ptCount val="1"/>
                <c:pt idx="0">
                  <c:v>Nessuna riduzione</c:v>
                </c:pt>
              </c:strCache>
            </c:strRef>
          </c:tx>
          <c:spPr>
            <a:noFill/>
            <a:ln w="31750">
              <a:solidFill>
                <a:schemeClr val="accent1"/>
              </a:solidFill>
            </a:ln>
          </c:spPr>
          <c:cat>
            <c:numRef>
              <c:f>'Dati Grafici Flex'!$T$10:$T$65</c:f>
              <c:numCache>
                <c:formatCode>General</c:formatCode>
                <c:ptCount val="5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  <c:pt idx="16">
                  <c:v>2031</c:v>
                </c:pt>
                <c:pt idx="17">
                  <c:v>2032</c:v>
                </c:pt>
                <c:pt idx="18">
                  <c:v>2033</c:v>
                </c:pt>
                <c:pt idx="19">
                  <c:v>2034</c:v>
                </c:pt>
                <c:pt idx="20">
                  <c:v>2035</c:v>
                </c:pt>
                <c:pt idx="21">
                  <c:v>2036</c:v>
                </c:pt>
                <c:pt idx="22">
                  <c:v>2037</c:v>
                </c:pt>
                <c:pt idx="23">
                  <c:v>2038</c:v>
                </c:pt>
                <c:pt idx="24">
                  <c:v>2039</c:v>
                </c:pt>
                <c:pt idx="25">
                  <c:v>2040</c:v>
                </c:pt>
                <c:pt idx="26">
                  <c:v>2041</c:v>
                </c:pt>
                <c:pt idx="27">
                  <c:v>2042</c:v>
                </c:pt>
                <c:pt idx="28">
                  <c:v>2043</c:v>
                </c:pt>
                <c:pt idx="29">
                  <c:v>2044</c:v>
                </c:pt>
                <c:pt idx="30">
                  <c:v>2045</c:v>
                </c:pt>
                <c:pt idx="31">
                  <c:v>2046</c:v>
                </c:pt>
                <c:pt idx="32">
                  <c:v>2047</c:v>
                </c:pt>
                <c:pt idx="33">
                  <c:v>2048</c:v>
                </c:pt>
                <c:pt idx="34">
                  <c:v>2049</c:v>
                </c:pt>
                <c:pt idx="35">
                  <c:v>2050</c:v>
                </c:pt>
                <c:pt idx="36">
                  <c:v>2051</c:v>
                </c:pt>
                <c:pt idx="37">
                  <c:v>2052</c:v>
                </c:pt>
                <c:pt idx="38">
                  <c:v>2053</c:v>
                </c:pt>
                <c:pt idx="39">
                  <c:v>2054</c:v>
                </c:pt>
                <c:pt idx="40">
                  <c:v>2055</c:v>
                </c:pt>
                <c:pt idx="41">
                  <c:v>2056</c:v>
                </c:pt>
                <c:pt idx="42">
                  <c:v>2057</c:v>
                </c:pt>
                <c:pt idx="43">
                  <c:v>2058</c:v>
                </c:pt>
                <c:pt idx="44">
                  <c:v>2059</c:v>
                </c:pt>
                <c:pt idx="45">
                  <c:v>2060</c:v>
                </c:pt>
                <c:pt idx="46">
                  <c:v>2061</c:v>
                </c:pt>
                <c:pt idx="47">
                  <c:v>2062</c:v>
                </c:pt>
                <c:pt idx="48">
                  <c:v>2063</c:v>
                </c:pt>
                <c:pt idx="49">
                  <c:v>2064</c:v>
                </c:pt>
                <c:pt idx="50">
                  <c:v>2065</c:v>
                </c:pt>
                <c:pt idx="51">
                  <c:v>2066</c:v>
                </c:pt>
                <c:pt idx="52">
                  <c:v>2067</c:v>
                </c:pt>
                <c:pt idx="53">
                  <c:v>2068</c:v>
                </c:pt>
                <c:pt idx="54">
                  <c:v>2069</c:v>
                </c:pt>
                <c:pt idx="55">
                  <c:v>2070</c:v>
                </c:pt>
              </c:numCache>
            </c:numRef>
          </c:cat>
          <c:val>
            <c:numRef>
              <c:f>'Dati Grafici Flex'!$Y$10:$Y$65</c:f>
              <c:numCache>
                <c:formatCode>_-* #,##0.0_-;\-* #,##0.0_-;_-* "-"??_-;_-@_-</c:formatCode>
                <c:ptCount val="56"/>
                <c:pt idx="0" formatCode="General">
                  <c:v>0</c:v>
                </c:pt>
                <c:pt idx="1">
                  <c:v>1510.144927536232</c:v>
                </c:pt>
                <c:pt idx="2">
                  <c:v>3557.6092790963621</c:v>
                </c:pt>
                <c:pt idx="3">
                  <c:v>4717.1603506437568</c:v>
                </c:pt>
                <c:pt idx="4">
                  <c:v>5323.6405690105803</c:v>
                </c:pt>
                <c:pt idx="5">
                  <c:v>5363.8742567889149</c:v>
                </c:pt>
                <c:pt idx="6">
                  <c:v>5258.8423751016981</c:v>
                </c:pt>
                <c:pt idx="7">
                  <c:v>5151.6252695557259</c:v>
                </c:pt>
                <c:pt idx="8">
                  <c:v>4653.6258698005204</c:v>
                </c:pt>
                <c:pt idx="9">
                  <c:v>4529.4902402201433</c:v>
                </c:pt>
                <c:pt idx="10">
                  <c:v>4615.1701445798981</c:v>
                </c:pt>
                <c:pt idx="11">
                  <c:v>4739.4009859461203</c:v>
                </c:pt>
                <c:pt idx="12">
                  <c:v>4842.9072839774162</c:v>
                </c:pt>
                <c:pt idx="13">
                  <c:v>4824.8966433290907</c:v>
                </c:pt>
                <c:pt idx="14">
                  <c:v>4738.8531907861916</c:v>
                </c:pt>
                <c:pt idx="15">
                  <c:v>4562.9177791902366</c:v>
                </c:pt>
                <c:pt idx="16">
                  <c:v>4324.0542115436547</c:v>
                </c:pt>
                <c:pt idx="17">
                  <c:v>3790.3655042695041</c:v>
                </c:pt>
                <c:pt idx="18">
                  <c:v>3458.222966008851</c:v>
                </c:pt>
                <c:pt idx="19">
                  <c:v>2614.7986595321008</c:v>
                </c:pt>
                <c:pt idx="20">
                  <c:v>2012.7584063073509</c:v>
                </c:pt>
                <c:pt idx="21">
                  <c:v>1176.4040935903579</c:v>
                </c:pt>
                <c:pt idx="22">
                  <c:v>449.76130855987083</c:v>
                </c:pt>
                <c:pt idx="23">
                  <c:v>-281.02717977475311</c:v>
                </c:pt>
                <c:pt idx="24">
                  <c:v>-768.81299180733743</c:v>
                </c:pt>
                <c:pt idx="25">
                  <c:v>-1371.370477511033</c:v>
                </c:pt>
                <c:pt idx="26">
                  <c:v>-1845.191687826836</c:v>
                </c:pt>
                <c:pt idx="27">
                  <c:v>-2371.021971829608</c:v>
                </c:pt>
                <c:pt idx="28">
                  <c:v>-2787.0397852051401</c:v>
                </c:pt>
                <c:pt idx="29">
                  <c:v>-3197.8378387156922</c:v>
                </c:pt>
                <c:pt idx="30">
                  <c:v>-3428.2135856579771</c:v>
                </c:pt>
                <c:pt idx="31">
                  <c:v>-3592.927158709093</c:v>
                </c:pt>
                <c:pt idx="32">
                  <c:v>-3645.2915966774431</c:v>
                </c:pt>
                <c:pt idx="33">
                  <c:v>-3664.839504558408</c:v>
                </c:pt>
                <c:pt idx="34">
                  <c:v>-3599.5682654297211</c:v>
                </c:pt>
                <c:pt idx="35">
                  <c:v>-3482.2486706279642</c:v>
                </c:pt>
                <c:pt idx="36">
                  <c:v>-3309.4475035263999</c:v>
                </c:pt>
                <c:pt idx="37">
                  <c:v>-3112.825490757496</c:v>
                </c:pt>
                <c:pt idx="38">
                  <c:v>-2914.8575315976282</c:v>
                </c:pt>
                <c:pt idx="39">
                  <c:v>-2709.8289887633209</c:v>
                </c:pt>
                <c:pt idx="40">
                  <c:v>-2504.4545658933912</c:v>
                </c:pt>
                <c:pt idx="41">
                  <c:v>-2295.298806660142</c:v>
                </c:pt>
                <c:pt idx="42">
                  <c:v>-2099.2714049256451</c:v>
                </c:pt>
                <c:pt idx="43">
                  <c:v>-1892.0220644022361</c:v>
                </c:pt>
                <c:pt idx="44">
                  <c:v>-1682.8144051754659</c:v>
                </c:pt>
                <c:pt idx="45">
                  <c:v>-1476.6405730185611</c:v>
                </c:pt>
                <c:pt idx="46">
                  <c:v>-1279.6704821647099</c:v>
                </c:pt>
                <c:pt idx="47">
                  <c:v>-1068.0974095857871</c:v>
                </c:pt>
                <c:pt idx="48">
                  <c:v>-843.64591222583351</c:v>
                </c:pt>
                <c:pt idx="49">
                  <c:v>-570.01937661774878</c:v>
                </c:pt>
                <c:pt idx="50">
                  <c:v>-327.43112498637868</c:v>
                </c:pt>
                <c:pt idx="51">
                  <c:v>-80.783212104450584</c:v>
                </c:pt>
                <c:pt idx="52">
                  <c:v>30.492412472608351</c:v>
                </c:pt>
                <c:pt idx="53">
                  <c:v>13.2575706402645</c:v>
                </c:pt>
                <c:pt idx="54">
                  <c:v>5.764161147941091</c:v>
                </c:pt>
                <c:pt idx="55">
                  <c:v>2.5061570208439532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799-4E92-9BCE-7E0E67CB4BB0}"/>
            </c:ext>
          </c:extLst>
        </c:ser>
        <c:ser>
          <c:idx val="1"/>
          <c:order val="2"/>
          <c:tx>
            <c:strRef>
              <c:f>'Dati Grafici Flex'!$Z$9</c:f>
              <c:strCache>
                <c:ptCount val="1"/>
                <c:pt idx="0">
                  <c:v>Riduzione vecc.</c:v>
                </c:pt>
              </c:strCache>
            </c:strRef>
          </c:tx>
          <c:spPr>
            <a:noFill/>
            <a:ln w="31750">
              <a:solidFill>
                <a:schemeClr val="accent2"/>
              </a:solidFill>
            </a:ln>
          </c:spPr>
          <c:cat>
            <c:numRef>
              <c:f>'Dati Grafici Flex'!$T$10:$T$65</c:f>
              <c:numCache>
                <c:formatCode>General</c:formatCode>
                <c:ptCount val="5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  <c:pt idx="16">
                  <c:v>2031</c:v>
                </c:pt>
                <c:pt idx="17">
                  <c:v>2032</c:v>
                </c:pt>
                <c:pt idx="18">
                  <c:v>2033</c:v>
                </c:pt>
                <c:pt idx="19">
                  <c:v>2034</c:v>
                </c:pt>
                <c:pt idx="20">
                  <c:v>2035</c:v>
                </c:pt>
                <c:pt idx="21">
                  <c:v>2036</c:v>
                </c:pt>
                <c:pt idx="22">
                  <c:v>2037</c:v>
                </c:pt>
                <c:pt idx="23">
                  <c:v>2038</c:v>
                </c:pt>
                <c:pt idx="24">
                  <c:v>2039</c:v>
                </c:pt>
                <c:pt idx="25">
                  <c:v>2040</c:v>
                </c:pt>
                <c:pt idx="26">
                  <c:v>2041</c:v>
                </c:pt>
                <c:pt idx="27">
                  <c:v>2042</c:v>
                </c:pt>
                <c:pt idx="28">
                  <c:v>2043</c:v>
                </c:pt>
                <c:pt idx="29">
                  <c:v>2044</c:v>
                </c:pt>
                <c:pt idx="30">
                  <c:v>2045</c:v>
                </c:pt>
                <c:pt idx="31">
                  <c:v>2046</c:v>
                </c:pt>
                <c:pt idx="32">
                  <c:v>2047</c:v>
                </c:pt>
                <c:pt idx="33">
                  <c:v>2048</c:v>
                </c:pt>
                <c:pt idx="34">
                  <c:v>2049</c:v>
                </c:pt>
                <c:pt idx="35">
                  <c:v>2050</c:v>
                </c:pt>
                <c:pt idx="36">
                  <c:v>2051</c:v>
                </c:pt>
                <c:pt idx="37">
                  <c:v>2052</c:v>
                </c:pt>
                <c:pt idx="38">
                  <c:v>2053</c:v>
                </c:pt>
                <c:pt idx="39">
                  <c:v>2054</c:v>
                </c:pt>
                <c:pt idx="40">
                  <c:v>2055</c:v>
                </c:pt>
                <c:pt idx="41">
                  <c:v>2056</c:v>
                </c:pt>
                <c:pt idx="42">
                  <c:v>2057</c:v>
                </c:pt>
                <c:pt idx="43">
                  <c:v>2058</c:v>
                </c:pt>
                <c:pt idx="44">
                  <c:v>2059</c:v>
                </c:pt>
                <c:pt idx="45">
                  <c:v>2060</c:v>
                </c:pt>
                <c:pt idx="46">
                  <c:v>2061</c:v>
                </c:pt>
                <c:pt idx="47">
                  <c:v>2062</c:v>
                </c:pt>
                <c:pt idx="48">
                  <c:v>2063</c:v>
                </c:pt>
                <c:pt idx="49">
                  <c:v>2064</c:v>
                </c:pt>
                <c:pt idx="50">
                  <c:v>2065</c:v>
                </c:pt>
                <c:pt idx="51">
                  <c:v>2066</c:v>
                </c:pt>
                <c:pt idx="52">
                  <c:v>2067</c:v>
                </c:pt>
                <c:pt idx="53">
                  <c:v>2068</c:v>
                </c:pt>
                <c:pt idx="54">
                  <c:v>2069</c:v>
                </c:pt>
                <c:pt idx="55">
                  <c:v>2070</c:v>
                </c:pt>
              </c:numCache>
            </c:numRef>
          </c:cat>
          <c:val>
            <c:numRef>
              <c:f>'Dati Grafici Flex'!$Z$10:$Z$65</c:f>
              <c:numCache>
                <c:formatCode>_-* #,##0.0_-;\-* #,##0.0_-;_-* "-"??_-;_-@_-</c:formatCode>
                <c:ptCount val="56"/>
                <c:pt idx="0" formatCode="General">
                  <c:v>0</c:v>
                </c:pt>
                <c:pt idx="1">
                  <c:v>1501.4492753623199</c:v>
                </c:pt>
                <c:pt idx="2">
                  <c:v>3124.460314126351</c:v>
                </c:pt>
                <c:pt idx="3">
                  <c:v>4286.9336800401088</c:v>
                </c:pt>
                <c:pt idx="4">
                  <c:v>4884.4336862504979</c:v>
                </c:pt>
                <c:pt idx="5">
                  <c:v>4888.4962067805918</c:v>
                </c:pt>
                <c:pt idx="6">
                  <c:v>4774.4352814422018</c:v>
                </c:pt>
                <c:pt idx="7">
                  <c:v>4637.3466680345346</c:v>
                </c:pt>
                <c:pt idx="8">
                  <c:v>4116.0106346920802</c:v>
                </c:pt>
                <c:pt idx="9">
                  <c:v>3949.6738232966932</c:v>
                </c:pt>
                <c:pt idx="10">
                  <c:v>4006.1002162739228</c:v>
                </c:pt>
                <c:pt idx="11">
                  <c:v>3956.4167729140408</c:v>
                </c:pt>
                <c:pt idx="12">
                  <c:v>3915.50990405108</c:v>
                </c:pt>
                <c:pt idx="13">
                  <c:v>3842.6079146045422</c:v>
                </c:pt>
                <c:pt idx="14">
                  <c:v>3792.1753855631951</c:v>
                </c:pt>
                <c:pt idx="15">
                  <c:v>3687.752207467739</c:v>
                </c:pt>
                <c:pt idx="16">
                  <c:v>3520.2966061915672</c:v>
                </c:pt>
                <c:pt idx="17">
                  <c:v>2978.1294902271052</c:v>
                </c:pt>
                <c:pt idx="18">
                  <c:v>2482.9606393359409</c:v>
                </c:pt>
                <c:pt idx="19">
                  <c:v>1622.583432607488</c:v>
                </c:pt>
                <c:pt idx="20">
                  <c:v>930.73763384027677</c:v>
                </c:pt>
                <c:pt idx="21">
                  <c:v>94.082305714965116</c:v>
                </c:pt>
                <c:pt idx="22">
                  <c:v>-343.40038220572859</c:v>
                </c:pt>
                <c:pt idx="23">
                  <c:v>-791.93976422759101</c:v>
                </c:pt>
                <c:pt idx="24">
                  <c:v>-1546.892749823098</c:v>
                </c:pt>
                <c:pt idx="25">
                  <c:v>-2147.4951901787222</c:v>
                </c:pt>
                <c:pt idx="26">
                  <c:v>-2587.1472783546269</c:v>
                </c:pt>
                <c:pt idx="27">
                  <c:v>-3075.2372294719239</c:v>
                </c:pt>
                <c:pt idx="28">
                  <c:v>-3454.6010143375911</c:v>
                </c:pt>
                <c:pt idx="29">
                  <c:v>-3827.051779990416</c:v>
                </c:pt>
                <c:pt idx="30">
                  <c:v>-4021.342866899312</c:v>
                </c:pt>
                <c:pt idx="31">
                  <c:v>-4149.3495500998097</c:v>
                </c:pt>
                <c:pt idx="32">
                  <c:v>-4167.0176427088854</c:v>
                </c:pt>
                <c:pt idx="33">
                  <c:v>-4151.7537544208362</c:v>
                </c:pt>
                <c:pt idx="34">
                  <c:v>-4053.1997704579671</c:v>
                </c:pt>
                <c:pt idx="35">
                  <c:v>-3903.1527918614202</c:v>
                </c:pt>
                <c:pt idx="36">
                  <c:v>-3698.851502559934</c:v>
                </c:pt>
                <c:pt idx="37">
                  <c:v>-3471.8058831978692</c:v>
                </c:pt>
                <c:pt idx="38">
                  <c:v>-3243.7118254045372</c:v>
                </c:pt>
                <c:pt idx="39">
                  <c:v>-3010.0444905719501</c:v>
                </c:pt>
                <c:pt idx="40">
                  <c:v>-2777.0233768394401</c:v>
                </c:pt>
                <c:pt idx="41">
                  <c:v>-2541.0682721197199</c:v>
                </c:pt>
                <c:pt idx="42">
                  <c:v>-2319.8337550063352</c:v>
                </c:pt>
                <c:pt idx="43">
                  <c:v>-2088.8367706554868</c:v>
                </c:pt>
                <c:pt idx="44">
                  <c:v>-1858.06475109656</c:v>
                </c:pt>
                <c:pt idx="45">
                  <c:v>-1631.4926188462921</c:v>
                </c:pt>
                <c:pt idx="46">
                  <c:v>-1416.02166279585</c:v>
                </c:pt>
                <c:pt idx="47">
                  <c:v>-1187.758465242804</c:v>
                </c:pt>
                <c:pt idx="48">
                  <c:v>-948.43514049844191</c:v>
                </c:pt>
                <c:pt idx="49">
                  <c:v>-662.88834796779304</c:v>
                </c:pt>
                <c:pt idx="50">
                  <c:v>-409.3729536119568</c:v>
                </c:pt>
                <c:pt idx="51">
                  <c:v>-157.0854251086144</c:v>
                </c:pt>
                <c:pt idx="52">
                  <c:v>-2.6824627465933042</c:v>
                </c:pt>
                <c:pt idx="53">
                  <c:v>-1.1662881506927401</c:v>
                </c:pt>
                <c:pt idx="54">
                  <c:v>-0.50708180464901698</c:v>
                </c:pt>
                <c:pt idx="55">
                  <c:v>-0.220470349847398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799-4E92-9BCE-7E0E67CB4BB0}"/>
            </c:ext>
          </c:extLst>
        </c:ser>
        <c:ser>
          <c:idx val="2"/>
          <c:order val="3"/>
          <c:tx>
            <c:strRef>
              <c:f>'Dati Grafici Flex'!$AA$9</c:f>
              <c:strCache>
                <c:ptCount val="1"/>
                <c:pt idx="0">
                  <c:v>Rid. tutti no precoci</c:v>
                </c:pt>
              </c:strCache>
            </c:strRef>
          </c:tx>
          <c:spPr>
            <a:noFill/>
            <a:ln w="31750">
              <a:solidFill>
                <a:schemeClr val="accent3"/>
              </a:solidFill>
            </a:ln>
          </c:spPr>
          <c:cat>
            <c:numRef>
              <c:f>'Dati Grafici Flex'!$T$10:$T$65</c:f>
              <c:numCache>
                <c:formatCode>General</c:formatCode>
                <c:ptCount val="5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  <c:pt idx="16">
                  <c:v>2031</c:v>
                </c:pt>
                <c:pt idx="17">
                  <c:v>2032</c:v>
                </c:pt>
                <c:pt idx="18">
                  <c:v>2033</c:v>
                </c:pt>
                <c:pt idx="19">
                  <c:v>2034</c:v>
                </c:pt>
                <c:pt idx="20">
                  <c:v>2035</c:v>
                </c:pt>
                <c:pt idx="21">
                  <c:v>2036</c:v>
                </c:pt>
                <c:pt idx="22">
                  <c:v>2037</c:v>
                </c:pt>
                <c:pt idx="23">
                  <c:v>2038</c:v>
                </c:pt>
                <c:pt idx="24">
                  <c:v>2039</c:v>
                </c:pt>
                <c:pt idx="25">
                  <c:v>2040</c:v>
                </c:pt>
                <c:pt idx="26">
                  <c:v>2041</c:v>
                </c:pt>
                <c:pt idx="27">
                  <c:v>2042</c:v>
                </c:pt>
                <c:pt idx="28">
                  <c:v>2043</c:v>
                </c:pt>
                <c:pt idx="29">
                  <c:v>2044</c:v>
                </c:pt>
                <c:pt idx="30">
                  <c:v>2045</c:v>
                </c:pt>
                <c:pt idx="31">
                  <c:v>2046</c:v>
                </c:pt>
                <c:pt idx="32">
                  <c:v>2047</c:v>
                </c:pt>
                <c:pt idx="33">
                  <c:v>2048</c:v>
                </c:pt>
                <c:pt idx="34">
                  <c:v>2049</c:v>
                </c:pt>
                <c:pt idx="35">
                  <c:v>2050</c:v>
                </c:pt>
                <c:pt idx="36">
                  <c:v>2051</c:v>
                </c:pt>
                <c:pt idx="37">
                  <c:v>2052</c:v>
                </c:pt>
                <c:pt idx="38">
                  <c:v>2053</c:v>
                </c:pt>
                <c:pt idx="39">
                  <c:v>2054</c:v>
                </c:pt>
                <c:pt idx="40">
                  <c:v>2055</c:v>
                </c:pt>
                <c:pt idx="41">
                  <c:v>2056</c:v>
                </c:pt>
                <c:pt idx="42">
                  <c:v>2057</c:v>
                </c:pt>
                <c:pt idx="43">
                  <c:v>2058</c:v>
                </c:pt>
                <c:pt idx="44">
                  <c:v>2059</c:v>
                </c:pt>
                <c:pt idx="45">
                  <c:v>2060</c:v>
                </c:pt>
                <c:pt idx="46">
                  <c:v>2061</c:v>
                </c:pt>
                <c:pt idx="47">
                  <c:v>2062</c:v>
                </c:pt>
                <c:pt idx="48">
                  <c:v>2063</c:v>
                </c:pt>
                <c:pt idx="49">
                  <c:v>2064</c:v>
                </c:pt>
                <c:pt idx="50">
                  <c:v>2065</c:v>
                </c:pt>
                <c:pt idx="51">
                  <c:v>2066</c:v>
                </c:pt>
                <c:pt idx="52">
                  <c:v>2067</c:v>
                </c:pt>
                <c:pt idx="53">
                  <c:v>2068</c:v>
                </c:pt>
                <c:pt idx="54">
                  <c:v>2069</c:v>
                </c:pt>
                <c:pt idx="55">
                  <c:v>2070</c:v>
                </c:pt>
              </c:numCache>
            </c:numRef>
          </c:cat>
          <c:val>
            <c:numRef>
              <c:f>'Dati Grafici Flex'!$AA$10:$AA$65</c:f>
              <c:numCache>
                <c:formatCode>_-* #,##0.0_-;\-* #,##0.0_-;_-* "-"??_-;_-@_-</c:formatCode>
                <c:ptCount val="56"/>
                <c:pt idx="0" formatCode="General">
                  <c:v>0</c:v>
                </c:pt>
                <c:pt idx="1">
                  <c:v>1478.26086956523</c:v>
                </c:pt>
                <c:pt idx="2">
                  <c:v>2881.747532031075</c:v>
                </c:pt>
                <c:pt idx="3">
                  <c:v>3826.0409574437508</c:v>
                </c:pt>
                <c:pt idx="4">
                  <c:v>4288.3672025046744</c:v>
                </c:pt>
                <c:pt idx="5">
                  <c:v>4127.3524639404841</c:v>
                </c:pt>
                <c:pt idx="6">
                  <c:v>3855.9930540187561</c:v>
                </c:pt>
                <c:pt idx="7">
                  <c:v>3588.048735521641</c:v>
                </c:pt>
                <c:pt idx="8">
                  <c:v>2964.742715468245</c:v>
                </c:pt>
                <c:pt idx="9">
                  <c:v>2698.6625157133972</c:v>
                </c:pt>
                <c:pt idx="10">
                  <c:v>2664.8258207350382</c:v>
                </c:pt>
                <c:pt idx="11">
                  <c:v>2681.7898102131981</c:v>
                </c:pt>
                <c:pt idx="12">
                  <c:v>2801.0060404225992</c:v>
                </c:pt>
                <c:pt idx="13">
                  <c:v>2680.709090033818</c:v>
                </c:pt>
                <c:pt idx="14">
                  <c:v>2497.9221775939368</c:v>
                </c:pt>
                <c:pt idx="15">
                  <c:v>2219.4706180622411</c:v>
                </c:pt>
                <c:pt idx="16">
                  <c:v>1887.334291571337</c:v>
                </c:pt>
                <c:pt idx="17">
                  <c:v>1255.0884951196231</c:v>
                </c:pt>
                <c:pt idx="18">
                  <c:v>752.16987646466282</c:v>
                </c:pt>
                <c:pt idx="19">
                  <c:v>117.95134525368449</c:v>
                </c:pt>
                <c:pt idx="20">
                  <c:v>-394.73365194651342</c:v>
                </c:pt>
                <c:pt idx="21">
                  <c:v>-820.14754222223576</c:v>
                </c:pt>
                <c:pt idx="22">
                  <c:v>-1241.2470058624031</c:v>
                </c:pt>
                <c:pt idx="23">
                  <c:v>-1762.962648384475</c:v>
                </c:pt>
                <c:pt idx="24">
                  <c:v>-2289.468736211234</c:v>
                </c:pt>
                <c:pt idx="25">
                  <c:v>-2885.914812572184</c:v>
                </c:pt>
                <c:pt idx="26">
                  <c:v>-3292.9662867894281</c:v>
                </c:pt>
                <c:pt idx="27">
                  <c:v>-3745.7301157644119</c:v>
                </c:pt>
                <c:pt idx="28">
                  <c:v>-4090.4150958929399</c:v>
                </c:pt>
                <c:pt idx="29">
                  <c:v>-4426.9343876336579</c:v>
                </c:pt>
                <c:pt idx="30">
                  <c:v>-4587.7109893718452</c:v>
                </c:pt>
                <c:pt idx="31">
                  <c:v>-4709.0905567618902</c:v>
                </c:pt>
                <c:pt idx="32">
                  <c:v>-4712.2795097649132</c:v>
                </c:pt>
                <c:pt idx="33">
                  <c:v>-4680.2270219389802</c:v>
                </c:pt>
                <c:pt idx="34">
                  <c:v>-4559.45271715749</c:v>
                </c:pt>
                <c:pt idx="35">
                  <c:v>-4383.7849172588794</c:v>
                </c:pt>
                <c:pt idx="36">
                  <c:v>-4150.491153391883</c:v>
                </c:pt>
                <c:pt idx="37">
                  <c:v>-3893.2255473125201</c:v>
                </c:pt>
                <c:pt idx="38">
                  <c:v>-3634.9551026726631</c:v>
                </c:pt>
                <c:pt idx="39">
                  <c:v>-3371.2736132796058</c:v>
                </c:pt>
                <c:pt idx="40">
                  <c:v>-3108.726189584685</c:v>
                </c:pt>
                <c:pt idx="41">
                  <c:v>-2843.4549116532899</c:v>
                </c:pt>
                <c:pt idx="42">
                  <c:v>-2594.4324569095802</c:v>
                </c:pt>
                <c:pt idx="43">
                  <c:v>-2335.6502740832698</c:v>
                </c:pt>
                <c:pt idx="44">
                  <c:v>-2078.0567584442601</c:v>
                </c:pt>
                <c:pt idx="45">
                  <c:v>-1825.5480654435701</c:v>
                </c:pt>
                <c:pt idx="46">
                  <c:v>-1585.6959751566651</c:v>
                </c:pt>
                <c:pt idx="47">
                  <c:v>-1332.9488780285581</c:v>
                </c:pt>
                <c:pt idx="48">
                  <c:v>-1069.2097774584549</c:v>
                </c:pt>
                <c:pt idx="49">
                  <c:v>-757.40101536420639</c:v>
                </c:pt>
                <c:pt idx="50">
                  <c:v>-507.88257983131149</c:v>
                </c:pt>
                <c:pt idx="51">
                  <c:v>-243.2672989124772</c:v>
                </c:pt>
                <c:pt idx="52">
                  <c:v>17.300486778441929</c:v>
                </c:pt>
                <c:pt idx="53">
                  <c:v>7.5219507732356146</c:v>
                </c:pt>
                <c:pt idx="54">
                  <c:v>3.2704133796676582</c:v>
                </c:pt>
                <c:pt idx="55">
                  <c:v>1.421918860725069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799-4E92-9BCE-7E0E67CB4BB0}"/>
            </c:ext>
          </c:extLst>
        </c:ser>
        <c:ser>
          <c:idx val="4"/>
          <c:order val="4"/>
          <c:tx>
            <c:strRef>
              <c:f>'Dati Grafici Flex'!$W$9</c:f>
              <c:strCache>
                <c:ptCount val="1"/>
                <c:pt idx="0">
                  <c:v>Normativa vigente</c:v>
                </c:pt>
              </c:strCache>
            </c:strRef>
          </c:tx>
          <c:spPr>
            <a:ln w="41275">
              <a:solidFill>
                <a:schemeClr val="tx1"/>
              </a:solidFill>
            </a:ln>
          </c:spPr>
          <c:cat>
            <c:numRef>
              <c:f>'Dati Grafici Flex'!$T$10:$T$65</c:f>
              <c:numCache>
                <c:formatCode>General</c:formatCode>
                <c:ptCount val="56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  <c:pt idx="5">
                  <c:v>2020</c:v>
                </c:pt>
                <c:pt idx="6">
                  <c:v>2021</c:v>
                </c:pt>
                <c:pt idx="7">
                  <c:v>2022</c:v>
                </c:pt>
                <c:pt idx="8">
                  <c:v>2023</c:v>
                </c:pt>
                <c:pt idx="9">
                  <c:v>2024</c:v>
                </c:pt>
                <c:pt idx="10">
                  <c:v>2025</c:v>
                </c:pt>
                <c:pt idx="11">
                  <c:v>2026</c:v>
                </c:pt>
                <c:pt idx="12">
                  <c:v>2027</c:v>
                </c:pt>
                <c:pt idx="13">
                  <c:v>2028</c:v>
                </c:pt>
                <c:pt idx="14">
                  <c:v>2029</c:v>
                </c:pt>
                <c:pt idx="15">
                  <c:v>2030</c:v>
                </c:pt>
                <c:pt idx="16">
                  <c:v>2031</c:v>
                </c:pt>
                <c:pt idx="17">
                  <c:v>2032</c:v>
                </c:pt>
                <c:pt idx="18">
                  <c:v>2033</c:v>
                </c:pt>
                <c:pt idx="19">
                  <c:v>2034</c:v>
                </c:pt>
                <c:pt idx="20">
                  <c:v>2035</c:v>
                </c:pt>
                <c:pt idx="21">
                  <c:v>2036</c:v>
                </c:pt>
                <c:pt idx="22">
                  <c:v>2037</c:v>
                </c:pt>
                <c:pt idx="23">
                  <c:v>2038</c:v>
                </c:pt>
                <c:pt idx="24">
                  <c:v>2039</c:v>
                </c:pt>
                <c:pt idx="25">
                  <c:v>2040</c:v>
                </c:pt>
                <c:pt idx="26">
                  <c:v>2041</c:v>
                </c:pt>
                <c:pt idx="27">
                  <c:v>2042</c:v>
                </c:pt>
                <c:pt idx="28">
                  <c:v>2043</c:v>
                </c:pt>
                <c:pt idx="29">
                  <c:v>2044</c:v>
                </c:pt>
                <c:pt idx="30">
                  <c:v>2045</c:v>
                </c:pt>
                <c:pt idx="31">
                  <c:v>2046</c:v>
                </c:pt>
                <c:pt idx="32">
                  <c:v>2047</c:v>
                </c:pt>
                <c:pt idx="33">
                  <c:v>2048</c:v>
                </c:pt>
                <c:pt idx="34">
                  <c:v>2049</c:v>
                </c:pt>
                <c:pt idx="35">
                  <c:v>2050</c:v>
                </c:pt>
                <c:pt idx="36">
                  <c:v>2051</c:v>
                </c:pt>
                <c:pt idx="37">
                  <c:v>2052</c:v>
                </c:pt>
                <c:pt idx="38">
                  <c:v>2053</c:v>
                </c:pt>
                <c:pt idx="39">
                  <c:v>2054</c:v>
                </c:pt>
                <c:pt idx="40">
                  <c:v>2055</c:v>
                </c:pt>
                <c:pt idx="41">
                  <c:v>2056</c:v>
                </c:pt>
                <c:pt idx="42">
                  <c:v>2057</c:v>
                </c:pt>
                <c:pt idx="43">
                  <c:v>2058</c:v>
                </c:pt>
                <c:pt idx="44">
                  <c:v>2059</c:v>
                </c:pt>
                <c:pt idx="45">
                  <c:v>2060</c:v>
                </c:pt>
                <c:pt idx="46">
                  <c:v>2061</c:v>
                </c:pt>
                <c:pt idx="47">
                  <c:v>2062</c:v>
                </c:pt>
                <c:pt idx="48">
                  <c:v>2063</c:v>
                </c:pt>
                <c:pt idx="49">
                  <c:v>2064</c:v>
                </c:pt>
                <c:pt idx="50">
                  <c:v>2065</c:v>
                </c:pt>
                <c:pt idx="51">
                  <c:v>2066</c:v>
                </c:pt>
                <c:pt idx="52">
                  <c:v>2067</c:v>
                </c:pt>
                <c:pt idx="53">
                  <c:v>2068</c:v>
                </c:pt>
                <c:pt idx="54">
                  <c:v>2069</c:v>
                </c:pt>
                <c:pt idx="55">
                  <c:v>2070</c:v>
                </c:pt>
              </c:numCache>
            </c:numRef>
          </c:cat>
          <c:val>
            <c:numRef>
              <c:f>'Dati Grafici Flex'!$W$10:$W$65</c:f>
              <c:numCache>
                <c:formatCode>_-* #,##0.0000_-;\-* #,##0.0000_-;_-* "-"??_-;_-@_-</c:formatCode>
                <c:ptCount val="56"/>
                <c:pt idx="0" formatCode="General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799-4E92-9BCE-7E0E67CB4BB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09664672"/>
        <c:axId val="210466320"/>
      </c:areaChart>
      <c:catAx>
        <c:axId val="209664672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low"/>
        <c:crossAx val="210466320"/>
        <c:crosses val="autoZero"/>
        <c:auto val="1"/>
        <c:lblAlgn val="ctr"/>
        <c:lblOffset val="100"/>
        <c:tickMarkSkip val="5"/>
        <c:noMultiLvlLbl val="0"/>
      </c:catAx>
      <c:valAx>
        <c:axId val="210466320"/>
        <c:scaling>
          <c:orientation val="minMax"/>
          <c:max val="6000"/>
          <c:min val="-6000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Milioni di euro</a:t>
                </a:r>
              </a:p>
            </c:rich>
          </c:tx>
          <c:overlay val="0"/>
        </c:title>
        <c:numFmt formatCode="#,##0" sourceLinked="0"/>
        <c:majorTickMark val="out"/>
        <c:minorTickMark val="none"/>
        <c:tickLblPos val="nextTo"/>
        <c:crossAx val="209664672"/>
        <c:crosses val="autoZero"/>
        <c:crossBetween val="midCat"/>
      </c:valAx>
      <c:spPr>
        <a:solidFill>
          <a:schemeClr val="bg1">
            <a:lumMod val="95000"/>
          </a:schemeClr>
        </a:solidFill>
      </c:spPr>
    </c:plotArea>
    <c:plotVisOnly val="1"/>
    <c:dispBlanksAs val="gap"/>
    <c:showDLblsOverMax val="0"/>
  </c:chart>
  <c:spPr>
    <a:solidFill>
      <a:schemeClr val="bg1">
        <a:lumMod val="95000"/>
      </a:schemeClr>
    </a:solidFill>
  </c:sp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it-IT"/>
              <a:t>Variazione dei saldi (Spesa per pensioni - Contributi) rispetto alla normativa vigente</a:t>
            </a:r>
          </a:p>
          <a:p>
            <a:pPr>
              <a:defRPr/>
            </a:pPr>
            <a:r>
              <a:rPr lang="it-IT"/>
              <a:t>in valore attuale</a:t>
            </a:r>
          </a:p>
        </c:rich>
      </c:tx>
      <c:layout>
        <c:manualLayout>
          <c:xMode val="edge"/>
          <c:yMode val="edge"/>
          <c:x val="0.14859169947506562"/>
          <c:y val="8.7143282040043207E-3"/>
        </c:manualLayout>
      </c:layout>
      <c:overlay val="0"/>
    </c:title>
    <c:autoTitleDeleted val="0"/>
    <c:plotArea>
      <c:layout/>
      <c:areaChart>
        <c:grouping val="standard"/>
        <c:varyColors val="0"/>
        <c:ser>
          <c:idx val="3"/>
          <c:order val="0"/>
          <c:tx>
            <c:strRef>
              <c:f>'[Grafico  (1).xls]Totale saldi'!$AF$3</c:f>
              <c:strCache>
                <c:ptCount val="1"/>
                <c:pt idx="0">
                  <c:v>4,0%</c:v>
                </c:pt>
              </c:strCache>
            </c:strRef>
          </c:tx>
          <c:spPr>
            <a:solidFill>
              <a:schemeClr val="tx2"/>
            </a:solidFill>
            <a:ln w="25400">
              <a:solidFill>
                <a:srgbClr val="C00000"/>
              </a:solidFill>
            </a:ln>
          </c:spPr>
          <c:cat>
            <c:numRef>
              <c:f>'[Grafico  (1).xls]Totale saldi'!$AC$4:$AC$54</c:f>
              <c:numCache>
                <c:formatCode>General</c:formatCode>
                <c:ptCount val="51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  <c:pt idx="6">
                  <c:v>2025</c:v>
                </c:pt>
                <c:pt idx="7">
                  <c:v>2026</c:v>
                </c:pt>
                <c:pt idx="8">
                  <c:v>2027</c:v>
                </c:pt>
                <c:pt idx="9">
                  <c:v>2028</c:v>
                </c:pt>
                <c:pt idx="10">
                  <c:v>2029</c:v>
                </c:pt>
                <c:pt idx="11">
                  <c:v>2030</c:v>
                </c:pt>
                <c:pt idx="12">
                  <c:v>2031</c:v>
                </c:pt>
                <c:pt idx="13">
                  <c:v>2032</c:v>
                </c:pt>
                <c:pt idx="14">
                  <c:v>2033</c:v>
                </c:pt>
                <c:pt idx="15">
                  <c:v>2034</c:v>
                </c:pt>
                <c:pt idx="16">
                  <c:v>2035</c:v>
                </c:pt>
                <c:pt idx="17">
                  <c:v>2036</c:v>
                </c:pt>
                <c:pt idx="18">
                  <c:v>2037</c:v>
                </c:pt>
                <c:pt idx="19">
                  <c:v>2038</c:v>
                </c:pt>
                <c:pt idx="20">
                  <c:v>2039</c:v>
                </c:pt>
                <c:pt idx="21">
                  <c:v>2040</c:v>
                </c:pt>
                <c:pt idx="22">
                  <c:v>2041</c:v>
                </c:pt>
                <c:pt idx="23">
                  <c:v>2042</c:v>
                </c:pt>
                <c:pt idx="24">
                  <c:v>2043</c:v>
                </c:pt>
                <c:pt idx="25">
                  <c:v>2044</c:v>
                </c:pt>
                <c:pt idx="26">
                  <c:v>2045</c:v>
                </c:pt>
                <c:pt idx="27">
                  <c:v>2046</c:v>
                </c:pt>
                <c:pt idx="28">
                  <c:v>2047</c:v>
                </c:pt>
                <c:pt idx="29">
                  <c:v>2048</c:v>
                </c:pt>
                <c:pt idx="30">
                  <c:v>2049</c:v>
                </c:pt>
                <c:pt idx="31">
                  <c:v>2050</c:v>
                </c:pt>
                <c:pt idx="32">
                  <c:v>2051</c:v>
                </c:pt>
                <c:pt idx="33">
                  <c:v>2052</c:v>
                </c:pt>
                <c:pt idx="34">
                  <c:v>2053</c:v>
                </c:pt>
                <c:pt idx="35">
                  <c:v>2054</c:v>
                </c:pt>
                <c:pt idx="36">
                  <c:v>2055</c:v>
                </c:pt>
                <c:pt idx="37">
                  <c:v>2056</c:v>
                </c:pt>
                <c:pt idx="38">
                  <c:v>2057</c:v>
                </c:pt>
                <c:pt idx="39">
                  <c:v>2058</c:v>
                </c:pt>
                <c:pt idx="40">
                  <c:v>2059</c:v>
                </c:pt>
                <c:pt idx="41">
                  <c:v>2060</c:v>
                </c:pt>
                <c:pt idx="42">
                  <c:v>2061</c:v>
                </c:pt>
                <c:pt idx="43">
                  <c:v>2062</c:v>
                </c:pt>
                <c:pt idx="44">
                  <c:v>2063</c:v>
                </c:pt>
                <c:pt idx="45">
                  <c:v>2064</c:v>
                </c:pt>
                <c:pt idx="46">
                  <c:v>2065</c:v>
                </c:pt>
                <c:pt idx="47">
                  <c:v>2066</c:v>
                </c:pt>
                <c:pt idx="48">
                  <c:v>2067</c:v>
                </c:pt>
                <c:pt idx="49">
                  <c:v>2068</c:v>
                </c:pt>
                <c:pt idx="50">
                  <c:v>2069</c:v>
                </c:pt>
              </c:numCache>
            </c:numRef>
          </c:cat>
          <c:val>
            <c:numRef>
              <c:f>'[Grafico  (1).xls]Totale saldi'!$AF$4:$AF$54</c:f>
              <c:numCache>
                <c:formatCode>_-* #,##0_-;\-* #,##0_-;_-* "-"??_-;_-@_-</c:formatCode>
                <c:ptCount val="51"/>
                <c:pt idx="0">
                  <c:v>8524.4791003981391</c:v>
                </c:pt>
                <c:pt idx="1">
                  <c:v>13742.981232779855</c:v>
                </c:pt>
                <c:pt idx="2">
                  <c:v>14062.196966390342</c:v>
                </c:pt>
                <c:pt idx="3">
                  <c:v>13779.317176340754</c:v>
                </c:pt>
                <c:pt idx="4">
                  <c:v>15076.238021225943</c:v>
                </c:pt>
                <c:pt idx="5">
                  <c:v>15032.575559805817</c:v>
                </c:pt>
                <c:pt idx="6">
                  <c:v>16381.601334175899</c:v>
                </c:pt>
                <c:pt idx="7">
                  <c:v>16934.323254268322</c:v>
                </c:pt>
                <c:pt idx="8">
                  <c:v>18722.017492535237</c:v>
                </c:pt>
                <c:pt idx="9">
                  <c:v>19078.120878651353</c:v>
                </c:pt>
                <c:pt idx="10">
                  <c:v>20565.129793619864</c:v>
                </c:pt>
                <c:pt idx="11">
                  <c:v>20350.725337231092</c:v>
                </c:pt>
                <c:pt idx="12">
                  <c:v>19558.987268133784</c:v>
                </c:pt>
                <c:pt idx="13">
                  <c:v>17785.464393365437</c:v>
                </c:pt>
                <c:pt idx="14">
                  <c:v>17016.338859284762</c:v>
                </c:pt>
                <c:pt idx="15">
                  <c:v>15047.073954399093</c:v>
                </c:pt>
                <c:pt idx="16">
                  <c:v>14374.333397109491</c:v>
                </c:pt>
                <c:pt idx="17">
                  <c:v>12915.933274215289</c:v>
                </c:pt>
                <c:pt idx="18">
                  <c:v>12550.674556686357</c:v>
                </c:pt>
                <c:pt idx="19">
                  <c:v>10919.188227928909</c:v>
                </c:pt>
                <c:pt idx="20">
                  <c:v>10201.68969240755</c:v>
                </c:pt>
                <c:pt idx="21">
                  <c:v>8265.8088424707785</c:v>
                </c:pt>
                <c:pt idx="22">
                  <c:v>7240.9735763633953</c:v>
                </c:pt>
                <c:pt idx="23">
                  <c:v>5219.6561440448077</c:v>
                </c:pt>
                <c:pt idx="24">
                  <c:v>3975.3076554199815</c:v>
                </c:pt>
                <c:pt idx="25">
                  <c:v>1928.1339653606149</c:v>
                </c:pt>
                <c:pt idx="26">
                  <c:v>1149.5274742901706</c:v>
                </c:pt>
                <c:pt idx="27">
                  <c:v>-11.006190963709741</c:v>
                </c:pt>
                <c:pt idx="28">
                  <c:v>-485.6448336202061</c:v>
                </c:pt>
                <c:pt idx="29">
                  <c:v>-1677.9869293008817</c:v>
                </c:pt>
                <c:pt idx="30">
                  <c:v>-2064.5769001497661</c:v>
                </c:pt>
                <c:pt idx="31">
                  <c:v>-2772.3428214734486</c:v>
                </c:pt>
                <c:pt idx="32">
                  <c:v>-2934.1407679687554</c:v>
                </c:pt>
                <c:pt idx="33">
                  <c:v>-3724.1103476838016</c:v>
                </c:pt>
                <c:pt idx="34">
                  <c:v>-4119.9661601076914</c:v>
                </c:pt>
                <c:pt idx="35">
                  <c:v>-5018.6541559489906</c:v>
                </c:pt>
                <c:pt idx="36">
                  <c:v>-5735.0066948383228</c:v>
                </c:pt>
                <c:pt idx="37">
                  <c:v>-6601.1385523029658</c:v>
                </c:pt>
                <c:pt idx="38">
                  <c:v>-7094.9978712673274</c:v>
                </c:pt>
                <c:pt idx="39">
                  <c:v>-8197.7426722544369</c:v>
                </c:pt>
                <c:pt idx="40">
                  <c:v>-9451.1733664857747</c:v>
                </c:pt>
                <c:pt idx="41">
                  <c:v>-10810.003835077716</c:v>
                </c:pt>
                <c:pt idx="42">
                  <c:v>-11667.941335506346</c:v>
                </c:pt>
                <c:pt idx="43">
                  <c:v>-12081.424547296934</c:v>
                </c:pt>
                <c:pt idx="44">
                  <c:v>-11945.19708327839</c:v>
                </c:pt>
                <c:pt idx="45">
                  <c:v>-11589.536694523686</c:v>
                </c:pt>
                <c:pt idx="46">
                  <c:v>-11054.764885598404</c:v>
                </c:pt>
                <c:pt idx="47">
                  <c:v>-10448.896574962366</c:v>
                </c:pt>
                <c:pt idx="48">
                  <c:v>-9787.5983426744751</c:v>
                </c:pt>
                <c:pt idx="49">
                  <c:v>-9105.8105426684178</c:v>
                </c:pt>
                <c:pt idx="50">
                  <c:v>-8429.8111076432033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0E4-4634-956D-AB77B1635FE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41029808"/>
        <c:axId val="141030200"/>
      </c:areaChart>
      <c:catAx>
        <c:axId val="141029808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low"/>
        <c:crossAx val="141030200"/>
        <c:crosses val="autoZero"/>
        <c:auto val="1"/>
        <c:lblAlgn val="ctr"/>
        <c:lblOffset val="100"/>
        <c:tickMarkSkip val="5"/>
        <c:noMultiLvlLbl val="0"/>
      </c:catAx>
      <c:valAx>
        <c:axId val="141030200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Milioni di euro</a:t>
                </a:r>
              </a:p>
            </c:rich>
          </c:tx>
          <c:overlay val="0"/>
        </c:title>
        <c:numFmt formatCode="#,##0" sourceLinked="0"/>
        <c:majorTickMark val="out"/>
        <c:minorTickMark val="none"/>
        <c:tickLblPos val="nextTo"/>
        <c:crossAx val="141029808"/>
        <c:crosses val="autoZero"/>
        <c:crossBetween val="midCat"/>
      </c:valAx>
      <c:spPr>
        <a:solidFill>
          <a:schemeClr val="bg1">
            <a:lumMod val="95000"/>
          </a:schemeClr>
        </a:solidFill>
      </c:spPr>
    </c:plotArea>
    <c:legend>
      <c:legendPos val="b"/>
      <c:layout>
        <c:manualLayout>
          <c:xMode val="edge"/>
          <c:yMode val="edge"/>
          <c:x val="0.32010115923009624"/>
          <c:y val="0.93464055561643267"/>
          <c:w val="0.5109540409011375"/>
          <c:h val="5.50469362303867E-2"/>
        </c:manualLayout>
      </c:layout>
      <c:overlay val="0"/>
    </c:legend>
    <c:plotVisOnly val="1"/>
    <c:dispBlanksAs val="gap"/>
    <c:showDLblsOverMax val="0"/>
  </c:chart>
  <c:spPr>
    <a:solidFill>
      <a:schemeClr val="bg1">
        <a:lumMod val="95000"/>
      </a:schemeClr>
    </a:solidFill>
  </c:spPr>
  <c:txPr>
    <a:bodyPr/>
    <a:lstStyle/>
    <a:p>
      <a:pPr>
        <a:defRPr sz="1100"/>
      </a:pPr>
      <a:endParaRPr lang="it-IT"/>
    </a:p>
  </c:txPr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/>
            </a:pPr>
            <a:r>
              <a:rPr lang="it-IT" sz="1200"/>
              <a:t>Variazione dei saldi (Spesa per pensioni - Contributi) rispetto alla normativa vigente</a:t>
            </a:r>
          </a:p>
          <a:p>
            <a:pPr>
              <a:defRPr sz="1200"/>
            </a:pPr>
            <a:r>
              <a:rPr lang="it-IT" sz="1200"/>
              <a:t>in valore attuale</a:t>
            </a:r>
          </a:p>
        </c:rich>
      </c:tx>
      <c:layout>
        <c:manualLayout>
          <c:xMode val="edge"/>
          <c:yMode val="edge"/>
          <c:x val="0.14859169947506562"/>
          <c:y val="8.7143282040043207E-3"/>
        </c:manualLayout>
      </c:layout>
      <c:overlay val="0"/>
    </c:title>
    <c:autoTitleDeleted val="0"/>
    <c:plotArea>
      <c:layout/>
      <c:areaChart>
        <c:grouping val="standard"/>
        <c:varyColors val="0"/>
        <c:ser>
          <c:idx val="3"/>
          <c:order val="0"/>
          <c:tx>
            <c:strRef>
              <c:f>'[Grafico .xls]Totale saldi'!$AF$3</c:f>
              <c:strCache>
                <c:ptCount val="1"/>
                <c:pt idx="0">
                  <c:v>4,0%</c:v>
                </c:pt>
              </c:strCache>
            </c:strRef>
          </c:tx>
          <c:spPr>
            <a:solidFill>
              <a:schemeClr val="accent1">
                <a:lumMod val="75000"/>
              </a:schemeClr>
            </a:solidFill>
            <a:ln w="25400">
              <a:solidFill>
                <a:srgbClr val="C00000"/>
              </a:solidFill>
            </a:ln>
          </c:spPr>
          <c:cat>
            <c:numRef>
              <c:f>'[Grafico .xls]Totale saldi'!$AC$4:$AC$84</c:f>
              <c:numCache>
                <c:formatCode>General</c:formatCode>
                <c:ptCount val="81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  <c:pt idx="6">
                  <c:v>2025</c:v>
                </c:pt>
                <c:pt idx="7">
                  <c:v>2026</c:v>
                </c:pt>
                <c:pt idx="8">
                  <c:v>2027</c:v>
                </c:pt>
                <c:pt idx="9">
                  <c:v>2028</c:v>
                </c:pt>
                <c:pt idx="10">
                  <c:v>2029</c:v>
                </c:pt>
                <c:pt idx="11">
                  <c:v>2030</c:v>
                </c:pt>
                <c:pt idx="12">
                  <c:v>2031</c:v>
                </c:pt>
                <c:pt idx="13">
                  <c:v>2032</c:v>
                </c:pt>
                <c:pt idx="14">
                  <c:v>2033</c:v>
                </c:pt>
                <c:pt idx="15">
                  <c:v>2034</c:v>
                </c:pt>
                <c:pt idx="16">
                  <c:v>2035</c:v>
                </c:pt>
                <c:pt idx="17">
                  <c:v>2036</c:v>
                </c:pt>
                <c:pt idx="18">
                  <c:v>2037</c:v>
                </c:pt>
                <c:pt idx="19">
                  <c:v>2038</c:v>
                </c:pt>
                <c:pt idx="20">
                  <c:v>2039</c:v>
                </c:pt>
                <c:pt idx="21">
                  <c:v>2040</c:v>
                </c:pt>
                <c:pt idx="22">
                  <c:v>2041</c:v>
                </c:pt>
                <c:pt idx="23">
                  <c:v>2042</c:v>
                </c:pt>
                <c:pt idx="24">
                  <c:v>2043</c:v>
                </c:pt>
                <c:pt idx="25">
                  <c:v>2044</c:v>
                </c:pt>
                <c:pt idx="26">
                  <c:v>2045</c:v>
                </c:pt>
                <c:pt idx="27">
                  <c:v>2046</c:v>
                </c:pt>
                <c:pt idx="28">
                  <c:v>2047</c:v>
                </c:pt>
                <c:pt idx="29">
                  <c:v>2048</c:v>
                </c:pt>
                <c:pt idx="30">
                  <c:v>2049</c:v>
                </c:pt>
                <c:pt idx="31">
                  <c:v>2050</c:v>
                </c:pt>
                <c:pt idx="32">
                  <c:v>2051</c:v>
                </c:pt>
                <c:pt idx="33">
                  <c:v>2052</c:v>
                </c:pt>
                <c:pt idx="34">
                  <c:v>2053</c:v>
                </c:pt>
                <c:pt idx="35">
                  <c:v>2054</c:v>
                </c:pt>
                <c:pt idx="36">
                  <c:v>2055</c:v>
                </c:pt>
                <c:pt idx="37">
                  <c:v>2056</c:v>
                </c:pt>
                <c:pt idx="38">
                  <c:v>2057</c:v>
                </c:pt>
                <c:pt idx="39">
                  <c:v>2058</c:v>
                </c:pt>
                <c:pt idx="40">
                  <c:v>2059</c:v>
                </c:pt>
                <c:pt idx="41">
                  <c:v>2060</c:v>
                </c:pt>
                <c:pt idx="42">
                  <c:v>2061</c:v>
                </c:pt>
                <c:pt idx="43">
                  <c:v>2062</c:v>
                </c:pt>
                <c:pt idx="44">
                  <c:v>2063</c:v>
                </c:pt>
                <c:pt idx="45">
                  <c:v>2064</c:v>
                </c:pt>
                <c:pt idx="46">
                  <c:v>2065</c:v>
                </c:pt>
                <c:pt idx="47">
                  <c:v>2066</c:v>
                </c:pt>
                <c:pt idx="48">
                  <c:v>2067</c:v>
                </c:pt>
                <c:pt idx="49">
                  <c:v>2068</c:v>
                </c:pt>
                <c:pt idx="50">
                  <c:v>2069</c:v>
                </c:pt>
                <c:pt idx="51">
                  <c:v>2070</c:v>
                </c:pt>
                <c:pt idx="52">
                  <c:v>2071</c:v>
                </c:pt>
                <c:pt idx="53">
                  <c:v>2072</c:v>
                </c:pt>
                <c:pt idx="54">
                  <c:v>2073</c:v>
                </c:pt>
                <c:pt idx="55">
                  <c:v>2074</c:v>
                </c:pt>
                <c:pt idx="56">
                  <c:v>2075</c:v>
                </c:pt>
                <c:pt idx="57">
                  <c:v>2076</c:v>
                </c:pt>
                <c:pt idx="58">
                  <c:v>2077</c:v>
                </c:pt>
                <c:pt idx="59">
                  <c:v>2078</c:v>
                </c:pt>
                <c:pt idx="60">
                  <c:v>2079</c:v>
                </c:pt>
                <c:pt idx="61">
                  <c:v>2080</c:v>
                </c:pt>
                <c:pt idx="62">
                  <c:v>2081</c:v>
                </c:pt>
                <c:pt idx="63">
                  <c:v>2082</c:v>
                </c:pt>
                <c:pt idx="64">
                  <c:v>2083</c:v>
                </c:pt>
                <c:pt idx="65">
                  <c:v>2084</c:v>
                </c:pt>
                <c:pt idx="66">
                  <c:v>2085</c:v>
                </c:pt>
                <c:pt idx="67">
                  <c:v>2086</c:v>
                </c:pt>
                <c:pt idx="68">
                  <c:v>2087</c:v>
                </c:pt>
                <c:pt idx="69">
                  <c:v>2088</c:v>
                </c:pt>
                <c:pt idx="70">
                  <c:v>2089</c:v>
                </c:pt>
                <c:pt idx="71">
                  <c:v>2090</c:v>
                </c:pt>
                <c:pt idx="72">
                  <c:v>2091</c:v>
                </c:pt>
                <c:pt idx="73">
                  <c:v>2092</c:v>
                </c:pt>
                <c:pt idx="74">
                  <c:v>2093</c:v>
                </c:pt>
                <c:pt idx="75">
                  <c:v>2094</c:v>
                </c:pt>
                <c:pt idx="76">
                  <c:v>2095</c:v>
                </c:pt>
                <c:pt idx="77">
                  <c:v>2096</c:v>
                </c:pt>
                <c:pt idx="78">
                  <c:v>2097</c:v>
                </c:pt>
                <c:pt idx="79">
                  <c:v>2098</c:v>
                </c:pt>
                <c:pt idx="80">
                  <c:v>2099</c:v>
                </c:pt>
              </c:numCache>
            </c:numRef>
          </c:cat>
          <c:val>
            <c:numRef>
              <c:f>'[Grafico .xls]Totale saldi'!$AF$4:$AF$84</c:f>
              <c:numCache>
                <c:formatCode>_-* #,##0_-;\-* #,##0_-;_-* "-"??_-;_-@_-</c:formatCode>
                <c:ptCount val="81"/>
                <c:pt idx="0">
                  <c:v>8524.4791003981391</c:v>
                </c:pt>
                <c:pt idx="1">
                  <c:v>13742.981232779855</c:v>
                </c:pt>
                <c:pt idx="2">
                  <c:v>14062.196966390342</c:v>
                </c:pt>
                <c:pt idx="3">
                  <c:v>13779.317176340754</c:v>
                </c:pt>
                <c:pt idx="4">
                  <c:v>15076.238021225943</c:v>
                </c:pt>
                <c:pt idx="5">
                  <c:v>15032.575559805817</c:v>
                </c:pt>
                <c:pt idx="6">
                  <c:v>16381.601334175899</c:v>
                </c:pt>
                <c:pt idx="7">
                  <c:v>16934.323254268322</c:v>
                </c:pt>
                <c:pt idx="8">
                  <c:v>18722.017492535237</c:v>
                </c:pt>
                <c:pt idx="9">
                  <c:v>19078.120878651353</c:v>
                </c:pt>
                <c:pt idx="10">
                  <c:v>20565.129793619864</c:v>
                </c:pt>
                <c:pt idx="11">
                  <c:v>20350.725337231092</c:v>
                </c:pt>
                <c:pt idx="12">
                  <c:v>19558.987268133784</c:v>
                </c:pt>
                <c:pt idx="13">
                  <c:v>17785.464393365437</c:v>
                </c:pt>
                <c:pt idx="14">
                  <c:v>17016.338859284762</c:v>
                </c:pt>
                <c:pt idx="15">
                  <c:v>15047.073954399093</c:v>
                </c:pt>
                <c:pt idx="16">
                  <c:v>14374.333397109491</c:v>
                </c:pt>
                <c:pt idx="17">
                  <c:v>12915.933274215289</c:v>
                </c:pt>
                <c:pt idx="18">
                  <c:v>12550.674556686357</c:v>
                </c:pt>
                <c:pt idx="19">
                  <c:v>10919.188227928909</c:v>
                </c:pt>
                <c:pt idx="20">
                  <c:v>10201.68969240755</c:v>
                </c:pt>
                <c:pt idx="21">
                  <c:v>8265.8088424707785</c:v>
                </c:pt>
                <c:pt idx="22">
                  <c:v>7240.9735763633953</c:v>
                </c:pt>
                <c:pt idx="23">
                  <c:v>5219.6561440448077</c:v>
                </c:pt>
                <c:pt idx="24">
                  <c:v>3975.3076554199815</c:v>
                </c:pt>
                <c:pt idx="25">
                  <c:v>1928.1339653606149</c:v>
                </c:pt>
                <c:pt idx="26">
                  <c:v>1149.5274742901706</c:v>
                </c:pt>
                <c:pt idx="27">
                  <c:v>-11.006190963709741</c:v>
                </c:pt>
                <c:pt idx="28">
                  <c:v>-485.6448336202061</c:v>
                </c:pt>
                <c:pt idx="29">
                  <c:v>-1677.9869293008817</c:v>
                </c:pt>
                <c:pt idx="30">
                  <c:v>-2064.5769001497661</c:v>
                </c:pt>
                <c:pt idx="31">
                  <c:v>-2772.3428214734486</c:v>
                </c:pt>
                <c:pt idx="32">
                  <c:v>-2934.1407679687554</c:v>
                </c:pt>
                <c:pt idx="33">
                  <c:v>-3724.1103476838016</c:v>
                </c:pt>
                <c:pt idx="34">
                  <c:v>-4119.9661601076914</c:v>
                </c:pt>
                <c:pt idx="35">
                  <c:v>-5018.6541559489906</c:v>
                </c:pt>
                <c:pt idx="36">
                  <c:v>-5735.0066948383228</c:v>
                </c:pt>
                <c:pt idx="37">
                  <c:v>-6601.1385523029658</c:v>
                </c:pt>
                <c:pt idx="38">
                  <c:v>-7094.9978712673274</c:v>
                </c:pt>
                <c:pt idx="39">
                  <c:v>-8197.7426722544369</c:v>
                </c:pt>
                <c:pt idx="40">
                  <c:v>-9451.1733664857747</c:v>
                </c:pt>
                <c:pt idx="41">
                  <c:v>-10810.003835077716</c:v>
                </c:pt>
                <c:pt idx="42">
                  <c:v>-11667.941335506346</c:v>
                </c:pt>
                <c:pt idx="43">
                  <c:v>-12081.424547296934</c:v>
                </c:pt>
                <c:pt idx="44">
                  <c:v>-11945.19708327839</c:v>
                </c:pt>
                <c:pt idx="45">
                  <c:v>-11589.536694523686</c:v>
                </c:pt>
                <c:pt idx="46">
                  <c:v>-11054.764885598404</c:v>
                </c:pt>
                <c:pt idx="47">
                  <c:v>-10448.896574962366</c:v>
                </c:pt>
                <c:pt idx="48">
                  <c:v>-9787.5983426744751</c:v>
                </c:pt>
                <c:pt idx="49">
                  <c:v>-9105.8105426684178</c:v>
                </c:pt>
                <c:pt idx="50">
                  <c:v>-8429.8111076432033</c:v>
                </c:pt>
                <c:pt idx="51">
                  <c:v>-7768.1297785732777</c:v>
                </c:pt>
                <c:pt idx="52">
                  <c:v>-7122.5447482327108</c:v>
                </c:pt>
                <c:pt idx="53">
                  <c:v>-6502.5762931595273</c:v>
                </c:pt>
                <c:pt idx="54">
                  <c:v>-5910.8566393233205</c:v>
                </c:pt>
                <c:pt idx="55">
                  <c:v>-5348.8647157468195</c:v>
                </c:pt>
                <c:pt idx="56">
                  <c:v>-4811.1745061537113</c:v>
                </c:pt>
                <c:pt idx="57">
                  <c:v>-4309.1979872981401</c:v>
                </c:pt>
                <c:pt idx="58">
                  <c:v>-3847.8393587587807</c:v>
                </c:pt>
                <c:pt idx="59">
                  <c:v>-3418.3133037809362</c:v>
                </c:pt>
                <c:pt idx="60">
                  <c:v>-3019.9558277813153</c:v>
                </c:pt>
                <c:pt idx="61">
                  <c:v>-2655.5068981571085</c:v>
                </c:pt>
                <c:pt idx="62">
                  <c:v>-2312.1726210009419</c:v>
                </c:pt>
                <c:pt idx="63">
                  <c:v>-1997.4302733270795</c:v>
                </c:pt>
                <c:pt idx="64">
                  <c:v>-1711.9643330790514</c:v>
                </c:pt>
                <c:pt idx="65">
                  <c:v>-1453.1702235654886</c:v>
                </c:pt>
                <c:pt idx="66">
                  <c:v>-1224.6072539189083</c:v>
                </c:pt>
                <c:pt idx="67">
                  <c:v>-1027.2294306357655</c:v>
                </c:pt>
                <c:pt idx="68">
                  <c:v>-861.05015705867606</c:v>
                </c:pt>
                <c:pt idx="69">
                  <c:v>-715.0665894017211</c:v>
                </c:pt>
                <c:pt idx="70">
                  <c:v>-585.76898260527992</c:v>
                </c:pt>
                <c:pt idx="71">
                  <c:v>-476.86565519365354</c:v>
                </c:pt>
                <c:pt idx="72">
                  <c:v>-385.9123921124683</c:v>
                </c:pt>
                <c:pt idx="73">
                  <c:v>-312.22204292577442</c:v>
                </c:pt>
                <c:pt idx="74">
                  <c:v>-252.85876477692068</c:v>
                </c:pt>
                <c:pt idx="75">
                  <c:v>-203.55381898403166</c:v>
                </c:pt>
                <c:pt idx="76">
                  <c:v>-162.39864159314021</c:v>
                </c:pt>
                <c:pt idx="77">
                  <c:v>-127.96796829102514</c:v>
                </c:pt>
                <c:pt idx="78">
                  <c:v>-101.96824760494847</c:v>
                </c:pt>
                <c:pt idx="79">
                  <c:v>-82.639591642315992</c:v>
                </c:pt>
                <c:pt idx="80">
                  <c:v>-67.963860275597909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136-490F-BDB0-27CCDF945A34}"/>
            </c:ext>
          </c:extLst>
        </c:ser>
        <c:ser>
          <c:idx val="4"/>
          <c:order val="1"/>
          <c:tx>
            <c:strRef>
              <c:f>'[Grafico .xls]Totale saldi'!$AH$3</c:f>
              <c:strCache>
                <c:ptCount val="1"/>
              </c:strCache>
            </c:strRef>
          </c:tx>
          <c:spPr>
            <a:ln w="41275">
              <a:solidFill>
                <a:schemeClr val="tx1"/>
              </a:solidFill>
            </a:ln>
          </c:spPr>
          <c:cat>
            <c:numRef>
              <c:f>'[Grafico .xls]Totale saldi'!$AC$4:$AC$84</c:f>
              <c:numCache>
                <c:formatCode>General</c:formatCode>
                <c:ptCount val="81"/>
                <c:pt idx="0">
                  <c:v>2019</c:v>
                </c:pt>
                <c:pt idx="1">
                  <c:v>2020</c:v>
                </c:pt>
                <c:pt idx="2">
                  <c:v>2021</c:v>
                </c:pt>
                <c:pt idx="3">
                  <c:v>2022</c:v>
                </c:pt>
                <c:pt idx="4">
                  <c:v>2023</c:v>
                </c:pt>
                <c:pt idx="5">
                  <c:v>2024</c:v>
                </c:pt>
                <c:pt idx="6">
                  <c:v>2025</c:v>
                </c:pt>
                <c:pt idx="7">
                  <c:v>2026</c:v>
                </c:pt>
                <c:pt idx="8">
                  <c:v>2027</c:v>
                </c:pt>
                <c:pt idx="9">
                  <c:v>2028</c:v>
                </c:pt>
                <c:pt idx="10">
                  <c:v>2029</c:v>
                </c:pt>
                <c:pt idx="11">
                  <c:v>2030</c:v>
                </c:pt>
                <c:pt idx="12">
                  <c:v>2031</c:v>
                </c:pt>
                <c:pt idx="13">
                  <c:v>2032</c:v>
                </c:pt>
                <c:pt idx="14">
                  <c:v>2033</c:v>
                </c:pt>
                <c:pt idx="15">
                  <c:v>2034</c:v>
                </c:pt>
                <c:pt idx="16">
                  <c:v>2035</c:v>
                </c:pt>
                <c:pt idx="17">
                  <c:v>2036</c:v>
                </c:pt>
                <c:pt idx="18">
                  <c:v>2037</c:v>
                </c:pt>
                <c:pt idx="19">
                  <c:v>2038</c:v>
                </c:pt>
                <c:pt idx="20">
                  <c:v>2039</c:v>
                </c:pt>
                <c:pt idx="21">
                  <c:v>2040</c:v>
                </c:pt>
                <c:pt idx="22">
                  <c:v>2041</c:v>
                </c:pt>
                <c:pt idx="23">
                  <c:v>2042</c:v>
                </c:pt>
                <c:pt idx="24">
                  <c:v>2043</c:v>
                </c:pt>
                <c:pt idx="25">
                  <c:v>2044</c:v>
                </c:pt>
                <c:pt idx="26">
                  <c:v>2045</c:v>
                </c:pt>
                <c:pt idx="27">
                  <c:v>2046</c:v>
                </c:pt>
                <c:pt idx="28">
                  <c:v>2047</c:v>
                </c:pt>
                <c:pt idx="29">
                  <c:v>2048</c:v>
                </c:pt>
                <c:pt idx="30">
                  <c:v>2049</c:v>
                </c:pt>
                <c:pt idx="31">
                  <c:v>2050</c:v>
                </c:pt>
                <c:pt idx="32">
                  <c:v>2051</c:v>
                </c:pt>
                <c:pt idx="33">
                  <c:v>2052</c:v>
                </c:pt>
                <c:pt idx="34">
                  <c:v>2053</c:v>
                </c:pt>
                <c:pt idx="35">
                  <c:v>2054</c:v>
                </c:pt>
                <c:pt idx="36">
                  <c:v>2055</c:v>
                </c:pt>
                <c:pt idx="37">
                  <c:v>2056</c:v>
                </c:pt>
                <c:pt idx="38">
                  <c:v>2057</c:v>
                </c:pt>
                <c:pt idx="39">
                  <c:v>2058</c:v>
                </c:pt>
                <c:pt idx="40">
                  <c:v>2059</c:v>
                </c:pt>
                <c:pt idx="41">
                  <c:v>2060</c:v>
                </c:pt>
                <c:pt idx="42">
                  <c:v>2061</c:v>
                </c:pt>
                <c:pt idx="43">
                  <c:v>2062</c:v>
                </c:pt>
                <c:pt idx="44">
                  <c:v>2063</c:v>
                </c:pt>
                <c:pt idx="45">
                  <c:v>2064</c:v>
                </c:pt>
                <c:pt idx="46">
                  <c:v>2065</c:v>
                </c:pt>
                <c:pt idx="47">
                  <c:v>2066</c:v>
                </c:pt>
                <c:pt idx="48">
                  <c:v>2067</c:v>
                </c:pt>
                <c:pt idx="49">
                  <c:v>2068</c:v>
                </c:pt>
                <c:pt idx="50">
                  <c:v>2069</c:v>
                </c:pt>
                <c:pt idx="51">
                  <c:v>2070</c:v>
                </c:pt>
                <c:pt idx="52">
                  <c:v>2071</c:v>
                </c:pt>
                <c:pt idx="53">
                  <c:v>2072</c:v>
                </c:pt>
                <c:pt idx="54">
                  <c:v>2073</c:v>
                </c:pt>
                <c:pt idx="55">
                  <c:v>2074</c:v>
                </c:pt>
                <c:pt idx="56">
                  <c:v>2075</c:v>
                </c:pt>
                <c:pt idx="57">
                  <c:v>2076</c:v>
                </c:pt>
                <c:pt idx="58">
                  <c:v>2077</c:v>
                </c:pt>
                <c:pt idx="59">
                  <c:v>2078</c:v>
                </c:pt>
                <c:pt idx="60">
                  <c:v>2079</c:v>
                </c:pt>
                <c:pt idx="61">
                  <c:v>2080</c:v>
                </c:pt>
                <c:pt idx="62">
                  <c:v>2081</c:v>
                </c:pt>
                <c:pt idx="63">
                  <c:v>2082</c:v>
                </c:pt>
                <c:pt idx="64">
                  <c:v>2083</c:v>
                </c:pt>
                <c:pt idx="65">
                  <c:v>2084</c:v>
                </c:pt>
                <c:pt idx="66">
                  <c:v>2085</c:v>
                </c:pt>
                <c:pt idx="67">
                  <c:v>2086</c:v>
                </c:pt>
                <c:pt idx="68">
                  <c:v>2087</c:v>
                </c:pt>
                <c:pt idx="69">
                  <c:v>2088</c:v>
                </c:pt>
                <c:pt idx="70">
                  <c:v>2089</c:v>
                </c:pt>
                <c:pt idx="71">
                  <c:v>2090</c:v>
                </c:pt>
                <c:pt idx="72">
                  <c:v>2091</c:v>
                </c:pt>
                <c:pt idx="73">
                  <c:v>2092</c:v>
                </c:pt>
                <c:pt idx="74">
                  <c:v>2093</c:v>
                </c:pt>
                <c:pt idx="75">
                  <c:v>2094</c:v>
                </c:pt>
                <c:pt idx="76">
                  <c:v>2095</c:v>
                </c:pt>
                <c:pt idx="77">
                  <c:v>2096</c:v>
                </c:pt>
                <c:pt idx="78">
                  <c:v>2097</c:v>
                </c:pt>
                <c:pt idx="79">
                  <c:v>2098</c:v>
                </c:pt>
                <c:pt idx="80">
                  <c:v>2099</c:v>
                </c:pt>
              </c:numCache>
            </c:numRef>
          </c:cat>
          <c:val>
            <c:numRef>
              <c:f>'[Grafico .xls]Totale saldi'!$AH$4:$AH$84</c:f>
              <c:numCache>
                <c:formatCode>General</c:formatCode>
                <c:ptCount val="8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0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0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  <c:pt idx="48">
                  <c:v>0</c:v>
                </c:pt>
                <c:pt idx="49">
                  <c:v>0</c:v>
                </c:pt>
                <c:pt idx="50">
                  <c:v>0</c:v>
                </c:pt>
                <c:pt idx="51">
                  <c:v>0</c:v>
                </c:pt>
                <c:pt idx="52">
                  <c:v>0</c:v>
                </c:pt>
                <c:pt idx="53">
                  <c:v>0</c:v>
                </c:pt>
                <c:pt idx="54">
                  <c:v>0</c:v>
                </c:pt>
                <c:pt idx="55">
                  <c:v>0</c:v>
                </c:pt>
                <c:pt idx="56">
                  <c:v>0</c:v>
                </c:pt>
                <c:pt idx="57">
                  <c:v>0</c:v>
                </c:pt>
                <c:pt idx="58">
                  <c:v>0</c:v>
                </c:pt>
                <c:pt idx="59">
                  <c:v>0</c:v>
                </c:pt>
                <c:pt idx="60">
                  <c:v>0</c:v>
                </c:pt>
                <c:pt idx="61">
                  <c:v>0</c:v>
                </c:pt>
                <c:pt idx="62">
                  <c:v>0</c:v>
                </c:pt>
                <c:pt idx="63">
                  <c:v>0</c:v>
                </c:pt>
                <c:pt idx="64">
                  <c:v>0</c:v>
                </c:pt>
                <c:pt idx="65">
                  <c:v>0</c:v>
                </c:pt>
                <c:pt idx="66">
                  <c:v>0</c:v>
                </c:pt>
                <c:pt idx="67">
                  <c:v>0</c:v>
                </c:pt>
                <c:pt idx="68">
                  <c:v>0</c:v>
                </c:pt>
                <c:pt idx="69">
                  <c:v>0</c:v>
                </c:pt>
                <c:pt idx="70">
                  <c:v>0</c:v>
                </c:pt>
                <c:pt idx="71">
                  <c:v>0</c:v>
                </c:pt>
                <c:pt idx="72">
                  <c:v>0</c:v>
                </c:pt>
                <c:pt idx="73">
                  <c:v>0</c:v>
                </c:pt>
                <c:pt idx="74">
                  <c:v>0</c:v>
                </c:pt>
                <c:pt idx="75">
                  <c:v>0</c:v>
                </c:pt>
                <c:pt idx="76">
                  <c:v>0</c:v>
                </c:pt>
                <c:pt idx="77">
                  <c:v>0</c:v>
                </c:pt>
                <c:pt idx="78">
                  <c:v>0</c:v>
                </c:pt>
                <c:pt idx="79">
                  <c:v>0</c:v>
                </c:pt>
                <c:pt idx="80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136-490F-BDB0-27CCDF945A3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41030984"/>
        <c:axId val="141031376"/>
      </c:areaChart>
      <c:catAx>
        <c:axId val="141030984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low"/>
        <c:crossAx val="141031376"/>
        <c:crosses val="autoZero"/>
        <c:auto val="1"/>
        <c:lblAlgn val="ctr"/>
        <c:lblOffset val="100"/>
        <c:tickMarkSkip val="5"/>
        <c:noMultiLvlLbl val="0"/>
      </c:catAx>
      <c:valAx>
        <c:axId val="141031376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en-US"/>
                  <a:t>Milioni di euro</a:t>
                </a:r>
              </a:p>
            </c:rich>
          </c:tx>
          <c:overlay val="0"/>
        </c:title>
        <c:numFmt formatCode="#,##0" sourceLinked="0"/>
        <c:majorTickMark val="out"/>
        <c:minorTickMark val="none"/>
        <c:tickLblPos val="nextTo"/>
        <c:crossAx val="141030984"/>
        <c:crosses val="autoZero"/>
        <c:crossBetween val="midCat"/>
      </c:valAx>
      <c:spPr>
        <a:solidFill>
          <a:schemeClr val="bg1">
            <a:lumMod val="95000"/>
          </a:schemeClr>
        </a:solidFill>
      </c:spPr>
    </c:plotArea>
    <c:legend>
      <c:legendPos val="b"/>
      <c:legendEntry>
        <c:idx val="1"/>
        <c:delete val="1"/>
      </c:legendEntry>
      <c:layout>
        <c:manualLayout>
          <c:xMode val="edge"/>
          <c:yMode val="edge"/>
          <c:x val="0.32010115923009624"/>
          <c:y val="0.93464055561643267"/>
          <c:w val="0.5109540409011375"/>
          <c:h val="5.50469362303867E-2"/>
        </c:manualLayout>
      </c:layout>
      <c:overlay val="0"/>
      <c:txPr>
        <a:bodyPr/>
        <a:lstStyle/>
        <a:p>
          <a:pPr>
            <a:defRPr sz="1400"/>
          </a:pPr>
          <a:endParaRPr lang="it-IT"/>
        </a:p>
      </c:txPr>
    </c:legend>
    <c:plotVisOnly val="1"/>
    <c:dispBlanksAs val="gap"/>
    <c:showDLblsOverMax val="0"/>
  </c:chart>
  <c:spPr>
    <a:solidFill>
      <a:schemeClr val="bg1">
        <a:lumMod val="95000"/>
      </a:schemeClr>
    </a:solidFill>
  </c:spPr>
  <c:externalData r:id="rId1">
    <c:autoUpdate val="0"/>
  </c:externalData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'I.Stat export'!$A$9</c:f>
              <c:strCache>
                <c:ptCount val="1"/>
                <c:pt idx="0">
                  <c:v>tasso di disoccupazione giovanile (15-24)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'I.Stat export'!$B$8:$AT$8</c:f>
              <c:strCache>
                <c:ptCount val="45"/>
                <c:pt idx="0">
                  <c:v>1970</c:v>
                </c:pt>
                <c:pt idx="1">
                  <c:v>1971</c:v>
                </c:pt>
                <c:pt idx="2">
                  <c:v>1972</c:v>
                </c:pt>
                <c:pt idx="3">
                  <c:v>1973</c:v>
                </c:pt>
                <c:pt idx="4">
                  <c:v>1974</c:v>
                </c:pt>
                <c:pt idx="5">
                  <c:v>1975</c:v>
                </c:pt>
                <c:pt idx="6">
                  <c:v>1976</c:v>
                </c:pt>
                <c:pt idx="7">
                  <c:v>1977</c:v>
                </c:pt>
                <c:pt idx="8">
                  <c:v>1978</c:v>
                </c:pt>
                <c:pt idx="9">
                  <c:v>1979</c:v>
                </c:pt>
                <c:pt idx="10">
                  <c:v>1980</c:v>
                </c:pt>
                <c:pt idx="11">
                  <c:v>1981</c:v>
                </c:pt>
                <c:pt idx="12">
                  <c:v>1982</c:v>
                </c:pt>
                <c:pt idx="13">
                  <c:v>1983</c:v>
                </c:pt>
                <c:pt idx="14">
                  <c:v>1984</c:v>
                </c:pt>
                <c:pt idx="15">
                  <c:v>1985</c:v>
                </c:pt>
                <c:pt idx="16">
                  <c:v>1986</c:v>
                </c:pt>
                <c:pt idx="17">
                  <c:v>1987</c:v>
                </c:pt>
                <c:pt idx="18">
                  <c:v>1988</c:v>
                </c:pt>
                <c:pt idx="19">
                  <c:v>1989</c:v>
                </c:pt>
                <c:pt idx="20">
                  <c:v>1990</c:v>
                </c:pt>
                <c:pt idx="21">
                  <c:v>1991</c:v>
                </c:pt>
                <c:pt idx="22">
                  <c:v>1992</c:v>
                </c:pt>
                <c:pt idx="23">
                  <c:v>1993</c:v>
                </c:pt>
                <c:pt idx="24">
                  <c:v>1994</c:v>
                </c:pt>
                <c:pt idx="25">
                  <c:v>1995</c:v>
                </c:pt>
                <c:pt idx="26">
                  <c:v>1996</c:v>
                </c:pt>
                <c:pt idx="27">
                  <c:v>1997</c:v>
                </c:pt>
                <c:pt idx="28">
                  <c:v>1998</c:v>
                </c:pt>
                <c:pt idx="29">
                  <c:v>1999</c:v>
                </c:pt>
                <c:pt idx="30">
                  <c:v>2000</c:v>
                </c:pt>
                <c:pt idx="31">
                  <c:v>2001</c:v>
                </c:pt>
                <c:pt idx="32">
                  <c:v>2002</c:v>
                </c:pt>
                <c:pt idx="33">
                  <c:v>2003</c:v>
                </c:pt>
                <c:pt idx="34">
                  <c:v>2004</c:v>
                </c:pt>
                <c:pt idx="35">
                  <c:v>2005</c:v>
                </c:pt>
                <c:pt idx="36">
                  <c:v>2006</c:v>
                </c:pt>
                <c:pt idx="37">
                  <c:v>2007</c:v>
                </c:pt>
                <c:pt idx="38">
                  <c:v>2008</c:v>
                </c:pt>
                <c:pt idx="39">
                  <c:v>2009</c:v>
                </c:pt>
                <c:pt idx="40">
                  <c:v>2010</c:v>
                </c:pt>
                <c:pt idx="41">
                  <c:v>2011</c:v>
                </c:pt>
                <c:pt idx="42">
                  <c:v>2012</c:v>
                </c:pt>
                <c:pt idx="43">
                  <c:v>2013</c:v>
                </c:pt>
                <c:pt idx="44">
                  <c:v>2014</c:v>
                </c:pt>
              </c:strCache>
            </c:strRef>
          </c:cat>
          <c:val>
            <c:numRef>
              <c:f>'I.Stat export'!$B$9:$AT$9</c:f>
              <c:numCache>
                <c:formatCode>General</c:formatCode>
                <c:ptCount val="45"/>
                <c:pt idx="7" formatCode="#,##0.0_ ;\-#,##0.0\ ">
                  <c:v>21.679568</c:v>
                </c:pt>
                <c:pt idx="8" formatCode="#,##0.0_ ;\-#,##0.0\ ">
                  <c:v>22.879007999999999</c:v>
                </c:pt>
                <c:pt idx="9" formatCode="#,##0.0_ ;\-#,##0.0\ ">
                  <c:v>23.399049999999999</c:v>
                </c:pt>
                <c:pt idx="10" formatCode="#,##0.0_ ;\-#,##0.0\ ">
                  <c:v>23.418254000000001</c:v>
                </c:pt>
                <c:pt idx="11" formatCode="#,##0.0_ ;\-#,##0.0\ ">
                  <c:v>25.371787000000001</c:v>
                </c:pt>
                <c:pt idx="12" formatCode="#,##0.0_ ;\-#,##0.0\ ">
                  <c:v>27.276214</c:v>
                </c:pt>
                <c:pt idx="13" formatCode="#,##0.0_ ;\-#,##0.0\ ">
                  <c:v>29.407920000000001</c:v>
                </c:pt>
                <c:pt idx="14" formatCode="#,##0.0_ ;\-#,##0.0\ ">
                  <c:v>31.916595999999998</c:v>
                </c:pt>
                <c:pt idx="15" formatCode="#,##0.0_ ;\-#,##0.0\ ">
                  <c:v>32.218058999999997</c:v>
                </c:pt>
                <c:pt idx="16" formatCode="#,##0.0_ ;\-#,##0.0\ ">
                  <c:v>31.455272999999998</c:v>
                </c:pt>
                <c:pt idx="17" formatCode="#,##0.0_ ;\-#,##0.0\ ">
                  <c:v>32.358333999999999</c:v>
                </c:pt>
                <c:pt idx="18" formatCode="#,##0.0_ ;\-#,##0.0\ ">
                  <c:v>31.014227000000002</c:v>
                </c:pt>
                <c:pt idx="19" formatCode="#,##0.0_ ;\-#,##0.0\ ">
                  <c:v>29.554110999999999</c:v>
                </c:pt>
                <c:pt idx="20" formatCode="#,##0.0_ ;\-#,##0.0\ ">
                  <c:v>27.381772999999999</c:v>
                </c:pt>
                <c:pt idx="21" formatCode="#,##0.0_ ;\-#,##0.0\ ">
                  <c:v>26.905936000000001</c:v>
                </c:pt>
                <c:pt idx="22" formatCode="#,##0.0_ ;\-#,##0.0\ ">
                  <c:v>26.759964</c:v>
                </c:pt>
                <c:pt idx="23" formatCode="#,##0.0_ ;\-#,##0.0\ ">
                  <c:v>27.149809000000001</c:v>
                </c:pt>
                <c:pt idx="24" formatCode="#,##0.0_ ;\-#,##0.0\ ">
                  <c:v>28.724340999999999</c:v>
                </c:pt>
                <c:pt idx="25" formatCode="#,##0.0_ ;\-#,##0.0\ ">
                  <c:v>29.884143999999999</c:v>
                </c:pt>
                <c:pt idx="26" formatCode="#,##0.0_ ;\-#,##0.0\ ">
                  <c:v>29.875800000000002</c:v>
                </c:pt>
                <c:pt idx="27" formatCode="#,##0.0_ ;\-#,##0.0\ ">
                  <c:v>29.622525</c:v>
                </c:pt>
                <c:pt idx="28" formatCode="#,##0.0_ ;\-#,##0.0\ ">
                  <c:v>29.168779000000001</c:v>
                </c:pt>
                <c:pt idx="29" formatCode="#,##0.0_ ;\-#,##0.0\ ">
                  <c:v>27.980789000000001</c:v>
                </c:pt>
                <c:pt idx="30" formatCode="#,##0.0_ ;\-#,##0.0\ ">
                  <c:v>26.164619999999999</c:v>
                </c:pt>
                <c:pt idx="31" formatCode="#,##0.0_ ;\-#,##0.0\ ">
                  <c:v>23.146086</c:v>
                </c:pt>
                <c:pt idx="32" formatCode="#,##0.0_ ;\-#,##0.0\ ">
                  <c:v>22.028403000000001</c:v>
                </c:pt>
                <c:pt idx="33" formatCode="#,##0.0_ ;\-#,##0.0\ ">
                  <c:v>23.448166000000001</c:v>
                </c:pt>
                <c:pt idx="34" formatCode="#,##0.0_ ;\-#,##0.0\ ">
                  <c:v>23.506492000000001</c:v>
                </c:pt>
                <c:pt idx="35" formatCode="#,##0.0_ ;\-#,##0.0\ ">
                  <c:v>24.117902000000001</c:v>
                </c:pt>
                <c:pt idx="36" formatCode="#,##0.0_ ;\-#,##0.0\ ">
                  <c:v>21.763009</c:v>
                </c:pt>
                <c:pt idx="37" formatCode="#,##0.0_ ;\-#,##0.0\ ">
                  <c:v>20.360885</c:v>
                </c:pt>
                <c:pt idx="38" formatCode="#,##0.0_ ;\-#,##0.0\ ">
                  <c:v>21.204494</c:v>
                </c:pt>
                <c:pt idx="39" formatCode="#,##0.0_ ;\-#,##0.0\ ">
                  <c:v>25.34</c:v>
                </c:pt>
                <c:pt idx="40" formatCode="#,##0.0_ ;\-#,##0.0\ ">
                  <c:v>27.903355999999999</c:v>
                </c:pt>
                <c:pt idx="41" formatCode="#,##0.0_ ;\-#,##0.0\ ">
                  <c:v>29.156483000000001</c:v>
                </c:pt>
                <c:pt idx="42" formatCode="#,##0.0_ ;\-#,##0.0\ ">
                  <c:v>35.315742999999998</c:v>
                </c:pt>
                <c:pt idx="43" formatCode="#,##0.0_ ;\-#,##0.0\ ">
                  <c:v>40.040691000000002</c:v>
                </c:pt>
                <c:pt idx="44" formatCode="#,##0.0_ ;\-#,##0.0\ ">
                  <c:v>42.681438999999997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447F-462D-81A3-FAE0F2EEC7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1032160"/>
        <c:axId val="141032552"/>
      </c:lineChart>
      <c:lineChart>
        <c:grouping val="standard"/>
        <c:varyColors val="0"/>
        <c:ser>
          <c:idx val="1"/>
          <c:order val="1"/>
          <c:tx>
            <c:strRef>
              <c:f>'I.Stat export'!$A$10</c:f>
              <c:strCache>
                <c:ptCount val="1"/>
                <c:pt idx="0">
                  <c:v>Età media alla decorrenza della pensione,uomini (media mobile 5 anni)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'I.Stat export'!$B$8:$AT$8</c:f>
              <c:strCache>
                <c:ptCount val="45"/>
                <c:pt idx="0">
                  <c:v>1970</c:v>
                </c:pt>
                <c:pt idx="1">
                  <c:v>1971</c:v>
                </c:pt>
                <c:pt idx="2">
                  <c:v>1972</c:v>
                </c:pt>
                <c:pt idx="3">
                  <c:v>1973</c:v>
                </c:pt>
                <c:pt idx="4">
                  <c:v>1974</c:v>
                </c:pt>
                <c:pt idx="5">
                  <c:v>1975</c:v>
                </c:pt>
                <c:pt idx="6">
                  <c:v>1976</c:v>
                </c:pt>
                <c:pt idx="7">
                  <c:v>1977</c:v>
                </c:pt>
                <c:pt idx="8">
                  <c:v>1978</c:v>
                </c:pt>
                <c:pt idx="9">
                  <c:v>1979</c:v>
                </c:pt>
                <c:pt idx="10">
                  <c:v>1980</c:v>
                </c:pt>
                <c:pt idx="11">
                  <c:v>1981</c:v>
                </c:pt>
                <c:pt idx="12">
                  <c:v>1982</c:v>
                </c:pt>
                <c:pt idx="13">
                  <c:v>1983</c:v>
                </c:pt>
                <c:pt idx="14">
                  <c:v>1984</c:v>
                </c:pt>
                <c:pt idx="15">
                  <c:v>1985</c:v>
                </c:pt>
                <c:pt idx="16">
                  <c:v>1986</c:v>
                </c:pt>
                <c:pt idx="17">
                  <c:v>1987</c:v>
                </c:pt>
                <c:pt idx="18">
                  <c:v>1988</c:v>
                </c:pt>
                <c:pt idx="19">
                  <c:v>1989</c:v>
                </c:pt>
                <c:pt idx="20">
                  <c:v>1990</c:v>
                </c:pt>
                <c:pt idx="21">
                  <c:v>1991</c:v>
                </c:pt>
                <c:pt idx="22">
                  <c:v>1992</c:v>
                </c:pt>
                <c:pt idx="23">
                  <c:v>1993</c:v>
                </c:pt>
                <c:pt idx="24">
                  <c:v>1994</c:v>
                </c:pt>
                <c:pt idx="25">
                  <c:v>1995</c:v>
                </c:pt>
                <c:pt idx="26">
                  <c:v>1996</c:v>
                </c:pt>
                <c:pt idx="27">
                  <c:v>1997</c:v>
                </c:pt>
                <c:pt idx="28">
                  <c:v>1998</c:v>
                </c:pt>
                <c:pt idx="29">
                  <c:v>1999</c:v>
                </c:pt>
                <c:pt idx="30">
                  <c:v>2000</c:v>
                </c:pt>
                <c:pt idx="31">
                  <c:v>2001</c:v>
                </c:pt>
                <c:pt idx="32">
                  <c:v>2002</c:v>
                </c:pt>
                <c:pt idx="33">
                  <c:v>2003</c:v>
                </c:pt>
                <c:pt idx="34">
                  <c:v>2004</c:v>
                </c:pt>
                <c:pt idx="35">
                  <c:v>2005</c:v>
                </c:pt>
                <c:pt idx="36">
                  <c:v>2006</c:v>
                </c:pt>
                <c:pt idx="37">
                  <c:v>2007</c:v>
                </c:pt>
                <c:pt idx="38">
                  <c:v>2008</c:v>
                </c:pt>
                <c:pt idx="39">
                  <c:v>2009</c:v>
                </c:pt>
                <c:pt idx="40">
                  <c:v>2010</c:v>
                </c:pt>
                <c:pt idx="41">
                  <c:v>2011</c:v>
                </c:pt>
                <c:pt idx="42">
                  <c:v>2012</c:v>
                </c:pt>
                <c:pt idx="43">
                  <c:v>2013</c:v>
                </c:pt>
                <c:pt idx="44">
                  <c:v>2014</c:v>
                </c:pt>
              </c:strCache>
            </c:strRef>
          </c:cat>
          <c:val>
            <c:numRef>
              <c:f>'I.Stat export'!$B$10:$AT$10</c:f>
              <c:numCache>
                <c:formatCode>0.0</c:formatCode>
                <c:ptCount val="45"/>
                <c:pt idx="0">
                  <c:v>64.977718532160608</c:v>
                </c:pt>
                <c:pt idx="1">
                  <c:v>64.82887796627702</c:v>
                </c:pt>
                <c:pt idx="2">
                  <c:v>64.53324694739473</c:v>
                </c:pt>
                <c:pt idx="3">
                  <c:v>64.179366572411368</c:v>
                </c:pt>
                <c:pt idx="4">
                  <c:v>63.552796694541968</c:v>
                </c:pt>
                <c:pt idx="5">
                  <c:v>63.362970705184658</c:v>
                </c:pt>
                <c:pt idx="6">
                  <c:v>63.312575643995473</c:v>
                </c:pt>
                <c:pt idx="7">
                  <c:v>62.105375103071992</c:v>
                </c:pt>
                <c:pt idx="8">
                  <c:v>61.980684319553099</c:v>
                </c:pt>
                <c:pt idx="9">
                  <c:v>61.816326762885097</c:v>
                </c:pt>
                <c:pt idx="10">
                  <c:v>61.923779087284352</c:v>
                </c:pt>
                <c:pt idx="11">
                  <c:v>61.865625918201893</c:v>
                </c:pt>
                <c:pt idx="12">
                  <c:v>62.419498266203156</c:v>
                </c:pt>
                <c:pt idx="13">
                  <c:v>62.606004281148863</c:v>
                </c:pt>
                <c:pt idx="14">
                  <c:v>62.488390586819392</c:v>
                </c:pt>
                <c:pt idx="15">
                  <c:v>62.554257528302095</c:v>
                </c:pt>
                <c:pt idx="16">
                  <c:v>61.991244101903042</c:v>
                </c:pt>
                <c:pt idx="17">
                  <c:v>61.978501036107538</c:v>
                </c:pt>
                <c:pt idx="18">
                  <c:v>61.780354025692937</c:v>
                </c:pt>
                <c:pt idx="19">
                  <c:v>61.651892035204668</c:v>
                </c:pt>
                <c:pt idx="20">
                  <c:v>61.754535122520679</c:v>
                </c:pt>
                <c:pt idx="21">
                  <c:v>61.883941116384349</c:v>
                </c:pt>
                <c:pt idx="22">
                  <c:v>61.005095526437657</c:v>
                </c:pt>
                <c:pt idx="23">
                  <c:v>60.40098936818061</c:v>
                </c:pt>
                <c:pt idx="24">
                  <c:v>60.27798308485383</c:v>
                </c:pt>
                <c:pt idx="25">
                  <c:v>59.603958381049317</c:v>
                </c:pt>
                <c:pt idx="26">
                  <c:v>59.766276502583466</c:v>
                </c:pt>
                <c:pt idx="27">
                  <c:v>59.59071361600958</c:v>
                </c:pt>
                <c:pt idx="28">
                  <c:v>59.852324966976148</c:v>
                </c:pt>
                <c:pt idx="29">
                  <c:v>59.920409324167998</c:v>
                </c:pt>
                <c:pt idx="30">
                  <c:v>60.188887459331376</c:v>
                </c:pt>
                <c:pt idx="31">
                  <c:v>60.177716914411789</c:v>
                </c:pt>
                <c:pt idx="32">
                  <c:v>61.206658364811162</c:v>
                </c:pt>
                <c:pt idx="33">
                  <c:v>61.059013803738651</c:v>
                </c:pt>
                <c:pt idx="34">
                  <c:v>60.527366850663036</c:v>
                </c:pt>
                <c:pt idx="35">
                  <c:v>60.782994447643979</c:v>
                </c:pt>
                <c:pt idx="36">
                  <c:v>60.977043208524428</c:v>
                </c:pt>
                <c:pt idx="37">
                  <c:v>61.198446807956607</c:v>
                </c:pt>
                <c:pt idx="38">
                  <c:v>60.799610214543506</c:v>
                </c:pt>
                <c:pt idx="39">
                  <c:v>60.981517923888873</c:v>
                </c:pt>
                <c:pt idx="40">
                  <c:v>60.512498461896818</c:v>
                </c:pt>
                <c:pt idx="41">
                  <c:v>60.779757939780218</c:v>
                </c:pt>
                <c:pt idx="42">
                  <c:v>61.2</c:v>
                </c:pt>
                <c:pt idx="43">
                  <c:v>61.4</c:v>
                </c:pt>
                <c:pt idx="44">
                  <c:v>61.4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447F-462D-81A3-FAE0F2EEC70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1829896"/>
        <c:axId val="141032944"/>
      </c:lineChart>
      <c:catAx>
        <c:axId val="1410321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141032552"/>
        <c:crosses val="autoZero"/>
        <c:auto val="1"/>
        <c:lblAlgn val="ctr"/>
        <c:lblOffset val="100"/>
        <c:noMultiLvlLbl val="0"/>
      </c:catAx>
      <c:valAx>
        <c:axId val="1410325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141032160"/>
        <c:crosses val="autoZero"/>
        <c:crossBetween val="between"/>
      </c:valAx>
      <c:valAx>
        <c:axId val="141032944"/>
        <c:scaling>
          <c:orientation val="minMax"/>
        </c:scaling>
        <c:delete val="0"/>
        <c:axPos val="r"/>
        <c:numFmt formatCode="0.0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141829896"/>
        <c:crosses val="max"/>
        <c:crossBetween val="between"/>
      </c:valAx>
      <c:catAx>
        <c:axId val="14182989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4103294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it-IT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2"/>
          <c:order val="1"/>
          <c:tx>
            <c:strRef>
              <c:f>'I.Stat export'!$A$11</c:f>
              <c:strCache>
                <c:ptCount val="1"/>
                <c:pt idx="0">
                  <c:v>tasso di occupazione (15-24)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strRef>
              <c:f>'I.Stat export'!$B$8:$AT$8</c:f>
              <c:strCache>
                <c:ptCount val="45"/>
                <c:pt idx="0">
                  <c:v>1970</c:v>
                </c:pt>
                <c:pt idx="1">
                  <c:v>1971</c:v>
                </c:pt>
                <c:pt idx="2">
                  <c:v>1972</c:v>
                </c:pt>
                <c:pt idx="3">
                  <c:v>1973</c:v>
                </c:pt>
                <c:pt idx="4">
                  <c:v>1974</c:v>
                </c:pt>
                <c:pt idx="5">
                  <c:v>1975</c:v>
                </c:pt>
                <c:pt idx="6">
                  <c:v>1976</c:v>
                </c:pt>
                <c:pt idx="7">
                  <c:v>1977</c:v>
                </c:pt>
                <c:pt idx="8">
                  <c:v>1978</c:v>
                </c:pt>
                <c:pt idx="9">
                  <c:v>1979</c:v>
                </c:pt>
                <c:pt idx="10">
                  <c:v>1980</c:v>
                </c:pt>
                <c:pt idx="11">
                  <c:v>1981</c:v>
                </c:pt>
                <c:pt idx="12">
                  <c:v>1982</c:v>
                </c:pt>
                <c:pt idx="13">
                  <c:v>1983</c:v>
                </c:pt>
                <c:pt idx="14">
                  <c:v>1984</c:v>
                </c:pt>
                <c:pt idx="15">
                  <c:v>1985</c:v>
                </c:pt>
                <c:pt idx="16">
                  <c:v>1986</c:v>
                </c:pt>
                <c:pt idx="17">
                  <c:v>1987</c:v>
                </c:pt>
                <c:pt idx="18">
                  <c:v>1988</c:v>
                </c:pt>
                <c:pt idx="19">
                  <c:v>1989</c:v>
                </c:pt>
                <c:pt idx="20">
                  <c:v>1990</c:v>
                </c:pt>
                <c:pt idx="21">
                  <c:v>1991</c:v>
                </c:pt>
                <c:pt idx="22">
                  <c:v>1992</c:v>
                </c:pt>
                <c:pt idx="23">
                  <c:v>1993</c:v>
                </c:pt>
                <c:pt idx="24">
                  <c:v>1994</c:v>
                </c:pt>
                <c:pt idx="25">
                  <c:v>1995</c:v>
                </c:pt>
                <c:pt idx="26">
                  <c:v>1996</c:v>
                </c:pt>
                <c:pt idx="27">
                  <c:v>1997</c:v>
                </c:pt>
                <c:pt idx="28">
                  <c:v>1998</c:v>
                </c:pt>
                <c:pt idx="29">
                  <c:v>1999</c:v>
                </c:pt>
                <c:pt idx="30">
                  <c:v>2000</c:v>
                </c:pt>
                <c:pt idx="31">
                  <c:v>2001</c:v>
                </c:pt>
                <c:pt idx="32">
                  <c:v>2002</c:v>
                </c:pt>
                <c:pt idx="33">
                  <c:v>2003</c:v>
                </c:pt>
                <c:pt idx="34">
                  <c:v>2004</c:v>
                </c:pt>
                <c:pt idx="35">
                  <c:v>2005</c:v>
                </c:pt>
                <c:pt idx="36">
                  <c:v>2006</c:v>
                </c:pt>
                <c:pt idx="37">
                  <c:v>2007</c:v>
                </c:pt>
                <c:pt idx="38">
                  <c:v>2008</c:v>
                </c:pt>
                <c:pt idx="39">
                  <c:v>2009</c:v>
                </c:pt>
                <c:pt idx="40">
                  <c:v>2010</c:v>
                </c:pt>
                <c:pt idx="41">
                  <c:v>2011</c:v>
                </c:pt>
                <c:pt idx="42">
                  <c:v>2012</c:v>
                </c:pt>
                <c:pt idx="43">
                  <c:v>2013</c:v>
                </c:pt>
                <c:pt idx="44">
                  <c:v>2014</c:v>
                </c:pt>
              </c:strCache>
            </c:strRef>
          </c:cat>
          <c:val>
            <c:numRef>
              <c:f>'I.Stat export'!$B$11:$AT$11</c:f>
              <c:numCache>
                <c:formatCode>General</c:formatCode>
                <c:ptCount val="45"/>
                <c:pt idx="7" formatCode="#,##0.0_ ;\-#,##0.0\ ">
                  <c:v>36.824012000000003</c:v>
                </c:pt>
                <c:pt idx="8" formatCode="#,##0.0_ ;\-#,##0.0\ ">
                  <c:v>35.913150000000002</c:v>
                </c:pt>
                <c:pt idx="9" formatCode="#,##0.0_ ;\-#,##0.0\ ">
                  <c:v>36.621684999999999</c:v>
                </c:pt>
                <c:pt idx="10" formatCode="#,##0.0_ ;\-#,##0.0\ ">
                  <c:v>36.762852000000002</c:v>
                </c:pt>
                <c:pt idx="11" formatCode="#,##0.0_ ;\-#,##0.0\ ">
                  <c:v>35.971905999999997</c:v>
                </c:pt>
                <c:pt idx="12" formatCode="#,##0.0_ ;\-#,##0.0\ ">
                  <c:v>34.947926000000002</c:v>
                </c:pt>
                <c:pt idx="13" formatCode="#,##0.0_ ;\-#,##0.0\ ">
                  <c:v>34.317768000000001</c:v>
                </c:pt>
                <c:pt idx="14" formatCode="#,##0.0_ ;\-#,##0.0\ ">
                  <c:v>32.730369000000003</c:v>
                </c:pt>
                <c:pt idx="15" formatCode="#,##0.0_ ;\-#,##0.0\ ">
                  <c:v>32.409252000000002</c:v>
                </c:pt>
                <c:pt idx="16" formatCode="#,##0.0_ ;\-#,##0.0\ ">
                  <c:v>33.101176000000002</c:v>
                </c:pt>
                <c:pt idx="17" formatCode="#,##0.0_ ;\-#,##0.0\ ">
                  <c:v>32.733955000000002</c:v>
                </c:pt>
                <c:pt idx="18" formatCode="#,##0.0_ ;\-#,##0.0\ ">
                  <c:v>32.940612999999999</c:v>
                </c:pt>
                <c:pt idx="19" formatCode="#,##0.0_ ;\-#,##0.0\ ">
                  <c:v>33.329945000000002</c:v>
                </c:pt>
                <c:pt idx="20" formatCode="#,##0.0_ ;\-#,##0.0\ ">
                  <c:v>33.475751000000002</c:v>
                </c:pt>
                <c:pt idx="21" formatCode="#,##0.0_ ;\-#,##0.0\ ">
                  <c:v>32.303370000000001</c:v>
                </c:pt>
                <c:pt idx="22" formatCode="#,##0.0_ ;\-#,##0.0\ ">
                  <c:v>31.411304999999999</c:v>
                </c:pt>
                <c:pt idx="23" formatCode="#,##0.0_ ;\-#,##0.0\ ">
                  <c:v>31.196448</c:v>
                </c:pt>
                <c:pt idx="24" formatCode="#,##0.0_ ;\-#,##0.0\ ">
                  <c:v>29.665526</c:v>
                </c:pt>
                <c:pt idx="25" formatCode="#,##0.0_ ;\-#,##0.0\ ">
                  <c:v>28.926924</c:v>
                </c:pt>
                <c:pt idx="26" formatCode="#,##0.0_ ;\-#,##0.0\ ">
                  <c:v>28.679728999999998</c:v>
                </c:pt>
                <c:pt idx="27" formatCode="#,##0.0_ ;\-#,##0.0\ ">
                  <c:v>28.823195999999999</c:v>
                </c:pt>
                <c:pt idx="28" formatCode="#,##0.0_ ;\-#,##0.0\ ">
                  <c:v>29.486207</c:v>
                </c:pt>
                <c:pt idx="29" formatCode="#,##0.0_ ;\-#,##0.0\ ">
                  <c:v>29.775417999999998</c:v>
                </c:pt>
                <c:pt idx="30" formatCode="#,##0.0_ ;\-#,##0.0\ ">
                  <c:v>30.774965999999999</c:v>
                </c:pt>
                <c:pt idx="31" formatCode="#,##0.0_ ;\-#,##0.0\ ">
                  <c:v>31.004891000000001</c:v>
                </c:pt>
                <c:pt idx="32" formatCode="#,##0.0_ ;\-#,##0.0\ ">
                  <c:v>30.758071000000001</c:v>
                </c:pt>
                <c:pt idx="33" formatCode="#,##0.0_ ;\-#,##0.0\ ">
                  <c:v>29.07037</c:v>
                </c:pt>
                <c:pt idx="34" formatCode="#,##0.0_ ;\-#,##0.0\ ">
                  <c:v>27.298375</c:v>
                </c:pt>
                <c:pt idx="35" formatCode="#,##0.0_ ;\-#,##0.0\ ">
                  <c:v>25.483284000000001</c:v>
                </c:pt>
                <c:pt idx="36" formatCode="#,##0.0_ ;\-#,##0.0\ ">
                  <c:v>25.307736999999999</c:v>
                </c:pt>
                <c:pt idx="37" formatCode="#,##0.0_ ;\-#,##0.0\ ">
                  <c:v>24.547577</c:v>
                </c:pt>
                <c:pt idx="38" formatCode="#,##0.0_ ;\-#,##0.0\ ">
                  <c:v>24.22636</c:v>
                </c:pt>
                <c:pt idx="39" formatCode="#,##0.0_ ;\-#,##0.0\ ">
                  <c:v>21.535675000000001</c:v>
                </c:pt>
                <c:pt idx="40" formatCode="#,##0.0_ ;\-#,##0.0\ ">
                  <c:v>20.248218999999999</c:v>
                </c:pt>
                <c:pt idx="41" formatCode="#,##0.0_ ;\-#,##0.0\ ">
                  <c:v>19.206074999999998</c:v>
                </c:pt>
                <c:pt idx="42" formatCode="#,##0.0_ ;\-#,##0.0\ ">
                  <c:v>18.471299999999999</c:v>
                </c:pt>
                <c:pt idx="43" formatCode="#,##0.0_ ;\-#,##0.0\ ">
                  <c:v>16.273226000000001</c:v>
                </c:pt>
                <c:pt idx="44" formatCode="#,##0.0_ ;\-#,##0.0\ ">
                  <c:v>15.557620999999999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137B-4D96-8421-C6D82798403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1830680"/>
        <c:axId val="141831072"/>
      </c:lineChart>
      <c:lineChart>
        <c:grouping val="standard"/>
        <c:varyColors val="0"/>
        <c:ser>
          <c:idx val="1"/>
          <c:order val="0"/>
          <c:tx>
            <c:strRef>
              <c:f>'I.Stat export'!$A$10</c:f>
              <c:strCache>
                <c:ptCount val="1"/>
                <c:pt idx="0">
                  <c:v>Età media alla decorrenza della pensione,uomini (media mobile 5 anni)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'I.Stat export'!$B$8:$AT$8</c:f>
              <c:strCache>
                <c:ptCount val="45"/>
                <c:pt idx="0">
                  <c:v>1970</c:v>
                </c:pt>
                <c:pt idx="1">
                  <c:v>1971</c:v>
                </c:pt>
                <c:pt idx="2">
                  <c:v>1972</c:v>
                </c:pt>
                <c:pt idx="3">
                  <c:v>1973</c:v>
                </c:pt>
                <c:pt idx="4">
                  <c:v>1974</c:v>
                </c:pt>
                <c:pt idx="5">
                  <c:v>1975</c:v>
                </c:pt>
                <c:pt idx="6">
                  <c:v>1976</c:v>
                </c:pt>
                <c:pt idx="7">
                  <c:v>1977</c:v>
                </c:pt>
                <c:pt idx="8">
                  <c:v>1978</c:v>
                </c:pt>
                <c:pt idx="9">
                  <c:v>1979</c:v>
                </c:pt>
                <c:pt idx="10">
                  <c:v>1980</c:v>
                </c:pt>
                <c:pt idx="11">
                  <c:v>1981</c:v>
                </c:pt>
                <c:pt idx="12">
                  <c:v>1982</c:v>
                </c:pt>
                <c:pt idx="13">
                  <c:v>1983</c:v>
                </c:pt>
                <c:pt idx="14">
                  <c:v>1984</c:v>
                </c:pt>
                <c:pt idx="15">
                  <c:v>1985</c:v>
                </c:pt>
                <c:pt idx="16">
                  <c:v>1986</c:v>
                </c:pt>
                <c:pt idx="17">
                  <c:v>1987</c:v>
                </c:pt>
                <c:pt idx="18">
                  <c:v>1988</c:v>
                </c:pt>
                <c:pt idx="19">
                  <c:v>1989</c:v>
                </c:pt>
                <c:pt idx="20">
                  <c:v>1990</c:v>
                </c:pt>
                <c:pt idx="21">
                  <c:v>1991</c:v>
                </c:pt>
                <c:pt idx="22">
                  <c:v>1992</c:v>
                </c:pt>
                <c:pt idx="23">
                  <c:v>1993</c:v>
                </c:pt>
                <c:pt idx="24">
                  <c:v>1994</c:v>
                </c:pt>
                <c:pt idx="25">
                  <c:v>1995</c:v>
                </c:pt>
                <c:pt idx="26">
                  <c:v>1996</c:v>
                </c:pt>
                <c:pt idx="27">
                  <c:v>1997</c:v>
                </c:pt>
                <c:pt idx="28">
                  <c:v>1998</c:v>
                </c:pt>
                <c:pt idx="29">
                  <c:v>1999</c:v>
                </c:pt>
                <c:pt idx="30">
                  <c:v>2000</c:v>
                </c:pt>
                <c:pt idx="31">
                  <c:v>2001</c:v>
                </c:pt>
                <c:pt idx="32">
                  <c:v>2002</c:v>
                </c:pt>
                <c:pt idx="33">
                  <c:v>2003</c:v>
                </c:pt>
                <c:pt idx="34">
                  <c:v>2004</c:v>
                </c:pt>
                <c:pt idx="35">
                  <c:v>2005</c:v>
                </c:pt>
                <c:pt idx="36">
                  <c:v>2006</c:v>
                </c:pt>
                <c:pt idx="37">
                  <c:v>2007</c:v>
                </c:pt>
                <c:pt idx="38">
                  <c:v>2008</c:v>
                </c:pt>
                <c:pt idx="39">
                  <c:v>2009</c:v>
                </c:pt>
                <c:pt idx="40">
                  <c:v>2010</c:v>
                </c:pt>
                <c:pt idx="41">
                  <c:v>2011</c:v>
                </c:pt>
                <c:pt idx="42">
                  <c:v>2012</c:v>
                </c:pt>
                <c:pt idx="43">
                  <c:v>2013</c:v>
                </c:pt>
                <c:pt idx="44">
                  <c:v>2014</c:v>
                </c:pt>
              </c:strCache>
            </c:strRef>
          </c:cat>
          <c:val>
            <c:numRef>
              <c:f>'I.Stat export'!$B$10:$AT$10</c:f>
              <c:numCache>
                <c:formatCode>0.0</c:formatCode>
                <c:ptCount val="45"/>
                <c:pt idx="0">
                  <c:v>64.977718532160608</c:v>
                </c:pt>
                <c:pt idx="1">
                  <c:v>64.82887796627702</c:v>
                </c:pt>
                <c:pt idx="2">
                  <c:v>64.53324694739473</c:v>
                </c:pt>
                <c:pt idx="3">
                  <c:v>64.179366572411368</c:v>
                </c:pt>
                <c:pt idx="4">
                  <c:v>63.552796694541968</c:v>
                </c:pt>
                <c:pt idx="5">
                  <c:v>63.362970705184658</c:v>
                </c:pt>
                <c:pt idx="6">
                  <c:v>63.312575643995473</c:v>
                </c:pt>
                <c:pt idx="7">
                  <c:v>62.105375103071992</c:v>
                </c:pt>
                <c:pt idx="8">
                  <c:v>61.980684319553099</c:v>
                </c:pt>
                <c:pt idx="9">
                  <c:v>61.816326762885097</c:v>
                </c:pt>
                <c:pt idx="10">
                  <c:v>61.923779087284352</c:v>
                </c:pt>
                <c:pt idx="11">
                  <c:v>61.865625918201893</c:v>
                </c:pt>
                <c:pt idx="12">
                  <c:v>62.419498266203156</c:v>
                </c:pt>
                <c:pt idx="13">
                  <c:v>62.606004281148863</c:v>
                </c:pt>
                <c:pt idx="14">
                  <c:v>62.488390586819392</c:v>
                </c:pt>
                <c:pt idx="15">
                  <c:v>62.554257528302095</c:v>
                </c:pt>
                <c:pt idx="16">
                  <c:v>61.991244101903042</c:v>
                </c:pt>
                <c:pt idx="17">
                  <c:v>61.978501036107538</c:v>
                </c:pt>
                <c:pt idx="18">
                  <c:v>61.780354025692937</c:v>
                </c:pt>
                <c:pt idx="19">
                  <c:v>61.651892035204668</c:v>
                </c:pt>
                <c:pt idx="20">
                  <c:v>61.754535122520679</c:v>
                </c:pt>
                <c:pt idx="21">
                  <c:v>61.883941116384349</c:v>
                </c:pt>
                <c:pt idx="22">
                  <c:v>61.005095526437657</c:v>
                </c:pt>
                <c:pt idx="23">
                  <c:v>60.40098936818061</c:v>
                </c:pt>
                <c:pt idx="24">
                  <c:v>60.27798308485383</c:v>
                </c:pt>
                <c:pt idx="25">
                  <c:v>59.603958381049317</c:v>
                </c:pt>
                <c:pt idx="26">
                  <c:v>59.766276502583466</c:v>
                </c:pt>
                <c:pt idx="27">
                  <c:v>59.59071361600958</c:v>
                </c:pt>
                <c:pt idx="28">
                  <c:v>59.852324966976148</c:v>
                </c:pt>
                <c:pt idx="29">
                  <c:v>59.920409324167998</c:v>
                </c:pt>
                <c:pt idx="30">
                  <c:v>60.188887459331376</c:v>
                </c:pt>
                <c:pt idx="31">
                  <c:v>60.177716914411789</c:v>
                </c:pt>
                <c:pt idx="32">
                  <c:v>61.206658364811162</c:v>
                </c:pt>
                <c:pt idx="33">
                  <c:v>61.059013803738651</c:v>
                </c:pt>
                <c:pt idx="34">
                  <c:v>60.527366850663036</c:v>
                </c:pt>
                <c:pt idx="35">
                  <c:v>60.782994447643979</c:v>
                </c:pt>
                <c:pt idx="36">
                  <c:v>60.977043208524428</c:v>
                </c:pt>
                <c:pt idx="37">
                  <c:v>61.198446807956607</c:v>
                </c:pt>
                <c:pt idx="38">
                  <c:v>60.799610214543506</c:v>
                </c:pt>
                <c:pt idx="39">
                  <c:v>60.981517923888873</c:v>
                </c:pt>
                <c:pt idx="40">
                  <c:v>60.512498461896818</c:v>
                </c:pt>
                <c:pt idx="41">
                  <c:v>60.779757939780218</c:v>
                </c:pt>
                <c:pt idx="42">
                  <c:v>61.2</c:v>
                </c:pt>
                <c:pt idx="43">
                  <c:v>61.4</c:v>
                </c:pt>
                <c:pt idx="44">
                  <c:v>61.4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137B-4D96-8421-C6D82798403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41831856"/>
        <c:axId val="141831464"/>
      </c:lineChart>
      <c:catAx>
        <c:axId val="1418306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141831072"/>
        <c:crosses val="autoZero"/>
        <c:auto val="1"/>
        <c:lblAlgn val="ctr"/>
        <c:lblOffset val="100"/>
        <c:noMultiLvlLbl val="0"/>
      </c:catAx>
      <c:valAx>
        <c:axId val="1418310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141830680"/>
        <c:crosses val="autoZero"/>
        <c:crossBetween val="between"/>
      </c:valAx>
      <c:valAx>
        <c:axId val="141831464"/>
        <c:scaling>
          <c:orientation val="minMax"/>
        </c:scaling>
        <c:delete val="0"/>
        <c:axPos val="r"/>
        <c:numFmt formatCode="0" sourceLinked="0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141831856"/>
        <c:crosses val="max"/>
        <c:crossBetween val="between"/>
      </c:valAx>
      <c:catAx>
        <c:axId val="141831856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4183146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it-IT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/>
      </a:pPr>
      <a:endParaRPr lang="it-IT"/>
    </a:p>
  </c:txPr>
  <c:externalData r:id="rId3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6105405407895088"/>
          <c:y val="2.9803582232712855E-2"/>
          <c:w val="0.79293954922846344"/>
          <c:h val="0.8504084178799306"/>
        </c:manualLayout>
      </c:layout>
      <c:scatterChart>
        <c:scatterStyle val="lineMarker"/>
        <c:varyColors val="0"/>
        <c:ser>
          <c:idx val="0"/>
          <c:order val="0"/>
          <c:spPr>
            <a:ln w="28575">
              <a:noFill/>
            </a:ln>
          </c:spPr>
          <c:dLbls>
            <c:dLbl>
              <c:idx val="0"/>
              <c:layout>
                <c:manualLayout>
                  <c:x val="-2.8650137741046841E-2"/>
                  <c:y val="3.3585222502099089E-2"/>
                </c:manualLayout>
              </c:layout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BE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2E9B-4200-A6CF-60F54F1C6472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6.2404546539120698E-2"/>
                  <c:y val="-8.6300799301850528E-3"/>
                </c:manualLayout>
              </c:layout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BG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2E9B-4200-A6CF-60F54F1C6472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4.4077134986225966E-2"/>
                  <c:y val="2.3509655751469384E-2"/>
                </c:manualLayout>
              </c:layout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CZ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2E9B-4200-A6CF-60F54F1C6472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DK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2E9B-4200-A6CF-60F54F1C6472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DE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2E9B-4200-A6CF-60F54F1C6472}"/>
                </c:ex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5.2892561983471163E-2"/>
                  <c:y val="-2.0151133501259456E-2"/>
                </c:manualLayout>
              </c:layout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EE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2E9B-4200-A6CF-60F54F1C6472}"/>
                </c:ext>
                <c:ext xmlns:c15="http://schemas.microsoft.com/office/drawing/2012/chart" uri="{CE6537A1-D6FC-4f65-9D91-7224C49458BB}"/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IE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2E9B-4200-A6CF-60F54F1C6472}"/>
                </c:ext>
                <c:ext xmlns:c15="http://schemas.microsoft.com/office/drawing/2012/chart" uri="{CE6537A1-D6FC-4f65-9D91-7224C49458BB}"/>
              </c:extLst>
            </c:dLbl>
            <c:dLbl>
              <c:idx val="7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EL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2E9B-4200-A6CF-60F54F1C6472}"/>
                </c:ext>
                <c:ext xmlns:c15="http://schemas.microsoft.com/office/drawing/2012/chart" uri="{CE6537A1-D6FC-4f65-9D91-7224C49458BB}"/>
              </c:extLst>
            </c:dLbl>
            <c:dLbl>
              <c:idx val="8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ES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2E9B-4200-A6CF-60F54F1C6472}"/>
                </c:ext>
                <c:ext xmlns:c15="http://schemas.microsoft.com/office/drawing/2012/chart" uri="{CE6537A1-D6FC-4f65-9D91-7224C49458BB}"/>
              </c:extLst>
            </c:dLbl>
            <c:dLbl>
              <c:idx val="9"/>
              <c:layout>
                <c:manualLayout>
                  <c:x val="-1.3223140495867791E-2"/>
                  <c:y val="1.3434089000839642E-2"/>
                </c:manualLayout>
              </c:layout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FR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2E9B-4200-A6CF-60F54F1C6472}"/>
                </c:ext>
                <c:ext xmlns:c15="http://schemas.microsoft.com/office/drawing/2012/chart" uri="{CE6537A1-D6FC-4f65-9D91-7224C49458BB}"/>
              </c:extLst>
            </c:dLbl>
            <c:dLbl>
              <c:idx val="10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IT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2E9B-4200-A6CF-60F54F1C6472}"/>
                </c:ext>
                <c:ext xmlns:c15="http://schemas.microsoft.com/office/drawing/2012/chart" uri="{CE6537A1-D6FC-4f65-9D91-7224C49458BB}"/>
              </c:extLst>
            </c:dLbl>
            <c:dLbl>
              <c:idx val="11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CY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2E9B-4200-A6CF-60F54F1C6472}"/>
                </c:ext>
                <c:ext xmlns:c15="http://schemas.microsoft.com/office/drawing/2012/chart" uri="{CE6537A1-D6FC-4f65-9D91-7224C49458BB}"/>
              </c:extLst>
            </c:dLbl>
            <c:dLbl>
              <c:idx val="12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LV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C-2E9B-4200-A6CF-60F54F1C6472}"/>
                </c:ext>
                <c:ext xmlns:c15="http://schemas.microsoft.com/office/drawing/2012/chart" uri="{CE6537A1-D6FC-4f65-9D91-7224C49458BB}"/>
              </c:extLst>
            </c:dLbl>
            <c:dLbl>
              <c:idx val="13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LT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2E9B-4200-A6CF-60F54F1C6472}"/>
                </c:ext>
                <c:ext xmlns:c15="http://schemas.microsoft.com/office/drawing/2012/chart" uri="{CE6537A1-D6FC-4f65-9D91-7224C49458BB}"/>
              </c:extLst>
            </c:dLbl>
            <c:dLbl>
              <c:idx val="14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LU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E-2E9B-4200-A6CF-60F54F1C6472}"/>
                </c:ext>
                <c:ext xmlns:c15="http://schemas.microsoft.com/office/drawing/2012/chart" uri="{CE6537A1-D6FC-4f65-9D91-7224C49458BB}"/>
              </c:extLst>
            </c:dLbl>
            <c:dLbl>
              <c:idx val="15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HU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F-2E9B-4200-A6CF-60F54F1C6472}"/>
                </c:ext>
                <c:ext xmlns:c15="http://schemas.microsoft.com/office/drawing/2012/chart" uri="{CE6537A1-D6FC-4f65-9D91-7224C49458BB}"/>
              </c:extLst>
            </c:dLbl>
            <c:dLbl>
              <c:idx val="16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MT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0-2E9B-4200-A6CF-60F54F1C6472}"/>
                </c:ext>
                <c:ext xmlns:c15="http://schemas.microsoft.com/office/drawing/2012/chart" uri="{CE6537A1-D6FC-4f65-9D91-7224C49458BB}"/>
              </c:extLst>
            </c:dLbl>
            <c:dLbl>
              <c:idx val="17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NL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1-2E9B-4200-A6CF-60F54F1C6472}"/>
                </c:ext>
                <c:ext xmlns:c15="http://schemas.microsoft.com/office/drawing/2012/chart" uri="{CE6537A1-D6FC-4f65-9D91-7224C49458BB}"/>
              </c:extLst>
            </c:dLbl>
            <c:dLbl>
              <c:idx val="18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AT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2-2E9B-4200-A6CF-60F54F1C6472}"/>
                </c:ext>
                <c:ext xmlns:c15="http://schemas.microsoft.com/office/drawing/2012/chart" uri="{CE6537A1-D6FC-4f65-9D91-7224C49458BB}"/>
              </c:extLst>
            </c:dLbl>
            <c:dLbl>
              <c:idx val="19"/>
              <c:layout>
                <c:manualLayout>
                  <c:x val="-1.3223140495867791E-2"/>
                  <c:y val="2.0151133501259456E-2"/>
                </c:manualLayout>
              </c:layout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PL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3-2E9B-4200-A6CF-60F54F1C6472}"/>
                </c:ext>
                <c:ext xmlns:c15="http://schemas.microsoft.com/office/drawing/2012/chart" uri="{CE6537A1-D6FC-4f65-9D91-7224C49458BB}"/>
              </c:extLst>
            </c:dLbl>
            <c:dLbl>
              <c:idx val="20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PT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4-2E9B-4200-A6CF-60F54F1C6472}"/>
                </c:ext>
                <c:ext xmlns:c15="http://schemas.microsoft.com/office/drawing/2012/chart" uri="{CE6537A1-D6FC-4f65-9D91-7224C49458BB}"/>
              </c:extLst>
            </c:dLbl>
            <c:dLbl>
              <c:idx val="21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RO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5-2E9B-4200-A6CF-60F54F1C6472}"/>
                </c:ext>
                <c:ext xmlns:c15="http://schemas.microsoft.com/office/drawing/2012/chart" uri="{CE6537A1-D6FC-4f65-9D91-7224C49458BB}"/>
              </c:extLst>
            </c:dLbl>
            <c:dLbl>
              <c:idx val="22"/>
              <c:layout>
                <c:manualLayout>
                  <c:x val="-8.815426997245206E-3"/>
                  <c:y val="3.3585222502099119E-3"/>
                </c:manualLayout>
              </c:layout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SI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6-2E9B-4200-A6CF-60F54F1C6472}"/>
                </c:ext>
                <c:ext xmlns:c15="http://schemas.microsoft.com/office/drawing/2012/chart" uri="{CE6537A1-D6FC-4f65-9D91-7224C49458BB}"/>
              </c:extLst>
            </c:dLbl>
            <c:dLbl>
              <c:idx val="23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SK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7-2E9B-4200-A6CF-60F54F1C6472}"/>
                </c:ext>
                <c:ext xmlns:c15="http://schemas.microsoft.com/office/drawing/2012/chart" uri="{CE6537A1-D6FC-4f65-9D91-7224C49458BB}"/>
              </c:extLst>
            </c:dLbl>
            <c:dLbl>
              <c:idx val="24"/>
              <c:layout>
                <c:manualLayout>
                  <c:x val="-5.2892561983471163E-2"/>
                  <c:y val="3.3585222502099119E-3"/>
                </c:manualLayout>
              </c:layout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FI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8-2E9B-4200-A6CF-60F54F1C6472}"/>
                </c:ext>
                <c:ext xmlns:c15="http://schemas.microsoft.com/office/drawing/2012/chart" uri="{CE6537A1-D6FC-4f65-9D91-7224C49458BB}"/>
              </c:extLst>
            </c:dLbl>
            <c:dLbl>
              <c:idx val="25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SE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9-2E9B-4200-A6CF-60F54F1C6472}"/>
                </c:ext>
                <c:ext xmlns:c15="http://schemas.microsoft.com/office/drawing/2012/chart" uri="{CE6537A1-D6FC-4f65-9D91-7224C49458BB}"/>
              </c:extLst>
            </c:dLbl>
            <c:dLbl>
              <c:idx val="26"/>
              <c:layout>
                <c:manualLayout>
                  <c:x val="-1.7630853994490367E-2"/>
                  <c:y val="1.6792611251049541E-2"/>
                </c:manualLayout>
              </c:layout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UK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A-2E9B-4200-A6CF-60F54F1C6472}"/>
                </c:ext>
                <c:ext xmlns:c15="http://schemas.microsoft.com/office/drawing/2012/chart" uri="{CE6537A1-D6FC-4f65-9D91-7224C49458BB}"/>
              </c:extLst>
            </c:dLbl>
            <c:dLbl>
              <c:idx val="27"/>
              <c:tx>
                <c:rich>
                  <a:bodyPr/>
                  <a:lstStyle/>
                  <a:p>
                    <a:r>
                      <a:rPr lang="de-DE" sz="900">
                        <a:latin typeface="Arial" pitchFamily="34" charset="0"/>
                        <a:cs typeface="Arial" pitchFamily="34" charset="0"/>
                      </a:rPr>
                      <a:t>UK</a:t>
                    </a:r>
                    <a:endParaRPr lang="de-DE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B-2E9B-4200-A6CF-60F54F1C6472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>
                    <a:latin typeface="Arial" pitchFamily="34" charset="0"/>
                    <a:cs typeface="Arial" pitchFamily="34" charset="0"/>
                  </a:defRPr>
                </a:pPr>
                <a:endParaRPr lang="it-IT"/>
              </a:p>
            </c:txPr>
            <c:dLblPos val="r"/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Data_Unempl!$C$15:$C$41</c:f>
              <c:numCache>
                <c:formatCode>#,##0.0</c:formatCode>
                <c:ptCount val="27"/>
                <c:pt idx="0">
                  <c:v>19.8</c:v>
                </c:pt>
                <c:pt idx="1">
                  <c:v>28.1</c:v>
                </c:pt>
                <c:pt idx="2">
                  <c:v>19.5</c:v>
                </c:pt>
                <c:pt idx="3">
                  <c:v>14.1</c:v>
                </c:pt>
                <c:pt idx="4">
                  <c:v>8.1</c:v>
                </c:pt>
                <c:pt idx="5">
                  <c:v>20.9</c:v>
                </c:pt>
                <c:pt idx="6">
                  <c:v>30.4</c:v>
                </c:pt>
                <c:pt idx="7">
                  <c:v>55.3</c:v>
                </c:pt>
                <c:pt idx="8">
                  <c:v>53.2</c:v>
                </c:pt>
                <c:pt idx="9">
                  <c:v>23.8</c:v>
                </c:pt>
                <c:pt idx="10">
                  <c:v>35.300000000000004</c:v>
                </c:pt>
                <c:pt idx="11">
                  <c:v>27.8</c:v>
                </c:pt>
                <c:pt idx="12">
                  <c:v>28.5</c:v>
                </c:pt>
                <c:pt idx="13">
                  <c:v>26.7</c:v>
                </c:pt>
                <c:pt idx="14">
                  <c:v>18.8</c:v>
                </c:pt>
                <c:pt idx="15">
                  <c:v>28.1</c:v>
                </c:pt>
                <c:pt idx="16">
                  <c:v>14.2</c:v>
                </c:pt>
                <c:pt idx="17">
                  <c:v>9.5</c:v>
                </c:pt>
                <c:pt idx="18">
                  <c:v>8.7000000000000011</c:v>
                </c:pt>
                <c:pt idx="19">
                  <c:v>26.5</c:v>
                </c:pt>
                <c:pt idx="20">
                  <c:v>37.700000000000003</c:v>
                </c:pt>
                <c:pt idx="21">
                  <c:v>22.7</c:v>
                </c:pt>
                <c:pt idx="22">
                  <c:v>20.6</c:v>
                </c:pt>
                <c:pt idx="23">
                  <c:v>34</c:v>
                </c:pt>
                <c:pt idx="24">
                  <c:v>19</c:v>
                </c:pt>
                <c:pt idx="25">
                  <c:v>23.6</c:v>
                </c:pt>
                <c:pt idx="26">
                  <c:v>21</c:v>
                </c:pt>
              </c:numCache>
            </c:numRef>
          </c:xVal>
          <c:yVal>
            <c:numRef>
              <c:f>Data_Unempl!$D$15:$D$41</c:f>
              <c:numCache>
                <c:formatCode>#,##0.0</c:formatCode>
                <c:ptCount val="27"/>
                <c:pt idx="0">
                  <c:v>4.5</c:v>
                </c:pt>
                <c:pt idx="1">
                  <c:v>10.4</c:v>
                </c:pt>
                <c:pt idx="2">
                  <c:v>5.8</c:v>
                </c:pt>
                <c:pt idx="3">
                  <c:v>5.5</c:v>
                </c:pt>
                <c:pt idx="4">
                  <c:v>5.9</c:v>
                </c:pt>
                <c:pt idx="5">
                  <c:v>7</c:v>
                </c:pt>
                <c:pt idx="6">
                  <c:v>10.5</c:v>
                </c:pt>
                <c:pt idx="7">
                  <c:v>13.6</c:v>
                </c:pt>
                <c:pt idx="8">
                  <c:v>17.899999999999999</c:v>
                </c:pt>
                <c:pt idx="9">
                  <c:v>7.1</c:v>
                </c:pt>
                <c:pt idx="10">
                  <c:v>5.3</c:v>
                </c:pt>
                <c:pt idx="11">
                  <c:v>9.7000000000000011</c:v>
                </c:pt>
                <c:pt idx="12">
                  <c:v>14.7</c:v>
                </c:pt>
                <c:pt idx="13">
                  <c:v>11.9</c:v>
                </c:pt>
                <c:pt idx="14">
                  <c:v>2.1</c:v>
                </c:pt>
                <c:pt idx="15">
                  <c:v>7.9</c:v>
                </c:pt>
                <c:pt idx="16">
                  <c:v>3.7</c:v>
                </c:pt>
                <c:pt idx="17">
                  <c:v>4.7</c:v>
                </c:pt>
                <c:pt idx="18">
                  <c:v>3</c:v>
                </c:pt>
                <c:pt idx="19">
                  <c:v>7.4</c:v>
                </c:pt>
                <c:pt idx="20">
                  <c:v>12.8</c:v>
                </c:pt>
                <c:pt idx="21">
                  <c:v>3.4</c:v>
                </c:pt>
                <c:pt idx="22">
                  <c:v>6.2</c:v>
                </c:pt>
                <c:pt idx="23">
                  <c:v>11.2</c:v>
                </c:pt>
                <c:pt idx="24">
                  <c:v>6.6</c:v>
                </c:pt>
                <c:pt idx="25">
                  <c:v>5.2</c:v>
                </c:pt>
                <c:pt idx="26">
                  <c:v>4.9000000000000004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1C-2E9B-4200-A6CF-60F54F1C6472}"/>
            </c:ext>
          </c:extLst>
        </c:ser>
        <c:ser>
          <c:idx val="1"/>
          <c:order val="1"/>
          <c:spPr>
            <a:ln w="28575">
              <a:noFill/>
            </a:ln>
          </c:spPr>
          <c:dLbls>
            <c:dLbl>
              <c:idx val="0"/>
              <c:layout>
                <c:manualLayout>
                  <c:x val="-3.9716312056737611E-2"/>
                  <c:y val="-3.1643290195472663E-2"/>
                </c:manualLayout>
              </c:layout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EU-27</a:t>
                    </a:r>
                    <a:endParaRPr lang="en-US"/>
                  </a:p>
                </c:rich>
              </c:tx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D-2E9B-4200-A6CF-60F54F1C6472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>
                    <a:latin typeface="Arial" pitchFamily="34" charset="0"/>
                    <a:cs typeface="Arial" pitchFamily="34" charset="0"/>
                  </a:defRPr>
                </a:pPr>
                <a:endParaRPr lang="it-IT"/>
              </a:p>
            </c:txPr>
            <c:dLblPos val="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Data_Unempl!$C$14</c:f>
              <c:numCache>
                <c:formatCode>#,##0.0</c:formatCode>
                <c:ptCount val="1"/>
                <c:pt idx="0">
                  <c:v>22.8</c:v>
                </c:pt>
              </c:numCache>
            </c:numRef>
          </c:xVal>
          <c:yVal>
            <c:numRef>
              <c:f>Data_Unempl!$D$14</c:f>
              <c:numCache>
                <c:formatCode>#,##0.0</c:formatCode>
                <c:ptCount val="1"/>
                <c:pt idx="0">
                  <c:v>7.3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1E-2E9B-4200-A6CF-60F54F1C647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axId val="141832640"/>
        <c:axId val="141833032"/>
      </c:scatterChart>
      <c:valAx>
        <c:axId val="14183264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000">
                    <a:latin typeface="Arial" pitchFamily="34" charset="0"/>
                    <a:cs typeface="Arial" pitchFamily="34" charset="0"/>
                  </a:defRPr>
                </a:pPr>
                <a:r>
                  <a:rPr lang="en-US" sz="1000">
                    <a:latin typeface="Arial" pitchFamily="34" charset="0"/>
                    <a:cs typeface="Arial" pitchFamily="34" charset="0"/>
                  </a:rPr>
                  <a:t>Unemployment young 15-24</a:t>
                </a:r>
              </a:p>
            </c:rich>
          </c:tx>
          <c:overlay val="0"/>
        </c:title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Arial" pitchFamily="34" charset="0"/>
                <a:cs typeface="Arial" pitchFamily="34" charset="0"/>
              </a:defRPr>
            </a:pPr>
            <a:endParaRPr lang="it-IT"/>
          </a:p>
        </c:txPr>
        <c:crossAx val="141833032"/>
        <c:crosses val="autoZero"/>
        <c:crossBetween val="midCat"/>
      </c:valAx>
      <c:valAx>
        <c:axId val="141833032"/>
        <c:scaling>
          <c:orientation val="minMax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1000">
                    <a:latin typeface="Arial" pitchFamily="34" charset="0"/>
                    <a:cs typeface="Arial" pitchFamily="34" charset="0"/>
                  </a:defRPr>
                </a:pPr>
                <a:r>
                  <a:rPr lang="en-US" sz="1000">
                    <a:latin typeface="Arial" pitchFamily="34" charset="0"/>
                    <a:cs typeface="Arial" pitchFamily="34" charset="0"/>
                  </a:rPr>
                  <a:t>Unemployment old 55-64</a:t>
                </a:r>
              </a:p>
            </c:rich>
          </c:tx>
          <c:overlay val="0"/>
        </c:title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Arial" pitchFamily="34" charset="0"/>
                <a:cs typeface="Arial" pitchFamily="34" charset="0"/>
              </a:defRPr>
            </a:pPr>
            <a:endParaRPr lang="it-IT"/>
          </a:p>
        </c:txPr>
        <c:crossAx val="141832640"/>
        <c:crosses val="autoZero"/>
        <c:crossBetween val="midCat"/>
      </c:valAx>
      <c:spPr>
        <a:ln>
          <a:solidFill>
            <a:schemeClr val="bg1">
              <a:lumMod val="50000"/>
            </a:schemeClr>
          </a:solidFill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240088986827422"/>
          <c:y val="4.6017577703307326E-2"/>
          <c:w val="0.81585574963916352"/>
          <c:h val="0.83062296416938164"/>
        </c:manualLayout>
      </c:layout>
      <c:scatterChart>
        <c:scatterStyle val="lineMarker"/>
        <c:varyColors val="0"/>
        <c:ser>
          <c:idx val="0"/>
          <c:order val="0"/>
          <c:spPr>
            <a:ln w="28575">
              <a:noFill/>
            </a:ln>
          </c:spPr>
          <c:dLbls>
            <c:dLbl>
              <c:idx val="0"/>
              <c:layout>
                <c:manualLayout>
                  <c:x val="-3.7831397080726938E-3"/>
                  <c:y val="5.7455664133188667E-3"/>
                </c:manualLayout>
              </c:layout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BE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BA43-4B6F-8D76-E8825E0A879F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4.918081620494489E-2"/>
                  <c:y val="-1.4363916033297194E-2"/>
                </c:manualLayout>
              </c:layout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BG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BA43-4B6F-8D76-E8825E0A879F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-5.1072386058981303E-2"/>
                  <c:y val="2.8727832066594303E-3"/>
                </c:manualLayout>
              </c:layout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CZ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BA43-4B6F-8D76-E8825E0A879F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DK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BA43-4B6F-8D76-E8825E0A879F}"/>
                </c:ext>
                <c:ext xmlns:c15="http://schemas.microsoft.com/office/drawing/2012/chart" uri="{CE6537A1-D6FC-4f65-9D91-7224C49458BB}"/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DE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4-BA43-4B6F-8D76-E8825E0A879F}"/>
                </c:ext>
                <c:ext xmlns:c15="http://schemas.microsoft.com/office/drawing/2012/chart" uri="{CE6537A1-D6FC-4f65-9D91-7224C49458BB}"/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EE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BA43-4B6F-8D76-E8825E0A879F}"/>
                </c:ex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-1.1349419124218064E-2"/>
                  <c:y val="1.7236699239956573E-2"/>
                </c:manualLayout>
              </c:layout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IE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6-BA43-4B6F-8D76-E8825E0A879F}"/>
                </c:ext>
                <c:ext xmlns:c15="http://schemas.microsoft.com/office/drawing/2012/chart" uri="{CE6537A1-D6FC-4f65-9D91-7224C49458BB}"/>
              </c:extLst>
            </c:dLbl>
            <c:dLbl>
              <c:idx val="7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EL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BA43-4B6F-8D76-E8825E0A879F}"/>
                </c:ext>
                <c:ext xmlns:c15="http://schemas.microsoft.com/office/drawing/2012/chart" uri="{CE6537A1-D6FC-4f65-9D91-7224C49458BB}"/>
              </c:extLst>
            </c:dLbl>
            <c:dLbl>
              <c:idx val="8"/>
              <c:layout>
                <c:manualLayout>
                  <c:x val="-5.4855525767053909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ES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8-BA43-4B6F-8D76-E8825E0A879F}"/>
                </c:ext>
                <c:ext xmlns:c15="http://schemas.microsoft.com/office/drawing/2012/chart" uri="{CE6537A1-D6FC-4f65-9D91-7224C49458BB}"/>
              </c:extLst>
            </c:dLbl>
            <c:dLbl>
              <c:idx val="9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FR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9-BA43-4B6F-8D76-E8825E0A879F}"/>
                </c:ext>
                <c:ext xmlns:c15="http://schemas.microsoft.com/office/drawing/2012/chart" uri="{CE6537A1-D6FC-4f65-9D91-7224C49458BB}"/>
              </c:extLst>
            </c:dLbl>
            <c:dLbl>
              <c:idx val="10"/>
              <c:layout>
                <c:manualLayout>
                  <c:x val="-4.918081620494489E-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IT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A-BA43-4B6F-8D76-E8825E0A879F}"/>
                </c:ext>
                <c:ext xmlns:c15="http://schemas.microsoft.com/office/drawing/2012/chart" uri="{CE6537A1-D6FC-4f65-9D91-7224C49458BB}"/>
              </c:extLst>
            </c:dLbl>
            <c:dLbl>
              <c:idx val="11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CY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B-BA43-4B6F-8D76-E8825E0A879F}"/>
                </c:ext>
                <c:ext xmlns:c15="http://schemas.microsoft.com/office/drawing/2012/chart" uri="{CE6537A1-D6FC-4f65-9D91-7224C49458BB}"/>
              </c:extLst>
            </c:dLbl>
            <c:dLbl>
              <c:idx val="12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LV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C-BA43-4B6F-8D76-E8825E0A879F}"/>
                </c:ext>
                <c:ext xmlns:c15="http://schemas.microsoft.com/office/drawing/2012/chart" uri="{CE6537A1-D6FC-4f65-9D91-7224C49458BB}"/>
              </c:extLst>
            </c:dLbl>
            <c:dLbl>
              <c:idx val="13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LT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D-BA43-4B6F-8D76-E8825E0A879F}"/>
                </c:ext>
                <c:ext xmlns:c15="http://schemas.microsoft.com/office/drawing/2012/chart" uri="{CE6537A1-D6FC-4f65-9D91-7224C49458BB}"/>
              </c:extLst>
            </c:dLbl>
            <c:dLbl>
              <c:idx val="14"/>
              <c:layout>
                <c:manualLayout>
                  <c:x val="-1.3240988978254395E-2"/>
                  <c:y val="1.7236699239956573E-2"/>
                </c:manualLayout>
              </c:layout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LU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E-BA43-4B6F-8D76-E8825E0A879F}"/>
                </c:ext>
                <c:ext xmlns:c15="http://schemas.microsoft.com/office/drawing/2012/chart" uri="{CE6537A1-D6FC-4f65-9D91-7224C49458BB}"/>
              </c:extLst>
            </c:dLbl>
            <c:dLbl>
              <c:idx val="15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HU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F-BA43-4B6F-8D76-E8825E0A879F}"/>
                </c:ext>
                <c:ext xmlns:c15="http://schemas.microsoft.com/office/drawing/2012/chart" uri="{CE6537A1-D6FC-4f65-9D91-7224C49458BB}"/>
              </c:extLst>
            </c:dLbl>
            <c:dLbl>
              <c:idx val="16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MT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0-BA43-4B6F-8D76-E8825E0A879F}"/>
                </c:ext>
                <c:ext xmlns:c15="http://schemas.microsoft.com/office/drawing/2012/chart" uri="{CE6537A1-D6FC-4f65-9D91-7224C49458BB}"/>
              </c:extLst>
            </c:dLbl>
            <c:dLbl>
              <c:idx val="17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NL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1-BA43-4B6F-8D76-E8825E0A879F}"/>
                </c:ext>
                <c:ext xmlns:c15="http://schemas.microsoft.com/office/drawing/2012/chart" uri="{CE6537A1-D6FC-4f65-9D91-7224C49458BB}"/>
              </c:extLst>
            </c:dLbl>
            <c:dLbl>
              <c:idx val="18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AT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2-BA43-4B6F-8D76-E8825E0A879F}"/>
                </c:ext>
                <c:ext xmlns:c15="http://schemas.microsoft.com/office/drawing/2012/chart" uri="{CE6537A1-D6FC-4f65-9D91-7224C49458BB}"/>
              </c:extLst>
            </c:dLbl>
            <c:dLbl>
              <c:idx val="19"/>
              <c:layout>
                <c:manualLayout>
                  <c:x val="-2.2698838248436111E-2"/>
                  <c:y val="3.1600615273253765E-2"/>
                </c:manualLayout>
              </c:layout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PL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3-BA43-4B6F-8D76-E8825E0A879F}"/>
                </c:ext>
                <c:ext xmlns:c15="http://schemas.microsoft.com/office/drawing/2012/chart" uri="{CE6537A1-D6FC-4f65-9D91-7224C49458BB}"/>
              </c:extLst>
            </c:dLbl>
            <c:dLbl>
              <c:idx val="20"/>
              <c:layout>
                <c:manualLayout>
                  <c:x val="-7.5662794161453755E-3"/>
                  <c:y val="8.6183496199782848E-3"/>
                </c:manualLayout>
              </c:layout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PT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4-BA43-4B6F-8D76-E8825E0A879F}"/>
                </c:ext>
                <c:ext xmlns:c15="http://schemas.microsoft.com/office/drawing/2012/chart" uri="{CE6537A1-D6FC-4f65-9D91-7224C49458BB}"/>
              </c:extLst>
            </c:dLbl>
            <c:dLbl>
              <c:idx val="21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RO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5-BA43-4B6F-8D76-E8825E0A879F}"/>
                </c:ext>
                <c:ext xmlns:c15="http://schemas.microsoft.com/office/drawing/2012/chart" uri="{CE6537A1-D6FC-4f65-9D91-7224C49458BB}"/>
              </c:extLst>
            </c:dLbl>
            <c:dLbl>
              <c:idx val="22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SI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6-BA43-4B6F-8D76-E8825E0A879F}"/>
                </c:ext>
                <c:ext xmlns:c15="http://schemas.microsoft.com/office/drawing/2012/chart" uri="{CE6537A1-D6FC-4f65-9D91-7224C49458BB}"/>
              </c:extLst>
            </c:dLbl>
            <c:dLbl>
              <c:idx val="23"/>
              <c:layout>
                <c:manualLayout>
                  <c:x val="-7.5662794161453755E-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SK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7-BA43-4B6F-8D76-E8825E0A879F}"/>
                </c:ext>
                <c:ext xmlns:c15="http://schemas.microsoft.com/office/drawing/2012/chart" uri="{CE6537A1-D6FC-4f65-9D91-7224C49458BB}"/>
              </c:extLst>
            </c:dLbl>
            <c:dLbl>
              <c:idx val="24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FI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8-BA43-4B6F-8D76-E8825E0A879F}"/>
                </c:ext>
                <c:ext xmlns:c15="http://schemas.microsoft.com/office/drawing/2012/chart" uri="{CE6537A1-D6FC-4f65-9D91-7224C49458BB}"/>
              </c:extLst>
            </c:dLbl>
            <c:dLbl>
              <c:idx val="25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SE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9-BA43-4B6F-8D76-E8825E0A879F}"/>
                </c:ext>
                <c:ext xmlns:c15="http://schemas.microsoft.com/office/drawing/2012/chart" uri="{CE6537A1-D6FC-4f65-9D91-7224C49458BB}"/>
              </c:extLst>
            </c:dLbl>
            <c:dLbl>
              <c:idx val="26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UK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A-BA43-4B6F-8D76-E8825E0A879F}"/>
                </c:ext>
                <c:ext xmlns:c15="http://schemas.microsoft.com/office/drawing/2012/chart" uri="{CE6537A1-D6FC-4f65-9D91-7224C49458BB}"/>
              </c:extLst>
            </c:dLbl>
            <c:dLbl>
              <c:idx val="27"/>
              <c:tx>
                <c:rich>
                  <a:bodyPr/>
                  <a:lstStyle/>
                  <a:p>
                    <a:r>
                      <a:rPr lang="de-DE" sz="900">
                        <a:latin typeface="Arial" pitchFamily="34" charset="0"/>
                        <a:cs typeface="Arial" pitchFamily="34" charset="0"/>
                      </a:rPr>
                      <a:t>UK</a:t>
                    </a:r>
                    <a:endParaRPr lang="de-DE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B-BA43-4B6F-8D76-E8825E0A879F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>
                    <a:latin typeface="Arial" pitchFamily="34" charset="0"/>
                    <a:cs typeface="Arial" pitchFamily="34" charset="0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Data_Empl!$C$14:$C$40</c:f>
              <c:numCache>
                <c:formatCode>General</c:formatCode>
                <c:ptCount val="27"/>
                <c:pt idx="0">
                  <c:v>25.3</c:v>
                </c:pt>
                <c:pt idx="1">
                  <c:v>21.9</c:v>
                </c:pt>
                <c:pt idx="2">
                  <c:v>25.2</c:v>
                </c:pt>
                <c:pt idx="3">
                  <c:v>55</c:v>
                </c:pt>
                <c:pt idx="4">
                  <c:v>46.6</c:v>
                </c:pt>
                <c:pt idx="5">
                  <c:v>33</c:v>
                </c:pt>
                <c:pt idx="6">
                  <c:v>28.2</c:v>
                </c:pt>
                <c:pt idx="7">
                  <c:v>13.1</c:v>
                </c:pt>
                <c:pt idx="8">
                  <c:v>18.2</c:v>
                </c:pt>
                <c:pt idx="9">
                  <c:v>28.8</c:v>
                </c:pt>
                <c:pt idx="10">
                  <c:v>18.600000000000001</c:v>
                </c:pt>
                <c:pt idx="11">
                  <c:v>28.1</c:v>
                </c:pt>
                <c:pt idx="12">
                  <c:v>28.7</c:v>
                </c:pt>
                <c:pt idx="13">
                  <c:v>21.5</c:v>
                </c:pt>
                <c:pt idx="14">
                  <c:v>21.7</c:v>
                </c:pt>
                <c:pt idx="15">
                  <c:v>18.600000000000001</c:v>
                </c:pt>
                <c:pt idx="16">
                  <c:v>43.8</c:v>
                </c:pt>
                <c:pt idx="17">
                  <c:v>63.3</c:v>
                </c:pt>
                <c:pt idx="18">
                  <c:v>54.6</c:v>
                </c:pt>
                <c:pt idx="19">
                  <c:v>24.7</c:v>
                </c:pt>
                <c:pt idx="20">
                  <c:v>23.6</c:v>
                </c:pt>
                <c:pt idx="21">
                  <c:v>23.9</c:v>
                </c:pt>
                <c:pt idx="22">
                  <c:v>27.3</c:v>
                </c:pt>
                <c:pt idx="23">
                  <c:v>20.100000000000001</c:v>
                </c:pt>
                <c:pt idx="24">
                  <c:v>41.8</c:v>
                </c:pt>
                <c:pt idx="25">
                  <c:v>40.200000000000003</c:v>
                </c:pt>
                <c:pt idx="26">
                  <c:v>46.9</c:v>
                </c:pt>
              </c:numCache>
            </c:numRef>
          </c:xVal>
          <c:yVal>
            <c:numRef>
              <c:f>Data_Empl!$D$14:$D$40</c:f>
              <c:numCache>
                <c:formatCode>General</c:formatCode>
                <c:ptCount val="27"/>
                <c:pt idx="0">
                  <c:v>39.5</c:v>
                </c:pt>
                <c:pt idx="1">
                  <c:v>45.7</c:v>
                </c:pt>
                <c:pt idx="2">
                  <c:v>49.3</c:v>
                </c:pt>
                <c:pt idx="3">
                  <c:v>60.8</c:v>
                </c:pt>
                <c:pt idx="4">
                  <c:v>61.5</c:v>
                </c:pt>
                <c:pt idx="5">
                  <c:v>60.6</c:v>
                </c:pt>
                <c:pt idx="6">
                  <c:v>49.3</c:v>
                </c:pt>
                <c:pt idx="7">
                  <c:v>36.4</c:v>
                </c:pt>
                <c:pt idx="8">
                  <c:v>43.9</c:v>
                </c:pt>
                <c:pt idx="9">
                  <c:v>44.5</c:v>
                </c:pt>
                <c:pt idx="10">
                  <c:v>40.4</c:v>
                </c:pt>
                <c:pt idx="11">
                  <c:v>50.7</c:v>
                </c:pt>
                <c:pt idx="12">
                  <c:v>52.8</c:v>
                </c:pt>
                <c:pt idx="13">
                  <c:v>51.7</c:v>
                </c:pt>
                <c:pt idx="14">
                  <c:v>41</c:v>
                </c:pt>
                <c:pt idx="15">
                  <c:v>36.9</c:v>
                </c:pt>
                <c:pt idx="16">
                  <c:v>33.6</c:v>
                </c:pt>
                <c:pt idx="17">
                  <c:v>58.6</c:v>
                </c:pt>
                <c:pt idx="18">
                  <c:v>43.1</c:v>
                </c:pt>
                <c:pt idx="19">
                  <c:v>38.700000000000003</c:v>
                </c:pt>
                <c:pt idx="20">
                  <c:v>46.5</c:v>
                </c:pt>
                <c:pt idx="21">
                  <c:v>41.4</c:v>
                </c:pt>
                <c:pt idx="22">
                  <c:v>32.9</c:v>
                </c:pt>
                <c:pt idx="23">
                  <c:v>43.1</c:v>
                </c:pt>
                <c:pt idx="24">
                  <c:v>58.2</c:v>
                </c:pt>
                <c:pt idx="25">
                  <c:v>73</c:v>
                </c:pt>
                <c:pt idx="26">
                  <c:v>58.1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1C-BA43-4B6F-8D76-E8825E0A879F}"/>
            </c:ext>
          </c:extLst>
        </c:ser>
        <c:ser>
          <c:idx val="1"/>
          <c:order val="1"/>
          <c:spPr>
            <a:ln w="28575">
              <a:noFill/>
            </a:ln>
          </c:spPr>
          <c:dLbls>
            <c:dLbl>
              <c:idx val="0"/>
              <c:tx>
                <c:rich>
                  <a:bodyPr/>
                  <a:lstStyle/>
                  <a:p>
                    <a:r>
                      <a:rPr lang="en-US" sz="900">
                        <a:latin typeface="Arial" pitchFamily="34" charset="0"/>
                        <a:cs typeface="Arial" pitchFamily="34" charset="0"/>
                      </a:rPr>
                      <a:t>EU-27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1D-BA43-4B6F-8D76-E8825E0A879F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>
                    <a:latin typeface="Arial" pitchFamily="34" charset="0"/>
                    <a:cs typeface="Arial" pitchFamily="34" charset="0"/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xVal>
            <c:numRef>
              <c:f>Data_Empl!$C$13</c:f>
              <c:numCache>
                <c:formatCode>General</c:formatCode>
                <c:ptCount val="1"/>
                <c:pt idx="0">
                  <c:v>32.9</c:v>
                </c:pt>
              </c:numCache>
            </c:numRef>
          </c:xVal>
          <c:yVal>
            <c:numRef>
              <c:f>Data_Empl!$D$13</c:f>
              <c:numCache>
                <c:formatCode>General</c:formatCode>
                <c:ptCount val="1"/>
                <c:pt idx="0">
                  <c:v>48.9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1E-BA43-4B6F-8D76-E8825E0A87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02440920"/>
        <c:axId val="202441312"/>
      </c:scatterChart>
      <c:valAx>
        <c:axId val="20244092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000">
                    <a:latin typeface="Arial" pitchFamily="34" charset="0"/>
                    <a:cs typeface="Arial" pitchFamily="34" charset="0"/>
                  </a:defRPr>
                </a:pPr>
                <a:r>
                  <a:rPr lang="en-US" sz="1000">
                    <a:latin typeface="Arial" pitchFamily="34" charset="0"/>
                    <a:cs typeface="Arial" pitchFamily="34" charset="0"/>
                  </a:rPr>
                  <a:t>Employment young 15-24</a:t>
                </a:r>
              </a:p>
            </c:rich>
          </c:tx>
          <c:overlay val="0"/>
        </c:title>
        <c:numFmt formatCode="#,##0.0" sourceLinked="0"/>
        <c:majorTickMark val="out"/>
        <c:minorTickMark val="none"/>
        <c:tickLblPos val="nextTo"/>
        <c:txPr>
          <a:bodyPr/>
          <a:lstStyle/>
          <a:p>
            <a:pPr>
              <a:defRPr>
                <a:latin typeface="Arial" pitchFamily="34" charset="0"/>
                <a:cs typeface="Arial" pitchFamily="34" charset="0"/>
              </a:defRPr>
            </a:pPr>
            <a:endParaRPr lang="it-IT"/>
          </a:p>
        </c:txPr>
        <c:crossAx val="202441312"/>
        <c:crosses val="autoZero"/>
        <c:crossBetween val="midCat"/>
      </c:valAx>
      <c:valAx>
        <c:axId val="202441312"/>
        <c:scaling>
          <c:orientation val="minMax"/>
          <c:max val="80"/>
          <c:min val="20"/>
        </c:scaling>
        <c:delete val="0"/>
        <c:axPos val="l"/>
        <c:title>
          <c:tx>
            <c:rich>
              <a:bodyPr rot="-5400000" vert="horz"/>
              <a:lstStyle/>
              <a:p>
                <a:pPr>
                  <a:defRPr sz="1000">
                    <a:latin typeface="Arial" pitchFamily="34" charset="0"/>
                    <a:cs typeface="Arial" pitchFamily="34" charset="0"/>
                  </a:defRPr>
                </a:pPr>
                <a:r>
                  <a:rPr lang="en-US" sz="1000">
                    <a:latin typeface="Arial" pitchFamily="34" charset="0"/>
                    <a:cs typeface="Arial" pitchFamily="34" charset="0"/>
                  </a:rPr>
                  <a:t>Employment old 55-64</a:t>
                </a:r>
              </a:p>
            </c:rich>
          </c:tx>
          <c:overlay val="0"/>
        </c:title>
        <c:numFmt formatCode="#,##0.0" sourceLinked="0"/>
        <c:majorTickMark val="out"/>
        <c:minorTickMark val="none"/>
        <c:tickLblPos val="nextTo"/>
        <c:txPr>
          <a:bodyPr/>
          <a:lstStyle/>
          <a:p>
            <a:pPr>
              <a:defRPr>
                <a:latin typeface="Arial" pitchFamily="34" charset="0"/>
                <a:cs typeface="Arial" pitchFamily="34" charset="0"/>
              </a:defRPr>
            </a:pPr>
            <a:endParaRPr lang="it-IT"/>
          </a:p>
        </c:txPr>
        <c:crossAx val="202440920"/>
        <c:crosses val="autoZero"/>
        <c:crossBetween val="midCat"/>
      </c:valAx>
      <c:spPr>
        <a:ln>
          <a:solidFill>
            <a:schemeClr val="bg1">
              <a:lumMod val="50000"/>
            </a:schemeClr>
          </a:solidFill>
        </a:ln>
      </c:spPr>
    </c:plotArea>
    <c:plotVisOnly val="1"/>
    <c:dispBlanksAs val="gap"/>
    <c:showDLblsOverMax val="0"/>
  </c:chart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38100">
                <a:solidFill>
                  <a:schemeClr val="accent1"/>
                </a:solidFill>
              </a:ln>
              <a:effectLst/>
            </c:spPr>
          </c:marker>
          <c:dLbls>
            <c:dLbl>
              <c:idx val="0"/>
              <c:tx>
                <c:rich>
                  <a:bodyPr/>
                  <a:lstStyle/>
                  <a:p>
                    <a:fld id="{96126623-F8BA-4BD2-9077-498C2C7C3D0A}" type="CELLRANGE">
                      <a:rPr lang="en-US"/>
                      <a:pPr/>
                      <a:t>[INTERVALLOCELLE]</a:t>
                    </a:fld>
                    <a:endParaRPr lang="it-IT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A310-4D68-B127-6EDF13B345DA}"/>
                </c:ext>
                <c:ext xmlns:c15="http://schemas.microsoft.com/office/drawing/2012/chart" uri="{CE6537A1-D6FC-4f65-9D91-7224C49458BB}">
                  <c15:dlblFieldTable/>
                  <c15:showDataLabelsRange val="1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17956B93-563E-4037-A719-049F8435027A}" type="CELLRANGE">
                      <a:rPr lang="it-IT"/>
                      <a:pPr/>
                      <a:t>[INTERVALLOCELLE]</a:t>
                    </a:fld>
                    <a:endParaRPr lang="it-IT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293A714B-769B-4154-8182-99A6B6826167}" type="CELLRANGE">
                      <a:rPr lang="it-IT"/>
                      <a:pPr/>
                      <a:t>[INTERVALLOCELLE]</a:t>
                    </a:fld>
                    <a:endParaRPr lang="it-IT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5EDEDE43-B0ED-4133-AB9B-C32B5873FCE5}" type="CELLRANGE">
                      <a:rPr lang="it-IT"/>
                      <a:pPr/>
                      <a:t>[INTERVALLOCELLE]</a:t>
                    </a:fld>
                    <a:endParaRPr lang="it-IT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</c:extLst>
            </c:dLbl>
            <c:dLbl>
              <c:idx val="4"/>
              <c:tx>
                <c:rich>
                  <a:bodyPr/>
                  <a:lstStyle/>
                  <a:p>
                    <a:fld id="{9B01C2D6-F836-4000-B245-5A7249511AD5}" type="CELLRANGE">
                      <a:rPr lang="it-IT"/>
                      <a:pPr/>
                      <a:t>[INTERVALLOCELLE]</a:t>
                    </a:fld>
                    <a:endParaRPr lang="it-IT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</c:extLst>
            </c:dLbl>
            <c:dLbl>
              <c:idx val="5"/>
              <c:tx>
                <c:rich>
                  <a:bodyPr/>
                  <a:lstStyle/>
                  <a:p>
                    <a:fld id="{D8187370-94C4-4C7E-982E-92760ABA31D6}" type="CELLRANGE">
                      <a:rPr lang="it-IT"/>
                      <a:pPr/>
                      <a:t>[INTERVALLOCELLE]</a:t>
                    </a:fld>
                    <a:endParaRPr lang="it-IT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</c:extLst>
            </c:dLbl>
            <c:dLbl>
              <c:idx val="6"/>
              <c:tx>
                <c:rich>
                  <a:bodyPr/>
                  <a:lstStyle/>
                  <a:p>
                    <a:fld id="{5EB97C62-E197-4A76-A12D-64ECEA6E4E54}" type="CELLRANGE">
                      <a:rPr lang="it-IT"/>
                      <a:pPr/>
                      <a:t>[INTERVALLOCELLE]</a:t>
                    </a:fld>
                    <a:endParaRPr lang="it-IT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</c:extLst>
            </c:dLbl>
            <c:dLbl>
              <c:idx val="7"/>
              <c:tx>
                <c:rich>
                  <a:bodyPr/>
                  <a:lstStyle/>
                  <a:p>
                    <a:fld id="{1E91CBD4-98DC-45D6-83BE-1CFA38E54082}" type="CELLRANGE">
                      <a:rPr lang="it-IT"/>
                      <a:pPr/>
                      <a:t>[INTERVALLOCELLE]</a:t>
                    </a:fld>
                    <a:endParaRPr lang="it-IT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</c:extLst>
            </c:dLbl>
            <c:dLbl>
              <c:idx val="8"/>
              <c:tx>
                <c:rich>
                  <a:bodyPr/>
                  <a:lstStyle/>
                  <a:p>
                    <a:fld id="{B292431C-E94B-4427-9718-1F7268DB4FC0}" type="CELLRANGE">
                      <a:rPr lang="it-IT"/>
                      <a:pPr/>
                      <a:t>[INTERVALLOCELLE]</a:t>
                    </a:fld>
                    <a:endParaRPr lang="it-IT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</c:extLst>
            </c:dLbl>
            <c:dLbl>
              <c:idx val="9"/>
              <c:tx>
                <c:rich>
                  <a:bodyPr/>
                  <a:lstStyle/>
                  <a:p>
                    <a:fld id="{2E7B351C-ADC9-4217-9E06-2E5786A05A8B}" type="CELLRANGE">
                      <a:rPr lang="it-IT"/>
                      <a:pPr/>
                      <a:t>[INTERVALLOCELLE]</a:t>
                    </a:fld>
                    <a:endParaRPr lang="it-IT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</c:extLst>
            </c:dLbl>
            <c:dLbl>
              <c:idx val="10"/>
              <c:tx>
                <c:rich>
                  <a:bodyPr/>
                  <a:lstStyle/>
                  <a:p>
                    <a:fld id="{54E7D866-D066-41D4-97AD-930EE07D00FD}" type="CELLRANGE">
                      <a:rPr lang="it-IT"/>
                      <a:pPr/>
                      <a:t>[INTERVALLOCELLE]</a:t>
                    </a:fld>
                    <a:endParaRPr lang="it-IT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</c:extLst>
            </c:dLbl>
            <c:dLbl>
              <c:idx val="11"/>
              <c:tx>
                <c:rich>
                  <a:bodyPr/>
                  <a:lstStyle/>
                  <a:p>
                    <a:fld id="{45F15F6A-2ACA-4A6D-8F29-BE046BB9FA10}" type="CELLRANGE">
                      <a:rPr lang="it-IT"/>
                      <a:pPr/>
                      <a:t>[INTERVALLOCELLE]</a:t>
                    </a:fld>
                    <a:endParaRPr lang="it-IT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</c:extLst>
            </c:dLbl>
            <c:dLbl>
              <c:idx val="12"/>
              <c:tx>
                <c:rich>
                  <a:bodyPr/>
                  <a:lstStyle/>
                  <a:p>
                    <a:fld id="{B3121C3C-9A7B-4DB5-A080-F04765F52B67}" type="CELLRANGE">
                      <a:rPr lang="it-IT"/>
                      <a:pPr/>
                      <a:t>[INTERVALLOCELLE]</a:t>
                    </a:fld>
                    <a:endParaRPr lang="it-IT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</c:extLst>
            </c:dLbl>
            <c:dLbl>
              <c:idx val="13"/>
              <c:tx>
                <c:rich>
                  <a:bodyPr/>
                  <a:lstStyle/>
                  <a:p>
                    <a:fld id="{B6BB9C7E-4887-4809-8237-E6D251FBA9E9}" type="CELLRANGE">
                      <a:rPr lang="it-IT"/>
                      <a:pPr/>
                      <a:t>[INTERVALLOCELLE]</a:t>
                    </a:fld>
                    <a:endParaRPr lang="it-IT"/>
                  </a:p>
                </c:rich>
              </c:tx>
              <c:showLegendKey val="0"/>
              <c:showVal val="0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xForSave val="1"/>
                  <c15:showDataLabelsRange val="1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it-IT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DataLabelsRange val="1"/>
                <c15:showLeaderLines val="0"/>
              </c:ext>
            </c:extLst>
          </c:dLbls>
          <c:cat>
            <c:numRef>
              <c:f>'[b4eda480-b24c-4922-9f39-fcffe4990104.xls]I.Stat export'!$B$5:$O$5</c:f>
              <c:numCache>
                <c:formatCode>#,##0.0_ ;\-#,##0.0\ </c:formatCode>
                <c:ptCount val="14"/>
                <c:pt idx="0">
                  <c:v>30.550277999999999</c:v>
                </c:pt>
                <c:pt idx="1">
                  <c:v>31.40766</c:v>
                </c:pt>
                <c:pt idx="2">
                  <c:v>32.443528999999998</c:v>
                </c:pt>
                <c:pt idx="3">
                  <c:v>33.679457999999997</c:v>
                </c:pt>
                <c:pt idx="4">
                  <c:v>34.311402999999999</c:v>
                </c:pt>
                <c:pt idx="5">
                  <c:v>35.627152000000002</c:v>
                </c:pt>
                <c:pt idx="6">
                  <c:v>36.517077999999998</c:v>
                </c:pt>
                <c:pt idx="7">
                  <c:v>37.833492</c:v>
                </c:pt>
                <c:pt idx="8">
                  <c:v>40.301310000000001</c:v>
                </c:pt>
                <c:pt idx="9">
                  <c:v>42.689064000000002</c:v>
                </c:pt>
                <c:pt idx="10">
                  <c:v>46.237530999999997</c:v>
                </c:pt>
                <c:pt idx="11">
                  <c:v>48.241287999999997</c:v>
                </c:pt>
                <c:pt idx="12">
                  <c:v>50.332746</c:v>
                </c:pt>
                <c:pt idx="13">
                  <c:v>52.209505</c:v>
                </c:pt>
              </c:numCache>
            </c:numRef>
          </c:cat>
          <c:val>
            <c:numRef>
              <c:f>'[b4eda480-b24c-4922-9f39-fcffe4990104.xls]I.Stat export'!$B$6:$O$6</c:f>
              <c:numCache>
                <c:formatCode>#,##0.0_ ;\-#,##0.0\ </c:formatCode>
                <c:ptCount val="14"/>
                <c:pt idx="0">
                  <c:v>23.506492000000001</c:v>
                </c:pt>
                <c:pt idx="1">
                  <c:v>24.117902000000001</c:v>
                </c:pt>
                <c:pt idx="2">
                  <c:v>21.763009</c:v>
                </c:pt>
                <c:pt idx="3">
                  <c:v>20.360885</c:v>
                </c:pt>
                <c:pt idx="4">
                  <c:v>21.204494</c:v>
                </c:pt>
                <c:pt idx="5">
                  <c:v>25.34</c:v>
                </c:pt>
                <c:pt idx="6">
                  <c:v>27.903355999999999</c:v>
                </c:pt>
                <c:pt idx="7">
                  <c:v>29.156483000000001</c:v>
                </c:pt>
                <c:pt idx="8">
                  <c:v>35.315742999999998</c:v>
                </c:pt>
                <c:pt idx="9">
                  <c:v>40.040691000000002</c:v>
                </c:pt>
                <c:pt idx="10">
                  <c:v>42.681438999999997</c:v>
                </c:pt>
                <c:pt idx="11">
                  <c:v>40.323889999999999</c:v>
                </c:pt>
                <c:pt idx="12">
                  <c:v>37.769010999999999</c:v>
                </c:pt>
                <c:pt idx="13">
                  <c:v>34.742179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E-A310-4D68-B127-6EDF13B345DA}"/>
            </c:ext>
            <c:ext xmlns:c15="http://schemas.microsoft.com/office/drawing/2012/chart" uri="{02D57815-91ED-43cb-92C2-25804820EDAC}">
              <c15:datalabelsRange>
                <c15:f>'[b4eda480-b24c-4922-9f39-fcffe4990104.xls]I.Stat export'!$B$4:$O$4</c15:f>
                <c15:dlblRangeCache>
                  <c:ptCount val="14"/>
                  <c:pt idx="0">
                    <c:v>2004</c:v>
                  </c:pt>
                  <c:pt idx="1">
                    <c:v>2005</c:v>
                  </c:pt>
                  <c:pt idx="2">
                    <c:v>2006</c:v>
                  </c:pt>
                  <c:pt idx="3">
                    <c:v>2007</c:v>
                  </c:pt>
                  <c:pt idx="4">
                    <c:v>2008</c:v>
                  </c:pt>
                  <c:pt idx="5">
                    <c:v>2009</c:v>
                  </c:pt>
                  <c:pt idx="6">
                    <c:v>2010</c:v>
                  </c:pt>
                  <c:pt idx="7">
                    <c:v>2011</c:v>
                  </c:pt>
                  <c:pt idx="8">
                    <c:v>2012</c:v>
                  </c:pt>
                  <c:pt idx="9">
                    <c:v>2013</c:v>
                  </c:pt>
                  <c:pt idx="10">
                    <c:v>2014</c:v>
                  </c:pt>
                  <c:pt idx="11">
                    <c:v>2015</c:v>
                  </c:pt>
                  <c:pt idx="12">
                    <c:v>2016</c:v>
                  </c:pt>
                  <c:pt idx="13">
                    <c:v>2017</c:v>
                  </c:pt>
                </c15:dlblRangeCache>
              </c15:datalabelsRang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02442096"/>
        <c:axId val="202442488"/>
      </c:lineChart>
      <c:catAx>
        <c:axId val="202442096"/>
        <c:scaling>
          <c:orientation val="minMax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it-IT" dirty="0" smtClean="0"/>
                  <a:t>Tasso di occupazione </a:t>
                </a:r>
                <a:r>
                  <a:rPr lang="it-IT" dirty="0"/>
                  <a:t>55-64</a:t>
                </a:r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</c:title>
        <c:numFmt formatCode="#,##0_ ;\-#,##0\ 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202442488"/>
        <c:crosses val="autoZero"/>
        <c:auto val="1"/>
        <c:lblAlgn val="ctr"/>
        <c:lblOffset val="100"/>
        <c:noMultiLvlLbl val="0"/>
      </c:catAx>
      <c:valAx>
        <c:axId val="202442488"/>
        <c:scaling>
          <c:orientation val="minMax"/>
          <c:min val="15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8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it-IT" smtClean="0"/>
                  <a:t>Tasso di disoccupazione </a:t>
                </a:r>
                <a:r>
                  <a:rPr lang="it-IT" dirty="0"/>
                  <a:t>15-24</a:t>
                </a:r>
              </a:p>
            </c:rich>
          </c:tx>
          <c:layout>
            <c:manualLayout>
              <c:xMode val="edge"/>
              <c:yMode val="edge"/>
              <c:x val="5.5807543949539431E-3"/>
              <c:y val="0.14666289035177624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8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it-IT"/>
            </a:p>
          </c:txPr>
        </c:title>
        <c:numFmt formatCode="#,##0_ ;\-#,##0\ 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it-IT"/>
          </a:p>
        </c:txPr>
        <c:crossAx val="2024420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800"/>
      </a:pPr>
      <a:endParaRPr lang="it-IT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0.47717</cdr:x>
      <cdr:y>0.13235</cdr:y>
    </cdr:from>
    <cdr:to>
      <cdr:x>0.774</cdr:x>
      <cdr:y>0.24717</cdr:y>
    </cdr:to>
    <cdr:sp macro="" textlink="">
      <cdr:nvSpPr>
        <cdr:cNvPr id="2" name="Freccia a destra 1"/>
        <cdr:cNvSpPr/>
      </cdr:nvSpPr>
      <cdr:spPr>
        <a:xfrm xmlns:a="http://schemas.openxmlformats.org/drawingml/2006/main">
          <a:off x="3694551" y="682775"/>
          <a:ext cx="2298222" cy="592323"/>
        </a:xfrm>
        <a:prstGeom xmlns:a="http://schemas.openxmlformats.org/drawingml/2006/main" prst="rightArrow">
          <a:avLst/>
        </a:prstGeom>
      </cdr:spPr>
      <cdr:style>
        <a:lnRef xmlns:a="http://schemas.openxmlformats.org/drawingml/2006/main" idx="1">
          <a:schemeClr val="accent5"/>
        </a:lnRef>
        <a:fillRef xmlns:a="http://schemas.openxmlformats.org/drawingml/2006/main" idx="2">
          <a:schemeClr val="accent5"/>
        </a:fillRef>
        <a:effectRef xmlns:a="http://schemas.openxmlformats.org/drawingml/2006/main" idx="1">
          <a:schemeClr val="accent5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anchor="ctr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it-IT" b="1"/>
            <a:t>Variazione debito implicito</a:t>
          </a:r>
        </a:p>
      </cdr:txBody>
    </cdr:sp>
  </cdr:relSizeAnchor>
  <cdr:relSizeAnchor xmlns:cdr="http://schemas.openxmlformats.org/drawingml/2006/chartDrawing">
    <cdr:from>
      <cdr:x>0.79052</cdr:x>
      <cdr:y>0.15354</cdr:y>
    </cdr:from>
    <cdr:to>
      <cdr:x>0.95719</cdr:x>
      <cdr:y>0.22126</cdr:y>
    </cdr:to>
    <cdr:sp macro="" textlink="">
      <cdr:nvSpPr>
        <cdr:cNvPr id="5" name="Rettangolo arrotondato 4"/>
        <cdr:cNvSpPr/>
      </cdr:nvSpPr>
      <cdr:spPr>
        <a:xfrm xmlns:a="http://schemas.openxmlformats.org/drawingml/2006/main">
          <a:off x="6120680" y="792088"/>
          <a:ext cx="1290451" cy="349348"/>
        </a:xfrm>
        <a:prstGeom xmlns:a="http://schemas.openxmlformats.org/drawingml/2006/main" prst="roundRect">
          <a:avLst/>
        </a:prstGeom>
        <a:solidFill xmlns:a="http://schemas.openxmlformats.org/drawingml/2006/main">
          <a:srgbClr val="FF0000">
            <a:alpha val="80000"/>
          </a:srgbClr>
        </a:solidFill>
        <a:ln xmlns:a="http://schemas.openxmlformats.org/drawingml/2006/main">
          <a:solidFill>
            <a:schemeClr val="accent1">
              <a:lumMod val="75000"/>
            </a:schemeClr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anchor="ctr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it-IT" sz="1400" b="1"/>
            <a:t>+6,5%  PIL</a:t>
          </a:r>
        </a:p>
      </cdr:txBody>
    </cdr:sp>
  </cdr:relSizeAnchor>
  <cdr:relSizeAnchor xmlns:cdr="http://schemas.openxmlformats.org/drawingml/2006/chartDrawing">
    <cdr:from>
      <cdr:x>0.17578</cdr:x>
      <cdr:y>0.80915</cdr:y>
    </cdr:from>
    <cdr:to>
      <cdr:x>0.30078</cdr:x>
      <cdr:y>1</cdr:y>
    </cdr:to>
    <cdr:sp macro="" textlink="">
      <cdr:nvSpPr>
        <cdr:cNvPr id="6" name="CasellaDiTesto 5"/>
        <cdr:cNvSpPr txBox="1"/>
      </cdr:nvSpPr>
      <cdr:spPr>
        <a:xfrm xmlns:a="http://schemas.openxmlformats.org/drawingml/2006/main">
          <a:off x="1285875" y="3876675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it-IT"/>
        </a:p>
      </cdr:txBody>
    </cdr:sp>
  </cdr:relSizeAnchor>
  <cdr:relSizeAnchor xmlns:cdr="http://schemas.openxmlformats.org/drawingml/2006/chartDrawing">
    <cdr:from>
      <cdr:x>0.19141</cdr:x>
      <cdr:y>0.92644</cdr:y>
    </cdr:from>
    <cdr:to>
      <cdr:x>0.41927</cdr:x>
      <cdr:y>1</cdr:y>
    </cdr:to>
    <cdr:sp macro="" textlink="">
      <cdr:nvSpPr>
        <cdr:cNvPr id="9" name="CasellaDiTesto 8"/>
        <cdr:cNvSpPr txBox="1"/>
      </cdr:nvSpPr>
      <cdr:spPr>
        <a:xfrm xmlns:a="http://schemas.openxmlformats.org/drawingml/2006/main">
          <a:off x="1400176" y="4438650"/>
          <a:ext cx="1666874" cy="352425"/>
        </a:xfrm>
        <a:prstGeom xmlns:a="http://schemas.openxmlformats.org/drawingml/2006/main" prst="rect">
          <a:avLst/>
        </a:prstGeom>
        <a:effectLst xmlns:a="http://schemas.openxmlformats.org/drawingml/2006/main"/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1400"/>
            <a:t>Tasso di sconto: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0.49372</cdr:x>
      <cdr:y>0.21306</cdr:y>
    </cdr:from>
    <cdr:to>
      <cdr:x>0.79055</cdr:x>
      <cdr:y>0.32788</cdr:y>
    </cdr:to>
    <cdr:sp macro="" textlink="">
      <cdr:nvSpPr>
        <cdr:cNvPr id="2" name="Freccia a destra 1"/>
        <cdr:cNvSpPr/>
      </cdr:nvSpPr>
      <cdr:spPr>
        <a:xfrm xmlns:a="http://schemas.openxmlformats.org/drawingml/2006/main">
          <a:off x="3121234" y="893174"/>
          <a:ext cx="1876528" cy="481329"/>
        </a:xfrm>
        <a:prstGeom xmlns:a="http://schemas.openxmlformats.org/drawingml/2006/main" prst="rightArrow">
          <a:avLst/>
        </a:prstGeom>
      </cdr:spPr>
      <cdr:style>
        <a:lnRef xmlns:a="http://schemas.openxmlformats.org/drawingml/2006/main" idx="1">
          <a:schemeClr val="accent5"/>
        </a:lnRef>
        <a:fillRef xmlns:a="http://schemas.openxmlformats.org/drawingml/2006/main" idx="2">
          <a:schemeClr val="accent5"/>
        </a:fillRef>
        <a:effectRef xmlns:a="http://schemas.openxmlformats.org/drawingml/2006/main" idx="1">
          <a:schemeClr val="accent5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anchor="ctr"/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it-IT" b="1"/>
            <a:t>Variazione debito implicito</a:t>
          </a:r>
        </a:p>
      </cdr:txBody>
    </cdr:sp>
  </cdr:relSizeAnchor>
  <cdr:relSizeAnchor xmlns:cdr="http://schemas.openxmlformats.org/drawingml/2006/chartDrawing">
    <cdr:from>
      <cdr:x>0.80871</cdr:x>
      <cdr:y>0.22809</cdr:y>
    </cdr:from>
    <cdr:to>
      <cdr:x>0.97538</cdr:x>
      <cdr:y>0.29581</cdr:y>
    </cdr:to>
    <cdr:sp macro="" textlink="">
      <cdr:nvSpPr>
        <cdr:cNvPr id="5" name="Rettangolo arrotondato 4"/>
        <cdr:cNvSpPr/>
      </cdr:nvSpPr>
      <cdr:spPr>
        <a:xfrm xmlns:a="http://schemas.openxmlformats.org/drawingml/2006/main">
          <a:off x="5112568" y="956180"/>
          <a:ext cx="1053670" cy="283885"/>
        </a:xfrm>
        <a:prstGeom xmlns:a="http://schemas.openxmlformats.org/drawingml/2006/main" prst="roundRect">
          <a:avLst/>
        </a:prstGeom>
        <a:solidFill xmlns:a="http://schemas.openxmlformats.org/drawingml/2006/main">
          <a:srgbClr val="FF0000">
            <a:alpha val="80000"/>
          </a:srgbClr>
        </a:solidFill>
        <a:ln xmlns:a="http://schemas.openxmlformats.org/drawingml/2006/main">
          <a:solidFill>
            <a:schemeClr val="accent1">
              <a:lumMod val="75000"/>
            </a:schemeClr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anchor="ctr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it-IT" sz="1400" b="1"/>
            <a:t>+6,5%  PIL</a:t>
          </a:r>
        </a:p>
      </cdr:txBody>
    </cdr:sp>
  </cdr:relSizeAnchor>
  <cdr:relSizeAnchor xmlns:cdr="http://schemas.openxmlformats.org/drawingml/2006/chartDrawing">
    <cdr:from>
      <cdr:x>0.17578</cdr:x>
      <cdr:y>0.80915</cdr:y>
    </cdr:from>
    <cdr:to>
      <cdr:x>0.30078</cdr:x>
      <cdr:y>1</cdr:y>
    </cdr:to>
    <cdr:sp macro="" textlink="">
      <cdr:nvSpPr>
        <cdr:cNvPr id="6" name="CasellaDiTesto 5"/>
        <cdr:cNvSpPr txBox="1"/>
      </cdr:nvSpPr>
      <cdr:spPr>
        <a:xfrm xmlns:a="http://schemas.openxmlformats.org/drawingml/2006/main">
          <a:off x="1285875" y="3876675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it-IT"/>
        </a:p>
      </cdr:txBody>
    </cdr:sp>
  </cdr:relSizeAnchor>
  <cdr:relSizeAnchor xmlns:cdr="http://schemas.openxmlformats.org/drawingml/2006/chartDrawing">
    <cdr:from>
      <cdr:x>0.19141</cdr:x>
      <cdr:y>0.92644</cdr:y>
    </cdr:from>
    <cdr:to>
      <cdr:x>0.41927</cdr:x>
      <cdr:y>1</cdr:y>
    </cdr:to>
    <cdr:sp macro="" textlink="">
      <cdr:nvSpPr>
        <cdr:cNvPr id="9" name="CasellaDiTesto 8"/>
        <cdr:cNvSpPr txBox="1"/>
      </cdr:nvSpPr>
      <cdr:spPr>
        <a:xfrm xmlns:a="http://schemas.openxmlformats.org/drawingml/2006/main">
          <a:off x="1400176" y="4438650"/>
          <a:ext cx="1666874" cy="352425"/>
        </a:xfrm>
        <a:prstGeom xmlns:a="http://schemas.openxmlformats.org/drawingml/2006/main" prst="rect">
          <a:avLst/>
        </a:prstGeom>
        <a:effectLst xmlns:a="http://schemas.openxmlformats.org/drawingml/2006/main"/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1400"/>
            <a:t>Tasso di sconto: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5368CD-8AAE-4393-ACB8-7B18CFF9D0E7}" type="datetimeFigureOut">
              <a:rPr lang="it-IT" smtClean="0"/>
              <a:t>19/10/2018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F5F1282-C97F-4294-8126-7975980B5F8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84841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FA4E2-C199-4540-90D8-1C0A44E0AD67}" type="datetimeFigureOut">
              <a:rPr lang="it-IT" smtClean="0"/>
              <a:t>19/10/2018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0ADA4-13F6-4939-9BE3-7D1C3B7C85C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19737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FA4E2-C199-4540-90D8-1C0A44E0AD67}" type="datetimeFigureOut">
              <a:rPr lang="it-IT" smtClean="0"/>
              <a:t>19/10/2018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0ADA4-13F6-4939-9BE3-7D1C3B7C85C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742265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FA4E2-C199-4540-90D8-1C0A44E0AD67}" type="datetimeFigureOut">
              <a:rPr lang="it-IT" smtClean="0"/>
              <a:t>19/10/2018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0ADA4-13F6-4939-9BE3-7D1C3B7C85C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13891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FA4E2-C199-4540-90D8-1C0A44E0AD67}" type="datetimeFigureOut">
              <a:rPr lang="it-IT" smtClean="0"/>
              <a:t>19/10/2018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0ADA4-13F6-4939-9BE3-7D1C3B7C85C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41388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FA4E2-C199-4540-90D8-1C0A44E0AD67}" type="datetimeFigureOut">
              <a:rPr lang="it-IT" smtClean="0"/>
              <a:t>19/10/2018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0ADA4-13F6-4939-9BE3-7D1C3B7C85C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556583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FA4E2-C199-4540-90D8-1C0A44E0AD67}" type="datetimeFigureOut">
              <a:rPr lang="it-IT" smtClean="0"/>
              <a:t>19/10/2018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0ADA4-13F6-4939-9BE3-7D1C3B7C85C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53225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FA4E2-C199-4540-90D8-1C0A44E0AD67}" type="datetimeFigureOut">
              <a:rPr lang="it-IT" smtClean="0"/>
              <a:t>19/10/2018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0ADA4-13F6-4939-9BE3-7D1C3B7C85C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164857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FA4E2-C199-4540-90D8-1C0A44E0AD67}" type="datetimeFigureOut">
              <a:rPr lang="it-IT" smtClean="0"/>
              <a:t>19/10/2018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0ADA4-13F6-4939-9BE3-7D1C3B7C85C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23176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FA4E2-C199-4540-90D8-1C0A44E0AD67}" type="datetimeFigureOut">
              <a:rPr lang="it-IT" smtClean="0"/>
              <a:t>19/10/2018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0ADA4-13F6-4939-9BE3-7D1C3B7C85C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26889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FA4E2-C199-4540-90D8-1C0A44E0AD67}" type="datetimeFigureOut">
              <a:rPr lang="it-IT" smtClean="0"/>
              <a:t>19/10/2018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0ADA4-13F6-4939-9BE3-7D1C3B7C85C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663631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FA4E2-C199-4540-90D8-1C0A44E0AD67}" type="datetimeFigureOut">
              <a:rPr lang="it-IT" smtClean="0"/>
              <a:t>19/10/2018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A0ADA4-13F6-4939-9BE3-7D1C3B7C85C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58357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8FA4E2-C199-4540-90D8-1C0A44E0AD67}" type="datetimeFigureOut">
              <a:rPr lang="it-IT" smtClean="0"/>
              <a:t>19/10/2018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A0ADA4-13F6-4939-9BE3-7D1C3B7C85C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64473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3.xm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62372" y="1268760"/>
            <a:ext cx="8219256" cy="5472608"/>
          </a:xfrm>
        </p:spPr>
        <p:txBody>
          <a:bodyPr>
            <a:normAutofit fontScale="92500" lnSpcReduction="20000"/>
          </a:bodyPr>
          <a:lstStyle/>
          <a:p>
            <a:endParaRPr lang="it-IT" dirty="0"/>
          </a:p>
          <a:p>
            <a:endParaRPr lang="it-IT" sz="2200" dirty="0"/>
          </a:p>
          <a:p>
            <a:pPr marL="0" indent="0" algn="ctr">
              <a:buNone/>
            </a:pPr>
            <a:r>
              <a:rPr lang="it-IT" sz="5400" b="1" dirty="0" smtClean="0"/>
              <a:t>Il sistema pensionistico fra percezione e realtà</a:t>
            </a:r>
          </a:p>
          <a:p>
            <a:pPr marL="0" indent="0" algn="ctr">
              <a:buNone/>
            </a:pPr>
            <a:endParaRPr lang="it-IT" b="1" dirty="0" smtClean="0"/>
          </a:p>
          <a:p>
            <a:pPr marL="0" indent="0" algn="ctr">
              <a:buNone/>
            </a:pPr>
            <a:endParaRPr lang="it-IT" b="1" dirty="0"/>
          </a:p>
          <a:p>
            <a:pPr marL="0" indent="0" algn="ctr">
              <a:buNone/>
            </a:pPr>
            <a:r>
              <a:rPr lang="it-IT" dirty="0"/>
              <a:t>Tito Boeri </a:t>
            </a:r>
          </a:p>
          <a:p>
            <a:pPr marL="0" indent="0" algn="ctr">
              <a:buNone/>
            </a:pPr>
            <a:r>
              <a:rPr lang="it-IT" dirty="0" smtClean="0"/>
              <a:t>Facoltà </a:t>
            </a:r>
            <a:r>
              <a:rPr lang="it-IT" dirty="0"/>
              <a:t>di </a:t>
            </a:r>
            <a:r>
              <a:rPr lang="it-IT" dirty="0" smtClean="0"/>
              <a:t>Economia, Università Tor </a:t>
            </a:r>
            <a:r>
              <a:rPr lang="it-IT" dirty="0"/>
              <a:t>Vergata </a:t>
            </a:r>
            <a:endParaRPr lang="it-IT" dirty="0" smtClean="0"/>
          </a:p>
          <a:p>
            <a:pPr marL="0" indent="0" algn="ctr">
              <a:buNone/>
            </a:pPr>
            <a:endParaRPr lang="it-IT" sz="2800" dirty="0" smtClean="0"/>
          </a:p>
          <a:p>
            <a:pPr marL="0" indent="0" algn="ctr">
              <a:buNone/>
            </a:pPr>
            <a:endParaRPr lang="it-IT" sz="2800" dirty="0" smtClean="0"/>
          </a:p>
          <a:p>
            <a:pPr marL="0" indent="0" algn="ctr">
              <a:buNone/>
            </a:pPr>
            <a:r>
              <a:rPr lang="it-IT" sz="2800" i="1" dirty="0" smtClean="0"/>
              <a:t>Roma</a:t>
            </a:r>
            <a:r>
              <a:rPr lang="it-IT" sz="2800" i="1" dirty="0"/>
              <a:t>, 18 </a:t>
            </a:r>
            <a:r>
              <a:rPr lang="it-IT" sz="2800" i="1" dirty="0" smtClean="0"/>
              <a:t>ottobre 2018</a:t>
            </a:r>
            <a:endParaRPr lang="it-IT" sz="2800" i="1" dirty="0"/>
          </a:p>
        </p:txBody>
      </p:sp>
      <p:sp>
        <p:nvSpPr>
          <p:cNvPr id="6" name="Rettangolo 5"/>
          <p:cNvSpPr/>
          <p:nvPr/>
        </p:nvSpPr>
        <p:spPr>
          <a:xfrm>
            <a:off x="0" y="0"/>
            <a:ext cx="9144000" cy="1484784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8" y="58316"/>
            <a:ext cx="2572843" cy="136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62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40723"/>
            <a:ext cx="7272808" cy="1115306"/>
          </a:xfrm>
        </p:spPr>
        <p:txBody>
          <a:bodyPr>
            <a:normAutofit/>
          </a:bodyPr>
          <a:lstStyle/>
          <a:p>
            <a:r>
              <a:rPr lang="it-IT" sz="5400" b="1" dirty="0" smtClean="0">
                <a:solidFill>
                  <a:schemeClr val="bg1"/>
                </a:solidFill>
              </a:rPr>
              <a:t>Piano </a:t>
            </a:r>
            <a:endParaRPr lang="it-IT" sz="54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it-IT" dirty="0" smtClean="0"/>
              <a:t>Come funziona il sistema pensionistico?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 smtClean="0"/>
              <a:t>Come valutare la sostenibilità delle riforme pensionistiche?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 smtClean="0"/>
              <a:t>Che effetti hanno le regole sull’età di pensionamento sul mercato del lavoro dei giovani?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 smtClean="0"/>
              <a:t>Come comunicare queste verità nel dibattito pubblico? 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" y="58316"/>
            <a:ext cx="2091620" cy="111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727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40723"/>
            <a:ext cx="7596336" cy="1115306"/>
          </a:xfrm>
        </p:spPr>
        <p:txBody>
          <a:bodyPr>
            <a:noAutofit/>
          </a:bodyPr>
          <a:lstStyle/>
          <a:p>
            <a:r>
              <a:rPr lang="it-IT" sz="3600" b="1" dirty="0" smtClean="0">
                <a:solidFill>
                  <a:schemeClr val="bg1"/>
                </a:solidFill>
              </a:rPr>
              <a:t>Come viene percepito il sistema pensionistico?</a:t>
            </a:r>
            <a:endParaRPr lang="it-IT" sz="36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 lnSpcReduction="20000"/>
          </a:bodyPr>
          <a:lstStyle/>
          <a:p>
            <a:r>
              <a:rPr lang="it-IT" dirty="0" smtClean="0"/>
              <a:t>Focus </a:t>
            </a:r>
            <a:r>
              <a:rPr lang="it-IT" dirty="0" err="1" smtClean="0"/>
              <a:t>group</a:t>
            </a:r>
            <a:r>
              <a:rPr lang="it-IT" dirty="0" smtClean="0"/>
              <a:t> di </a:t>
            </a:r>
            <a:r>
              <a:rPr lang="it-IT" dirty="0" err="1" smtClean="0"/>
              <a:t>Leiser</a:t>
            </a:r>
            <a:r>
              <a:rPr lang="it-IT" dirty="0" smtClean="0"/>
              <a:t> (2015): 2 modi di percepire funzionamento sistema pensionistico, entrambi sbagliati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 smtClean="0"/>
              <a:t>Modello «</a:t>
            </a:r>
            <a:r>
              <a:rPr lang="it-IT" dirty="0" err="1" smtClean="0"/>
              <a:t>piggy-bank</a:t>
            </a:r>
            <a:r>
              <a:rPr lang="it-IT" dirty="0" smtClean="0"/>
              <a:t>»: conto corrente, schema a capitalizzazione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 smtClean="0"/>
              <a:t>Modello contrattuale: estensione del contratto di lavoro che ti da diritto a frazione del tuo ultimo salario in base agli anni di servizio (eredità dei sistemi a prestazioni definite)</a:t>
            </a:r>
          </a:p>
          <a:p>
            <a:r>
              <a:rPr lang="it-IT" dirty="0" smtClean="0"/>
              <a:t>Entrambe le percezioni ignorano il patto intergenerazionale e la natura mutualistica del sistema previdenziale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" y="58316"/>
            <a:ext cx="2091620" cy="111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733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40723"/>
            <a:ext cx="7596336" cy="1115306"/>
          </a:xfrm>
        </p:spPr>
        <p:txBody>
          <a:bodyPr>
            <a:noAutofit/>
          </a:bodyPr>
          <a:lstStyle/>
          <a:p>
            <a:r>
              <a:rPr lang="it-IT" sz="3600" b="1" dirty="0" smtClean="0">
                <a:solidFill>
                  <a:schemeClr val="bg1"/>
                </a:solidFill>
              </a:rPr>
              <a:t>Consapevolezza Previdenziale </a:t>
            </a:r>
            <a:r>
              <a:rPr lang="it-IT" sz="3600" b="1" dirty="0">
                <a:solidFill>
                  <a:schemeClr val="bg1"/>
                </a:solidFill>
              </a:rPr>
              <a:t/>
            </a:r>
            <a:br>
              <a:rPr lang="it-IT" sz="3600" b="1" dirty="0">
                <a:solidFill>
                  <a:schemeClr val="bg1"/>
                </a:solidFill>
              </a:rPr>
            </a:br>
            <a:r>
              <a:rPr lang="it-IT" sz="3600" b="1" dirty="0">
                <a:solidFill>
                  <a:schemeClr val="bg1"/>
                </a:solidFill>
              </a:rPr>
              <a:t>(indagine Inps, 2016)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" y="58316"/>
            <a:ext cx="2091620" cy="1112254"/>
          </a:xfrm>
          <a:prstGeom prst="rect">
            <a:avLst/>
          </a:prstGeom>
        </p:spPr>
      </p:pic>
      <p:sp>
        <p:nvSpPr>
          <p:cNvPr id="7" name="CasellaDiTesto 6"/>
          <p:cNvSpPr txBox="1"/>
          <p:nvPr/>
        </p:nvSpPr>
        <p:spPr>
          <a:xfrm>
            <a:off x="683568" y="6208681"/>
            <a:ext cx="8205107" cy="469359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19050" tIns="19050" rIns="19050" bIns="19050" numCol="1" spcCol="38100" rtlCol="0" anchor="ctr">
            <a:spAutoFit/>
          </a:bodyPr>
          <a:lstStyle/>
          <a:p>
            <a:pPr algn="ctr"/>
            <a:r>
              <a:rPr lang="it-IT" sz="1400" dirty="0"/>
              <a:t>*</a:t>
            </a:r>
            <a:r>
              <a:rPr lang="it-IT" sz="1400" b="1" dirty="0"/>
              <a:t>Opzione 1: </a:t>
            </a:r>
            <a:r>
              <a:rPr lang="it-IT" sz="1400" dirty="0"/>
              <a:t>In avanzo</a:t>
            </a:r>
          </a:p>
          <a:p>
            <a:pPr algn="ctr"/>
            <a:r>
              <a:rPr lang="it-IT" sz="1400" dirty="0"/>
              <a:t>    </a:t>
            </a:r>
            <a:r>
              <a:rPr lang="it-IT" sz="1400" b="1" dirty="0"/>
              <a:t>Opzione 2: </a:t>
            </a:r>
            <a:r>
              <a:rPr lang="it-IT" sz="1400" dirty="0"/>
              <a:t>In pareggio</a:t>
            </a:r>
            <a:endParaRPr lang="it-IT" sz="1400" dirty="0">
              <a:solidFill>
                <a:srgbClr val="000000"/>
              </a:solidFill>
              <a:sym typeface="Helvetica Light"/>
            </a:endParaRPr>
          </a:p>
        </p:txBody>
      </p:sp>
      <p:graphicFrame>
        <p:nvGraphicFramePr>
          <p:cNvPr id="8" name="Gra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45147663"/>
              </p:ext>
            </p:extLst>
          </p:nvPr>
        </p:nvGraphicFramePr>
        <p:xfrm>
          <a:off x="0" y="1556792"/>
          <a:ext cx="8964487" cy="45365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416034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40723"/>
            <a:ext cx="7596336" cy="1115306"/>
          </a:xfrm>
        </p:spPr>
        <p:txBody>
          <a:bodyPr>
            <a:noAutofit/>
          </a:bodyPr>
          <a:lstStyle/>
          <a:p>
            <a:r>
              <a:rPr lang="it-IT" sz="3600" b="1" dirty="0" smtClean="0">
                <a:solidFill>
                  <a:schemeClr val="bg1"/>
                </a:solidFill>
              </a:rPr>
              <a:t>Consapevolezza Previdenziale </a:t>
            </a:r>
            <a:r>
              <a:rPr lang="it-IT" sz="3600" b="1" dirty="0">
                <a:solidFill>
                  <a:schemeClr val="bg1"/>
                </a:solidFill>
              </a:rPr>
              <a:t/>
            </a:r>
            <a:br>
              <a:rPr lang="it-IT" sz="3600" b="1" dirty="0">
                <a:solidFill>
                  <a:schemeClr val="bg1"/>
                </a:solidFill>
              </a:rPr>
            </a:br>
            <a:r>
              <a:rPr lang="it-IT" sz="3600" b="1" dirty="0">
                <a:solidFill>
                  <a:schemeClr val="bg1"/>
                </a:solidFill>
              </a:rPr>
              <a:t>(indagine Inps, 2016)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" y="58316"/>
            <a:ext cx="2091620" cy="1112254"/>
          </a:xfrm>
          <a:prstGeom prst="rect">
            <a:avLst/>
          </a:prstGeom>
        </p:spPr>
      </p:pic>
      <p:sp>
        <p:nvSpPr>
          <p:cNvPr id="9" name="CasellaDiTesto 8"/>
          <p:cNvSpPr txBox="1"/>
          <p:nvPr/>
        </p:nvSpPr>
        <p:spPr>
          <a:xfrm>
            <a:off x="-108520" y="5969349"/>
            <a:ext cx="9232686" cy="90024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19050" tIns="19050" rIns="19050" bIns="19050" numCol="1" spcCol="38100" rtlCol="0" anchor="ctr">
            <a:spAutoFit/>
          </a:bodyPr>
          <a:lstStyle/>
          <a:p>
            <a:pPr algn="ctr"/>
            <a:r>
              <a:rPr lang="it-IT" sz="1400" dirty="0"/>
              <a:t>*</a:t>
            </a:r>
            <a:r>
              <a:rPr lang="it-IT" sz="1400" b="1" dirty="0"/>
              <a:t>Opzione 1</a:t>
            </a:r>
            <a:r>
              <a:rPr lang="it-IT" sz="1400" dirty="0"/>
              <a:t>: I contributi versati dai lavoratori confluiscono in un conto individuale a loro intestato a cui potranno attingere quando andranno in pensione </a:t>
            </a:r>
            <a:br>
              <a:rPr lang="it-IT" sz="1400" dirty="0"/>
            </a:br>
            <a:r>
              <a:rPr lang="it-IT" sz="1400" dirty="0"/>
              <a:t> </a:t>
            </a:r>
            <a:r>
              <a:rPr lang="it-IT" sz="1400" b="1" dirty="0"/>
              <a:t>Opzione 2</a:t>
            </a:r>
            <a:r>
              <a:rPr lang="it-IT" sz="1400" dirty="0"/>
              <a:t>: I contributi previdenziali in parte confluiscono in un conto individuale in parte sono impiegati per il pagamento delle pensioni</a:t>
            </a:r>
            <a:endParaRPr lang="it-IT" sz="1400" dirty="0">
              <a:solidFill>
                <a:srgbClr val="000000"/>
              </a:solidFill>
              <a:sym typeface="Helvetica Light"/>
            </a:endParaRPr>
          </a:p>
        </p:txBody>
      </p:sp>
      <p:graphicFrame>
        <p:nvGraphicFramePr>
          <p:cNvPr id="10" name="Grafico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12689373"/>
              </p:ext>
            </p:extLst>
          </p:nvPr>
        </p:nvGraphicFramePr>
        <p:xfrm>
          <a:off x="-5680" y="1290534"/>
          <a:ext cx="9129846" cy="46465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11750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40723"/>
            <a:ext cx="7272808" cy="1115306"/>
          </a:xfrm>
        </p:spPr>
        <p:txBody>
          <a:bodyPr>
            <a:normAutofit/>
          </a:bodyPr>
          <a:lstStyle/>
          <a:p>
            <a:r>
              <a:rPr lang="it-IT" sz="5400" b="1" dirty="0" smtClean="0">
                <a:solidFill>
                  <a:schemeClr val="bg1"/>
                </a:solidFill>
              </a:rPr>
              <a:t>Piano </a:t>
            </a:r>
            <a:endParaRPr lang="it-IT" sz="54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it-IT" dirty="0" smtClean="0">
                <a:solidFill>
                  <a:schemeClr val="bg2"/>
                </a:solidFill>
              </a:rPr>
              <a:t>Come funziona il sistema pensionistico?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 smtClean="0"/>
              <a:t>Come valutare la sostenibilità delle riforme pensionistiche?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 smtClean="0">
                <a:solidFill>
                  <a:schemeClr val="bg2"/>
                </a:solidFill>
              </a:rPr>
              <a:t>Che effetti hanno le regole sull’età di pensionamento sul mercato del lavoro dei giovani?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 smtClean="0">
                <a:solidFill>
                  <a:schemeClr val="bg2"/>
                </a:solidFill>
              </a:rPr>
              <a:t>Come comunicare queste verità nel dibattito pubblico? 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" y="58316"/>
            <a:ext cx="2091620" cy="111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551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0" y="0"/>
            <a:ext cx="9144000" cy="126876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2040839" y="107194"/>
            <a:ext cx="67687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200" b="1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Costi</a:t>
            </a:r>
            <a:r>
              <a:rPr kumimoji="0" lang="it-IT" sz="3200" b="1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a lunga 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200" b="1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benefici (politici) a breve </a:t>
            </a:r>
            <a:endParaRPr kumimoji="0" lang="it-IT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251520" y="1412776"/>
            <a:ext cx="867645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t-IT" sz="3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Sostenibilità sistema previdenziale può essere valutata solo considerando bilancio intertemporale</a:t>
            </a:r>
            <a:br>
              <a:rPr kumimoji="0" lang="it-IT" sz="3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</a:br>
            <a:endParaRPr kumimoji="0" lang="it-IT" sz="3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it-IT" sz="3000" dirty="0" smtClean="0">
                <a:solidFill>
                  <a:prstClr val="black"/>
                </a:solidFill>
                <a:latin typeface="Calibri"/>
              </a:rPr>
              <a:t>Spesso riforme arrecano benefici immediati (in termini di popolarità) a chi le mette in atto ma hanno costi a lungo andare molto alti</a:t>
            </a:r>
            <a:br>
              <a:rPr lang="it-IT" sz="3000" dirty="0" smtClean="0">
                <a:solidFill>
                  <a:prstClr val="black"/>
                </a:solidFill>
                <a:latin typeface="Calibri"/>
              </a:rPr>
            </a:br>
            <a:endParaRPr lang="it-IT" sz="3000" dirty="0" smtClean="0">
              <a:solidFill>
                <a:prstClr val="black"/>
              </a:solidFill>
              <a:latin typeface="Calibri"/>
            </a:endParaRPr>
          </a:p>
          <a:p>
            <a:pPr marL="285750" marR="0" lvl="0" indent="-28575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it-IT" sz="3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</a:rPr>
              <a:t>Esempio delle baby pensioni: </a:t>
            </a:r>
            <a:r>
              <a:rPr lang="it-IT" sz="3000" noProof="0" dirty="0">
                <a:solidFill>
                  <a:prstClr val="black"/>
                </a:solidFill>
                <a:latin typeface="Calibri"/>
              </a:rPr>
              <a:t>a</a:t>
            </a:r>
            <a:r>
              <a:rPr lang="it-IT" sz="3000" dirty="0" smtClean="0">
                <a:solidFill>
                  <a:prstClr val="black"/>
                </a:solidFill>
                <a:latin typeface="Calibri"/>
              </a:rPr>
              <a:t> tutt’oggi ogni anno </a:t>
            </a:r>
            <a:r>
              <a:rPr lang="it-IT" sz="3000" dirty="0" smtClean="0">
                <a:solidFill>
                  <a:prstClr val="black"/>
                </a:solidFill>
              </a:rPr>
              <a:t>quasi 4 </a:t>
            </a:r>
            <a:r>
              <a:rPr lang="it-IT" sz="3000" dirty="0">
                <a:solidFill>
                  <a:prstClr val="black"/>
                </a:solidFill>
              </a:rPr>
              <a:t>miliardi di euro </a:t>
            </a:r>
            <a:r>
              <a:rPr lang="it-IT" sz="3000" dirty="0" smtClean="0">
                <a:solidFill>
                  <a:prstClr val="black"/>
                </a:solidFill>
                <a:latin typeface="Calibri"/>
              </a:rPr>
              <a:t>servono per pagare pensioni a chi è si è ritirato negli anni 80-90 a meno di 50 anni</a:t>
            </a:r>
            <a:endParaRPr kumimoji="0" lang="it-IT" sz="30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</a:endParaRP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" y="58316"/>
            <a:ext cx="2091620" cy="111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794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0" y="0"/>
            <a:ext cx="9144000" cy="126876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CasellaDiTesto 6"/>
          <p:cNvSpPr txBox="1"/>
          <p:nvPr/>
        </p:nvSpPr>
        <p:spPr>
          <a:xfrm>
            <a:off x="1475656" y="318862"/>
            <a:ext cx="7092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b="1" dirty="0" smtClean="0">
                <a:solidFill>
                  <a:schemeClr val="bg1"/>
                </a:solidFill>
                <a:latin typeface="+mj-lt"/>
              </a:rPr>
              <a:t>Il debito pensionistico  </a:t>
            </a:r>
            <a:endParaRPr lang="it-IT" sz="3200" b="1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251520" y="1412776"/>
            <a:ext cx="8676456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it-IT" sz="3000" dirty="0" smtClean="0">
                <a:solidFill>
                  <a:prstClr val="black"/>
                </a:solidFill>
              </a:rPr>
              <a:t>Debito </a:t>
            </a:r>
            <a:r>
              <a:rPr lang="it-IT" sz="3000" dirty="0">
                <a:solidFill>
                  <a:prstClr val="black"/>
                </a:solidFill>
              </a:rPr>
              <a:t>pensionistico implicito </a:t>
            </a:r>
            <a:r>
              <a:rPr lang="it-IT" sz="3000" dirty="0" smtClean="0">
                <a:solidFill>
                  <a:prstClr val="black"/>
                </a:solidFill>
              </a:rPr>
              <a:t>cruciale per sintetizzare impatto su bilancio intertemporale 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endParaRPr lang="it-IT" sz="3000" dirty="0" smtClean="0">
              <a:solidFill>
                <a:prstClr val="black"/>
              </a:solidFill>
            </a:endParaRP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r>
              <a:rPr lang="it-IT" sz="3000" dirty="0" smtClean="0">
                <a:solidFill>
                  <a:prstClr val="black"/>
                </a:solidFill>
              </a:rPr>
              <a:t>Definizioni INPS: </a:t>
            </a:r>
            <a:r>
              <a:rPr lang="it-IT" sz="3000" dirty="0">
                <a:solidFill>
                  <a:prstClr val="black"/>
                </a:solidFill>
              </a:rPr>
              <a:t>gruppo aperto di tutte le generazioni di pensionati e di assicurati presenti e </a:t>
            </a:r>
            <a:r>
              <a:rPr lang="it-IT" sz="3000" dirty="0" smtClean="0">
                <a:solidFill>
                  <a:prstClr val="black"/>
                </a:solidFill>
              </a:rPr>
              <a:t>future oppure gruppo chiuso con generazioni presenti</a:t>
            </a:r>
          </a:p>
          <a:p>
            <a:pPr marL="285750" lvl="0" indent="-285750" algn="just">
              <a:buFont typeface="Arial" panose="020B0604020202020204" pitchFamily="34" charset="0"/>
              <a:buChar char="•"/>
            </a:pPr>
            <a:endParaRPr lang="it-IT" sz="3000" dirty="0">
              <a:solidFill>
                <a:prstClr val="black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it-IT" sz="3000" dirty="0" smtClean="0"/>
              <a:t>Esempio</a:t>
            </a:r>
            <a:r>
              <a:rPr lang="it-IT" sz="3000" dirty="0"/>
              <a:t>: variazioni </a:t>
            </a:r>
            <a:r>
              <a:rPr lang="it-IT" sz="3000" dirty="0" smtClean="0"/>
              <a:t>saldi </a:t>
            </a:r>
            <a:r>
              <a:rPr lang="it-IT" sz="3000" dirty="0"/>
              <a:t>tecnici (</a:t>
            </a:r>
            <a:r>
              <a:rPr lang="it-IT" sz="3000" dirty="0" smtClean="0"/>
              <a:t>entrate </a:t>
            </a:r>
            <a:r>
              <a:rPr lang="it-IT" sz="3000" dirty="0"/>
              <a:t>contributive </a:t>
            </a:r>
            <a:r>
              <a:rPr lang="it-IT" sz="3000" dirty="0" smtClean="0"/>
              <a:t>- spesa pensionistica) </a:t>
            </a:r>
            <a:r>
              <a:rPr lang="it-IT" sz="3000" dirty="0"/>
              <a:t>dovute a </a:t>
            </a:r>
            <a:r>
              <a:rPr lang="it-IT" sz="3000" dirty="0" smtClean="0"/>
              <a:t>flessibilità </a:t>
            </a:r>
            <a:r>
              <a:rPr lang="it-IT" sz="3000" dirty="0"/>
              <a:t>in uscita </a:t>
            </a:r>
            <a:r>
              <a:rPr lang="it-IT" sz="3000" dirty="0" smtClean="0"/>
              <a:t>di «</a:t>
            </a:r>
            <a:r>
              <a:rPr lang="it-IT" sz="3000" dirty="0"/>
              <a:t>N</a:t>
            </a:r>
            <a:r>
              <a:rPr lang="it-IT" sz="3000" dirty="0" smtClean="0"/>
              <a:t>on </a:t>
            </a:r>
            <a:r>
              <a:rPr lang="it-IT" sz="3000" dirty="0"/>
              <a:t>per cassa ma per equità</a:t>
            </a:r>
            <a:r>
              <a:rPr lang="it-IT" sz="3000" dirty="0" smtClean="0"/>
              <a:t>» (con correzioni attuariali).</a:t>
            </a:r>
            <a:endParaRPr lang="it-IT" sz="3000" dirty="0"/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" y="58316"/>
            <a:ext cx="2091620" cy="111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85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tangolo 9"/>
          <p:cNvSpPr/>
          <p:nvPr/>
        </p:nvSpPr>
        <p:spPr>
          <a:xfrm>
            <a:off x="0" y="-1"/>
            <a:ext cx="9144000" cy="1234695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CasellaDiTesto 6"/>
          <p:cNvSpPr txBox="1"/>
          <p:nvPr/>
        </p:nvSpPr>
        <p:spPr>
          <a:xfrm>
            <a:off x="1781964" y="-1"/>
            <a:ext cx="66967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b="1" dirty="0" smtClean="0">
                <a:solidFill>
                  <a:schemeClr val="bg1"/>
                </a:solidFill>
                <a:latin typeface="+mj-lt"/>
              </a:rPr>
              <a:t>Esempio: Proposte INPS di </a:t>
            </a:r>
            <a:r>
              <a:rPr lang="it-IT" sz="3600" b="1" dirty="0">
                <a:solidFill>
                  <a:schemeClr val="bg1"/>
                </a:solidFill>
                <a:latin typeface="+mj-lt"/>
              </a:rPr>
              <a:t>flessibilità in uscita </a:t>
            </a:r>
            <a:r>
              <a:rPr lang="it-IT" sz="3600" b="1" dirty="0" smtClean="0">
                <a:solidFill>
                  <a:schemeClr val="bg1"/>
                </a:solidFill>
                <a:latin typeface="+mj-lt"/>
              </a:rPr>
              <a:t>(2015)</a:t>
            </a:r>
            <a:endParaRPr lang="it-IT" sz="3600" b="1" dirty="0">
              <a:solidFill>
                <a:schemeClr val="bg1"/>
              </a:solidFill>
              <a:latin typeface="+mj-lt"/>
            </a:endParaRPr>
          </a:p>
        </p:txBody>
      </p:sp>
      <p:graphicFrame>
        <p:nvGraphicFramePr>
          <p:cNvPr id="33" name="Tabella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6043901"/>
              </p:ext>
            </p:extLst>
          </p:nvPr>
        </p:nvGraphicFramePr>
        <p:xfrm>
          <a:off x="1763688" y="1700808"/>
          <a:ext cx="6538354" cy="170335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8839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26052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489439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835398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800" b="1" u="none" strike="noStrike" dirty="0">
                          <a:effectLst/>
                        </a:rPr>
                        <a:t>Requisito minimo di età</a:t>
                      </a:r>
                      <a:endParaRPr lang="it-IT" sz="1800" b="1" i="0" u="none" strike="noStrike" dirty="0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60000"/>
                        <a:lumOff val="4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800" b="1" u="none" strike="noStrike" dirty="0">
                          <a:effectLst/>
                        </a:rPr>
                        <a:t>Requisito minimo di anzianità contributiva</a:t>
                      </a:r>
                      <a:endParaRPr lang="it-IT" sz="1800" b="1" i="0" u="none" strike="noStrike" dirty="0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60000"/>
                        <a:lumOff val="4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800" b="1" u="none" strike="noStrike" dirty="0">
                          <a:effectLst/>
                        </a:rPr>
                        <a:t>Importo minimo di pensione</a:t>
                      </a:r>
                      <a:endParaRPr lang="it-IT" sz="1800" b="1" i="0" u="none" strike="noStrike" dirty="0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60000"/>
                        <a:lumOff val="40000"/>
                        <a:alpha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67958"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800" u="none" strike="noStrike" dirty="0">
                          <a:effectLst/>
                        </a:rPr>
                        <a:t>63 e 7 mesi</a:t>
                      </a:r>
                      <a:r>
                        <a:rPr lang="it-IT" sz="1800" u="none" strike="noStrike" baseline="30000" dirty="0">
                          <a:effectLst/>
                        </a:rPr>
                        <a:t>(1)</a:t>
                      </a:r>
                      <a:endParaRPr lang="it-IT" sz="1800" b="0" i="0" u="none" strike="noStrike" dirty="0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800" u="none" strike="noStrike" dirty="0">
                          <a:effectLst/>
                        </a:rPr>
                        <a:t>20 anni</a:t>
                      </a:r>
                      <a:endParaRPr lang="it-IT" sz="1800" b="0" i="0" u="none" strike="noStrike" dirty="0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  <a:alpha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it-IT" sz="1800" u="none" strike="noStrike" dirty="0">
                          <a:effectLst/>
                        </a:rPr>
                        <a:t>3 volte il reddito</a:t>
                      </a:r>
                      <a:br>
                        <a:rPr lang="it-IT" sz="1800" u="none" strike="noStrike" dirty="0">
                          <a:effectLst/>
                        </a:rPr>
                      </a:br>
                      <a:r>
                        <a:rPr lang="it-IT" sz="1800" u="none" strike="noStrike" dirty="0">
                          <a:effectLst/>
                        </a:rPr>
                        <a:t>minimo garantito </a:t>
                      </a:r>
                      <a:br>
                        <a:rPr lang="it-IT" sz="1800" u="none" strike="noStrike" dirty="0">
                          <a:effectLst/>
                        </a:rPr>
                      </a:br>
                      <a:r>
                        <a:rPr lang="it-IT" sz="1800" u="none" strike="noStrike" dirty="0">
                          <a:effectLst/>
                        </a:rPr>
                        <a:t>(anno 2016:</a:t>
                      </a:r>
                      <a:r>
                        <a:rPr lang="it-IT" sz="1800" u="none" strike="noStrike" baseline="0" dirty="0">
                          <a:effectLst/>
                        </a:rPr>
                        <a:t> 1.</a:t>
                      </a:r>
                      <a:r>
                        <a:rPr lang="it-IT" sz="1800" u="none" strike="noStrike" dirty="0">
                          <a:effectLst/>
                        </a:rPr>
                        <a:t>500 €)</a:t>
                      </a:r>
                      <a:endParaRPr lang="it-IT" sz="1800" b="0" i="0" u="none" strike="noStrike" dirty="0">
                        <a:solidFill>
                          <a:srgbClr val="000000"/>
                        </a:solidFill>
                        <a:effectLst/>
                        <a:latin typeface="Verdana"/>
                      </a:endParaRPr>
                    </a:p>
                  </a:txBody>
                  <a:tcPr marL="0" marR="0" marT="0" marB="0" anchor="ctr">
                    <a:solidFill>
                      <a:schemeClr val="accent1">
                        <a:lumMod val="20000"/>
                        <a:lumOff val="80000"/>
                        <a:alpha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4" name="CasellaDiTesto 33"/>
          <p:cNvSpPr txBox="1"/>
          <p:nvPr/>
        </p:nvSpPr>
        <p:spPr>
          <a:xfrm>
            <a:off x="2600932" y="3413793"/>
            <a:ext cx="58326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i="1" dirty="0"/>
              <a:t>(1) Da adeguare con gli incrementi della speranza di vita</a:t>
            </a:r>
          </a:p>
        </p:txBody>
      </p:sp>
      <p:sp>
        <p:nvSpPr>
          <p:cNvPr id="35" name="CasellaDiTesto 34"/>
          <p:cNvSpPr txBox="1"/>
          <p:nvPr/>
        </p:nvSpPr>
        <p:spPr>
          <a:xfrm>
            <a:off x="1538701" y="4026938"/>
            <a:ext cx="627365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2400" b="1" dirty="0"/>
              <a:t>Riduzione «attuariale» </a:t>
            </a:r>
          </a:p>
          <a:p>
            <a:pPr algn="ctr"/>
            <a:r>
              <a:rPr lang="it-IT" dirty="0"/>
              <a:t>Sulla quota di pensione calcolata con il metodo retributivo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CasellaDiTesto 35"/>
              <p:cNvSpPr txBox="1"/>
              <p:nvPr/>
            </p:nvSpPr>
            <p:spPr>
              <a:xfrm>
                <a:off x="2443373" y="5568218"/>
                <a:ext cx="4937442" cy="6690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it-IT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it-IT" b="0" i="1" smtClean="0">
                              <a:latin typeface="Cambria Math"/>
                            </a:rPr>
                            <m:t>𝐶𝑜𝑒𝑓𝑓</m:t>
                          </m:r>
                          <m:r>
                            <a:rPr lang="it-IT" b="0" i="1" smtClean="0">
                              <a:latin typeface="Cambria Math"/>
                            </a:rPr>
                            <m:t>(63 </m:t>
                          </m:r>
                          <m:r>
                            <a:rPr lang="it-IT" b="0" i="1" smtClean="0">
                              <a:latin typeface="Cambria Math"/>
                            </a:rPr>
                            <m:t>𝑒</m:t>
                          </m:r>
                          <m:r>
                            <a:rPr lang="it-IT" b="0" i="1" smtClean="0">
                              <a:latin typeface="Cambria Math"/>
                            </a:rPr>
                            <m:t> 7 </m:t>
                          </m:r>
                          <m:r>
                            <a:rPr lang="it-IT" b="0" i="1" smtClean="0">
                              <a:latin typeface="Cambria Math"/>
                            </a:rPr>
                            <m:t>𝑚𝑒𝑠𝑖</m:t>
                          </m:r>
                          <m:r>
                            <a:rPr lang="it-IT" b="0" i="1" smtClean="0">
                              <a:latin typeface="Cambria Math"/>
                            </a:rPr>
                            <m:t>)</m:t>
                          </m:r>
                        </m:num>
                        <m:den>
                          <m:r>
                            <a:rPr lang="it-IT" b="0" i="1" smtClean="0">
                              <a:latin typeface="Cambria Math"/>
                            </a:rPr>
                            <m:t>𝐶𝑜𝑒𝑓𝑓</m:t>
                          </m:r>
                          <m:r>
                            <a:rPr lang="it-IT" b="0" i="1" smtClean="0">
                              <a:latin typeface="Cambria Math"/>
                            </a:rPr>
                            <m:t>(66 </m:t>
                          </m:r>
                          <m:r>
                            <a:rPr lang="it-IT" b="0" i="1" smtClean="0">
                              <a:latin typeface="Cambria Math"/>
                            </a:rPr>
                            <m:t>𝑒</m:t>
                          </m:r>
                          <m:r>
                            <a:rPr lang="it-IT" b="0" i="1" smtClean="0">
                              <a:latin typeface="Cambria Math"/>
                            </a:rPr>
                            <m:t> 7 </m:t>
                          </m:r>
                          <m:r>
                            <a:rPr lang="it-IT" b="0" i="1" smtClean="0">
                              <a:latin typeface="Cambria Math"/>
                            </a:rPr>
                            <m:t>𝑚𝑒𝑠𝑖</m:t>
                          </m:r>
                          <m:r>
                            <a:rPr lang="it-IT" b="0" i="1" smtClean="0">
                              <a:latin typeface="Cambria Math"/>
                            </a:rPr>
                            <m:t>)</m:t>
                          </m:r>
                        </m:den>
                      </m:f>
                      <m:r>
                        <m:rPr>
                          <m:sty m:val="p"/>
                        </m:rPr>
                        <a:rPr lang="it-IT" b="0" i="0" smtClean="0">
                          <a:latin typeface="Cambria Math"/>
                        </a:rPr>
                        <m:t>x</m:t>
                      </m:r>
                      <m:r>
                        <a:rPr lang="it-IT" b="0" i="0" smtClean="0">
                          <a:latin typeface="Cambria Math"/>
                        </a:rPr>
                        <m:t> 1.200€+600€=1.688€</m:t>
                      </m:r>
                    </m:oMath>
                  </m:oMathPara>
                </a14:m>
                <a:endParaRPr lang="it-IT" dirty="0"/>
              </a:p>
            </p:txBody>
          </p:sp>
        </mc:Choice>
        <mc:Fallback xmlns="">
          <p:sp>
            <p:nvSpPr>
              <p:cNvPr id="36" name="CasellaDiTesto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3373" y="5568218"/>
                <a:ext cx="4937442" cy="669094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it-IT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CasellaDiTesto 36"/>
          <p:cNvSpPr txBox="1"/>
          <p:nvPr/>
        </p:nvSpPr>
        <p:spPr>
          <a:xfrm>
            <a:off x="1439652" y="4828154"/>
            <a:ext cx="6264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/>
              <a:t>Caso tipo: assicurato maschio, età = 63 anni e 7mesi,</a:t>
            </a:r>
            <a:br>
              <a:rPr lang="it-IT" dirty="0"/>
            </a:br>
            <a:r>
              <a:rPr lang="it-IT" dirty="0"/>
              <a:t> pensione totale 1.800 € mensili (quota retributiva 1.200 €)</a:t>
            </a:r>
          </a:p>
        </p:txBody>
      </p:sp>
      <p:sp>
        <p:nvSpPr>
          <p:cNvPr id="38" name="Freccia a destra rientrata 37"/>
          <p:cNvSpPr/>
          <p:nvPr/>
        </p:nvSpPr>
        <p:spPr>
          <a:xfrm>
            <a:off x="741181" y="5520889"/>
            <a:ext cx="1554472" cy="788431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400" b="1" dirty="0"/>
              <a:t>Pensione ridotta</a:t>
            </a: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" y="58316"/>
            <a:ext cx="2091620" cy="111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236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  <p:bldP spid="37" grpId="0"/>
      <p:bldP spid="3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tangolo 8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CasellaDiTesto 6"/>
          <p:cNvSpPr txBox="1"/>
          <p:nvPr/>
        </p:nvSpPr>
        <p:spPr>
          <a:xfrm>
            <a:off x="1979712" y="116632"/>
            <a:ext cx="627365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600" b="1" dirty="0">
                <a:solidFill>
                  <a:schemeClr val="bg1"/>
                </a:solidFill>
              </a:rPr>
              <a:t>F</a:t>
            </a:r>
            <a:r>
              <a:rPr lang="it-IT" sz="3600" b="1" dirty="0" smtClean="0">
                <a:solidFill>
                  <a:schemeClr val="bg1"/>
                </a:solidFill>
              </a:rPr>
              <a:t>lessibilità </a:t>
            </a:r>
            <a:r>
              <a:rPr lang="it-IT" sz="3600" b="1" dirty="0">
                <a:solidFill>
                  <a:schemeClr val="bg1"/>
                </a:solidFill>
              </a:rPr>
              <a:t>in uscita</a:t>
            </a:r>
          </a:p>
          <a:p>
            <a:pPr algn="ctr"/>
            <a:r>
              <a:rPr lang="it-IT" sz="2800" dirty="0">
                <a:solidFill>
                  <a:schemeClr val="bg1"/>
                </a:solidFill>
              </a:rPr>
              <a:t>Variazioni della normativa vigente </a:t>
            </a:r>
            <a:endParaRPr lang="it-IT" sz="1600" dirty="0">
              <a:solidFill>
                <a:schemeClr val="bg1"/>
              </a:solidFill>
            </a:endParaRPr>
          </a:p>
        </p:txBody>
      </p:sp>
      <p:graphicFrame>
        <p:nvGraphicFramePr>
          <p:cNvPr id="2" name="Tabel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8326765"/>
              </p:ext>
            </p:extLst>
          </p:nvPr>
        </p:nvGraphicFramePr>
        <p:xfrm>
          <a:off x="899591" y="1268761"/>
          <a:ext cx="7848874" cy="55168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80121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218142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550611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895127">
                <a:tc>
                  <a:txBody>
                    <a:bodyPr/>
                    <a:lstStyle/>
                    <a:p>
                      <a:endParaRPr lang="it-IT" sz="1400" dirty="0"/>
                    </a:p>
                  </a:txBody>
                  <a:tcPr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800" dirty="0"/>
                        <a:t>Senza riduzione attuariale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it-IT" sz="1800" baseline="0" dirty="0"/>
                        <a:t>Possibilità di uscita a 63 anni e 7 mesi di età senza alcuna riduzione sull’importo della pensione</a:t>
                      </a:r>
                      <a:endParaRPr lang="it-IT" sz="1800" dirty="0"/>
                    </a:p>
                  </a:txBody>
                  <a:tcPr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700741">
                <a:tc>
                  <a:txBody>
                    <a:bodyPr/>
                    <a:lstStyle/>
                    <a:p>
                      <a:endParaRPr lang="it-IT" sz="1400" dirty="0"/>
                    </a:p>
                  </a:txBody>
                  <a:tcPr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800" dirty="0"/>
                        <a:t>Riduzione attuariale solo 63/20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it-IT" sz="1800" baseline="0" dirty="0"/>
                        <a:t>Possibilità di uscita a 63 anni e 7 mesi di età con riduzione «attuariale» solo per coloro che non hanno i requisiti della pensione anticipata secondo la normativa vigente</a:t>
                      </a:r>
                      <a:endParaRPr lang="it-IT" sz="1800" dirty="0"/>
                    </a:p>
                  </a:txBody>
                  <a:tcPr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760417">
                <a:tc>
                  <a:txBody>
                    <a:bodyPr/>
                    <a:lstStyle/>
                    <a:p>
                      <a:endParaRPr lang="it-IT" sz="1400" dirty="0"/>
                    </a:p>
                  </a:txBody>
                  <a:tcPr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/>
                        <a:t>Riduzione attuariale</a:t>
                      </a:r>
                      <a:br>
                        <a:rPr lang="it-IT" sz="1600" dirty="0"/>
                      </a:br>
                      <a:r>
                        <a:rPr lang="it-IT" sz="1600" dirty="0"/>
                        <a:t>x tutti esclusi precoci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600" baseline="0" dirty="0"/>
                        <a:t>Possibilità di uscita a 63 anni e 7 mesi di età con riduzione «attuariale» applicata a tutti coloro che anticipano rispetto all’età di vecchiaia con esclusione dei lavoratori «precoci» (soggetti con contribuzione prima del 18-esimo anno di età)</a:t>
                      </a:r>
                      <a:endParaRPr lang="it-IT" sz="1600" dirty="0"/>
                    </a:p>
                  </a:txBody>
                  <a:tcPr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044315">
                <a:tc>
                  <a:txBody>
                    <a:bodyPr/>
                    <a:lstStyle/>
                    <a:p>
                      <a:endParaRPr lang="it-IT" sz="1400" dirty="0"/>
                    </a:p>
                  </a:txBody>
                  <a:tcPr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sz="1600" dirty="0"/>
                        <a:t>Riduzione attuariale x tutti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it-IT" sz="1600" baseline="0" dirty="0"/>
                        <a:t>Possibilità di uscita a 63 anni e 7 mesi di età con riduzione «attuariale» applicata a tutti coloro che anticipano rispetto all’età di vecchiaia </a:t>
                      </a:r>
                      <a:endParaRPr lang="it-IT" sz="1600" dirty="0"/>
                    </a:p>
                  </a:txBody>
                  <a:tcPr anchor="ctr">
                    <a:lnL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8" name="Elaborazione alternativa 17"/>
          <p:cNvSpPr/>
          <p:nvPr/>
        </p:nvSpPr>
        <p:spPr>
          <a:xfrm>
            <a:off x="1475656" y="1556792"/>
            <a:ext cx="270246" cy="248386"/>
          </a:xfrm>
          <a:prstGeom prst="flowChartAlternateProcess">
            <a:avLst/>
          </a:prstGeom>
          <a:solidFill>
            <a:schemeClr val="accent1">
              <a:alpha val="80000"/>
            </a:schemeClr>
          </a:solidFill>
          <a:ln>
            <a:solidFill>
              <a:schemeClr val="accent1">
                <a:shade val="5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Elaborazione alternativa 14"/>
          <p:cNvSpPr/>
          <p:nvPr/>
        </p:nvSpPr>
        <p:spPr>
          <a:xfrm>
            <a:off x="1475656" y="2924944"/>
            <a:ext cx="270246" cy="248386"/>
          </a:xfrm>
          <a:prstGeom prst="flowChartAlternateProcess">
            <a:avLst/>
          </a:prstGeom>
          <a:solidFill>
            <a:schemeClr val="accent2">
              <a:alpha val="80000"/>
            </a:schemeClr>
          </a:solidFill>
          <a:ln>
            <a:solidFill>
              <a:schemeClr val="accent2"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Elaborazione alternativa 15"/>
          <p:cNvSpPr/>
          <p:nvPr/>
        </p:nvSpPr>
        <p:spPr>
          <a:xfrm>
            <a:off x="1475656" y="4365104"/>
            <a:ext cx="270246" cy="248386"/>
          </a:xfrm>
          <a:prstGeom prst="flowChartAlternateProcess">
            <a:avLst/>
          </a:prstGeom>
          <a:solidFill>
            <a:schemeClr val="accent3">
              <a:alpha val="80000"/>
            </a:schemeClr>
          </a:solidFill>
          <a:ln>
            <a:solidFill>
              <a:srgbClr val="92D050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Elaborazione alternativa 16"/>
          <p:cNvSpPr/>
          <p:nvPr/>
        </p:nvSpPr>
        <p:spPr>
          <a:xfrm>
            <a:off x="1547664" y="6021288"/>
            <a:ext cx="270246" cy="248386"/>
          </a:xfrm>
          <a:prstGeom prst="flowChartAlternateProcess">
            <a:avLst/>
          </a:prstGeom>
          <a:solidFill>
            <a:schemeClr val="accent4">
              <a:alpha val="80000"/>
            </a:schemeClr>
          </a:solidFill>
          <a:ln>
            <a:solidFill>
              <a:schemeClr val="accent4"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0" name="Immagin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" y="58316"/>
            <a:ext cx="2091620" cy="111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130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ttangolo 12"/>
          <p:cNvSpPr/>
          <p:nvPr/>
        </p:nvSpPr>
        <p:spPr>
          <a:xfrm>
            <a:off x="0" y="-1"/>
            <a:ext cx="9144000" cy="1289557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CasellaDiTesto 3"/>
          <p:cNvSpPr txBox="1"/>
          <p:nvPr/>
        </p:nvSpPr>
        <p:spPr>
          <a:xfrm>
            <a:off x="1043608" y="1412776"/>
            <a:ext cx="7200000" cy="432000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  <p:graphicFrame>
        <p:nvGraphicFramePr>
          <p:cNvPr id="6" name="Gra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4463011"/>
              </p:ext>
            </p:extLst>
          </p:nvPr>
        </p:nvGraphicFramePr>
        <p:xfrm>
          <a:off x="1043608" y="1412776"/>
          <a:ext cx="7200000" cy="43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CasellaDiTesto 6"/>
          <p:cNvSpPr txBox="1"/>
          <p:nvPr/>
        </p:nvSpPr>
        <p:spPr>
          <a:xfrm>
            <a:off x="1835696" y="0"/>
            <a:ext cx="7200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b="1" dirty="0">
                <a:solidFill>
                  <a:schemeClr val="bg1"/>
                </a:solidFill>
              </a:rPr>
              <a:t>Flessibilità in uscita </a:t>
            </a:r>
          </a:p>
          <a:p>
            <a:pPr algn="ctr"/>
            <a:r>
              <a:rPr lang="it-IT" sz="2400" dirty="0">
                <a:solidFill>
                  <a:schemeClr val="bg1"/>
                </a:solidFill>
              </a:rPr>
              <a:t>Oneri/Risparmi annui rispetto alla normativa vigente in valore attuale</a:t>
            </a:r>
          </a:p>
        </p:txBody>
      </p:sp>
      <p:sp>
        <p:nvSpPr>
          <p:cNvPr id="2" name="Freccia a destra 1"/>
          <p:cNvSpPr/>
          <p:nvPr/>
        </p:nvSpPr>
        <p:spPr>
          <a:xfrm>
            <a:off x="4355976" y="1496533"/>
            <a:ext cx="2088976" cy="564315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200" b="1" dirty="0">
                <a:solidFill>
                  <a:schemeClr val="tx2">
                    <a:lumMod val="75000"/>
                  </a:schemeClr>
                </a:solidFill>
              </a:rPr>
              <a:t>Variazione debito implicito</a:t>
            </a:r>
          </a:p>
        </p:txBody>
      </p:sp>
      <p:sp>
        <p:nvSpPr>
          <p:cNvPr id="10" name="Rettangolo arrotondato 9"/>
          <p:cNvSpPr/>
          <p:nvPr/>
        </p:nvSpPr>
        <p:spPr>
          <a:xfrm>
            <a:off x="6588224" y="1595253"/>
            <a:ext cx="1343554" cy="321580"/>
          </a:xfrm>
          <a:prstGeom prst="roundRect">
            <a:avLst/>
          </a:prstGeom>
          <a:solidFill>
            <a:schemeClr val="accent1">
              <a:alpha val="80000"/>
            </a:schemeClr>
          </a:solidFill>
          <a:ln>
            <a:solidFill>
              <a:schemeClr val="bg1">
                <a:lumMod val="5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>
                <a:solidFill>
                  <a:schemeClr val="bg1"/>
                </a:solidFill>
              </a:rPr>
              <a:t>+1,47% PIL</a:t>
            </a:r>
          </a:p>
        </p:txBody>
      </p:sp>
      <p:sp>
        <p:nvSpPr>
          <p:cNvPr id="16" name="Elaborazione alternativa 15"/>
          <p:cNvSpPr/>
          <p:nvPr/>
        </p:nvSpPr>
        <p:spPr>
          <a:xfrm>
            <a:off x="4829830" y="5984332"/>
            <a:ext cx="720080" cy="144016"/>
          </a:xfrm>
          <a:prstGeom prst="flowChartAlternateProcess">
            <a:avLst/>
          </a:prstGeom>
          <a:solidFill>
            <a:schemeClr val="accent1">
              <a:alpha val="80000"/>
            </a:schemeClr>
          </a:solidFill>
          <a:ln>
            <a:solidFill>
              <a:schemeClr val="accent1">
                <a:shade val="5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7" name="CasellaDiTesto 16"/>
          <p:cNvSpPr txBox="1"/>
          <p:nvPr/>
        </p:nvSpPr>
        <p:spPr>
          <a:xfrm>
            <a:off x="4512826" y="6164394"/>
            <a:ext cx="1354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/>
              <a:t>Senza riduzione attuariale</a:t>
            </a:r>
          </a:p>
        </p:txBody>
      </p:sp>
      <p:sp>
        <p:nvSpPr>
          <p:cNvPr id="24" name="CasellaDiTesto 23"/>
          <p:cNvSpPr txBox="1"/>
          <p:nvPr/>
        </p:nvSpPr>
        <p:spPr>
          <a:xfrm>
            <a:off x="3309185" y="6172861"/>
            <a:ext cx="12036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/>
              <a:t>Flessibilità:</a:t>
            </a:r>
          </a:p>
        </p:txBody>
      </p:sp>
      <p:cxnSp>
        <p:nvCxnSpPr>
          <p:cNvPr id="26" name="Connettore 2 25"/>
          <p:cNvCxnSpPr/>
          <p:nvPr/>
        </p:nvCxnSpPr>
        <p:spPr>
          <a:xfrm flipV="1">
            <a:off x="2877137" y="3437632"/>
            <a:ext cx="432048" cy="288032"/>
          </a:xfrm>
          <a:prstGeom prst="straightConnector1">
            <a:avLst/>
          </a:prstGeom>
          <a:ln w="38100">
            <a:solidFill>
              <a:schemeClr val="tx1">
                <a:alpha val="8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CasellaDiTesto 1"/>
          <p:cNvSpPr txBox="1"/>
          <p:nvPr/>
        </p:nvSpPr>
        <p:spPr>
          <a:xfrm>
            <a:off x="2229065" y="3725747"/>
            <a:ext cx="1296144" cy="288032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it-IT" sz="1100" b="1" dirty="0"/>
              <a:t>Normativa vigente</a:t>
            </a:r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58316"/>
            <a:ext cx="2091620" cy="111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473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ttangolo 20"/>
          <p:cNvSpPr/>
          <p:nvPr/>
        </p:nvSpPr>
        <p:spPr>
          <a:xfrm>
            <a:off x="0" y="-1"/>
            <a:ext cx="9144000" cy="132343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CasellaDiTesto 3"/>
          <p:cNvSpPr txBox="1"/>
          <p:nvPr/>
        </p:nvSpPr>
        <p:spPr>
          <a:xfrm>
            <a:off x="1043608" y="1412776"/>
            <a:ext cx="7200000" cy="432000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  <p:graphicFrame>
        <p:nvGraphicFramePr>
          <p:cNvPr id="3" name="Grafico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28862118"/>
              </p:ext>
            </p:extLst>
          </p:nvPr>
        </p:nvGraphicFramePr>
        <p:xfrm>
          <a:off x="1043608" y="1412776"/>
          <a:ext cx="7200000" cy="43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1763688" y="0"/>
            <a:ext cx="73803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b="1" dirty="0">
                <a:solidFill>
                  <a:schemeClr val="bg1"/>
                </a:solidFill>
              </a:rPr>
              <a:t>Flessibilità in uscita </a:t>
            </a:r>
          </a:p>
          <a:p>
            <a:pPr algn="ctr"/>
            <a:r>
              <a:rPr lang="it-IT" sz="2400" dirty="0">
                <a:solidFill>
                  <a:schemeClr val="bg1"/>
                </a:solidFill>
              </a:rPr>
              <a:t>Oneri/Risparmi annui rispetto alla normativa vigente in valore attuale</a:t>
            </a:r>
          </a:p>
        </p:txBody>
      </p:sp>
      <p:sp>
        <p:nvSpPr>
          <p:cNvPr id="17" name="Elaborazione alternativa 16"/>
          <p:cNvSpPr/>
          <p:nvPr/>
        </p:nvSpPr>
        <p:spPr>
          <a:xfrm>
            <a:off x="4293841" y="5972148"/>
            <a:ext cx="720080" cy="144016"/>
          </a:xfrm>
          <a:prstGeom prst="flowChartAlternateProcess">
            <a:avLst/>
          </a:prstGeom>
          <a:solidFill>
            <a:schemeClr val="accent1">
              <a:alpha val="80000"/>
            </a:schemeClr>
          </a:solidFill>
          <a:ln>
            <a:solidFill>
              <a:schemeClr val="accent1">
                <a:shade val="5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CasellaDiTesto 17"/>
          <p:cNvSpPr txBox="1"/>
          <p:nvPr/>
        </p:nvSpPr>
        <p:spPr>
          <a:xfrm>
            <a:off x="3976837" y="6152210"/>
            <a:ext cx="1354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/>
              <a:t>Senza riduzione attuariale</a:t>
            </a:r>
          </a:p>
        </p:txBody>
      </p:sp>
      <p:sp>
        <p:nvSpPr>
          <p:cNvPr id="19" name="Elaborazione alternativa 18"/>
          <p:cNvSpPr/>
          <p:nvPr/>
        </p:nvSpPr>
        <p:spPr>
          <a:xfrm>
            <a:off x="5816889" y="5949280"/>
            <a:ext cx="720080" cy="144016"/>
          </a:xfrm>
          <a:prstGeom prst="flowChartAlternateProcess">
            <a:avLst/>
          </a:prstGeom>
          <a:solidFill>
            <a:schemeClr val="accent2">
              <a:alpha val="80000"/>
            </a:schemeClr>
          </a:solidFill>
          <a:ln>
            <a:solidFill>
              <a:schemeClr val="accent2"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0" name="CasellaDiTesto 19"/>
          <p:cNvSpPr txBox="1"/>
          <p:nvPr/>
        </p:nvSpPr>
        <p:spPr>
          <a:xfrm>
            <a:off x="5261578" y="6160131"/>
            <a:ext cx="1830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/>
              <a:t>Riduzione attuariale solo 63/20</a:t>
            </a:r>
          </a:p>
        </p:txBody>
      </p:sp>
      <p:sp>
        <p:nvSpPr>
          <p:cNvPr id="25" name="CasellaDiTesto 24"/>
          <p:cNvSpPr txBox="1"/>
          <p:nvPr/>
        </p:nvSpPr>
        <p:spPr>
          <a:xfrm>
            <a:off x="2773196" y="6160677"/>
            <a:ext cx="12036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/>
              <a:t>Flessibilità:</a:t>
            </a:r>
          </a:p>
        </p:txBody>
      </p:sp>
      <p:cxnSp>
        <p:nvCxnSpPr>
          <p:cNvPr id="28" name="Connettore 2 27"/>
          <p:cNvCxnSpPr/>
          <p:nvPr/>
        </p:nvCxnSpPr>
        <p:spPr>
          <a:xfrm flipV="1">
            <a:off x="2877137" y="3437632"/>
            <a:ext cx="432048" cy="288032"/>
          </a:xfrm>
          <a:prstGeom prst="straightConnector1">
            <a:avLst/>
          </a:prstGeom>
          <a:ln w="38100">
            <a:solidFill>
              <a:schemeClr val="tx1">
                <a:alpha val="8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CasellaDiTesto 1"/>
          <p:cNvSpPr txBox="1"/>
          <p:nvPr/>
        </p:nvSpPr>
        <p:spPr>
          <a:xfrm>
            <a:off x="2229065" y="3725747"/>
            <a:ext cx="1296144" cy="288032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it-IT" sz="1100" b="1" dirty="0"/>
              <a:t>Normativa vigente</a:t>
            </a:r>
          </a:p>
        </p:txBody>
      </p:sp>
      <p:sp>
        <p:nvSpPr>
          <p:cNvPr id="31" name="Freccia a destra 30"/>
          <p:cNvSpPr/>
          <p:nvPr/>
        </p:nvSpPr>
        <p:spPr>
          <a:xfrm>
            <a:off x="4409356" y="1867472"/>
            <a:ext cx="2088976" cy="564315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200" b="1" dirty="0">
                <a:solidFill>
                  <a:schemeClr val="tx2">
                    <a:lumMod val="75000"/>
                  </a:schemeClr>
                </a:solidFill>
              </a:rPr>
              <a:t>Variazione debito implicito</a:t>
            </a:r>
          </a:p>
        </p:txBody>
      </p:sp>
      <p:sp>
        <p:nvSpPr>
          <p:cNvPr id="32" name="Rettangolo arrotondato 31"/>
          <p:cNvSpPr/>
          <p:nvPr/>
        </p:nvSpPr>
        <p:spPr>
          <a:xfrm>
            <a:off x="6588224" y="1595253"/>
            <a:ext cx="1343554" cy="321580"/>
          </a:xfrm>
          <a:prstGeom prst="roundRect">
            <a:avLst/>
          </a:prstGeom>
          <a:solidFill>
            <a:schemeClr val="accent1">
              <a:alpha val="80000"/>
            </a:schemeClr>
          </a:solidFill>
          <a:ln>
            <a:solidFill>
              <a:schemeClr val="bg1">
                <a:lumMod val="5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>
                <a:solidFill>
                  <a:schemeClr val="bg1"/>
                </a:solidFill>
              </a:rPr>
              <a:t>+1,47% PIL</a:t>
            </a:r>
          </a:p>
        </p:txBody>
      </p:sp>
      <p:sp>
        <p:nvSpPr>
          <p:cNvPr id="33" name="Rettangolo arrotondato 32"/>
          <p:cNvSpPr/>
          <p:nvPr/>
        </p:nvSpPr>
        <p:spPr>
          <a:xfrm>
            <a:off x="6588224" y="1988840"/>
            <a:ext cx="1343554" cy="321580"/>
          </a:xfrm>
          <a:prstGeom prst="roundRect">
            <a:avLst/>
          </a:prstGeom>
          <a:solidFill>
            <a:schemeClr val="accent2">
              <a:alpha val="80000"/>
            </a:schemeClr>
          </a:solidFill>
          <a:ln>
            <a:solidFill>
              <a:schemeClr val="bg1">
                <a:lumMod val="5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>
                <a:solidFill>
                  <a:schemeClr val="bg1"/>
                </a:solidFill>
              </a:rPr>
              <a:t>-0,16% PIL</a:t>
            </a:r>
          </a:p>
        </p:txBody>
      </p:sp>
      <p:pic>
        <p:nvPicPr>
          <p:cNvPr id="22" name="Immagin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" y="58316"/>
            <a:ext cx="2091620" cy="111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21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ttangolo 20"/>
          <p:cNvSpPr/>
          <p:nvPr/>
        </p:nvSpPr>
        <p:spPr>
          <a:xfrm>
            <a:off x="0" y="0"/>
            <a:ext cx="9144000" cy="126111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CasellaDiTesto 3"/>
          <p:cNvSpPr txBox="1"/>
          <p:nvPr/>
        </p:nvSpPr>
        <p:spPr>
          <a:xfrm>
            <a:off x="1043608" y="1412776"/>
            <a:ext cx="7200000" cy="432000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  <p:graphicFrame>
        <p:nvGraphicFramePr>
          <p:cNvPr id="3" name="Grafico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16133092"/>
              </p:ext>
            </p:extLst>
          </p:nvPr>
        </p:nvGraphicFramePr>
        <p:xfrm>
          <a:off x="1043608" y="1412776"/>
          <a:ext cx="7199999" cy="43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1691680" y="0"/>
            <a:ext cx="73448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b="1" dirty="0">
                <a:solidFill>
                  <a:schemeClr val="bg1"/>
                </a:solidFill>
              </a:rPr>
              <a:t>Flessibilità in uscita </a:t>
            </a:r>
          </a:p>
          <a:p>
            <a:pPr algn="ctr"/>
            <a:r>
              <a:rPr lang="it-IT" sz="2400" dirty="0">
                <a:solidFill>
                  <a:schemeClr val="bg1"/>
                </a:solidFill>
              </a:rPr>
              <a:t>Oneri/Risparmi annui rispetto alla normativa vigente in valore attuale</a:t>
            </a:r>
          </a:p>
        </p:txBody>
      </p:sp>
      <p:sp>
        <p:nvSpPr>
          <p:cNvPr id="15" name="Elaborazione alternativa 14"/>
          <p:cNvSpPr/>
          <p:nvPr/>
        </p:nvSpPr>
        <p:spPr>
          <a:xfrm>
            <a:off x="2996301" y="5958157"/>
            <a:ext cx="720080" cy="144016"/>
          </a:xfrm>
          <a:prstGeom prst="flowChartAlternateProcess">
            <a:avLst/>
          </a:prstGeom>
          <a:solidFill>
            <a:schemeClr val="accent1">
              <a:alpha val="80000"/>
            </a:schemeClr>
          </a:solidFill>
          <a:ln>
            <a:solidFill>
              <a:schemeClr val="accent1">
                <a:shade val="5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6" name="CasellaDiTesto 15"/>
          <p:cNvSpPr txBox="1"/>
          <p:nvPr/>
        </p:nvSpPr>
        <p:spPr>
          <a:xfrm>
            <a:off x="2679297" y="6138219"/>
            <a:ext cx="1354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/>
              <a:t>Senza riduzione attuariale</a:t>
            </a:r>
          </a:p>
        </p:txBody>
      </p:sp>
      <p:sp>
        <p:nvSpPr>
          <p:cNvPr id="17" name="Elaborazione alternativa 16"/>
          <p:cNvSpPr/>
          <p:nvPr/>
        </p:nvSpPr>
        <p:spPr>
          <a:xfrm>
            <a:off x="4519349" y="5935289"/>
            <a:ext cx="720080" cy="144016"/>
          </a:xfrm>
          <a:prstGeom prst="flowChartAlternateProcess">
            <a:avLst/>
          </a:prstGeom>
          <a:solidFill>
            <a:schemeClr val="accent2">
              <a:alpha val="80000"/>
            </a:schemeClr>
          </a:solidFill>
          <a:ln>
            <a:solidFill>
              <a:schemeClr val="accent2"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8" name="CasellaDiTesto 17"/>
          <p:cNvSpPr txBox="1"/>
          <p:nvPr/>
        </p:nvSpPr>
        <p:spPr>
          <a:xfrm>
            <a:off x="3964038" y="6146140"/>
            <a:ext cx="1830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/>
              <a:t>Riduzione attuariale solo 63/20</a:t>
            </a:r>
          </a:p>
        </p:txBody>
      </p:sp>
      <p:sp>
        <p:nvSpPr>
          <p:cNvPr id="19" name="Elaborazione alternativa 18"/>
          <p:cNvSpPr/>
          <p:nvPr/>
        </p:nvSpPr>
        <p:spPr>
          <a:xfrm>
            <a:off x="6500615" y="5935289"/>
            <a:ext cx="720080" cy="144016"/>
          </a:xfrm>
          <a:prstGeom prst="flowChartAlternateProcess">
            <a:avLst/>
          </a:prstGeom>
          <a:solidFill>
            <a:schemeClr val="accent3">
              <a:alpha val="80000"/>
            </a:schemeClr>
          </a:solidFill>
          <a:ln>
            <a:solidFill>
              <a:schemeClr val="accent3"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0" name="CasellaDiTesto 19"/>
          <p:cNvSpPr txBox="1"/>
          <p:nvPr/>
        </p:nvSpPr>
        <p:spPr>
          <a:xfrm>
            <a:off x="5783239" y="6140773"/>
            <a:ext cx="2212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/>
              <a:t>Riduzione attuariale</a:t>
            </a:r>
            <a:br>
              <a:rPr lang="it-IT" sz="1400" b="1" dirty="0"/>
            </a:br>
            <a:r>
              <a:rPr lang="it-IT" sz="1400" b="1" dirty="0"/>
              <a:t>x tutti esclusi precoci</a:t>
            </a:r>
          </a:p>
        </p:txBody>
      </p:sp>
      <p:sp>
        <p:nvSpPr>
          <p:cNvPr id="23" name="CasellaDiTesto 22"/>
          <p:cNvSpPr txBox="1"/>
          <p:nvPr/>
        </p:nvSpPr>
        <p:spPr>
          <a:xfrm>
            <a:off x="1475656" y="6146686"/>
            <a:ext cx="12036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/>
              <a:t>Flessibilità:</a:t>
            </a:r>
          </a:p>
        </p:txBody>
      </p:sp>
      <p:cxnSp>
        <p:nvCxnSpPr>
          <p:cNvPr id="26" name="Connettore 2 25"/>
          <p:cNvCxnSpPr/>
          <p:nvPr/>
        </p:nvCxnSpPr>
        <p:spPr>
          <a:xfrm flipV="1">
            <a:off x="2877137" y="3437632"/>
            <a:ext cx="432048" cy="288032"/>
          </a:xfrm>
          <a:prstGeom prst="straightConnector1">
            <a:avLst/>
          </a:prstGeom>
          <a:ln w="38100">
            <a:solidFill>
              <a:schemeClr val="tx1">
                <a:alpha val="8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CasellaDiTesto 1"/>
          <p:cNvSpPr txBox="1"/>
          <p:nvPr/>
        </p:nvSpPr>
        <p:spPr>
          <a:xfrm>
            <a:off x="2229065" y="3725747"/>
            <a:ext cx="1296144" cy="288032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it-IT" sz="1100" b="1" dirty="0"/>
              <a:t>Normativa vigente</a:t>
            </a:r>
          </a:p>
        </p:txBody>
      </p:sp>
      <p:sp>
        <p:nvSpPr>
          <p:cNvPr id="28" name="Freccia a destra 27"/>
          <p:cNvSpPr/>
          <p:nvPr/>
        </p:nvSpPr>
        <p:spPr>
          <a:xfrm>
            <a:off x="4390587" y="2284039"/>
            <a:ext cx="2088976" cy="564315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200" b="1" dirty="0">
                <a:solidFill>
                  <a:schemeClr val="tx2">
                    <a:lumMod val="75000"/>
                  </a:schemeClr>
                </a:solidFill>
              </a:rPr>
              <a:t>Variazione debito implicito</a:t>
            </a:r>
          </a:p>
        </p:txBody>
      </p:sp>
      <p:sp>
        <p:nvSpPr>
          <p:cNvPr id="29" name="Rettangolo arrotondato 28"/>
          <p:cNvSpPr/>
          <p:nvPr/>
        </p:nvSpPr>
        <p:spPr>
          <a:xfrm>
            <a:off x="6588224" y="1595253"/>
            <a:ext cx="1343554" cy="321580"/>
          </a:xfrm>
          <a:prstGeom prst="roundRect">
            <a:avLst/>
          </a:prstGeom>
          <a:solidFill>
            <a:schemeClr val="accent1">
              <a:alpha val="80000"/>
            </a:schemeClr>
          </a:solidFill>
          <a:ln>
            <a:solidFill>
              <a:schemeClr val="bg1">
                <a:lumMod val="5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>
                <a:solidFill>
                  <a:schemeClr val="bg1"/>
                </a:solidFill>
              </a:rPr>
              <a:t>+1,47% PIL</a:t>
            </a:r>
          </a:p>
        </p:txBody>
      </p:sp>
      <p:sp>
        <p:nvSpPr>
          <p:cNvPr id="30" name="Rettangolo arrotondato 29"/>
          <p:cNvSpPr/>
          <p:nvPr/>
        </p:nvSpPr>
        <p:spPr>
          <a:xfrm>
            <a:off x="6588224" y="1988840"/>
            <a:ext cx="1343554" cy="321580"/>
          </a:xfrm>
          <a:prstGeom prst="roundRect">
            <a:avLst/>
          </a:prstGeom>
          <a:solidFill>
            <a:schemeClr val="accent2">
              <a:alpha val="80000"/>
            </a:schemeClr>
          </a:solidFill>
          <a:ln>
            <a:solidFill>
              <a:schemeClr val="bg1">
                <a:lumMod val="5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>
                <a:solidFill>
                  <a:schemeClr val="bg1"/>
                </a:solidFill>
              </a:rPr>
              <a:t>-0,16% PIL</a:t>
            </a:r>
          </a:p>
        </p:txBody>
      </p:sp>
      <p:sp>
        <p:nvSpPr>
          <p:cNvPr id="31" name="Rettangolo arrotondato 30"/>
          <p:cNvSpPr/>
          <p:nvPr/>
        </p:nvSpPr>
        <p:spPr>
          <a:xfrm>
            <a:off x="6588224" y="2405407"/>
            <a:ext cx="1343554" cy="321580"/>
          </a:xfrm>
          <a:prstGeom prst="roundRect">
            <a:avLst/>
          </a:prstGeom>
          <a:solidFill>
            <a:schemeClr val="accent3">
              <a:alpha val="80000"/>
            </a:schemeClr>
          </a:solidFill>
          <a:ln>
            <a:solidFill>
              <a:schemeClr val="bg1">
                <a:lumMod val="5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>
                <a:solidFill>
                  <a:schemeClr val="bg1"/>
                </a:solidFill>
              </a:rPr>
              <a:t>-2,35% PIL</a:t>
            </a:r>
          </a:p>
        </p:txBody>
      </p:sp>
      <p:pic>
        <p:nvPicPr>
          <p:cNvPr id="22" name="Immagin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" y="58316"/>
            <a:ext cx="2091620" cy="111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21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3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ttangolo 26"/>
          <p:cNvSpPr/>
          <p:nvPr/>
        </p:nvSpPr>
        <p:spPr>
          <a:xfrm>
            <a:off x="0" y="-1"/>
            <a:ext cx="9144000" cy="131778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CasellaDiTesto 3"/>
          <p:cNvSpPr txBox="1"/>
          <p:nvPr/>
        </p:nvSpPr>
        <p:spPr>
          <a:xfrm>
            <a:off x="1043608" y="1412776"/>
            <a:ext cx="7200000" cy="432000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it-IT" dirty="0"/>
          </a:p>
        </p:txBody>
      </p:sp>
      <p:graphicFrame>
        <p:nvGraphicFramePr>
          <p:cNvPr id="3" name="Grafico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79180390"/>
              </p:ext>
            </p:extLst>
          </p:nvPr>
        </p:nvGraphicFramePr>
        <p:xfrm>
          <a:off x="1043608" y="1412776"/>
          <a:ext cx="7199999" cy="43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1835696" y="0"/>
            <a:ext cx="71287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b="1" dirty="0">
                <a:solidFill>
                  <a:schemeClr val="bg1"/>
                </a:solidFill>
              </a:rPr>
              <a:t>Flessibilità in uscita </a:t>
            </a:r>
          </a:p>
          <a:p>
            <a:pPr algn="ctr"/>
            <a:r>
              <a:rPr lang="it-IT" sz="2400" dirty="0">
                <a:solidFill>
                  <a:schemeClr val="bg1"/>
                </a:solidFill>
              </a:rPr>
              <a:t>Oneri/Risparmi annui rispetto alla normativa vigente in valore attuale</a:t>
            </a:r>
          </a:p>
        </p:txBody>
      </p:sp>
      <p:sp>
        <p:nvSpPr>
          <p:cNvPr id="6" name="Elaborazione alternativa 5"/>
          <p:cNvSpPr/>
          <p:nvPr/>
        </p:nvSpPr>
        <p:spPr>
          <a:xfrm>
            <a:off x="2078030" y="5907308"/>
            <a:ext cx="720080" cy="144016"/>
          </a:xfrm>
          <a:prstGeom prst="flowChartAlternateProcess">
            <a:avLst/>
          </a:prstGeom>
          <a:solidFill>
            <a:schemeClr val="accent1">
              <a:alpha val="80000"/>
            </a:schemeClr>
          </a:solidFill>
          <a:ln>
            <a:solidFill>
              <a:schemeClr val="accent1">
                <a:shade val="5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CasellaDiTesto 6"/>
          <p:cNvSpPr txBox="1"/>
          <p:nvPr/>
        </p:nvSpPr>
        <p:spPr>
          <a:xfrm>
            <a:off x="1761026" y="6087370"/>
            <a:ext cx="1354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/>
              <a:t>Senza riduzione attuariale</a:t>
            </a:r>
          </a:p>
        </p:txBody>
      </p:sp>
      <p:sp>
        <p:nvSpPr>
          <p:cNvPr id="8" name="Elaborazione alternativa 7"/>
          <p:cNvSpPr/>
          <p:nvPr/>
        </p:nvSpPr>
        <p:spPr>
          <a:xfrm>
            <a:off x="3601078" y="5884440"/>
            <a:ext cx="720080" cy="144016"/>
          </a:xfrm>
          <a:prstGeom prst="flowChartAlternateProcess">
            <a:avLst/>
          </a:prstGeom>
          <a:solidFill>
            <a:schemeClr val="accent2">
              <a:alpha val="80000"/>
            </a:schemeClr>
          </a:solidFill>
          <a:ln>
            <a:solidFill>
              <a:schemeClr val="accent2"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CasellaDiTesto 8"/>
          <p:cNvSpPr txBox="1"/>
          <p:nvPr/>
        </p:nvSpPr>
        <p:spPr>
          <a:xfrm>
            <a:off x="3045767" y="6095291"/>
            <a:ext cx="18307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/>
              <a:t>Riduzione attuariale solo 63/20</a:t>
            </a:r>
          </a:p>
        </p:txBody>
      </p:sp>
      <p:sp>
        <p:nvSpPr>
          <p:cNvPr id="10" name="Elaborazione alternativa 9"/>
          <p:cNvSpPr/>
          <p:nvPr/>
        </p:nvSpPr>
        <p:spPr>
          <a:xfrm>
            <a:off x="5582344" y="5884440"/>
            <a:ext cx="720080" cy="144016"/>
          </a:xfrm>
          <a:prstGeom prst="flowChartAlternateProcess">
            <a:avLst/>
          </a:prstGeom>
          <a:solidFill>
            <a:schemeClr val="accent3">
              <a:alpha val="80000"/>
            </a:schemeClr>
          </a:solidFill>
          <a:ln>
            <a:solidFill>
              <a:schemeClr val="accent3"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CasellaDiTesto 10"/>
          <p:cNvSpPr txBox="1"/>
          <p:nvPr/>
        </p:nvSpPr>
        <p:spPr>
          <a:xfrm>
            <a:off x="4864968" y="6089924"/>
            <a:ext cx="22128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/>
              <a:t>Riduzione attuariale</a:t>
            </a:r>
            <a:br>
              <a:rPr lang="it-IT" sz="1400" b="1" dirty="0"/>
            </a:br>
            <a:r>
              <a:rPr lang="it-IT" sz="1400" b="1" dirty="0"/>
              <a:t>x tutti esclusi precoci</a:t>
            </a:r>
          </a:p>
        </p:txBody>
      </p:sp>
      <p:sp>
        <p:nvSpPr>
          <p:cNvPr id="12" name="Elaborazione alternativa 11"/>
          <p:cNvSpPr/>
          <p:nvPr/>
        </p:nvSpPr>
        <p:spPr>
          <a:xfrm>
            <a:off x="7406622" y="5874946"/>
            <a:ext cx="720080" cy="144016"/>
          </a:xfrm>
          <a:prstGeom prst="flowChartAlternateProcess">
            <a:avLst/>
          </a:prstGeom>
          <a:solidFill>
            <a:schemeClr val="accent4">
              <a:alpha val="80000"/>
            </a:schemeClr>
          </a:solidFill>
          <a:ln>
            <a:solidFill>
              <a:schemeClr val="accent4"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CasellaDiTesto 12"/>
          <p:cNvSpPr txBox="1"/>
          <p:nvPr/>
        </p:nvSpPr>
        <p:spPr>
          <a:xfrm>
            <a:off x="7020272" y="6082914"/>
            <a:ext cx="14927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/>
              <a:t>Riduzione attuariale x tutti</a:t>
            </a:r>
          </a:p>
        </p:txBody>
      </p:sp>
      <p:sp>
        <p:nvSpPr>
          <p:cNvPr id="17" name="CasellaDiTesto 16"/>
          <p:cNvSpPr txBox="1"/>
          <p:nvPr/>
        </p:nvSpPr>
        <p:spPr>
          <a:xfrm>
            <a:off x="557385" y="6095837"/>
            <a:ext cx="12036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400" b="1" dirty="0"/>
              <a:t>Flessibilità:</a:t>
            </a:r>
          </a:p>
        </p:txBody>
      </p:sp>
      <p:cxnSp>
        <p:nvCxnSpPr>
          <p:cNvPr id="20" name="Connettore 2 19"/>
          <p:cNvCxnSpPr/>
          <p:nvPr/>
        </p:nvCxnSpPr>
        <p:spPr>
          <a:xfrm flipV="1">
            <a:off x="2877137" y="3437632"/>
            <a:ext cx="432048" cy="288032"/>
          </a:xfrm>
          <a:prstGeom prst="straightConnector1">
            <a:avLst/>
          </a:prstGeom>
          <a:ln w="38100">
            <a:solidFill>
              <a:schemeClr val="tx1">
                <a:alpha val="8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CasellaDiTesto 1"/>
          <p:cNvSpPr txBox="1"/>
          <p:nvPr/>
        </p:nvSpPr>
        <p:spPr>
          <a:xfrm>
            <a:off x="2229065" y="3725747"/>
            <a:ext cx="1296144" cy="288032"/>
          </a:xfrm>
          <a:prstGeom prst="rect">
            <a:avLst/>
          </a:prstGeom>
        </p:spPr>
        <p:txBody>
          <a:bodyPr wrap="squar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r>
              <a:rPr lang="it-IT" sz="1100" b="1" dirty="0"/>
              <a:t>Normativa vigente</a:t>
            </a:r>
          </a:p>
        </p:txBody>
      </p:sp>
      <p:sp>
        <p:nvSpPr>
          <p:cNvPr id="22" name="Freccia a destra 21"/>
          <p:cNvSpPr/>
          <p:nvPr/>
        </p:nvSpPr>
        <p:spPr>
          <a:xfrm>
            <a:off x="4390587" y="2710773"/>
            <a:ext cx="2088976" cy="564315"/>
          </a:xfrm>
          <a:prstGeom prst="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200" b="1" dirty="0">
                <a:solidFill>
                  <a:schemeClr val="tx2">
                    <a:lumMod val="75000"/>
                  </a:schemeClr>
                </a:solidFill>
              </a:rPr>
              <a:t>Variazione debito implicito</a:t>
            </a:r>
          </a:p>
        </p:txBody>
      </p:sp>
      <p:sp>
        <p:nvSpPr>
          <p:cNvPr id="23" name="Rettangolo arrotondato 22"/>
          <p:cNvSpPr/>
          <p:nvPr/>
        </p:nvSpPr>
        <p:spPr>
          <a:xfrm>
            <a:off x="6588224" y="1595253"/>
            <a:ext cx="1343554" cy="321580"/>
          </a:xfrm>
          <a:prstGeom prst="roundRect">
            <a:avLst/>
          </a:prstGeom>
          <a:solidFill>
            <a:schemeClr val="accent1">
              <a:alpha val="80000"/>
            </a:schemeClr>
          </a:solidFill>
          <a:ln>
            <a:solidFill>
              <a:schemeClr val="bg1">
                <a:lumMod val="5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>
                <a:solidFill>
                  <a:schemeClr val="bg1"/>
                </a:solidFill>
              </a:rPr>
              <a:t>+1,47% PIL</a:t>
            </a:r>
          </a:p>
        </p:txBody>
      </p:sp>
      <p:sp>
        <p:nvSpPr>
          <p:cNvPr id="24" name="Rettangolo arrotondato 23"/>
          <p:cNvSpPr/>
          <p:nvPr/>
        </p:nvSpPr>
        <p:spPr>
          <a:xfrm>
            <a:off x="6588224" y="1988840"/>
            <a:ext cx="1343554" cy="321580"/>
          </a:xfrm>
          <a:prstGeom prst="roundRect">
            <a:avLst/>
          </a:prstGeom>
          <a:solidFill>
            <a:schemeClr val="accent2">
              <a:alpha val="80000"/>
            </a:schemeClr>
          </a:solidFill>
          <a:ln>
            <a:solidFill>
              <a:schemeClr val="bg1">
                <a:lumMod val="5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>
                <a:solidFill>
                  <a:schemeClr val="bg1"/>
                </a:solidFill>
              </a:rPr>
              <a:t>-0,16% PIL</a:t>
            </a:r>
          </a:p>
        </p:txBody>
      </p:sp>
      <p:sp>
        <p:nvSpPr>
          <p:cNvPr id="25" name="Rettangolo arrotondato 24"/>
          <p:cNvSpPr/>
          <p:nvPr/>
        </p:nvSpPr>
        <p:spPr>
          <a:xfrm>
            <a:off x="6588224" y="2405407"/>
            <a:ext cx="1343554" cy="321580"/>
          </a:xfrm>
          <a:prstGeom prst="roundRect">
            <a:avLst/>
          </a:prstGeom>
          <a:solidFill>
            <a:schemeClr val="accent3">
              <a:alpha val="80000"/>
            </a:schemeClr>
          </a:solidFill>
          <a:ln>
            <a:solidFill>
              <a:schemeClr val="bg1">
                <a:lumMod val="5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>
                <a:solidFill>
                  <a:schemeClr val="bg1"/>
                </a:solidFill>
              </a:rPr>
              <a:t>-2,35% PIL</a:t>
            </a:r>
          </a:p>
        </p:txBody>
      </p:sp>
      <p:sp>
        <p:nvSpPr>
          <p:cNvPr id="26" name="Rettangolo arrotondato 25"/>
          <p:cNvSpPr/>
          <p:nvPr/>
        </p:nvSpPr>
        <p:spPr>
          <a:xfrm>
            <a:off x="6588224" y="2832141"/>
            <a:ext cx="1343554" cy="321580"/>
          </a:xfrm>
          <a:prstGeom prst="roundRect">
            <a:avLst/>
          </a:prstGeom>
          <a:solidFill>
            <a:schemeClr val="accent4">
              <a:alpha val="80000"/>
            </a:schemeClr>
          </a:solidFill>
          <a:ln>
            <a:solidFill>
              <a:schemeClr val="bg1">
                <a:lumMod val="50000"/>
                <a:alpha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>
                <a:solidFill>
                  <a:schemeClr val="bg1"/>
                </a:solidFill>
              </a:rPr>
              <a:t>-5,03% PIL</a:t>
            </a:r>
          </a:p>
        </p:txBody>
      </p:sp>
      <p:pic>
        <p:nvPicPr>
          <p:cNvPr id="28" name="Immagin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" y="58316"/>
            <a:ext cx="2091620" cy="111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211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-1"/>
            <a:ext cx="9144000" cy="131778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835696" y="87393"/>
            <a:ext cx="7308304" cy="1143000"/>
          </a:xfrm>
        </p:spPr>
        <p:txBody>
          <a:bodyPr>
            <a:normAutofit fontScale="90000"/>
          </a:bodyPr>
          <a:lstStyle/>
          <a:p>
            <a:r>
              <a:rPr lang="it-IT" b="1" dirty="0" smtClean="0">
                <a:solidFill>
                  <a:schemeClr val="bg1"/>
                </a:solidFill>
              </a:rPr>
              <a:t>Altro esempio: quota 100 e blocco adeguamento</a:t>
            </a:r>
            <a:endParaRPr lang="it-IT" b="1" dirty="0">
              <a:solidFill>
                <a:schemeClr val="bg1"/>
              </a:solidFill>
            </a:endParaRP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" y="58316"/>
            <a:ext cx="2091620" cy="1112254"/>
          </a:xfrm>
          <a:prstGeom prst="rect">
            <a:avLst/>
          </a:prstGeom>
        </p:spPr>
      </p:pic>
      <p:graphicFrame>
        <p:nvGraphicFramePr>
          <p:cNvPr id="8" name="Grafico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5691450"/>
              </p:ext>
            </p:extLst>
          </p:nvPr>
        </p:nvGraphicFramePr>
        <p:xfrm>
          <a:off x="899592" y="1484784"/>
          <a:ext cx="7742553" cy="51587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758259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-1"/>
            <a:ext cx="9144000" cy="131778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835696" y="87393"/>
            <a:ext cx="7308304" cy="1143000"/>
          </a:xfrm>
        </p:spPr>
        <p:txBody>
          <a:bodyPr>
            <a:normAutofit fontScale="90000"/>
          </a:bodyPr>
          <a:lstStyle/>
          <a:p>
            <a:r>
              <a:rPr lang="it-IT" b="1" dirty="0" smtClean="0">
                <a:solidFill>
                  <a:schemeClr val="bg1"/>
                </a:solidFill>
              </a:rPr>
              <a:t>Altro esempio: orizzonti più lunghi</a:t>
            </a:r>
            <a:endParaRPr lang="it-IT" b="1" dirty="0">
              <a:solidFill>
                <a:schemeClr val="bg1"/>
              </a:solidFill>
            </a:endParaRP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" y="58316"/>
            <a:ext cx="2091620" cy="1112254"/>
          </a:xfrm>
          <a:prstGeom prst="rect">
            <a:avLst/>
          </a:prstGeom>
        </p:spPr>
      </p:pic>
      <p:graphicFrame>
        <p:nvGraphicFramePr>
          <p:cNvPr id="7" name="Grafico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77787298"/>
              </p:ext>
            </p:extLst>
          </p:nvPr>
        </p:nvGraphicFramePr>
        <p:xfrm>
          <a:off x="1547664" y="2544828"/>
          <a:ext cx="6321895" cy="41920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Rettangolo 2"/>
          <p:cNvSpPr/>
          <p:nvPr/>
        </p:nvSpPr>
        <p:spPr>
          <a:xfrm>
            <a:off x="32109" y="1376105"/>
            <a:ext cx="91118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1400" b="1" dirty="0"/>
              <a:t>Debito </a:t>
            </a:r>
            <a:r>
              <a:rPr lang="it-IT" sz="1400" b="1" dirty="0" smtClean="0"/>
              <a:t>implicito, Interventi </a:t>
            </a:r>
            <a:r>
              <a:rPr lang="it-IT" sz="1400" b="1" dirty="0"/>
              <a:t>normativi in tema di pensioni per Legge di Bilancio 2019</a:t>
            </a:r>
          </a:p>
          <a:p>
            <a:pPr algn="ctr"/>
            <a:r>
              <a:rPr lang="it-IT" sz="1400" dirty="0"/>
              <a:t>(Uscita anticipata con 62 anni di età e 38 di anzianità; Riduzione anzianità contributiva per l’accesso al pensionamento anticipato; agevolazioni per l’accesso alla pensione per le lavoratrici madri con almeno due figli; blocco incrementi speranza di vita per la pensione di vecchiaia)</a:t>
            </a:r>
          </a:p>
        </p:txBody>
      </p:sp>
    </p:spTree>
    <p:extLst>
      <p:ext uri="{BB962C8B-B14F-4D97-AF65-F5344CB8AC3E}">
        <p14:creationId xmlns:p14="http://schemas.microsoft.com/office/powerpoint/2010/main" val="502132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-1"/>
            <a:ext cx="9144000" cy="1317789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835696" y="87393"/>
            <a:ext cx="7308304" cy="1143000"/>
          </a:xfrm>
        </p:spPr>
        <p:txBody>
          <a:bodyPr>
            <a:normAutofit fontScale="90000"/>
          </a:bodyPr>
          <a:lstStyle/>
          <a:p>
            <a:r>
              <a:rPr lang="it-IT" b="1" dirty="0" smtClean="0">
                <a:solidFill>
                  <a:schemeClr val="bg1"/>
                </a:solidFill>
              </a:rPr>
              <a:t>Altro esempio: </a:t>
            </a:r>
            <a:br>
              <a:rPr lang="it-IT" b="1" dirty="0" smtClean="0">
                <a:solidFill>
                  <a:schemeClr val="bg1"/>
                </a:solidFill>
              </a:rPr>
            </a:br>
            <a:r>
              <a:rPr lang="it-IT" b="1" dirty="0" smtClean="0">
                <a:solidFill>
                  <a:schemeClr val="bg1"/>
                </a:solidFill>
              </a:rPr>
              <a:t>Δ spesa primi 10 anni </a:t>
            </a:r>
            <a:endParaRPr lang="it-IT" b="1" dirty="0">
              <a:solidFill>
                <a:schemeClr val="bg1"/>
              </a:solidFill>
            </a:endParaRP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" y="58316"/>
            <a:ext cx="2091620" cy="1112254"/>
          </a:xfrm>
          <a:prstGeom prst="rect">
            <a:avLst/>
          </a:prstGeom>
        </p:spPr>
      </p:pic>
      <p:sp>
        <p:nvSpPr>
          <p:cNvPr id="8" name="CasellaDiTesto 7"/>
          <p:cNvSpPr txBox="1"/>
          <p:nvPr/>
        </p:nvSpPr>
        <p:spPr>
          <a:xfrm>
            <a:off x="899592" y="6093296"/>
            <a:ext cx="8047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200" b="1" dirty="0" smtClean="0">
                <a:solidFill>
                  <a:srgbClr val="FF0000"/>
                </a:solidFill>
              </a:rPr>
              <a:t>COSTO: 140 miliardi in 10 anni</a:t>
            </a:r>
            <a:endParaRPr lang="it-IT" sz="3200" b="1" dirty="0">
              <a:solidFill>
                <a:srgbClr val="FF0000"/>
              </a:solidFill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584" y="1378863"/>
            <a:ext cx="7776864" cy="4022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4548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40723"/>
            <a:ext cx="7272808" cy="1115306"/>
          </a:xfrm>
        </p:spPr>
        <p:txBody>
          <a:bodyPr>
            <a:normAutofit/>
          </a:bodyPr>
          <a:lstStyle/>
          <a:p>
            <a:r>
              <a:rPr lang="it-IT" sz="5400" b="1" dirty="0" smtClean="0">
                <a:solidFill>
                  <a:schemeClr val="bg1"/>
                </a:solidFill>
              </a:rPr>
              <a:t>Piano </a:t>
            </a:r>
            <a:endParaRPr lang="it-IT" sz="54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it-IT" dirty="0" smtClean="0">
                <a:solidFill>
                  <a:schemeClr val="bg2"/>
                </a:solidFill>
              </a:rPr>
              <a:t>Come funziona il sistema pensionistico?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 smtClean="0">
                <a:solidFill>
                  <a:schemeClr val="bg2"/>
                </a:solidFill>
              </a:rPr>
              <a:t>Come valutare la sostenibilità delle riforme pensionistiche?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 smtClean="0"/>
              <a:t>Che effetti hanno le regole sull’età di pensionamento sul mercato del lavoro dei giovani?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 smtClean="0">
                <a:solidFill>
                  <a:schemeClr val="bg2"/>
                </a:solidFill>
              </a:rPr>
              <a:t>Come comunicare queste verità nel dibattito pubblico? 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" y="58316"/>
            <a:ext cx="2091620" cy="111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900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907704" y="40080"/>
            <a:ext cx="7236296" cy="1143000"/>
          </a:xfrm>
        </p:spPr>
        <p:txBody>
          <a:bodyPr>
            <a:normAutofit fontScale="90000"/>
          </a:bodyPr>
          <a:lstStyle/>
          <a:p>
            <a:r>
              <a:rPr lang="it-IT" b="1" dirty="0" smtClean="0">
                <a:solidFill>
                  <a:schemeClr val="bg1"/>
                </a:solidFill>
              </a:rPr>
              <a:t>E’ così il nostro mercato del lavoro?</a:t>
            </a:r>
            <a:endParaRPr lang="it-IT" b="1" dirty="0">
              <a:solidFill>
                <a:schemeClr val="bg1"/>
              </a:solidFill>
            </a:endParaRPr>
          </a:p>
        </p:txBody>
      </p:sp>
      <p:pic>
        <p:nvPicPr>
          <p:cNvPr id="1026" name="Picture 2" descr="https://i.ytimg.com/vi/Jl6TkV2un7U/hqdefault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58" b="7718"/>
          <a:stretch/>
        </p:blipFill>
        <p:spPr bwMode="auto">
          <a:xfrm>
            <a:off x="513239" y="1417638"/>
            <a:ext cx="8117522" cy="5243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" y="58316"/>
            <a:ext cx="2091620" cy="111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447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7220" y="125760"/>
            <a:ext cx="8229600" cy="1143000"/>
          </a:xfrm>
        </p:spPr>
        <p:txBody>
          <a:bodyPr/>
          <a:lstStyle/>
          <a:p>
            <a:r>
              <a:rPr lang="it-IT" b="1" dirty="0" smtClean="0">
                <a:solidFill>
                  <a:schemeClr val="bg1"/>
                </a:solidFill>
              </a:rPr>
              <a:t>Nel lungo periodo…</a:t>
            </a:r>
            <a:endParaRPr lang="it-IT" b="1" dirty="0">
              <a:solidFill>
                <a:schemeClr val="bg1"/>
              </a:solidFill>
            </a:endParaRPr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43608" y="1268760"/>
            <a:ext cx="7416824" cy="5400599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" y="58316"/>
            <a:ext cx="2091620" cy="111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5893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ttangolo 96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>
          <a:xfrm>
            <a:off x="834678" y="69851"/>
            <a:ext cx="8229600" cy="1143000"/>
          </a:xfrm>
        </p:spPr>
        <p:txBody>
          <a:bodyPr/>
          <a:lstStyle/>
          <a:p>
            <a:r>
              <a:rPr lang="it-IT" altLang="it-IT" b="1" dirty="0" smtClean="0">
                <a:solidFill>
                  <a:schemeClr val="bg1"/>
                </a:solidFill>
              </a:rPr>
              <a:t>Disoccupazione </a:t>
            </a:r>
            <a:r>
              <a:rPr lang="it-IT" altLang="it-IT" b="1" dirty="0">
                <a:solidFill>
                  <a:schemeClr val="bg1"/>
                </a:solidFill>
              </a:rPr>
              <a:t>giovanile</a:t>
            </a:r>
          </a:p>
        </p:txBody>
      </p:sp>
      <p:sp>
        <p:nvSpPr>
          <p:cNvPr id="93190" name="Text Box 6"/>
          <p:cNvSpPr txBox="1">
            <a:spLocks noChangeArrowheads="1"/>
          </p:cNvSpPr>
          <p:nvPr/>
        </p:nvSpPr>
        <p:spPr bwMode="auto">
          <a:xfrm>
            <a:off x="3657947" y="6514305"/>
            <a:ext cx="3384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dirty="0"/>
              <a:t>Fonte: dati </a:t>
            </a:r>
            <a:r>
              <a:rPr lang="it-IT" altLang="it-IT" dirty="0" smtClean="0"/>
              <a:t>Istat, Ocse</a:t>
            </a:r>
            <a:endParaRPr lang="it-IT" altLang="it-IT" dirty="0"/>
          </a:p>
        </p:txBody>
      </p:sp>
      <p:pic>
        <p:nvPicPr>
          <p:cNvPr id="98" name="Immagine 9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" y="58316"/>
            <a:ext cx="2091620" cy="1112254"/>
          </a:xfrm>
          <a:prstGeom prst="rect">
            <a:avLst/>
          </a:prstGeom>
        </p:spPr>
      </p:pic>
      <p:graphicFrame>
        <p:nvGraphicFramePr>
          <p:cNvPr id="9" name="Grafico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14759276"/>
              </p:ext>
            </p:extLst>
          </p:nvPr>
        </p:nvGraphicFramePr>
        <p:xfrm>
          <a:off x="78176" y="1262164"/>
          <a:ext cx="8986102" cy="51191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978191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ttangolo 96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>
          <a:xfrm>
            <a:off x="834678" y="69851"/>
            <a:ext cx="8229600" cy="1143000"/>
          </a:xfrm>
        </p:spPr>
        <p:txBody>
          <a:bodyPr/>
          <a:lstStyle/>
          <a:p>
            <a:r>
              <a:rPr lang="it-IT" altLang="it-IT" b="1" dirty="0" smtClean="0">
                <a:solidFill>
                  <a:schemeClr val="bg1"/>
                </a:solidFill>
              </a:rPr>
              <a:t>Occupazione </a:t>
            </a:r>
            <a:r>
              <a:rPr lang="it-IT" altLang="it-IT" b="1" dirty="0">
                <a:solidFill>
                  <a:schemeClr val="bg1"/>
                </a:solidFill>
              </a:rPr>
              <a:t>giovanile</a:t>
            </a:r>
          </a:p>
        </p:txBody>
      </p:sp>
      <p:sp>
        <p:nvSpPr>
          <p:cNvPr id="93190" name="Text Box 6"/>
          <p:cNvSpPr txBox="1">
            <a:spLocks noChangeArrowheads="1"/>
          </p:cNvSpPr>
          <p:nvPr/>
        </p:nvSpPr>
        <p:spPr bwMode="auto">
          <a:xfrm>
            <a:off x="3657947" y="6514305"/>
            <a:ext cx="33845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dirty="0"/>
              <a:t>Fonte: dati </a:t>
            </a:r>
            <a:r>
              <a:rPr lang="it-IT" altLang="it-IT" dirty="0" smtClean="0"/>
              <a:t>Istat, Ocse</a:t>
            </a:r>
            <a:endParaRPr lang="it-IT" altLang="it-IT" dirty="0"/>
          </a:p>
        </p:txBody>
      </p:sp>
      <p:pic>
        <p:nvPicPr>
          <p:cNvPr id="98" name="Immagine 9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" y="58316"/>
            <a:ext cx="2091620" cy="1112254"/>
          </a:xfrm>
          <a:prstGeom prst="rect">
            <a:avLst/>
          </a:prstGeom>
        </p:spPr>
      </p:pic>
      <p:graphicFrame>
        <p:nvGraphicFramePr>
          <p:cNvPr id="7" name="Grafico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18899225"/>
              </p:ext>
            </p:extLst>
          </p:nvPr>
        </p:nvGraphicFramePr>
        <p:xfrm>
          <a:off x="251520" y="1484784"/>
          <a:ext cx="8812758" cy="46085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159953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ttangolo 96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>
          <a:xfrm>
            <a:off x="1305584" y="42943"/>
            <a:ext cx="7886569" cy="1143000"/>
          </a:xfrm>
        </p:spPr>
        <p:txBody>
          <a:bodyPr>
            <a:normAutofit fontScale="90000"/>
          </a:bodyPr>
          <a:lstStyle/>
          <a:p>
            <a:r>
              <a:rPr lang="it-IT" altLang="it-IT" b="1" dirty="0" smtClean="0">
                <a:solidFill>
                  <a:schemeClr val="bg1"/>
                </a:solidFill>
              </a:rPr>
              <a:t>Disoccupazione e occupazione:</a:t>
            </a:r>
            <a:br>
              <a:rPr lang="it-IT" altLang="it-IT" b="1" dirty="0" smtClean="0">
                <a:solidFill>
                  <a:schemeClr val="bg1"/>
                </a:solidFill>
              </a:rPr>
            </a:br>
            <a:r>
              <a:rPr lang="it-IT" altLang="it-IT" b="1" dirty="0" smtClean="0">
                <a:solidFill>
                  <a:schemeClr val="bg1"/>
                </a:solidFill>
              </a:rPr>
              <a:t>giovani e anziani</a:t>
            </a:r>
            <a:endParaRPr lang="it-IT" altLang="it-IT" b="1" dirty="0">
              <a:solidFill>
                <a:schemeClr val="bg1"/>
              </a:solidFill>
            </a:endParaRPr>
          </a:p>
        </p:txBody>
      </p:sp>
      <p:sp>
        <p:nvSpPr>
          <p:cNvPr id="93191" name="AutoShape 7"/>
          <p:cNvSpPr>
            <a:spLocks noChangeAspect="1" noChangeArrowheads="1" noTextEdit="1"/>
          </p:cNvSpPr>
          <p:nvPr/>
        </p:nvSpPr>
        <p:spPr bwMode="auto">
          <a:xfrm>
            <a:off x="755650" y="1335088"/>
            <a:ext cx="7848600" cy="4919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it-IT"/>
          </a:p>
        </p:txBody>
      </p:sp>
      <p:graphicFrame>
        <p:nvGraphicFramePr>
          <p:cNvPr id="96" name="Chart 1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453023848"/>
              </p:ext>
            </p:extLst>
          </p:nvPr>
        </p:nvGraphicFramePr>
        <p:xfrm>
          <a:off x="13732" y="1837988"/>
          <a:ext cx="4558268" cy="46873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8" name="Chart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66587423"/>
              </p:ext>
            </p:extLst>
          </p:nvPr>
        </p:nvGraphicFramePr>
        <p:xfrm>
          <a:off x="4572000" y="1790026"/>
          <a:ext cx="4572000" cy="480732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99" name="Immagine 9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" y="58316"/>
            <a:ext cx="2091620" cy="111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8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0" y="16067"/>
            <a:ext cx="9144000" cy="11967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914400" y="983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it-IT" dirty="0" smtClean="0">
                <a:solidFill>
                  <a:schemeClr val="bg1"/>
                </a:solidFill>
              </a:rPr>
              <a:t>Qualche problema durante le recessioni</a:t>
            </a:r>
            <a:endParaRPr lang="it-IT" dirty="0">
              <a:solidFill>
                <a:schemeClr val="bg1"/>
              </a:solidFill>
            </a:endParaRP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1410" y="58316"/>
            <a:ext cx="2091620" cy="1112254"/>
          </a:xfrm>
          <a:prstGeom prst="rect">
            <a:avLst/>
          </a:prstGeom>
        </p:spPr>
      </p:pic>
      <p:graphicFrame>
        <p:nvGraphicFramePr>
          <p:cNvPr id="11" name="Segnaposto contenuto 10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962601956"/>
              </p:ext>
            </p:extLst>
          </p:nvPr>
        </p:nvGraphicFramePr>
        <p:xfrm>
          <a:off x="-30842" y="1484784"/>
          <a:ext cx="9102712" cy="51125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229865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0" y="16067"/>
            <a:ext cx="9144000" cy="11967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>
                <a:solidFill>
                  <a:schemeClr val="bg1"/>
                </a:solidFill>
              </a:rPr>
              <a:t>Studio con Garibaldi e </a:t>
            </a:r>
            <a:r>
              <a:rPr lang="it-IT" dirty="0" err="1" smtClean="0">
                <a:solidFill>
                  <a:schemeClr val="bg1"/>
                </a:solidFill>
              </a:rPr>
              <a:t>Moen</a:t>
            </a:r>
            <a:endParaRPr lang="it-IT" dirty="0">
              <a:solidFill>
                <a:schemeClr val="bg1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it-IT" dirty="0" smtClean="0"/>
              <a:t>Analizzate imprese con lavoratori «bloccati» dalla riforma Fornero (non anticipata e draconiana)</a:t>
            </a:r>
          </a:p>
          <a:p>
            <a:r>
              <a:rPr lang="it-IT" dirty="0" smtClean="0"/>
              <a:t>Cosa è successo alle assunzioni di giovani in queste imprese nei 3 anni successivi alla riforma?</a:t>
            </a:r>
          </a:p>
          <a:p>
            <a:r>
              <a:rPr lang="it-IT" dirty="0" smtClean="0"/>
              <a:t>C’è stato spiazzamento?</a:t>
            </a:r>
          </a:p>
          <a:p>
            <a:r>
              <a:rPr lang="it-IT" dirty="0" smtClean="0"/>
              <a:t>Analisi di breve periodo (3 anni dopo la riforma)</a:t>
            </a:r>
          </a:p>
          <a:p>
            <a:endParaRPr lang="it-IT" dirty="0"/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1410" y="58316"/>
            <a:ext cx="2091620" cy="111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393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tangolo 7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Titolo 4"/>
          <p:cNvSpPr>
            <a:spLocks noGrp="1"/>
          </p:cNvSpPr>
          <p:nvPr>
            <p:ph type="title"/>
          </p:nvPr>
        </p:nvSpPr>
        <p:spPr>
          <a:xfrm>
            <a:off x="2123728" y="51510"/>
            <a:ext cx="7020272" cy="1143000"/>
          </a:xfrm>
        </p:spPr>
        <p:txBody>
          <a:bodyPr>
            <a:normAutofit fontScale="90000"/>
          </a:bodyPr>
          <a:lstStyle/>
          <a:p>
            <a:r>
              <a:rPr lang="it-IT" b="1" dirty="0" smtClean="0">
                <a:solidFill>
                  <a:schemeClr val="bg1"/>
                </a:solidFill>
              </a:rPr>
              <a:t>Effetti blocco su assunzioni giovani</a:t>
            </a:r>
            <a:endParaRPr lang="it-IT" b="1" dirty="0">
              <a:solidFill>
                <a:schemeClr val="bg1"/>
              </a:solidFill>
            </a:endParaRPr>
          </a:p>
        </p:txBody>
      </p:sp>
      <p:pic>
        <p:nvPicPr>
          <p:cNvPr id="7" name="Segnaposto contenuto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5576" y="1460958"/>
            <a:ext cx="7795727" cy="5397042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" y="58316"/>
            <a:ext cx="2091620" cy="111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783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6876"/>
            <a:ext cx="8229600" cy="1143000"/>
          </a:xfrm>
        </p:spPr>
        <p:txBody>
          <a:bodyPr/>
          <a:lstStyle/>
          <a:p>
            <a:r>
              <a:rPr lang="it-IT" b="1" dirty="0" smtClean="0">
                <a:solidFill>
                  <a:schemeClr val="bg1"/>
                </a:solidFill>
              </a:rPr>
              <a:t>In parole</a:t>
            </a:r>
            <a:endParaRPr lang="it-IT" b="1" dirty="0">
              <a:solidFill>
                <a:schemeClr val="bg1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Nel lungo periodo non c’è spiazzamento fra occupazione adulti e lavoro giovani</a:t>
            </a:r>
          </a:p>
          <a:p>
            <a:r>
              <a:rPr lang="it-IT" dirty="0" smtClean="0"/>
              <a:t>Durante una recessione ci può essere </a:t>
            </a:r>
            <a:r>
              <a:rPr lang="it-IT" dirty="0" err="1" smtClean="0"/>
              <a:t>crowding</a:t>
            </a:r>
            <a:r>
              <a:rPr lang="it-IT" dirty="0" smtClean="0"/>
              <a:t>-out, ma limitato: un giovane in meno ogni 3 pensionandi bloccati </a:t>
            </a:r>
          </a:p>
          <a:p>
            <a:r>
              <a:rPr lang="it-IT" dirty="0" smtClean="0"/>
              <a:t>Vale anche al contrario? Non è detto perché più pensionati significano più tasse sul lavoro</a:t>
            </a:r>
            <a:endParaRPr lang="it-IT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" y="58316"/>
            <a:ext cx="2091620" cy="111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041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979712" y="26876"/>
            <a:ext cx="7164288" cy="1143000"/>
          </a:xfrm>
        </p:spPr>
        <p:txBody>
          <a:bodyPr>
            <a:normAutofit/>
          </a:bodyPr>
          <a:lstStyle/>
          <a:p>
            <a:r>
              <a:rPr lang="it-IT" sz="3600" b="1" dirty="0" smtClean="0">
                <a:solidFill>
                  <a:schemeClr val="bg1"/>
                </a:solidFill>
              </a:rPr>
              <a:t>2045: Un Pensionato Per Lavoratore</a:t>
            </a:r>
            <a:endParaRPr lang="it-IT" sz="3600" b="1" dirty="0">
              <a:solidFill>
                <a:schemeClr val="bg1"/>
              </a:solidFill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1149635" y="1307200"/>
            <a:ext cx="6844727" cy="59247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19050" tIns="19050" rIns="19050" bIns="19050" numCol="1" spcCol="38100" rtlCol="0" anchor="ctr">
            <a:spAutoFit/>
          </a:bodyPr>
          <a:lstStyle/>
          <a:p>
            <a:pPr algn="ctr" defTabSz="309563" hangingPunct="0"/>
            <a:r>
              <a:rPr lang="it-IT" b="1" kern="0" dirty="0">
                <a:solidFill>
                  <a:srgbClr val="000000"/>
                </a:solidFill>
                <a:latin typeface="Lucida Sans" panose="020B0602040502020204" pitchFamily="34" charset="0"/>
                <a:sym typeface="Helvetica Light"/>
              </a:rPr>
              <a:t> Numero di pensionati in rapporto al numero di occupati</a:t>
            </a:r>
            <a:br>
              <a:rPr lang="it-IT" b="1" kern="0" dirty="0">
                <a:solidFill>
                  <a:srgbClr val="000000"/>
                </a:solidFill>
                <a:latin typeface="Lucida Sans" panose="020B0602040502020204" pitchFamily="34" charset="0"/>
                <a:sym typeface="Helvetica Light"/>
              </a:rPr>
            </a:br>
            <a:r>
              <a:rPr lang="it-IT" b="1" kern="0" dirty="0">
                <a:solidFill>
                  <a:srgbClr val="000000"/>
                </a:solidFill>
                <a:latin typeface="Lucida Sans" panose="020B0602040502020204" pitchFamily="34" charset="0"/>
                <a:sym typeface="Helvetica Light"/>
              </a:rPr>
              <a:t>15-64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914404" y="6453336"/>
            <a:ext cx="7736093" cy="223138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none" lIns="19050" tIns="19050" rIns="19050" bIns="19050" numCol="1" spcCol="38100" rtlCol="0" anchor="ctr">
            <a:spAutoFit/>
          </a:bodyPr>
          <a:lstStyle/>
          <a:p>
            <a:pPr algn="ctr" defTabSz="309563" hangingPunct="0"/>
            <a:r>
              <a:rPr lang="it-IT" sz="1200" i="1" kern="0" dirty="0">
                <a:solidFill>
                  <a:srgbClr val="000000"/>
                </a:solidFill>
                <a:latin typeface="Helvetica Light"/>
                <a:sym typeface="Helvetica Light"/>
              </a:rPr>
              <a:t>Fonte: Le proiezioni di medio-lungo periodo della spesa pensionistica, UPB, Focus Tematico N.8, 28 giugno 2018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 rotWithShape="1">
          <a:blip r:embed="rId2"/>
          <a:srcRect t="2018"/>
          <a:stretch/>
        </p:blipFill>
        <p:spPr>
          <a:xfrm>
            <a:off x="1532359" y="1977999"/>
            <a:ext cx="6079281" cy="4386232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" y="58316"/>
            <a:ext cx="2091620" cy="111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235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40723"/>
            <a:ext cx="7272808" cy="1115306"/>
          </a:xfrm>
        </p:spPr>
        <p:txBody>
          <a:bodyPr>
            <a:normAutofit fontScale="90000"/>
          </a:bodyPr>
          <a:lstStyle/>
          <a:p>
            <a:r>
              <a:rPr lang="it-IT" sz="3600" b="1" dirty="0" smtClean="0">
                <a:solidFill>
                  <a:schemeClr val="bg1"/>
                </a:solidFill>
              </a:rPr>
              <a:t>Giovani e anziani lavorano in imprese diverse </a:t>
            </a:r>
            <a:endParaRPr lang="it-IT" sz="3600" b="1" dirty="0">
              <a:solidFill>
                <a:schemeClr val="bg1"/>
              </a:solidFill>
            </a:endParaRPr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184" y="1279054"/>
            <a:ext cx="8507288" cy="5258941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" y="58316"/>
            <a:ext cx="2091620" cy="111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743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40723"/>
            <a:ext cx="7272808" cy="1115306"/>
          </a:xfrm>
        </p:spPr>
        <p:txBody>
          <a:bodyPr>
            <a:normAutofit/>
          </a:bodyPr>
          <a:lstStyle/>
          <a:p>
            <a:r>
              <a:rPr lang="it-IT" sz="5400" b="1" dirty="0" smtClean="0">
                <a:solidFill>
                  <a:schemeClr val="bg1"/>
                </a:solidFill>
              </a:rPr>
              <a:t>Piano </a:t>
            </a:r>
            <a:endParaRPr lang="it-IT" sz="54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it-IT" dirty="0" smtClean="0">
                <a:solidFill>
                  <a:schemeClr val="bg2"/>
                </a:solidFill>
              </a:rPr>
              <a:t>Come funziona il sistema pensionistico?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 smtClean="0">
                <a:solidFill>
                  <a:schemeClr val="bg2"/>
                </a:solidFill>
              </a:rPr>
              <a:t>Come valutare la sostenibilità delle riforme pensionistiche?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 smtClean="0">
                <a:solidFill>
                  <a:schemeClr val="bg2"/>
                </a:solidFill>
              </a:rPr>
              <a:t>Che effetti hanno le regole sull’età di pensionamento sul mercato del lavoro dei giovani?</a:t>
            </a:r>
          </a:p>
          <a:p>
            <a:pPr marL="514350" indent="-514350">
              <a:buFont typeface="+mj-lt"/>
              <a:buAutoNum type="arabicPeriod"/>
            </a:pPr>
            <a:r>
              <a:rPr lang="it-IT" dirty="0" smtClean="0"/>
              <a:t>Come comunicare queste verità nel dibattito pubblico? </a:t>
            </a:r>
          </a:p>
        </p:txBody>
      </p:sp>
      <p:pic>
        <p:nvPicPr>
          <p:cNvPr id="9" name="Immagin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" y="58316"/>
            <a:ext cx="2091620" cy="111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5803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85790" y="12596"/>
            <a:ext cx="8229600" cy="1143000"/>
          </a:xfrm>
        </p:spPr>
        <p:txBody>
          <a:bodyPr/>
          <a:lstStyle/>
          <a:p>
            <a:r>
              <a:rPr lang="it-IT" b="1" dirty="0" smtClean="0">
                <a:solidFill>
                  <a:schemeClr val="bg1"/>
                </a:solidFill>
              </a:rPr>
              <a:t>Siamo tutti allenatori</a:t>
            </a:r>
            <a:endParaRPr lang="it-IT" b="1" dirty="0">
              <a:solidFill>
                <a:schemeClr val="bg1"/>
              </a:solidFill>
            </a:endParaRP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Persone sono spesso convinte di capire appieno il funzionamento del sistema previdenziale</a:t>
            </a:r>
          </a:p>
          <a:p>
            <a:r>
              <a:rPr lang="it-IT" dirty="0" smtClean="0"/>
              <a:t>Ma spesso non hanno gli strumenti per farlo</a:t>
            </a:r>
          </a:p>
          <a:p>
            <a:r>
              <a:rPr lang="it-IT" dirty="0" smtClean="0"/>
              <a:t>Informazione fondamentale, ma su alcuni aspetti ci vorrebbe formazione approfondita</a:t>
            </a:r>
          </a:p>
          <a:p>
            <a:r>
              <a:rPr lang="it-IT" dirty="0" smtClean="0"/>
              <a:t>Agire su combinazione di paternalismo e informazione</a:t>
            </a:r>
            <a:endParaRPr lang="it-IT" dirty="0"/>
          </a:p>
        </p:txBody>
      </p:sp>
      <p:pic>
        <p:nvPicPr>
          <p:cNvPr id="8" name="Immagin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" y="58316"/>
            <a:ext cx="2091620" cy="111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058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42960" y="66843"/>
            <a:ext cx="8229600" cy="1143000"/>
          </a:xfrm>
        </p:spPr>
        <p:txBody>
          <a:bodyPr/>
          <a:lstStyle/>
          <a:p>
            <a:r>
              <a:rPr lang="it-IT" b="1" dirty="0" smtClean="0">
                <a:solidFill>
                  <a:schemeClr val="bg1"/>
                </a:solidFill>
              </a:rPr>
              <a:t>Esempi di «ricette»  </a:t>
            </a:r>
            <a:endParaRPr lang="it-IT" b="1" dirty="0">
              <a:solidFill>
                <a:schemeClr val="bg1"/>
              </a:solidFill>
            </a:endParaRPr>
          </a:p>
        </p:txBody>
      </p:sp>
      <p:pic>
        <p:nvPicPr>
          <p:cNvPr id="4" name="Segnaposto contenut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1774" y="1700808"/>
            <a:ext cx="7954642" cy="4032448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" y="58316"/>
            <a:ext cx="2091620" cy="111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5287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42960" y="66843"/>
            <a:ext cx="8229600" cy="1143000"/>
          </a:xfrm>
        </p:spPr>
        <p:txBody>
          <a:bodyPr>
            <a:noAutofit/>
          </a:bodyPr>
          <a:lstStyle/>
          <a:p>
            <a:r>
              <a:rPr lang="it-IT" sz="3200" b="1" dirty="0" smtClean="0">
                <a:solidFill>
                  <a:schemeClr val="bg1"/>
                </a:solidFill>
              </a:rPr>
              <a:t>Cosa fare per aumentare consapevolezza previdenziale? </a:t>
            </a:r>
            <a:br>
              <a:rPr lang="it-IT" sz="3200" b="1" dirty="0" smtClean="0">
                <a:solidFill>
                  <a:schemeClr val="bg1"/>
                </a:solidFill>
              </a:rPr>
            </a:br>
            <a:endParaRPr lang="it-IT" sz="3200" b="1" dirty="0">
              <a:solidFill>
                <a:schemeClr val="bg1"/>
              </a:solidFill>
            </a:endParaRP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" y="58316"/>
            <a:ext cx="2091620" cy="1112254"/>
          </a:xfrm>
          <a:prstGeom prst="rect">
            <a:avLst/>
          </a:prstGeom>
        </p:spPr>
      </p:pic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3600" dirty="0" smtClean="0"/>
              <a:t>Informare su regole e effetti aggregati guardando a casi individuali (vedi «buste arancioni»)</a:t>
            </a:r>
          </a:p>
          <a:p>
            <a:r>
              <a:rPr lang="it-IT" sz="3600" dirty="0" smtClean="0"/>
              <a:t>Trovare metafore maggiormente corrispondenti a realtà</a:t>
            </a:r>
          </a:p>
          <a:p>
            <a:r>
              <a:rPr lang="it-IT" sz="3600" dirty="0" smtClean="0"/>
              <a:t>Usare paternalismo che informa</a:t>
            </a:r>
            <a:endParaRPr lang="it-IT" sz="3600" dirty="0"/>
          </a:p>
        </p:txBody>
      </p:sp>
    </p:spTree>
    <p:extLst>
      <p:ext uri="{BB962C8B-B14F-4D97-AF65-F5344CB8AC3E}">
        <p14:creationId xmlns:p14="http://schemas.microsoft.com/office/powerpoint/2010/main" val="3154298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0"/>
            <a:ext cx="9144000" cy="11967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21498" y="55264"/>
            <a:ext cx="6912768" cy="1115306"/>
          </a:xfrm>
        </p:spPr>
        <p:txBody>
          <a:bodyPr>
            <a:noAutofit/>
          </a:bodyPr>
          <a:lstStyle/>
          <a:p>
            <a:r>
              <a:rPr lang="it-IT" sz="4000" b="1" dirty="0" smtClean="0">
                <a:solidFill>
                  <a:schemeClr val="bg1"/>
                </a:solidFill>
              </a:rPr>
              <a:t>Esempio: Indicizzazione automatica </a:t>
            </a:r>
            <a:endParaRPr lang="it-IT" sz="4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r>
              <a:rPr lang="it-IT" dirty="0" smtClean="0"/>
              <a:t>Allungamento vita lavorativa inevitabile, ma la gente vuole andare in pensione prima possibile</a:t>
            </a:r>
          </a:p>
          <a:p>
            <a:r>
              <a:rPr lang="it-IT" dirty="0" smtClean="0"/>
              <a:t>Indicizzare a longevità regole pensionistiche come modo anche di spiegare il perché questi aggiustamenti vanno fatti</a:t>
            </a:r>
            <a:endParaRPr lang="it-IT" dirty="0"/>
          </a:p>
          <a:p>
            <a:endParaRPr lang="it-IT" dirty="0" smtClean="0"/>
          </a:p>
          <a:p>
            <a:r>
              <a:rPr lang="it-IT" b="1" dirty="0" smtClean="0">
                <a:solidFill>
                  <a:srgbClr val="FF0000"/>
                </a:solidFill>
              </a:rPr>
              <a:t>Speriamo vivamente che non la tolgano!</a:t>
            </a:r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9" y="58316"/>
            <a:ext cx="2091620" cy="111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23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1297</TotalTime>
  <Words>1305</Words>
  <Application>Microsoft Office PowerPoint</Application>
  <PresentationFormat>Presentazione su schermo (4:3)</PresentationFormat>
  <Paragraphs>240</Paragraphs>
  <Slides>34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6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34</vt:i4>
      </vt:variant>
    </vt:vector>
  </HeadingPairs>
  <TitlesOfParts>
    <vt:vector size="41" baseType="lpstr">
      <vt:lpstr>Arial</vt:lpstr>
      <vt:lpstr>Calibri</vt:lpstr>
      <vt:lpstr>Cambria Math</vt:lpstr>
      <vt:lpstr>Helvetica Light</vt:lpstr>
      <vt:lpstr>Lucida Sans</vt:lpstr>
      <vt:lpstr>Verdana</vt:lpstr>
      <vt:lpstr>Tema di Office</vt:lpstr>
      <vt:lpstr>Presentazione standard di PowerPoint</vt:lpstr>
      <vt:lpstr>Piano </vt:lpstr>
      <vt:lpstr>Come viene percepito il sistema pensionistico?</vt:lpstr>
      <vt:lpstr>Consapevolezza Previdenziale  (indagine Inps, 2016)</vt:lpstr>
      <vt:lpstr>Consapevolezza Previdenziale  (indagine Inps, 2016)</vt:lpstr>
      <vt:lpstr>Piano 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Altro esempio: quota 100 e blocco adeguamento</vt:lpstr>
      <vt:lpstr>Altro esempio: orizzonti più lunghi</vt:lpstr>
      <vt:lpstr>Altro esempio:  Δ spesa primi 10 anni </vt:lpstr>
      <vt:lpstr>Piano </vt:lpstr>
      <vt:lpstr>E’ così il nostro mercato del lavoro?</vt:lpstr>
      <vt:lpstr>Nel lungo periodo…</vt:lpstr>
      <vt:lpstr>Disoccupazione giovanile</vt:lpstr>
      <vt:lpstr>Occupazione giovanile</vt:lpstr>
      <vt:lpstr>Disoccupazione e occupazione: giovani e anziani</vt:lpstr>
      <vt:lpstr>Qualche problema durante le recessioni</vt:lpstr>
      <vt:lpstr>Studio con Garibaldi e Moen</vt:lpstr>
      <vt:lpstr>Effetti blocco su assunzioni giovani</vt:lpstr>
      <vt:lpstr>In parole</vt:lpstr>
      <vt:lpstr>2045: Un Pensionato Per Lavoratore</vt:lpstr>
      <vt:lpstr>Giovani e anziani lavorano in imprese diverse </vt:lpstr>
      <vt:lpstr>Piano </vt:lpstr>
      <vt:lpstr>Siamo tutti allenatori</vt:lpstr>
      <vt:lpstr>Esempi di «ricette»  </vt:lpstr>
      <vt:lpstr>Cosa fare per aumentare consapevolezza previdenziale?  </vt:lpstr>
      <vt:lpstr>Esempio: Indicizzazione automatica 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INPS</dc:creator>
  <cp:lastModifiedBy>Rota Baldini Isabella</cp:lastModifiedBy>
  <cp:revision>127</cp:revision>
  <dcterms:created xsi:type="dcterms:W3CDTF">2017-01-12T15:57:36Z</dcterms:created>
  <dcterms:modified xsi:type="dcterms:W3CDTF">2018-10-19T08:33:01Z</dcterms:modified>
</cp:coreProperties>
</file>