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6" r:id="rId2"/>
    <p:sldId id="299" r:id="rId3"/>
    <p:sldId id="306" r:id="rId4"/>
    <p:sldId id="300" r:id="rId5"/>
    <p:sldId id="324" r:id="rId6"/>
    <p:sldId id="325" r:id="rId7"/>
    <p:sldId id="339" r:id="rId8"/>
    <p:sldId id="326" r:id="rId9"/>
    <p:sldId id="340" r:id="rId10"/>
    <p:sldId id="327" r:id="rId11"/>
    <p:sldId id="343" r:id="rId12"/>
    <p:sldId id="344" r:id="rId13"/>
    <p:sldId id="345" r:id="rId14"/>
    <p:sldId id="353" r:id="rId15"/>
    <p:sldId id="346" r:id="rId16"/>
    <p:sldId id="354" r:id="rId17"/>
    <p:sldId id="347" r:id="rId18"/>
    <p:sldId id="348" r:id="rId19"/>
    <p:sldId id="349" r:id="rId20"/>
    <p:sldId id="350" r:id="rId21"/>
    <p:sldId id="351" r:id="rId22"/>
    <p:sldId id="352" r:id="rId23"/>
    <p:sldId id="331" r:id="rId24"/>
    <p:sldId id="329" r:id="rId25"/>
    <p:sldId id="330" r:id="rId26"/>
    <p:sldId id="332" r:id="rId27"/>
    <p:sldId id="333" r:id="rId28"/>
    <p:sldId id="334" r:id="rId29"/>
    <p:sldId id="335" r:id="rId30"/>
    <p:sldId id="342" r:id="rId31"/>
    <p:sldId id="341" r:id="rId32"/>
    <p:sldId id="321" r:id="rId33"/>
    <p:sldId id="336" r:id="rId3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5ACEA264-7B87-499C-9542-F41420A5132C}">
          <p14:sldIdLst>
            <p14:sldId id="296"/>
            <p14:sldId id="299"/>
            <p14:sldId id="306"/>
            <p14:sldId id="300"/>
            <p14:sldId id="324"/>
            <p14:sldId id="325"/>
            <p14:sldId id="339"/>
            <p14:sldId id="326"/>
            <p14:sldId id="340"/>
            <p14:sldId id="327"/>
            <p14:sldId id="343"/>
            <p14:sldId id="344"/>
            <p14:sldId id="345"/>
            <p14:sldId id="353"/>
            <p14:sldId id="346"/>
            <p14:sldId id="354"/>
            <p14:sldId id="347"/>
            <p14:sldId id="348"/>
            <p14:sldId id="349"/>
            <p14:sldId id="350"/>
            <p14:sldId id="351"/>
            <p14:sldId id="352"/>
            <p14:sldId id="331"/>
            <p14:sldId id="329"/>
            <p14:sldId id="330"/>
            <p14:sldId id="332"/>
            <p14:sldId id="333"/>
            <p14:sldId id="334"/>
            <p14:sldId id="335"/>
            <p14:sldId id="342"/>
            <p14:sldId id="341"/>
            <p14:sldId id="321"/>
            <p14:sldId id="33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5127D72A-7BF7-49F2-9429-F81F4B6C2000}" type="datetimeFigureOut">
              <a:rPr lang="it-IT" smtClean="0"/>
              <a:t>16/04/2026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5127D72A-7BF7-49F2-9429-F81F4B6C2000}" type="datetimeFigureOut">
              <a:rPr lang="it-IT" smtClean="0"/>
              <a:t>16/04/2026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5127D72A-7BF7-49F2-9429-F81F4B6C2000}" type="datetimeFigureOut">
              <a:rPr lang="it-IT" smtClean="0"/>
              <a:t>16/04/2026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16/04/2026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16/04/2026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16/04/2026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16/04/2026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2" Type="http://schemas.openxmlformats.org/officeDocument/2006/relationships/hyperlink" Target="https://www.treccani.it/enciclopedia/inghilterra/"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treccani.it/enciclopedia/utilitarismo_(Enciclopedia-delle-scienze-sociali)/" TargetMode="External"/><Relationship Id="rId2" Type="http://schemas.openxmlformats.org/officeDocument/2006/relationships/hyperlink" Target="https://www.hetwebsite.net/het/profiles/malthus.htm" TargetMode="External"/><Relationship Id="rId1" Type="http://schemas.openxmlformats.org/officeDocument/2006/relationships/slideLayout" Target="../slideLayouts/slideLayout2.xml"/><Relationship Id="rId5" Type="http://schemas.openxmlformats.org/officeDocument/2006/relationships/hyperlink" Target="https://www.krannert.purdue.edu/faculty/smartin/ioep/dismal.pdf" TargetMode="External"/><Relationship Id="rId4" Type="http://schemas.openxmlformats.org/officeDocument/2006/relationships/hyperlink" Target="https://www.treccani.it/enciclopedia/risparmio-e-investimento_(Enciclopedia-Italian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04.26</a:t>
            </a:r>
            <a:r>
              <a:rPr lang="it-IT" sz="4200" dirty="0"/>
              <a:t/>
            </a:r>
            <a:br>
              <a:rPr lang="it-IT" sz="4200" dirty="0"/>
            </a:br>
            <a:r>
              <a:rPr lang="it-IT" sz="4200" dirty="0"/>
              <a:t/>
            </a:r>
            <a:br>
              <a:rPr lang="it-IT" sz="4200" dirty="0"/>
            </a:br>
            <a:r>
              <a:rPr lang="it-IT" sz="4200" dirty="0" err="1" smtClean="0"/>
              <a:t>Bentham</a:t>
            </a:r>
            <a:r>
              <a:rPr lang="it-IT" sz="4200" dirty="0" smtClean="0"/>
              <a:t>, </a:t>
            </a:r>
            <a:r>
              <a:rPr lang="it-IT" sz="4200" dirty="0" err="1" smtClean="0"/>
              <a:t>Say</a:t>
            </a:r>
            <a:r>
              <a:rPr lang="it-IT" sz="4200" dirty="0" smtClean="0"/>
              <a:t>, Malthus</a:t>
            </a:r>
            <a:endParaRPr lang="it-IT" sz="4200" dirty="0"/>
          </a:p>
        </p:txBody>
      </p:sp>
      <p:sp>
        <p:nvSpPr>
          <p:cNvPr id="3" name="Sottotitolo 2"/>
          <p:cNvSpPr>
            <a:spLocks noGrp="1"/>
          </p:cNvSpPr>
          <p:nvPr>
            <p:ph type="subTitle" idx="1"/>
          </p:nvPr>
        </p:nvSpPr>
        <p:spPr/>
        <p:txBody>
          <a:bodyPr>
            <a:normAutofit lnSpcReduction="10000"/>
          </a:bodyPr>
          <a:lstStyle/>
          <a:p>
            <a:endParaRPr lang="it-IT" dirty="0"/>
          </a:p>
          <a:p>
            <a:endParaRPr lang="it-IT" dirty="0"/>
          </a:p>
          <a:p>
            <a:r>
              <a:rPr lang="it-IT" dirty="0"/>
              <a:t>Paolo </a:t>
            </a:r>
            <a:r>
              <a:rPr lang="it-IT" dirty="0" smtClean="0"/>
              <a:t>Paesani</a:t>
            </a:r>
            <a:endParaRPr lang="it-IT" dirty="0"/>
          </a:p>
          <a:p>
            <a:r>
              <a:rPr lang="it-IT" dirty="0" smtClean="0"/>
              <a:t>ALEF </a:t>
            </a:r>
            <a:r>
              <a:rPr lang="it-IT" dirty="0"/>
              <a:t>Tor Vergata</a:t>
            </a:r>
          </a:p>
          <a:p>
            <a:endParaRPr lang="it-IT" dirty="0"/>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20.04.2026</a:t>
            </a:r>
            <a:endParaRPr lang="it-IT" dirty="0"/>
          </a:p>
        </p:txBody>
      </p:sp>
    </p:spTree>
    <p:extLst>
      <p:ext uri="{BB962C8B-B14F-4D97-AF65-F5344CB8AC3E}">
        <p14:creationId xmlns:p14="http://schemas.microsoft.com/office/powerpoint/2010/main" val="3402650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Fatti salienti</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1784-1792 Espansione dell’industria del ferro, primi telai meccanici, innovazioni nel campo della chimica, illuminazione a gas</a:t>
            </a:r>
          </a:p>
          <a:p>
            <a:r>
              <a:rPr lang="it-IT" dirty="0" smtClean="0"/>
              <a:t>1793-1801 importanti progressi in campo agricolo, legge generale sulle recinzioni in Inghilterra </a:t>
            </a:r>
          </a:p>
          <a:p>
            <a:r>
              <a:rPr lang="it-IT" dirty="0" smtClean="0"/>
              <a:t>1796 Jenner introduce la vaccinazione contro il vaiolo</a:t>
            </a:r>
          </a:p>
          <a:p>
            <a:r>
              <a:rPr lang="it-IT" dirty="0" smtClean="0"/>
              <a:t>1793 Inghilterra e Francia entrano in guerra</a:t>
            </a:r>
          </a:p>
          <a:p>
            <a:r>
              <a:rPr lang="it-IT" dirty="0" smtClean="0"/>
              <a:t>1799 Napoleone è nominato Primo console</a:t>
            </a:r>
          </a:p>
          <a:p>
            <a:r>
              <a:rPr lang="it-IT" dirty="0" smtClean="0"/>
              <a:t>1803 progressi in campo tessile (telai meccanici)</a:t>
            </a:r>
          </a:p>
          <a:p>
            <a:r>
              <a:rPr lang="it-IT" dirty="0" smtClean="0"/>
              <a:t>1810 Inizia la rivolta dell’America latina</a:t>
            </a:r>
          </a:p>
          <a:p>
            <a:r>
              <a:rPr lang="it-IT" dirty="0" smtClean="0"/>
              <a:t>1811 inizia l’età della locomozione a vapore</a:t>
            </a:r>
          </a:p>
          <a:p>
            <a:r>
              <a:rPr lang="it-IT" dirty="0" smtClean="0"/>
              <a:t>1812 Scoppia la guerra anglo-americana (dura fino al 1815)</a:t>
            </a:r>
          </a:p>
          <a:p>
            <a:r>
              <a:rPr lang="it-IT" dirty="0" smtClean="0"/>
              <a:t>1815 Fine delle guerre di Francia, congresso di Vienna</a:t>
            </a:r>
            <a:endParaRPr lang="it-IT" dirty="0"/>
          </a:p>
        </p:txBody>
      </p:sp>
    </p:spTree>
    <p:extLst>
      <p:ext uri="{BB962C8B-B14F-4D97-AF65-F5344CB8AC3E}">
        <p14:creationId xmlns:p14="http://schemas.microsoft.com/office/powerpoint/2010/main" val="2671646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864869" y="308009"/>
            <a:ext cx="8816465" cy="6338136"/>
          </a:xfrm>
          <a:prstGeom prst="rect">
            <a:avLst/>
          </a:prstGeom>
        </p:spPr>
      </p:pic>
    </p:spTree>
    <p:extLst>
      <p:ext uri="{BB962C8B-B14F-4D97-AF65-F5344CB8AC3E}">
        <p14:creationId xmlns:p14="http://schemas.microsoft.com/office/powerpoint/2010/main" val="2184118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Il contesto </a:t>
            </a:r>
            <a:r>
              <a:rPr lang="it-IT" dirty="0" smtClean="0"/>
              <a:t>europeo (1776 – 1817)</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solidFill>
                  <a:srgbClr val="FF0000"/>
                </a:solidFill>
              </a:rPr>
              <a:t>Prosegue la trasformazione graduale della </a:t>
            </a:r>
            <a:r>
              <a:rPr lang="it-IT" dirty="0">
                <a:solidFill>
                  <a:srgbClr val="FF0000"/>
                </a:solidFill>
              </a:rPr>
              <a:t>società </a:t>
            </a:r>
            <a:r>
              <a:rPr lang="it-IT" dirty="0" smtClean="0">
                <a:solidFill>
                  <a:srgbClr val="FF0000"/>
                </a:solidFill>
              </a:rPr>
              <a:t>europea (inglese e francese in particolare) </a:t>
            </a:r>
            <a:r>
              <a:rPr lang="it-IT" dirty="0" smtClean="0"/>
              <a:t>da </a:t>
            </a:r>
            <a:r>
              <a:rPr lang="it-IT" dirty="0"/>
              <a:t>agricola (sussistenza, scarsità) a industriale </a:t>
            </a:r>
            <a:r>
              <a:rPr lang="it-IT" dirty="0" smtClean="0"/>
              <a:t>(crescita, riproducibilità) sotto la spinta di una triplice rivoluzione</a:t>
            </a:r>
            <a:r>
              <a:rPr lang="it-IT" dirty="0" smtClean="0">
                <a:solidFill>
                  <a:srgbClr val="FF0000"/>
                </a:solidFill>
              </a:rPr>
              <a:t> demografica, agricola, industriale. </a:t>
            </a:r>
            <a:endParaRPr lang="it-IT" dirty="0">
              <a:solidFill>
                <a:srgbClr val="FF0000"/>
              </a:solidFill>
            </a:endParaRPr>
          </a:p>
          <a:p>
            <a:endParaRPr lang="it-IT" dirty="0" smtClean="0"/>
          </a:p>
          <a:p>
            <a:r>
              <a:rPr lang="it-IT" dirty="0"/>
              <a:t>Affermazione definitiva della </a:t>
            </a:r>
            <a:r>
              <a:rPr lang="it-IT" dirty="0" smtClean="0"/>
              <a:t>GB come nazione egemone. Fine politica dell’Ancien </a:t>
            </a:r>
            <a:r>
              <a:rPr lang="it-IT" dirty="0" err="1" smtClean="0"/>
              <a:t>régime</a:t>
            </a:r>
            <a:r>
              <a:rPr lang="it-IT" dirty="0" smtClean="0"/>
              <a:t> in Francia, lenta scomparsa del «mondo fisiocratico», le guerre napoleoniche. L’affermazione degli USA (legami economici con l’Europa). </a:t>
            </a:r>
          </a:p>
          <a:p>
            <a:pPr marL="0" indent="0">
              <a:buNone/>
            </a:pPr>
            <a:r>
              <a:rPr lang="it-IT" dirty="0" smtClean="0"/>
              <a:t>  </a:t>
            </a:r>
            <a:endParaRPr lang="it-IT" dirty="0"/>
          </a:p>
          <a:p>
            <a:r>
              <a:rPr lang="it-IT" dirty="0" smtClean="0"/>
              <a:t>Con la crescita dell’attività economica, emergono il tema del conflitto distributivo (</a:t>
            </a:r>
            <a:r>
              <a:rPr lang="it-IT" dirty="0" smtClean="0">
                <a:solidFill>
                  <a:srgbClr val="FF0000"/>
                </a:solidFill>
              </a:rPr>
              <a:t>dall’ordine al disordine</a:t>
            </a:r>
            <a:r>
              <a:rPr lang="it-IT" dirty="0" smtClean="0"/>
              <a:t>) e la polarizzazione delle opinioni tra utopisti rivoluzionari e conservatori scettici verso qualunque possibilità di riforma. Il «riformismo» graduale, empirico di </a:t>
            </a:r>
            <a:r>
              <a:rPr lang="it-IT" dirty="0" err="1" smtClean="0"/>
              <a:t>Turgot</a:t>
            </a:r>
            <a:r>
              <a:rPr lang="it-IT" dirty="0" smtClean="0"/>
              <a:t> e Smith, schiacciato tra gli opposti «estremismi» (non sarà l’ultima volta). Il problema della povertà agricola e della sua gestione.</a:t>
            </a:r>
          </a:p>
          <a:p>
            <a:endParaRPr lang="it-IT" dirty="0"/>
          </a:p>
          <a:p>
            <a:r>
              <a:rPr lang="it-IT" dirty="0" smtClean="0"/>
              <a:t>Graduale </a:t>
            </a:r>
            <a:r>
              <a:rPr lang="it-IT" dirty="0" smtClean="0">
                <a:solidFill>
                  <a:srgbClr val="FF0000"/>
                </a:solidFill>
              </a:rPr>
              <a:t>affermazione della borghesia</a:t>
            </a:r>
            <a:r>
              <a:rPr lang="it-IT" dirty="0" smtClean="0"/>
              <a:t> (capitalista e urbana) come classe egemone. </a:t>
            </a:r>
            <a:endParaRPr lang="it-IT" dirty="0"/>
          </a:p>
        </p:txBody>
      </p:sp>
    </p:spTree>
    <p:extLst>
      <p:ext uri="{BB962C8B-B14F-4D97-AF65-F5344CB8AC3E}">
        <p14:creationId xmlns:p14="http://schemas.microsoft.com/office/powerpoint/2010/main" val="1080574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662220" y="609600"/>
            <a:ext cx="4417906" cy="4815843"/>
          </a:xfrm>
          <a:prstGeom prst="rect">
            <a:avLst/>
          </a:prstGeom>
        </p:spPr>
      </p:pic>
      <p:sp>
        <p:nvSpPr>
          <p:cNvPr id="5" name="Rettangolo 4"/>
          <p:cNvSpPr/>
          <p:nvPr/>
        </p:nvSpPr>
        <p:spPr>
          <a:xfrm>
            <a:off x="3560620" y="5913643"/>
            <a:ext cx="5439038" cy="646331"/>
          </a:xfrm>
          <a:prstGeom prst="rect">
            <a:avLst/>
          </a:prstGeom>
        </p:spPr>
        <p:txBody>
          <a:bodyPr wrap="square">
            <a:spAutoFit/>
          </a:bodyPr>
          <a:lstStyle/>
          <a:p>
            <a:pPr algn="ctr"/>
            <a:r>
              <a:rPr lang="it-IT" dirty="0"/>
              <a:t>Jeremy</a:t>
            </a:r>
            <a:r>
              <a:rPr lang="it-IT" b="1" dirty="0" smtClean="0">
                <a:solidFill>
                  <a:srgbClr val="4D5156"/>
                </a:solidFill>
                <a:latin typeface="arial" panose="020B0604020202020204" pitchFamily="34" charset="0"/>
              </a:rPr>
              <a:t> </a:t>
            </a:r>
            <a:r>
              <a:rPr lang="it-IT" dirty="0" err="1"/>
              <a:t>Bentham</a:t>
            </a:r>
            <a:endParaRPr lang="it-IT" dirty="0"/>
          </a:p>
          <a:p>
            <a:r>
              <a:rPr lang="it-IT" dirty="0"/>
              <a:t>(Londra, 15 febbraio 1748 – Londra, 6 giugno 1832)</a:t>
            </a:r>
          </a:p>
        </p:txBody>
      </p:sp>
    </p:spTree>
    <p:extLst>
      <p:ext uri="{BB962C8B-B14F-4D97-AF65-F5344CB8AC3E}">
        <p14:creationId xmlns:p14="http://schemas.microsoft.com/office/powerpoint/2010/main" val="3160927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J.Bentham</a:t>
            </a:r>
            <a:r>
              <a:rPr lang="it-IT" dirty="0" smtClean="0"/>
              <a:t> (cenni)</a:t>
            </a:r>
            <a:endParaRPr lang="it-IT" dirty="0"/>
          </a:p>
        </p:txBody>
      </p:sp>
      <p:sp>
        <p:nvSpPr>
          <p:cNvPr id="3" name="Segnaposto contenuto 2"/>
          <p:cNvSpPr>
            <a:spLocks noGrp="1"/>
          </p:cNvSpPr>
          <p:nvPr>
            <p:ph idx="1"/>
          </p:nvPr>
        </p:nvSpPr>
        <p:spPr>
          <a:xfrm>
            <a:off x="838199" y="1825624"/>
            <a:ext cx="11169073" cy="4787611"/>
          </a:xfrm>
        </p:spPr>
        <p:txBody>
          <a:bodyPr>
            <a:normAutofit fontScale="92500" lnSpcReduction="20000"/>
          </a:bodyPr>
          <a:lstStyle/>
          <a:p>
            <a:r>
              <a:rPr lang="it-IT" dirty="0" smtClean="0">
                <a:solidFill>
                  <a:srgbClr val="FF0000"/>
                </a:solidFill>
              </a:rPr>
              <a:t>Filosofo e giurista inglese (1748-1832) </a:t>
            </a:r>
            <a:r>
              <a:rPr lang="it-IT" dirty="0" smtClean="0"/>
              <a:t>legato agli illuministi scozzesi e agli economisti classici (tra cui Ricardo, Malthus e James </a:t>
            </a:r>
            <a:r>
              <a:rPr lang="it-IT" dirty="0" err="1" smtClean="0"/>
              <a:t>Mill</a:t>
            </a:r>
            <a:r>
              <a:rPr lang="it-IT" dirty="0" smtClean="0"/>
              <a:t> di cui era amico e corrispondente), tra i </a:t>
            </a:r>
            <a:r>
              <a:rPr lang="it-IT" dirty="0" smtClean="0">
                <a:solidFill>
                  <a:srgbClr val="FF0000"/>
                </a:solidFill>
              </a:rPr>
              <a:t>fondatori dell’utilitarismo filosofico</a:t>
            </a:r>
            <a:r>
              <a:rPr lang="it-IT" dirty="0" smtClean="0"/>
              <a:t>. Soprattutto nella seconda parte della sua lunga vita. Portatore di istanze riformiste radicali in campo politico e </a:t>
            </a:r>
            <a:r>
              <a:rPr lang="it-IT" dirty="0"/>
              <a:t>sociale (suffragio </a:t>
            </a:r>
            <a:r>
              <a:rPr lang="it-IT" dirty="0" smtClean="0"/>
              <a:t>universale donne incluse, </a:t>
            </a:r>
            <a:r>
              <a:rPr lang="it-IT" dirty="0"/>
              <a:t>sanità e istruzione pubblica, abolizione della pena di morte, estensione </a:t>
            </a:r>
            <a:r>
              <a:rPr lang="it-IT" dirty="0" smtClean="0"/>
              <a:t>dell’uguaglianza </a:t>
            </a:r>
            <a:r>
              <a:rPr lang="it-IT" dirty="0"/>
              <a:t>giuridica alle donne, depenalizzazione dell’omosessualità</a:t>
            </a:r>
            <a:r>
              <a:rPr lang="it-IT" dirty="0" smtClean="0"/>
              <a:t>).</a:t>
            </a:r>
            <a:endParaRPr lang="it-IT" dirty="0"/>
          </a:p>
          <a:p>
            <a:endParaRPr lang="it-IT" dirty="0" smtClean="0"/>
          </a:p>
          <a:p>
            <a:r>
              <a:rPr lang="it-IT" dirty="0" smtClean="0">
                <a:solidFill>
                  <a:srgbClr val="FF0000"/>
                </a:solidFill>
              </a:rPr>
              <a:t>Opere principali in campo economico</a:t>
            </a:r>
            <a:r>
              <a:rPr lang="it-IT" dirty="0" smtClean="0"/>
              <a:t>: </a:t>
            </a:r>
            <a:r>
              <a:rPr lang="it-IT" i="1" dirty="0" err="1" smtClean="0"/>
              <a:t>Defence</a:t>
            </a:r>
            <a:r>
              <a:rPr lang="it-IT" i="1" dirty="0" smtClean="0"/>
              <a:t> of </a:t>
            </a:r>
            <a:r>
              <a:rPr lang="it-IT" i="1" dirty="0" err="1" smtClean="0"/>
              <a:t>Usury</a:t>
            </a:r>
            <a:r>
              <a:rPr lang="it-IT" i="1" dirty="0" smtClean="0"/>
              <a:t> </a:t>
            </a:r>
            <a:r>
              <a:rPr lang="it-IT" dirty="0" smtClean="0"/>
              <a:t>(1787, in parte per rispondere alla raccomandazione di Smith sull’opportunità di porre limiti ai tassi d’interesse), </a:t>
            </a:r>
            <a:r>
              <a:rPr lang="it-IT" i="1" dirty="0" smtClean="0"/>
              <a:t>Manuel d’</a:t>
            </a:r>
            <a:r>
              <a:rPr lang="it-IT" i="1" dirty="0" err="1" smtClean="0"/>
              <a:t>économia</a:t>
            </a:r>
            <a:r>
              <a:rPr lang="it-IT" i="1" dirty="0" smtClean="0"/>
              <a:t> </a:t>
            </a:r>
            <a:r>
              <a:rPr lang="it-IT" i="1" dirty="0" err="1" smtClean="0"/>
              <a:t>politique</a:t>
            </a:r>
            <a:r>
              <a:rPr lang="it-IT" i="1" dirty="0" smtClean="0"/>
              <a:t> </a:t>
            </a:r>
            <a:r>
              <a:rPr lang="it-IT" dirty="0" smtClean="0"/>
              <a:t>(1811), approccio liberista ma in maniera diversa dagli economisti classici (es. riferimenti alla legge della domanda e dell’offerta e alla funzione di produzione, sostegno per la riduzione della spesa pubblica e la trasparenza nella pubblica amministrazione, anticipazione di alcune idee ‘keynesiane’ in materia di politica monetaria).</a:t>
            </a:r>
          </a:p>
          <a:p>
            <a:endParaRPr lang="it-IT" dirty="0" smtClean="0"/>
          </a:p>
        </p:txBody>
      </p:sp>
    </p:spTree>
    <p:extLst>
      <p:ext uri="{BB962C8B-B14F-4D97-AF65-F5344CB8AC3E}">
        <p14:creationId xmlns:p14="http://schemas.microsoft.com/office/powerpoint/2010/main" val="2498823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Utilitarismo</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Modo nuovo di concepire la motivazione umana all’azione.</a:t>
            </a:r>
          </a:p>
          <a:p>
            <a:r>
              <a:rPr lang="it-IT" dirty="0" smtClean="0"/>
              <a:t>Individui concepiti come «atomi sociali alle prese con le forze impersonali e immutabili del mercato» (</a:t>
            </a:r>
            <a:r>
              <a:rPr lang="it-IT" dirty="0" err="1" smtClean="0"/>
              <a:t>Screpanti</a:t>
            </a:r>
            <a:r>
              <a:rPr lang="it-IT" dirty="0" smtClean="0"/>
              <a:t> e Zamagni 2017, p. 117).</a:t>
            </a:r>
          </a:p>
          <a:p>
            <a:r>
              <a:rPr lang="it-IT" dirty="0" smtClean="0"/>
              <a:t>I soggetti economici sono auto-interessati e competitivi. Ognuno è il miglior giudice del proprio interesse ed è capace di procurarsi le informazioni rilevanti per prendere le proprie decisioni. </a:t>
            </a:r>
          </a:p>
          <a:p>
            <a:r>
              <a:rPr lang="it-IT" dirty="0" smtClean="0"/>
              <a:t>Nonostante queste premesse, il programma etico-politico dell’utilitarismo è tutt’altro che individualista e si pone l’obiettivo principale di fornire all’autorità pubblica gli strumenti per </a:t>
            </a:r>
            <a:r>
              <a:rPr lang="it-IT" dirty="0" smtClean="0">
                <a:solidFill>
                  <a:srgbClr val="FF0000"/>
                </a:solidFill>
              </a:rPr>
              <a:t>«conseguire la maggiore felicità per il maggior numero di persone». </a:t>
            </a:r>
          </a:p>
          <a:p>
            <a:r>
              <a:rPr lang="it-IT" dirty="0" smtClean="0">
                <a:solidFill>
                  <a:srgbClr val="FF0000"/>
                </a:solidFill>
              </a:rPr>
              <a:t>Il principio della massima felicita (GHP) </a:t>
            </a:r>
            <a:r>
              <a:rPr lang="it-IT" dirty="0" smtClean="0"/>
              <a:t>come </a:t>
            </a:r>
            <a:r>
              <a:rPr lang="it-IT" dirty="0"/>
              <a:t>obiettivo dell’azione del Legislatore la realizzazione dell’utilità generale, intesa come «la massima felicità per il maggior numero di persone» (principio della massima felicità, edonismo etico). Bene è ciò che aumenta la felicità collettiva, male è ciò che la diminuisce.  </a:t>
            </a:r>
            <a:r>
              <a:rPr lang="it-IT" dirty="0" smtClean="0">
                <a:solidFill>
                  <a:srgbClr val="FF0000"/>
                </a:solidFill>
              </a:rPr>
              <a:t> </a:t>
            </a:r>
            <a:endParaRPr lang="it-IT" dirty="0">
              <a:solidFill>
                <a:srgbClr val="FF0000"/>
              </a:solidFill>
            </a:endParaRPr>
          </a:p>
        </p:txBody>
      </p:sp>
    </p:spTree>
    <p:extLst>
      <p:ext uri="{BB962C8B-B14F-4D97-AF65-F5344CB8AC3E}">
        <p14:creationId xmlns:p14="http://schemas.microsoft.com/office/powerpoint/2010/main" val="3737144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Utilitarismo, 2</a:t>
            </a:r>
            <a:endParaRPr lang="it-IT" dirty="0"/>
          </a:p>
        </p:txBody>
      </p:sp>
      <p:sp>
        <p:nvSpPr>
          <p:cNvPr id="3" name="Segnaposto contenuto 2"/>
          <p:cNvSpPr>
            <a:spLocks noGrp="1"/>
          </p:cNvSpPr>
          <p:nvPr>
            <p:ph idx="1"/>
          </p:nvPr>
        </p:nvSpPr>
        <p:spPr/>
        <p:txBody>
          <a:bodyPr>
            <a:normAutofit fontScale="85000" lnSpcReduction="20000"/>
          </a:bodyPr>
          <a:lstStyle/>
          <a:p>
            <a:r>
              <a:rPr lang="it-IT" dirty="0"/>
              <a:t>Base dell’utilitarismo è l’idea che i comportamenti umani siano motivati dalla massimizzazione dell’utilità, o felicità, individuale, intesa come fuga dal dolore e ricerca del piacere (</a:t>
            </a:r>
            <a:r>
              <a:rPr lang="it-IT" dirty="0">
                <a:solidFill>
                  <a:srgbClr val="FF0000"/>
                </a:solidFill>
              </a:rPr>
              <a:t>edonismo psicologico</a:t>
            </a:r>
            <a:r>
              <a:rPr lang="it-IT" dirty="0"/>
              <a:t>). </a:t>
            </a:r>
            <a:endParaRPr lang="it-IT" dirty="0" smtClean="0"/>
          </a:p>
          <a:p>
            <a:pPr marL="0" indent="0">
              <a:buNone/>
            </a:pPr>
            <a:endParaRPr lang="it-IT" i="1" dirty="0" smtClean="0"/>
          </a:p>
          <a:p>
            <a:pPr marL="0" indent="0">
              <a:buNone/>
            </a:pPr>
            <a:r>
              <a:rPr lang="it-IT" i="1" dirty="0" smtClean="0"/>
              <a:t>«Per utilità s’intende quella proprietà di un oggetto qualsiasi di produrre beneficio, vantaggio, piacere, bene, felicità […] o di impedire l’accadimento di pene, male o infelicità a colui del cui interesse si tratta» </a:t>
            </a:r>
            <a:r>
              <a:rPr lang="it-IT" i="1" dirty="0"/>
              <a:t>(</a:t>
            </a:r>
            <a:r>
              <a:rPr lang="it-IT" i="1" dirty="0" err="1"/>
              <a:t>Bentham</a:t>
            </a:r>
            <a:r>
              <a:rPr lang="it-IT" i="1" dirty="0"/>
              <a:t> citato da </a:t>
            </a:r>
            <a:r>
              <a:rPr lang="it-IT" i="1" dirty="0" err="1" smtClean="0"/>
              <a:t>Screpanti</a:t>
            </a:r>
            <a:r>
              <a:rPr lang="it-IT" i="1" dirty="0" smtClean="0"/>
              <a:t> e Zamagni 2017: 117)</a:t>
            </a:r>
            <a:endParaRPr lang="it-IT" dirty="0"/>
          </a:p>
          <a:p>
            <a:endParaRPr lang="it-IT" dirty="0" smtClean="0"/>
          </a:p>
          <a:p>
            <a:r>
              <a:rPr lang="it-IT" dirty="0" smtClean="0"/>
              <a:t>Un principio singolo spiega tutti i comportamenti umani (semplificazione rispetto alla visione polidimensionale di Smith) e può servire come </a:t>
            </a:r>
            <a:r>
              <a:rPr lang="it-IT" dirty="0" smtClean="0">
                <a:solidFill>
                  <a:srgbClr val="FF0000"/>
                </a:solidFill>
              </a:rPr>
              <a:t>base per una scienza della felicità umana</a:t>
            </a:r>
            <a:r>
              <a:rPr lang="it-IT" dirty="0" smtClean="0"/>
              <a:t> dove i piaceri e le pene possono essere quantificati sulla base di sette circostanze diverse: intensità, durata, certezza/incertezza, vicinanza/lontananza, fecondità, purezza, estensione</a:t>
            </a:r>
            <a:endParaRPr lang="it-IT" dirty="0" smtClean="0">
              <a:solidFill>
                <a:srgbClr val="FF0000"/>
              </a:solidFill>
            </a:endParaRPr>
          </a:p>
          <a:p>
            <a:pPr marL="0" indent="0">
              <a:buNone/>
            </a:pPr>
            <a:endParaRPr lang="it-IT" i="1" dirty="0" smtClean="0"/>
          </a:p>
          <a:p>
            <a:pPr marL="0" indent="0">
              <a:buNone/>
            </a:pPr>
            <a:endParaRPr lang="it-IT" dirty="0" smtClean="0"/>
          </a:p>
        </p:txBody>
      </p:sp>
    </p:spTree>
    <p:extLst>
      <p:ext uri="{BB962C8B-B14F-4D97-AF65-F5344CB8AC3E}">
        <p14:creationId xmlns:p14="http://schemas.microsoft.com/office/powerpoint/2010/main" val="1081451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Utilitarismo, 3</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Gli altri due pilastri dell’utilitarismo </a:t>
            </a:r>
            <a:r>
              <a:rPr lang="it-IT" dirty="0" err="1" smtClean="0"/>
              <a:t>benthamiano</a:t>
            </a:r>
            <a:r>
              <a:rPr lang="it-IT" dirty="0" smtClean="0"/>
              <a:t> sono: l’</a:t>
            </a:r>
            <a:r>
              <a:rPr lang="it-IT" dirty="0" smtClean="0">
                <a:solidFill>
                  <a:srgbClr val="FF0000"/>
                </a:solidFill>
              </a:rPr>
              <a:t>egoismo</a:t>
            </a:r>
            <a:r>
              <a:rPr lang="it-IT" dirty="0" smtClean="0"/>
              <a:t> (estremizzazione del self-</a:t>
            </a:r>
            <a:r>
              <a:rPr lang="it-IT" dirty="0" err="1" smtClean="0"/>
              <a:t>interest</a:t>
            </a:r>
            <a:r>
              <a:rPr lang="it-IT" dirty="0" smtClean="0"/>
              <a:t> di Smith) e il </a:t>
            </a:r>
            <a:r>
              <a:rPr lang="it-IT" dirty="0" err="1" smtClean="0">
                <a:solidFill>
                  <a:srgbClr val="FF0000"/>
                </a:solidFill>
              </a:rPr>
              <a:t>consequenzialismo</a:t>
            </a:r>
            <a:r>
              <a:rPr lang="it-IT" dirty="0" smtClean="0"/>
              <a:t> (il giudizio morale di un’azione dipende dalle sue conseguenze)</a:t>
            </a:r>
          </a:p>
          <a:p>
            <a:endParaRPr lang="it-IT" dirty="0" smtClean="0"/>
          </a:p>
          <a:p>
            <a:r>
              <a:rPr lang="it-IT" dirty="0" smtClean="0"/>
              <a:t>Partendo da questa idea, </a:t>
            </a:r>
            <a:r>
              <a:rPr lang="it-IT" dirty="0" err="1" smtClean="0"/>
              <a:t>Bentham</a:t>
            </a:r>
            <a:r>
              <a:rPr lang="it-IT" dirty="0" smtClean="0"/>
              <a:t> fornisce un contributo importante al problema di come valutare le conseguenza di una determinata azione (o insieme di azioni, comprese le azioni del Legislatore e del governo che influenzano l’allocazione delle risorse), basandosi su un </a:t>
            </a:r>
            <a:r>
              <a:rPr lang="it-IT" dirty="0" smtClean="0">
                <a:solidFill>
                  <a:srgbClr val="FF0000"/>
                </a:solidFill>
              </a:rPr>
              <a:t>«principio di utilità».</a:t>
            </a:r>
          </a:p>
          <a:p>
            <a:pPr marL="0" indent="0">
              <a:buNone/>
            </a:pPr>
            <a:endParaRPr lang="it-IT" i="1" dirty="0" smtClean="0"/>
          </a:p>
          <a:p>
            <a:pPr marL="0" indent="0">
              <a:buNone/>
            </a:pPr>
            <a:r>
              <a:rPr lang="it-IT" i="1" dirty="0" smtClean="0"/>
              <a:t>«Con principio di utilità si intende quel principio che approva o disapprova qualunque azione secondo la tendenza che essa sembra possedere ad aumentare o diminuire la felicità della parte il cui interesse è preso in considerazione, oppure, che è lo stesso in altre parole a promuovere o a ostacolare quella felicità» (</a:t>
            </a:r>
            <a:r>
              <a:rPr lang="it-IT" i="1" dirty="0" err="1" smtClean="0"/>
              <a:t>Bentham</a:t>
            </a:r>
            <a:r>
              <a:rPr lang="it-IT" i="1" dirty="0" smtClean="0"/>
              <a:t> citato da </a:t>
            </a:r>
            <a:r>
              <a:rPr lang="it-IT" i="1" dirty="0" err="1" smtClean="0"/>
              <a:t>Facchi</a:t>
            </a:r>
            <a:r>
              <a:rPr lang="it-IT" i="1" dirty="0" smtClean="0"/>
              <a:t> 2015: 136)</a:t>
            </a:r>
          </a:p>
          <a:p>
            <a:endParaRPr lang="it-IT" dirty="0" smtClean="0"/>
          </a:p>
          <a:p>
            <a:endParaRPr lang="it-IT" dirty="0" smtClean="0"/>
          </a:p>
        </p:txBody>
      </p:sp>
    </p:spTree>
    <p:extLst>
      <p:ext uri="{BB962C8B-B14F-4D97-AF65-F5344CB8AC3E}">
        <p14:creationId xmlns:p14="http://schemas.microsoft.com/office/powerpoint/2010/main" val="1460711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Utilitarismo, 4</a:t>
            </a:r>
            <a:endParaRPr lang="it-IT" dirty="0"/>
          </a:p>
        </p:txBody>
      </p:sp>
      <p:sp>
        <p:nvSpPr>
          <p:cNvPr id="3" name="Segnaposto contenuto 2"/>
          <p:cNvSpPr>
            <a:spLocks noGrp="1"/>
          </p:cNvSpPr>
          <p:nvPr>
            <p:ph idx="1"/>
          </p:nvPr>
        </p:nvSpPr>
        <p:spPr/>
        <p:txBody>
          <a:bodyPr>
            <a:normAutofit fontScale="70000" lnSpcReduction="20000"/>
          </a:bodyPr>
          <a:lstStyle/>
          <a:p>
            <a:r>
              <a:rPr lang="it-IT" dirty="0">
                <a:solidFill>
                  <a:srgbClr val="FF0000"/>
                </a:solidFill>
              </a:rPr>
              <a:t>L’obiettivo del Legislatore</a:t>
            </a:r>
            <a:r>
              <a:rPr lang="it-IT" dirty="0"/>
              <a:t>, nella visione illuministica di </a:t>
            </a:r>
            <a:r>
              <a:rPr lang="it-IT" dirty="0" err="1"/>
              <a:t>Bentham</a:t>
            </a:r>
            <a:r>
              <a:rPr lang="it-IT" dirty="0"/>
              <a:t>, è creare le condizioni perché la società massimizzi la felicità di un numero massimo dei suoi componenti, indirizzando gli uomini a comportarsi in maniera giusta (utile) attraverso istituzioni appropriate. </a:t>
            </a:r>
            <a:r>
              <a:rPr lang="it-IT" dirty="0">
                <a:solidFill>
                  <a:srgbClr val="FF0000"/>
                </a:solidFill>
              </a:rPr>
              <a:t>L’interesse della collettività </a:t>
            </a:r>
            <a:r>
              <a:rPr lang="it-IT" dirty="0"/>
              <a:t>coincide con la somma degli interessi individuali. Le utilità individuali sono confrontabili fra loro</a:t>
            </a:r>
            <a:r>
              <a:rPr lang="it-IT" dirty="0" smtClean="0"/>
              <a:t>.</a:t>
            </a:r>
          </a:p>
          <a:p>
            <a:endParaRPr lang="it-IT" dirty="0"/>
          </a:p>
          <a:p>
            <a:r>
              <a:rPr lang="it-IT" dirty="0" smtClean="0"/>
              <a:t>Lo </a:t>
            </a:r>
            <a:r>
              <a:rPr lang="it-IT" dirty="0" smtClean="0">
                <a:solidFill>
                  <a:srgbClr val="FF0000"/>
                </a:solidFill>
              </a:rPr>
              <a:t>strumento</a:t>
            </a:r>
            <a:r>
              <a:rPr lang="it-IT" dirty="0" smtClean="0"/>
              <a:t> che il Legislatore può utilizzare per valutare il grado di avvicinamento a questo obiettivo prende il nome di </a:t>
            </a:r>
            <a:r>
              <a:rPr lang="it-IT" dirty="0" smtClean="0">
                <a:solidFill>
                  <a:srgbClr val="FF0000"/>
                </a:solidFill>
              </a:rPr>
              <a:t>calcolo </a:t>
            </a:r>
            <a:r>
              <a:rPr lang="it-IT" dirty="0" err="1" smtClean="0">
                <a:solidFill>
                  <a:srgbClr val="FF0000"/>
                </a:solidFill>
              </a:rPr>
              <a:t>felicifico</a:t>
            </a:r>
            <a:r>
              <a:rPr lang="it-IT" dirty="0" smtClean="0">
                <a:solidFill>
                  <a:srgbClr val="FF0000"/>
                </a:solidFill>
              </a:rPr>
              <a:t> </a:t>
            </a:r>
            <a:r>
              <a:rPr lang="it-IT" dirty="0" smtClean="0"/>
              <a:t>o calcolo dei piaceri e delle pene o aritmetica morale. Il calcolo </a:t>
            </a:r>
            <a:r>
              <a:rPr lang="it-IT" dirty="0" err="1" smtClean="0"/>
              <a:t>felicifico</a:t>
            </a:r>
            <a:r>
              <a:rPr lang="it-IT" dirty="0" smtClean="0"/>
              <a:t> richiede:</a:t>
            </a:r>
          </a:p>
          <a:p>
            <a:pPr lvl="1"/>
            <a:r>
              <a:rPr lang="it-IT" dirty="0" smtClean="0"/>
              <a:t>Che i diversi piaceri e pene siano misurati su una stessa scala quantitativa monodimensionale.</a:t>
            </a:r>
          </a:p>
          <a:p>
            <a:pPr lvl="1"/>
            <a:r>
              <a:rPr lang="it-IT" dirty="0" smtClean="0"/>
              <a:t>Che si possano sommare i piaceri (sottrarre le pene) goduti (sofferte) dai diversi compenti della collettività (ipotizzati identici l’uno all’altro per quanto riguarda la capacità di provare piacere).</a:t>
            </a:r>
          </a:p>
          <a:p>
            <a:endParaRPr lang="it-IT" dirty="0"/>
          </a:p>
          <a:p>
            <a:r>
              <a:rPr lang="it-IT" dirty="0" smtClean="0"/>
              <a:t>L’aritmetica morale è basata su </a:t>
            </a:r>
            <a:r>
              <a:rPr lang="it-IT" dirty="0" smtClean="0">
                <a:solidFill>
                  <a:srgbClr val="FF0000"/>
                </a:solidFill>
              </a:rPr>
              <a:t>calcoli complessi</a:t>
            </a:r>
            <a:r>
              <a:rPr lang="it-IT" dirty="0" smtClean="0"/>
              <a:t>, che tengono conto dei vari caratteri che determinano l’incidenza dei piacere e delle pene (intensità durata, certezza, distanza nel tempo, fecondità, purezza ed estensione intesa come numero di persone che sono toccate dagli effetti di una determinata azione.</a:t>
            </a:r>
            <a:endParaRPr lang="it-IT" dirty="0"/>
          </a:p>
        </p:txBody>
      </p:sp>
    </p:spTree>
    <p:extLst>
      <p:ext uri="{BB962C8B-B14F-4D97-AF65-F5344CB8AC3E}">
        <p14:creationId xmlns:p14="http://schemas.microsoft.com/office/powerpoint/2010/main" val="2901590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3122543" y="760649"/>
            <a:ext cx="5106175" cy="4217752"/>
          </a:xfrm>
          <a:prstGeom prst="rect">
            <a:avLst/>
          </a:prstGeom>
        </p:spPr>
      </p:pic>
      <p:sp>
        <p:nvSpPr>
          <p:cNvPr id="7" name="Rettangolo 6"/>
          <p:cNvSpPr/>
          <p:nvPr/>
        </p:nvSpPr>
        <p:spPr>
          <a:xfrm>
            <a:off x="2658361" y="5245077"/>
            <a:ext cx="6097712" cy="646331"/>
          </a:xfrm>
          <a:prstGeom prst="rect">
            <a:avLst/>
          </a:prstGeom>
        </p:spPr>
        <p:txBody>
          <a:bodyPr wrap="square">
            <a:spAutoFit/>
          </a:bodyPr>
          <a:lstStyle/>
          <a:p>
            <a:pPr algn="ctr"/>
            <a:r>
              <a:rPr lang="it-IT" dirty="0" smtClean="0"/>
              <a:t>Jean-</a:t>
            </a:r>
            <a:r>
              <a:rPr lang="it-IT" dirty="0" err="1" smtClean="0"/>
              <a:t>Baptiste</a:t>
            </a:r>
            <a:r>
              <a:rPr lang="it-IT" dirty="0" smtClean="0"/>
              <a:t> </a:t>
            </a:r>
            <a:r>
              <a:rPr lang="it-IT" dirty="0" err="1" smtClean="0"/>
              <a:t>Say</a:t>
            </a:r>
            <a:r>
              <a:rPr lang="it-IT" dirty="0" smtClean="0"/>
              <a:t> </a:t>
            </a:r>
          </a:p>
          <a:p>
            <a:pPr algn="ctr"/>
            <a:r>
              <a:rPr lang="it-IT" dirty="0" smtClean="0"/>
              <a:t>Lione, 5 gennaio 1767 – Parigi, 15 novembre 1832</a:t>
            </a:r>
            <a:endParaRPr lang="it-IT" dirty="0"/>
          </a:p>
        </p:txBody>
      </p:sp>
    </p:spTree>
    <p:extLst>
      <p:ext uri="{BB962C8B-B14F-4D97-AF65-F5344CB8AC3E}">
        <p14:creationId xmlns:p14="http://schemas.microsoft.com/office/powerpoint/2010/main" val="9139914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J.B. </a:t>
            </a:r>
            <a:r>
              <a:rPr lang="it-IT" dirty="0" err="1"/>
              <a:t>Say</a:t>
            </a:r>
            <a:r>
              <a:rPr lang="it-IT" dirty="0"/>
              <a:t>: cenni biografici</a:t>
            </a:r>
          </a:p>
        </p:txBody>
      </p:sp>
      <p:sp>
        <p:nvSpPr>
          <p:cNvPr id="3" name="Segnaposto contenuto 2"/>
          <p:cNvSpPr>
            <a:spLocks noGrp="1"/>
          </p:cNvSpPr>
          <p:nvPr>
            <p:ph idx="1"/>
          </p:nvPr>
        </p:nvSpPr>
        <p:spPr>
          <a:xfrm>
            <a:off x="838200" y="1825624"/>
            <a:ext cx="10515600" cy="4783897"/>
          </a:xfrm>
        </p:spPr>
        <p:txBody>
          <a:bodyPr>
            <a:normAutofit fontScale="70000" lnSpcReduction="20000"/>
          </a:bodyPr>
          <a:lstStyle/>
          <a:p>
            <a:r>
              <a:rPr lang="it-IT" dirty="0"/>
              <a:t>Nato a Lione 1767 da una famiglia protestante, studia e soggiorna in Inghilterra dove entra in contatto con l’economia classica. Tornato in Francia si lega ad ambienti progressisti e rivoluzionari, membro del Tribunato nel 1799, fu privato della carica da Napoleone nel 1803 per le idee liberali espresse nel </a:t>
            </a:r>
            <a:r>
              <a:rPr lang="it-IT" i="1" dirty="0" err="1"/>
              <a:t>Traité</a:t>
            </a:r>
            <a:r>
              <a:rPr lang="it-IT" i="1" dirty="0"/>
              <a:t> d'</a:t>
            </a:r>
            <a:r>
              <a:rPr lang="it-IT" i="1" dirty="0" err="1"/>
              <a:t>économie</a:t>
            </a:r>
            <a:r>
              <a:rPr lang="it-IT" i="1" dirty="0"/>
              <a:t> </a:t>
            </a:r>
            <a:r>
              <a:rPr lang="it-IT" i="1" dirty="0" err="1"/>
              <a:t>politique</a:t>
            </a:r>
            <a:r>
              <a:rPr lang="it-IT" i="1" dirty="0"/>
              <a:t> </a:t>
            </a:r>
            <a:r>
              <a:rPr lang="it-IT" dirty="0"/>
              <a:t>(2 voll., </a:t>
            </a:r>
            <a:r>
              <a:rPr lang="it-IT" dirty="0" smtClean="0"/>
              <a:t>1803) dove esprime preoccupazione </a:t>
            </a:r>
            <a:r>
              <a:rPr lang="it-IT" dirty="0"/>
              <a:t>per il miglioramento delle condizioni di vita del popolo e studio delle condizioni di </a:t>
            </a:r>
            <a:r>
              <a:rPr lang="it-IT" sz="2900" dirty="0"/>
              <a:t>equilibrio di un sistema economico regolato da transazioni monetarie). </a:t>
            </a:r>
          </a:p>
          <a:p>
            <a:endParaRPr lang="it-IT" sz="2900" dirty="0"/>
          </a:p>
          <a:p>
            <a:r>
              <a:rPr lang="it-IT" sz="2900" dirty="0" smtClean="0"/>
              <a:t>Viaggia in Inghilterra dove conosce </a:t>
            </a:r>
            <a:r>
              <a:rPr lang="it-IT" sz="2900" dirty="0" err="1" smtClean="0"/>
              <a:t>Bentham</a:t>
            </a:r>
            <a:r>
              <a:rPr lang="it-IT" sz="2900" dirty="0" smtClean="0"/>
              <a:t>, Ricardo, James </a:t>
            </a:r>
            <a:r>
              <a:rPr lang="it-IT" sz="2900" dirty="0" err="1" smtClean="0"/>
              <a:t>Mill</a:t>
            </a:r>
            <a:r>
              <a:rPr lang="it-IT" sz="2900" dirty="0" smtClean="0"/>
              <a:t> Dopo </a:t>
            </a:r>
            <a:r>
              <a:rPr lang="it-IT" sz="2900" dirty="0"/>
              <a:t>un’esperienza come imprenditore (avviamento di una filanda di cotone) torna allo studio e all’insegnamento prima all'</a:t>
            </a:r>
            <a:r>
              <a:rPr lang="it-IT" sz="2900" i="1" dirty="0" err="1"/>
              <a:t>Athénée</a:t>
            </a:r>
            <a:r>
              <a:rPr lang="it-IT" sz="2900" dirty="0"/>
              <a:t> (1816), al </a:t>
            </a:r>
            <a:r>
              <a:rPr lang="it-IT" sz="2900" i="1" dirty="0" err="1"/>
              <a:t>Conservatoire</a:t>
            </a:r>
            <a:r>
              <a:rPr lang="it-IT" sz="2900" i="1" dirty="0"/>
              <a:t> d'</a:t>
            </a:r>
            <a:r>
              <a:rPr lang="it-IT" sz="2900" i="1" dirty="0" err="1"/>
              <a:t>arts</a:t>
            </a:r>
            <a:r>
              <a:rPr lang="it-IT" sz="2900" i="1" dirty="0"/>
              <a:t> et </a:t>
            </a:r>
            <a:r>
              <a:rPr lang="it-IT" sz="2900" i="1" dirty="0" err="1"/>
              <a:t>métiers</a:t>
            </a:r>
            <a:r>
              <a:rPr lang="it-IT" sz="2900" i="1" dirty="0"/>
              <a:t> </a:t>
            </a:r>
            <a:r>
              <a:rPr lang="it-IT" sz="2900" dirty="0"/>
              <a:t>(1819) e al </a:t>
            </a:r>
            <a:r>
              <a:rPr lang="it-IT" sz="2900" i="1" dirty="0" err="1"/>
              <a:t>Collège</a:t>
            </a:r>
            <a:r>
              <a:rPr lang="it-IT" sz="2900" i="1" dirty="0"/>
              <a:t> de </a:t>
            </a:r>
            <a:r>
              <a:rPr lang="it-IT" sz="2900" i="1" dirty="0" smtClean="0"/>
              <a:t>France</a:t>
            </a:r>
            <a:r>
              <a:rPr lang="it-IT" sz="2900" dirty="0" smtClean="0"/>
              <a:t> dive tiene la prima </a:t>
            </a:r>
            <a:r>
              <a:rPr lang="it-IT" sz="2900" dirty="0" err="1" smtClean="0"/>
              <a:t>cttedra</a:t>
            </a:r>
            <a:r>
              <a:rPr lang="it-IT" sz="2900" dirty="0" smtClean="0"/>
              <a:t> di Economia Politica in Francia </a:t>
            </a:r>
            <a:r>
              <a:rPr lang="it-IT" sz="2900" dirty="0"/>
              <a:t>(</a:t>
            </a:r>
            <a:r>
              <a:rPr lang="it-IT" sz="2900" i="1" dirty="0" err="1"/>
              <a:t>Cours</a:t>
            </a:r>
            <a:r>
              <a:rPr lang="it-IT" sz="2900" i="1" dirty="0"/>
              <a:t> </a:t>
            </a:r>
            <a:r>
              <a:rPr lang="it-IT" sz="2900" i="1" dirty="0" err="1"/>
              <a:t>complet</a:t>
            </a:r>
            <a:r>
              <a:rPr lang="it-IT" sz="2900" i="1" dirty="0"/>
              <a:t> d'</a:t>
            </a:r>
            <a:r>
              <a:rPr lang="it-IT" sz="2900" i="1" dirty="0" err="1"/>
              <a:t>économie</a:t>
            </a:r>
            <a:r>
              <a:rPr lang="it-IT" sz="2900" i="1" dirty="0"/>
              <a:t> </a:t>
            </a:r>
            <a:r>
              <a:rPr lang="it-IT" sz="2900" i="1" dirty="0" err="1"/>
              <a:t>politique</a:t>
            </a:r>
            <a:r>
              <a:rPr lang="it-IT" sz="2900" i="1" dirty="0"/>
              <a:t> </a:t>
            </a:r>
            <a:r>
              <a:rPr lang="it-IT" sz="2900" i="1" dirty="0" err="1"/>
              <a:t>pratique</a:t>
            </a:r>
            <a:r>
              <a:rPr lang="it-IT" sz="2900" dirty="0"/>
              <a:t>, 6 voll., 1828-29). Muore a Parigi nel 1832. </a:t>
            </a:r>
          </a:p>
          <a:p>
            <a:endParaRPr lang="it-IT" sz="2900" dirty="0"/>
          </a:p>
          <a:p>
            <a:r>
              <a:rPr lang="it-IT" sz="2900" dirty="0" err="1" smtClean="0"/>
              <a:t>Say</a:t>
            </a:r>
            <a:r>
              <a:rPr lang="it-IT" sz="2900" dirty="0" smtClean="0"/>
              <a:t> </a:t>
            </a:r>
            <a:r>
              <a:rPr lang="it-IT" sz="2900" dirty="0"/>
              <a:t>ha dato anche contributi personali alla scienza economica, soprattutto analizzando le funzioni dell'</a:t>
            </a:r>
            <a:r>
              <a:rPr lang="it-IT" sz="2900" dirty="0">
                <a:solidFill>
                  <a:srgbClr val="FF0000"/>
                </a:solidFill>
              </a:rPr>
              <a:t>imprenditore</a:t>
            </a:r>
            <a:r>
              <a:rPr lang="it-IT" sz="2900" dirty="0"/>
              <a:t> (diverso dal capitalista e importante come motore dell’attività economica), vedendo nella produzione una creazione di utilità, formulando una positiva teoria delle crisi e arrivando alla configurazione di un </a:t>
            </a:r>
            <a:r>
              <a:rPr lang="it-IT" sz="2900" dirty="0">
                <a:solidFill>
                  <a:srgbClr val="FF0000"/>
                </a:solidFill>
              </a:rPr>
              <a:t>equilibrio economico</a:t>
            </a:r>
            <a:r>
              <a:rPr lang="it-IT" sz="2900" dirty="0"/>
              <a:t> regolato dai meccanismi di mercato. </a:t>
            </a:r>
            <a:r>
              <a:rPr lang="it-IT" sz="2900" dirty="0" smtClean="0"/>
              <a:t>Politicamente è un repubblicano (contro Bonaparte) e un liberale. </a:t>
            </a:r>
            <a:endParaRPr lang="it-IT" sz="2900" dirty="0"/>
          </a:p>
        </p:txBody>
      </p:sp>
    </p:spTree>
    <p:extLst>
      <p:ext uri="{BB962C8B-B14F-4D97-AF65-F5344CB8AC3E}">
        <p14:creationId xmlns:p14="http://schemas.microsoft.com/office/powerpoint/2010/main" val="2634935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Influenze</a:t>
            </a:r>
          </a:p>
        </p:txBody>
      </p:sp>
      <p:sp>
        <p:nvSpPr>
          <p:cNvPr id="3" name="Segnaposto contenuto 2"/>
          <p:cNvSpPr>
            <a:spLocks noGrp="1"/>
          </p:cNvSpPr>
          <p:nvPr>
            <p:ph idx="1"/>
          </p:nvPr>
        </p:nvSpPr>
        <p:spPr>
          <a:xfrm>
            <a:off x="838200" y="1825625"/>
            <a:ext cx="10956636" cy="4759902"/>
          </a:xfrm>
        </p:spPr>
        <p:txBody>
          <a:bodyPr>
            <a:normAutofit fontScale="85000" lnSpcReduction="20000"/>
          </a:bodyPr>
          <a:lstStyle/>
          <a:p>
            <a:r>
              <a:rPr lang="it-IT" dirty="0">
                <a:solidFill>
                  <a:srgbClr val="FF0000"/>
                </a:solidFill>
              </a:rPr>
              <a:t>Quesnay</a:t>
            </a:r>
            <a:r>
              <a:rPr lang="it-IT" dirty="0"/>
              <a:t>: anche </a:t>
            </a:r>
            <a:r>
              <a:rPr lang="it-IT" dirty="0" err="1" smtClean="0"/>
              <a:t>Say</a:t>
            </a:r>
            <a:r>
              <a:rPr lang="it-IT" dirty="0" smtClean="0"/>
              <a:t>, pur critico verso i Fisiocratici, </a:t>
            </a:r>
            <a:r>
              <a:rPr lang="it-IT" dirty="0"/>
              <a:t>crede nell’esistenza di un «ordine naturale» prestabilito che regola la produzione, la distribuzione, il consumo e nell’idea che esista una naturale tendenza all’equilibrio tra i diversi settori produttivi che sono collegati fra loro da una rete di </a:t>
            </a:r>
            <a:r>
              <a:rPr lang="it-IT" dirty="0" smtClean="0"/>
              <a:t>scambi </a:t>
            </a:r>
            <a:r>
              <a:rPr lang="it-IT" dirty="0"/>
              <a:t>di merci e di moneta.  </a:t>
            </a:r>
            <a:r>
              <a:rPr lang="it-IT" dirty="0" smtClean="0"/>
              <a:t>L’economia </a:t>
            </a:r>
            <a:r>
              <a:rPr lang="it-IT" dirty="0"/>
              <a:t>politica </a:t>
            </a:r>
            <a:r>
              <a:rPr lang="it-IT" dirty="0" smtClean="0"/>
              <a:t>studia </a:t>
            </a:r>
            <a:r>
              <a:rPr lang="it-IT" dirty="0"/>
              <a:t>queste leggi, attraverso l’osservazione dei fatti (approccio </a:t>
            </a:r>
            <a:r>
              <a:rPr lang="it-IT" dirty="0" smtClean="0"/>
              <a:t>induttivo</a:t>
            </a:r>
            <a:r>
              <a:rPr lang="it-IT" dirty="0"/>
              <a:t>) e le verifiche sperimentali. L’economia politica come campo d’indagine separata da quello dei problemi politici e sociali.</a:t>
            </a:r>
          </a:p>
          <a:p>
            <a:endParaRPr lang="it-IT" dirty="0"/>
          </a:p>
          <a:p>
            <a:r>
              <a:rPr lang="it-IT" dirty="0" err="1" smtClean="0"/>
              <a:t>Say</a:t>
            </a:r>
            <a:r>
              <a:rPr lang="it-IT" dirty="0" smtClean="0"/>
              <a:t> </a:t>
            </a:r>
            <a:r>
              <a:rPr lang="it-IT" dirty="0"/>
              <a:t>comunemente noto come </a:t>
            </a:r>
            <a:r>
              <a:rPr lang="it-IT" dirty="0">
                <a:solidFill>
                  <a:srgbClr val="FF0000"/>
                </a:solidFill>
              </a:rPr>
              <a:t>divulgatore delle teorie di</a:t>
            </a:r>
            <a:r>
              <a:rPr lang="it-IT" dirty="0"/>
              <a:t> </a:t>
            </a:r>
            <a:r>
              <a:rPr lang="it-IT" dirty="0" smtClean="0">
                <a:solidFill>
                  <a:srgbClr val="FF0000"/>
                </a:solidFill>
              </a:rPr>
              <a:t>Smith, che ritiene il fondatore dell’Economia Politica</a:t>
            </a:r>
            <a:r>
              <a:rPr lang="it-IT" dirty="0" smtClean="0"/>
              <a:t> per «essere partito dall’osservazione dei fatti e averne dedotto leggi generali» (metodo scientifico). </a:t>
            </a:r>
            <a:r>
              <a:rPr lang="it-IT" dirty="0"/>
              <a:t>In realtà, pur condividendo l’ottimismo di Smith sull’evoluzione della società e dell’economia, </a:t>
            </a:r>
            <a:r>
              <a:rPr lang="it-IT" dirty="0" err="1"/>
              <a:t>Say</a:t>
            </a:r>
            <a:r>
              <a:rPr lang="it-IT" dirty="0"/>
              <a:t> giunge a </a:t>
            </a:r>
            <a:r>
              <a:rPr lang="it-IT" dirty="0">
                <a:solidFill>
                  <a:srgbClr val="FF0000"/>
                </a:solidFill>
              </a:rPr>
              <a:t>conclusioni diverse</a:t>
            </a:r>
            <a:r>
              <a:rPr lang="it-IT" dirty="0"/>
              <a:t> da quelle di Smith su molte questioni. </a:t>
            </a:r>
            <a:endParaRPr lang="it-IT" dirty="0" smtClean="0"/>
          </a:p>
          <a:p>
            <a:endParaRPr lang="it-IT" dirty="0"/>
          </a:p>
          <a:p>
            <a:r>
              <a:rPr lang="it-IT" dirty="0" smtClean="0">
                <a:solidFill>
                  <a:srgbClr val="FF0000"/>
                </a:solidFill>
              </a:rPr>
              <a:t>Sostenitore di </a:t>
            </a:r>
            <a:r>
              <a:rPr lang="it-IT" dirty="0" err="1" smtClean="0">
                <a:solidFill>
                  <a:srgbClr val="FF0000"/>
                </a:solidFill>
              </a:rPr>
              <a:t>Bentham</a:t>
            </a:r>
            <a:r>
              <a:rPr lang="it-IT" dirty="0" smtClean="0"/>
              <a:t> e dell’utilitarismo come principio che guida le azioni umane e deve ispirare l’azione del legislatore. </a:t>
            </a:r>
            <a:endParaRPr lang="it-IT" dirty="0"/>
          </a:p>
        </p:txBody>
      </p:sp>
    </p:spTree>
    <p:extLst>
      <p:ext uri="{BB962C8B-B14F-4D97-AF65-F5344CB8AC3E}">
        <p14:creationId xmlns:p14="http://schemas.microsoft.com/office/powerpoint/2010/main" val="2402953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Produzione</a:t>
            </a:r>
            <a:endParaRPr lang="en-GB" dirty="0"/>
          </a:p>
        </p:txBody>
      </p:sp>
      <p:sp>
        <p:nvSpPr>
          <p:cNvPr id="3" name="Segnaposto contenuto 2"/>
          <p:cNvSpPr>
            <a:spLocks noGrp="1"/>
          </p:cNvSpPr>
          <p:nvPr>
            <p:ph idx="1"/>
          </p:nvPr>
        </p:nvSpPr>
        <p:spPr/>
        <p:txBody>
          <a:bodyPr>
            <a:normAutofit fontScale="85000" lnSpcReduction="20000"/>
          </a:bodyPr>
          <a:lstStyle/>
          <a:p>
            <a:r>
              <a:rPr lang="it-IT" dirty="0" err="1" smtClean="0"/>
              <a:t>Say</a:t>
            </a:r>
            <a:r>
              <a:rPr lang="it-IT" dirty="0" smtClean="0"/>
              <a:t> propone una </a:t>
            </a:r>
            <a:r>
              <a:rPr lang="it-IT" dirty="0" smtClean="0">
                <a:solidFill>
                  <a:srgbClr val="FF0000"/>
                </a:solidFill>
              </a:rPr>
              <a:t>nuova definizione di produzione</a:t>
            </a:r>
            <a:r>
              <a:rPr lang="it-IT" dirty="0" smtClean="0"/>
              <a:t>, diversa da quella dei Fisiocratici e di Smith. </a:t>
            </a:r>
          </a:p>
          <a:p>
            <a:r>
              <a:rPr lang="it-IT" dirty="0" smtClean="0"/>
              <a:t>La produzione non consiste nella </a:t>
            </a:r>
            <a:r>
              <a:rPr lang="it-IT" dirty="0" smtClean="0">
                <a:solidFill>
                  <a:srgbClr val="FF0000"/>
                </a:solidFill>
              </a:rPr>
              <a:t>creazione di</a:t>
            </a:r>
            <a:r>
              <a:rPr lang="it-IT" dirty="0" smtClean="0"/>
              <a:t> beni fisici ma di </a:t>
            </a:r>
            <a:r>
              <a:rPr lang="it-IT" dirty="0" smtClean="0">
                <a:solidFill>
                  <a:srgbClr val="FF0000"/>
                </a:solidFill>
              </a:rPr>
              <a:t>utilità</a:t>
            </a:r>
            <a:r>
              <a:rPr lang="it-IT" dirty="0" smtClean="0"/>
              <a:t>. Non è misurata in termini di unità fisiche ma in termini di grado di utilità. </a:t>
            </a:r>
          </a:p>
          <a:p>
            <a:r>
              <a:rPr lang="it-IT" dirty="0" smtClean="0">
                <a:solidFill>
                  <a:srgbClr val="FF0000"/>
                </a:solidFill>
              </a:rPr>
              <a:t>Contrasta l’idea fisiocratica </a:t>
            </a:r>
            <a:r>
              <a:rPr lang="it-IT" dirty="0" smtClean="0"/>
              <a:t>che l’unico lavoro produttivo sia quello che genera un surplus in agricoltura (mentre nel settore manifatturiero c’è solo trasformazione di qualcosa in qualcos’altro).</a:t>
            </a:r>
          </a:p>
          <a:p>
            <a:r>
              <a:rPr lang="it-IT" dirty="0" smtClean="0"/>
              <a:t>E’ in </a:t>
            </a:r>
            <a:r>
              <a:rPr lang="it-IT" dirty="0" smtClean="0">
                <a:solidFill>
                  <a:srgbClr val="FF0000"/>
                </a:solidFill>
              </a:rPr>
              <a:t>disaccordo anche con Smith</a:t>
            </a:r>
            <a:r>
              <a:rPr lang="it-IT" dirty="0" smtClean="0"/>
              <a:t>, che pure ammira, quando quest’ultimo sostiene che solo il lavoro che produce un surplus di beni fisici è produttivo. Contano anche i prodotti immateriali realizzati (diremmo oggi) nell’ambito del settore terziario. </a:t>
            </a:r>
          </a:p>
          <a:p>
            <a:r>
              <a:rPr lang="it-IT" dirty="0" smtClean="0">
                <a:solidFill>
                  <a:srgbClr val="FF0000"/>
                </a:solidFill>
              </a:rPr>
              <a:t>La divisione del lavoro da sola non basta </a:t>
            </a:r>
            <a:r>
              <a:rPr lang="it-IT" dirty="0" smtClean="0"/>
              <a:t>ad aumentare la ricchezza della nazione. Servono anche scienza, applicata allo studio di come sfruttare meglio le risorse naturale e tecnica, applicazione della scienza alla produzione. </a:t>
            </a:r>
            <a:endParaRPr lang="en-GB" dirty="0"/>
          </a:p>
        </p:txBody>
      </p:sp>
    </p:spTree>
    <p:extLst>
      <p:ext uri="{BB962C8B-B14F-4D97-AF65-F5344CB8AC3E}">
        <p14:creationId xmlns:p14="http://schemas.microsoft.com/office/powerpoint/2010/main" val="29100321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412811E-65D9-DC4A-86AD-17CFBD357C0C}"/>
              </a:ext>
            </a:extLst>
          </p:cNvPr>
          <p:cNvSpPr>
            <a:spLocks noGrp="1"/>
          </p:cNvSpPr>
          <p:nvPr>
            <p:ph type="title"/>
          </p:nvPr>
        </p:nvSpPr>
        <p:spPr/>
        <p:txBody>
          <a:bodyPr/>
          <a:lstStyle/>
          <a:p>
            <a:pPr algn="ctr"/>
            <a:r>
              <a:rPr lang="it-IT" dirty="0"/>
              <a:t>La figura </a:t>
            </a:r>
            <a:r>
              <a:rPr lang="it-IT" dirty="0" smtClean="0"/>
              <a:t>dell’imprenditore in </a:t>
            </a:r>
            <a:r>
              <a:rPr lang="it-IT" dirty="0" err="1" smtClean="0"/>
              <a:t>Say</a:t>
            </a:r>
            <a:endParaRPr lang="it-IT" dirty="0"/>
          </a:p>
        </p:txBody>
      </p:sp>
      <p:sp>
        <p:nvSpPr>
          <p:cNvPr id="3" name="Segnaposto contenuto 2">
            <a:extLst>
              <a:ext uri="{FF2B5EF4-FFF2-40B4-BE49-F238E27FC236}">
                <a16:creationId xmlns:a16="http://schemas.microsoft.com/office/drawing/2014/main" id="{4EA7C996-A5A3-4540-B3E6-8D1077419328}"/>
              </a:ext>
            </a:extLst>
          </p:cNvPr>
          <p:cNvSpPr>
            <a:spLocks noGrp="1"/>
          </p:cNvSpPr>
          <p:nvPr>
            <p:ph idx="1"/>
          </p:nvPr>
        </p:nvSpPr>
        <p:spPr/>
        <p:txBody>
          <a:bodyPr>
            <a:normAutofit fontScale="77500" lnSpcReduction="20000"/>
          </a:bodyPr>
          <a:lstStyle/>
          <a:p>
            <a:r>
              <a:rPr lang="it-IT" dirty="0"/>
              <a:t>L’</a:t>
            </a:r>
            <a:r>
              <a:rPr lang="it-IT" dirty="0">
                <a:solidFill>
                  <a:srgbClr val="FF0000"/>
                </a:solidFill>
              </a:rPr>
              <a:t>imprenditore</a:t>
            </a:r>
            <a:r>
              <a:rPr lang="it-IT" dirty="0"/>
              <a:t> è l’agente principale della produzione e il suo guadagno (il profitto) riflette i risultati della gestione, la sua capacità di «</a:t>
            </a:r>
            <a:r>
              <a:rPr lang="it-IT" dirty="0">
                <a:solidFill>
                  <a:srgbClr val="FF0000"/>
                </a:solidFill>
              </a:rPr>
              <a:t>pensare il prodotto</a:t>
            </a:r>
            <a:r>
              <a:rPr lang="it-IT" dirty="0"/>
              <a:t>» in ogni sua fase (dal reperimento dei capitali iniziali necessari ad avviare il processo di produzione, all’identificazione delle innovazioni tecnologiche da applicare al processo produttivo, al coordinamento delle diverse fasi di quel processo, fino al marketing).  </a:t>
            </a:r>
          </a:p>
          <a:p>
            <a:r>
              <a:rPr lang="it-IT" dirty="0"/>
              <a:t>L’imprenditore come esempio di </a:t>
            </a:r>
            <a:r>
              <a:rPr lang="it-IT" dirty="0">
                <a:solidFill>
                  <a:srgbClr val="FF0000"/>
                </a:solidFill>
              </a:rPr>
              <a:t>produttore attivo</a:t>
            </a:r>
            <a:r>
              <a:rPr lang="it-IT" dirty="0"/>
              <a:t> (insieme all’operaio, al commerciante, all’agricoltore) contro i produttori passivi (capitalisti, proprietari fondiari) </a:t>
            </a:r>
            <a:endParaRPr lang="it-IT" dirty="0" smtClean="0"/>
          </a:p>
          <a:p>
            <a:r>
              <a:rPr lang="it-IT" dirty="0" smtClean="0"/>
              <a:t>«Per </a:t>
            </a:r>
            <a:r>
              <a:rPr lang="it-IT" dirty="0" err="1" smtClean="0"/>
              <a:t>Say</a:t>
            </a:r>
            <a:r>
              <a:rPr lang="it-IT" dirty="0" smtClean="0"/>
              <a:t> gli imprenditori d’industria formano una parte essenziale della produzione […] </a:t>
            </a:r>
            <a:r>
              <a:rPr lang="it-IT" dirty="0" err="1" smtClean="0"/>
              <a:t>all’</a:t>
            </a:r>
            <a:r>
              <a:rPr lang="it-IT" i="1" dirty="0" err="1" smtClean="0"/>
              <a:t>entrepreneur</a:t>
            </a:r>
            <a:r>
              <a:rPr lang="it-IT" dirty="0" smtClean="0"/>
              <a:t> di </a:t>
            </a:r>
            <a:r>
              <a:rPr lang="it-IT" dirty="0" err="1" smtClean="0"/>
              <a:t>Say</a:t>
            </a:r>
            <a:r>
              <a:rPr lang="it-IT" dirty="0" smtClean="0"/>
              <a:t> appartiene il «pensiero della produzione», perché «la creazione di un prodotto qualunque è un pensiero unico, nel quale una moltitudine di mezzi concorrono allo stesso fine. Nella sua mente prende forma il piano del processo produttivo, per il quale raduna i mezzi necessari. A questo scopo indirizza la volontà degli uomini (lavoratori, capitalisti etc.» (Berta 2018: 19-20)</a:t>
            </a:r>
          </a:p>
          <a:p>
            <a:r>
              <a:rPr lang="it-IT" dirty="0" smtClean="0">
                <a:solidFill>
                  <a:srgbClr val="FF0000"/>
                </a:solidFill>
              </a:rPr>
              <a:t>Differenza tra </a:t>
            </a:r>
            <a:r>
              <a:rPr lang="it-IT" dirty="0" err="1" smtClean="0">
                <a:solidFill>
                  <a:srgbClr val="FF0000"/>
                </a:solidFill>
              </a:rPr>
              <a:t>Say</a:t>
            </a:r>
            <a:r>
              <a:rPr lang="it-IT" dirty="0" smtClean="0">
                <a:solidFill>
                  <a:srgbClr val="FF0000"/>
                </a:solidFill>
              </a:rPr>
              <a:t> e gli economisti classici inglesi </a:t>
            </a:r>
            <a:r>
              <a:rPr lang="it-IT" dirty="0" smtClean="0"/>
              <a:t>(</a:t>
            </a:r>
            <a:r>
              <a:rPr lang="it-IT" dirty="0" err="1" smtClean="0"/>
              <a:t>Mill</a:t>
            </a:r>
            <a:r>
              <a:rPr lang="it-IT" dirty="0" smtClean="0"/>
              <a:t> e la difficoltà di distinguere tra imprenditore e manager)</a:t>
            </a:r>
            <a:endParaRPr lang="it-IT" dirty="0"/>
          </a:p>
        </p:txBody>
      </p:sp>
    </p:spTree>
    <p:extLst>
      <p:ext uri="{BB962C8B-B14F-4D97-AF65-F5344CB8AC3E}">
        <p14:creationId xmlns:p14="http://schemas.microsoft.com/office/powerpoint/2010/main" val="3649542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teoria economica di </a:t>
            </a:r>
            <a:r>
              <a:rPr lang="it-IT" dirty="0" err="1" smtClean="0"/>
              <a:t>Say</a:t>
            </a:r>
            <a:endParaRPr lang="en-GB" dirty="0"/>
          </a:p>
        </p:txBody>
      </p:sp>
      <p:sp>
        <p:nvSpPr>
          <p:cNvPr id="3" name="Segnaposto contenuto 2"/>
          <p:cNvSpPr>
            <a:spLocks noGrp="1"/>
          </p:cNvSpPr>
          <p:nvPr>
            <p:ph idx="1"/>
          </p:nvPr>
        </p:nvSpPr>
        <p:spPr/>
        <p:txBody>
          <a:bodyPr>
            <a:normAutofit fontScale="77500" lnSpcReduction="20000"/>
          </a:bodyPr>
          <a:lstStyle/>
          <a:p>
            <a:r>
              <a:rPr lang="it-IT" dirty="0" smtClean="0"/>
              <a:t>Dopo aver esordito con una teoria dei valori e dei prezzi simile a quella di Smith, nella seconda edizione del Trattato, </a:t>
            </a:r>
            <a:r>
              <a:rPr lang="it-IT" dirty="0" err="1" smtClean="0"/>
              <a:t>Say</a:t>
            </a:r>
            <a:r>
              <a:rPr lang="it-IT" dirty="0" smtClean="0"/>
              <a:t> pone </a:t>
            </a:r>
            <a:r>
              <a:rPr lang="it-IT" dirty="0" smtClean="0">
                <a:solidFill>
                  <a:srgbClr val="FF0000"/>
                </a:solidFill>
              </a:rPr>
              <a:t>l’utilità come prima base del valore</a:t>
            </a:r>
            <a:r>
              <a:rPr lang="it-IT" dirty="0" smtClean="0"/>
              <a:t> delle cose, e il costo di produzione al secondo posto. </a:t>
            </a:r>
          </a:p>
          <a:p>
            <a:r>
              <a:rPr lang="it-IT" dirty="0" smtClean="0"/>
              <a:t>Il legame tra questi due elementi è dato dalla </a:t>
            </a:r>
            <a:r>
              <a:rPr lang="it-IT" dirty="0" smtClean="0">
                <a:solidFill>
                  <a:srgbClr val="FF0000"/>
                </a:solidFill>
              </a:rPr>
              <a:t>domanda</a:t>
            </a:r>
            <a:r>
              <a:rPr lang="it-IT" dirty="0" smtClean="0"/>
              <a:t> e dall’</a:t>
            </a:r>
            <a:r>
              <a:rPr lang="it-IT" dirty="0" smtClean="0">
                <a:solidFill>
                  <a:srgbClr val="FF0000"/>
                </a:solidFill>
              </a:rPr>
              <a:t>offerta</a:t>
            </a:r>
            <a:r>
              <a:rPr lang="it-IT" dirty="0" smtClean="0"/>
              <a:t>.</a:t>
            </a:r>
          </a:p>
          <a:p>
            <a:r>
              <a:rPr lang="it-IT" dirty="0" smtClean="0"/>
              <a:t>La domanda dai bisogni degli individui, ordinati secondo il loro grado di urgenza/importanza, e dalla distribuzione dei redditi (piramide distributiva, tre classi di reddito: salari, interessi, rendite). </a:t>
            </a:r>
          </a:p>
          <a:p>
            <a:r>
              <a:rPr lang="it-IT" dirty="0" smtClean="0">
                <a:solidFill>
                  <a:srgbClr val="FF0000"/>
                </a:solidFill>
              </a:rPr>
              <a:t>Confronto con la teoria del valore e dei prezzi di Ricardo</a:t>
            </a:r>
            <a:r>
              <a:rPr lang="it-IT" dirty="0" smtClean="0"/>
              <a:t>: Il prezzo può dipendere costo di produzione ma se la domanda varia questo comporterà variazioni sistematiche dei prezzi intorno a esso. </a:t>
            </a:r>
          </a:p>
          <a:p>
            <a:r>
              <a:rPr lang="it-IT" dirty="0" smtClean="0"/>
              <a:t>La legge della domanda e dell’offerta regola i prezzi così come la remunerazione dei fattori di produzione (la cui domanda dipende da quella dei beni che quei fattori contribuiscono a produrre) e in questo modo la distribuzione del reddito.</a:t>
            </a:r>
          </a:p>
          <a:p>
            <a:r>
              <a:rPr lang="it-IT" dirty="0" smtClean="0">
                <a:solidFill>
                  <a:srgbClr val="FF0000"/>
                </a:solidFill>
              </a:rPr>
              <a:t>Il «mondo va da se» </a:t>
            </a:r>
            <a:r>
              <a:rPr lang="it-IT" dirty="0" smtClean="0"/>
              <a:t>e la Ricchezza è indipendente dalla natura del governo, […] che quasi interamente il prodotto degli individui (lo Stato cattivo produttore). </a:t>
            </a:r>
            <a:endParaRPr lang="en-GB" dirty="0"/>
          </a:p>
        </p:txBody>
      </p:sp>
    </p:spTree>
    <p:extLst>
      <p:ext uri="{BB962C8B-B14F-4D97-AF65-F5344CB8AC3E}">
        <p14:creationId xmlns:p14="http://schemas.microsoft.com/office/powerpoint/2010/main" val="10467257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legge degli </a:t>
            </a:r>
            <a:r>
              <a:rPr lang="it-IT" dirty="0" smtClean="0"/>
              <a:t>sbocchi</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85000" lnSpcReduction="10000"/>
              </a:bodyPr>
              <a:lstStyle/>
              <a:p>
                <a:r>
                  <a:rPr lang="it-IT" dirty="0" smtClean="0">
                    <a:solidFill>
                      <a:srgbClr val="FF0000"/>
                    </a:solidFill>
                  </a:rPr>
                  <a:t>L’offerta crea la sua domanda</a:t>
                </a:r>
              </a:p>
              <a:p>
                <a:pPr lvl="1"/>
                <a:r>
                  <a:rPr lang="it-IT" dirty="0" smtClean="0"/>
                  <a:t>Il </a:t>
                </a:r>
                <a:r>
                  <a:rPr lang="it-IT" dirty="0"/>
                  <a:t>valore del prodotto sociale </a:t>
                </a:r>
                <a:r>
                  <a:rPr lang="it-IT" dirty="0" smtClean="0"/>
                  <a:t>(merci) coincide </a:t>
                </a:r>
                <a:r>
                  <a:rPr lang="it-IT" dirty="0"/>
                  <a:t>con il valore dei redditi e il valore dei redditi con quello della spesa (ogni bene viene prodotto e venduto con l’obiettivo di comandare un’utilità di pari valore</a:t>
                </a:r>
                <a:r>
                  <a:rPr lang="it-IT" dirty="0" smtClean="0"/>
                  <a:t>).</a:t>
                </a:r>
              </a:p>
              <a:p>
                <a:pPr lvl="1"/>
                <a:r>
                  <a:rPr lang="it-IT" dirty="0" smtClean="0"/>
                  <a:t>Tale valore non coincide necessariamente con quello di piena occupazione anche se la concorrenza e le condizioni sociali suggerivano che nel lungo periodo sarebbe stato così. </a:t>
                </a:r>
              </a:p>
              <a:p>
                <a:pPr lvl="1"/>
                <a:r>
                  <a:rPr lang="it-IT" dirty="0" smtClean="0"/>
                  <a:t>Molteplicità di interpretazioni tutte sostenibili sulla base degli scritti di </a:t>
                </a:r>
                <a:r>
                  <a:rPr lang="it-IT" dirty="0" err="1" smtClean="0"/>
                  <a:t>Say</a:t>
                </a:r>
                <a:r>
                  <a:rPr lang="it-IT" dirty="0" smtClean="0"/>
                  <a:t>. (v. slide 12)</a:t>
                </a:r>
              </a:p>
              <a:p>
                <a:r>
                  <a:rPr lang="it-IT" dirty="0" smtClean="0">
                    <a:solidFill>
                      <a:srgbClr val="FF0000"/>
                    </a:solidFill>
                  </a:rPr>
                  <a:t>L’idea di fondo</a:t>
                </a:r>
              </a:p>
              <a:p>
                <a:pPr lvl="1"/>
                <a14:m>
                  <m:oMath xmlns:m="http://schemas.openxmlformats.org/officeDocument/2006/math">
                    <m:r>
                      <a:rPr lang="it-IT" b="0" i="1" smtClean="0">
                        <a:latin typeface="Cambria Math" panose="02040503050406030204" pitchFamily="18" charset="0"/>
                      </a:rPr>
                      <m:t>𝑃𝑟𝑜𝑑𝑜𝑡𝑡𝑜</m:t>
                    </m:r>
                    <m:r>
                      <a:rPr lang="it-IT" b="0" i="1" smtClean="0">
                        <a:latin typeface="Cambria Math" panose="02040503050406030204" pitchFamily="18" charset="0"/>
                      </a:rPr>
                      <m:t>=</m:t>
                    </m:r>
                    <m:r>
                      <a:rPr lang="it-IT" b="0" i="1" smtClean="0">
                        <a:latin typeface="Cambria Math" panose="02040503050406030204" pitchFamily="18" charset="0"/>
                      </a:rPr>
                      <m:t>𝑅𝑒𝑑𝑑𝑖𝑡𝑜</m:t>
                    </m:r>
                    <m:r>
                      <a:rPr lang="it-IT" b="0" i="1" smtClean="0">
                        <a:latin typeface="Cambria Math" panose="02040503050406030204" pitchFamily="18" charset="0"/>
                      </a:rPr>
                      <m:t> =</m:t>
                    </m:r>
                    <m:r>
                      <a:rPr lang="it-IT" b="0" i="1" smtClean="0">
                        <a:latin typeface="Cambria Math" panose="02040503050406030204" pitchFamily="18" charset="0"/>
                      </a:rPr>
                      <m:t>𝑆𝑝𝑒𝑠𝑎</m:t>
                    </m:r>
                  </m:oMath>
                </a14:m>
                <a:endParaRPr lang="it-IT" b="0" i="1" dirty="0" smtClean="0">
                  <a:latin typeface="Cambria Math" panose="02040503050406030204" pitchFamily="18" charset="0"/>
                </a:endParaRPr>
              </a:p>
              <a:p>
                <a:pPr lvl="1"/>
                <a14:m>
                  <m:oMath xmlns:m="http://schemas.openxmlformats.org/officeDocument/2006/math">
                    <m:r>
                      <a:rPr lang="it-IT" b="0" i="1" smtClean="0">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𝐶</m:t>
                    </m:r>
                    <m:r>
                      <a:rPr lang="it-IT" b="0" i="1" smtClean="0">
                        <a:latin typeface="Cambria Math" panose="02040503050406030204" pitchFamily="18" charset="0"/>
                      </a:rPr>
                      <m:t>+</m:t>
                    </m:r>
                    <m:r>
                      <a:rPr lang="it-IT" b="0" i="1" smtClean="0">
                        <a:latin typeface="Cambria Math" panose="02040503050406030204" pitchFamily="18" charset="0"/>
                      </a:rPr>
                      <m:t>𝐼</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𝑌</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𝐶</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𝐼</m:t>
                    </m:r>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𝑆</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𝐼</m:t>
                    </m:r>
                  </m:oMath>
                </a14:m>
                <a:endParaRPr lang="it-IT" dirty="0" smtClean="0"/>
              </a:p>
              <a:p>
                <a:pPr lvl="1"/>
                <a:r>
                  <a:rPr lang="it-IT" dirty="0" smtClean="0"/>
                  <a:t>S «causa» I</a:t>
                </a:r>
              </a:p>
              <a:p>
                <a:pPr lvl="1"/>
                <a:r>
                  <a:rPr lang="it-IT" dirty="0" smtClean="0"/>
                  <a:t>Il rapporto tra risparmi e investimenti come «tema chiave» nella Storia dell’economia politica</a:t>
                </a:r>
                <a:endParaRPr lang="it-IT" dirty="0"/>
              </a:p>
              <a:p>
                <a:pPr lvl="1"/>
                <a:endParaRPr lang="it-IT" dirty="0"/>
              </a:p>
              <a:p>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812" t="-2661" r="-174"/>
                </a:stretch>
              </a:blipFill>
            </p:spPr>
            <p:txBody>
              <a:bodyPr/>
              <a:lstStyle/>
              <a:p>
                <a:r>
                  <a:rPr lang="it-IT">
                    <a:noFill/>
                  </a:rPr>
                  <a:t> </a:t>
                </a:r>
              </a:p>
            </p:txBody>
          </p:sp>
        </mc:Fallback>
      </mc:AlternateContent>
    </p:spTree>
    <p:extLst>
      <p:ext uri="{BB962C8B-B14F-4D97-AF65-F5344CB8AC3E}">
        <p14:creationId xmlns:p14="http://schemas.microsoft.com/office/powerpoint/2010/main" val="1536213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legge degli sbocchi, 2</a:t>
            </a:r>
            <a:endParaRPr lang="it-IT" dirty="0"/>
          </a:p>
        </p:txBody>
      </p:sp>
      <p:sp>
        <p:nvSpPr>
          <p:cNvPr id="3" name="Segnaposto contenuto 2"/>
          <p:cNvSpPr>
            <a:spLocks noGrp="1"/>
          </p:cNvSpPr>
          <p:nvPr>
            <p:ph idx="1"/>
          </p:nvPr>
        </p:nvSpPr>
        <p:spPr/>
        <p:txBody>
          <a:bodyPr>
            <a:normAutofit lnSpcReduction="10000"/>
          </a:bodyPr>
          <a:lstStyle/>
          <a:p>
            <a:pPr marL="0" indent="0">
              <a:buNone/>
            </a:pPr>
            <a:r>
              <a:rPr lang="it-IT" i="1" dirty="0" smtClean="0"/>
              <a:t>Bisogna sottolineare che una qualsiasi merce, non appena viene posta sul mercato, offre uno sbocco, per l’intero ammontare del suo valore, ad altri prodotti. In effetti, quando un produttore ha fabbricato un qualsiasi bene, ha un estremo bisogno e desiderio di venderlo, affinché il valore di questo suo prodotto non gli si dissolva fra le mani. Ma egli non ha meno fretta di disfarsi di quel denaro che si procura con la vendita del bene, proprio perché il valore di questo denaro non si annulli rimanendo inerte. Ora, però, non ci si può liberare del proprio denaro, se non domandando di acquistare un qualche prodotto. E’ chiaro, dunque, che la semplice produzione di un bene apre immediatamente uno sbocco ad altri prodotti. </a:t>
            </a:r>
            <a:r>
              <a:rPr lang="it-IT" dirty="0" smtClean="0"/>
              <a:t>(J.-B. </a:t>
            </a:r>
            <a:r>
              <a:rPr lang="it-IT" dirty="0" err="1" smtClean="0"/>
              <a:t>Say</a:t>
            </a:r>
            <a:r>
              <a:rPr lang="it-IT" dirty="0" smtClean="0"/>
              <a:t>, </a:t>
            </a:r>
            <a:r>
              <a:rPr lang="it-IT" i="1" dirty="0" err="1" smtClean="0"/>
              <a:t>Traité</a:t>
            </a:r>
            <a:r>
              <a:rPr lang="it-IT" i="1" dirty="0" smtClean="0"/>
              <a:t> </a:t>
            </a:r>
            <a:r>
              <a:rPr lang="it-IT" dirty="0" smtClean="0"/>
              <a:t>p. 141-2, cit. </a:t>
            </a:r>
            <a:r>
              <a:rPr lang="it-IT" dirty="0" err="1" smtClean="0"/>
              <a:t>Screpanti</a:t>
            </a:r>
            <a:r>
              <a:rPr lang="it-IT" dirty="0" smtClean="0"/>
              <a:t> e Zamagni 2017 p. 121)</a:t>
            </a:r>
            <a:endParaRPr lang="it-IT" dirty="0"/>
          </a:p>
        </p:txBody>
      </p:sp>
    </p:spTree>
    <p:extLst>
      <p:ext uri="{BB962C8B-B14F-4D97-AF65-F5344CB8AC3E}">
        <p14:creationId xmlns:p14="http://schemas.microsoft.com/office/powerpoint/2010/main" val="468389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519112" y="490537"/>
            <a:ext cx="11153775" cy="5876925"/>
          </a:xfrm>
          <a:prstGeom prst="rect">
            <a:avLst/>
          </a:prstGeom>
        </p:spPr>
      </p:pic>
    </p:spTree>
    <p:extLst>
      <p:ext uri="{BB962C8B-B14F-4D97-AF65-F5344CB8AC3E}">
        <p14:creationId xmlns:p14="http://schemas.microsoft.com/office/powerpoint/2010/main" val="517211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legge degli </a:t>
            </a:r>
            <a:r>
              <a:rPr lang="it-IT" dirty="0" smtClean="0"/>
              <a:t>sbocchi, </a:t>
            </a:r>
            <a:r>
              <a:rPr lang="it-IT" dirty="0"/>
              <a:t>3</a:t>
            </a:r>
          </a:p>
        </p:txBody>
      </p:sp>
      <p:sp>
        <p:nvSpPr>
          <p:cNvPr id="3" name="Segnaposto contenuto 2"/>
          <p:cNvSpPr>
            <a:spLocks noGrp="1"/>
          </p:cNvSpPr>
          <p:nvPr>
            <p:ph idx="1"/>
          </p:nvPr>
        </p:nvSpPr>
        <p:spPr/>
        <p:txBody>
          <a:bodyPr>
            <a:normAutofit fontScale="85000" lnSpcReduction="10000"/>
          </a:bodyPr>
          <a:lstStyle/>
          <a:p>
            <a:r>
              <a:rPr lang="it-IT" dirty="0" smtClean="0">
                <a:solidFill>
                  <a:srgbClr val="FF0000"/>
                </a:solidFill>
              </a:rPr>
              <a:t>Condizione </a:t>
            </a:r>
            <a:r>
              <a:rPr lang="it-IT" dirty="0">
                <a:solidFill>
                  <a:srgbClr val="FF0000"/>
                </a:solidFill>
              </a:rPr>
              <a:t>di equilibrio</a:t>
            </a:r>
            <a:r>
              <a:rPr lang="it-IT" dirty="0"/>
              <a:t> o pareggio tra offerta e domanda aggregata </a:t>
            </a:r>
            <a:r>
              <a:rPr lang="it-IT" dirty="0" smtClean="0"/>
              <a:t>per un livello dato del reddito, non necessariamente di piena occupazione.</a:t>
            </a:r>
          </a:p>
          <a:p>
            <a:r>
              <a:rPr lang="it-IT" dirty="0" smtClean="0">
                <a:solidFill>
                  <a:srgbClr val="FF0000"/>
                </a:solidFill>
              </a:rPr>
              <a:t>Si </a:t>
            </a:r>
            <a:r>
              <a:rPr lang="it-IT" dirty="0">
                <a:solidFill>
                  <a:srgbClr val="FF0000"/>
                </a:solidFill>
              </a:rPr>
              <a:t>produce e si vende per </a:t>
            </a:r>
            <a:r>
              <a:rPr lang="it-IT" dirty="0" smtClean="0">
                <a:solidFill>
                  <a:srgbClr val="FF0000"/>
                </a:solidFill>
              </a:rPr>
              <a:t>comprare. Più </a:t>
            </a:r>
            <a:r>
              <a:rPr lang="it-IT" dirty="0">
                <a:solidFill>
                  <a:srgbClr val="FF0000"/>
                </a:solidFill>
              </a:rPr>
              <a:t>si produce meglio è e per aumentare la produzione è necessario</a:t>
            </a:r>
            <a:r>
              <a:rPr lang="it-IT" dirty="0"/>
              <a:t> lasciare libertà </a:t>
            </a:r>
            <a:r>
              <a:rPr lang="it-IT" dirty="0" smtClean="0"/>
              <a:t>d’azione (giustificazione del </a:t>
            </a:r>
            <a:r>
              <a:rPr lang="it-IT" i="1" dirty="0" err="1" smtClean="0">
                <a:solidFill>
                  <a:srgbClr val="FF0000"/>
                </a:solidFill>
              </a:rPr>
              <a:t>laissez</a:t>
            </a:r>
            <a:r>
              <a:rPr lang="it-IT" i="1" dirty="0" smtClean="0">
                <a:solidFill>
                  <a:srgbClr val="FF0000"/>
                </a:solidFill>
              </a:rPr>
              <a:t> </a:t>
            </a:r>
            <a:r>
              <a:rPr lang="it-IT" i="1" dirty="0" err="1" smtClean="0">
                <a:solidFill>
                  <a:srgbClr val="FF0000"/>
                </a:solidFill>
              </a:rPr>
              <a:t>faire</a:t>
            </a:r>
            <a:r>
              <a:rPr lang="it-IT" dirty="0" smtClean="0"/>
              <a:t>).</a:t>
            </a:r>
          </a:p>
          <a:p>
            <a:r>
              <a:rPr lang="it-IT" dirty="0" smtClean="0"/>
              <a:t>Alla base della legge di </a:t>
            </a:r>
            <a:r>
              <a:rPr lang="it-IT" dirty="0" err="1" smtClean="0"/>
              <a:t>Say</a:t>
            </a:r>
            <a:r>
              <a:rPr lang="it-IT" dirty="0" smtClean="0"/>
              <a:t>, c’è l’idea che </a:t>
            </a:r>
            <a:r>
              <a:rPr lang="it-IT" dirty="0" smtClean="0">
                <a:solidFill>
                  <a:srgbClr val="FF0000"/>
                </a:solidFill>
              </a:rPr>
              <a:t>il valore dei beni dipende da un lato dalle forze della domanda</a:t>
            </a:r>
            <a:r>
              <a:rPr lang="it-IT" dirty="0" smtClean="0"/>
              <a:t> (che riflettono l’utilità dei beni – prezzo di mercato) </a:t>
            </a:r>
            <a:r>
              <a:rPr lang="it-IT" dirty="0" smtClean="0">
                <a:solidFill>
                  <a:srgbClr val="FF0000"/>
                </a:solidFill>
              </a:rPr>
              <a:t>e</a:t>
            </a:r>
            <a:r>
              <a:rPr lang="it-IT" dirty="0" smtClean="0"/>
              <a:t> dall’altro dalle forze </a:t>
            </a:r>
            <a:r>
              <a:rPr lang="it-IT" dirty="0" smtClean="0">
                <a:solidFill>
                  <a:srgbClr val="FF0000"/>
                </a:solidFill>
              </a:rPr>
              <a:t>dell’offerta</a:t>
            </a:r>
            <a:r>
              <a:rPr lang="it-IT" dirty="0" smtClean="0"/>
              <a:t> (che riflettono le condizioni e i costi di produzione – prezzo naturale).</a:t>
            </a:r>
          </a:p>
          <a:p>
            <a:r>
              <a:rPr lang="it-IT" dirty="0" smtClean="0"/>
              <a:t>La produzione richiede il concorso del lavoro, del capitale e della terra coordinati dall’imprenditore che si muove tra il mercato dei prodotti e quello dei servizi produttivi. In questo modo, la remunerazione dei tre fattori dipende anche dalla domanda dei beni oltre che dal contributo che ciascuno di essi dà alla produzione (</a:t>
            </a:r>
            <a:r>
              <a:rPr lang="it-IT" dirty="0" smtClean="0">
                <a:solidFill>
                  <a:srgbClr val="FF0000"/>
                </a:solidFill>
              </a:rPr>
              <a:t>anticipazione di idee «neoclassiche»</a:t>
            </a:r>
            <a:r>
              <a:rPr lang="it-IT" dirty="0" smtClean="0"/>
              <a:t>).</a:t>
            </a:r>
          </a:p>
          <a:p>
            <a:endParaRPr lang="it-IT" dirty="0" smtClean="0"/>
          </a:p>
        </p:txBody>
      </p:sp>
    </p:spTree>
    <p:extLst>
      <p:ext uri="{BB962C8B-B14F-4D97-AF65-F5344CB8AC3E}">
        <p14:creationId xmlns:p14="http://schemas.microsoft.com/office/powerpoint/2010/main" val="8940561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legge degli </a:t>
            </a:r>
            <a:r>
              <a:rPr lang="it-IT" dirty="0" smtClean="0"/>
              <a:t>sbocchi, 4</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solidFill>
                  <a:srgbClr val="FF0000"/>
                </a:solidFill>
              </a:rPr>
              <a:t>Sviluppata da </a:t>
            </a:r>
            <a:r>
              <a:rPr lang="it-IT" dirty="0" err="1" smtClean="0">
                <a:solidFill>
                  <a:srgbClr val="FF0000"/>
                </a:solidFill>
              </a:rPr>
              <a:t>Say</a:t>
            </a:r>
            <a:r>
              <a:rPr lang="it-IT" dirty="0" smtClean="0">
                <a:solidFill>
                  <a:srgbClr val="FF0000"/>
                </a:solidFill>
              </a:rPr>
              <a:t> per contrastare alcune proposizioni dei fisiocratici </a:t>
            </a:r>
            <a:r>
              <a:rPr lang="it-IT" dirty="0" smtClean="0"/>
              <a:t>e in particolare l’idea che se l’aristocrazia non spende interamente le rendite nel sistema economico si forma </a:t>
            </a:r>
            <a:r>
              <a:rPr lang="it-IT" dirty="0"/>
              <a:t>sovrapproduzione generale. </a:t>
            </a:r>
            <a:endParaRPr lang="it-IT" dirty="0" smtClean="0"/>
          </a:p>
          <a:p>
            <a:endParaRPr lang="it-IT" dirty="0" smtClean="0"/>
          </a:p>
          <a:p>
            <a:r>
              <a:rPr lang="it-IT" dirty="0" smtClean="0"/>
              <a:t>Nella </a:t>
            </a:r>
            <a:r>
              <a:rPr lang="it-IT" dirty="0"/>
              <a:t>sua </a:t>
            </a:r>
            <a:r>
              <a:rPr lang="it-IT" dirty="0">
                <a:solidFill>
                  <a:srgbClr val="FF0000"/>
                </a:solidFill>
              </a:rPr>
              <a:t>versione originale</a:t>
            </a:r>
            <a:r>
              <a:rPr lang="it-IT" dirty="0"/>
              <a:t>, tuttavia, la "legge di </a:t>
            </a:r>
            <a:r>
              <a:rPr lang="it-IT" dirty="0" err="1"/>
              <a:t>Say</a:t>
            </a:r>
            <a:r>
              <a:rPr lang="it-IT" dirty="0"/>
              <a:t>" era meno chiara, </a:t>
            </a:r>
            <a:r>
              <a:rPr lang="it-IT" dirty="0" smtClean="0"/>
              <a:t>e il suo </a:t>
            </a:r>
            <a:r>
              <a:rPr lang="it-IT" dirty="0"/>
              <a:t>scopo principale era quello di </a:t>
            </a:r>
            <a:r>
              <a:rPr lang="it-IT" dirty="0">
                <a:solidFill>
                  <a:srgbClr val="FF0000"/>
                </a:solidFill>
              </a:rPr>
              <a:t>riaffermare due tesi già presenti in Smith.</a:t>
            </a:r>
            <a:r>
              <a:rPr lang="it-IT" dirty="0"/>
              <a:t> La prima era la possibilità che il progresso tecnologico </a:t>
            </a:r>
            <a:r>
              <a:rPr lang="it-IT" dirty="0" smtClean="0"/>
              <a:t>favorisse lo </a:t>
            </a:r>
            <a:r>
              <a:rPr lang="it-IT" dirty="0"/>
              <a:t>sviluppo della produzione nel lungo periodo, con un marcato miglioramento degli standard di vita della popolazione accompagnato da una crescita parallela della domanda; la secondo era l'idea che la crescita è favorita dal risparmio (e dagli investimenti, in cui il risparmio si trasforma automaticamente) più che dal consumo improduttivo</a:t>
            </a:r>
            <a:r>
              <a:rPr lang="it-IT" dirty="0" smtClean="0"/>
              <a:t>.</a:t>
            </a:r>
          </a:p>
          <a:p>
            <a:endParaRPr lang="it-IT" dirty="0" smtClean="0">
              <a:solidFill>
                <a:srgbClr val="FF0000"/>
              </a:solidFill>
            </a:endParaRPr>
          </a:p>
          <a:p>
            <a:r>
              <a:rPr lang="it-IT" dirty="0" smtClean="0">
                <a:solidFill>
                  <a:srgbClr val="FF0000"/>
                </a:solidFill>
              </a:rPr>
              <a:t>La </a:t>
            </a:r>
            <a:r>
              <a:rPr lang="it-IT" dirty="0">
                <a:solidFill>
                  <a:srgbClr val="FF0000"/>
                </a:solidFill>
              </a:rPr>
              <a:t>'legge di </a:t>
            </a:r>
            <a:r>
              <a:rPr lang="it-IT" dirty="0" err="1">
                <a:solidFill>
                  <a:srgbClr val="FF0000"/>
                </a:solidFill>
              </a:rPr>
              <a:t>Say</a:t>
            </a:r>
            <a:r>
              <a:rPr lang="it-IT" dirty="0">
                <a:solidFill>
                  <a:srgbClr val="FF0000"/>
                </a:solidFill>
              </a:rPr>
              <a:t>' fu poi ripresa</a:t>
            </a:r>
            <a:r>
              <a:rPr lang="it-IT" dirty="0"/>
              <a:t>, con sottili ma spesso significative differenze, da molti economisti della scuola classica: prima di tutto da James </a:t>
            </a:r>
            <a:r>
              <a:rPr lang="it-IT" dirty="0" err="1"/>
              <a:t>Mill</a:t>
            </a:r>
            <a:r>
              <a:rPr lang="it-IT" dirty="0"/>
              <a:t> in </a:t>
            </a:r>
            <a:r>
              <a:rPr lang="it-IT" i="1" dirty="0"/>
              <a:t>Commerce </a:t>
            </a:r>
            <a:r>
              <a:rPr lang="it-IT" i="1" dirty="0" err="1"/>
              <a:t>defended</a:t>
            </a:r>
            <a:r>
              <a:rPr lang="it-IT" dirty="0"/>
              <a:t> del 1807, per essere seguito nel 1808 da </a:t>
            </a:r>
            <a:r>
              <a:rPr lang="it-IT" dirty="0" err="1"/>
              <a:t>Torrens</a:t>
            </a:r>
            <a:r>
              <a:rPr lang="it-IT" dirty="0"/>
              <a:t> in </a:t>
            </a:r>
            <a:r>
              <a:rPr lang="it-IT" i="1" dirty="0"/>
              <a:t>The </a:t>
            </a:r>
            <a:r>
              <a:rPr lang="it-IT" i="1" dirty="0" err="1"/>
              <a:t>economists</a:t>
            </a:r>
            <a:r>
              <a:rPr lang="it-IT" i="1" dirty="0"/>
              <a:t> </a:t>
            </a:r>
            <a:r>
              <a:rPr lang="it-IT" i="1" dirty="0" err="1"/>
              <a:t>refuted</a:t>
            </a:r>
            <a:r>
              <a:rPr lang="it-IT" dirty="0"/>
              <a:t>, e poi da </a:t>
            </a:r>
            <a:r>
              <a:rPr lang="it-IT" dirty="0" err="1"/>
              <a:t>McCulloch</a:t>
            </a:r>
            <a:r>
              <a:rPr lang="it-IT" dirty="0"/>
              <a:t>, Ricardo e John Stuart </a:t>
            </a:r>
            <a:r>
              <a:rPr lang="it-IT" dirty="0" err="1"/>
              <a:t>Mill</a:t>
            </a:r>
            <a:r>
              <a:rPr lang="it-IT" dirty="0"/>
              <a:t>. Infatti, la 'legge di </a:t>
            </a:r>
            <a:r>
              <a:rPr lang="it-IT" dirty="0" err="1"/>
              <a:t>Say</a:t>
            </a:r>
            <a:r>
              <a:rPr lang="it-IT" dirty="0"/>
              <a:t>', in una versione piuttosto forte (come identità ex ante tra domanda e offerta aggregata), divenne una caratteristica distintiva comunemente attribuita alla 'scuola ricardiana</a:t>
            </a:r>
            <a:r>
              <a:rPr lang="it-IT" dirty="0" smtClean="0"/>
              <a:t>'.</a:t>
            </a:r>
          </a:p>
        </p:txBody>
      </p:sp>
    </p:spTree>
    <p:extLst>
      <p:ext uri="{BB962C8B-B14F-4D97-AF65-F5344CB8AC3E}">
        <p14:creationId xmlns:p14="http://schemas.microsoft.com/office/powerpoint/2010/main" val="1284894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legge degli </a:t>
            </a:r>
            <a:r>
              <a:rPr lang="it-IT" dirty="0" smtClean="0"/>
              <a:t>sbocchi, 5</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Se vale la legge di </a:t>
            </a:r>
            <a:r>
              <a:rPr lang="it-IT" dirty="0" err="1" smtClean="0"/>
              <a:t>Say</a:t>
            </a:r>
            <a:r>
              <a:rPr lang="it-IT" dirty="0" smtClean="0"/>
              <a:t>, sono </a:t>
            </a:r>
            <a:r>
              <a:rPr lang="it-IT" dirty="0"/>
              <a:t>possibili </a:t>
            </a:r>
            <a:r>
              <a:rPr lang="it-IT" dirty="0">
                <a:solidFill>
                  <a:srgbClr val="FF0000"/>
                </a:solidFill>
              </a:rPr>
              <a:t>crisi di sovrapproduzione all’interno di singoli </a:t>
            </a:r>
            <a:r>
              <a:rPr lang="it-IT" dirty="0" smtClean="0">
                <a:solidFill>
                  <a:srgbClr val="FF0000"/>
                </a:solidFill>
              </a:rPr>
              <a:t>mercati/settori </a:t>
            </a:r>
            <a:r>
              <a:rPr lang="it-IT" dirty="0"/>
              <a:t>ma non a livello aggregato</a:t>
            </a:r>
            <a:r>
              <a:rPr lang="it-IT" dirty="0" smtClean="0"/>
              <a:t>. Stante l’uguaglianza tra offerta e domanda aggregata, se nel settore A si determina un eccesso di offerta nel settore B dovrà necessariamente verificarsi un eccesso di domanda. Se i capitali sono liberi di muoversi da un settore all’altro (concorrenza, libero scambio), ci sarà un spostamento di capitali dal settore A verso il settore B, una riduzione dell’offerta nel settore A (e un recupero di profittabilità) e un aumento di offerta nel settore B fino a riportare entrambi settori verso l’equilibrio. </a:t>
            </a:r>
            <a:endParaRPr lang="it-IT" dirty="0"/>
          </a:p>
          <a:p>
            <a:endParaRPr lang="it-IT" dirty="0" smtClean="0"/>
          </a:p>
          <a:p>
            <a:r>
              <a:rPr lang="it-IT" dirty="0" smtClean="0"/>
              <a:t>La </a:t>
            </a:r>
            <a:r>
              <a:rPr lang="it-IT" dirty="0"/>
              <a:t>limitata disponibilità di terre fertili, la lentezza nella diffusione delle innovazioni e gli </a:t>
            </a:r>
            <a:r>
              <a:rPr lang="it-IT" dirty="0">
                <a:solidFill>
                  <a:srgbClr val="FF0000"/>
                </a:solidFill>
              </a:rPr>
              <a:t>ostacoli</a:t>
            </a:r>
            <a:r>
              <a:rPr lang="it-IT" dirty="0"/>
              <a:t> posti dalla pubblica amministrazione tramite regolamenti e divieti alla libertà d’impresa possono frenare il processo di </a:t>
            </a:r>
            <a:r>
              <a:rPr lang="it-IT" dirty="0" smtClean="0"/>
              <a:t>crescita della produzione determinato dall’aumento nel tempo dell’occupazione (attraverso l’accumulazione dei profitti che si trasformano in investimenti) e attraverso l’aumento della produttività.</a:t>
            </a:r>
          </a:p>
          <a:p>
            <a:pPr marL="0" indent="0">
              <a:buNone/>
            </a:pPr>
            <a:r>
              <a:rPr lang="it-IT" dirty="0" smtClean="0"/>
              <a:t> </a:t>
            </a:r>
            <a:endParaRPr lang="it-IT" dirty="0"/>
          </a:p>
          <a:p>
            <a:r>
              <a:rPr lang="it-IT" dirty="0">
                <a:solidFill>
                  <a:srgbClr val="FF0000"/>
                </a:solidFill>
              </a:rPr>
              <a:t>Influenza della legge di </a:t>
            </a:r>
            <a:r>
              <a:rPr lang="it-IT" dirty="0" err="1">
                <a:solidFill>
                  <a:srgbClr val="FF0000"/>
                </a:solidFill>
              </a:rPr>
              <a:t>Say</a:t>
            </a:r>
            <a:r>
              <a:rPr lang="it-IT" dirty="0">
                <a:solidFill>
                  <a:srgbClr val="FF0000"/>
                </a:solidFill>
              </a:rPr>
              <a:t> </a:t>
            </a:r>
            <a:r>
              <a:rPr lang="it-IT" dirty="0"/>
              <a:t>sulla teoria economica successiva da </a:t>
            </a:r>
            <a:r>
              <a:rPr lang="it-IT" dirty="0" smtClean="0"/>
              <a:t>Ricardo </a:t>
            </a:r>
            <a:r>
              <a:rPr lang="it-IT" dirty="0"/>
              <a:t>(che la condivide) a Keynes (che l’avversa e anche per questo rivaluta Malthus che ugualmente ha una posizione critica nei confronti della legge di </a:t>
            </a:r>
            <a:r>
              <a:rPr lang="it-IT" dirty="0" err="1"/>
              <a:t>Say</a:t>
            </a:r>
            <a:r>
              <a:rPr lang="it-IT" dirty="0" smtClean="0"/>
              <a:t>).</a:t>
            </a:r>
          </a:p>
        </p:txBody>
      </p:sp>
    </p:spTree>
    <p:extLst>
      <p:ext uri="{BB962C8B-B14F-4D97-AF65-F5344CB8AC3E}">
        <p14:creationId xmlns:p14="http://schemas.microsoft.com/office/powerpoint/2010/main" val="401182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796145" y="215702"/>
            <a:ext cx="4373851" cy="5370998"/>
          </a:xfrm>
          <a:prstGeom prst="rect">
            <a:avLst/>
          </a:prstGeom>
        </p:spPr>
      </p:pic>
      <p:sp>
        <p:nvSpPr>
          <p:cNvPr id="6" name="Rettangolo 5"/>
          <p:cNvSpPr/>
          <p:nvPr/>
        </p:nvSpPr>
        <p:spPr>
          <a:xfrm>
            <a:off x="1939893" y="5821279"/>
            <a:ext cx="7888891" cy="369332"/>
          </a:xfrm>
          <a:prstGeom prst="rect">
            <a:avLst/>
          </a:prstGeom>
        </p:spPr>
        <p:txBody>
          <a:bodyPr wrap="none">
            <a:spAutoFit/>
          </a:bodyPr>
          <a:lstStyle/>
          <a:p>
            <a:r>
              <a:rPr lang="it-IT" dirty="0" smtClean="0"/>
              <a:t>Thomas Robert Malthus (The </a:t>
            </a:r>
            <a:r>
              <a:rPr lang="it-IT" dirty="0" err="1" smtClean="0"/>
              <a:t>Rookery</a:t>
            </a:r>
            <a:r>
              <a:rPr lang="it-IT" dirty="0" smtClean="0"/>
              <a:t>, 13 febbraio 1776 </a:t>
            </a:r>
            <a:r>
              <a:rPr lang="it-IT" dirty="0"/>
              <a:t>– </a:t>
            </a:r>
            <a:r>
              <a:rPr lang="it-IT" dirty="0" smtClean="0"/>
              <a:t>Bath, 29 dicembre 1834)</a:t>
            </a:r>
            <a:endParaRPr lang="it-IT" dirty="0"/>
          </a:p>
        </p:txBody>
      </p:sp>
    </p:spTree>
    <p:extLst>
      <p:ext uri="{BB962C8B-B14F-4D97-AF65-F5344CB8AC3E}">
        <p14:creationId xmlns:p14="http://schemas.microsoft.com/office/powerpoint/2010/main" val="29443405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situazione inglese </a:t>
            </a:r>
            <a:r>
              <a:rPr lang="it-IT" dirty="0" smtClean="0"/>
              <a:t>fra ‘600 e primo ‘800</a:t>
            </a:r>
            <a:endParaRPr lang="it-IT" dirty="0"/>
          </a:p>
        </p:txBody>
      </p:sp>
      <p:sp>
        <p:nvSpPr>
          <p:cNvPr id="4" name="CasellaDiTesto 3"/>
          <p:cNvSpPr txBox="1"/>
          <p:nvPr/>
        </p:nvSpPr>
        <p:spPr>
          <a:xfrm>
            <a:off x="3620655" y="6179128"/>
            <a:ext cx="5218545" cy="378691"/>
          </a:xfrm>
          <a:prstGeom prst="rect">
            <a:avLst/>
          </a:prstGeom>
          <a:noFill/>
        </p:spPr>
        <p:txBody>
          <a:bodyPr wrap="square" rtlCol="0">
            <a:spAutoFit/>
          </a:bodyPr>
          <a:lstStyle/>
          <a:p>
            <a:pPr algn="ctr"/>
            <a:r>
              <a:rPr lang="it-IT" dirty="0" smtClean="0"/>
              <a:t>Fonte: </a:t>
            </a:r>
            <a:r>
              <a:rPr lang="it-IT" smtClean="0"/>
              <a:t>Backhouse</a:t>
            </a:r>
            <a:r>
              <a:rPr lang="it-IT" dirty="0" smtClean="0"/>
              <a:t> e </a:t>
            </a:r>
            <a:r>
              <a:rPr lang="it-IT" dirty="0" err="1" smtClean="0"/>
              <a:t>Tribe</a:t>
            </a:r>
            <a:r>
              <a:rPr lang="it-IT" dirty="0" smtClean="0"/>
              <a:t> 2018, p. 80-82</a:t>
            </a:r>
            <a:endParaRPr lang="it-IT" dirty="0"/>
          </a:p>
        </p:txBody>
      </p:sp>
      <p:pic>
        <p:nvPicPr>
          <p:cNvPr id="6" name="Immagine 5"/>
          <p:cNvPicPr>
            <a:picLocks noChangeAspect="1"/>
          </p:cNvPicPr>
          <p:nvPr/>
        </p:nvPicPr>
        <p:blipFill>
          <a:blip r:embed="rId2"/>
          <a:stretch>
            <a:fillRect/>
          </a:stretch>
        </p:blipFill>
        <p:spPr>
          <a:xfrm>
            <a:off x="273402" y="1637019"/>
            <a:ext cx="3347253" cy="4228072"/>
          </a:xfrm>
          <a:prstGeom prst="rect">
            <a:avLst/>
          </a:prstGeom>
        </p:spPr>
      </p:pic>
      <p:pic>
        <p:nvPicPr>
          <p:cNvPr id="7" name="Immagine 6"/>
          <p:cNvPicPr>
            <a:picLocks noChangeAspect="1"/>
          </p:cNvPicPr>
          <p:nvPr/>
        </p:nvPicPr>
        <p:blipFill>
          <a:blip r:embed="rId3"/>
          <a:stretch>
            <a:fillRect/>
          </a:stretch>
        </p:blipFill>
        <p:spPr>
          <a:xfrm>
            <a:off x="4185453" y="1583349"/>
            <a:ext cx="3615135" cy="4281742"/>
          </a:xfrm>
          <a:prstGeom prst="rect">
            <a:avLst/>
          </a:prstGeom>
        </p:spPr>
      </p:pic>
      <p:pic>
        <p:nvPicPr>
          <p:cNvPr id="8" name="Immagine 7"/>
          <p:cNvPicPr>
            <a:picLocks noChangeAspect="1"/>
          </p:cNvPicPr>
          <p:nvPr/>
        </p:nvPicPr>
        <p:blipFill>
          <a:blip r:embed="rId4"/>
          <a:stretch>
            <a:fillRect/>
          </a:stretch>
        </p:blipFill>
        <p:spPr>
          <a:xfrm>
            <a:off x="8051350" y="1583349"/>
            <a:ext cx="3574281" cy="4281742"/>
          </a:xfrm>
          <a:prstGeom prst="rect">
            <a:avLst/>
          </a:prstGeom>
        </p:spPr>
      </p:pic>
    </p:spTree>
    <p:extLst>
      <p:ext uri="{BB962C8B-B14F-4D97-AF65-F5344CB8AC3E}">
        <p14:creationId xmlns:p14="http://schemas.microsoft.com/office/powerpoint/2010/main" val="23876422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situazione inglese intorno al 1815</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solidFill>
                  <a:srgbClr val="FF0000"/>
                </a:solidFill>
              </a:rPr>
              <a:t>Agricoltura</a:t>
            </a:r>
            <a:r>
              <a:rPr lang="it-IT" dirty="0" smtClean="0"/>
              <a:t>: innovazioni e compimento del movimento delle enclosures (stante l’aumento dei prezzi agricoli determinato dal rialzo della domanda, da problemi di approvvigionamento e da restrizioni alle importazioni)</a:t>
            </a:r>
          </a:p>
          <a:p>
            <a:pPr lvl="1"/>
            <a:r>
              <a:rPr lang="it-IT" dirty="0"/>
              <a:t>Il fenomeno delle e., iniziato già nel 14° sec. in </a:t>
            </a:r>
            <a:r>
              <a:rPr lang="it-IT" dirty="0">
                <a:hlinkClick r:id="rId2"/>
              </a:rPr>
              <a:t>Inghilterra</a:t>
            </a:r>
            <a:r>
              <a:rPr lang="it-IT" dirty="0"/>
              <a:t>, si diffuse poi in gran parte dell’Europa, rispondendo all’esigenza di uno sfruttamento agricolo orientato verso il mercato, nel quale ci si avvalesse delle nuove tecniche della semina. Comportando l’abolizione dei diritti consuetudinari delle comunità dei villaggi (pascolo, legnatico, spigolatura ecc.), il processo contribuì all’esodo della popolazione rurale verso la città nel corso del 18° e 19° </a:t>
            </a:r>
            <a:r>
              <a:rPr lang="it-IT" dirty="0" smtClean="0"/>
              <a:t>secolo (inizia a formarsi il proletariato urbano). </a:t>
            </a:r>
            <a:r>
              <a:rPr lang="it-IT" dirty="0"/>
              <a:t>(fonte https://www.treccani.it/enciclopedia/enclosures</a:t>
            </a:r>
            <a:r>
              <a:rPr lang="it-IT" dirty="0" smtClean="0"/>
              <a:t>/)</a:t>
            </a:r>
          </a:p>
          <a:p>
            <a:r>
              <a:rPr lang="it-IT" dirty="0" smtClean="0">
                <a:solidFill>
                  <a:srgbClr val="FF0000"/>
                </a:solidFill>
              </a:rPr>
              <a:t>Manifattura</a:t>
            </a:r>
          </a:p>
          <a:p>
            <a:pPr lvl="1"/>
            <a:r>
              <a:rPr lang="it-IT" dirty="0" smtClean="0"/>
              <a:t>Acquista progressivamente importanza l’industria del cotone (importazioni dagli usa e sviluppo del mercato di Liverpool)</a:t>
            </a:r>
          </a:p>
          <a:p>
            <a:pPr lvl="1"/>
            <a:r>
              <a:rPr lang="it-IT" dirty="0" smtClean="0"/>
              <a:t>Lenta diffusione della macchina a vapore (miniere, distribuzione d’acqua). Energia idrica fonte principale delle manifatture (con </a:t>
            </a:r>
            <a:r>
              <a:rPr lang="it-IT" dirty="0" err="1" smtClean="0"/>
              <a:t>coseguenti</a:t>
            </a:r>
            <a:r>
              <a:rPr lang="it-IT" dirty="0" smtClean="0"/>
              <a:t> vincoli alla localizzazione delle attività economiche). </a:t>
            </a:r>
          </a:p>
          <a:p>
            <a:r>
              <a:rPr lang="it-IT" dirty="0" smtClean="0">
                <a:solidFill>
                  <a:srgbClr val="FF0000"/>
                </a:solidFill>
              </a:rPr>
              <a:t>Mutamenti nell’assetto del territorio </a:t>
            </a:r>
            <a:r>
              <a:rPr lang="it-IT" dirty="0" smtClean="0"/>
              <a:t>(citta e campagne) e della società. </a:t>
            </a:r>
          </a:p>
          <a:p>
            <a:pPr lvl="1"/>
            <a:r>
              <a:rPr lang="it-IT" dirty="0" smtClean="0"/>
              <a:t>Il sistema di </a:t>
            </a:r>
            <a:r>
              <a:rPr lang="it-IT" dirty="0" err="1" smtClean="0"/>
              <a:t>Speenhamland</a:t>
            </a:r>
            <a:r>
              <a:rPr lang="it-IT" dirty="0" smtClean="0"/>
              <a:t> (politica volta a contenere il </a:t>
            </a:r>
            <a:r>
              <a:rPr lang="it-IT" dirty="0" smtClean="0">
                <a:solidFill>
                  <a:srgbClr val="FF0000"/>
                </a:solidFill>
              </a:rPr>
              <a:t>problema della povertà rurale</a:t>
            </a:r>
            <a:r>
              <a:rPr lang="it-IT" dirty="0" smtClean="0"/>
              <a:t>)</a:t>
            </a:r>
          </a:p>
          <a:p>
            <a:pPr lvl="1"/>
            <a:r>
              <a:rPr lang="it-IT" dirty="0" smtClean="0"/>
              <a:t>Assetto politico e centralità della borghesia come nuova classe emergente, cooptata dall’aristocrazia e in Parlamento. Condizioni favorevoli allo sviluppo economico.</a:t>
            </a:r>
          </a:p>
        </p:txBody>
      </p:sp>
    </p:spTree>
    <p:extLst>
      <p:ext uri="{BB962C8B-B14F-4D97-AF65-F5344CB8AC3E}">
        <p14:creationId xmlns:p14="http://schemas.microsoft.com/office/powerpoint/2010/main" val="29326249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T.R. Malthus: cenni biografici</a:t>
            </a:r>
          </a:p>
        </p:txBody>
      </p:sp>
      <p:sp>
        <p:nvSpPr>
          <p:cNvPr id="3" name="Segnaposto contenuto 2"/>
          <p:cNvSpPr>
            <a:spLocks noGrp="1"/>
          </p:cNvSpPr>
          <p:nvPr>
            <p:ph idx="1"/>
          </p:nvPr>
        </p:nvSpPr>
        <p:spPr>
          <a:xfrm>
            <a:off x="838200" y="1825624"/>
            <a:ext cx="10515600" cy="4942923"/>
          </a:xfrm>
        </p:spPr>
        <p:txBody>
          <a:bodyPr>
            <a:normAutofit fontScale="70000" lnSpcReduction="20000"/>
          </a:bodyPr>
          <a:lstStyle/>
          <a:p>
            <a:r>
              <a:rPr lang="it-IT" sz="2900" dirty="0"/>
              <a:t>Economista e demografo inglese (</a:t>
            </a:r>
            <a:r>
              <a:rPr lang="it-IT" sz="2900" dirty="0" err="1"/>
              <a:t>Rookery</a:t>
            </a:r>
            <a:r>
              <a:rPr lang="it-IT" sz="2900" dirty="0"/>
              <a:t>, presso </a:t>
            </a:r>
            <a:r>
              <a:rPr lang="it-IT" sz="2900" dirty="0" err="1"/>
              <a:t>Guilford</a:t>
            </a:r>
            <a:r>
              <a:rPr lang="it-IT" sz="2900" dirty="0"/>
              <a:t>, </a:t>
            </a:r>
            <a:r>
              <a:rPr lang="it-IT" sz="2900" dirty="0" err="1"/>
              <a:t>Surrey</a:t>
            </a:r>
            <a:r>
              <a:rPr lang="it-IT" sz="2900" dirty="0"/>
              <a:t> 1766 - </a:t>
            </a:r>
            <a:r>
              <a:rPr lang="it-IT" sz="2900" dirty="0" err="1"/>
              <a:t>Haileybury</a:t>
            </a:r>
            <a:r>
              <a:rPr lang="it-IT" sz="2900" dirty="0"/>
              <a:t>, </a:t>
            </a:r>
            <a:r>
              <a:rPr lang="it-IT" sz="2900" dirty="0" err="1"/>
              <a:t>Hertfordshire</a:t>
            </a:r>
            <a:r>
              <a:rPr lang="it-IT" sz="2900" dirty="0"/>
              <a:t>, 1834).  </a:t>
            </a:r>
            <a:r>
              <a:rPr lang="it-IT" dirty="0"/>
              <a:t>Pastore anglicano</a:t>
            </a:r>
            <a:r>
              <a:rPr lang="it-IT" dirty="0" smtClean="0"/>
              <a:t>, studioso </a:t>
            </a:r>
            <a:r>
              <a:rPr lang="it-IT" dirty="0"/>
              <a:t>di problemi sociali, docente di economica politica. </a:t>
            </a:r>
          </a:p>
          <a:p>
            <a:endParaRPr lang="it-IT" dirty="0"/>
          </a:p>
          <a:p>
            <a:r>
              <a:rPr lang="it-IT" dirty="0"/>
              <a:t>Convinto che il disagio economico dei suoi tempi derivasse da una legge di natura, pubblicò anonimo, </a:t>
            </a:r>
            <a:r>
              <a:rPr lang="it-IT" i="1" dirty="0"/>
              <a:t>An </a:t>
            </a:r>
            <a:r>
              <a:rPr lang="it-IT" i="1" dirty="0" err="1"/>
              <a:t>essay</a:t>
            </a:r>
            <a:r>
              <a:rPr lang="it-IT" i="1" dirty="0"/>
              <a:t> on the </a:t>
            </a:r>
            <a:r>
              <a:rPr lang="it-IT" i="1" dirty="0" err="1"/>
              <a:t>principle</a:t>
            </a:r>
            <a:r>
              <a:rPr lang="it-IT" i="1" dirty="0"/>
              <a:t> of </a:t>
            </a:r>
            <a:r>
              <a:rPr lang="it-IT" i="1" dirty="0" err="1"/>
              <a:t>population</a:t>
            </a:r>
            <a:r>
              <a:rPr lang="it-IT" i="1" dirty="0"/>
              <a:t> </a:t>
            </a:r>
            <a:r>
              <a:rPr lang="it-IT" i="1" dirty="0" err="1"/>
              <a:t>as</a:t>
            </a:r>
            <a:r>
              <a:rPr lang="it-IT" i="1" dirty="0"/>
              <a:t> </a:t>
            </a:r>
            <a:r>
              <a:rPr lang="it-IT" i="1" dirty="0" err="1"/>
              <a:t>it</a:t>
            </a:r>
            <a:r>
              <a:rPr lang="it-IT" i="1" dirty="0"/>
              <a:t> </a:t>
            </a:r>
            <a:r>
              <a:rPr lang="it-IT" i="1" dirty="0" err="1"/>
              <a:t>affects</a:t>
            </a:r>
            <a:r>
              <a:rPr lang="it-IT" i="1" dirty="0"/>
              <a:t> the future </a:t>
            </a:r>
            <a:r>
              <a:rPr lang="it-IT" i="1" dirty="0" err="1"/>
              <a:t>improvement</a:t>
            </a:r>
            <a:r>
              <a:rPr lang="it-IT" i="1" dirty="0"/>
              <a:t> of society</a:t>
            </a:r>
            <a:r>
              <a:rPr lang="it-IT" dirty="0"/>
              <a:t> (1798). Difese le rendite e dei consumi dei proprietari terrieri, come elemento di sostegno della domanda effettiva (e per questo valutato positivamente da Keynes nella </a:t>
            </a:r>
            <a:r>
              <a:rPr lang="it-IT" i="1" dirty="0"/>
              <a:t>Teoria generale</a:t>
            </a:r>
            <a:r>
              <a:rPr lang="it-IT" dirty="0"/>
              <a:t>).</a:t>
            </a:r>
          </a:p>
          <a:p>
            <a:endParaRPr lang="it-IT" dirty="0"/>
          </a:p>
          <a:p>
            <a:r>
              <a:rPr lang="it-IT" dirty="0"/>
              <a:t>Tra le altre opere sono particolarmente importanti: </a:t>
            </a:r>
            <a:r>
              <a:rPr lang="it-IT" i="1" dirty="0"/>
              <a:t>An </a:t>
            </a:r>
            <a:r>
              <a:rPr lang="it-IT" i="1" dirty="0" err="1"/>
              <a:t>inquiry</a:t>
            </a:r>
            <a:r>
              <a:rPr lang="it-IT" i="1" dirty="0"/>
              <a:t> </a:t>
            </a:r>
            <a:r>
              <a:rPr lang="it-IT" i="1" dirty="0" err="1"/>
              <a:t>into</a:t>
            </a:r>
            <a:r>
              <a:rPr lang="it-IT" i="1" dirty="0"/>
              <a:t> the nature and progress of </a:t>
            </a:r>
            <a:r>
              <a:rPr lang="it-IT" i="1" dirty="0" err="1"/>
              <a:t>rent</a:t>
            </a:r>
            <a:r>
              <a:rPr lang="it-IT" dirty="0"/>
              <a:t> (1815; </a:t>
            </a:r>
            <a:r>
              <a:rPr lang="it-IT" dirty="0" err="1"/>
              <a:t>trad</a:t>
            </a:r>
            <a:r>
              <a:rPr lang="it-IT" dirty="0"/>
              <a:t>. </a:t>
            </a:r>
            <a:r>
              <a:rPr lang="it-IT" dirty="0" err="1"/>
              <a:t>it</a:t>
            </a:r>
            <a:r>
              <a:rPr lang="it-IT" dirty="0"/>
              <a:t>. 1859), </a:t>
            </a:r>
            <a:r>
              <a:rPr lang="it-IT" i="1" dirty="0" err="1"/>
              <a:t>Principles</a:t>
            </a:r>
            <a:r>
              <a:rPr lang="it-IT" i="1" dirty="0"/>
              <a:t> of </a:t>
            </a:r>
            <a:r>
              <a:rPr lang="it-IT" i="1" dirty="0" err="1"/>
              <a:t>political</a:t>
            </a:r>
            <a:r>
              <a:rPr lang="it-IT" i="1" dirty="0"/>
              <a:t> economy</a:t>
            </a:r>
            <a:r>
              <a:rPr lang="it-IT" dirty="0"/>
              <a:t> (1820; </a:t>
            </a:r>
            <a:r>
              <a:rPr lang="it-IT" dirty="0" err="1"/>
              <a:t>trad</a:t>
            </a:r>
            <a:r>
              <a:rPr lang="it-IT" dirty="0"/>
              <a:t>. </a:t>
            </a:r>
            <a:r>
              <a:rPr lang="it-IT" dirty="0" err="1"/>
              <a:t>it</a:t>
            </a:r>
            <a:r>
              <a:rPr lang="it-IT" dirty="0"/>
              <a:t>. 1854 e 1972, in edizione critica); </a:t>
            </a:r>
            <a:r>
              <a:rPr lang="it-IT" i="1" dirty="0"/>
              <a:t>The </a:t>
            </a:r>
            <a:r>
              <a:rPr lang="it-IT" i="1" dirty="0" err="1"/>
              <a:t>measure</a:t>
            </a:r>
            <a:r>
              <a:rPr lang="it-IT" i="1" dirty="0"/>
              <a:t> of </a:t>
            </a:r>
            <a:r>
              <a:rPr lang="it-IT" i="1" dirty="0" err="1"/>
              <a:t>value</a:t>
            </a:r>
            <a:r>
              <a:rPr lang="it-IT" dirty="0"/>
              <a:t> (1823). Sono stati pubblicati anche </a:t>
            </a:r>
            <a:r>
              <a:rPr lang="it-IT" i="1" dirty="0"/>
              <a:t>The </a:t>
            </a:r>
            <a:r>
              <a:rPr lang="it-IT" i="1" dirty="0" err="1"/>
              <a:t>travel</a:t>
            </a:r>
            <a:r>
              <a:rPr lang="it-IT" i="1" dirty="0"/>
              <a:t> </a:t>
            </a:r>
            <a:r>
              <a:rPr lang="it-IT" i="1" dirty="0" err="1"/>
              <a:t>diaries</a:t>
            </a:r>
            <a:r>
              <a:rPr lang="it-IT" dirty="0"/>
              <a:t> (a cura di P. James, 1966). </a:t>
            </a:r>
          </a:p>
          <a:p>
            <a:endParaRPr lang="it-IT" dirty="0"/>
          </a:p>
          <a:p>
            <a:r>
              <a:rPr lang="it-IT" dirty="0"/>
              <a:t>Corrispondente di molti economisti classici e in particolare di Ricardo (con il quale intrattenne un profonda amicizia pur dissentendo su molti aspetti, dal ruolo dei fattori monetari alla possibilità di una formazione eccessiva di risparmio che non trova uno sbocco). Tra i fondatori del </a:t>
            </a:r>
            <a:r>
              <a:rPr lang="it-IT" i="1" dirty="0" err="1"/>
              <a:t>Political</a:t>
            </a:r>
            <a:r>
              <a:rPr lang="it-IT" i="1" dirty="0"/>
              <a:t> Economy Club</a:t>
            </a:r>
            <a:r>
              <a:rPr lang="it-IT" dirty="0"/>
              <a:t>.</a:t>
            </a:r>
          </a:p>
          <a:p>
            <a:endParaRPr lang="it-IT" dirty="0"/>
          </a:p>
          <a:p>
            <a:endParaRPr lang="it-IT" dirty="0"/>
          </a:p>
        </p:txBody>
      </p:sp>
    </p:spTree>
    <p:extLst>
      <p:ext uri="{BB962C8B-B14F-4D97-AF65-F5344CB8AC3E}">
        <p14:creationId xmlns:p14="http://schemas.microsoft.com/office/powerpoint/2010/main" val="14330898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principio della </a:t>
            </a:r>
            <a:r>
              <a:rPr lang="it-IT" dirty="0"/>
              <a:t>popolazione</a:t>
            </a:r>
          </a:p>
        </p:txBody>
      </p:sp>
      <p:sp>
        <p:nvSpPr>
          <p:cNvPr id="3" name="Segnaposto contenuto 2"/>
          <p:cNvSpPr>
            <a:spLocks noGrp="1"/>
          </p:cNvSpPr>
          <p:nvPr>
            <p:ph idx="1"/>
          </p:nvPr>
        </p:nvSpPr>
        <p:spPr>
          <a:xfrm>
            <a:off x="838200" y="1825624"/>
            <a:ext cx="10515600" cy="4729721"/>
          </a:xfrm>
        </p:spPr>
        <p:txBody>
          <a:bodyPr>
            <a:normAutofit fontScale="70000" lnSpcReduction="20000"/>
          </a:bodyPr>
          <a:lstStyle/>
          <a:p>
            <a:r>
              <a:rPr lang="it-IT" dirty="0" smtClean="0"/>
              <a:t>Il </a:t>
            </a:r>
            <a:r>
              <a:rPr lang="it-IT" dirty="0" smtClean="0">
                <a:solidFill>
                  <a:srgbClr val="FF0000"/>
                </a:solidFill>
              </a:rPr>
              <a:t>principio </a:t>
            </a:r>
            <a:r>
              <a:rPr lang="it-IT" dirty="0">
                <a:solidFill>
                  <a:srgbClr val="FF0000"/>
                </a:solidFill>
              </a:rPr>
              <a:t>della popolazione</a:t>
            </a:r>
            <a:r>
              <a:rPr lang="it-IT" dirty="0"/>
              <a:t>, illustrata da Malthus in </a:t>
            </a:r>
            <a:r>
              <a:rPr lang="it-IT" i="1" dirty="0"/>
              <a:t>An </a:t>
            </a:r>
            <a:r>
              <a:rPr lang="it-IT" i="1" dirty="0" err="1"/>
              <a:t>essay</a:t>
            </a:r>
            <a:r>
              <a:rPr lang="it-IT" i="1" dirty="0"/>
              <a:t> on the </a:t>
            </a:r>
            <a:r>
              <a:rPr lang="it-IT" i="1" dirty="0" err="1"/>
              <a:t>principle</a:t>
            </a:r>
            <a:r>
              <a:rPr lang="it-IT" i="1" dirty="0"/>
              <a:t> of </a:t>
            </a:r>
            <a:r>
              <a:rPr lang="it-IT" i="1" dirty="0" err="1"/>
              <a:t>population</a:t>
            </a:r>
            <a:r>
              <a:rPr lang="it-IT" i="1" dirty="0"/>
              <a:t> </a:t>
            </a:r>
            <a:r>
              <a:rPr lang="it-IT" i="1" dirty="0" err="1"/>
              <a:t>as</a:t>
            </a:r>
            <a:r>
              <a:rPr lang="it-IT" i="1" dirty="0"/>
              <a:t> </a:t>
            </a:r>
            <a:r>
              <a:rPr lang="it-IT" i="1" dirty="0" err="1"/>
              <a:t>it</a:t>
            </a:r>
            <a:r>
              <a:rPr lang="it-IT" i="1" dirty="0"/>
              <a:t> </a:t>
            </a:r>
            <a:r>
              <a:rPr lang="it-IT" i="1" dirty="0" err="1"/>
              <a:t>affects</a:t>
            </a:r>
            <a:r>
              <a:rPr lang="it-IT" i="1" dirty="0"/>
              <a:t> the future </a:t>
            </a:r>
            <a:r>
              <a:rPr lang="it-IT" i="1" dirty="0" err="1"/>
              <a:t>improvement</a:t>
            </a:r>
            <a:r>
              <a:rPr lang="it-IT" i="1" dirty="0"/>
              <a:t> of society</a:t>
            </a:r>
            <a:r>
              <a:rPr lang="it-IT" dirty="0"/>
              <a:t> (1798) in polemica  W. Godwin (secondo il quale la miseria diffusa del tempo dipendeva dalla </a:t>
            </a:r>
            <a:r>
              <a:rPr lang="it-IT" dirty="0" smtClean="0"/>
              <a:t>proprietà </a:t>
            </a:r>
            <a:r>
              <a:rPr lang="it-IT" dirty="0"/>
              <a:t>privata e dalle istituzioni </a:t>
            </a:r>
            <a:r>
              <a:rPr lang="it-IT" dirty="0" smtClean="0"/>
              <a:t>sociali</a:t>
            </a:r>
            <a:r>
              <a:rPr lang="it-IT" dirty="0"/>
              <a:t>), stabilisce che </a:t>
            </a:r>
            <a:r>
              <a:rPr lang="it-IT" dirty="0">
                <a:solidFill>
                  <a:srgbClr val="FF0000"/>
                </a:solidFill>
              </a:rPr>
              <a:t>la popolazione tenderebbe a crescere più rapidamente dei mezzi di sussistenza, quando non vi siano freni che ne ostacolino il libero sviluppo </a:t>
            </a:r>
            <a:r>
              <a:rPr lang="it-IT" dirty="0"/>
              <a:t>(la miseria dipende dalla natura).</a:t>
            </a:r>
          </a:p>
          <a:p>
            <a:endParaRPr lang="it-IT" dirty="0"/>
          </a:p>
          <a:p>
            <a:r>
              <a:rPr lang="it-IT" dirty="0" smtClean="0"/>
              <a:t>La </a:t>
            </a:r>
            <a:r>
              <a:rPr lang="it-IT" dirty="0"/>
              <a:t>risonanza anche polemica lo indusse a suffragare con elementi di fatto la tesi già enunciata; fu così che nelle successive edizioni (1803 e </a:t>
            </a:r>
            <a:r>
              <a:rPr lang="it-IT" dirty="0" smtClean="0"/>
              <a:t>seguenti) </a:t>
            </a:r>
            <a:r>
              <a:rPr lang="it-IT" dirty="0"/>
              <a:t>l'</a:t>
            </a:r>
            <a:r>
              <a:rPr lang="it-IT" i="1" dirty="0" err="1"/>
              <a:t>Essay</a:t>
            </a:r>
            <a:r>
              <a:rPr lang="it-IT" dirty="0"/>
              <a:t>, non più anonimo, assunse veste sistematica e si arricchì di dati statistici e storici, in parte però </a:t>
            </a:r>
            <a:r>
              <a:rPr lang="it-IT" dirty="0" smtClean="0"/>
              <a:t>piegati </a:t>
            </a:r>
            <a:r>
              <a:rPr lang="it-IT" dirty="0"/>
              <a:t>alla dimostrazione. Traduzioni in italiano del saggio si ebbero nel 1868 e nel 1947</a:t>
            </a:r>
            <a:r>
              <a:rPr lang="it-IT" dirty="0" smtClean="0"/>
              <a:t>.</a:t>
            </a:r>
          </a:p>
          <a:p>
            <a:endParaRPr lang="it-IT" dirty="0"/>
          </a:p>
          <a:p>
            <a:r>
              <a:rPr lang="it-IT" dirty="0"/>
              <a:t>La legge di sviluppo, per M., è quella geometrica e porta al raddoppiarsi di una popolazione in circa 25 anni, in condizione di fecondità naturale, come avveniva in quel tempo per alcune popolazioni americane. Per i mezzi di sussistenza egli sostiene che l'accrescimento avviene in progressione aritmetica e quindi molto meno velocemente della popolazione</a:t>
            </a:r>
            <a:r>
              <a:rPr lang="it-IT" dirty="0" smtClean="0"/>
              <a:t>.</a:t>
            </a:r>
          </a:p>
          <a:p>
            <a:endParaRPr lang="it-IT" dirty="0"/>
          </a:p>
          <a:p>
            <a:r>
              <a:rPr lang="it-IT" dirty="0" smtClean="0"/>
              <a:t>Precursori del principio della popolazione: (Botero, </a:t>
            </a:r>
            <a:r>
              <a:rPr lang="it-IT" dirty="0" err="1" smtClean="0"/>
              <a:t>Turgot</a:t>
            </a:r>
            <a:r>
              <a:rPr lang="it-IT" dirty="0" smtClean="0"/>
              <a:t>, </a:t>
            </a:r>
            <a:r>
              <a:rPr lang="it-IT" dirty="0" err="1" smtClean="0"/>
              <a:t>Ortes</a:t>
            </a:r>
            <a:r>
              <a:rPr lang="it-IT" dirty="0" smtClean="0"/>
              <a:t> tra gli altri)</a:t>
            </a:r>
            <a:endParaRPr lang="it-IT" dirty="0"/>
          </a:p>
          <a:p>
            <a:endParaRPr lang="it-IT" dirty="0"/>
          </a:p>
          <a:p>
            <a:endParaRPr lang="it-IT" dirty="0"/>
          </a:p>
        </p:txBody>
      </p:sp>
    </p:spTree>
    <p:extLst>
      <p:ext uri="{BB962C8B-B14F-4D97-AF65-F5344CB8AC3E}">
        <p14:creationId xmlns:p14="http://schemas.microsoft.com/office/powerpoint/2010/main" val="5302783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Il principio della </a:t>
            </a:r>
            <a:r>
              <a:rPr lang="it-IT" dirty="0" smtClean="0"/>
              <a:t>popolazione, 2</a:t>
            </a:r>
            <a:endParaRPr lang="it-IT" dirty="0"/>
          </a:p>
        </p:txBody>
      </p:sp>
      <p:sp>
        <p:nvSpPr>
          <p:cNvPr id="3" name="Segnaposto contenuto 2"/>
          <p:cNvSpPr>
            <a:spLocks noGrp="1"/>
          </p:cNvSpPr>
          <p:nvPr>
            <p:ph idx="1"/>
          </p:nvPr>
        </p:nvSpPr>
        <p:spPr/>
        <p:txBody>
          <a:bodyPr>
            <a:normAutofit fontScale="77500" lnSpcReduction="20000"/>
          </a:bodyPr>
          <a:lstStyle/>
          <a:p>
            <a:r>
              <a:rPr lang="it-IT" dirty="0">
                <a:solidFill>
                  <a:srgbClr val="FF0000"/>
                </a:solidFill>
              </a:rPr>
              <a:t>L’equilibrio</a:t>
            </a:r>
            <a:r>
              <a:rPr lang="it-IT" dirty="0"/>
              <a:t> tra popolazione e risorse disponibili (nonostante le differenze nei meccanismi di accrescimento) è </a:t>
            </a:r>
            <a:r>
              <a:rPr lang="it-IT" dirty="0" smtClean="0"/>
              <a:t>garantito da un meccanismo economico e dalla possibilità di attivare alcuni freni di carattere preventivo</a:t>
            </a:r>
          </a:p>
          <a:p>
            <a:pPr lvl="1"/>
            <a:r>
              <a:rPr lang="it-IT" dirty="0" smtClean="0">
                <a:solidFill>
                  <a:srgbClr val="FF0000"/>
                </a:solidFill>
              </a:rPr>
              <a:t>Meccanismo economico: </a:t>
            </a:r>
            <a:r>
              <a:rPr lang="it-IT" dirty="0" smtClean="0"/>
              <a:t>Se la popolazione cresce troppo rapidamente rispetto alle risorse naturali, il prezzo dei beni di sussistenza aumenta, i salari reali si riducono e queste genera un peggioramento nelle condizioni di vita della popolazione (soprattutto delle classi lavoratrici meno agiata) determinando il rallentamento della crescita demografica. Nel caso in cui la popolazione cresca più lentamente delle risorse naturali avviene il contrario.</a:t>
            </a:r>
            <a:endParaRPr lang="it-IT" dirty="0">
              <a:solidFill>
                <a:srgbClr val="FF0000"/>
              </a:solidFill>
            </a:endParaRPr>
          </a:p>
          <a:p>
            <a:pPr lvl="1"/>
            <a:r>
              <a:rPr lang="it-IT" dirty="0" smtClean="0">
                <a:solidFill>
                  <a:srgbClr val="FF0000"/>
                </a:solidFill>
              </a:rPr>
              <a:t>Freni </a:t>
            </a:r>
            <a:r>
              <a:rPr lang="it-IT" dirty="0">
                <a:solidFill>
                  <a:srgbClr val="FF0000"/>
                </a:solidFill>
              </a:rPr>
              <a:t>di carattere preventivo </a:t>
            </a:r>
            <a:r>
              <a:rPr lang="it-IT" dirty="0"/>
              <a:t>(all’opera soprattutto fra le classi agiate) e legati al controllo delle nascite (da </a:t>
            </a:r>
            <a:r>
              <a:rPr lang="it-IT" dirty="0" smtClean="0"/>
              <a:t>condannare= e/o a comportamenti virtuosi </a:t>
            </a:r>
            <a:r>
              <a:rPr lang="it-IT" dirty="0"/>
              <a:t>come la </a:t>
            </a:r>
            <a:r>
              <a:rPr lang="it-IT" dirty="0" smtClean="0"/>
              <a:t>castità </a:t>
            </a:r>
            <a:r>
              <a:rPr lang="it-IT" dirty="0"/>
              <a:t>o i matrimoni in età avanzata)</a:t>
            </a:r>
          </a:p>
          <a:p>
            <a:endParaRPr lang="it-IT" dirty="0"/>
          </a:p>
          <a:p>
            <a:r>
              <a:rPr lang="it-IT" dirty="0"/>
              <a:t>Il </a:t>
            </a:r>
            <a:r>
              <a:rPr lang="it-IT" dirty="0">
                <a:solidFill>
                  <a:srgbClr val="FF0000"/>
                </a:solidFill>
              </a:rPr>
              <a:t>salario di sussistenza </a:t>
            </a:r>
            <a:r>
              <a:rPr lang="it-IT" dirty="0"/>
              <a:t>come risultato di una legge naturale e l’impossibilità di migliorare la condizione dei lavoratori attraverso le riforme sociali (o l’aumento del salario</a:t>
            </a:r>
            <a:r>
              <a:rPr lang="it-IT" dirty="0" smtClean="0"/>
              <a:t>). Questa è la cosiddetta «legge ferrea (o bronzea) dei salari» da cui discende l’inutilità di interventi sistematici volti ad accrescere i salari delle classi lavoratrici al di sopra del livello della </a:t>
            </a:r>
            <a:r>
              <a:rPr lang="it-IT" dirty="0" err="1" smtClean="0"/>
              <a:t>sussitenza</a:t>
            </a:r>
            <a:r>
              <a:rPr lang="it-IT" dirty="0" smtClean="0"/>
              <a:t>.</a:t>
            </a:r>
            <a:endParaRPr lang="it-IT" dirty="0"/>
          </a:p>
        </p:txBody>
      </p:sp>
    </p:spTree>
    <p:extLst>
      <p:ext uri="{BB962C8B-B14F-4D97-AF65-F5344CB8AC3E}">
        <p14:creationId xmlns:p14="http://schemas.microsoft.com/office/powerpoint/2010/main" val="31336681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Il principio della popolazione, </a:t>
            </a:r>
            <a:r>
              <a:rPr lang="it-IT" dirty="0" smtClean="0"/>
              <a:t>3</a:t>
            </a:r>
            <a:endParaRPr lang="it-IT" dirty="0"/>
          </a:p>
        </p:txBody>
      </p:sp>
      <p:sp>
        <p:nvSpPr>
          <p:cNvPr id="3" name="Segnaposto contenuto 2"/>
          <p:cNvSpPr>
            <a:spLocks noGrp="1"/>
          </p:cNvSpPr>
          <p:nvPr>
            <p:ph idx="1"/>
          </p:nvPr>
        </p:nvSpPr>
        <p:spPr/>
        <p:txBody>
          <a:bodyPr>
            <a:normAutofit fontScale="85000" lnSpcReduction="20000"/>
          </a:bodyPr>
          <a:lstStyle/>
          <a:p>
            <a:r>
              <a:rPr lang="it-IT" dirty="0"/>
              <a:t>La comparsa del </a:t>
            </a:r>
            <a:r>
              <a:rPr lang="it-IT" dirty="0">
                <a:solidFill>
                  <a:srgbClr val="FF0000"/>
                </a:solidFill>
              </a:rPr>
              <a:t>problema della scarsità e dell’avarizia della natura </a:t>
            </a:r>
            <a:r>
              <a:rPr lang="it-IT" dirty="0"/>
              <a:t>(rendimenti decrescenti del fattore lavoro applicato alla produzione </a:t>
            </a:r>
            <a:r>
              <a:rPr lang="it-IT" dirty="0" smtClean="0"/>
              <a:t>agricola, sottovalutazione degli effetti del progresso tecnico) </a:t>
            </a:r>
            <a:r>
              <a:rPr lang="it-IT" dirty="0"/>
              <a:t>contro l’idea fisiocratica della natura e dell’agricoltura come fonte di ricchezza e di prosperità, ma nel frattempo la situazione era cambiata).</a:t>
            </a:r>
          </a:p>
          <a:p>
            <a:endParaRPr lang="it-IT" dirty="0"/>
          </a:p>
          <a:p>
            <a:r>
              <a:rPr lang="it-IT" dirty="0" smtClean="0">
                <a:solidFill>
                  <a:srgbClr val="FF0000"/>
                </a:solidFill>
              </a:rPr>
              <a:t>Conservatorismo</a:t>
            </a:r>
            <a:r>
              <a:rPr lang="it-IT" dirty="0" smtClean="0"/>
              <a:t> e opposizione alle misure a favore dei poveri, il cui destino è «segnato» dall’inizio. Il dibattito sulle legge sui poveri, sulla colonizzazione e sulla schiavitù. </a:t>
            </a:r>
            <a:r>
              <a:rPr lang="it-IT" dirty="0" smtClean="0">
                <a:solidFill>
                  <a:srgbClr val="FF0000"/>
                </a:solidFill>
              </a:rPr>
              <a:t>L’economia come «scienza triste» </a:t>
            </a:r>
            <a:endParaRPr lang="it-IT" dirty="0">
              <a:solidFill>
                <a:srgbClr val="FF0000"/>
              </a:solidFill>
            </a:endParaRPr>
          </a:p>
          <a:p>
            <a:endParaRPr lang="it-IT" dirty="0" smtClean="0"/>
          </a:p>
          <a:p>
            <a:r>
              <a:rPr lang="it-IT" dirty="0" smtClean="0"/>
              <a:t>Le </a:t>
            </a:r>
            <a:r>
              <a:rPr lang="it-IT" dirty="0"/>
              <a:t>tesi di Malthus sono state attaccate sia da chi vedeva in esse una critica blasfema alle leggi divine, sia dai sostenitori dell'aumento della popolazione a fini di conquista e di potenza, sia, ancora, da </a:t>
            </a:r>
            <a:r>
              <a:rPr lang="it-IT" dirty="0" err="1"/>
              <a:t>Marx</a:t>
            </a:r>
            <a:r>
              <a:rPr lang="it-IT" dirty="0"/>
              <a:t> e dai suoi seguaci, che, anziché far risalire gli squilibri sociali a cause naturali, li attribuivano al sistema capitalistico. </a:t>
            </a:r>
          </a:p>
        </p:txBody>
      </p:sp>
    </p:spTree>
    <p:extLst>
      <p:ext uri="{BB962C8B-B14F-4D97-AF65-F5344CB8AC3E}">
        <p14:creationId xmlns:p14="http://schemas.microsoft.com/office/powerpoint/2010/main" val="1839535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possibilità di un «ingorgo generale» sul mercato dei beni</a:t>
            </a:r>
          </a:p>
        </p:txBody>
      </p:sp>
      <p:sp>
        <p:nvSpPr>
          <p:cNvPr id="3" name="Segnaposto contenuto 2"/>
          <p:cNvSpPr>
            <a:spLocks noGrp="1"/>
          </p:cNvSpPr>
          <p:nvPr>
            <p:ph idx="1"/>
          </p:nvPr>
        </p:nvSpPr>
        <p:spPr/>
        <p:txBody>
          <a:bodyPr>
            <a:normAutofit fontScale="85000" lnSpcReduction="10000"/>
          </a:bodyPr>
          <a:lstStyle/>
          <a:p>
            <a:r>
              <a:rPr lang="it-IT" dirty="0"/>
              <a:t>Da un lato, Malthus come Ricardo crede </a:t>
            </a:r>
            <a:r>
              <a:rPr lang="it-IT" dirty="0" smtClean="0"/>
              <a:t>nell’uguaglianza tra risparmi e investimenti (S </a:t>
            </a:r>
            <a:r>
              <a:rPr lang="it-IT" dirty="0"/>
              <a:t>= </a:t>
            </a:r>
            <a:r>
              <a:rPr lang="it-IT" dirty="0" smtClean="0"/>
              <a:t>I, Legge di </a:t>
            </a:r>
            <a:r>
              <a:rPr lang="it-IT" dirty="0" err="1" smtClean="0"/>
              <a:t>Say</a:t>
            </a:r>
            <a:r>
              <a:rPr lang="it-IT" dirty="0" smtClean="0"/>
              <a:t>)</a:t>
            </a:r>
          </a:p>
          <a:p>
            <a:r>
              <a:rPr lang="it-IT" dirty="0" smtClean="0"/>
              <a:t>Dall’altro, ritiene possibile che si verifichino situazioni di eccesso d’offerta a livello aggregato, nel caso l’incremento della capacità produttiva generato dagli investimenti non sia accompagnato da un pari incremento dei consumi (che pure aumentano per effetto dell’aumento dell’occupazione e almeno temporaneamente dei salari).</a:t>
            </a:r>
          </a:p>
          <a:p>
            <a:r>
              <a:rPr lang="it-IT" dirty="0" smtClean="0"/>
              <a:t>Il rimedio principale contro questa possibilità è dato dal consumo delle classi improduttive a cui spetta il compito di sostenere la domanda aggregata. </a:t>
            </a:r>
          </a:p>
          <a:p>
            <a:r>
              <a:rPr lang="it-IT" dirty="0" smtClean="0"/>
              <a:t>In assenza di tale sostegno, si verificherà un eccesso d’offerta sul mercato dei beni con conseguente diminuzione dei prezzi e dei profitti (crisi generalizzata)</a:t>
            </a:r>
          </a:p>
          <a:p>
            <a:r>
              <a:rPr lang="it-IT" dirty="0" smtClean="0"/>
              <a:t>Le </a:t>
            </a:r>
            <a:r>
              <a:rPr lang="it-IT" dirty="0" smtClean="0">
                <a:solidFill>
                  <a:srgbClr val="FF0000"/>
                </a:solidFill>
              </a:rPr>
              <a:t>teorie del sotto-consumo.</a:t>
            </a:r>
            <a:r>
              <a:rPr lang="it-IT" dirty="0" smtClean="0"/>
              <a:t> </a:t>
            </a:r>
          </a:p>
          <a:p>
            <a:endParaRPr lang="it-IT" dirty="0"/>
          </a:p>
        </p:txBody>
      </p:sp>
    </p:spTree>
    <p:extLst>
      <p:ext uri="{BB962C8B-B14F-4D97-AF65-F5344CB8AC3E}">
        <p14:creationId xmlns:p14="http://schemas.microsoft.com/office/powerpoint/2010/main" val="17965415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 oggi? Neo-malthusianesimo</a:t>
            </a:r>
            <a:endParaRPr lang="it-IT" dirty="0"/>
          </a:p>
        </p:txBody>
      </p:sp>
      <p:sp>
        <p:nvSpPr>
          <p:cNvPr id="3" name="Segnaposto contenuto 2"/>
          <p:cNvSpPr>
            <a:spLocks noGrp="1"/>
          </p:cNvSpPr>
          <p:nvPr>
            <p:ph sz="half" idx="1"/>
          </p:nvPr>
        </p:nvSpPr>
        <p:spPr/>
        <p:txBody>
          <a:bodyPr>
            <a:normAutofit fontScale="77500" lnSpcReduction="20000"/>
          </a:bodyPr>
          <a:lstStyle/>
          <a:p>
            <a:r>
              <a:rPr lang="it-IT" i="1" dirty="0"/>
              <a:t>Termine che, con non esatto riferimento alla teoria della popolazione dell’economista inglese </a:t>
            </a:r>
            <a:r>
              <a:rPr lang="it-IT" i="1" dirty="0" smtClean="0"/>
              <a:t>T.R. Malthus, </a:t>
            </a:r>
            <a:r>
              <a:rPr lang="it-IT" i="1" dirty="0"/>
              <a:t>indica una dottrina secondo la quale si rendono necessari un controllo e una limitazione del numero delle nascite mediante pratiche anticoncezionali per poter elevare il generale tenore di vita. Tali teorie sono state applicate ai paesi in via di sviluppo, dove il problema di un’eccessiva crescita demografica si pone in modo drammatico</a:t>
            </a:r>
            <a:r>
              <a:rPr lang="it-IT" i="1" dirty="0" smtClean="0"/>
              <a:t>. (Fonte Treccani)</a:t>
            </a:r>
          </a:p>
          <a:p>
            <a:r>
              <a:rPr lang="it-IT" dirty="0" smtClean="0"/>
              <a:t>Connessioni con il tema della risorse naturali esauribili, con i dibattiti sulla disuguaglianza e sulla sostenibilità. </a:t>
            </a:r>
            <a:endParaRPr lang="it-IT" dirty="0"/>
          </a:p>
        </p:txBody>
      </p:sp>
      <p:pic>
        <p:nvPicPr>
          <p:cNvPr id="5" name="Immagine 4"/>
          <p:cNvPicPr>
            <a:picLocks noChangeAspect="1"/>
          </p:cNvPicPr>
          <p:nvPr/>
        </p:nvPicPr>
        <p:blipFill>
          <a:blip r:embed="rId2"/>
          <a:stretch>
            <a:fillRect/>
          </a:stretch>
        </p:blipFill>
        <p:spPr>
          <a:xfrm>
            <a:off x="6096000" y="1825625"/>
            <a:ext cx="4761057" cy="3460649"/>
          </a:xfrm>
          <a:prstGeom prst="rect">
            <a:avLst/>
          </a:prstGeom>
        </p:spPr>
      </p:pic>
      <p:sp>
        <p:nvSpPr>
          <p:cNvPr id="6" name="Rettangolo 5"/>
          <p:cNvSpPr/>
          <p:nvPr/>
        </p:nvSpPr>
        <p:spPr>
          <a:xfrm>
            <a:off x="6354618" y="5710490"/>
            <a:ext cx="6096000" cy="646331"/>
          </a:xfrm>
          <a:prstGeom prst="rect">
            <a:avLst/>
          </a:prstGeom>
        </p:spPr>
        <p:txBody>
          <a:bodyPr>
            <a:spAutoFit/>
          </a:bodyPr>
          <a:lstStyle/>
          <a:p>
            <a:r>
              <a:rPr lang="en-GB" dirty="0"/>
              <a:t>https://ebrary.net/19674/sociology/simple_neo-malthusian_theories</a:t>
            </a:r>
          </a:p>
        </p:txBody>
      </p:sp>
    </p:spTree>
    <p:extLst>
      <p:ext uri="{BB962C8B-B14F-4D97-AF65-F5344CB8AC3E}">
        <p14:creationId xmlns:p14="http://schemas.microsoft.com/office/powerpoint/2010/main" val="858865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Domande</a:t>
            </a:r>
            <a:endParaRPr lang="it-IT" dirty="0"/>
          </a:p>
        </p:txBody>
      </p:sp>
      <p:sp>
        <p:nvSpPr>
          <p:cNvPr id="3" name="Segnaposto contenuto 2"/>
          <p:cNvSpPr>
            <a:spLocks noGrp="1"/>
          </p:cNvSpPr>
          <p:nvPr>
            <p:ph idx="1"/>
          </p:nvPr>
        </p:nvSpPr>
        <p:spPr/>
        <p:txBody>
          <a:bodyPr>
            <a:normAutofit/>
          </a:bodyPr>
          <a:lstStyle/>
          <a:p>
            <a:r>
              <a:rPr lang="it-IT" dirty="0" smtClean="0"/>
              <a:t>Chi è l’imprenditore per </a:t>
            </a:r>
            <a:r>
              <a:rPr lang="it-IT" dirty="0" err="1" smtClean="0"/>
              <a:t>Say</a:t>
            </a:r>
            <a:r>
              <a:rPr lang="it-IT" dirty="0" smtClean="0"/>
              <a:t>? Quale ruolo gioco nell’economia?</a:t>
            </a:r>
          </a:p>
          <a:p>
            <a:r>
              <a:rPr lang="it-IT" dirty="0" smtClean="0"/>
              <a:t>Cos’è la legge di </a:t>
            </a:r>
            <a:r>
              <a:rPr lang="it-IT" dirty="0" err="1" smtClean="0"/>
              <a:t>Say</a:t>
            </a:r>
            <a:r>
              <a:rPr lang="it-IT" dirty="0" smtClean="0"/>
              <a:t>? Da dove nasce? Quante formulazioni ne esistono?</a:t>
            </a:r>
          </a:p>
          <a:p>
            <a:r>
              <a:rPr lang="it-IT" dirty="0" smtClean="0"/>
              <a:t>Cos’è l’</a:t>
            </a:r>
            <a:r>
              <a:rPr lang="it-IT" dirty="0" err="1" smtClean="0"/>
              <a:t>utilitarsimo</a:t>
            </a:r>
            <a:r>
              <a:rPr lang="it-IT" dirty="0" smtClean="0"/>
              <a:t>? Su quali principi si basa?</a:t>
            </a:r>
          </a:p>
          <a:p>
            <a:r>
              <a:rPr lang="it-IT" dirty="0" smtClean="0"/>
              <a:t>Qual è il compito del legislatore per J. </a:t>
            </a:r>
            <a:r>
              <a:rPr lang="it-IT" dirty="0" err="1" smtClean="0"/>
              <a:t>Bentham</a:t>
            </a:r>
            <a:r>
              <a:rPr lang="it-IT" dirty="0" smtClean="0"/>
              <a:t>? Quale strumento può utilizzare nel formulare la politica economica?</a:t>
            </a:r>
          </a:p>
          <a:p>
            <a:r>
              <a:rPr lang="it-IT" dirty="0" smtClean="0"/>
              <a:t>In cosa consiste il principio di popolazione di Malthus? In quale contesto viene formulato?</a:t>
            </a:r>
          </a:p>
        </p:txBody>
      </p:sp>
    </p:spTree>
    <p:extLst>
      <p:ext uri="{BB962C8B-B14F-4D97-AF65-F5344CB8AC3E}">
        <p14:creationId xmlns:p14="http://schemas.microsoft.com/office/powerpoint/2010/main" val="9377503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Sitografia</a:t>
            </a:r>
            <a:endParaRPr lang="it-IT" dirty="0"/>
          </a:p>
        </p:txBody>
      </p:sp>
      <p:sp>
        <p:nvSpPr>
          <p:cNvPr id="3" name="Segnaposto contenuto 2"/>
          <p:cNvSpPr>
            <a:spLocks noGrp="1"/>
          </p:cNvSpPr>
          <p:nvPr>
            <p:ph idx="1"/>
          </p:nvPr>
        </p:nvSpPr>
        <p:spPr/>
        <p:txBody>
          <a:bodyPr/>
          <a:lstStyle/>
          <a:p>
            <a:r>
              <a:rPr lang="it-IT" dirty="0">
                <a:hlinkClick r:id="rId2"/>
              </a:rPr>
              <a:t>https://</a:t>
            </a:r>
            <a:r>
              <a:rPr lang="it-IT" dirty="0" smtClean="0">
                <a:hlinkClick r:id="rId2"/>
              </a:rPr>
              <a:t>www.hetwebsite.net/het/profiles/say.htm</a:t>
            </a:r>
          </a:p>
          <a:p>
            <a:r>
              <a:rPr lang="it-IT" dirty="0">
                <a:hlinkClick r:id="rId2"/>
              </a:rPr>
              <a:t>https://www.hetwebsite.net/het/profiles/bentham.htm</a:t>
            </a:r>
          </a:p>
          <a:p>
            <a:r>
              <a:rPr lang="it-IT" dirty="0" smtClean="0">
                <a:hlinkClick r:id="rId2"/>
              </a:rPr>
              <a:t>https</a:t>
            </a:r>
            <a:r>
              <a:rPr lang="it-IT" dirty="0">
                <a:hlinkClick r:id="rId2"/>
              </a:rPr>
              <a:t>://</a:t>
            </a:r>
            <a:r>
              <a:rPr lang="it-IT" dirty="0" smtClean="0">
                <a:hlinkClick r:id="rId2"/>
              </a:rPr>
              <a:t>www.hetwebsite.net/het/profiles/malthus.htm</a:t>
            </a:r>
            <a:endParaRPr lang="it-IT" dirty="0" smtClean="0"/>
          </a:p>
          <a:p>
            <a:r>
              <a:rPr lang="it-IT" dirty="0">
                <a:hlinkClick r:id="rId3"/>
              </a:rPr>
              <a:t>https://www.treccani.it/enciclopedia/utilitarismo_%28Enciclopedia-delle-scienze-sociali%29</a:t>
            </a:r>
            <a:r>
              <a:rPr lang="it-IT" dirty="0" smtClean="0">
                <a:hlinkClick r:id="rId3"/>
              </a:rPr>
              <a:t>/</a:t>
            </a:r>
            <a:endParaRPr lang="it-IT" dirty="0" smtClean="0"/>
          </a:p>
          <a:p>
            <a:r>
              <a:rPr lang="it-IT" dirty="0">
                <a:hlinkClick r:id="rId4"/>
              </a:rPr>
              <a:t>https://www.treccani.it/enciclopedia/risparmio-e-investimento_%28Enciclopedia-Italiana%29</a:t>
            </a:r>
            <a:r>
              <a:rPr lang="it-IT" dirty="0" smtClean="0">
                <a:hlinkClick r:id="rId4"/>
              </a:rPr>
              <a:t>/</a:t>
            </a:r>
            <a:endParaRPr lang="it-IT" dirty="0" smtClean="0"/>
          </a:p>
          <a:p>
            <a:r>
              <a:rPr lang="it-IT" dirty="0">
                <a:hlinkClick r:id="rId5"/>
              </a:rPr>
              <a:t>https://</a:t>
            </a:r>
            <a:r>
              <a:rPr lang="it-IT" dirty="0" smtClean="0">
                <a:hlinkClick r:id="rId5"/>
              </a:rPr>
              <a:t>www.krannert.purdue.edu/faculty/smartin/ioep/dismal.pdf</a:t>
            </a:r>
            <a:endParaRPr lang="it-IT" dirty="0" smtClean="0"/>
          </a:p>
          <a:p>
            <a:endParaRPr lang="it-IT" dirty="0" smtClean="0"/>
          </a:p>
          <a:p>
            <a:endParaRPr lang="it-IT" dirty="0"/>
          </a:p>
        </p:txBody>
      </p:sp>
    </p:spTree>
    <p:extLst>
      <p:ext uri="{BB962C8B-B14F-4D97-AF65-F5344CB8AC3E}">
        <p14:creationId xmlns:p14="http://schemas.microsoft.com/office/powerpoint/2010/main" val="2128615793"/>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2353</TotalTime>
  <Words>3424</Words>
  <Application>Microsoft Office PowerPoint</Application>
  <PresentationFormat>Widescreen</PresentationFormat>
  <Paragraphs>181</Paragraphs>
  <Slides>33</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33</vt:i4>
      </vt:variant>
    </vt:vector>
  </HeadingPairs>
  <TitlesOfParts>
    <vt:vector size="39" baseType="lpstr">
      <vt:lpstr>Arial</vt:lpstr>
      <vt:lpstr>Arial</vt:lpstr>
      <vt:lpstr>Calibri</vt:lpstr>
      <vt:lpstr>Calibri Light</vt:lpstr>
      <vt:lpstr>Cambria Math</vt:lpstr>
      <vt:lpstr>Tema di Office</vt:lpstr>
      <vt:lpstr>Storia dell’Economia Politica  Lezione 04.26  Bentham, Say, Malthus</vt:lpstr>
      <vt:lpstr>Fatti salienti</vt:lpstr>
      <vt:lpstr>Presentazione standard di PowerPoint</vt:lpstr>
      <vt:lpstr>Il contesto europeo (1776 – 1817)</vt:lpstr>
      <vt:lpstr>Presentazione standard di PowerPoint</vt:lpstr>
      <vt:lpstr>J.Bentham (cenni)</vt:lpstr>
      <vt:lpstr>Utilitarismo</vt:lpstr>
      <vt:lpstr>Utilitarismo, 2</vt:lpstr>
      <vt:lpstr>Utilitarismo, 3</vt:lpstr>
      <vt:lpstr>Utilitarismo, 4</vt:lpstr>
      <vt:lpstr>Presentazione standard di PowerPoint</vt:lpstr>
      <vt:lpstr>J.B. Say: cenni biografici</vt:lpstr>
      <vt:lpstr>Influenze</vt:lpstr>
      <vt:lpstr>Produzione</vt:lpstr>
      <vt:lpstr>La figura dell’imprenditore in Say</vt:lpstr>
      <vt:lpstr>La teoria economica di Say</vt:lpstr>
      <vt:lpstr>La legge degli sbocchi</vt:lpstr>
      <vt:lpstr>La legge degli sbocchi, 2</vt:lpstr>
      <vt:lpstr>Presentazione standard di PowerPoint</vt:lpstr>
      <vt:lpstr>La legge degli sbocchi, 3</vt:lpstr>
      <vt:lpstr>La legge degli sbocchi, 4</vt:lpstr>
      <vt:lpstr>La legge degli sbocchi, 5</vt:lpstr>
      <vt:lpstr>Presentazione standard di PowerPoint</vt:lpstr>
      <vt:lpstr>La situazione inglese fra ‘600 e primo ‘800</vt:lpstr>
      <vt:lpstr>La situazione inglese intorno al 1815</vt:lpstr>
      <vt:lpstr>T.R. Malthus: cenni biografici</vt:lpstr>
      <vt:lpstr>Il principio della popolazione</vt:lpstr>
      <vt:lpstr>Il principio della popolazione, 2</vt:lpstr>
      <vt:lpstr>Il principio della popolazione, 3</vt:lpstr>
      <vt:lpstr>La possibilità di un «ingorgo generale» sul mercato dei beni</vt:lpstr>
      <vt:lpstr>E oggi? Neo-malthusianesimo</vt:lpstr>
      <vt:lpstr>Domande</vt:lpstr>
      <vt:lpstr>Sitografia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188</cp:revision>
  <dcterms:created xsi:type="dcterms:W3CDTF">2019-02-18T06:11:12Z</dcterms:created>
  <dcterms:modified xsi:type="dcterms:W3CDTF">2026-04-16T05:36:01Z</dcterms:modified>
</cp:coreProperties>
</file>