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6" r:id="rId3"/>
    <p:sldId id="347" r:id="rId4"/>
    <p:sldId id="348" r:id="rId5"/>
    <p:sldId id="349" r:id="rId6"/>
    <p:sldId id="350" r:id="rId7"/>
    <p:sldId id="325" r:id="rId8"/>
    <p:sldId id="257" r:id="rId9"/>
    <p:sldId id="326" r:id="rId10"/>
    <p:sldId id="327" r:id="rId11"/>
    <p:sldId id="330" r:id="rId12"/>
    <p:sldId id="339" r:id="rId13"/>
    <p:sldId id="328" r:id="rId14"/>
    <p:sldId id="351" r:id="rId15"/>
    <p:sldId id="324" r:id="rId16"/>
    <p:sldId id="282" r:id="rId17"/>
    <p:sldId id="283" r:id="rId18"/>
    <p:sldId id="284" r:id="rId19"/>
    <p:sldId id="341" r:id="rId20"/>
    <p:sldId id="285" r:id="rId21"/>
    <p:sldId id="286" r:id="rId22"/>
    <p:sldId id="287" r:id="rId23"/>
    <p:sldId id="342" r:id="rId24"/>
    <p:sldId id="343" r:id="rId25"/>
    <p:sldId id="288" r:id="rId26"/>
    <p:sldId id="289" r:id="rId27"/>
    <p:sldId id="290" r:id="rId28"/>
    <p:sldId id="338" r:id="rId29"/>
    <p:sldId id="292" r:id="rId30"/>
    <p:sldId id="293" r:id="rId31"/>
    <p:sldId id="294" r:id="rId32"/>
    <p:sldId id="329" r:id="rId33"/>
    <p:sldId id="331" r:id="rId34"/>
    <p:sldId id="336" r:id="rId35"/>
    <p:sldId id="332" r:id="rId36"/>
    <p:sldId id="340" r:id="rId37"/>
    <p:sldId id="333" r:id="rId38"/>
    <p:sldId id="337" r:id="rId39"/>
    <p:sldId id="334" r:id="rId40"/>
    <p:sldId id="344" r:id="rId41"/>
    <p:sldId id="335" r:id="rId42"/>
    <p:sldId id="295" r:id="rId43"/>
    <p:sldId id="319" r:id="rId4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88" autoAdjust="0"/>
    <p:restoredTop sz="94660"/>
  </p:normalViewPr>
  <p:slideViewPr>
    <p:cSldViewPr snapToGrid="0">
      <p:cViewPr varScale="1">
        <p:scale>
          <a:sx n="69" d="100"/>
          <a:sy n="69" d="100"/>
        </p:scale>
        <p:origin x="7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81584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46414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6505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84723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C799242-38C8-4C92-A1E5-3CFA3BE475DB}" type="datetimeFigureOut">
              <a:rPr lang="it-IT" smtClean="0"/>
              <a:t>26/04/2026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4982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C799242-38C8-4C92-A1E5-3CFA3BE475DB}" type="datetimeFigureOut">
              <a:rPr lang="it-IT" smtClean="0"/>
              <a:t>26/04/2026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9553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C799242-38C8-4C92-A1E5-3CFA3BE475DB}" type="datetimeFigureOut">
              <a:rPr lang="it-IT" smtClean="0"/>
              <a:t>26/04/2026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71431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1687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906307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796256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00292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99242-38C8-4C92-A1E5-3CFA3BE475DB}" type="datetimeFigureOut">
              <a:rPr lang="it-IT" smtClean="0"/>
              <a:t>26/04/2026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81AC-0F16-4919-A89A-F232E04AC5A4}" type="slidenum">
              <a:rPr lang="it-IT" smtClean="0"/>
              <a:t>‹N›</a:t>
            </a:fld>
            <a:endParaRPr lang="it-IT"/>
          </a:p>
        </p:txBody>
      </p:sp>
    </p:spTree>
    <p:extLst>
      <p:ext uri="{BB962C8B-B14F-4D97-AF65-F5344CB8AC3E}">
        <p14:creationId xmlns:p14="http://schemas.microsoft.com/office/powerpoint/2010/main" val="2703001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hetwebsite.net/het/profiles/list.h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competitionandappropriation.econ.ucla.edu/wp-content/uploads/sites/95/2020/12/KeynesOnJevons.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oll.libertyfund.org/title/jevons-the-coal-question"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treccani.it/enciclopedia/individualismo-metodologico_(Enciclopedia-delle-scienze-sociali)"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mises.org/library/origins-money-0"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s://www.hetwebsite.net/het/profiles/menger.htm" TargetMode="External"/><Relationship Id="rId3" Type="http://schemas.openxmlformats.org/officeDocument/2006/relationships/hyperlink" Target="https://www.bbc.co.uk/history/british/victorians/workshop_of_the_world_01.shtml#:~:text=No%20other%20country%20could%20at,both%20the%20economy%20and%20society" TargetMode="External"/><Relationship Id="rId7" Type="http://schemas.openxmlformats.org/officeDocument/2006/relationships/hyperlink" Target="http://www.quebecoislibre.org/06/060430-6.htm" TargetMode="External"/><Relationship Id="rId2" Type="http://schemas.openxmlformats.org/officeDocument/2006/relationships/hyperlink" Target="https://www.hetwebsite.net/het/profiles/jevons.htm" TargetMode="External"/><Relationship Id="rId1" Type="http://schemas.openxmlformats.org/officeDocument/2006/relationships/slideLayout" Target="../slideLayouts/slideLayout2.xml"/><Relationship Id="rId6" Type="http://schemas.openxmlformats.org/officeDocument/2006/relationships/hyperlink" Target="https://www.treccani.it/enciclopedia/metodo_(Enciclopedia-del-Novecento)/#:~:text=Il%20cosiddetto%20Methodenstreit%20%C3%A8%20anche,qualsiasi%20tipo%20alternativo%20di%20metodo" TargetMode="External"/><Relationship Id="rId5" Type="http://schemas.openxmlformats.org/officeDocument/2006/relationships/hyperlink" Target="https://competitionandappropriation.econ.ucla.edu/history-of-economic-thought-2/1870s-marginal-revolution/founders/william-stanley-jevons-1835-1882/" TargetMode="External"/><Relationship Id="rId4" Type="http://schemas.openxmlformats.org/officeDocument/2006/relationships/hyperlink" Target="https://competitionandappropriation.econ.ucla.edu/wp-content/uploads/sites/95/2020/12/KeynesOnJevon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a:t>Lezione </a:t>
            </a:r>
            <a:r>
              <a:rPr lang="it-IT" sz="4200" smtClean="0"/>
              <a:t>08.26</a:t>
            </a:r>
            <a:r>
              <a:rPr lang="it-IT" sz="4200" dirty="0" smtClean="0"/>
              <a:t/>
            </a:r>
            <a:br>
              <a:rPr lang="it-IT" sz="4200" dirty="0" smtClean="0"/>
            </a:br>
            <a:r>
              <a:rPr lang="it-IT" sz="4200" dirty="0"/>
              <a:t/>
            </a:r>
            <a:br>
              <a:rPr lang="it-IT" sz="4200" dirty="0"/>
            </a:br>
            <a:r>
              <a:rPr lang="it-IT" sz="4200" dirty="0" smtClean="0"/>
              <a:t>Marginalismo: </a:t>
            </a:r>
            <a:r>
              <a:rPr lang="it-IT" sz="4200" dirty="0" err="1" smtClean="0"/>
              <a:t>Jevons</a:t>
            </a:r>
            <a:r>
              <a:rPr lang="it-IT" sz="4200" dirty="0" smtClean="0"/>
              <a:t>, </a:t>
            </a:r>
            <a:r>
              <a:rPr lang="it-IT" sz="4200" dirty="0" err="1" smtClean="0"/>
              <a:t>Menger</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 </a:t>
            </a:r>
          </a:p>
          <a:p>
            <a:r>
              <a:rPr lang="it-IT"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28.04.2026</a:t>
            </a:r>
            <a:endParaRPr lang="it-IT" dirty="0"/>
          </a:p>
        </p:txBody>
      </p:sp>
    </p:spTree>
    <p:extLst>
      <p:ext uri="{BB962C8B-B14F-4D97-AF65-F5344CB8AC3E}">
        <p14:creationId xmlns:p14="http://schemas.microsoft.com/office/powerpoint/2010/main" val="460813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468582" y="6299200"/>
            <a:ext cx="10270836" cy="369332"/>
          </a:xfrm>
          <a:prstGeom prst="rect">
            <a:avLst/>
          </a:prstGeom>
          <a:noFill/>
        </p:spPr>
        <p:txBody>
          <a:bodyPr wrap="square" rtlCol="0">
            <a:spAutoFit/>
          </a:bodyPr>
          <a:lstStyle/>
          <a:p>
            <a:r>
              <a:rPr lang="it-IT" dirty="0" smtClean="0"/>
              <a:t>Il mondo nel 1875</a:t>
            </a:r>
            <a:r>
              <a:rPr lang="it-IT" dirty="0"/>
              <a:t>. </a:t>
            </a:r>
            <a:r>
              <a:rPr lang="it-IT" dirty="0" err="1"/>
              <a:t>Fonte:https</a:t>
            </a:r>
            <a:r>
              <a:rPr lang="it-IT" dirty="0"/>
              <a:t>://mapsontheweb.zoom-maps.com/post/184758749381/world-map-1875</a:t>
            </a:r>
          </a:p>
        </p:txBody>
      </p:sp>
      <p:pic>
        <p:nvPicPr>
          <p:cNvPr id="2" name="Immagine 1"/>
          <p:cNvPicPr>
            <a:picLocks noChangeAspect="1"/>
          </p:cNvPicPr>
          <p:nvPr/>
        </p:nvPicPr>
        <p:blipFill>
          <a:blip r:embed="rId2"/>
          <a:stretch>
            <a:fillRect/>
          </a:stretch>
        </p:blipFill>
        <p:spPr>
          <a:xfrm>
            <a:off x="1600082" y="424872"/>
            <a:ext cx="9215700" cy="5598667"/>
          </a:xfrm>
          <a:prstGeom prst="rect">
            <a:avLst/>
          </a:prstGeom>
        </p:spPr>
      </p:pic>
    </p:spTree>
    <p:extLst>
      <p:ext uri="{BB962C8B-B14F-4D97-AF65-F5344CB8AC3E}">
        <p14:creationId xmlns:p14="http://schemas.microsoft.com/office/powerpoint/2010/main" val="2208556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613891" y="6218490"/>
            <a:ext cx="8118764" cy="369332"/>
          </a:xfrm>
          <a:prstGeom prst="rect">
            <a:avLst/>
          </a:prstGeom>
        </p:spPr>
        <p:txBody>
          <a:bodyPr wrap="square">
            <a:spAutoFit/>
          </a:bodyPr>
          <a:lstStyle/>
          <a:p>
            <a:pPr algn="ctr"/>
            <a:r>
              <a:rPr lang="it-IT" dirty="0"/>
              <a:t>https://commons.wikimedia.org/wiki/File:Europe_1871_map_en.png</a:t>
            </a:r>
          </a:p>
        </p:txBody>
      </p:sp>
      <p:pic>
        <p:nvPicPr>
          <p:cNvPr id="6" name="Immagine 5"/>
          <p:cNvPicPr>
            <a:picLocks noChangeAspect="1"/>
          </p:cNvPicPr>
          <p:nvPr/>
        </p:nvPicPr>
        <p:blipFill>
          <a:blip r:embed="rId2"/>
          <a:stretch>
            <a:fillRect/>
          </a:stretch>
        </p:blipFill>
        <p:spPr>
          <a:xfrm>
            <a:off x="1790630" y="240145"/>
            <a:ext cx="8942025" cy="5884285"/>
          </a:xfrm>
          <a:prstGeom prst="rect">
            <a:avLst/>
          </a:prstGeom>
        </p:spPr>
      </p:pic>
    </p:spTree>
    <p:extLst>
      <p:ext uri="{BB962C8B-B14F-4D97-AF65-F5344CB8AC3E}">
        <p14:creationId xmlns:p14="http://schemas.microsoft.com/office/powerpoint/2010/main" val="1419079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2762"/>
            <a:ext cx="10515600" cy="1325563"/>
          </a:xfrm>
        </p:spPr>
        <p:txBody>
          <a:bodyPr/>
          <a:lstStyle/>
          <a:p>
            <a:pPr algn="ctr"/>
            <a:r>
              <a:rPr lang="it-IT" dirty="0" smtClean="0"/>
              <a:t>Fatti salienti</a:t>
            </a:r>
            <a:endParaRPr lang="it-IT" dirty="0"/>
          </a:p>
        </p:txBody>
      </p:sp>
      <p:sp>
        <p:nvSpPr>
          <p:cNvPr id="3" name="Segnaposto contenuto 2"/>
          <p:cNvSpPr>
            <a:spLocks noGrp="1"/>
          </p:cNvSpPr>
          <p:nvPr>
            <p:ph idx="1"/>
          </p:nvPr>
        </p:nvSpPr>
        <p:spPr>
          <a:xfrm>
            <a:off x="655782" y="1403927"/>
            <a:ext cx="10698018" cy="5292438"/>
          </a:xfrm>
        </p:spPr>
        <p:txBody>
          <a:bodyPr>
            <a:noAutofit/>
          </a:bodyPr>
          <a:lstStyle/>
          <a:p>
            <a:pPr>
              <a:spcBef>
                <a:spcPts val="600"/>
              </a:spcBef>
            </a:pPr>
            <a:r>
              <a:rPr lang="it-IT" sz="2400" dirty="0" smtClean="0"/>
              <a:t>1860 – 1870: </a:t>
            </a:r>
            <a:r>
              <a:rPr lang="it-IT" sz="2400" dirty="0" smtClean="0">
                <a:solidFill>
                  <a:srgbClr val="FF0000"/>
                </a:solidFill>
              </a:rPr>
              <a:t>progressi </a:t>
            </a:r>
            <a:r>
              <a:rPr lang="it-IT" sz="2400" dirty="0" smtClean="0"/>
              <a:t>nel campo della meccanica (primi motori elettrici), della chimica (processo Solvay, antisettici), della siderurgia, delle comunicazioni (telegrafo)</a:t>
            </a:r>
          </a:p>
          <a:p>
            <a:pPr>
              <a:spcBef>
                <a:spcPts val="600"/>
              </a:spcBef>
            </a:pPr>
            <a:r>
              <a:rPr lang="it-IT" sz="2400" dirty="0" smtClean="0"/>
              <a:t>1861 proclamazione del Regno d’Italia</a:t>
            </a:r>
          </a:p>
          <a:p>
            <a:pPr>
              <a:spcBef>
                <a:spcPts val="600"/>
              </a:spcBef>
            </a:pPr>
            <a:r>
              <a:rPr lang="it-IT" sz="2400" dirty="0" smtClean="0"/>
              <a:t>1861 – 1865 Guerra di secessione americana, seguita dall’abolizione della schiavitù</a:t>
            </a:r>
          </a:p>
          <a:p>
            <a:pPr>
              <a:spcBef>
                <a:spcPts val="600"/>
              </a:spcBef>
            </a:pPr>
            <a:r>
              <a:rPr lang="it-IT" sz="2400" dirty="0" smtClean="0"/>
              <a:t>1869 aperto al traffico il </a:t>
            </a:r>
            <a:r>
              <a:rPr lang="it-IT" sz="2400" dirty="0" smtClean="0">
                <a:solidFill>
                  <a:srgbClr val="FF0000"/>
                </a:solidFill>
              </a:rPr>
              <a:t>canale di Suez</a:t>
            </a:r>
            <a:r>
              <a:rPr lang="it-IT" sz="2400" dirty="0" smtClean="0"/>
              <a:t>, inaugurazione delle ferrovie centrali del Pacifico</a:t>
            </a:r>
          </a:p>
          <a:p>
            <a:pPr>
              <a:spcBef>
                <a:spcPts val="600"/>
              </a:spcBef>
            </a:pPr>
            <a:r>
              <a:rPr lang="it-IT" sz="2400" dirty="0" smtClean="0"/>
              <a:t>1870 Sviluppo delle esportazioni di frumento americano verso l’Europa. </a:t>
            </a:r>
          </a:p>
          <a:p>
            <a:pPr>
              <a:spcBef>
                <a:spcPts val="600"/>
              </a:spcBef>
            </a:pPr>
            <a:r>
              <a:rPr lang="it-IT" sz="2400" dirty="0" smtClean="0"/>
              <a:t>1871 Comune di Parigi, viene fondato l’Impero germanico</a:t>
            </a:r>
          </a:p>
          <a:p>
            <a:pPr>
              <a:spcBef>
                <a:spcPts val="600"/>
              </a:spcBef>
            </a:pPr>
            <a:r>
              <a:rPr lang="it-IT" sz="2400" dirty="0" smtClean="0"/>
              <a:t>1874 importanza dell’industria chimica</a:t>
            </a:r>
          </a:p>
          <a:p>
            <a:pPr>
              <a:spcBef>
                <a:spcPts val="600"/>
              </a:spcBef>
            </a:pPr>
            <a:r>
              <a:rPr lang="it-IT" sz="2400" dirty="0" smtClean="0"/>
              <a:t>1876 </a:t>
            </a:r>
            <a:r>
              <a:rPr lang="it-IT" sz="2400" dirty="0" smtClean="0">
                <a:solidFill>
                  <a:srgbClr val="FF0000"/>
                </a:solidFill>
              </a:rPr>
              <a:t>Vittoria</a:t>
            </a:r>
            <a:r>
              <a:rPr lang="it-IT" sz="2400" dirty="0" smtClean="0"/>
              <a:t> proclamata imperatrice delle India, Bell inventa il </a:t>
            </a:r>
            <a:r>
              <a:rPr lang="it-IT" sz="2400" dirty="0" smtClean="0">
                <a:solidFill>
                  <a:srgbClr val="FF0000"/>
                </a:solidFill>
              </a:rPr>
              <a:t>telefono</a:t>
            </a:r>
            <a:r>
              <a:rPr lang="it-IT" sz="2400" dirty="0" smtClean="0"/>
              <a:t>, Edison costruisce il fonografo </a:t>
            </a:r>
          </a:p>
          <a:p>
            <a:pPr>
              <a:spcBef>
                <a:spcPts val="600"/>
              </a:spcBef>
            </a:pPr>
            <a:r>
              <a:rPr lang="it-IT" sz="2400" dirty="0" smtClean="0"/>
              <a:t>1878 Nascono le prime compagnie telefoniche</a:t>
            </a:r>
            <a:endParaRPr lang="it-IT" sz="2400" dirty="0"/>
          </a:p>
        </p:txBody>
      </p:sp>
    </p:spTree>
    <p:extLst>
      <p:ext uri="{BB962C8B-B14F-4D97-AF65-F5344CB8AC3E}">
        <p14:creationId xmlns:p14="http://schemas.microsoft.com/office/powerpoint/2010/main" val="348138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economico: aspetti salienti</a:t>
            </a:r>
            <a:endParaRPr lang="it-IT" dirty="0"/>
          </a:p>
        </p:txBody>
      </p:sp>
      <p:sp>
        <p:nvSpPr>
          <p:cNvPr id="3" name="Segnaposto contenuto 2"/>
          <p:cNvSpPr>
            <a:spLocks noGrp="1"/>
          </p:cNvSpPr>
          <p:nvPr>
            <p:ph idx="1"/>
          </p:nvPr>
        </p:nvSpPr>
        <p:spPr/>
        <p:txBody>
          <a:bodyPr>
            <a:normAutofit fontScale="92500" lnSpcReduction="20000"/>
          </a:bodyPr>
          <a:lstStyle/>
          <a:p>
            <a:r>
              <a:rPr lang="it-IT" dirty="0">
                <a:solidFill>
                  <a:srgbClr val="FF0000"/>
                </a:solidFill>
              </a:rPr>
              <a:t>Rivoluzione industriale e consolidamento del capitalismo basato sulla fabbrica e gradualmente sulle società per </a:t>
            </a:r>
            <a:r>
              <a:rPr lang="it-IT" dirty="0" smtClean="0">
                <a:solidFill>
                  <a:srgbClr val="FF0000"/>
                </a:solidFill>
              </a:rPr>
              <a:t>azioni</a:t>
            </a:r>
          </a:p>
          <a:p>
            <a:pPr lvl="1"/>
            <a:r>
              <a:rPr lang="it-IT" dirty="0" smtClean="0"/>
              <a:t>Progressi nell’industria estrattiva e in quella siderurgica</a:t>
            </a:r>
            <a:endParaRPr lang="it-IT" dirty="0"/>
          </a:p>
          <a:p>
            <a:r>
              <a:rPr lang="it-IT" dirty="0" smtClean="0">
                <a:solidFill>
                  <a:srgbClr val="FF0000"/>
                </a:solidFill>
              </a:rPr>
              <a:t>Prosegue il forte aumento della popolazione </a:t>
            </a:r>
          </a:p>
          <a:p>
            <a:r>
              <a:rPr lang="it-IT" dirty="0" smtClean="0"/>
              <a:t>I «rivali» della Gran Bretagna</a:t>
            </a:r>
          </a:p>
          <a:p>
            <a:pPr lvl="1"/>
            <a:r>
              <a:rPr lang="it-IT" dirty="0" smtClean="0"/>
              <a:t>Il </a:t>
            </a:r>
            <a:r>
              <a:rPr lang="it-IT" dirty="0" smtClean="0">
                <a:solidFill>
                  <a:srgbClr val="FF0000"/>
                </a:solidFill>
              </a:rPr>
              <a:t>Belgio</a:t>
            </a:r>
            <a:r>
              <a:rPr lang="it-IT" dirty="0" smtClean="0"/>
              <a:t>: indipendenza e sviluppo industriale (anche grazie ai capitali inglesi)</a:t>
            </a:r>
          </a:p>
          <a:p>
            <a:pPr lvl="1"/>
            <a:r>
              <a:rPr lang="it-IT" dirty="0" smtClean="0"/>
              <a:t>La </a:t>
            </a:r>
            <a:r>
              <a:rPr lang="it-IT" dirty="0" smtClean="0">
                <a:solidFill>
                  <a:srgbClr val="FF0000"/>
                </a:solidFill>
              </a:rPr>
              <a:t>Francia</a:t>
            </a:r>
            <a:r>
              <a:rPr lang="it-IT" dirty="0" smtClean="0"/>
              <a:t>: agricoltura, piccola impresa, produzioni specializzate e di lusso, limitata rivalità economica ma forte rivalità geopolitica con la Gran Bretagna (impero coloniale), dal libero scambio al protezionismo di fine ottocento</a:t>
            </a:r>
          </a:p>
          <a:p>
            <a:pPr lvl="1"/>
            <a:r>
              <a:rPr lang="it-IT" dirty="0" smtClean="0"/>
              <a:t>La </a:t>
            </a:r>
            <a:r>
              <a:rPr lang="it-IT" dirty="0" smtClean="0">
                <a:solidFill>
                  <a:srgbClr val="FF0000"/>
                </a:solidFill>
              </a:rPr>
              <a:t>Germania</a:t>
            </a:r>
            <a:r>
              <a:rPr lang="it-IT" dirty="0" smtClean="0"/>
              <a:t>: forte rivalità economica con la GB, sviluppo economico «guidato», </a:t>
            </a:r>
            <a:r>
              <a:rPr lang="it-IT" dirty="0" err="1" smtClean="0"/>
              <a:t>Zollverein</a:t>
            </a:r>
            <a:r>
              <a:rPr lang="it-IT" dirty="0" smtClean="0"/>
              <a:t>, forte apertura all’innovazione tecnologica, </a:t>
            </a:r>
            <a:r>
              <a:rPr lang="it-IT" dirty="0"/>
              <a:t>protezionismo/corporativismo (modello List </a:t>
            </a:r>
            <a:r>
              <a:rPr lang="it-IT" dirty="0">
                <a:hlinkClick r:id="rId2"/>
              </a:rPr>
              <a:t>https://</a:t>
            </a:r>
            <a:r>
              <a:rPr lang="it-IT" dirty="0" smtClean="0">
                <a:hlinkClick r:id="rId2"/>
              </a:rPr>
              <a:t>www.hetwebsite.net/het/profiles/list.htm</a:t>
            </a:r>
            <a:endParaRPr lang="it-IT" dirty="0" smtClean="0"/>
          </a:p>
          <a:p>
            <a:pPr lvl="1"/>
            <a:r>
              <a:rPr lang="it-IT" dirty="0" smtClean="0"/>
              <a:t>Gli </a:t>
            </a:r>
            <a:r>
              <a:rPr lang="it-IT" dirty="0" smtClean="0">
                <a:solidFill>
                  <a:srgbClr val="FF0000"/>
                </a:solidFill>
              </a:rPr>
              <a:t>Stati Uniti</a:t>
            </a:r>
            <a:r>
              <a:rPr lang="it-IT" dirty="0" smtClean="0"/>
              <a:t>: Dal modello «coloniale» all’autosufficienza, dall’autosufficienza allo sviluppo delle industrie nascenti</a:t>
            </a:r>
            <a:endParaRPr lang="it-IT" dirty="0"/>
          </a:p>
        </p:txBody>
      </p:sp>
    </p:spTree>
    <p:extLst>
      <p:ext uri="{BB962C8B-B14F-4D97-AF65-F5344CB8AC3E}">
        <p14:creationId xmlns:p14="http://schemas.microsoft.com/office/powerpoint/2010/main" val="3702681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368693" y="141738"/>
            <a:ext cx="6082580" cy="1867680"/>
          </a:xfrm>
          <a:prstGeom prst="rect">
            <a:avLst/>
          </a:prstGeom>
        </p:spPr>
      </p:pic>
      <p:pic>
        <p:nvPicPr>
          <p:cNvPr id="5" name="Immagine 4"/>
          <p:cNvPicPr>
            <a:picLocks noChangeAspect="1"/>
          </p:cNvPicPr>
          <p:nvPr/>
        </p:nvPicPr>
        <p:blipFill>
          <a:blip r:embed="rId3"/>
          <a:stretch>
            <a:fillRect/>
          </a:stretch>
        </p:blipFill>
        <p:spPr>
          <a:xfrm>
            <a:off x="2368693" y="2009418"/>
            <a:ext cx="6082580" cy="3801613"/>
          </a:xfrm>
          <a:prstGeom prst="rect">
            <a:avLst/>
          </a:prstGeom>
        </p:spPr>
      </p:pic>
      <p:sp>
        <p:nvSpPr>
          <p:cNvPr id="2" name="Rettangolo 1"/>
          <p:cNvSpPr/>
          <p:nvPr/>
        </p:nvSpPr>
        <p:spPr>
          <a:xfrm>
            <a:off x="341746" y="5657671"/>
            <a:ext cx="11249890" cy="923330"/>
          </a:xfrm>
          <a:prstGeom prst="rect">
            <a:avLst/>
          </a:prstGeom>
        </p:spPr>
        <p:txBody>
          <a:bodyPr wrap="square">
            <a:spAutoFit/>
          </a:bodyPr>
          <a:lstStyle/>
          <a:p>
            <a:pPr marL="342900" lvl="0" indent="-342900" algn="just">
              <a:spcAft>
                <a:spcPts val="0"/>
              </a:spcAft>
              <a:buFont typeface="Symbol" panose="05050102010706020507" pitchFamily="18" charset="2"/>
              <a:buChar char=""/>
            </a:pPr>
            <a:endParaRPr lang="en-US"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just">
              <a:spcAft>
                <a:spcPts val="0"/>
              </a:spcAf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How speculation became respectable: early theories on financial and commodity markets”, con A. Rosselli, in K. Caldari, 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Dardi</a:t>
            </a:r>
            <a:r>
              <a:rPr lang="en-US" dirty="0">
                <a:latin typeface="Times New Roman" panose="02020603050405020304" pitchFamily="18" charset="0"/>
                <a:ea typeface="Times New Roman" panose="02020603050405020304" pitchFamily="18" charset="0"/>
                <a:cs typeface="Times New Roman" panose="02020603050405020304" pitchFamily="18" charset="0"/>
              </a:rPr>
              <a:t>, S. Medema (eds.) </a:t>
            </a:r>
            <a:r>
              <a:rPr lang="en-GB" i="1" dirty="0">
                <a:latin typeface="Times New Roman" panose="02020603050405020304" pitchFamily="18" charset="0"/>
                <a:ea typeface="Times New Roman" panose="02020603050405020304" pitchFamily="18" charset="0"/>
                <a:cs typeface="Times New Roman" panose="02020603050405020304" pitchFamily="18" charset="0"/>
              </a:rPr>
              <a:t>Marshall and the Marshallian tradition</a:t>
            </a:r>
            <a:r>
              <a:rPr lang="en-GB" dirty="0">
                <a:latin typeface="Times New Roman" panose="02020603050405020304" pitchFamily="18" charset="0"/>
                <a:ea typeface="Times New Roman" panose="02020603050405020304" pitchFamily="18" charset="0"/>
                <a:cs typeface="Times New Roman" panose="02020603050405020304" pitchFamily="18" charset="0"/>
              </a:rPr>
              <a:t>, </a:t>
            </a:r>
            <a:r>
              <a:rPr lang="en-GB" b="1" dirty="0">
                <a:latin typeface="Times New Roman" panose="02020603050405020304" pitchFamily="18" charset="0"/>
                <a:ea typeface="Times New Roman" panose="02020603050405020304" pitchFamily="18" charset="0"/>
                <a:cs typeface="Times New Roman" panose="02020603050405020304" pitchFamily="18" charset="0"/>
              </a:rPr>
              <a:t>2020</a:t>
            </a:r>
            <a:r>
              <a:rPr lang="en-GB" dirty="0">
                <a:latin typeface="Times New Roman" panose="02020603050405020304" pitchFamily="18" charset="0"/>
                <a:ea typeface="Times New Roman" panose="02020603050405020304" pitchFamily="18" charset="0"/>
                <a:cs typeface="Times New Roman" panose="02020603050405020304" pitchFamily="18" charset="0"/>
              </a:rPr>
              <a:t>, Palgrave London. </a:t>
            </a:r>
            <a:endParaRPr lang="it-IT" dirty="0">
              <a:latin typeface="Garamond" panose="02020404030301010803"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935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Contesto economico-sociale (intorno al 1870)</a:t>
            </a:r>
            <a:endParaRPr lang="it-IT" sz="4200"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Periodo di contrasti</a:t>
            </a:r>
            <a:r>
              <a:rPr lang="it-IT" dirty="0" smtClean="0"/>
              <a:t>: continua crescita e trasformazioni indotte dalla seconda rivoluzione industriale ma compaiono anche segnali di difficoltà (crisi finanziarie, Long </a:t>
            </a:r>
            <a:r>
              <a:rPr lang="it-IT" dirty="0" err="1" smtClean="0"/>
              <a:t>depression</a:t>
            </a:r>
            <a:r>
              <a:rPr lang="it-IT" dirty="0" smtClean="0"/>
              <a:t> 1873-1879).</a:t>
            </a:r>
          </a:p>
          <a:p>
            <a:r>
              <a:rPr lang="it-IT" dirty="0" smtClean="0"/>
              <a:t>Crescente </a:t>
            </a:r>
            <a:r>
              <a:rPr lang="it-IT" dirty="0" smtClean="0">
                <a:solidFill>
                  <a:srgbClr val="FF0000"/>
                </a:solidFill>
              </a:rPr>
              <a:t>concentrazione capitalistica </a:t>
            </a:r>
            <a:r>
              <a:rPr lang="it-IT" dirty="0" smtClean="0"/>
              <a:t>dal punto di vista tecnologico e organizzativo (prime formulazioni della scienza del management, consolidamento della società per azioni privata)</a:t>
            </a:r>
          </a:p>
          <a:p>
            <a:r>
              <a:rPr lang="it-IT" dirty="0" smtClean="0">
                <a:solidFill>
                  <a:srgbClr val="FF0000"/>
                </a:solidFill>
              </a:rPr>
              <a:t>Differenziali di crescita tra paesi </a:t>
            </a:r>
            <a:r>
              <a:rPr lang="it-IT" dirty="0" smtClean="0"/>
              <a:t>e ritorno a forme di </a:t>
            </a:r>
            <a:r>
              <a:rPr lang="it-IT" dirty="0" smtClean="0">
                <a:solidFill>
                  <a:srgbClr val="FF0000"/>
                </a:solidFill>
              </a:rPr>
              <a:t>protezionismo</a:t>
            </a:r>
            <a:r>
              <a:rPr lang="it-IT" dirty="0" smtClean="0"/>
              <a:t>. </a:t>
            </a:r>
          </a:p>
          <a:p>
            <a:r>
              <a:rPr lang="it-IT" dirty="0" smtClean="0"/>
              <a:t>Inizia il lento declino inglese e il graduale superamento sul terreno della produzione industriale da parte degli USA e della Germania (fonte di ulteriori tensioni)</a:t>
            </a:r>
          </a:p>
          <a:p>
            <a:r>
              <a:rPr lang="it-IT" dirty="0" smtClean="0"/>
              <a:t>Declino dei prezzi agricoli in Europa (per effetto della concorrenza del grano americano) e ripetuti </a:t>
            </a:r>
            <a:r>
              <a:rPr lang="it-IT" dirty="0" smtClean="0">
                <a:solidFill>
                  <a:srgbClr val="FF0000"/>
                </a:solidFill>
              </a:rPr>
              <a:t>episodi deflazionistici</a:t>
            </a:r>
            <a:r>
              <a:rPr lang="it-IT" dirty="0" smtClean="0"/>
              <a:t>. </a:t>
            </a:r>
          </a:p>
          <a:p>
            <a:r>
              <a:rPr lang="it-IT" dirty="0" smtClean="0"/>
              <a:t>Riprende il </a:t>
            </a:r>
            <a:r>
              <a:rPr lang="it-IT" dirty="0" smtClean="0">
                <a:solidFill>
                  <a:srgbClr val="FF0000"/>
                </a:solidFill>
              </a:rPr>
              <a:t>conflitto </a:t>
            </a:r>
            <a:r>
              <a:rPr lang="it-IT" dirty="0" smtClean="0"/>
              <a:t>tra capitale (grandi trust) e lavoro (sindacati organizzati)</a:t>
            </a:r>
            <a:endParaRPr lang="it-IT" dirty="0"/>
          </a:p>
        </p:txBody>
      </p:sp>
    </p:spTree>
    <p:extLst>
      <p:ext uri="{BB962C8B-B14F-4D97-AF65-F5344CB8AC3E}">
        <p14:creationId xmlns:p14="http://schemas.microsoft.com/office/powerpoint/2010/main" val="1628704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Marginalismo: </a:t>
            </a:r>
            <a:r>
              <a:rPr lang="it-IT" dirty="0" smtClean="0"/>
              <a:t>inizio convenzionale, 1</a:t>
            </a:r>
            <a:endParaRPr lang="it-IT" dirty="0"/>
          </a:p>
        </p:txBody>
      </p:sp>
      <p:sp>
        <p:nvSpPr>
          <p:cNvPr id="3" name="Segnaposto contenuto 2"/>
          <p:cNvSpPr>
            <a:spLocks noGrp="1"/>
          </p:cNvSpPr>
          <p:nvPr>
            <p:ph idx="1"/>
          </p:nvPr>
        </p:nvSpPr>
        <p:spPr>
          <a:xfrm>
            <a:off x="838200" y="1825625"/>
            <a:ext cx="10688782" cy="4602884"/>
          </a:xfrm>
        </p:spPr>
        <p:txBody>
          <a:bodyPr>
            <a:normAutofit fontScale="92500" lnSpcReduction="20000"/>
          </a:bodyPr>
          <a:lstStyle/>
          <a:p>
            <a:r>
              <a:rPr lang="it-IT" sz="2600" dirty="0" smtClean="0"/>
              <a:t>Convenzionalmente, l’</a:t>
            </a:r>
            <a:r>
              <a:rPr lang="it-IT" sz="2600" dirty="0" smtClean="0">
                <a:solidFill>
                  <a:srgbClr val="FF0000"/>
                </a:solidFill>
              </a:rPr>
              <a:t>avvento del marginalismo </a:t>
            </a:r>
            <a:r>
              <a:rPr lang="it-IT" sz="2600" dirty="0" smtClean="0"/>
              <a:t>coincide con la pubblicazione di tre libri:</a:t>
            </a:r>
          </a:p>
          <a:p>
            <a:r>
              <a:rPr lang="it-IT" sz="2600" dirty="0" smtClean="0">
                <a:solidFill>
                  <a:srgbClr val="FF0000"/>
                </a:solidFill>
              </a:rPr>
              <a:t>W.S. </a:t>
            </a:r>
            <a:r>
              <a:rPr lang="it-IT" sz="2600" dirty="0" err="1" smtClean="0">
                <a:solidFill>
                  <a:srgbClr val="FF0000"/>
                </a:solidFill>
              </a:rPr>
              <a:t>Jevons</a:t>
            </a:r>
            <a:r>
              <a:rPr lang="it-IT" sz="2600" dirty="0" smtClean="0">
                <a:solidFill>
                  <a:srgbClr val="FF0000"/>
                </a:solidFill>
              </a:rPr>
              <a:t> </a:t>
            </a:r>
            <a:r>
              <a:rPr lang="it-IT" sz="2600" dirty="0" smtClean="0"/>
              <a:t>(</a:t>
            </a:r>
            <a:r>
              <a:rPr lang="it-IT" sz="2600" dirty="0"/>
              <a:t>1871) </a:t>
            </a:r>
            <a:r>
              <a:rPr lang="it-IT" sz="2600" i="1" dirty="0" smtClean="0"/>
              <a:t>La Teoria dell’economia politica</a:t>
            </a:r>
            <a:r>
              <a:rPr lang="it-IT" sz="2600" dirty="0" smtClean="0"/>
              <a:t> </a:t>
            </a:r>
            <a:r>
              <a:rPr lang="it-IT" sz="2600" dirty="0"/>
              <a:t>– </a:t>
            </a:r>
            <a:r>
              <a:rPr lang="it-IT" sz="2600" dirty="0">
                <a:solidFill>
                  <a:srgbClr val="FF0000"/>
                </a:solidFill>
              </a:rPr>
              <a:t>scuola </a:t>
            </a:r>
            <a:r>
              <a:rPr lang="it-IT" sz="2600" dirty="0" smtClean="0">
                <a:solidFill>
                  <a:srgbClr val="FF0000"/>
                </a:solidFill>
              </a:rPr>
              <a:t>inglese </a:t>
            </a:r>
            <a:r>
              <a:rPr lang="it-IT" sz="2600" dirty="0" smtClean="0"/>
              <a:t>(modelli </a:t>
            </a:r>
            <a:r>
              <a:rPr lang="it-IT" sz="2600" dirty="0"/>
              <a:t>di equilibrio economico </a:t>
            </a:r>
            <a:r>
              <a:rPr lang="it-IT" sz="2600" dirty="0" smtClean="0"/>
              <a:t>parziale, </a:t>
            </a:r>
            <a:r>
              <a:rPr lang="it-IT" sz="2600" dirty="0"/>
              <a:t>ipotizzando date </a:t>
            </a:r>
            <a:r>
              <a:rPr lang="it-IT" sz="2600" dirty="0" smtClean="0"/>
              <a:t>le funzioni di utilità e disutilità e la tecnologia, variabili le dotazione di fattori). </a:t>
            </a:r>
            <a:r>
              <a:rPr lang="it-IT" sz="2600" dirty="0" smtClean="0">
                <a:solidFill>
                  <a:srgbClr val="FF0000"/>
                </a:solidFill>
              </a:rPr>
              <a:t>Contrasto programmatico con l’Economia Classica: Ricardo ha deviato il percorso virtuoso della scienza economica.</a:t>
            </a:r>
          </a:p>
          <a:p>
            <a:r>
              <a:rPr lang="it-IT" sz="2600" dirty="0" smtClean="0">
                <a:solidFill>
                  <a:srgbClr val="FF0000"/>
                </a:solidFill>
              </a:rPr>
              <a:t>C. </a:t>
            </a:r>
            <a:r>
              <a:rPr lang="it-IT" sz="2600" dirty="0" err="1" smtClean="0">
                <a:solidFill>
                  <a:srgbClr val="FF0000"/>
                </a:solidFill>
              </a:rPr>
              <a:t>Menger</a:t>
            </a:r>
            <a:r>
              <a:rPr lang="it-IT" sz="2600" dirty="0" smtClean="0">
                <a:solidFill>
                  <a:srgbClr val="FF0000"/>
                </a:solidFill>
              </a:rPr>
              <a:t> </a:t>
            </a:r>
            <a:r>
              <a:rPr lang="it-IT" sz="2600" dirty="0" smtClean="0"/>
              <a:t>(</a:t>
            </a:r>
            <a:r>
              <a:rPr lang="it-IT" sz="2600" dirty="0"/>
              <a:t>1871) </a:t>
            </a:r>
            <a:r>
              <a:rPr lang="it-IT" sz="2600" i="1" dirty="0"/>
              <a:t>Principi di economia politica</a:t>
            </a:r>
            <a:r>
              <a:rPr lang="it-IT" sz="2600" dirty="0"/>
              <a:t> – </a:t>
            </a:r>
            <a:r>
              <a:rPr lang="it-IT" sz="2600" dirty="0">
                <a:solidFill>
                  <a:srgbClr val="FF0000"/>
                </a:solidFill>
              </a:rPr>
              <a:t>scuola austriaca</a:t>
            </a:r>
            <a:r>
              <a:rPr lang="it-IT" sz="2600" dirty="0"/>
              <a:t> (ottica soggettiva radicale, il valore di tutti i beni e servizi dipende esclusivamente dall’utilità per il consumatore finale, direttamente per i beni e servizi finali, indirettamente per i beni e servizi utilizzati nella produzione di beni e servizi finali</a:t>
            </a:r>
            <a:r>
              <a:rPr lang="it-IT" sz="2600" dirty="0" smtClean="0"/>
              <a:t>).</a:t>
            </a:r>
            <a:endParaRPr lang="it-IT" sz="2600" dirty="0"/>
          </a:p>
          <a:p>
            <a:r>
              <a:rPr lang="it-IT" sz="2600" dirty="0" smtClean="0">
                <a:solidFill>
                  <a:srgbClr val="FF0000"/>
                </a:solidFill>
              </a:rPr>
              <a:t>L. </a:t>
            </a:r>
            <a:r>
              <a:rPr lang="it-IT" sz="2600" dirty="0" err="1" smtClean="0">
                <a:solidFill>
                  <a:srgbClr val="FF0000"/>
                </a:solidFill>
              </a:rPr>
              <a:t>Walras</a:t>
            </a:r>
            <a:r>
              <a:rPr lang="it-IT" sz="2600" dirty="0" smtClean="0">
                <a:solidFill>
                  <a:srgbClr val="FF0000"/>
                </a:solidFill>
              </a:rPr>
              <a:t> </a:t>
            </a:r>
            <a:r>
              <a:rPr lang="it-IT" sz="2600" dirty="0" smtClean="0"/>
              <a:t>(</a:t>
            </a:r>
            <a:r>
              <a:rPr lang="it-IT" sz="2600" dirty="0"/>
              <a:t>1874) </a:t>
            </a:r>
            <a:r>
              <a:rPr lang="it-IT" sz="2600" i="1" dirty="0"/>
              <a:t>Elementi di economia politica pura</a:t>
            </a:r>
            <a:r>
              <a:rPr lang="it-IT" sz="2600" dirty="0"/>
              <a:t> – </a:t>
            </a:r>
            <a:r>
              <a:rPr lang="it-IT" sz="2600" dirty="0">
                <a:solidFill>
                  <a:srgbClr val="FF0000"/>
                </a:solidFill>
              </a:rPr>
              <a:t>scuola francese </a:t>
            </a:r>
            <a:r>
              <a:rPr lang="it-IT" sz="2600" dirty="0"/>
              <a:t>(di Losanna) (rappresentazione del sistema economico attraverso modelli di equilibrio economico generale, ipotizzando date le preferenze, la dotazione dei fattori, la tecnologia</a:t>
            </a:r>
            <a:r>
              <a:rPr lang="it-IT" sz="2600" dirty="0" smtClean="0"/>
              <a:t>).</a:t>
            </a:r>
          </a:p>
          <a:p>
            <a:endParaRPr lang="it-IT" dirty="0" smtClean="0"/>
          </a:p>
          <a:p>
            <a:endParaRPr lang="it-IT" dirty="0"/>
          </a:p>
          <a:p>
            <a:pPr lvl="1"/>
            <a:endParaRPr lang="it-IT" dirty="0" smtClean="0">
              <a:solidFill>
                <a:srgbClr val="FF0000"/>
              </a:solidFill>
            </a:endParaRPr>
          </a:p>
          <a:p>
            <a:pPr lvl="1"/>
            <a:endParaRPr lang="it-IT" dirty="0"/>
          </a:p>
        </p:txBody>
      </p:sp>
    </p:spTree>
    <p:extLst>
      <p:ext uri="{BB962C8B-B14F-4D97-AF65-F5344CB8AC3E}">
        <p14:creationId xmlns:p14="http://schemas.microsoft.com/office/powerpoint/2010/main" val="2072836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Marginalismo: inizio convenzionale, </a:t>
            </a:r>
            <a:r>
              <a:rPr lang="it-IT" dirty="0" smtClean="0"/>
              <a:t>2</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en-US" i="1" dirty="0">
                <a:solidFill>
                  <a:srgbClr val="FF0000"/>
                </a:solidFill>
              </a:rPr>
              <a:t>These books are so different </a:t>
            </a:r>
            <a:r>
              <a:rPr lang="en-US" i="1" dirty="0"/>
              <a:t>that </a:t>
            </a:r>
            <a:r>
              <a:rPr lang="en-US" i="1" dirty="0" smtClean="0"/>
              <a:t>any attempt </a:t>
            </a:r>
            <a:r>
              <a:rPr lang="en-US" i="1" dirty="0"/>
              <a:t>to group them could seem daring. In fact, they had </a:t>
            </a:r>
            <a:r>
              <a:rPr lang="en-US" i="1" dirty="0">
                <a:solidFill>
                  <a:srgbClr val="FF0000"/>
                </a:solidFill>
              </a:rPr>
              <a:t>various </a:t>
            </a:r>
            <a:r>
              <a:rPr lang="en-US" i="1" dirty="0" smtClean="0">
                <a:solidFill>
                  <a:srgbClr val="FF0000"/>
                </a:solidFill>
              </a:rPr>
              <a:t>fundamental things </a:t>
            </a:r>
            <a:r>
              <a:rPr lang="en-US" i="1" dirty="0">
                <a:solidFill>
                  <a:srgbClr val="FF0000"/>
                </a:solidFill>
              </a:rPr>
              <a:t>in common</a:t>
            </a:r>
            <a:r>
              <a:rPr lang="en-US" i="1" dirty="0"/>
              <a:t>, but time was needed to realize this. </a:t>
            </a:r>
            <a:r>
              <a:rPr lang="en-US" i="1" dirty="0" smtClean="0"/>
              <a:t>Contemporary thinkers </a:t>
            </a:r>
            <a:r>
              <a:rPr lang="en-US" i="1" dirty="0"/>
              <a:t>hardly noticed the three innovative contributions at all. It </a:t>
            </a:r>
            <a:r>
              <a:rPr lang="en-US" i="1" dirty="0" smtClean="0"/>
              <a:t>seemed that </a:t>
            </a:r>
            <a:r>
              <a:rPr lang="en-US" i="1" dirty="0"/>
              <a:t>these authors were to meet the same cruel fate of other great heretics </a:t>
            </a:r>
            <a:r>
              <a:rPr lang="en-US" i="1" dirty="0" smtClean="0"/>
              <a:t>and forerunners</a:t>
            </a:r>
            <a:r>
              <a:rPr lang="en-US" i="1" dirty="0"/>
              <a:t>. In effect, there was an almost complete silence for a decade. </a:t>
            </a:r>
            <a:r>
              <a:rPr lang="en-US" i="1" dirty="0" smtClean="0"/>
              <a:t>The time </a:t>
            </a:r>
            <a:r>
              <a:rPr lang="en-US" i="1" dirty="0"/>
              <a:t>was still not ripe for the new message to be received and appreciated</a:t>
            </a:r>
            <a:r>
              <a:rPr lang="en-US" i="1" dirty="0" smtClean="0"/>
              <a:t>. Then </a:t>
            </a:r>
            <a:r>
              <a:rPr lang="en-US" i="1" dirty="0">
                <a:solidFill>
                  <a:srgbClr val="FF0000"/>
                </a:solidFill>
              </a:rPr>
              <a:t>suddenly, in the 1880s and the first half of the 1890s, the </a:t>
            </a:r>
            <a:r>
              <a:rPr lang="en-US" i="1" dirty="0" smtClean="0">
                <a:solidFill>
                  <a:srgbClr val="FF0000"/>
                </a:solidFill>
              </a:rPr>
              <a:t>revolution exploded</a:t>
            </a:r>
            <a:r>
              <a:rPr lang="en-US" i="1" dirty="0"/>
              <a:t>. Marshall, Edgeworth, and </a:t>
            </a:r>
            <a:r>
              <a:rPr lang="en-US" i="1" dirty="0" err="1"/>
              <a:t>Wicksteed</a:t>
            </a:r>
            <a:r>
              <a:rPr lang="en-US" i="1" dirty="0"/>
              <a:t> in England, </a:t>
            </a:r>
            <a:r>
              <a:rPr lang="en-US" i="1" dirty="0" err="1"/>
              <a:t>Wieser</a:t>
            </a:r>
            <a:r>
              <a:rPr lang="en-US" i="1" dirty="0"/>
              <a:t> </a:t>
            </a:r>
            <a:r>
              <a:rPr lang="en-US" i="1" dirty="0" smtClean="0"/>
              <a:t>and Bohn-</a:t>
            </a:r>
            <a:r>
              <a:rPr lang="en-US" i="1" dirty="0" err="1" smtClean="0"/>
              <a:t>Bawerk</a:t>
            </a:r>
            <a:r>
              <a:rPr lang="en-US" i="1" dirty="0" smtClean="0"/>
              <a:t> </a:t>
            </a:r>
            <a:r>
              <a:rPr lang="en-US" i="1" dirty="0"/>
              <a:t>in Austria, Pantaleoni in Italy, and Cassel and Wicksell </a:t>
            </a:r>
            <a:r>
              <a:rPr lang="en-US" i="1" dirty="0" smtClean="0"/>
              <a:t>in Sweden </a:t>
            </a:r>
            <a:r>
              <a:rPr lang="en-US" i="1" dirty="0"/>
              <a:t>all published fundamental works in the spirit of the new way </a:t>
            </a:r>
            <a:r>
              <a:rPr lang="en-US" i="1" dirty="0" smtClean="0"/>
              <a:t>of doing </a:t>
            </a:r>
            <a:r>
              <a:rPr lang="en-US" i="1" dirty="0"/>
              <a:t>economic science. The revolution was completed in a decade</a:t>
            </a:r>
            <a:r>
              <a:rPr lang="en-US" i="1" dirty="0" smtClean="0"/>
              <a:t>.</a:t>
            </a:r>
          </a:p>
          <a:p>
            <a:pPr marL="0" indent="0">
              <a:buNone/>
            </a:pPr>
            <a:r>
              <a:rPr lang="en-US" dirty="0" err="1" smtClean="0"/>
              <a:t>Screpanti</a:t>
            </a:r>
            <a:r>
              <a:rPr lang="en-US" dirty="0" smtClean="0"/>
              <a:t> e </a:t>
            </a:r>
            <a:r>
              <a:rPr lang="en-US" dirty="0" err="1" smtClean="0"/>
              <a:t>Zamagni</a:t>
            </a:r>
            <a:r>
              <a:rPr lang="en-US" dirty="0" smtClean="0"/>
              <a:t> (</a:t>
            </a:r>
            <a:r>
              <a:rPr lang="en-US" dirty="0" err="1" smtClean="0"/>
              <a:t>Edizione</a:t>
            </a:r>
            <a:r>
              <a:rPr lang="en-US" dirty="0" smtClean="0"/>
              <a:t> </a:t>
            </a:r>
            <a:r>
              <a:rPr lang="en-US" dirty="0" err="1" smtClean="0"/>
              <a:t>inglese</a:t>
            </a:r>
            <a:r>
              <a:rPr lang="en-US" dirty="0" smtClean="0"/>
              <a:t> II, p. 164)</a:t>
            </a:r>
            <a:endParaRPr lang="it-IT" dirty="0"/>
          </a:p>
        </p:txBody>
      </p:sp>
    </p:spTree>
    <p:extLst>
      <p:ext uri="{BB962C8B-B14F-4D97-AF65-F5344CB8AC3E}">
        <p14:creationId xmlns:p14="http://schemas.microsoft.com/office/powerpoint/2010/main" val="387357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«Rivoluzione marginalista», 1</a:t>
            </a:r>
          </a:p>
        </p:txBody>
      </p:sp>
      <p:sp>
        <p:nvSpPr>
          <p:cNvPr id="3" name="Segnaposto contenuto 2"/>
          <p:cNvSpPr>
            <a:spLocks noGrp="1"/>
          </p:cNvSpPr>
          <p:nvPr>
            <p:ph idx="1"/>
          </p:nvPr>
        </p:nvSpPr>
        <p:spPr>
          <a:xfrm>
            <a:off x="838200" y="1825624"/>
            <a:ext cx="10515600" cy="4528993"/>
          </a:xfrm>
        </p:spPr>
        <p:txBody>
          <a:bodyPr>
            <a:normAutofit fontScale="85000" lnSpcReduction="20000"/>
          </a:bodyPr>
          <a:lstStyle/>
          <a:p>
            <a:r>
              <a:rPr lang="it-IT" dirty="0" smtClean="0">
                <a:solidFill>
                  <a:srgbClr val="FF0000"/>
                </a:solidFill>
              </a:rPr>
              <a:t>Diminuisce l’interesse per le cause della crescita </a:t>
            </a:r>
            <a:r>
              <a:rPr lang="it-IT" dirty="0" smtClean="0"/>
              <a:t>e il destino a lungo termine del capitalismo (visione dinamica) a favore di un interesse maggiore verso i fattori che determinano la distribuzione di un prodotto dato e per l’analisi di un </a:t>
            </a:r>
            <a:r>
              <a:rPr lang="it-IT" dirty="0" smtClean="0">
                <a:solidFill>
                  <a:srgbClr val="FF0000"/>
                </a:solidFill>
              </a:rPr>
              <a:t>equilibrio</a:t>
            </a:r>
            <a:r>
              <a:rPr lang="en-US" dirty="0" smtClean="0">
                <a:solidFill>
                  <a:srgbClr val="FF0000"/>
                </a:solidFill>
              </a:rPr>
              <a:t> </a:t>
            </a:r>
            <a:r>
              <a:rPr lang="en-US" dirty="0" err="1" smtClean="0">
                <a:solidFill>
                  <a:srgbClr val="FF0000"/>
                </a:solidFill>
              </a:rPr>
              <a:t>statico</a:t>
            </a:r>
            <a:r>
              <a:rPr lang="en-US" dirty="0" smtClean="0">
                <a:solidFill>
                  <a:srgbClr val="FF0000"/>
                </a:solidFill>
              </a:rPr>
              <a:t> </a:t>
            </a:r>
            <a:r>
              <a:rPr lang="en-US" dirty="0" smtClean="0"/>
              <a:t>di </a:t>
            </a:r>
            <a:r>
              <a:rPr lang="en-US" dirty="0" err="1" smtClean="0"/>
              <a:t>un’economia</a:t>
            </a:r>
            <a:r>
              <a:rPr lang="en-US" dirty="0" smtClean="0"/>
              <a:t> con </a:t>
            </a:r>
            <a:r>
              <a:rPr lang="en-US" dirty="0" err="1" smtClean="0"/>
              <a:t>risorse</a:t>
            </a:r>
            <a:r>
              <a:rPr lang="en-US" dirty="0" smtClean="0"/>
              <a:t> date. </a:t>
            </a:r>
          </a:p>
          <a:p>
            <a:r>
              <a:rPr lang="en-US" dirty="0" smtClean="0"/>
              <a:t>In </a:t>
            </a:r>
            <a:r>
              <a:rPr lang="en-US" dirty="0" err="1" smtClean="0"/>
              <a:t>relazione</a:t>
            </a:r>
            <a:r>
              <a:rPr lang="en-US" dirty="0" smtClean="0"/>
              <a:t> a </a:t>
            </a:r>
            <a:r>
              <a:rPr lang="en-US" dirty="0" err="1" smtClean="0"/>
              <a:t>questo</a:t>
            </a:r>
            <a:r>
              <a:rPr lang="en-US" dirty="0" smtClean="0"/>
              <a:t>, emerge </a:t>
            </a:r>
            <a:r>
              <a:rPr lang="en-US" dirty="0" err="1" smtClean="0"/>
              <a:t>l’idea</a:t>
            </a:r>
            <a:r>
              <a:rPr lang="en-US" dirty="0" smtClean="0"/>
              <a:t> </a:t>
            </a:r>
            <a:r>
              <a:rPr lang="en-US" dirty="0" err="1" smtClean="0"/>
              <a:t>fondamentale</a:t>
            </a:r>
            <a:r>
              <a:rPr lang="en-US" dirty="0" smtClean="0"/>
              <a:t> di </a:t>
            </a:r>
            <a:r>
              <a:rPr lang="en-US" dirty="0" err="1" smtClean="0">
                <a:solidFill>
                  <a:srgbClr val="FF0000"/>
                </a:solidFill>
              </a:rPr>
              <a:t>scarsità</a:t>
            </a:r>
            <a:r>
              <a:rPr lang="en-US" dirty="0" smtClean="0"/>
              <a:t> </a:t>
            </a:r>
            <a:r>
              <a:rPr lang="en-US" dirty="0" err="1" smtClean="0"/>
              <a:t>delle</a:t>
            </a:r>
            <a:r>
              <a:rPr lang="en-US" dirty="0" smtClean="0"/>
              <a:t> </a:t>
            </a:r>
            <a:r>
              <a:rPr lang="en-US" dirty="0" err="1" smtClean="0"/>
              <a:t>risorse</a:t>
            </a:r>
            <a:r>
              <a:rPr lang="en-US" dirty="0" smtClean="0"/>
              <a:t> </a:t>
            </a:r>
            <a:r>
              <a:rPr lang="en-US" dirty="0" err="1" smtClean="0"/>
              <a:t>utili</a:t>
            </a:r>
            <a:r>
              <a:rPr lang="en-US" dirty="0" smtClean="0"/>
              <a:t> a </a:t>
            </a:r>
            <a:r>
              <a:rPr lang="en-US" dirty="0" err="1" smtClean="0"/>
              <a:t>soddisfare</a:t>
            </a:r>
            <a:r>
              <a:rPr lang="en-US" dirty="0" smtClean="0"/>
              <a:t> </a:t>
            </a:r>
            <a:r>
              <a:rPr lang="en-US" dirty="0" err="1" smtClean="0"/>
              <a:t>bisogni</a:t>
            </a:r>
            <a:r>
              <a:rPr lang="en-US" dirty="0" smtClean="0"/>
              <a:t> </a:t>
            </a:r>
            <a:r>
              <a:rPr lang="en-US" dirty="0" err="1" smtClean="0"/>
              <a:t>umani</a:t>
            </a:r>
            <a:r>
              <a:rPr lang="en-US" dirty="0" smtClean="0"/>
              <a:t> </a:t>
            </a:r>
            <a:r>
              <a:rPr lang="en-US" dirty="0" err="1" smtClean="0"/>
              <a:t>d’importanza</a:t>
            </a:r>
            <a:r>
              <a:rPr lang="en-US" dirty="0" smtClean="0"/>
              <a:t> diverse. In </a:t>
            </a:r>
            <a:r>
              <a:rPr lang="en-US" dirty="0" err="1" smtClean="0"/>
              <a:t>una</a:t>
            </a:r>
            <a:r>
              <a:rPr lang="en-US" dirty="0" smtClean="0"/>
              <a:t> </a:t>
            </a:r>
            <a:r>
              <a:rPr lang="en-US" dirty="0" err="1" smtClean="0"/>
              <a:t>situazione</a:t>
            </a:r>
            <a:r>
              <a:rPr lang="en-US" dirty="0" smtClean="0"/>
              <a:t> del </a:t>
            </a:r>
            <a:r>
              <a:rPr lang="en-US" dirty="0" err="1" smtClean="0"/>
              <a:t>genere</a:t>
            </a:r>
            <a:r>
              <a:rPr lang="en-US" dirty="0" smtClean="0"/>
              <a:t> </a:t>
            </a:r>
            <a:r>
              <a:rPr lang="en-US" dirty="0" err="1" smtClean="0"/>
              <a:t>diventa</a:t>
            </a:r>
            <a:r>
              <a:rPr lang="en-US" dirty="0" smtClean="0"/>
              <a:t> </a:t>
            </a:r>
            <a:r>
              <a:rPr lang="en-US" dirty="0" err="1" smtClean="0"/>
              <a:t>centrale</a:t>
            </a:r>
            <a:r>
              <a:rPr lang="en-US" dirty="0" smtClean="0"/>
              <a:t> </a:t>
            </a:r>
            <a:r>
              <a:rPr lang="en-US" dirty="0" err="1" smtClean="0"/>
              <a:t>analizzare</a:t>
            </a:r>
            <a:r>
              <a:rPr lang="en-US" dirty="0" smtClean="0"/>
              <a:t> </a:t>
            </a:r>
            <a:r>
              <a:rPr lang="en-US" dirty="0" err="1" smtClean="0"/>
              <a:t>il</a:t>
            </a:r>
            <a:r>
              <a:rPr lang="en-US" dirty="0" smtClean="0"/>
              <a:t> </a:t>
            </a:r>
            <a:r>
              <a:rPr lang="en-US" dirty="0" err="1" smtClean="0"/>
              <a:t>problema</a:t>
            </a:r>
            <a:r>
              <a:rPr lang="en-US" dirty="0" smtClean="0"/>
              <a:t> </a:t>
            </a:r>
            <a:r>
              <a:rPr lang="en-US" dirty="0" err="1" smtClean="0"/>
              <a:t>della</a:t>
            </a:r>
            <a:r>
              <a:rPr lang="en-US" dirty="0" smtClean="0"/>
              <a:t> </a:t>
            </a:r>
            <a:r>
              <a:rPr lang="en-US" dirty="0" err="1" smtClean="0">
                <a:solidFill>
                  <a:srgbClr val="FF0000"/>
                </a:solidFill>
              </a:rPr>
              <a:t>scelta</a:t>
            </a:r>
            <a:r>
              <a:rPr lang="en-US" dirty="0" smtClean="0"/>
              <a:t> di come </a:t>
            </a:r>
            <a:r>
              <a:rPr lang="en-US" dirty="0" err="1" smtClean="0"/>
              <a:t>utilizzare</a:t>
            </a:r>
            <a:r>
              <a:rPr lang="en-US" dirty="0" smtClean="0"/>
              <a:t> </a:t>
            </a:r>
            <a:r>
              <a:rPr lang="en-US" dirty="0" err="1" smtClean="0"/>
              <a:t>quelle</a:t>
            </a:r>
            <a:r>
              <a:rPr lang="en-US" dirty="0" smtClean="0"/>
              <a:t> </a:t>
            </a:r>
            <a:r>
              <a:rPr lang="en-US" dirty="0" err="1" smtClean="0"/>
              <a:t>risorse</a:t>
            </a:r>
            <a:r>
              <a:rPr lang="en-US" dirty="0" smtClean="0"/>
              <a:t> in vista del </a:t>
            </a:r>
            <a:r>
              <a:rPr lang="en-US" dirty="0" err="1" smtClean="0"/>
              <a:t>raggiungimento</a:t>
            </a:r>
            <a:r>
              <a:rPr lang="en-US" dirty="0" smtClean="0"/>
              <a:t> di </a:t>
            </a:r>
            <a:r>
              <a:rPr lang="en-US" dirty="0" err="1" smtClean="0"/>
              <a:t>determinati</a:t>
            </a:r>
            <a:r>
              <a:rPr lang="en-US" dirty="0" smtClean="0"/>
              <a:t> </a:t>
            </a:r>
            <a:r>
              <a:rPr lang="en-US" dirty="0" err="1" smtClean="0"/>
              <a:t>obiettivi</a:t>
            </a:r>
            <a:r>
              <a:rPr lang="en-US" dirty="0" smtClean="0"/>
              <a:t>. </a:t>
            </a:r>
          </a:p>
          <a:p>
            <a:r>
              <a:rPr lang="en-US" dirty="0" smtClean="0"/>
              <a:t>Un </a:t>
            </a:r>
            <a:r>
              <a:rPr lang="en-US" dirty="0" err="1" smtClean="0"/>
              <a:t>elemento</a:t>
            </a:r>
            <a:r>
              <a:rPr lang="en-US" dirty="0" smtClean="0"/>
              <a:t> </a:t>
            </a:r>
            <a:r>
              <a:rPr lang="en-US" dirty="0" err="1" smtClean="0"/>
              <a:t>ulteriore</a:t>
            </a:r>
            <a:r>
              <a:rPr lang="en-US" dirty="0" smtClean="0"/>
              <a:t>, </a:t>
            </a:r>
            <a:r>
              <a:rPr lang="en-US" dirty="0" err="1" smtClean="0"/>
              <a:t>comune</a:t>
            </a:r>
            <a:r>
              <a:rPr lang="en-US" dirty="0" smtClean="0"/>
              <a:t> </a:t>
            </a:r>
            <a:r>
              <a:rPr lang="en-US" dirty="0" err="1" smtClean="0"/>
              <a:t>alle</a:t>
            </a:r>
            <a:r>
              <a:rPr lang="en-US" dirty="0" smtClean="0"/>
              <a:t> </a:t>
            </a:r>
            <a:r>
              <a:rPr lang="en-US" dirty="0" err="1" smtClean="0"/>
              <a:t>varie</a:t>
            </a:r>
            <a:r>
              <a:rPr lang="en-US" dirty="0" smtClean="0"/>
              <a:t> </a:t>
            </a:r>
            <a:r>
              <a:rPr lang="en-US" dirty="0" err="1" smtClean="0"/>
              <a:t>scuole</a:t>
            </a:r>
            <a:r>
              <a:rPr lang="en-US" dirty="0" smtClean="0"/>
              <a:t> </a:t>
            </a:r>
            <a:r>
              <a:rPr lang="en-US" dirty="0" err="1" smtClean="0"/>
              <a:t>marginaliste</a:t>
            </a:r>
            <a:r>
              <a:rPr lang="en-US" dirty="0" smtClean="0"/>
              <a:t>, è la </a:t>
            </a:r>
            <a:r>
              <a:rPr lang="en-US" dirty="0" err="1" smtClean="0"/>
              <a:t>condivisione</a:t>
            </a:r>
            <a:r>
              <a:rPr lang="en-US" dirty="0" smtClean="0"/>
              <a:t> </a:t>
            </a:r>
            <a:r>
              <a:rPr lang="en-US" dirty="0" err="1" smtClean="0"/>
              <a:t>dell’</a:t>
            </a:r>
            <a:r>
              <a:rPr lang="en-US" dirty="0" err="1" smtClean="0">
                <a:solidFill>
                  <a:srgbClr val="FF0000"/>
                </a:solidFill>
              </a:rPr>
              <a:t>approccio</a:t>
            </a:r>
            <a:r>
              <a:rPr lang="en-US" dirty="0" smtClean="0">
                <a:solidFill>
                  <a:srgbClr val="FF0000"/>
                </a:solidFill>
              </a:rPr>
              <a:t> </a:t>
            </a:r>
            <a:r>
              <a:rPr lang="en-US" dirty="0" err="1" smtClean="0">
                <a:solidFill>
                  <a:srgbClr val="FF0000"/>
                </a:solidFill>
              </a:rPr>
              <a:t>utilitaristico</a:t>
            </a:r>
            <a:r>
              <a:rPr lang="en-US" dirty="0" smtClean="0">
                <a:solidFill>
                  <a:srgbClr val="FF0000"/>
                </a:solidFill>
              </a:rPr>
              <a:t> à la Bentham</a:t>
            </a:r>
            <a:r>
              <a:rPr lang="en-US" dirty="0" smtClean="0"/>
              <a:t> (</a:t>
            </a:r>
            <a:r>
              <a:rPr lang="en-US" dirty="0" err="1" smtClean="0"/>
              <a:t>edonismo</a:t>
            </a:r>
            <a:r>
              <a:rPr lang="en-US" dirty="0" smtClean="0"/>
              <a:t>, </a:t>
            </a:r>
            <a:r>
              <a:rPr lang="en-US" dirty="0" err="1" smtClean="0"/>
              <a:t>egoismo</a:t>
            </a:r>
            <a:r>
              <a:rPr lang="en-US" dirty="0" smtClean="0"/>
              <a:t>, </a:t>
            </a:r>
            <a:r>
              <a:rPr lang="en-US" dirty="0" err="1" smtClean="0"/>
              <a:t>consequenzialismo</a:t>
            </a:r>
            <a:r>
              <a:rPr lang="en-US" dirty="0" smtClean="0"/>
              <a:t>). Il </a:t>
            </a:r>
            <a:r>
              <a:rPr lang="en-US" dirty="0" err="1" smtClean="0"/>
              <a:t>calcolo</a:t>
            </a:r>
            <a:r>
              <a:rPr lang="en-US" dirty="0" smtClean="0"/>
              <a:t> </a:t>
            </a:r>
            <a:r>
              <a:rPr lang="en-US" dirty="0" err="1" smtClean="0"/>
              <a:t>razionale</a:t>
            </a:r>
            <a:r>
              <a:rPr lang="en-US" dirty="0" smtClean="0"/>
              <a:t> </a:t>
            </a:r>
            <a:r>
              <a:rPr lang="en-US" dirty="0" err="1" smtClean="0"/>
              <a:t>dei</a:t>
            </a:r>
            <a:r>
              <a:rPr lang="en-US" dirty="0" smtClean="0"/>
              <a:t> </a:t>
            </a:r>
            <a:r>
              <a:rPr lang="en-US" dirty="0" err="1" smtClean="0"/>
              <a:t>costi</a:t>
            </a:r>
            <a:r>
              <a:rPr lang="en-US" dirty="0" smtClean="0"/>
              <a:t> e </a:t>
            </a:r>
            <a:r>
              <a:rPr lang="en-US" dirty="0" err="1" smtClean="0"/>
              <a:t>dei</a:t>
            </a:r>
            <a:r>
              <a:rPr lang="en-US" dirty="0" smtClean="0"/>
              <a:t> </a:t>
            </a:r>
            <a:r>
              <a:rPr lang="en-US" dirty="0" err="1" smtClean="0"/>
              <a:t>benefici</a:t>
            </a:r>
            <a:r>
              <a:rPr lang="en-US" dirty="0" smtClean="0"/>
              <a:t> come base del </a:t>
            </a:r>
            <a:r>
              <a:rPr lang="en-US" dirty="0" err="1" smtClean="0"/>
              <a:t>comportamento</a:t>
            </a:r>
            <a:r>
              <a:rPr lang="en-US" dirty="0" smtClean="0"/>
              <a:t> </a:t>
            </a:r>
            <a:r>
              <a:rPr lang="en-US" dirty="0" err="1" smtClean="0"/>
              <a:t>umano</a:t>
            </a:r>
            <a:r>
              <a:rPr lang="en-US" dirty="0" smtClean="0"/>
              <a:t> </a:t>
            </a:r>
            <a:r>
              <a:rPr lang="en-US" dirty="0" err="1" smtClean="0"/>
              <a:t>nel</a:t>
            </a:r>
            <a:r>
              <a:rPr lang="en-US" dirty="0" smtClean="0"/>
              <a:t> campo </a:t>
            </a:r>
            <a:r>
              <a:rPr lang="en-US" dirty="0" err="1" smtClean="0"/>
              <a:t>delle</a:t>
            </a:r>
            <a:r>
              <a:rPr lang="en-US" dirty="0" smtClean="0"/>
              <a:t> </a:t>
            </a:r>
            <a:r>
              <a:rPr lang="en-US" dirty="0" err="1" smtClean="0"/>
              <a:t>scelte</a:t>
            </a:r>
            <a:r>
              <a:rPr lang="en-US" dirty="0" smtClean="0"/>
              <a:t> </a:t>
            </a:r>
            <a:r>
              <a:rPr lang="en-US" dirty="0" err="1" smtClean="0"/>
              <a:t>economiche</a:t>
            </a:r>
            <a:r>
              <a:rPr lang="en-US" dirty="0" smtClean="0"/>
              <a:t>. </a:t>
            </a:r>
          </a:p>
          <a:p>
            <a:r>
              <a:rPr lang="en-US" dirty="0" smtClean="0"/>
              <a:t>Centrale </a:t>
            </a:r>
            <a:r>
              <a:rPr lang="en-US" dirty="0" err="1" smtClean="0"/>
              <a:t>l’idea</a:t>
            </a:r>
            <a:r>
              <a:rPr lang="en-US" dirty="0" smtClean="0"/>
              <a:t> di </a:t>
            </a:r>
            <a:r>
              <a:rPr lang="en-US" dirty="0" err="1" smtClean="0">
                <a:solidFill>
                  <a:srgbClr val="FF0000"/>
                </a:solidFill>
              </a:rPr>
              <a:t>utilità</a:t>
            </a:r>
            <a:r>
              <a:rPr lang="en-US" dirty="0" smtClean="0">
                <a:solidFill>
                  <a:srgbClr val="FF0000"/>
                </a:solidFill>
              </a:rPr>
              <a:t> </a:t>
            </a:r>
            <a:r>
              <a:rPr lang="en-US" dirty="0" err="1" smtClean="0">
                <a:solidFill>
                  <a:srgbClr val="FF0000"/>
                </a:solidFill>
              </a:rPr>
              <a:t>marginale</a:t>
            </a:r>
            <a:r>
              <a:rPr lang="en-US" dirty="0" smtClean="0">
                <a:solidFill>
                  <a:srgbClr val="FF0000"/>
                </a:solidFill>
              </a:rPr>
              <a:t> </a:t>
            </a:r>
            <a:r>
              <a:rPr lang="en-US" dirty="0" err="1" smtClean="0">
                <a:solidFill>
                  <a:srgbClr val="FF0000"/>
                </a:solidFill>
              </a:rPr>
              <a:t>decrescente</a:t>
            </a:r>
            <a:r>
              <a:rPr lang="en-US" dirty="0" smtClean="0"/>
              <a:t> come base </a:t>
            </a:r>
            <a:r>
              <a:rPr lang="en-US" dirty="0" err="1" smtClean="0"/>
              <a:t>della</a:t>
            </a:r>
            <a:r>
              <a:rPr lang="en-US" dirty="0" smtClean="0"/>
              <a:t> </a:t>
            </a:r>
            <a:r>
              <a:rPr lang="en-US" dirty="0" err="1" smtClean="0"/>
              <a:t>domanda</a:t>
            </a:r>
            <a:r>
              <a:rPr lang="en-US" dirty="0" smtClean="0"/>
              <a:t> di merci (e poi </a:t>
            </a:r>
            <a:r>
              <a:rPr lang="en-US" dirty="0" err="1" smtClean="0"/>
              <a:t>dall’utilità</a:t>
            </a:r>
            <a:r>
              <a:rPr lang="en-US" dirty="0" smtClean="0"/>
              <a:t> </a:t>
            </a:r>
            <a:r>
              <a:rPr lang="en-US" dirty="0" err="1" smtClean="0"/>
              <a:t>alla</a:t>
            </a:r>
            <a:r>
              <a:rPr lang="en-US" dirty="0" smtClean="0"/>
              <a:t> </a:t>
            </a:r>
            <a:r>
              <a:rPr lang="en-US" dirty="0" err="1" smtClean="0"/>
              <a:t>disutilità</a:t>
            </a:r>
            <a:r>
              <a:rPr lang="en-US" dirty="0" smtClean="0"/>
              <a:t> </a:t>
            </a:r>
            <a:r>
              <a:rPr lang="en-US" dirty="0" err="1" smtClean="0"/>
              <a:t>marginale</a:t>
            </a:r>
            <a:r>
              <a:rPr lang="en-US" dirty="0" smtClean="0"/>
              <a:t> </a:t>
            </a:r>
            <a:r>
              <a:rPr lang="en-US" dirty="0" err="1" smtClean="0"/>
              <a:t>crescente</a:t>
            </a:r>
            <a:r>
              <a:rPr lang="en-US" dirty="0" smtClean="0"/>
              <a:t>).</a:t>
            </a:r>
          </a:p>
          <a:p>
            <a:endParaRPr lang="en-US" dirty="0" smtClean="0"/>
          </a:p>
          <a:p>
            <a:endParaRPr lang="en-US" dirty="0" smtClean="0"/>
          </a:p>
        </p:txBody>
      </p:sp>
    </p:spTree>
    <p:extLst>
      <p:ext uri="{BB962C8B-B14F-4D97-AF65-F5344CB8AC3E}">
        <p14:creationId xmlns:p14="http://schemas.microsoft.com/office/powerpoint/2010/main" val="1752512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«Rivoluzione marginalista»,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Fu vera rivoluzione? </a:t>
            </a:r>
          </a:p>
          <a:p>
            <a:endParaRPr lang="it-IT" dirty="0" smtClean="0">
              <a:solidFill>
                <a:srgbClr val="FF0000"/>
              </a:solidFill>
            </a:endParaRPr>
          </a:p>
          <a:p>
            <a:r>
              <a:rPr lang="it-IT" dirty="0" smtClean="0">
                <a:solidFill>
                  <a:srgbClr val="FF0000"/>
                </a:solidFill>
              </a:rPr>
              <a:t>No</a:t>
            </a:r>
            <a:r>
              <a:rPr lang="it-IT" dirty="0" smtClean="0"/>
              <a:t>: Esiste una tradizione </a:t>
            </a:r>
            <a:r>
              <a:rPr lang="it-IT" dirty="0" err="1" smtClean="0"/>
              <a:t>pre</a:t>
            </a:r>
            <a:r>
              <a:rPr lang="it-IT" dirty="0" smtClean="0"/>
              <a:t>-classica e </a:t>
            </a:r>
            <a:r>
              <a:rPr lang="it-IT" dirty="0" err="1" smtClean="0"/>
              <a:t>pre</a:t>
            </a:r>
            <a:r>
              <a:rPr lang="it-IT" dirty="0" smtClean="0"/>
              <a:t>-marginalista nella quale appaiono elementi qualificanti del marginalismo (es. teoria soggettiva del valore). Marshall, uno degli esponenti principali del marginalismo inglese, ricollega le sue idee a quelle di Smith, </a:t>
            </a:r>
            <a:r>
              <a:rPr lang="it-IT" dirty="0" err="1" smtClean="0"/>
              <a:t>Mill</a:t>
            </a:r>
            <a:r>
              <a:rPr lang="it-IT" dirty="0" smtClean="0"/>
              <a:t> e perfino Ricardo. Keynes farà lo stesso.</a:t>
            </a:r>
          </a:p>
          <a:p>
            <a:endParaRPr lang="it-IT" dirty="0" smtClean="0">
              <a:solidFill>
                <a:srgbClr val="FF0000"/>
              </a:solidFill>
            </a:endParaRPr>
          </a:p>
          <a:p>
            <a:r>
              <a:rPr lang="it-IT" dirty="0" smtClean="0">
                <a:solidFill>
                  <a:srgbClr val="FF0000"/>
                </a:solidFill>
              </a:rPr>
              <a:t>Si</a:t>
            </a:r>
            <a:r>
              <a:rPr lang="it-IT" dirty="0" smtClean="0"/>
              <a:t>: </a:t>
            </a:r>
            <a:r>
              <a:rPr lang="it-IT" dirty="0" err="1" smtClean="0"/>
              <a:t>Marx</a:t>
            </a:r>
            <a:r>
              <a:rPr lang="it-IT" dirty="0" smtClean="0"/>
              <a:t> identifica una tradizione classica (che ruota intorno a Ricardo) e una tradizione «volgare». </a:t>
            </a:r>
            <a:r>
              <a:rPr lang="it-IT" dirty="0" err="1" smtClean="0"/>
              <a:t>Jevons</a:t>
            </a:r>
            <a:r>
              <a:rPr lang="it-IT" dirty="0" smtClean="0"/>
              <a:t> e </a:t>
            </a:r>
            <a:r>
              <a:rPr lang="it-IT" dirty="0" err="1" smtClean="0"/>
              <a:t>Walras</a:t>
            </a:r>
            <a:r>
              <a:rPr lang="it-IT" dirty="0" smtClean="0"/>
              <a:t> si dichiarano decisamente anti-ricardiani e anti-classici. Contro cosa si ribellano? Secondo SZ, contro la componente «macroeconomica» della teoria classica (teoria del sovrappiù, classi sociali etc.)</a:t>
            </a:r>
            <a:endParaRPr lang="it-IT" dirty="0"/>
          </a:p>
        </p:txBody>
      </p:sp>
    </p:spTree>
    <p:extLst>
      <p:ext uri="{BB962C8B-B14F-4D97-AF65-F5344CB8AC3E}">
        <p14:creationId xmlns:p14="http://schemas.microsoft.com/office/powerpoint/2010/main" val="992153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57275"/>
          </a:xfrm>
        </p:spPr>
        <p:txBody>
          <a:bodyPr/>
          <a:lstStyle/>
          <a:p>
            <a:pPr algn="ctr"/>
            <a:r>
              <a:rPr lang="it-IT" dirty="0" smtClean="0"/>
              <a:t>La «Rivoluzione marginalista», 3</a:t>
            </a:r>
            <a:endParaRPr lang="it-IT" dirty="0"/>
          </a:p>
        </p:txBody>
      </p:sp>
      <p:sp>
        <p:nvSpPr>
          <p:cNvPr id="3" name="Segnaposto contenuto 2"/>
          <p:cNvSpPr>
            <a:spLocks noGrp="1"/>
          </p:cNvSpPr>
          <p:nvPr>
            <p:ph idx="1"/>
          </p:nvPr>
        </p:nvSpPr>
        <p:spPr>
          <a:xfrm>
            <a:off x="520700" y="1548533"/>
            <a:ext cx="11150600" cy="4824557"/>
          </a:xfrm>
        </p:spPr>
        <p:txBody>
          <a:bodyPr>
            <a:normAutofit/>
          </a:bodyPr>
          <a:lstStyle/>
          <a:p>
            <a:r>
              <a:rPr lang="it-IT" sz="2400" dirty="0"/>
              <a:t>Secondo </a:t>
            </a:r>
            <a:r>
              <a:rPr lang="it-IT" sz="2400" dirty="0" smtClean="0"/>
              <a:t>SZ (2017</a:t>
            </a:r>
            <a:r>
              <a:rPr lang="it-IT" sz="2400" dirty="0"/>
              <a:t>), le </a:t>
            </a:r>
            <a:r>
              <a:rPr lang="it-IT" sz="2400" dirty="0" smtClean="0">
                <a:solidFill>
                  <a:srgbClr val="FF0000"/>
                </a:solidFill>
              </a:rPr>
              <a:t>ragioni che favoriscono la rivoluzione marginalista </a:t>
            </a:r>
            <a:r>
              <a:rPr lang="it-IT" sz="2400" dirty="0"/>
              <a:t>sono </a:t>
            </a:r>
            <a:endParaRPr lang="it-IT" sz="2400" dirty="0" smtClean="0"/>
          </a:p>
          <a:p>
            <a:r>
              <a:rPr lang="it-IT" sz="2400" dirty="0" smtClean="0"/>
              <a:t>Ragioni </a:t>
            </a:r>
            <a:r>
              <a:rPr lang="it-IT" sz="2400" dirty="0" smtClean="0">
                <a:solidFill>
                  <a:srgbClr val="FF0000"/>
                </a:solidFill>
              </a:rPr>
              <a:t>interne</a:t>
            </a:r>
            <a:r>
              <a:rPr lang="it-IT" sz="2400" dirty="0" smtClean="0"/>
              <a:t>: Incapacità della teoria classica a risolvere i problemi teorici posti dalla teoria del valore lavoro e a fornire una teoria scientifica della distribuzione (una volta venuta meno la spiegazione malthusiana con la rivoluzione demografica e il miglioramento degli standard di vita, anche di molti lavoratori).</a:t>
            </a:r>
          </a:p>
          <a:p>
            <a:r>
              <a:rPr lang="it-IT" sz="2400" dirty="0" smtClean="0"/>
              <a:t>Ragioni</a:t>
            </a:r>
            <a:r>
              <a:rPr lang="it-IT" sz="2400" dirty="0" smtClean="0">
                <a:solidFill>
                  <a:srgbClr val="FF0000"/>
                </a:solidFill>
              </a:rPr>
              <a:t> esterne</a:t>
            </a:r>
            <a:r>
              <a:rPr lang="it-IT" sz="2400" dirty="0" smtClean="0"/>
              <a:t>: Il legame sempre più stretto fra teoria classica e critica al capitalismo d’impronta socialista / marxista spinge gli economisti di orientamento politico diverso (liberal-conservatore, liberista) a cercare alternative all’approccio classico meno connotate politicamente. </a:t>
            </a:r>
          </a:p>
          <a:p>
            <a:r>
              <a:rPr lang="it-IT" sz="2400" dirty="0" smtClean="0"/>
              <a:t>In questo contesto, </a:t>
            </a:r>
            <a:r>
              <a:rPr lang="it-IT" sz="2400" dirty="0"/>
              <a:t>emerge </a:t>
            </a:r>
            <a:r>
              <a:rPr lang="it-IT" sz="2400" dirty="0" smtClean="0"/>
              <a:t>in molti circoli accademici e politici </a:t>
            </a:r>
            <a:r>
              <a:rPr lang="it-IT" sz="2400" dirty="0" smtClean="0">
                <a:solidFill>
                  <a:srgbClr val="FF0000"/>
                </a:solidFill>
              </a:rPr>
              <a:t>l’esigenza </a:t>
            </a:r>
            <a:r>
              <a:rPr lang="it-IT" sz="2400" dirty="0">
                <a:solidFill>
                  <a:srgbClr val="FF0000"/>
                </a:solidFill>
              </a:rPr>
              <a:t>di </a:t>
            </a:r>
            <a:r>
              <a:rPr lang="it-IT" sz="2400" dirty="0" smtClean="0">
                <a:solidFill>
                  <a:srgbClr val="FF0000"/>
                </a:solidFill>
              </a:rPr>
              <a:t>"</a:t>
            </a:r>
            <a:r>
              <a:rPr lang="it-IT" sz="2400" dirty="0">
                <a:solidFill>
                  <a:srgbClr val="FF0000"/>
                </a:solidFill>
              </a:rPr>
              <a:t>reinventare" la scienza economica</a:t>
            </a:r>
            <a:r>
              <a:rPr lang="it-IT" sz="2400" dirty="0"/>
              <a:t>, ricostruendola su </a:t>
            </a:r>
            <a:r>
              <a:rPr lang="it-IT" sz="2400" dirty="0" smtClean="0"/>
              <a:t>basi nuove, cancellando i </a:t>
            </a:r>
            <a:r>
              <a:rPr lang="it-IT" sz="2400" dirty="0"/>
              <a:t>concetti stessi di classe sociale", "forza lavoro", "capitalismo", "sfruttamento", "surplus", ecc. dal corpo della scienza. </a:t>
            </a:r>
            <a:endParaRPr lang="it-IT" sz="2400" dirty="0" smtClean="0"/>
          </a:p>
        </p:txBody>
      </p:sp>
    </p:spTree>
    <p:extLst>
      <p:ext uri="{BB962C8B-B14F-4D97-AF65-F5344CB8AC3E}">
        <p14:creationId xmlns:p14="http://schemas.microsoft.com/office/powerpoint/2010/main" val="485429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1930"/>
          </a:xfrm>
        </p:spPr>
        <p:txBody>
          <a:bodyPr/>
          <a:lstStyle/>
          <a:p>
            <a:pPr algn="ctr"/>
            <a:r>
              <a:rPr lang="it-IT" dirty="0"/>
              <a:t>La «Rivoluzione marginalista», </a:t>
            </a:r>
            <a:r>
              <a:rPr lang="it-IT" dirty="0" smtClean="0"/>
              <a:t>4</a:t>
            </a:r>
            <a:endParaRPr lang="it-IT" dirty="0"/>
          </a:p>
        </p:txBody>
      </p:sp>
      <p:sp>
        <p:nvSpPr>
          <p:cNvPr id="3" name="Segnaposto contenuto 2"/>
          <p:cNvSpPr>
            <a:spLocks noGrp="1"/>
          </p:cNvSpPr>
          <p:nvPr>
            <p:ph idx="1"/>
          </p:nvPr>
        </p:nvSpPr>
        <p:spPr>
          <a:xfrm>
            <a:off x="607291" y="1690688"/>
            <a:ext cx="10515600" cy="4351338"/>
          </a:xfrm>
        </p:spPr>
        <p:txBody>
          <a:bodyPr>
            <a:normAutofit fontScale="85000" lnSpcReduction="10000"/>
          </a:bodyPr>
          <a:lstStyle/>
          <a:p>
            <a:r>
              <a:rPr lang="en-US" dirty="0" err="1">
                <a:solidFill>
                  <a:srgbClr val="FF0000"/>
                </a:solidFill>
              </a:rPr>
              <a:t>Teoria</a:t>
            </a:r>
            <a:r>
              <a:rPr lang="en-US" dirty="0">
                <a:solidFill>
                  <a:srgbClr val="FF0000"/>
                </a:solidFill>
              </a:rPr>
              <a:t> </a:t>
            </a:r>
            <a:r>
              <a:rPr lang="en-US" dirty="0" err="1">
                <a:solidFill>
                  <a:srgbClr val="FF0000"/>
                </a:solidFill>
              </a:rPr>
              <a:t>soggettiva</a:t>
            </a:r>
            <a:r>
              <a:rPr lang="en-US" dirty="0">
                <a:solidFill>
                  <a:srgbClr val="FF0000"/>
                </a:solidFill>
              </a:rPr>
              <a:t> del </a:t>
            </a:r>
            <a:r>
              <a:rPr lang="en-US" dirty="0" err="1">
                <a:solidFill>
                  <a:srgbClr val="FF0000"/>
                </a:solidFill>
              </a:rPr>
              <a:t>valore</a:t>
            </a:r>
            <a:r>
              <a:rPr lang="en-US" dirty="0">
                <a:solidFill>
                  <a:srgbClr val="FF0000"/>
                </a:solidFill>
              </a:rPr>
              <a:t> </a:t>
            </a:r>
            <a:r>
              <a:rPr lang="en-US" dirty="0"/>
              <a:t>(v. </a:t>
            </a:r>
            <a:r>
              <a:rPr lang="en-US" dirty="0" err="1"/>
              <a:t>dopo</a:t>
            </a:r>
            <a:r>
              <a:rPr lang="en-US" dirty="0"/>
              <a:t>) e </a:t>
            </a:r>
            <a:r>
              <a:rPr lang="en-US" dirty="0" err="1"/>
              <a:t>lenta</a:t>
            </a:r>
            <a:r>
              <a:rPr lang="en-US" dirty="0"/>
              <a:t> </a:t>
            </a:r>
            <a:r>
              <a:rPr lang="en-US" dirty="0" err="1"/>
              <a:t>eclissi</a:t>
            </a:r>
            <a:r>
              <a:rPr lang="en-US" dirty="0"/>
              <a:t> </a:t>
            </a:r>
            <a:r>
              <a:rPr lang="en-US" dirty="0" err="1"/>
              <a:t>dell’idea</a:t>
            </a:r>
            <a:r>
              <a:rPr lang="en-US" dirty="0"/>
              <a:t> </a:t>
            </a:r>
            <a:r>
              <a:rPr lang="en-US" dirty="0" err="1"/>
              <a:t>che</a:t>
            </a:r>
            <a:r>
              <a:rPr lang="en-US" dirty="0"/>
              <a:t> </a:t>
            </a:r>
            <a:r>
              <a:rPr lang="en-US" dirty="0" err="1"/>
              <a:t>il</a:t>
            </a:r>
            <a:r>
              <a:rPr lang="en-US" dirty="0"/>
              <a:t> </a:t>
            </a:r>
            <a:r>
              <a:rPr lang="en-US" dirty="0" err="1"/>
              <a:t>valore</a:t>
            </a:r>
            <a:r>
              <a:rPr lang="en-US" dirty="0"/>
              <a:t> di </a:t>
            </a:r>
            <a:r>
              <a:rPr lang="en-US" dirty="0" err="1"/>
              <a:t>scambio</a:t>
            </a:r>
            <a:r>
              <a:rPr lang="en-US" dirty="0"/>
              <a:t> </a:t>
            </a:r>
            <a:r>
              <a:rPr lang="en-US" dirty="0" err="1"/>
              <a:t>dei</a:t>
            </a:r>
            <a:r>
              <a:rPr lang="en-US" dirty="0"/>
              <a:t> </a:t>
            </a:r>
            <a:r>
              <a:rPr lang="en-US" dirty="0" err="1"/>
              <a:t>beni</a:t>
            </a:r>
            <a:r>
              <a:rPr lang="en-US" dirty="0"/>
              <a:t> </a:t>
            </a:r>
            <a:r>
              <a:rPr lang="en-US" dirty="0" err="1"/>
              <a:t>dipenda</a:t>
            </a:r>
            <a:r>
              <a:rPr lang="en-US" dirty="0"/>
              <a:t> </a:t>
            </a:r>
            <a:r>
              <a:rPr lang="en-US" dirty="0" err="1"/>
              <a:t>dalla</a:t>
            </a:r>
            <a:r>
              <a:rPr lang="en-US" dirty="0"/>
              <a:t> </a:t>
            </a:r>
            <a:r>
              <a:rPr lang="en-US" dirty="0" err="1"/>
              <a:t>difficoltà</a:t>
            </a:r>
            <a:r>
              <a:rPr lang="en-US" dirty="0"/>
              <a:t> / </a:t>
            </a:r>
            <a:r>
              <a:rPr lang="en-US" dirty="0" err="1"/>
              <a:t>costo</a:t>
            </a:r>
            <a:r>
              <a:rPr lang="en-US" dirty="0"/>
              <a:t> di </a:t>
            </a:r>
            <a:r>
              <a:rPr lang="en-US" dirty="0" err="1"/>
              <a:t>produzione</a:t>
            </a:r>
            <a:r>
              <a:rPr lang="en-US" dirty="0"/>
              <a:t>.</a:t>
            </a:r>
            <a:endParaRPr lang="it-IT" dirty="0" smtClean="0"/>
          </a:p>
          <a:p>
            <a:endParaRPr lang="it-IT" dirty="0" smtClean="0"/>
          </a:p>
          <a:p>
            <a:r>
              <a:rPr lang="it-IT" dirty="0" smtClean="0"/>
              <a:t>La </a:t>
            </a:r>
            <a:r>
              <a:rPr lang="it-IT" dirty="0">
                <a:solidFill>
                  <a:srgbClr val="FF0000"/>
                </a:solidFill>
              </a:rPr>
              <a:t>teoria dell'utilità marginale</a:t>
            </a:r>
            <a:r>
              <a:rPr lang="it-IT" dirty="0"/>
              <a:t>, base della teoria dell’equilibrio concorrenziale come rappresentazione dell’armonia sociale e della fiducia nel laissez faire (nel quale anche i classici credevano), ha fornito la soluzione in un momento di forte ripresa della conflittualità tra lavoro e capitale nell’ultimo quarto del XIX secolo.</a:t>
            </a:r>
          </a:p>
          <a:p>
            <a:endParaRPr lang="en-US" dirty="0" smtClean="0"/>
          </a:p>
          <a:p>
            <a:r>
              <a:rPr lang="en-US" dirty="0" smtClean="0"/>
              <a:t>Un </a:t>
            </a:r>
            <a:r>
              <a:rPr lang="en-US" dirty="0" err="1" smtClean="0"/>
              <a:t>terzo</a:t>
            </a:r>
            <a:r>
              <a:rPr lang="en-US" dirty="0" smtClean="0"/>
              <a:t> </a:t>
            </a:r>
            <a:r>
              <a:rPr lang="en-US" dirty="0" err="1" smtClean="0"/>
              <a:t>elemento</a:t>
            </a:r>
            <a:r>
              <a:rPr lang="en-US" dirty="0" smtClean="0"/>
              <a:t> </a:t>
            </a:r>
            <a:r>
              <a:rPr lang="en-US" dirty="0" err="1" smtClean="0"/>
              <a:t>comune</a:t>
            </a:r>
            <a:r>
              <a:rPr lang="en-US" dirty="0" smtClean="0"/>
              <a:t> </a:t>
            </a:r>
            <a:r>
              <a:rPr lang="en-US" dirty="0" err="1" smtClean="0"/>
              <a:t>ai</a:t>
            </a:r>
            <a:r>
              <a:rPr lang="en-US" dirty="0" smtClean="0"/>
              <a:t> </a:t>
            </a:r>
            <a:r>
              <a:rPr lang="en-US" dirty="0" err="1" smtClean="0"/>
              <a:t>vari</a:t>
            </a:r>
            <a:r>
              <a:rPr lang="en-US" dirty="0" smtClean="0"/>
              <a:t> </a:t>
            </a:r>
            <a:r>
              <a:rPr lang="en-US" dirty="0" err="1" smtClean="0"/>
              <a:t>approcci</a:t>
            </a:r>
            <a:r>
              <a:rPr lang="en-US" dirty="0" smtClean="0"/>
              <a:t> è </a:t>
            </a:r>
            <a:r>
              <a:rPr lang="en-US" dirty="0" err="1" smtClean="0"/>
              <a:t>l’adozione</a:t>
            </a:r>
            <a:r>
              <a:rPr lang="en-US" dirty="0" smtClean="0"/>
              <a:t> del </a:t>
            </a:r>
            <a:r>
              <a:rPr lang="en-US" dirty="0" smtClean="0">
                <a:solidFill>
                  <a:srgbClr val="FF0000"/>
                </a:solidFill>
              </a:rPr>
              <a:t>“principio di </a:t>
            </a:r>
            <a:r>
              <a:rPr lang="en-US" dirty="0" err="1" smtClean="0">
                <a:solidFill>
                  <a:srgbClr val="FF0000"/>
                </a:solidFill>
              </a:rPr>
              <a:t>sostituzione</a:t>
            </a:r>
            <a:r>
              <a:rPr lang="en-US" dirty="0" smtClean="0">
                <a:solidFill>
                  <a:srgbClr val="FF0000"/>
                </a:solidFill>
              </a:rPr>
              <a:t>”</a:t>
            </a:r>
            <a:r>
              <a:rPr lang="en-US" dirty="0" smtClean="0"/>
              <a:t> </a:t>
            </a:r>
            <a:r>
              <a:rPr lang="en-US" dirty="0" err="1" smtClean="0"/>
              <a:t>sia</a:t>
            </a:r>
            <a:r>
              <a:rPr lang="en-US" dirty="0" smtClean="0"/>
              <a:t> </a:t>
            </a:r>
            <a:r>
              <a:rPr lang="en-US" dirty="0" err="1" smtClean="0"/>
              <a:t>nell’analisi</a:t>
            </a:r>
            <a:r>
              <a:rPr lang="en-US" dirty="0" smtClean="0"/>
              <a:t> del </a:t>
            </a:r>
            <a:r>
              <a:rPr lang="en-US" dirty="0" err="1" smtClean="0"/>
              <a:t>consumo</a:t>
            </a:r>
            <a:r>
              <a:rPr lang="en-US" dirty="0" smtClean="0"/>
              <a:t> (</a:t>
            </a:r>
            <a:r>
              <a:rPr lang="en-US" dirty="0" err="1" smtClean="0"/>
              <a:t>scelta</a:t>
            </a:r>
            <a:r>
              <a:rPr lang="en-US" dirty="0" smtClean="0"/>
              <a:t> </a:t>
            </a:r>
            <a:r>
              <a:rPr lang="en-US" dirty="0" err="1" smtClean="0"/>
              <a:t>tra</a:t>
            </a:r>
            <a:r>
              <a:rPr lang="en-US" dirty="0" smtClean="0"/>
              <a:t> </a:t>
            </a:r>
            <a:r>
              <a:rPr lang="en-US" dirty="0" err="1" smtClean="0"/>
              <a:t>beni</a:t>
            </a:r>
            <a:r>
              <a:rPr lang="en-US" dirty="0" smtClean="0"/>
              <a:t> </a:t>
            </a:r>
            <a:r>
              <a:rPr lang="en-US" dirty="0" err="1" smtClean="0"/>
              <a:t>diversi</a:t>
            </a:r>
            <a:r>
              <a:rPr lang="en-US" dirty="0" smtClean="0"/>
              <a:t> per </a:t>
            </a:r>
            <a:r>
              <a:rPr lang="en-US" dirty="0" err="1" smtClean="0"/>
              <a:t>massimizzare</a:t>
            </a:r>
            <a:r>
              <a:rPr lang="en-US" dirty="0" smtClean="0"/>
              <a:t> </a:t>
            </a:r>
            <a:r>
              <a:rPr lang="en-US" dirty="0" err="1" smtClean="0"/>
              <a:t>l’utilità</a:t>
            </a:r>
            <a:r>
              <a:rPr lang="en-US" dirty="0" smtClean="0"/>
              <a:t>) </a:t>
            </a:r>
            <a:r>
              <a:rPr lang="en-US" dirty="0" err="1" smtClean="0"/>
              <a:t>sia</a:t>
            </a:r>
            <a:r>
              <a:rPr lang="en-US" dirty="0" smtClean="0"/>
              <a:t> in </a:t>
            </a:r>
            <a:r>
              <a:rPr lang="en-US" dirty="0" err="1" smtClean="0"/>
              <a:t>quella</a:t>
            </a:r>
            <a:r>
              <a:rPr lang="en-US" dirty="0" smtClean="0"/>
              <a:t> </a:t>
            </a:r>
            <a:r>
              <a:rPr lang="en-US" dirty="0" err="1" smtClean="0"/>
              <a:t>della</a:t>
            </a:r>
            <a:r>
              <a:rPr lang="en-US" dirty="0" smtClean="0"/>
              <a:t> </a:t>
            </a:r>
            <a:r>
              <a:rPr lang="en-US" dirty="0" err="1" smtClean="0"/>
              <a:t>produzione</a:t>
            </a:r>
            <a:r>
              <a:rPr lang="en-US" dirty="0" smtClean="0"/>
              <a:t> (</a:t>
            </a:r>
            <a:r>
              <a:rPr lang="en-US" dirty="0" err="1" smtClean="0"/>
              <a:t>sceltra</a:t>
            </a:r>
            <a:r>
              <a:rPr lang="en-US" dirty="0" smtClean="0"/>
              <a:t> </a:t>
            </a:r>
            <a:r>
              <a:rPr lang="en-US" dirty="0" err="1" smtClean="0"/>
              <a:t>tra</a:t>
            </a:r>
            <a:r>
              <a:rPr lang="en-US" dirty="0" smtClean="0"/>
              <a:t> input </a:t>
            </a:r>
            <a:r>
              <a:rPr lang="en-US" dirty="0" err="1" smtClean="0"/>
              <a:t>diversi</a:t>
            </a:r>
            <a:r>
              <a:rPr lang="en-US" dirty="0" smtClean="0"/>
              <a:t> per </a:t>
            </a:r>
            <a:r>
              <a:rPr lang="en-US" dirty="0" err="1" smtClean="0"/>
              <a:t>minimizzare</a:t>
            </a:r>
            <a:r>
              <a:rPr lang="en-US" dirty="0" smtClean="0"/>
              <a:t> </a:t>
            </a:r>
            <a:r>
              <a:rPr lang="en-US" dirty="0" err="1" smtClean="0"/>
              <a:t>costi</a:t>
            </a:r>
            <a:r>
              <a:rPr lang="en-US" dirty="0" smtClean="0"/>
              <a:t>, </a:t>
            </a:r>
            <a:r>
              <a:rPr lang="en-US" dirty="0" err="1" smtClean="0"/>
              <a:t>massimizzare</a:t>
            </a:r>
            <a:r>
              <a:rPr lang="en-US" dirty="0" smtClean="0"/>
              <a:t> </a:t>
            </a:r>
            <a:r>
              <a:rPr lang="en-US" dirty="0" err="1" smtClean="0"/>
              <a:t>profitti</a:t>
            </a:r>
            <a:r>
              <a:rPr lang="en-US" dirty="0" smtClean="0"/>
              <a:t>). </a:t>
            </a:r>
            <a:r>
              <a:rPr lang="en-US" dirty="0" err="1" smtClean="0"/>
              <a:t>Scelta</a:t>
            </a:r>
            <a:r>
              <a:rPr lang="en-US" dirty="0" smtClean="0"/>
              <a:t> </a:t>
            </a:r>
            <a:r>
              <a:rPr lang="en-US" dirty="0" err="1" smtClean="0"/>
              <a:t>aperta</a:t>
            </a:r>
            <a:r>
              <a:rPr lang="en-US" dirty="0" smtClean="0"/>
              <a:t> e </a:t>
            </a:r>
            <a:r>
              <a:rPr lang="en-US" dirty="0" err="1" smtClean="0"/>
              <a:t>reversibile</a:t>
            </a:r>
            <a:r>
              <a:rPr lang="en-US" dirty="0" smtClean="0"/>
              <a:t>.</a:t>
            </a:r>
          </a:p>
          <a:p>
            <a:endParaRPr lang="en-US" dirty="0" smtClean="0"/>
          </a:p>
        </p:txBody>
      </p:sp>
    </p:spTree>
    <p:extLst>
      <p:ext uri="{BB962C8B-B14F-4D97-AF65-F5344CB8AC3E}">
        <p14:creationId xmlns:p14="http://schemas.microsoft.com/office/powerpoint/2010/main" val="2569045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1930"/>
          </a:xfrm>
        </p:spPr>
        <p:txBody>
          <a:bodyPr/>
          <a:lstStyle/>
          <a:p>
            <a:pPr algn="ctr"/>
            <a:r>
              <a:rPr lang="it-IT" dirty="0"/>
              <a:t>La «Rivoluzione marginalista», </a:t>
            </a:r>
            <a:r>
              <a:rPr lang="it-IT" dirty="0" smtClean="0"/>
              <a:t>4</a:t>
            </a:r>
            <a:endParaRPr lang="it-IT" dirty="0"/>
          </a:p>
        </p:txBody>
      </p:sp>
      <p:sp>
        <p:nvSpPr>
          <p:cNvPr id="3" name="Segnaposto contenuto 2"/>
          <p:cNvSpPr>
            <a:spLocks noGrp="1"/>
          </p:cNvSpPr>
          <p:nvPr>
            <p:ph idx="1"/>
          </p:nvPr>
        </p:nvSpPr>
        <p:spPr>
          <a:xfrm>
            <a:off x="607291" y="1690688"/>
            <a:ext cx="10515600" cy="4351338"/>
          </a:xfrm>
        </p:spPr>
        <p:txBody>
          <a:bodyPr>
            <a:normAutofit/>
          </a:bodyPr>
          <a:lstStyle/>
          <a:p>
            <a:r>
              <a:rPr lang="en-US" dirty="0" err="1" smtClean="0">
                <a:solidFill>
                  <a:srgbClr val="FF0000"/>
                </a:solidFill>
              </a:rPr>
              <a:t>Individualismo</a:t>
            </a:r>
            <a:r>
              <a:rPr lang="en-US" dirty="0" smtClean="0">
                <a:solidFill>
                  <a:srgbClr val="FF0000"/>
                </a:solidFill>
              </a:rPr>
              <a:t> </a:t>
            </a:r>
            <a:r>
              <a:rPr lang="en-US" dirty="0" err="1" smtClean="0">
                <a:solidFill>
                  <a:srgbClr val="FF0000"/>
                </a:solidFill>
              </a:rPr>
              <a:t>metodologico</a:t>
            </a:r>
            <a:r>
              <a:rPr lang="en-US" dirty="0">
                <a:solidFill>
                  <a:srgbClr val="FF0000"/>
                </a:solidFill>
              </a:rPr>
              <a:t> </a:t>
            </a:r>
            <a:r>
              <a:rPr lang="en-US" dirty="0"/>
              <a:t>(v. </a:t>
            </a:r>
            <a:r>
              <a:rPr lang="en-US" dirty="0" err="1"/>
              <a:t>dopo</a:t>
            </a:r>
            <a:r>
              <a:rPr lang="en-US" dirty="0" smtClean="0"/>
              <a:t>) e </a:t>
            </a:r>
            <a:r>
              <a:rPr lang="en-US" dirty="0" err="1" smtClean="0"/>
              <a:t>attenzioni</a:t>
            </a:r>
            <a:r>
              <a:rPr lang="en-US" dirty="0" smtClean="0"/>
              <a:t> </a:t>
            </a:r>
            <a:r>
              <a:rPr lang="en-US" dirty="0" err="1" smtClean="0"/>
              <a:t>minore</a:t>
            </a:r>
            <a:r>
              <a:rPr lang="en-US" dirty="0" smtClean="0"/>
              <a:t> </a:t>
            </a:r>
            <a:r>
              <a:rPr lang="en-US" dirty="0" err="1" smtClean="0"/>
              <a:t>alle</a:t>
            </a:r>
            <a:r>
              <a:rPr lang="en-US" dirty="0" smtClean="0"/>
              <a:t> </a:t>
            </a:r>
            <a:r>
              <a:rPr lang="en-US" dirty="0" err="1" smtClean="0"/>
              <a:t>classi</a:t>
            </a:r>
            <a:r>
              <a:rPr lang="en-US" dirty="0" smtClean="0"/>
              <a:t> </a:t>
            </a:r>
            <a:r>
              <a:rPr lang="en-US" dirty="0" err="1" smtClean="0"/>
              <a:t>sociali</a:t>
            </a:r>
            <a:r>
              <a:rPr lang="en-US" dirty="0" smtClean="0"/>
              <a:t> </a:t>
            </a:r>
            <a:r>
              <a:rPr lang="en-US" dirty="0" err="1" smtClean="0"/>
              <a:t>che</a:t>
            </a:r>
            <a:r>
              <a:rPr lang="en-US" dirty="0" smtClean="0"/>
              <a:t> </a:t>
            </a:r>
            <a:r>
              <a:rPr lang="en-US" dirty="0" err="1" smtClean="0"/>
              <a:t>sono</a:t>
            </a:r>
            <a:r>
              <a:rPr lang="en-US" dirty="0" smtClean="0"/>
              <a:t> </a:t>
            </a:r>
            <a:r>
              <a:rPr lang="en-US" dirty="0" err="1" smtClean="0"/>
              <a:t>sempre</a:t>
            </a:r>
            <a:r>
              <a:rPr lang="en-US" dirty="0" smtClean="0"/>
              <a:t> </a:t>
            </a:r>
            <a:r>
              <a:rPr lang="en-US" dirty="0" err="1" smtClean="0"/>
              <a:t>meno</a:t>
            </a:r>
            <a:r>
              <a:rPr lang="en-US" dirty="0" smtClean="0"/>
              <a:t> </a:t>
            </a:r>
            <a:r>
              <a:rPr lang="en-US" dirty="0" err="1" smtClean="0"/>
              <a:t>importanti</a:t>
            </a:r>
            <a:r>
              <a:rPr lang="en-US" dirty="0" smtClean="0"/>
              <a:t>. </a:t>
            </a:r>
            <a:r>
              <a:rPr lang="en-US" dirty="0" err="1" smtClean="0"/>
              <a:t>Esaltazione</a:t>
            </a:r>
            <a:r>
              <a:rPr lang="en-US" dirty="0" smtClean="0"/>
              <a:t> </a:t>
            </a:r>
            <a:r>
              <a:rPr lang="en-US" dirty="0" err="1" smtClean="0"/>
              <a:t>degli</a:t>
            </a:r>
            <a:r>
              <a:rPr lang="en-US" dirty="0" smtClean="0"/>
              <a:t> </a:t>
            </a:r>
            <a:r>
              <a:rPr lang="en-US" dirty="0" err="1" smtClean="0"/>
              <a:t>elementi</a:t>
            </a:r>
            <a:r>
              <a:rPr lang="en-US" dirty="0" smtClean="0"/>
              <a:t> </a:t>
            </a:r>
            <a:r>
              <a:rPr lang="en-US" dirty="0" err="1" smtClean="0"/>
              <a:t>microeconomici</a:t>
            </a:r>
            <a:r>
              <a:rPr lang="en-US" dirty="0" smtClean="0"/>
              <a:t> </a:t>
            </a:r>
            <a:r>
              <a:rPr lang="en-US" dirty="0" err="1" smtClean="0"/>
              <a:t>presenti</a:t>
            </a:r>
            <a:r>
              <a:rPr lang="en-US" dirty="0" smtClean="0"/>
              <a:t> </a:t>
            </a:r>
            <a:r>
              <a:rPr lang="en-US" dirty="0" err="1" smtClean="0"/>
              <a:t>nella</a:t>
            </a:r>
            <a:r>
              <a:rPr lang="en-US" dirty="0" smtClean="0"/>
              <a:t> </a:t>
            </a:r>
            <a:r>
              <a:rPr lang="en-US" dirty="0" err="1" smtClean="0"/>
              <a:t>tradizione</a:t>
            </a:r>
            <a:r>
              <a:rPr lang="en-US" dirty="0" smtClean="0"/>
              <a:t> </a:t>
            </a:r>
            <a:r>
              <a:rPr lang="en-US" dirty="0" err="1" smtClean="0"/>
              <a:t>classica</a:t>
            </a:r>
            <a:r>
              <a:rPr lang="en-US" dirty="0" smtClean="0"/>
              <a:t> (Smith, Say, Mill) e </a:t>
            </a:r>
          </a:p>
          <a:p>
            <a:endParaRPr lang="en-US" dirty="0" smtClean="0">
              <a:solidFill>
                <a:srgbClr val="FF0000"/>
              </a:solidFill>
            </a:endParaRPr>
          </a:p>
          <a:p>
            <a:r>
              <a:rPr lang="en-US" dirty="0" err="1" smtClean="0">
                <a:solidFill>
                  <a:srgbClr val="FF0000"/>
                </a:solidFill>
              </a:rPr>
              <a:t>Universalizzazione</a:t>
            </a:r>
            <a:r>
              <a:rPr lang="en-US" dirty="0" smtClean="0">
                <a:solidFill>
                  <a:srgbClr val="FF0000"/>
                </a:solidFill>
              </a:rPr>
              <a:t> </a:t>
            </a:r>
            <a:r>
              <a:rPr lang="en-US" dirty="0" err="1" smtClean="0">
                <a:solidFill>
                  <a:srgbClr val="FF0000"/>
                </a:solidFill>
              </a:rPr>
              <a:t>delle</a:t>
            </a:r>
            <a:r>
              <a:rPr lang="en-US" dirty="0" smtClean="0">
                <a:solidFill>
                  <a:srgbClr val="FF0000"/>
                </a:solidFill>
              </a:rPr>
              <a:t> </a:t>
            </a:r>
            <a:r>
              <a:rPr lang="en-US" dirty="0" err="1" smtClean="0">
                <a:solidFill>
                  <a:srgbClr val="FF0000"/>
                </a:solidFill>
              </a:rPr>
              <a:t>scienza</a:t>
            </a:r>
            <a:r>
              <a:rPr lang="en-US" dirty="0" smtClean="0">
                <a:solidFill>
                  <a:srgbClr val="FF0000"/>
                </a:solidFill>
              </a:rPr>
              <a:t> </a:t>
            </a:r>
            <a:r>
              <a:rPr lang="en-US" dirty="0" err="1" smtClean="0">
                <a:solidFill>
                  <a:srgbClr val="FF0000"/>
                </a:solidFill>
              </a:rPr>
              <a:t>economica</a:t>
            </a:r>
            <a:r>
              <a:rPr lang="en-US" dirty="0" smtClean="0">
                <a:solidFill>
                  <a:srgbClr val="FF0000"/>
                </a:solidFill>
              </a:rPr>
              <a:t> </a:t>
            </a:r>
            <a:r>
              <a:rPr lang="en-US" dirty="0" smtClean="0"/>
              <a:t>come le </a:t>
            </a:r>
            <a:r>
              <a:rPr lang="en-US" dirty="0" err="1" smtClean="0"/>
              <a:t>scienze</a:t>
            </a:r>
            <a:r>
              <a:rPr lang="en-US" dirty="0" smtClean="0"/>
              <a:t> </a:t>
            </a:r>
            <a:r>
              <a:rPr lang="en-US" dirty="0" err="1" smtClean="0"/>
              <a:t>naturali</a:t>
            </a:r>
            <a:r>
              <a:rPr lang="en-US" dirty="0"/>
              <a:t> </a:t>
            </a:r>
            <a:r>
              <a:rPr lang="en-US" dirty="0" smtClean="0"/>
              <a:t>(le </a:t>
            </a:r>
            <a:r>
              <a:rPr lang="en-US" dirty="0" err="1" smtClean="0"/>
              <a:t>leggi</a:t>
            </a:r>
            <a:r>
              <a:rPr lang="en-US" dirty="0" smtClean="0"/>
              <a:t> </a:t>
            </a:r>
            <a:r>
              <a:rPr lang="en-US" dirty="0" err="1" smtClean="0"/>
              <a:t>dell’economia</a:t>
            </a:r>
            <a:r>
              <a:rPr lang="en-US" dirty="0" smtClean="0"/>
              <a:t> </a:t>
            </a:r>
            <a:r>
              <a:rPr lang="en-US" dirty="0" err="1" smtClean="0"/>
              <a:t>diventano</a:t>
            </a:r>
            <a:r>
              <a:rPr lang="en-US" dirty="0" smtClean="0"/>
              <a:t> </a:t>
            </a:r>
            <a:r>
              <a:rPr lang="en-US" dirty="0" err="1" smtClean="0"/>
              <a:t>universali</a:t>
            </a:r>
            <a:r>
              <a:rPr lang="en-US" dirty="0" smtClean="0"/>
              <a:t>, </a:t>
            </a:r>
            <a:r>
              <a:rPr lang="en-US" dirty="0" err="1" smtClean="0"/>
              <a:t>assolute</a:t>
            </a:r>
            <a:r>
              <a:rPr lang="en-US" dirty="0" smtClean="0"/>
              <a:t>, </a:t>
            </a:r>
            <a:r>
              <a:rPr lang="en-US" dirty="0" err="1" smtClean="0"/>
              <a:t>oggettive</a:t>
            </a:r>
            <a:r>
              <a:rPr lang="en-US" dirty="0" smtClean="0"/>
              <a:t>. </a:t>
            </a:r>
            <a:r>
              <a:rPr lang="en-US" dirty="0" err="1" smtClean="0"/>
              <a:t>Marginalizzazione</a:t>
            </a:r>
            <a:r>
              <a:rPr lang="en-US" dirty="0" smtClean="0"/>
              <a:t> </a:t>
            </a:r>
            <a:r>
              <a:rPr lang="en-US" dirty="0" err="1" smtClean="0"/>
              <a:t>dello</a:t>
            </a:r>
            <a:r>
              <a:rPr lang="en-US" dirty="0" smtClean="0"/>
              <a:t> studio </a:t>
            </a:r>
            <a:r>
              <a:rPr lang="en-US" dirty="0" err="1" smtClean="0"/>
              <a:t>della</a:t>
            </a:r>
            <a:r>
              <a:rPr lang="en-US" dirty="0" smtClean="0"/>
              <a:t> </a:t>
            </a:r>
            <a:r>
              <a:rPr lang="en-US" dirty="0" err="1" smtClean="0"/>
              <a:t>scoietà</a:t>
            </a:r>
            <a:r>
              <a:rPr lang="en-US" dirty="0" smtClean="0"/>
              <a:t> dal campo </a:t>
            </a:r>
            <a:r>
              <a:rPr lang="en-US" dirty="0" err="1" smtClean="0"/>
              <a:t>delle</a:t>
            </a:r>
            <a:r>
              <a:rPr lang="en-US" dirty="0" smtClean="0"/>
              <a:t> </a:t>
            </a:r>
            <a:r>
              <a:rPr lang="en-US" dirty="0" err="1" smtClean="0"/>
              <a:t>scienze</a:t>
            </a:r>
            <a:r>
              <a:rPr lang="en-US" dirty="0" smtClean="0"/>
              <a:t> </a:t>
            </a:r>
            <a:r>
              <a:rPr lang="en-US" dirty="0" err="1" smtClean="0"/>
              <a:t>economiche</a:t>
            </a:r>
            <a:r>
              <a:rPr lang="en-US" dirty="0" smtClean="0"/>
              <a:t> (</a:t>
            </a:r>
            <a:r>
              <a:rPr lang="en-US" dirty="0" err="1" smtClean="0"/>
              <a:t>il</a:t>
            </a:r>
            <a:r>
              <a:rPr lang="en-US" dirty="0" smtClean="0"/>
              <a:t> </a:t>
            </a:r>
            <a:r>
              <a:rPr lang="en-US" dirty="0" err="1" smtClean="0"/>
              <a:t>che</a:t>
            </a:r>
            <a:r>
              <a:rPr lang="en-US" dirty="0" smtClean="0"/>
              <a:t> non </a:t>
            </a:r>
            <a:r>
              <a:rPr lang="en-US" dirty="0" err="1" smtClean="0"/>
              <a:t>vuol</a:t>
            </a:r>
            <a:r>
              <a:rPr lang="en-US" dirty="0" smtClean="0"/>
              <a:t> dire </a:t>
            </a:r>
            <a:r>
              <a:rPr lang="en-US" dirty="0" err="1" smtClean="0"/>
              <a:t>che</a:t>
            </a:r>
            <a:r>
              <a:rPr lang="en-US" dirty="0" smtClean="0"/>
              <a:t> </a:t>
            </a:r>
            <a:r>
              <a:rPr lang="en-US" dirty="0" err="1" smtClean="0"/>
              <a:t>gli</a:t>
            </a:r>
            <a:r>
              <a:rPr lang="en-US" dirty="0" smtClean="0"/>
              <a:t> </a:t>
            </a:r>
            <a:r>
              <a:rPr lang="en-US" dirty="0" err="1" smtClean="0"/>
              <a:t>economisti</a:t>
            </a:r>
            <a:r>
              <a:rPr lang="en-US" dirty="0" smtClean="0"/>
              <a:t> non </a:t>
            </a:r>
            <a:r>
              <a:rPr lang="en-US" dirty="0" err="1" smtClean="0"/>
              <a:t>si</a:t>
            </a:r>
            <a:r>
              <a:rPr lang="en-US" dirty="0" smtClean="0"/>
              <a:t> </a:t>
            </a:r>
            <a:r>
              <a:rPr lang="en-US" dirty="0" err="1" smtClean="0"/>
              <a:t>occupino</a:t>
            </a:r>
            <a:r>
              <a:rPr lang="en-US" dirty="0" smtClean="0"/>
              <a:t> </a:t>
            </a:r>
            <a:r>
              <a:rPr lang="en-US" dirty="0" err="1" smtClean="0"/>
              <a:t>anche</a:t>
            </a:r>
            <a:r>
              <a:rPr lang="en-US" dirty="0" smtClean="0"/>
              <a:t> di </a:t>
            </a:r>
            <a:r>
              <a:rPr lang="en-US" dirty="0" err="1" smtClean="0"/>
              <a:t>questioni</a:t>
            </a:r>
            <a:r>
              <a:rPr lang="en-US" dirty="0" smtClean="0"/>
              <a:t> </a:t>
            </a:r>
            <a:r>
              <a:rPr lang="en-US" dirty="0" err="1" smtClean="0"/>
              <a:t>sociali</a:t>
            </a:r>
            <a:r>
              <a:rPr lang="en-US" dirty="0" smtClean="0"/>
              <a:t>, ma </a:t>
            </a:r>
            <a:r>
              <a:rPr lang="en-US" dirty="0" err="1" smtClean="0"/>
              <a:t>fuori</a:t>
            </a:r>
            <a:r>
              <a:rPr lang="en-US" dirty="0" smtClean="0"/>
              <a:t> dal campo </a:t>
            </a:r>
            <a:r>
              <a:rPr lang="en-US" dirty="0" err="1" smtClean="0"/>
              <a:t>dell’economia</a:t>
            </a:r>
            <a:r>
              <a:rPr lang="en-US" dirty="0" smtClean="0"/>
              <a:t> </a:t>
            </a:r>
            <a:r>
              <a:rPr lang="en-US" dirty="0" err="1" smtClean="0"/>
              <a:t>teorica</a:t>
            </a:r>
            <a:r>
              <a:rPr lang="en-US" dirty="0" smtClean="0"/>
              <a:t>)</a:t>
            </a:r>
          </a:p>
          <a:p>
            <a:endParaRPr lang="en-US" dirty="0" smtClean="0"/>
          </a:p>
          <a:p>
            <a:endParaRPr lang="en-US" dirty="0" smtClean="0"/>
          </a:p>
        </p:txBody>
      </p:sp>
    </p:spTree>
    <p:extLst>
      <p:ext uri="{BB962C8B-B14F-4D97-AF65-F5344CB8AC3E}">
        <p14:creationId xmlns:p14="http://schemas.microsoft.com/office/powerpoint/2010/main" val="3090584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p:cNvPicPr>
            <a:picLocks noChangeAspect="1"/>
          </p:cNvPicPr>
          <p:nvPr/>
        </p:nvPicPr>
        <p:blipFill>
          <a:blip r:embed="rId2"/>
          <a:stretch>
            <a:fillRect/>
          </a:stretch>
        </p:blipFill>
        <p:spPr>
          <a:xfrm>
            <a:off x="3914775" y="350693"/>
            <a:ext cx="4362450" cy="5191125"/>
          </a:xfrm>
          <a:prstGeom prst="rect">
            <a:avLst/>
          </a:prstGeom>
        </p:spPr>
      </p:pic>
      <p:sp>
        <p:nvSpPr>
          <p:cNvPr id="8" name="Rettangolo 7"/>
          <p:cNvSpPr/>
          <p:nvPr/>
        </p:nvSpPr>
        <p:spPr>
          <a:xfrm>
            <a:off x="3278909" y="5793325"/>
            <a:ext cx="6096000" cy="584775"/>
          </a:xfrm>
          <a:prstGeom prst="rect">
            <a:avLst/>
          </a:prstGeom>
        </p:spPr>
        <p:txBody>
          <a:bodyPr>
            <a:spAutoFit/>
          </a:bodyPr>
          <a:lstStyle/>
          <a:p>
            <a:pPr algn="ctr"/>
            <a:r>
              <a:rPr lang="it-IT" sz="1600" dirty="0">
                <a:solidFill>
                  <a:srgbClr val="4D5156"/>
                </a:solidFill>
                <a:latin typeface="arial" panose="020B0604020202020204" pitchFamily="34" charset="0"/>
              </a:rPr>
              <a:t>William </a:t>
            </a:r>
            <a:r>
              <a:rPr lang="it-IT" sz="1600" b="1" dirty="0">
                <a:solidFill>
                  <a:srgbClr val="5F6368"/>
                </a:solidFill>
                <a:latin typeface="arial" panose="020B0604020202020204" pitchFamily="34" charset="0"/>
              </a:rPr>
              <a:t>Stanley </a:t>
            </a:r>
            <a:r>
              <a:rPr lang="it-IT" sz="1600" b="1" dirty="0" err="1">
                <a:solidFill>
                  <a:srgbClr val="5F6368"/>
                </a:solidFill>
                <a:latin typeface="arial" panose="020B0604020202020204" pitchFamily="34" charset="0"/>
              </a:rPr>
              <a:t>Jevons</a:t>
            </a:r>
            <a:r>
              <a:rPr lang="it-IT" sz="1600" dirty="0">
                <a:solidFill>
                  <a:srgbClr val="4D5156"/>
                </a:solidFill>
                <a:latin typeface="arial" panose="020B0604020202020204" pitchFamily="34" charset="0"/>
              </a:rPr>
              <a:t> </a:t>
            </a:r>
            <a:endParaRPr lang="it-IT" sz="1600" dirty="0" smtClean="0">
              <a:solidFill>
                <a:srgbClr val="4D5156"/>
              </a:solidFill>
              <a:latin typeface="arial" panose="020B0604020202020204" pitchFamily="34" charset="0"/>
            </a:endParaRPr>
          </a:p>
          <a:p>
            <a:pPr algn="ctr"/>
            <a:r>
              <a:rPr lang="it-IT" sz="1600" dirty="0" smtClean="0">
                <a:solidFill>
                  <a:srgbClr val="4D5156"/>
                </a:solidFill>
                <a:latin typeface="arial" panose="020B0604020202020204" pitchFamily="34" charset="0"/>
              </a:rPr>
              <a:t>(</a:t>
            </a:r>
            <a:r>
              <a:rPr lang="it-IT" sz="1600" dirty="0">
                <a:solidFill>
                  <a:srgbClr val="4D5156"/>
                </a:solidFill>
                <a:latin typeface="arial" panose="020B0604020202020204" pitchFamily="34" charset="0"/>
              </a:rPr>
              <a:t>Liverpool, 1º settembre 1835 – Hastings, 13 agosto 1882)</a:t>
            </a:r>
            <a:endParaRPr lang="it-IT" sz="1600" dirty="0"/>
          </a:p>
        </p:txBody>
      </p:sp>
    </p:spTree>
    <p:extLst>
      <p:ext uri="{BB962C8B-B14F-4D97-AF65-F5344CB8AC3E}">
        <p14:creationId xmlns:p14="http://schemas.microsoft.com/office/powerpoint/2010/main" val="3790906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55363"/>
            <a:ext cx="10515600" cy="1325563"/>
          </a:xfrm>
        </p:spPr>
        <p:txBody>
          <a:bodyPr/>
          <a:lstStyle/>
          <a:p>
            <a:pPr algn="ctr"/>
            <a:r>
              <a:rPr lang="it-IT" dirty="0" smtClean="0"/>
              <a:t>W.S. </a:t>
            </a:r>
            <a:r>
              <a:rPr lang="it-IT" dirty="0" err="1" smtClean="0"/>
              <a:t>Jevons</a:t>
            </a:r>
            <a:r>
              <a:rPr lang="it-IT" dirty="0" smtClean="0"/>
              <a:t> (1835 – 1882)</a:t>
            </a:r>
            <a:endParaRPr lang="it-IT" dirty="0"/>
          </a:p>
        </p:txBody>
      </p:sp>
      <p:sp>
        <p:nvSpPr>
          <p:cNvPr id="3" name="Segnaposto contenuto 2"/>
          <p:cNvSpPr>
            <a:spLocks noGrp="1"/>
          </p:cNvSpPr>
          <p:nvPr>
            <p:ph idx="1"/>
          </p:nvPr>
        </p:nvSpPr>
        <p:spPr>
          <a:xfrm>
            <a:off x="721217" y="1580926"/>
            <a:ext cx="10632583" cy="4871389"/>
          </a:xfrm>
        </p:spPr>
        <p:txBody>
          <a:bodyPr>
            <a:normAutofit fontScale="85000" lnSpcReduction="20000"/>
          </a:bodyPr>
          <a:lstStyle/>
          <a:p>
            <a:r>
              <a:rPr lang="it-IT" dirty="0" smtClean="0"/>
              <a:t>Infanzia e adolescenza: dalla prosperità dell’infanzia alle difficoltà economiche della giovinezza (fallimento dell’azienda di famiglia dovuto alla crisi commerciale del ferro e allo scoppio della bolla delle ferrovie). Studi di matematica, biologia, chimica, metallurgia.</a:t>
            </a:r>
          </a:p>
          <a:p>
            <a:r>
              <a:rPr lang="it-IT" dirty="0" smtClean="0"/>
              <a:t>Esperienza australiana alla Zecca (impero britannico) e progetti per lo studio sistematico dell’uomo e della società (da affrontare con metodo scientifico, fiducia nei dati e nelle statistiche, studi della nuova scienza della meteorologia).</a:t>
            </a:r>
          </a:p>
          <a:p>
            <a:r>
              <a:rPr lang="it-IT" dirty="0" smtClean="0"/>
              <a:t>Ritorno in Gran Bretagna e nuova carriera: dagli esordi difficili al riconoscimento definitivo, seguendo la strada di una professionalizzazione dell’economia. </a:t>
            </a:r>
          </a:p>
          <a:p>
            <a:r>
              <a:rPr lang="it-IT" i="1" dirty="0" err="1" smtClean="0">
                <a:solidFill>
                  <a:srgbClr val="FF0000"/>
                </a:solidFill>
              </a:rPr>
              <a:t>Theory</a:t>
            </a:r>
            <a:r>
              <a:rPr lang="it-IT" i="1" dirty="0" smtClean="0">
                <a:solidFill>
                  <a:srgbClr val="FF0000"/>
                </a:solidFill>
              </a:rPr>
              <a:t> of </a:t>
            </a:r>
            <a:r>
              <a:rPr lang="it-IT" i="1" dirty="0" err="1" smtClean="0">
                <a:solidFill>
                  <a:srgbClr val="FF0000"/>
                </a:solidFill>
              </a:rPr>
              <a:t>political</a:t>
            </a:r>
            <a:r>
              <a:rPr lang="it-IT" i="1" dirty="0" smtClean="0">
                <a:solidFill>
                  <a:srgbClr val="FF0000"/>
                </a:solidFill>
              </a:rPr>
              <a:t> economy </a:t>
            </a:r>
            <a:r>
              <a:rPr lang="it-IT" dirty="0" smtClean="0"/>
              <a:t>(polemica verso le tesi ricardiane) e tentativo di fondare l’economia sul calcolo dei piaceri e delle pene (confronto con l’utilitarismo di </a:t>
            </a:r>
            <a:r>
              <a:rPr lang="it-IT" dirty="0" err="1" smtClean="0"/>
              <a:t>Bentham</a:t>
            </a:r>
            <a:r>
              <a:rPr lang="it-IT" dirty="0" smtClean="0"/>
              <a:t> che ammette i confronti interpersonali di utilità al contrario di </a:t>
            </a:r>
            <a:r>
              <a:rPr lang="it-IT" dirty="0" err="1" smtClean="0"/>
              <a:t>Jevons</a:t>
            </a:r>
            <a:r>
              <a:rPr lang="it-IT" dirty="0" smtClean="0"/>
              <a:t>).</a:t>
            </a:r>
          </a:p>
          <a:p>
            <a:r>
              <a:rPr lang="it-IT" dirty="0" smtClean="0"/>
              <a:t>Saggio biografico di Keynes per saperne di più.</a:t>
            </a:r>
          </a:p>
          <a:p>
            <a:r>
              <a:rPr lang="it-IT" sz="2600" dirty="0">
                <a:hlinkClick r:id="rId2"/>
              </a:rPr>
              <a:t>https://</a:t>
            </a:r>
            <a:r>
              <a:rPr lang="it-IT" sz="2600" dirty="0" smtClean="0">
                <a:hlinkClick r:id="rId2"/>
              </a:rPr>
              <a:t>competitionandappropriation.econ.ucla.edu/wp-content/uploads/sites/95/2020/12/KeynesOnJevons.pdf</a:t>
            </a:r>
            <a:endParaRPr lang="it-IT" sz="2600" dirty="0" smtClean="0"/>
          </a:p>
          <a:p>
            <a:endParaRPr lang="it-IT" sz="2600" dirty="0"/>
          </a:p>
        </p:txBody>
      </p:sp>
    </p:spTree>
    <p:extLst>
      <p:ext uri="{BB962C8B-B14F-4D97-AF65-F5344CB8AC3E}">
        <p14:creationId xmlns:p14="http://schemas.microsoft.com/office/powerpoint/2010/main" val="1674723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questione del carbone</a:t>
            </a:r>
            <a:endParaRPr lang="it-IT" dirty="0"/>
          </a:p>
        </p:txBody>
      </p:sp>
      <p:sp>
        <p:nvSpPr>
          <p:cNvPr id="3" name="Segnaposto contenuto 2"/>
          <p:cNvSpPr>
            <a:spLocks noGrp="1"/>
          </p:cNvSpPr>
          <p:nvPr>
            <p:ph idx="1"/>
          </p:nvPr>
        </p:nvSpPr>
        <p:spPr>
          <a:xfrm>
            <a:off x="838199" y="1825625"/>
            <a:ext cx="10818091" cy="4547466"/>
          </a:xfrm>
        </p:spPr>
        <p:txBody>
          <a:bodyPr>
            <a:normAutofit fontScale="85000" lnSpcReduction="20000"/>
          </a:bodyPr>
          <a:lstStyle/>
          <a:p>
            <a:r>
              <a:rPr lang="it-IT" dirty="0" smtClean="0"/>
              <a:t>The </a:t>
            </a:r>
            <a:r>
              <a:rPr lang="it-IT" i="1" dirty="0" err="1">
                <a:solidFill>
                  <a:srgbClr val="FF0000"/>
                </a:solidFill>
              </a:rPr>
              <a:t>coal</a:t>
            </a:r>
            <a:r>
              <a:rPr lang="it-IT" i="1" dirty="0">
                <a:solidFill>
                  <a:srgbClr val="FF0000"/>
                </a:solidFill>
              </a:rPr>
              <a:t> </a:t>
            </a:r>
            <a:r>
              <a:rPr lang="it-IT" i="1" dirty="0" err="1">
                <a:solidFill>
                  <a:srgbClr val="FF0000"/>
                </a:solidFill>
              </a:rPr>
              <a:t>question</a:t>
            </a:r>
            <a:r>
              <a:rPr lang="it-IT" dirty="0"/>
              <a:t>, 1865, i limiti dello sviluppo dell’Inghilterra dopo che ne aveva già parlato </a:t>
            </a:r>
            <a:r>
              <a:rPr lang="it-IT" dirty="0" smtClean="0"/>
              <a:t>Malthus, è il libro di economia applicata che fonda la reputazione accademica di </a:t>
            </a:r>
            <a:r>
              <a:rPr lang="it-IT" dirty="0" err="1" smtClean="0"/>
              <a:t>Jevons</a:t>
            </a:r>
            <a:r>
              <a:rPr lang="it-IT" dirty="0" smtClean="0"/>
              <a:t> e porta il suo nome all’attenzione dell’accademia e della politica.</a:t>
            </a:r>
          </a:p>
          <a:p>
            <a:r>
              <a:rPr lang="it-IT" dirty="0">
                <a:hlinkClick r:id="rId2"/>
              </a:rPr>
              <a:t>https://</a:t>
            </a:r>
            <a:r>
              <a:rPr lang="it-IT" dirty="0" smtClean="0">
                <a:hlinkClick r:id="rId2"/>
              </a:rPr>
              <a:t>oll.libertyfund.org/title/jevons-the-coal-question</a:t>
            </a:r>
            <a:endParaRPr lang="it-IT" dirty="0" smtClean="0"/>
          </a:p>
          <a:p>
            <a:r>
              <a:rPr lang="it-IT" dirty="0" smtClean="0"/>
              <a:t>Previsione della fine del predominio economico inglese a causa dell’esaurimento delle riserve di carbone a buon mercato (estensione dell’argomento malthusiano dal grano al carbone).</a:t>
            </a:r>
          </a:p>
          <a:p>
            <a:r>
              <a:rPr lang="it-IT" dirty="0" smtClean="0"/>
              <a:t>Il </a:t>
            </a:r>
            <a:r>
              <a:rPr lang="it-IT" dirty="0" smtClean="0">
                <a:solidFill>
                  <a:srgbClr val="FF0000"/>
                </a:solidFill>
              </a:rPr>
              <a:t>Paradosso di </a:t>
            </a:r>
            <a:r>
              <a:rPr lang="it-IT" dirty="0" err="1" smtClean="0">
                <a:solidFill>
                  <a:srgbClr val="FF0000"/>
                </a:solidFill>
              </a:rPr>
              <a:t>Jevons</a:t>
            </a:r>
            <a:r>
              <a:rPr lang="it-IT" dirty="0" smtClean="0">
                <a:solidFill>
                  <a:srgbClr val="FF0000"/>
                </a:solidFill>
              </a:rPr>
              <a:t> </a:t>
            </a:r>
            <a:r>
              <a:rPr lang="it-IT" dirty="0" smtClean="0"/>
              <a:t>(i </a:t>
            </a:r>
            <a:r>
              <a:rPr lang="it-IT" dirty="0"/>
              <a:t>miglioramenti tecnologici che aumentano l'efficienza di una risorsa </a:t>
            </a:r>
            <a:r>
              <a:rPr lang="it-IT" dirty="0" smtClean="0"/>
              <a:t>e rendono meno costoso produrla, possono </a:t>
            </a:r>
            <a:r>
              <a:rPr lang="it-IT" dirty="0"/>
              <a:t>fare aumentare il consumo di quella </a:t>
            </a:r>
            <a:r>
              <a:rPr lang="it-IT" dirty="0" smtClean="0"/>
              <a:t>risorsa)</a:t>
            </a:r>
            <a:endParaRPr lang="it-IT" dirty="0" smtClean="0">
              <a:solidFill>
                <a:srgbClr val="FF0000"/>
              </a:solidFill>
            </a:endParaRPr>
          </a:p>
          <a:p>
            <a:r>
              <a:rPr lang="it-IT" dirty="0" smtClean="0"/>
              <a:t>Attualità del pensiero di </a:t>
            </a:r>
            <a:r>
              <a:rPr lang="it-IT" dirty="0" err="1" smtClean="0"/>
              <a:t>Jevons</a:t>
            </a:r>
            <a:r>
              <a:rPr lang="it-IT" dirty="0" smtClean="0"/>
              <a:t> sul tema dei limiti dello sviluppo che derivano dalla limitatezza di alcune risorse naturali (ieri il carbone, oggi il petrolio, domani l’acqua potabile?) a fronte di una domanda crescente con i consumi e la popolazione.   Tema «classico». </a:t>
            </a:r>
            <a:r>
              <a:rPr lang="it-IT" dirty="0" smtClean="0">
                <a:solidFill>
                  <a:srgbClr val="FF0000"/>
                </a:solidFill>
              </a:rPr>
              <a:t>Ci può essere sviluppo economico senza fine?</a:t>
            </a:r>
            <a:endParaRPr lang="it-IT" dirty="0">
              <a:solidFill>
                <a:srgbClr val="FF0000"/>
              </a:solidFill>
            </a:endParaRPr>
          </a:p>
        </p:txBody>
      </p:sp>
    </p:spTree>
    <p:extLst>
      <p:ext uri="{BB962C8B-B14F-4D97-AF65-F5344CB8AC3E}">
        <p14:creationId xmlns:p14="http://schemas.microsoft.com/office/powerpoint/2010/main" val="921902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Studi sul ciclo economico</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a:t>
            </a:r>
            <a:r>
              <a:rPr lang="it-IT" i="1" dirty="0" err="1" smtClean="0"/>
              <a:t>Jevons</a:t>
            </a:r>
            <a:r>
              <a:rPr lang="it-IT" i="1" dirty="0" smtClean="0"/>
              <a:t> fu il primo economista teorico a studiare il proprio materiale con l’occhio vigile e l’immaginazione fertile e controllata del naturalista.» </a:t>
            </a:r>
            <a:r>
              <a:rPr lang="it-IT" dirty="0" smtClean="0"/>
              <a:t>(Keynes su </a:t>
            </a:r>
            <a:r>
              <a:rPr lang="it-IT" dirty="0" err="1" smtClean="0"/>
              <a:t>Jevons</a:t>
            </a:r>
            <a:r>
              <a:rPr lang="it-IT" dirty="0" smtClean="0"/>
              <a:t>)</a:t>
            </a:r>
          </a:p>
          <a:p>
            <a:endParaRPr lang="it-IT" dirty="0" smtClean="0"/>
          </a:p>
          <a:p>
            <a:r>
              <a:rPr lang="it-IT" dirty="0" smtClean="0"/>
              <a:t>Studi giovanili sul clima dell’Australia e della Nuova Zelanda. Dagli studi empirici sulla meteorologia a quelli sul </a:t>
            </a:r>
            <a:r>
              <a:rPr lang="it-IT" dirty="0" smtClean="0">
                <a:solidFill>
                  <a:srgbClr val="FF0000"/>
                </a:solidFill>
              </a:rPr>
              <a:t>ciclo economico</a:t>
            </a:r>
            <a:r>
              <a:rPr lang="it-IT" dirty="0" smtClean="0"/>
              <a:t>. </a:t>
            </a:r>
          </a:p>
          <a:p>
            <a:endParaRPr lang="it-IT" dirty="0"/>
          </a:p>
          <a:p>
            <a:r>
              <a:rPr lang="it-IT" dirty="0" smtClean="0"/>
              <a:t>Studi sulle fluttuazioni stagionali dell’attività economica, sull’andamento secolare del prezzo dell’oro, sui movimenti ciclici dell’economia, sul prezzo del grano.</a:t>
            </a:r>
          </a:p>
          <a:p>
            <a:endParaRPr lang="it-IT" dirty="0"/>
          </a:p>
          <a:p>
            <a:r>
              <a:rPr lang="it-IT" dirty="0" smtClean="0"/>
              <a:t>La teoria delle macchie solari come esempio dell’approccio induttivo di </a:t>
            </a:r>
            <a:r>
              <a:rPr lang="it-IT" dirty="0" err="1" smtClean="0"/>
              <a:t>Jevons</a:t>
            </a:r>
            <a:r>
              <a:rPr lang="it-IT" dirty="0" smtClean="0"/>
              <a:t> allo studio delle fluttuazioni economiche.</a:t>
            </a:r>
            <a:endParaRPr lang="it-IT" dirty="0"/>
          </a:p>
        </p:txBody>
      </p:sp>
    </p:spTree>
    <p:extLst>
      <p:ext uri="{BB962C8B-B14F-4D97-AF65-F5344CB8AC3E}">
        <p14:creationId xmlns:p14="http://schemas.microsoft.com/office/powerpoint/2010/main" val="195777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59364"/>
            <a:ext cx="10515600" cy="835602"/>
          </a:xfrm>
        </p:spPr>
        <p:txBody>
          <a:bodyPr/>
          <a:lstStyle/>
          <a:p>
            <a:pPr algn="ctr"/>
            <a:r>
              <a:rPr lang="it-IT" dirty="0" smtClean="0"/>
              <a:t>Intermezzo (</a:t>
            </a:r>
            <a:r>
              <a:rPr lang="it-IT" dirty="0" err="1" smtClean="0"/>
              <a:t>Jevons</a:t>
            </a:r>
            <a:r>
              <a:rPr lang="it-IT" dirty="0" smtClean="0"/>
              <a:t> 1860)</a:t>
            </a:r>
            <a:endParaRPr lang="en-GB" dirty="0"/>
          </a:p>
        </p:txBody>
      </p:sp>
      <p:pic>
        <p:nvPicPr>
          <p:cNvPr id="4" name="Immagine 3"/>
          <p:cNvPicPr>
            <a:picLocks noChangeAspect="1"/>
          </p:cNvPicPr>
          <p:nvPr/>
        </p:nvPicPr>
        <p:blipFill>
          <a:blip r:embed="rId2"/>
          <a:stretch>
            <a:fillRect/>
          </a:stretch>
        </p:blipFill>
        <p:spPr>
          <a:xfrm>
            <a:off x="2877127" y="1094966"/>
            <a:ext cx="6437745" cy="3662050"/>
          </a:xfrm>
          <a:prstGeom prst="rect">
            <a:avLst/>
          </a:prstGeom>
        </p:spPr>
      </p:pic>
      <p:pic>
        <p:nvPicPr>
          <p:cNvPr id="5" name="Immagine 4"/>
          <p:cNvPicPr>
            <a:picLocks noChangeAspect="1"/>
          </p:cNvPicPr>
          <p:nvPr/>
        </p:nvPicPr>
        <p:blipFill>
          <a:blip r:embed="rId3"/>
          <a:stretch>
            <a:fillRect/>
          </a:stretch>
        </p:blipFill>
        <p:spPr>
          <a:xfrm>
            <a:off x="2877127" y="4766541"/>
            <a:ext cx="6501156" cy="1493982"/>
          </a:xfrm>
          <a:prstGeom prst="rect">
            <a:avLst/>
          </a:prstGeom>
        </p:spPr>
      </p:pic>
    </p:spTree>
    <p:extLst>
      <p:ext uri="{BB962C8B-B14F-4D97-AF65-F5344CB8AC3E}">
        <p14:creationId xmlns:p14="http://schemas.microsoft.com/office/powerpoint/2010/main" val="140986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Teoria dell’economia politica,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smtClean="0"/>
              <a:t>Jevons</a:t>
            </a:r>
            <a:r>
              <a:rPr lang="it-IT" dirty="0" smtClean="0"/>
              <a:t>, ispirato da </a:t>
            </a:r>
            <a:r>
              <a:rPr lang="it-IT" dirty="0" err="1" smtClean="0"/>
              <a:t>Bentham</a:t>
            </a:r>
            <a:r>
              <a:rPr lang="it-IT" dirty="0" smtClean="0"/>
              <a:t>, </a:t>
            </a:r>
            <a:r>
              <a:rPr lang="it-IT" dirty="0"/>
              <a:t>sviluppa una </a:t>
            </a:r>
            <a:r>
              <a:rPr lang="it-IT" dirty="0">
                <a:solidFill>
                  <a:srgbClr val="FF0000"/>
                </a:solidFill>
              </a:rPr>
              <a:t>teoria </a:t>
            </a:r>
            <a:r>
              <a:rPr lang="it-IT" dirty="0" smtClean="0">
                <a:solidFill>
                  <a:srgbClr val="FF0000"/>
                </a:solidFill>
              </a:rPr>
              <a:t>economica </a:t>
            </a:r>
            <a:r>
              <a:rPr lang="it-IT" dirty="0" smtClean="0"/>
              <a:t>basata sui seguenti elementi: </a:t>
            </a:r>
          </a:p>
          <a:p>
            <a:r>
              <a:rPr lang="it-IT" dirty="0" smtClean="0"/>
              <a:t>L’economia è una scienza matematica basata sullo studio delle scelte individuali. </a:t>
            </a:r>
          </a:p>
          <a:p>
            <a:r>
              <a:rPr lang="it-IT" dirty="0" smtClean="0"/>
              <a:t>Gli individui sono razionali e traggono utilità del consumo e disutilità dal lavoro. Lo studio dei fenomeni economici comincia con lo studio degli individui e delle loro scelte (</a:t>
            </a:r>
            <a:r>
              <a:rPr lang="it-IT" dirty="0" smtClean="0">
                <a:solidFill>
                  <a:srgbClr val="FF0000"/>
                </a:solidFill>
              </a:rPr>
              <a:t>individualismo metodologico</a:t>
            </a:r>
            <a:r>
              <a:rPr lang="it-IT" dirty="0" smtClean="0"/>
              <a:t>).</a:t>
            </a:r>
          </a:p>
          <a:p>
            <a:r>
              <a:rPr lang="it-IT" dirty="0" smtClean="0"/>
              <a:t>Le scelte individuali sono basate sul confronto fra benefici (utilità) e costi (disutilità) marginali (ragionamento marginale) </a:t>
            </a:r>
          </a:p>
          <a:p>
            <a:r>
              <a:rPr lang="it-IT" dirty="0" smtClean="0">
                <a:solidFill>
                  <a:srgbClr val="FF0000"/>
                </a:solidFill>
              </a:rPr>
              <a:t>L’utilità</a:t>
            </a:r>
            <a:r>
              <a:rPr lang="it-IT" dirty="0" smtClean="0"/>
              <a:t> </a:t>
            </a:r>
            <a:r>
              <a:rPr lang="it-IT" dirty="0" smtClean="0">
                <a:solidFill>
                  <a:srgbClr val="FF0000"/>
                </a:solidFill>
              </a:rPr>
              <a:t>è una </a:t>
            </a:r>
            <a:r>
              <a:rPr lang="it-IT" dirty="0">
                <a:solidFill>
                  <a:srgbClr val="FF0000"/>
                </a:solidFill>
              </a:rPr>
              <a:t>relazione astratta </a:t>
            </a:r>
            <a:r>
              <a:rPr lang="it-IT" dirty="0"/>
              <a:t>tra oggetto e individuo, rappresentabile in termini matematici, e differenziabile così da ottenere il grado finale di utilità (oggi lo chiameremmo utilità </a:t>
            </a:r>
            <a:r>
              <a:rPr lang="it-IT" dirty="0" smtClean="0"/>
              <a:t>marginale). </a:t>
            </a:r>
          </a:p>
          <a:p>
            <a:r>
              <a:rPr lang="it-IT" dirty="0" smtClean="0">
                <a:solidFill>
                  <a:srgbClr val="FF0000"/>
                </a:solidFill>
              </a:rPr>
              <a:t>L’utilità marginale decrescente </a:t>
            </a:r>
            <a:r>
              <a:rPr lang="it-IT" dirty="0" smtClean="0"/>
              <a:t>come concetto fondamentale.</a:t>
            </a:r>
          </a:p>
          <a:p>
            <a:endParaRPr lang="it-IT" dirty="0"/>
          </a:p>
        </p:txBody>
      </p:sp>
    </p:spTree>
    <p:extLst>
      <p:ext uri="{BB962C8B-B14F-4D97-AF65-F5344CB8AC3E}">
        <p14:creationId xmlns:p14="http://schemas.microsoft.com/office/powerpoint/2010/main" val="3195893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L’economia come scienza matematica,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a:t>"</a:t>
            </a:r>
            <a:r>
              <a:rPr lang="it-IT" i="1" dirty="0"/>
              <a:t>È chiaro che </a:t>
            </a:r>
            <a:r>
              <a:rPr lang="it-IT" i="1" dirty="0">
                <a:solidFill>
                  <a:srgbClr val="FF0000"/>
                </a:solidFill>
              </a:rPr>
              <a:t>l'economia</a:t>
            </a:r>
            <a:r>
              <a:rPr lang="it-IT" i="1" dirty="0"/>
              <a:t>, per essere una scienza, deve essere una </a:t>
            </a:r>
            <a:r>
              <a:rPr lang="it-IT" i="1" dirty="0">
                <a:solidFill>
                  <a:srgbClr val="FF0000"/>
                </a:solidFill>
              </a:rPr>
              <a:t>scienza matematica</a:t>
            </a:r>
            <a:r>
              <a:rPr lang="it-IT" i="1" dirty="0"/>
              <a:t>... la nostra teoria deve essere matematica, semplicemente perché si occupa di quantità</a:t>
            </a:r>
            <a:r>
              <a:rPr lang="it-IT" dirty="0"/>
              <a:t>".</a:t>
            </a:r>
          </a:p>
          <a:p>
            <a:endParaRPr lang="it-IT" dirty="0" smtClean="0"/>
          </a:p>
          <a:p>
            <a:r>
              <a:rPr lang="it-IT" dirty="0" smtClean="0"/>
              <a:t>Quali </a:t>
            </a:r>
            <a:r>
              <a:rPr lang="it-IT" dirty="0"/>
              <a:t>quantità?</a:t>
            </a:r>
          </a:p>
          <a:p>
            <a:endParaRPr lang="it-IT" dirty="0" smtClean="0"/>
          </a:p>
          <a:p>
            <a:r>
              <a:rPr lang="it-IT" dirty="0" smtClean="0"/>
              <a:t>Il </a:t>
            </a:r>
            <a:r>
              <a:rPr lang="it-IT" dirty="0"/>
              <a:t>piacere e il dolore devono essere quantificati e considerati come </a:t>
            </a:r>
            <a:r>
              <a:rPr lang="it-IT" dirty="0" smtClean="0"/>
              <a:t>grandezze unidimensionali, misurabili lungo un’unica scala.</a:t>
            </a:r>
          </a:p>
          <a:p>
            <a:endParaRPr lang="it-IT" dirty="0"/>
          </a:p>
          <a:p>
            <a:r>
              <a:rPr lang="it-IT" dirty="0"/>
              <a:t>Quantità di piacere = intensità X durata; variabile continua in modo che il calcolo differenziale possa essere applicato per determinare il "grado di utilità finale", cioè l'utilità </a:t>
            </a:r>
            <a:r>
              <a:rPr lang="it-IT" dirty="0" smtClean="0"/>
              <a:t>marginale.</a:t>
            </a:r>
            <a:endParaRPr lang="it-IT" dirty="0"/>
          </a:p>
          <a:p>
            <a:endParaRPr lang="it-IT" dirty="0"/>
          </a:p>
        </p:txBody>
      </p:sp>
    </p:spTree>
    <p:extLst>
      <p:ext uri="{BB962C8B-B14F-4D97-AF65-F5344CB8AC3E}">
        <p14:creationId xmlns:p14="http://schemas.microsoft.com/office/powerpoint/2010/main" val="23515518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L’economia come scienza matematica, 2</a:t>
            </a:r>
            <a:endParaRPr lang="it-IT" dirty="0"/>
          </a:p>
        </p:txBody>
      </p:sp>
      <p:sp>
        <p:nvSpPr>
          <p:cNvPr id="3" name="Segnaposto contenuto 2"/>
          <p:cNvSpPr>
            <a:spLocks noGrp="1"/>
          </p:cNvSpPr>
          <p:nvPr>
            <p:ph idx="1"/>
          </p:nvPr>
        </p:nvSpPr>
        <p:spPr>
          <a:xfrm>
            <a:off x="838200" y="1853214"/>
            <a:ext cx="10515600" cy="4761631"/>
          </a:xfrm>
        </p:spPr>
        <p:txBody>
          <a:bodyPr>
            <a:normAutofit fontScale="92500" lnSpcReduction="20000"/>
          </a:bodyPr>
          <a:lstStyle/>
          <a:p>
            <a:r>
              <a:rPr lang="it-IT" i="1" dirty="0" err="1"/>
              <a:t>Theory</a:t>
            </a:r>
            <a:r>
              <a:rPr lang="it-IT" i="1" dirty="0"/>
              <a:t> of </a:t>
            </a:r>
            <a:r>
              <a:rPr lang="it-IT" i="1" dirty="0" err="1"/>
              <a:t>political</a:t>
            </a:r>
            <a:r>
              <a:rPr lang="it-IT" i="1" dirty="0"/>
              <a:t> economy </a:t>
            </a:r>
            <a:r>
              <a:rPr lang="it-IT" dirty="0"/>
              <a:t>(1871) in polemica verso le tesi ricardiane (criticato </a:t>
            </a:r>
            <a:r>
              <a:rPr lang="it-IT" dirty="0" smtClean="0"/>
              <a:t>perciò da </a:t>
            </a:r>
            <a:r>
              <a:rPr lang="it-IT" dirty="0"/>
              <a:t>J.S. </a:t>
            </a:r>
            <a:r>
              <a:rPr lang="it-IT" dirty="0" err="1"/>
              <a:t>Mill</a:t>
            </a:r>
            <a:r>
              <a:rPr lang="it-IT" dirty="0"/>
              <a:t> e da Marshall; approvato da </a:t>
            </a:r>
            <a:r>
              <a:rPr lang="it-IT" dirty="0" err="1"/>
              <a:t>Walras</a:t>
            </a:r>
            <a:r>
              <a:rPr lang="it-IT" dirty="0"/>
              <a:t>) </a:t>
            </a:r>
            <a:endParaRPr lang="it-IT" dirty="0" smtClean="0"/>
          </a:p>
          <a:p>
            <a:pPr marL="0" indent="0">
              <a:buNone/>
            </a:pPr>
            <a:endParaRPr lang="it-IT" dirty="0"/>
          </a:p>
          <a:p>
            <a:pPr marL="0" indent="0">
              <a:buNone/>
            </a:pPr>
            <a:r>
              <a:rPr lang="it-IT" dirty="0" smtClean="0"/>
              <a:t>«[…] </a:t>
            </a:r>
            <a:r>
              <a:rPr lang="it-IT" i="1" dirty="0" smtClean="0"/>
              <a:t>ho tentato di trattare l’economia come un calcolo del piacere e della pena; ho altresì abbozzato, quasi senza far </a:t>
            </a:r>
            <a:r>
              <a:rPr lang="it-IT" i="1" dirty="0" smtClean="0">
                <a:solidFill>
                  <a:srgbClr val="FF0000"/>
                </a:solidFill>
              </a:rPr>
              <a:t>alcun conto delle precedenti opinioni altrui</a:t>
            </a:r>
            <a:r>
              <a:rPr lang="it-IT" i="1" dirty="0" smtClean="0"/>
              <a:t>, la forma che in definitiva la scienza, a mio avviso, deve assumere. Da tempo ritengo che, giacché in ogni sua parte tratta di quantità, dev’essere di fatto una </a:t>
            </a:r>
            <a:r>
              <a:rPr lang="it-IT" i="1" dirty="0" smtClean="0">
                <a:solidFill>
                  <a:srgbClr val="FF0000"/>
                </a:solidFill>
              </a:rPr>
              <a:t>scienza matematica </a:t>
            </a:r>
            <a:r>
              <a:rPr lang="it-IT" i="1" dirty="0" smtClean="0"/>
              <a:t>anche se della matematica non adottasse il linguaggio. Mi sono adoperato a pervenire ad accurate nozioni quantitative in tema di Utilità, Valore, Lavoro, Capitale ecc.  [..] La Teoria dell’Economia così trattata presenta una stretta analogia con la scienza della </a:t>
            </a:r>
            <a:r>
              <a:rPr lang="it-IT" i="1" dirty="0" smtClean="0">
                <a:solidFill>
                  <a:srgbClr val="FF0000"/>
                </a:solidFill>
              </a:rPr>
              <a:t>Meccanica Statica</a:t>
            </a:r>
            <a:r>
              <a:rPr lang="it-IT" i="1" dirty="0" smtClean="0"/>
              <a:t>; le leggi dello Scambio appaiono simili alle Leggi di equilibrio di una leva…..» </a:t>
            </a:r>
          </a:p>
          <a:p>
            <a:pPr marL="0" indent="0">
              <a:buNone/>
            </a:pPr>
            <a:endParaRPr lang="it-IT" i="1" dirty="0"/>
          </a:p>
          <a:p>
            <a:pPr marL="0" indent="0">
              <a:buNone/>
            </a:pPr>
            <a:r>
              <a:rPr lang="it-IT" dirty="0" smtClean="0"/>
              <a:t>(dall’Introduzione, cit. in Ingrao e Ranchetti, 1996,  pag. 239)</a:t>
            </a:r>
            <a:endParaRPr lang="it-IT" dirty="0"/>
          </a:p>
        </p:txBody>
      </p:sp>
    </p:spTree>
    <p:extLst>
      <p:ext uri="{BB962C8B-B14F-4D97-AF65-F5344CB8AC3E}">
        <p14:creationId xmlns:p14="http://schemas.microsoft.com/office/powerpoint/2010/main" val="21266028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Individualismo metodologico, 1</a:t>
            </a:r>
            <a:endParaRPr lang="it-IT" dirty="0"/>
          </a:p>
        </p:txBody>
      </p:sp>
      <p:sp>
        <p:nvSpPr>
          <p:cNvPr id="3" name="Segnaposto contenuto 2"/>
          <p:cNvSpPr>
            <a:spLocks noGrp="1"/>
          </p:cNvSpPr>
          <p:nvPr>
            <p:ph idx="1"/>
          </p:nvPr>
        </p:nvSpPr>
        <p:spPr>
          <a:xfrm>
            <a:off x="838200" y="1760971"/>
            <a:ext cx="11159836" cy="4806084"/>
          </a:xfrm>
        </p:spPr>
        <p:txBody>
          <a:bodyPr/>
          <a:lstStyle/>
          <a:p>
            <a:r>
              <a:rPr lang="it-IT" dirty="0">
                <a:solidFill>
                  <a:srgbClr val="FF0000"/>
                </a:solidFill>
              </a:rPr>
              <a:t>Individualismo metodologico come base della teoria economica</a:t>
            </a:r>
            <a:r>
              <a:rPr lang="it-IT" dirty="0" smtClean="0">
                <a:solidFill>
                  <a:srgbClr val="FF0000"/>
                </a:solidFill>
              </a:rPr>
              <a:t>.</a:t>
            </a:r>
          </a:p>
          <a:p>
            <a:pPr lvl="1"/>
            <a:r>
              <a:rPr lang="it-IT" dirty="0" smtClean="0"/>
              <a:t>Micro prima della macro</a:t>
            </a:r>
          </a:p>
          <a:p>
            <a:pPr lvl="1"/>
            <a:r>
              <a:rPr lang="it-IT" dirty="0" smtClean="0"/>
              <a:t>Macro come micro applicata (il tutto è uguale alla somma delle parti)</a:t>
            </a:r>
            <a:endParaRPr lang="it-IT" dirty="0"/>
          </a:p>
          <a:p>
            <a:r>
              <a:rPr lang="it-IT" dirty="0" smtClean="0"/>
              <a:t>La società come insieme di individui indipendenti, ciascuno con le loro preferenze e i loro vincoli.</a:t>
            </a:r>
          </a:p>
          <a:p>
            <a:r>
              <a:rPr lang="it-IT" dirty="0" smtClean="0"/>
              <a:t>Opposto dell’impostazione classica in cui non ci sono gli individui ma le classi e anche gli individui tengono conto degli effetti delle proprie scelte sugli altri</a:t>
            </a:r>
          </a:p>
          <a:p>
            <a:r>
              <a:rPr lang="it-IT" dirty="0">
                <a:hlinkClick r:id="rId2"/>
              </a:rPr>
              <a:t>https://www.treccani.it/enciclopedia/individualismo-metodologico_(Enciclopedia-delle-scienze-sociali</a:t>
            </a:r>
            <a:r>
              <a:rPr lang="it-IT" dirty="0" smtClean="0">
                <a:hlinkClick r:id="rId2"/>
              </a:rPr>
              <a:t>)</a:t>
            </a:r>
            <a:endParaRPr lang="it-IT" dirty="0" smtClean="0"/>
          </a:p>
          <a:p>
            <a:endParaRPr lang="it-IT" dirty="0"/>
          </a:p>
        </p:txBody>
      </p:sp>
    </p:spTree>
    <p:extLst>
      <p:ext uri="{BB962C8B-B14F-4D97-AF65-F5344CB8AC3E}">
        <p14:creationId xmlns:p14="http://schemas.microsoft.com/office/powerpoint/2010/main" val="25742700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Individualismo metodologico, </a:t>
            </a:r>
            <a:r>
              <a:rPr lang="it-IT" dirty="0" smtClean="0"/>
              <a:t>2</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a:solidFill>
                  <a:srgbClr val="FF0000"/>
                </a:solidFill>
              </a:rPr>
              <a:t>Jevons</a:t>
            </a:r>
            <a:r>
              <a:rPr lang="it-IT" dirty="0">
                <a:solidFill>
                  <a:srgbClr val="FF0000"/>
                </a:solidFill>
              </a:rPr>
              <a:t> </a:t>
            </a:r>
            <a:r>
              <a:rPr lang="it-IT" dirty="0" smtClean="0">
                <a:solidFill>
                  <a:srgbClr val="FF0000"/>
                </a:solidFill>
              </a:rPr>
              <a:t>esclude la possibilità di confronti interpersonali di utilità </a:t>
            </a:r>
            <a:r>
              <a:rPr lang="it-IT" dirty="0" smtClean="0"/>
              <a:t>(contro </a:t>
            </a:r>
            <a:r>
              <a:rPr lang="it-IT" dirty="0" err="1" smtClean="0"/>
              <a:t>Bentham</a:t>
            </a:r>
            <a:r>
              <a:rPr lang="it-IT" dirty="0"/>
              <a:t> </a:t>
            </a:r>
            <a:r>
              <a:rPr lang="it-IT" dirty="0" smtClean="0"/>
              <a:t>e in maniera simile a quanto farà Pareto) e l’interdipendenza delle preferenze e con essa la possibilità di valutare eticamente un’azione sulla base dei suoi effetti sulla società. </a:t>
            </a:r>
          </a:p>
          <a:p>
            <a:endParaRPr lang="it-IT" dirty="0" smtClean="0"/>
          </a:p>
          <a:p>
            <a:r>
              <a:rPr lang="it-IT" dirty="0" smtClean="0"/>
              <a:t>Ogni individuo può giudicare solamente ciò che è buono o cattivo per sé. Questo apre la strada per l’</a:t>
            </a:r>
            <a:r>
              <a:rPr lang="it-IT" i="1" dirty="0" smtClean="0">
                <a:solidFill>
                  <a:srgbClr val="FF0000"/>
                </a:solidFill>
              </a:rPr>
              <a:t>homo </a:t>
            </a:r>
            <a:r>
              <a:rPr lang="it-IT" i="1" dirty="0" err="1" smtClean="0">
                <a:solidFill>
                  <a:srgbClr val="FF0000"/>
                </a:solidFill>
              </a:rPr>
              <a:t>oeconomicus</a:t>
            </a:r>
            <a:r>
              <a:rPr lang="it-IT" dirty="0" smtClean="0">
                <a:solidFill>
                  <a:srgbClr val="FF0000"/>
                </a:solidFill>
              </a:rPr>
              <a:t> </a:t>
            </a:r>
            <a:r>
              <a:rPr lang="it-IT" dirty="0" smtClean="0"/>
              <a:t>come protagonista assoluto della scienza economica (e ci allontana dalla prospettiva classica).</a:t>
            </a:r>
          </a:p>
          <a:p>
            <a:endParaRPr lang="it-IT" dirty="0" smtClean="0"/>
          </a:p>
          <a:p>
            <a:r>
              <a:rPr lang="it-IT" dirty="0" smtClean="0">
                <a:solidFill>
                  <a:srgbClr val="FF0000"/>
                </a:solidFill>
              </a:rPr>
              <a:t>L’economia come scienza dell’utilità individuale </a:t>
            </a:r>
            <a:r>
              <a:rPr lang="it-IT" dirty="0" smtClean="0"/>
              <a:t>da massimizzare e come teoria </a:t>
            </a:r>
            <a:r>
              <a:rPr lang="it-IT" dirty="0" smtClean="0">
                <a:solidFill>
                  <a:srgbClr val="FF0000"/>
                </a:solidFill>
              </a:rPr>
              <a:t>della scelta razionale </a:t>
            </a:r>
            <a:r>
              <a:rPr lang="it-IT" dirty="0" smtClean="0"/>
              <a:t>(allontanamento dall’impostazione classica come scienza dell’economia all’interno della società)</a:t>
            </a:r>
          </a:p>
          <a:p>
            <a:endParaRPr lang="it-IT" dirty="0"/>
          </a:p>
          <a:p>
            <a:endParaRPr lang="it-IT" dirty="0" smtClean="0">
              <a:solidFill>
                <a:srgbClr val="FF0000"/>
              </a:solidFill>
            </a:endParaRPr>
          </a:p>
          <a:p>
            <a:pPr marL="0" indent="0">
              <a:buNone/>
            </a:pPr>
            <a:endParaRPr lang="it-IT" dirty="0"/>
          </a:p>
        </p:txBody>
      </p:sp>
    </p:spTree>
    <p:extLst>
      <p:ext uri="{BB962C8B-B14F-4D97-AF65-F5344CB8AC3E}">
        <p14:creationId xmlns:p14="http://schemas.microsoft.com/office/powerpoint/2010/main" val="9875228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Utilità marginale decrescente, 1</a:t>
            </a:r>
            <a:endParaRPr lang="it-IT" dirty="0"/>
          </a:p>
        </p:txBody>
      </p:sp>
      <p:sp>
        <p:nvSpPr>
          <p:cNvPr id="3" name="Segnaposto contenuto 2"/>
          <p:cNvSpPr>
            <a:spLocks noGrp="1"/>
          </p:cNvSpPr>
          <p:nvPr>
            <p:ph idx="1"/>
          </p:nvPr>
        </p:nvSpPr>
        <p:spPr>
          <a:xfrm>
            <a:off x="838200" y="1825624"/>
            <a:ext cx="10515600" cy="4781237"/>
          </a:xfrm>
        </p:spPr>
        <p:txBody>
          <a:bodyPr>
            <a:normAutofit fontScale="77500" lnSpcReduction="20000"/>
          </a:bodyPr>
          <a:lstStyle/>
          <a:p>
            <a:r>
              <a:rPr lang="it-IT" dirty="0" err="1" smtClean="0"/>
              <a:t>Jevons</a:t>
            </a:r>
            <a:r>
              <a:rPr lang="it-IT" dirty="0" smtClean="0"/>
              <a:t> sviluppa la sua teoria dello scambio e del mercato a partire dal concetto di </a:t>
            </a:r>
            <a:r>
              <a:rPr lang="it-IT" dirty="0" smtClean="0">
                <a:solidFill>
                  <a:srgbClr val="FF0000"/>
                </a:solidFill>
              </a:rPr>
              <a:t>utilità marginale decrescente</a:t>
            </a:r>
            <a:r>
              <a:rPr lang="it-IT" dirty="0" smtClean="0"/>
              <a:t> (concetto fondante). </a:t>
            </a:r>
          </a:p>
          <a:p>
            <a:r>
              <a:rPr lang="it-IT" dirty="0" err="1" smtClean="0"/>
              <a:t>Jevons</a:t>
            </a:r>
            <a:r>
              <a:rPr lang="it-IT" dirty="0" smtClean="0"/>
              <a:t> ipotizza che l’utilità </a:t>
            </a:r>
            <a:r>
              <a:rPr lang="it-IT" dirty="0"/>
              <a:t>marginale </a:t>
            </a:r>
            <a:r>
              <a:rPr lang="it-IT" dirty="0" smtClean="0"/>
              <a:t>diminuisca all’aumentare della quantità consumata e che questo sia la base della domanda di merci. L’utilità </a:t>
            </a:r>
            <a:r>
              <a:rPr lang="it-IT" dirty="0"/>
              <a:t>marginale deve essere decrescente altrimenti non si raggiunge l’equilibrio</a:t>
            </a:r>
          </a:p>
          <a:p>
            <a:pPr lvl="1"/>
            <a:r>
              <a:rPr lang="it-IT" dirty="0"/>
              <a:t>ATTENZIONE: oggi U(X) → U’ (X) </a:t>
            </a:r>
          </a:p>
          <a:p>
            <a:pPr lvl="1"/>
            <a:r>
              <a:rPr lang="it-IT" dirty="0"/>
              <a:t>Per </a:t>
            </a:r>
            <a:r>
              <a:rPr lang="it-IT" dirty="0" err="1"/>
              <a:t>Jevons</a:t>
            </a:r>
            <a:r>
              <a:rPr lang="it-IT" dirty="0"/>
              <a:t> (e </a:t>
            </a:r>
            <a:r>
              <a:rPr lang="it-IT" dirty="0" err="1"/>
              <a:t>Menger</a:t>
            </a:r>
            <a:r>
              <a:rPr lang="it-IT" dirty="0"/>
              <a:t> e </a:t>
            </a:r>
            <a:r>
              <a:rPr lang="it-IT" dirty="0" err="1"/>
              <a:t>Walras</a:t>
            </a:r>
            <a:r>
              <a:rPr lang="it-IT" dirty="0"/>
              <a:t> ) U’(X) → U(X) </a:t>
            </a:r>
            <a:r>
              <a:rPr lang="it-IT" dirty="0" smtClean="0"/>
              <a:t>, </a:t>
            </a:r>
            <a:r>
              <a:rPr lang="it-IT" dirty="0"/>
              <a:t>cioè il punto di partenza è l’utilità marginale </a:t>
            </a:r>
            <a:r>
              <a:rPr lang="it-IT" dirty="0" smtClean="0"/>
              <a:t>decrescente </a:t>
            </a:r>
            <a:r>
              <a:rPr lang="it-IT" dirty="0"/>
              <a:t>e da questa si ricava l’utilità </a:t>
            </a:r>
            <a:r>
              <a:rPr lang="it-IT" dirty="0" smtClean="0"/>
              <a:t>totale.</a:t>
            </a:r>
            <a:endParaRPr lang="it-IT" dirty="0"/>
          </a:p>
          <a:p>
            <a:endParaRPr lang="it-IT" dirty="0" smtClean="0">
              <a:solidFill>
                <a:srgbClr val="FF0000"/>
              </a:solidFill>
            </a:endParaRPr>
          </a:p>
          <a:p>
            <a:r>
              <a:rPr lang="it-IT" dirty="0" smtClean="0">
                <a:solidFill>
                  <a:srgbClr val="FF0000"/>
                </a:solidFill>
              </a:rPr>
              <a:t>Dalla domanda di merci </a:t>
            </a:r>
            <a:r>
              <a:rPr lang="it-IT" dirty="0" smtClean="0"/>
              <a:t>deriva la produzione (produzione al servizio del consumo), che a sua volta porta </a:t>
            </a:r>
            <a:r>
              <a:rPr lang="it-IT" dirty="0" smtClean="0">
                <a:solidFill>
                  <a:srgbClr val="FF0000"/>
                </a:solidFill>
              </a:rPr>
              <a:t>alla domanda di lavoro </a:t>
            </a:r>
            <a:r>
              <a:rPr lang="it-IT" dirty="0" smtClean="0"/>
              <a:t>(rifiuto della teoria del valore lavoro ma riconoscimento che il lavoro influenza l’offerta e quindi l’utilità).</a:t>
            </a:r>
          </a:p>
          <a:p>
            <a:endParaRPr lang="it-IT" dirty="0" smtClean="0"/>
          </a:p>
          <a:p>
            <a:r>
              <a:rPr lang="it-IT" dirty="0" smtClean="0">
                <a:solidFill>
                  <a:srgbClr val="FF0000"/>
                </a:solidFill>
              </a:rPr>
              <a:t>Equilibrio dello scambio</a:t>
            </a:r>
            <a:r>
              <a:rPr lang="it-IT" dirty="0" smtClean="0"/>
              <a:t> (prezzo relativo di due merci = reciproco del rapporto fra le utilità marginali, come nella seconda legge di </a:t>
            </a:r>
            <a:r>
              <a:rPr lang="it-IT" dirty="0" err="1" smtClean="0"/>
              <a:t>Gossen</a:t>
            </a:r>
            <a:r>
              <a:rPr lang="it-IT" dirty="0" smtClean="0"/>
              <a:t>).</a:t>
            </a:r>
          </a:p>
          <a:p>
            <a:r>
              <a:rPr lang="it-IT" dirty="0" smtClean="0"/>
              <a:t>U’(x)/</a:t>
            </a:r>
            <a:r>
              <a:rPr lang="it-IT" dirty="0" err="1" smtClean="0"/>
              <a:t>Px</a:t>
            </a:r>
            <a:r>
              <a:rPr lang="it-IT" dirty="0" smtClean="0"/>
              <a:t> = U’(y)/</a:t>
            </a:r>
            <a:r>
              <a:rPr lang="it-IT" dirty="0" err="1" smtClean="0"/>
              <a:t>Py</a:t>
            </a:r>
            <a:r>
              <a:rPr lang="it-IT" dirty="0" smtClean="0"/>
              <a:t> ovvero U’(x)/U’(y) = </a:t>
            </a:r>
            <a:r>
              <a:rPr lang="it-IT" dirty="0" err="1" smtClean="0"/>
              <a:t>Px</a:t>
            </a:r>
            <a:r>
              <a:rPr lang="it-IT" dirty="0" smtClean="0"/>
              <a:t>/</a:t>
            </a:r>
            <a:r>
              <a:rPr lang="it-IT" dirty="0" err="1" smtClean="0"/>
              <a:t>Py</a:t>
            </a:r>
            <a:r>
              <a:rPr lang="it-IT" dirty="0" smtClean="0"/>
              <a:t> (SMS = prezzo relativo dei beni)</a:t>
            </a:r>
          </a:p>
          <a:p>
            <a:endParaRPr lang="it-IT" dirty="0" smtClean="0"/>
          </a:p>
          <a:p>
            <a:endParaRPr lang="it-IT" dirty="0"/>
          </a:p>
        </p:txBody>
      </p:sp>
    </p:spTree>
    <p:extLst>
      <p:ext uri="{BB962C8B-B14F-4D97-AF65-F5344CB8AC3E}">
        <p14:creationId xmlns:p14="http://schemas.microsoft.com/office/powerpoint/2010/main" val="453823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Utilità marginale decrescente, 2</a:t>
            </a:r>
            <a:endParaRPr lang="it-IT" dirty="0"/>
          </a:p>
        </p:txBody>
      </p:sp>
      <p:sp>
        <p:nvSpPr>
          <p:cNvPr id="3" name="Segnaposto contenuto 2"/>
          <p:cNvSpPr>
            <a:spLocks noGrp="1"/>
          </p:cNvSpPr>
          <p:nvPr>
            <p:ph idx="1"/>
          </p:nvPr>
        </p:nvSpPr>
        <p:spPr/>
        <p:txBody>
          <a:bodyPr>
            <a:normAutofit fontScale="85000" lnSpcReduction="10000"/>
          </a:bodyPr>
          <a:lstStyle/>
          <a:p>
            <a:r>
              <a:rPr lang="it-IT" dirty="0"/>
              <a:t>"</a:t>
            </a:r>
            <a:r>
              <a:rPr lang="it-IT" i="1" dirty="0"/>
              <a:t>Uno dei principi fondamentali dell'economia neoclassica si fondava su un'ipotesi di fenomeni che oggi sono considerati come appartenenti al dominio della </a:t>
            </a:r>
            <a:r>
              <a:rPr lang="it-IT" i="1" dirty="0">
                <a:solidFill>
                  <a:srgbClr val="FF0000"/>
                </a:solidFill>
              </a:rPr>
              <a:t>psicologia</a:t>
            </a:r>
            <a:r>
              <a:rPr lang="it-IT" i="1" dirty="0"/>
              <a:t> più che all'economia</a:t>
            </a:r>
            <a:r>
              <a:rPr lang="it-IT" dirty="0"/>
              <a:t>" (Bruni e </a:t>
            </a:r>
            <a:r>
              <a:rPr lang="it-IT" dirty="0" err="1"/>
              <a:t>Sugden</a:t>
            </a:r>
            <a:r>
              <a:rPr lang="it-IT" dirty="0"/>
              <a:t> 2007, p. 150</a:t>
            </a:r>
            <a:r>
              <a:rPr lang="it-IT" dirty="0" smtClean="0"/>
              <a:t>).</a:t>
            </a:r>
          </a:p>
          <a:p>
            <a:endParaRPr lang="it-IT" dirty="0"/>
          </a:p>
          <a:p>
            <a:r>
              <a:rPr lang="it-IT" dirty="0"/>
              <a:t>La diminuzione dell'utilità marginale è stata concepita come un caso particolare di una legge generale della psicologia: la </a:t>
            </a:r>
            <a:r>
              <a:rPr lang="it-IT" dirty="0">
                <a:solidFill>
                  <a:srgbClr val="FF0000"/>
                </a:solidFill>
              </a:rPr>
              <a:t>diminuzione della sensibilità agli stimoli sensoriali</a:t>
            </a:r>
            <a:r>
              <a:rPr lang="it-IT" dirty="0"/>
              <a:t>. A</a:t>
            </a:r>
            <a:r>
              <a:rPr lang="it-IT" dirty="0" smtClean="0"/>
              <a:t>ll'aumentare </a:t>
            </a:r>
            <a:r>
              <a:rPr lang="it-IT" dirty="0"/>
              <a:t>della quantità di ogni stimolo, l'incremento delle sensazioni prodotte da ogni incremento di stimolo diminuisce</a:t>
            </a:r>
          </a:p>
          <a:p>
            <a:endParaRPr lang="it-IT" dirty="0" smtClean="0"/>
          </a:p>
          <a:p>
            <a:r>
              <a:rPr lang="it-IT" dirty="0" smtClean="0"/>
              <a:t>Contemporaneamente </a:t>
            </a:r>
            <a:r>
              <a:rPr lang="it-IT" dirty="0"/>
              <a:t>allo sviluppo dell'economia neoclassica, l'ipotesi della diminuzione della sensibilità è stata formulata e testata da persone che oggi sono considerate come fondatrici della psicologia scientifica.</a:t>
            </a:r>
          </a:p>
        </p:txBody>
      </p:sp>
    </p:spTree>
    <p:extLst>
      <p:ext uri="{BB962C8B-B14F-4D97-AF65-F5344CB8AC3E}">
        <p14:creationId xmlns:p14="http://schemas.microsoft.com/office/powerpoint/2010/main" val="587213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L’utilità può essere MISURATA?</a:t>
            </a:r>
            <a:endParaRPr lang="it-IT" dirty="0"/>
          </a:p>
        </p:txBody>
      </p:sp>
      <p:sp>
        <p:nvSpPr>
          <p:cNvPr id="3" name="Segnaposto contenuto 2"/>
          <p:cNvSpPr>
            <a:spLocks noGrp="1"/>
          </p:cNvSpPr>
          <p:nvPr>
            <p:ph idx="1"/>
          </p:nvPr>
        </p:nvSpPr>
        <p:spPr/>
        <p:txBody>
          <a:bodyPr>
            <a:normAutofit fontScale="92500" lnSpcReduction="20000"/>
          </a:bodyPr>
          <a:lstStyle/>
          <a:p>
            <a:pPr marL="0" indent="0">
              <a:buNone/>
            </a:pPr>
            <a:r>
              <a:rPr lang="it-IT" dirty="0" err="1" smtClean="0"/>
              <a:t>Jevons</a:t>
            </a:r>
            <a:r>
              <a:rPr lang="it-IT" dirty="0" smtClean="0"/>
              <a:t> affronta </a:t>
            </a:r>
            <a:r>
              <a:rPr lang="it-IT" dirty="0"/>
              <a:t>la questione. </a:t>
            </a:r>
            <a:r>
              <a:rPr lang="it-IT" dirty="0">
                <a:solidFill>
                  <a:srgbClr val="FF0000"/>
                </a:solidFill>
              </a:rPr>
              <a:t>Quattro risposte</a:t>
            </a:r>
            <a:r>
              <a:rPr lang="it-IT" dirty="0" smtClean="0"/>
              <a:t>:</a:t>
            </a:r>
          </a:p>
          <a:p>
            <a:pPr marL="0" indent="0">
              <a:buNone/>
            </a:pPr>
            <a:endParaRPr lang="it-IT" dirty="0"/>
          </a:p>
          <a:p>
            <a:pPr marL="514350" indent="-514350">
              <a:buFont typeface="+mj-lt"/>
              <a:buAutoNum type="arabicPeriod"/>
            </a:pPr>
            <a:r>
              <a:rPr lang="it-IT" dirty="0"/>
              <a:t>Non è misurabile ora, ma potrebbe esserlo in futuro</a:t>
            </a:r>
          </a:p>
          <a:p>
            <a:pPr marL="514350" indent="-514350">
              <a:buFont typeface="+mj-lt"/>
              <a:buAutoNum type="arabicPeriod"/>
            </a:pPr>
            <a:r>
              <a:rPr lang="it-IT" dirty="0"/>
              <a:t>Non è l'utilità totale, ma l'utilità marginale che </a:t>
            </a:r>
            <a:r>
              <a:rPr lang="it-IT" dirty="0" smtClean="0"/>
              <a:t>conta e quella può essere misurata in linea di principio.</a:t>
            </a:r>
            <a:endParaRPr lang="it-IT" dirty="0"/>
          </a:p>
          <a:p>
            <a:pPr marL="514350" indent="-514350">
              <a:buFont typeface="+mj-lt"/>
              <a:buAutoNum type="arabicPeriod"/>
            </a:pPr>
            <a:r>
              <a:rPr lang="it-IT" dirty="0"/>
              <a:t>La misurazione non è necessaria in quanto gli individui possono confrontare direttamente il piacere e decidere quale è </a:t>
            </a:r>
            <a:r>
              <a:rPr lang="it-IT" dirty="0" smtClean="0"/>
              <a:t>maggiore (v. dopo Pareto).</a:t>
            </a:r>
            <a:endParaRPr lang="it-IT" dirty="0"/>
          </a:p>
          <a:p>
            <a:pPr marL="514350" indent="-514350">
              <a:buFont typeface="+mj-lt"/>
              <a:buAutoNum type="arabicPeriod"/>
            </a:pPr>
            <a:r>
              <a:rPr lang="it-IT" dirty="0"/>
              <a:t>L'utilità marginale può essere misurata in base al denaro che l'individuo è disposto a pagare per un'unità aggiuntiva. Questo vale per le spese che sono piccole relativamente alla propria ricchezza (si presume che l'utilità del denaro sia costante). </a:t>
            </a:r>
          </a:p>
        </p:txBody>
      </p:sp>
    </p:spTree>
    <p:extLst>
      <p:ext uri="{BB962C8B-B14F-4D97-AF65-F5344CB8AC3E}">
        <p14:creationId xmlns:p14="http://schemas.microsoft.com/office/powerpoint/2010/main" val="2575844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128114"/>
          </a:xfrm>
        </p:spPr>
        <p:txBody>
          <a:bodyPr>
            <a:normAutofit/>
          </a:bodyPr>
          <a:lstStyle/>
          <a:p>
            <a:pPr algn="ctr"/>
            <a:r>
              <a:rPr lang="it-IT" sz="3400" dirty="0" smtClean="0"/>
              <a:t>L’offerta di lavoro individuale: esempio di scelta al margine</a:t>
            </a:r>
            <a:endParaRPr lang="it-IT" sz="3400" dirty="0"/>
          </a:p>
        </p:txBody>
      </p:sp>
      <p:pic>
        <p:nvPicPr>
          <p:cNvPr id="4" name="Immagine 3"/>
          <p:cNvPicPr>
            <a:picLocks noChangeAspect="1"/>
          </p:cNvPicPr>
          <p:nvPr/>
        </p:nvPicPr>
        <p:blipFill>
          <a:blip r:embed="rId2"/>
          <a:stretch>
            <a:fillRect/>
          </a:stretch>
        </p:blipFill>
        <p:spPr>
          <a:xfrm>
            <a:off x="5709203" y="1806643"/>
            <a:ext cx="5746103" cy="3838783"/>
          </a:xfrm>
          <a:prstGeom prst="rect">
            <a:avLst/>
          </a:prstGeom>
        </p:spPr>
      </p:pic>
      <p:sp>
        <p:nvSpPr>
          <p:cNvPr id="5" name="CasellaDiTesto 4"/>
          <p:cNvSpPr txBox="1"/>
          <p:nvPr/>
        </p:nvSpPr>
        <p:spPr>
          <a:xfrm>
            <a:off x="551872" y="2017874"/>
            <a:ext cx="4369904" cy="3416320"/>
          </a:xfrm>
          <a:prstGeom prst="rect">
            <a:avLst/>
          </a:prstGeom>
          <a:noFill/>
        </p:spPr>
        <p:txBody>
          <a:bodyPr wrap="square" rtlCol="0">
            <a:spAutoFit/>
          </a:bodyPr>
          <a:lstStyle/>
          <a:p>
            <a:pPr marL="285750" indent="-285750">
              <a:buFont typeface="Arial" panose="020B0604020202020204" pitchFamily="34" charset="0"/>
              <a:buChar char="•"/>
            </a:pPr>
            <a:r>
              <a:rPr lang="it-IT" dirty="0" smtClean="0">
                <a:solidFill>
                  <a:srgbClr val="FF0000"/>
                </a:solidFill>
              </a:rPr>
              <a:t>Dall’impostazione classica </a:t>
            </a:r>
            <a:r>
              <a:rPr lang="it-IT" dirty="0" smtClean="0"/>
              <a:t>(lavoratori «reali» che offrono forza lavoro «astratta» e sono considerati collettivamente) </a:t>
            </a:r>
            <a:r>
              <a:rPr lang="it-IT" dirty="0" smtClean="0">
                <a:solidFill>
                  <a:srgbClr val="FF0000"/>
                </a:solidFill>
              </a:rPr>
              <a:t>al marginalismo</a:t>
            </a:r>
            <a:r>
              <a:rPr lang="it-IT" dirty="0" smtClean="0"/>
              <a:t> (lavoratori «astratti» che offrono forza lavoro «misurabile» e sono considerati individualmente).</a:t>
            </a:r>
          </a:p>
          <a:p>
            <a:pPr marL="285750" indent="-285750">
              <a:buFont typeface="Arial" panose="020B0604020202020204" pitchFamily="34" charset="0"/>
              <a:buChar char="•"/>
            </a:pPr>
            <a:r>
              <a:rPr lang="it-IT" dirty="0" smtClean="0">
                <a:solidFill>
                  <a:srgbClr val="FF0000"/>
                </a:solidFill>
              </a:rPr>
              <a:t>W.S. </a:t>
            </a:r>
            <a:r>
              <a:rPr lang="it-IT" dirty="0" err="1" smtClean="0">
                <a:solidFill>
                  <a:srgbClr val="FF0000"/>
                </a:solidFill>
              </a:rPr>
              <a:t>Jevons</a:t>
            </a:r>
            <a:r>
              <a:rPr lang="it-IT" dirty="0" smtClean="0">
                <a:solidFill>
                  <a:srgbClr val="FF0000"/>
                </a:solidFill>
              </a:rPr>
              <a:t> </a:t>
            </a:r>
            <a:r>
              <a:rPr lang="it-IT" dirty="0" smtClean="0"/>
              <a:t>e la scelta al margine tra lavoro e tempo libero (tesi psicologica, ipotesi della piena libertà del lavoratore di scegliere le condizioni alle quali presta la propria opera).</a:t>
            </a:r>
          </a:p>
        </p:txBody>
      </p:sp>
    </p:spTree>
    <p:extLst>
      <p:ext uri="{BB962C8B-B14F-4D97-AF65-F5344CB8AC3E}">
        <p14:creationId xmlns:p14="http://schemas.microsoft.com/office/powerpoint/2010/main" val="585286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mercato secondo </a:t>
            </a:r>
            <a:r>
              <a:rPr lang="it-IT" dirty="0" err="1" smtClean="0"/>
              <a:t>Jevons</a:t>
            </a:r>
            <a:endParaRPr lang="it-IT" dirty="0"/>
          </a:p>
        </p:txBody>
      </p:sp>
      <p:sp>
        <p:nvSpPr>
          <p:cNvPr id="3" name="Segnaposto contenuto 2"/>
          <p:cNvSpPr>
            <a:spLocks noGrp="1"/>
          </p:cNvSpPr>
          <p:nvPr>
            <p:ph idx="1"/>
          </p:nvPr>
        </p:nvSpPr>
        <p:spPr>
          <a:xfrm>
            <a:off x="838200" y="1825625"/>
            <a:ext cx="10515600" cy="4768358"/>
          </a:xfrm>
        </p:spPr>
        <p:txBody>
          <a:bodyPr>
            <a:normAutofit fontScale="85000" lnSpcReduction="20000"/>
          </a:bodyPr>
          <a:lstStyle/>
          <a:p>
            <a:r>
              <a:rPr lang="it-IT" dirty="0" smtClean="0"/>
              <a:t>Il </a:t>
            </a:r>
            <a:r>
              <a:rPr lang="it-IT" dirty="0" smtClean="0">
                <a:solidFill>
                  <a:srgbClr val="FF0000"/>
                </a:solidFill>
              </a:rPr>
              <a:t>mercato</a:t>
            </a:r>
            <a:r>
              <a:rPr lang="it-IT" dirty="0" smtClean="0"/>
              <a:t> come luogo dove s’intrecciano rapporti di scambio bilaterali e multilaterali (trading </a:t>
            </a:r>
            <a:r>
              <a:rPr lang="it-IT" dirty="0" err="1" smtClean="0"/>
              <a:t>bodies</a:t>
            </a:r>
            <a:r>
              <a:rPr lang="it-IT" dirty="0" smtClean="0"/>
              <a:t>, salto logico dall’individuo al mercato) in condizioni di trasparenza cioè di conoscenza diffusa delle condizioni di domanda e di offerta, insieme a omogeneità e divisibilità della merce, libertà di accesso agli scambi (come per i classici).</a:t>
            </a:r>
          </a:p>
          <a:p>
            <a:endParaRPr lang="it-IT" dirty="0" smtClean="0"/>
          </a:p>
          <a:p>
            <a:r>
              <a:rPr lang="it-IT" dirty="0" smtClean="0">
                <a:solidFill>
                  <a:srgbClr val="FF0000"/>
                </a:solidFill>
              </a:rPr>
              <a:t>Legge d’indifferenza del prezzo </a:t>
            </a:r>
            <a:r>
              <a:rPr lang="it-IT" dirty="0" smtClean="0"/>
              <a:t>in un mercato: «non può esservi che un solo prezzo per una stessa merce». Per il singolo il valore di scambio coincide da un lato con l’utilità marginale di ciò che si acquisisce, dall’altro con la disutilità marginale del lavoro necessario per procurarsi il bene in questione.  </a:t>
            </a:r>
          </a:p>
          <a:p>
            <a:endParaRPr lang="it-IT" dirty="0" smtClean="0"/>
          </a:p>
          <a:p>
            <a:r>
              <a:rPr lang="it-IT" dirty="0" smtClean="0"/>
              <a:t>Lo </a:t>
            </a:r>
            <a:r>
              <a:rPr lang="it-IT" dirty="0" smtClean="0">
                <a:solidFill>
                  <a:srgbClr val="FF0000"/>
                </a:solidFill>
              </a:rPr>
              <a:t>scambio come proiezioni di un comportamento razionale </a:t>
            </a:r>
            <a:r>
              <a:rPr lang="it-IT" dirty="0" smtClean="0"/>
              <a:t>(massimizzazione dell’utilità tenendo conto del costo da sostenere per acquisire il bene) più che di una tendenza umana naturale allo scambio e al baratto in un contesto sociale (com’era per Smith e gli economisti classici).</a:t>
            </a:r>
          </a:p>
        </p:txBody>
      </p:sp>
    </p:spTree>
    <p:extLst>
      <p:ext uri="{BB962C8B-B14F-4D97-AF65-F5344CB8AC3E}">
        <p14:creationId xmlns:p14="http://schemas.microsoft.com/office/powerpoint/2010/main" val="33421667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concetto di margine</a:t>
            </a:r>
            <a:endParaRPr lang="it-IT" dirty="0"/>
          </a:p>
        </p:txBody>
      </p:sp>
      <p:sp>
        <p:nvSpPr>
          <p:cNvPr id="3" name="Segnaposto contenuto 2"/>
          <p:cNvSpPr>
            <a:spLocks noGrp="1"/>
          </p:cNvSpPr>
          <p:nvPr>
            <p:ph idx="1"/>
          </p:nvPr>
        </p:nvSpPr>
        <p:spPr>
          <a:xfrm>
            <a:off x="838200" y="1825625"/>
            <a:ext cx="10515600" cy="4819874"/>
          </a:xfrm>
        </p:spPr>
        <p:txBody>
          <a:bodyPr>
            <a:normAutofit fontScale="77500" lnSpcReduction="20000"/>
          </a:bodyPr>
          <a:lstStyle/>
          <a:p>
            <a:r>
              <a:rPr lang="it-IT" dirty="0" smtClean="0"/>
              <a:t>Nell’analizzare il comportamento dei consumatori e delle imprese, gli economisti marginalisti, da </a:t>
            </a:r>
            <a:r>
              <a:rPr lang="it-IT" dirty="0" err="1" smtClean="0"/>
              <a:t>Jevons</a:t>
            </a:r>
            <a:r>
              <a:rPr lang="it-IT" dirty="0" smtClean="0"/>
              <a:t> in poi, utilizzano </a:t>
            </a:r>
            <a:r>
              <a:rPr lang="it-IT" dirty="0" smtClean="0">
                <a:solidFill>
                  <a:srgbClr val="FF0000"/>
                </a:solidFill>
              </a:rPr>
              <a:t>ragionamenti ipotetici di tipo controfattuale</a:t>
            </a:r>
            <a:r>
              <a:rPr lang="it-IT" dirty="0" smtClean="0"/>
              <a:t>:</a:t>
            </a:r>
          </a:p>
          <a:p>
            <a:pPr lvl="1"/>
            <a:r>
              <a:rPr lang="it-IT" dirty="0" smtClean="0"/>
              <a:t>Di quanto varia la produzione aumentando di x l’impiego del fattore produttivo A, a parità del resto? (produttività marginale).</a:t>
            </a:r>
          </a:p>
          <a:p>
            <a:pPr lvl="1"/>
            <a:r>
              <a:rPr lang="it-IT" dirty="0" smtClean="0"/>
              <a:t>Di </a:t>
            </a:r>
            <a:r>
              <a:rPr lang="it-IT" dirty="0"/>
              <a:t>quanto varia </a:t>
            </a:r>
            <a:r>
              <a:rPr lang="it-IT" dirty="0" smtClean="0"/>
              <a:t>l’utilità </a:t>
            </a:r>
            <a:r>
              <a:rPr lang="it-IT" dirty="0"/>
              <a:t>(a livello </a:t>
            </a:r>
            <a:r>
              <a:rPr lang="it-IT" dirty="0" smtClean="0"/>
              <a:t>del singolo consumatore </a:t>
            </a:r>
            <a:r>
              <a:rPr lang="it-IT" dirty="0"/>
              <a:t>o a livello aggregato) aumentando di x </a:t>
            </a:r>
            <a:r>
              <a:rPr lang="it-IT" dirty="0" smtClean="0"/>
              <a:t>il consumo del bene B, </a:t>
            </a:r>
            <a:r>
              <a:rPr lang="it-IT" dirty="0"/>
              <a:t>a parità del resto? </a:t>
            </a:r>
            <a:r>
              <a:rPr lang="it-IT" dirty="0" smtClean="0"/>
              <a:t>(utilità marginale).</a:t>
            </a:r>
          </a:p>
          <a:p>
            <a:pPr lvl="1"/>
            <a:r>
              <a:rPr lang="it-IT" dirty="0" smtClean="0"/>
              <a:t>Simmetria fra i due concetti. </a:t>
            </a:r>
            <a:r>
              <a:rPr lang="it-IT" dirty="0"/>
              <a:t>I marginalisti concepiscono produzione e del consumo in maniera analoga. Le stesse leggi prevalgono in entrambi i settori</a:t>
            </a:r>
            <a:r>
              <a:rPr lang="it-IT" dirty="0" smtClean="0"/>
              <a:t>.</a:t>
            </a:r>
          </a:p>
          <a:p>
            <a:pPr lvl="1"/>
            <a:r>
              <a:rPr lang="it-IT" dirty="0" smtClean="0"/>
              <a:t>Scelta razionale come bilanciamento, al margine, tra utilità (piacere) e costo (pena).</a:t>
            </a:r>
          </a:p>
          <a:p>
            <a:endParaRPr lang="it-IT" dirty="0" smtClean="0"/>
          </a:p>
          <a:p>
            <a:r>
              <a:rPr lang="it-IT" dirty="0" smtClean="0"/>
              <a:t>L'</a:t>
            </a:r>
            <a:r>
              <a:rPr lang="it-IT" dirty="0" smtClean="0">
                <a:solidFill>
                  <a:srgbClr val="FF0000"/>
                </a:solidFill>
              </a:rPr>
              <a:t>idea </a:t>
            </a:r>
            <a:r>
              <a:rPr lang="it-IT" dirty="0">
                <a:solidFill>
                  <a:srgbClr val="FF0000"/>
                </a:solidFill>
              </a:rPr>
              <a:t>guida</a:t>
            </a:r>
            <a:r>
              <a:rPr lang="it-IT" dirty="0"/>
              <a:t> deriva dal principio classico della diminuzione intensiva dei rendimenti. </a:t>
            </a:r>
            <a:r>
              <a:rPr lang="it-IT" dirty="0" smtClean="0"/>
              <a:t>Se </a:t>
            </a:r>
            <a:r>
              <a:rPr lang="it-IT" dirty="0"/>
              <a:t>si impiega sempre più lavoro su un dato pezzo di terra, allora da un certo punto in poi ogni unità incrementale di lavoro porterà ad un aumento sempre più piccolo della produzione, fino a quando l'aumento diventa uguale a zero (e poi negativo). </a:t>
            </a:r>
            <a:endParaRPr lang="it-IT" dirty="0" smtClean="0"/>
          </a:p>
          <a:p>
            <a:r>
              <a:rPr lang="it-IT" dirty="0" smtClean="0"/>
              <a:t>I marginalisti applicano lo </a:t>
            </a:r>
            <a:r>
              <a:rPr lang="it-IT" dirty="0"/>
              <a:t>stesso principio </a:t>
            </a:r>
            <a:r>
              <a:rPr lang="it-IT" dirty="0" smtClean="0"/>
              <a:t>che vale </a:t>
            </a:r>
            <a:r>
              <a:rPr lang="it-IT" dirty="0"/>
              <a:t>per TUTTI i fattori di produzione </a:t>
            </a:r>
            <a:r>
              <a:rPr lang="it-IT" dirty="0" smtClean="0"/>
              <a:t>(soprattutto il capitale) e </a:t>
            </a:r>
            <a:r>
              <a:rPr lang="it-IT" dirty="0"/>
              <a:t>per il consumo.</a:t>
            </a:r>
          </a:p>
          <a:p>
            <a:endParaRPr lang="it-IT" dirty="0" smtClean="0"/>
          </a:p>
          <a:p>
            <a:pPr marL="0" indent="0">
              <a:buNone/>
            </a:pPr>
            <a:endParaRPr lang="it-IT" dirty="0"/>
          </a:p>
        </p:txBody>
      </p:sp>
    </p:spTree>
    <p:extLst>
      <p:ext uri="{BB962C8B-B14F-4D97-AF65-F5344CB8AC3E}">
        <p14:creationId xmlns:p14="http://schemas.microsoft.com/office/powerpoint/2010/main" val="11325413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modo di ragionare dei marginalisti</a:t>
            </a:r>
            <a:endParaRPr lang="it-IT" dirty="0"/>
          </a:p>
        </p:txBody>
      </p:sp>
      <p:sp>
        <p:nvSpPr>
          <p:cNvPr id="3" name="Segnaposto contenuto 2"/>
          <p:cNvSpPr>
            <a:spLocks noGrp="1"/>
          </p:cNvSpPr>
          <p:nvPr>
            <p:ph idx="1"/>
          </p:nvPr>
        </p:nvSpPr>
        <p:spPr/>
        <p:txBody>
          <a:bodyPr>
            <a:normAutofit fontScale="85000" lnSpcReduction="20000"/>
          </a:bodyPr>
          <a:lstStyle/>
          <a:p>
            <a:r>
              <a:rPr lang="it-IT" dirty="0"/>
              <a:t>Da qui l'attenzione si è concentrata sul </a:t>
            </a:r>
            <a:r>
              <a:rPr lang="it-IT" dirty="0">
                <a:solidFill>
                  <a:srgbClr val="FF0000"/>
                </a:solidFill>
              </a:rPr>
              <a:t>confronto tra una data situazione e un'ipotetica situazione alternativa</a:t>
            </a:r>
            <a:r>
              <a:rPr lang="it-IT" dirty="0"/>
              <a:t>. </a:t>
            </a:r>
            <a:r>
              <a:rPr lang="it-IT" dirty="0" smtClean="0"/>
              <a:t>L’alternativa </a:t>
            </a:r>
            <a:r>
              <a:rPr lang="it-IT" dirty="0"/>
              <a:t>è </a:t>
            </a:r>
            <a:r>
              <a:rPr lang="it-IT" dirty="0" smtClean="0"/>
              <a:t>costruita </a:t>
            </a:r>
            <a:r>
              <a:rPr lang="it-IT" dirty="0"/>
              <a:t>dal teorico, che </a:t>
            </a:r>
            <a:r>
              <a:rPr lang="it-IT" dirty="0" smtClean="0"/>
              <a:t>si comporta come uno </a:t>
            </a:r>
            <a:r>
              <a:rPr lang="it-IT" dirty="0"/>
              <a:t>sperimentatore </a:t>
            </a:r>
            <a:r>
              <a:rPr lang="it-IT" dirty="0" smtClean="0"/>
              <a:t>impegnato a contemplare gli </a:t>
            </a:r>
            <a:r>
              <a:rPr lang="it-IT" dirty="0"/>
              <a:t>effetti di ipotetiche </a:t>
            </a:r>
            <a:r>
              <a:rPr lang="it-IT" dirty="0" smtClean="0"/>
              <a:t>perturbazioni.. </a:t>
            </a:r>
          </a:p>
          <a:p>
            <a:endParaRPr lang="it-IT" dirty="0"/>
          </a:p>
          <a:p>
            <a:r>
              <a:rPr lang="it-IT" dirty="0" smtClean="0"/>
              <a:t>Gli </a:t>
            </a:r>
            <a:r>
              <a:rPr lang="it-IT" dirty="0"/>
              <a:t>economisti marginalisti hanno cercato di analizzare il sistema economico NON così </a:t>
            </a:r>
            <a:r>
              <a:rPr lang="it-IT" dirty="0" smtClean="0"/>
              <a:t>com’è (come invece fanno gli economisti classici, pur non rinunciando a formulare teorie su di esso) ma come dovrebbe </a:t>
            </a:r>
          </a:p>
          <a:p>
            <a:endParaRPr lang="it-IT" dirty="0"/>
          </a:p>
          <a:p>
            <a:r>
              <a:rPr lang="it-IT" dirty="0" smtClean="0"/>
              <a:t>I marginalisti cercano di </a:t>
            </a:r>
            <a:r>
              <a:rPr lang="it-IT" dirty="0"/>
              <a:t>capire le </a:t>
            </a:r>
            <a:r>
              <a:rPr lang="it-IT" dirty="0" smtClean="0"/>
              <a:t>proprietà del sistema economico e dei fenomeni legati a produzione, distribuzione, scambio e consumo, confrontando il sistema economico esistente in un certo momento con </a:t>
            </a:r>
            <a:r>
              <a:rPr lang="it-IT" dirty="0"/>
              <a:t>un </a:t>
            </a:r>
            <a:r>
              <a:rPr lang="it-IT" dirty="0" smtClean="0"/>
              <a:t>sistema alternativo, concepito teoricamente, e </a:t>
            </a:r>
            <a:r>
              <a:rPr lang="it-IT" dirty="0"/>
              <a:t>costruito </a:t>
            </a:r>
            <a:r>
              <a:rPr lang="it-IT" dirty="0" smtClean="0"/>
              <a:t>per essere «adiacente» </a:t>
            </a:r>
            <a:r>
              <a:rPr lang="it-IT" dirty="0"/>
              <a:t>al sistema </a:t>
            </a:r>
            <a:r>
              <a:rPr lang="it-IT" dirty="0" smtClean="0"/>
              <a:t>di partenza.</a:t>
            </a:r>
          </a:p>
          <a:p>
            <a:endParaRPr lang="it-IT" dirty="0" smtClean="0"/>
          </a:p>
          <a:p>
            <a:endParaRPr lang="it-IT" dirty="0" smtClean="0"/>
          </a:p>
          <a:p>
            <a:endParaRPr lang="it-IT" dirty="0"/>
          </a:p>
          <a:p>
            <a:pPr marL="0" indent="0">
              <a:buNone/>
            </a:pPr>
            <a:endParaRPr lang="it-IT" dirty="0"/>
          </a:p>
          <a:p>
            <a:pPr marL="0" indent="0">
              <a:buNone/>
            </a:pPr>
            <a:endParaRPr lang="it-IT" dirty="0"/>
          </a:p>
        </p:txBody>
      </p:sp>
    </p:spTree>
    <p:extLst>
      <p:ext uri="{BB962C8B-B14F-4D97-AF65-F5344CB8AC3E}">
        <p14:creationId xmlns:p14="http://schemas.microsoft.com/office/powerpoint/2010/main" val="2549994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2927927" y="5811798"/>
            <a:ext cx="6797964" cy="646331"/>
          </a:xfrm>
          <a:prstGeom prst="rect">
            <a:avLst/>
          </a:prstGeom>
        </p:spPr>
        <p:txBody>
          <a:bodyPr wrap="square">
            <a:spAutoFit/>
          </a:bodyPr>
          <a:lstStyle/>
          <a:p>
            <a:pPr algn="ctr"/>
            <a:r>
              <a:rPr lang="it-IT" dirty="0"/>
              <a:t>Carl </a:t>
            </a:r>
            <a:r>
              <a:rPr lang="it-IT" dirty="0" err="1"/>
              <a:t>Menger</a:t>
            </a:r>
            <a:r>
              <a:rPr lang="it-IT" dirty="0"/>
              <a:t> </a:t>
            </a:r>
          </a:p>
          <a:p>
            <a:pPr algn="ctr"/>
            <a:r>
              <a:rPr lang="it-IT" dirty="0"/>
              <a:t>(</a:t>
            </a:r>
            <a:r>
              <a:rPr lang="it-IT" dirty="0" err="1"/>
              <a:t>Nowy</a:t>
            </a:r>
            <a:r>
              <a:rPr lang="it-IT" dirty="0"/>
              <a:t> </a:t>
            </a:r>
            <a:r>
              <a:rPr lang="it-IT" dirty="0" err="1"/>
              <a:t>Sącz</a:t>
            </a:r>
            <a:r>
              <a:rPr lang="it-IT" dirty="0"/>
              <a:t>, Galizia , </a:t>
            </a:r>
            <a:r>
              <a:rPr lang="it-IT" dirty="0" smtClean="0"/>
              <a:t>23 febbraio 1840 </a:t>
            </a:r>
            <a:r>
              <a:rPr lang="it-IT" dirty="0"/>
              <a:t>- Vienna </a:t>
            </a:r>
            <a:r>
              <a:rPr lang="it-IT" dirty="0" smtClean="0"/>
              <a:t>26 febbraio 1921</a:t>
            </a:r>
            <a:r>
              <a:rPr lang="it-IT" dirty="0"/>
              <a:t>)</a:t>
            </a:r>
            <a:endParaRPr lang="it-IT" sz="1600" dirty="0"/>
          </a:p>
        </p:txBody>
      </p:sp>
      <p:pic>
        <p:nvPicPr>
          <p:cNvPr id="2" name="Immagine 1"/>
          <p:cNvPicPr>
            <a:picLocks noChangeAspect="1"/>
          </p:cNvPicPr>
          <p:nvPr/>
        </p:nvPicPr>
        <p:blipFill>
          <a:blip r:embed="rId2"/>
          <a:stretch>
            <a:fillRect/>
          </a:stretch>
        </p:blipFill>
        <p:spPr>
          <a:xfrm>
            <a:off x="3946091" y="407266"/>
            <a:ext cx="4200381" cy="5161149"/>
          </a:xfrm>
          <a:prstGeom prst="rect">
            <a:avLst/>
          </a:prstGeom>
        </p:spPr>
      </p:pic>
    </p:spTree>
    <p:extLst>
      <p:ext uri="{BB962C8B-B14F-4D97-AF65-F5344CB8AC3E}">
        <p14:creationId xmlns:p14="http://schemas.microsoft.com/office/powerpoint/2010/main" val="786127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Cenni biografici e controversia sul metodo</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Nasce in una famiglia borghese di ufficiali e funzionari pubblici nell’impero austro-ungarico</a:t>
            </a:r>
          </a:p>
          <a:p>
            <a:r>
              <a:rPr lang="it-IT" dirty="0" smtClean="0"/>
              <a:t>Intraprende la carriera universitaria (incarico principale all’Università di Vienna dal 1879 al 1911), insieme a quella di pubblicista e di alto funzionario dello stato (consulente per la riforma monetaria dei primi anni 1890s, tutor del principe ereditario Rodolfo d’Asburgo).</a:t>
            </a:r>
          </a:p>
          <a:p>
            <a:r>
              <a:rPr lang="it-IT" dirty="0" smtClean="0">
                <a:solidFill>
                  <a:srgbClr val="FF0000"/>
                </a:solidFill>
              </a:rPr>
              <a:t>Fondatore della Scuola austriaca </a:t>
            </a:r>
            <a:r>
              <a:rPr lang="it-IT" dirty="0" smtClean="0"/>
              <a:t>(di cui riparleremo alla fine del corso), corrente del marginalismo che nasce e si sviluppa in opposizione allo storicismo tedesco e all’economia classica inglese. </a:t>
            </a:r>
          </a:p>
          <a:p>
            <a:r>
              <a:rPr lang="it-IT" dirty="0" smtClean="0"/>
              <a:t>Anima il </a:t>
            </a:r>
            <a:r>
              <a:rPr lang="it-IT" i="1" dirty="0" err="1" smtClean="0">
                <a:solidFill>
                  <a:srgbClr val="FF0000"/>
                </a:solidFill>
              </a:rPr>
              <a:t>Methodenstreit</a:t>
            </a:r>
            <a:r>
              <a:rPr lang="it-IT" i="1" dirty="0" smtClean="0"/>
              <a:t> </a:t>
            </a:r>
            <a:r>
              <a:rPr lang="it-IT" dirty="0" smtClean="0"/>
              <a:t>contro il tedesco Gustav von </a:t>
            </a:r>
            <a:r>
              <a:rPr lang="it-IT" dirty="0" err="1" smtClean="0"/>
              <a:t>Schmoller</a:t>
            </a:r>
            <a:r>
              <a:rPr lang="it-IT" dirty="0" smtClean="0"/>
              <a:t>, </a:t>
            </a:r>
            <a:r>
              <a:rPr lang="it-IT" dirty="0" err="1" smtClean="0"/>
              <a:t>decando</a:t>
            </a:r>
            <a:r>
              <a:rPr lang="it-IT" dirty="0" smtClean="0"/>
              <a:t> degli economisti tedeschi e della cosiddetta </a:t>
            </a:r>
            <a:r>
              <a:rPr lang="it-IT" i="1" dirty="0" smtClean="0"/>
              <a:t>Nuova scuola storica</a:t>
            </a:r>
            <a:r>
              <a:rPr lang="it-IT" dirty="0" smtClean="0"/>
              <a:t>. La controversia </a:t>
            </a:r>
            <a:r>
              <a:rPr lang="it-IT" i="1" dirty="0" smtClean="0"/>
              <a:t>verteva </a:t>
            </a:r>
            <a:r>
              <a:rPr lang="it-IT" i="1" dirty="0"/>
              <a:t>sui vantaggi e gli svantaggi del metodo razionale-matematizzante da un lato e del metodo storico-sociologico dall'altro; in effetti, si trattava piuttosto di una diversa accentuazione di campi di oggetti (o di aspetti di uno stesso campo di oggetti) e, nel contempo, di conferire a un determinato tipo di metodo una pretesa monopolistica nella caratterizzazione della disciplina</a:t>
            </a:r>
            <a:r>
              <a:rPr lang="it-IT" dirty="0" smtClean="0"/>
              <a:t>. (Fonte Treccani Metodo)</a:t>
            </a:r>
            <a:r>
              <a:rPr lang="it-IT" i="1" dirty="0" smtClean="0"/>
              <a:t> </a:t>
            </a:r>
            <a:endParaRPr lang="it-IT" i="1" dirty="0"/>
          </a:p>
        </p:txBody>
      </p:sp>
    </p:spTree>
    <p:extLst>
      <p:ext uri="{BB962C8B-B14F-4D97-AF65-F5344CB8AC3E}">
        <p14:creationId xmlns:p14="http://schemas.microsoft.com/office/powerpoint/2010/main" val="13963950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SZ on </a:t>
            </a:r>
            <a:r>
              <a:rPr lang="it-IT" dirty="0" err="1" smtClean="0"/>
              <a:t>Menger</a:t>
            </a:r>
            <a:r>
              <a:rPr lang="it-IT" dirty="0" smtClean="0"/>
              <a:t> and </a:t>
            </a:r>
            <a:r>
              <a:rPr lang="it-IT" dirty="0" err="1" smtClean="0"/>
              <a:t>Methodenstreit</a:t>
            </a:r>
            <a:r>
              <a:rPr lang="it-IT" dirty="0" smtClean="0"/>
              <a:t> (p. 191)</a:t>
            </a:r>
            <a:endParaRPr lang="it-IT" dirty="0"/>
          </a:p>
        </p:txBody>
      </p:sp>
      <p:sp>
        <p:nvSpPr>
          <p:cNvPr id="6" name="Segnaposto contenuto 5"/>
          <p:cNvSpPr>
            <a:spLocks noGrp="1"/>
          </p:cNvSpPr>
          <p:nvPr>
            <p:ph idx="1"/>
          </p:nvPr>
        </p:nvSpPr>
        <p:spPr>
          <a:xfrm>
            <a:off x="838200" y="1825624"/>
            <a:ext cx="10698018" cy="4787612"/>
          </a:xfrm>
        </p:spPr>
        <p:txBody>
          <a:bodyPr>
            <a:normAutofit fontScale="70000" lnSpcReduction="20000"/>
          </a:bodyPr>
          <a:lstStyle/>
          <a:p>
            <a:r>
              <a:rPr lang="en-US" i="1" dirty="0" smtClean="0">
                <a:solidFill>
                  <a:srgbClr val="FF0000"/>
                </a:solidFill>
              </a:rPr>
              <a:t>There </a:t>
            </a:r>
            <a:r>
              <a:rPr lang="en-US" i="1" dirty="0">
                <a:solidFill>
                  <a:srgbClr val="FF0000"/>
                </a:solidFill>
              </a:rPr>
              <a:t>were two principal arguments with which the Viennese economist defended himself from </a:t>
            </a:r>
            <a:r>
              <a:rPr lang="en-US" i="1" dirty="0" err="1">
                <a:solidFill>
                  <a:srgbClr val="FF0000"/>
                </a:solidFill>
              </a:rPr>
              <a:t>Schmoller’s</a:t>
            </a:r>
            <a:r>
              <a:rPr lang="en-US" i="1" dirty="0">
                <a:solidFill>
                  <a:srgbClr val="FF0000"/>
                </a:solidFill>
              </a:rPr>
              <a:t> attacks</a:t>
            </a:r>
            <a:r>
              <a:rPr lang="en-US" i="1" dirty="0" smtClean="0">
                <a:solidFill>
                  <a:srgbClr val="FF0000"/>
                </a:solidFill>
              </a:rPr>
              <a:t>.</a:t>
            </a:r>
          </a:p>
          <a:p>
            <a:r>
              <a:rPr lang="en-US" i="1" dirty="0" smtClean="0"/>
              <a:t>The </a:t>
            </a:r>
            <a:r>
              <a:rPr lang="en-US" i="1" dirty="0"/>
              <a:t>first </a:t>
            </a:r>
            <a:r>
              <a:rPr lang="en-US" i="1" dirty="0" smtClean="0"/>
              <a:t>was that </a:t>
            </a:r>
            <a:r>
              <a:rPr lang="en-US" i="1" dirty="0">
                <a:solidFill>
                  <a:srgbClr val="FF0000"/>
                </a:solidFill>
              </a:rPr>
              <a:t>‘pure science’ is always </a:t>
            </a:r>
            <a:r>
              <a:rPr lang="en-US" i="1" dirty="0" err="1">
                <a:solidFill>
                  <a:srgbClr val="FF0000"/>
                </a:solidFill>
              </a:rPr>
              <a:t>wertfrei</a:t>
            </a:r>
            <a:r>
              <a:rPr lang="en-US" i="1" dirty="0"/>
              <a:t>, value-free. Economics, if it wishes to </a:t>
            </a:r>
            <a:r>
              <a:rPr lang="en-US" i="1" dirty="0" smtClean="0"/>
              <a:t>be science</a:t>
            </a:r>
            <a:r>
              <a:rPr lang="en-US" i="1" dirty="0"/>
              <a:t>, must keep itself free of value judgements: ‘The so-called ‘‘</a:t>
            </a:r>
            <a:r>
              <a:rPr lang="en-US" i="1" dirty="0" smtClean="0"/>
              <a:t>ethical orientation</a:t>
            </a:r>
            <a:r>
              <a:rPr lang="en-US" i="1" dirty="0"/>
              <a:t>’’ of political economy is thus a vague postulate devoid of </a:t>
            </a:r>
            <a:r>
              <a:rPr lang="en-US" i="1" dirty="0" smtClean="0"/>
              <a:t>any deeper </a:t>
            </a:r>
            <a:r>
              <a:rPr lang="en-US" i="1" dirty="0"/>
              <a:t>meaning in respect both to the theoretical and to the </a:t>
            </a:r>
            <a:r>
              <a:rPr lang="en-US" i="1" dirty="0" smtClean="0"/>
              <a:t>practical problems </a:t>
            </a:r>
            <a:r>
              <a:rPr lang="en-US" i="1" dirty="0"/>
              <a:t>of the latter, a confusion in thought’ (p. 237). Here </a:t>
            </a:r>
            <a:r>
              <a:rPr lang="en-US" i="1" dirty="0" err="1" smtClean="0"/>
              <a:t>Menger</a:t>
            </a:r>
            <a:r>
              <a:rPr lang="en-US" i="1" dirty="0" smtClean="0"/>
              <a:t> anticipated </a:t>
            </a:r>
            <a:r>
              <a:rPr lang="en-US" i="1" dirty="0"/>
              <a:t>by a few decades the famous argument of the </a:t>
            </a:r>
            <a:r>
              <a:rPr lang="en-US" i="1" dirty="0">
                <a:solidFill>
                  <a:srgbClr val="FF0000"/>
                </a:solidFill>
              </a:rPr>
              <a:t>neutrality </a:t>
            </a:r>
            <a:r>
              <a:rPr lang="en-US" i="1" dirty="0" smtClean="0">
                <a:solidFill>
                  <a:srgbClr val="FF0000"/>
                </a:solidFill>
              </a:rPr>
              <a:t>of economic </a:t>
            </a:r>
            <a:r>
              <a:rPr lang="en-US" i="1" dirty="0">
                <a:solidFill>
                  <a:srgbClr val="FF0000"/>
                </a:solidFill>
              </a:rPr>
              <a:t>science </a:t>
            </a:r>
            <a:r>
              <a:rPr lang="en-US" i="1" dirty="0"/>
              <a:t>which was later to be ‘codified’ in the 1932 Essay </a:t>
            </a:r>
            <a:r>
              <a:rPr lang="en-US" i="1" dirty="0" smtClean="0"/>
              <a:t>by </a:t>
            </a:r>
            <a:r>
              <a:rPr lang="it-IT" i="1" dirty="0" smtClean="0"/>
              <a:t>Robbins</a:t>
            </a:r>
            <a:r>
              <a:rPr lang="it-IT" i="1" dirty="0"/>
              <a:t>.</a:t>
            </a:r>
          </a:p>
          <a:p>
            <a:r>
              <a:rPr lang="en-US" i="1" dirty="0"/>
              <a:t>The second argument is that </a:t>
            </a:r>
            <a:r>
              <a:rPr lang="en-US" i="1" dirty="0">
                <a:solidFill>
                  <a:srgbClr val="FF0000"/>
                </a:solidFill>
              </a:rPr>
              <a:t>economics can only scientifically deal </a:t>
            </a:r>
            <a:r>
              <a:rPr lang="en-US" i="1" dirty="0" smtClean="0">
                <a:solidFill>
                  <a:srgbClr val="FF0000"/>
                </a:solidFill>
              </a:rPr>
              <a:t>with the </a:t>
            </a:r>
            <a:r>
              <a:rPr lang="en-US" i="1" dirty="0" err="1">
                <a:solidFill>
                  <a:srgbClr val="FF0000"/>
                </a:solidFill>
              </a:rPr>
              <a:t>behaviour</a:t>
            </a:r>
            <a:r>
              <a:rPr lang="en-US" i="1" dirty="0">
                <a:solidFill>
                  <a:srgbClr val="FF0000"/>
                </a:solidFill>
              </a:rPr>
              <a:t> of individual agents</a:t>
            </a:r>
            <a:r>
              <a:rPr lang="en-US" i="1" dirty="0"/>
              <a:t>, whether they are consumers or firms. It </a:t>
            </a:r>
            <a:r>
              <a:rPr lang="en-US" i="1" dirty="0" smtClean="0"/>
              <a:t>is not </a:t>
            </a:r>
            <a:r>
              <a:rPr lang="en-US" i="1" dirty="0"/>
              <a:t>possible to speak, in a scientific way, of economic aggregates. </a:t>
            </a:r>
            <a:r>
              <a:rPr lang="en-US" i="1" dirty="0" smtClean="0"/>
              <a:t>There would </a:t>
            </a:r>
            <a:r>
              <a:rPr lang="en-US" i="1" dirty="0"/>
              <a:t>be no space in economic science for macroeconomics and </a:t>
            </a:r>
            <a:r>
              <a:rPr lang="en-US" i="1" dirty="0" smtClean="0"/>
              <a:t>concepts such </a:t>
            </a:r>
            <a:r>
              <a:rPr lang="en-US" i="1" dirty="0"/>
              <a:t>as national interests or collective wealth. To move from the idea </a:t>
            </a:r>
            <a:r>
              <a:rPr lang="en-US" i="1" dirty="0" smtClean="0"/>
              <a:t>that individual </a:t>
            </a:r>
            <a:r>
              <a:rPr lang="en-US" i="1" dirty="0"/>
              <a:t>desires are the only criteria of good and bad to the argument </a:t>
            </a:r>
            <a:r>
              <a:rPr lang="en-US" i="1" dirty="0" smtClean="0"/>
              <a:t>that social </a:t>
            </a:r>
            <a:r>
              <a:rPr lang="en-US" i="1" dirty="0"/>
              <a:t>welfare is promoted and encouraged by policies aiming at </a:t>
            </a:r>
            <a:r>
              <a:rPr lang="en-US" i="1" dirty="0" smtClean="0"/>
              <a:t>maximizing the </a:t>
            </a:r>
            <a:r>
              <a:rPr lang="en-US" i="1" dirty="0"/>
              <a:t>total amount of pleasure would lead to serious logical and </a:t>
            </a:r>
            <a:r>
              <a:rPr lang="en-US" i="1" dirty="0" smtClean="0"/>
              <a:t>practical difficulties</a:t>
            </a:r>
            <a:r>
              <a:rPr lang="en-US" i="1" dirty="0"/>
              <a:t>. </a:t>
            </a:r>
            <a:endParaRPr lang="en-US" i="1" dirty="0" smtClean="0"/>
          </a:p>
          <a:p>
            <a:r>
              <a:rPr lang="en-US" i="1" dirty="0" err="1" smtClean="0">
                <a:solidFill>
                  <a:srgbClr val="FF0000"/>
                </a:solidFill>
              </a:rPr>
              <a:t>Menger</a:t>
            </a:r>
            <a:r>
              <a:rPr lang="en-US" i="1" dirty="0"/>
              <a:t>, unlike Bentham, </a:t>
            </a:r>
            <a:r>
              <a:rPr lang="en-US" i="1" dirty="0">
                <a:solidFill>
                  <a:srgbClr val="FF0000"/>
                </a:solidFill>
              </a:rPr>
              <a:t>correctly perceived the technical </a:t>
            </a:r>
            <a:r>
              <a:rPr lang="en-US" i="1" dirty="0" smtClean="0">
                <a:solidFill>
                  <a:srgbClr val="FF0000"/>
                </a:solidFill>
              </a:rPr>
              <a:t>difficulties of </a:t>
            </a:r>
            <a:r>
              <a:rPr lang="en-US" i="1" dirty="0">
                <a:solidFill>
                  <a:srgbClr val="FF0000"/>
                </a:solidFill>
              </a:rPr>
              <a:t>the reformist policies based on utilitarian principles</a:t>
            </a:r>
            <a:r>
              <a:rPr lang="en-US" i="1" dirty="0"/>
              <a:t>: ‘the </a:t>
            </a:r>
            <a:r>
              <a:rPr lang="en-US" i="1" dirty="0" smtClean="0"/>
              <a:t>greatest welfare </a:t>
            </a:r>
            <a:r>
              <a:rPr lang="en-US" i="1" dirty="0"/>
              <a:t>for the greatest number’ is not compatible with </a:t>
            </a:r>
            <a:r>
              <a:rPr lang="en-US" i="1" dirty="0" smtClean="0"/>
              <a:t>methodological individualism</a:t>
            </a:r>
            <a:r>
              <a:rPr lang="en-US" i="1" dirty="0"/>
              <a:t>, that is, with the view that all propositions about the </a:t>
            </a:r>
            <a:r>
              <a:rPr lang="en-US" i="1" dirty="0" smtClean="0"/>
              <a:t>behavior of </a:t>
            </a:r>
            <a:r>
              <a:rPr lang="en-US" i="1" dirty="0"/>
              <a:t>the collective agents must be reducible to propositions about </a:t>
            </a:r>
            <a:r>
              <a:rPr lang="en-US" i="1" dirty="0" smtClean="0"/>
              <a:t>the </a:t>
            </a:r>
            <a:r>
              <a:rPr lang="en-US" i="1" dirty="0" err="1" smtClean="0"/>
              <a:t>behaviour</a:t>
            </a:r>
            <a:r>
              <a:rPr lang="en-US" i="1" dirty="0" smtClean="0"/>
              <a:t> </a:t>
            </a:r>
            <a:r>
              <a:rPr lang="en-US" i="1" dirty="0"/>
              <a:t>of their individual components.</a:t>
            </a:r>
            <a:endParaRPr lang="it-IT" i="1" dirty="0"/>
          </a:p>
        </p:txBody>
      </p:sp>
    </p:spTree>
    <p:extLst>
      <p:ext uri="{BB962C8B-B14F-4D97-AF65-F5344CB8AC3E}">
        <p14:creationId xmlns:p14="http://schemas.microsoft.com/office/powerpoint/2010/main" val="2856700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Principi di Economia, 1</a:t>
            </a:r>
            <a:endParaRPr lang="it-IT" i="1" dirty="0"/>
          </a:p>
        </p:txBody>
      </p:sp>
      <p:sp>
        <p:nvSpPr>
          <p:cNvPr id="3" name="Segnaposto contenuto 2"/>
          <p:cNvSpPr>
            <a:spLocks noGrp="1"/>
          </p:cNvSpPr>
          <p:nvPr>
            <p:ph idx="1"/>
          </p:nvPr>
        </p:nvSpPr>
        <p:spPr/>
        <p:txBody>
          <a:bodyPr>
            <a:normAutofit fontScale="85000" lnSpcReduction="20000"/>
          </a:bodyPr>
          <a:lstStyle/>
          <a:p>
            <a:r>
              <a:rPr lang="it-IT" dirty="0" err="1" smtClean="0"/>
              <a:t>Menger</a:t>
            </a:r>
            <a:r>
              <a:rPr lang="it-IT" dirty="0" smtClean="0"/>
              <a:t> si propone di formulare una </a:t>
            </a:r>
            <a:r>
              <a:rPr lang="it-IT" dirty="0" smtClean="0">
                <a:solidFill>
                  <a:srgbClr val="FF0000"/>
                </a:solidFill>
              </a:rPr>
              <a:t>teoria economica pura, </a:t>
            </a:r>
            <a:r>
              <a:rPr lang="it-IT" dirty="0" smtClean="0"/>
              <a:t>basata sulla definizione di concetti puri (es. bene economico, prezzo) da utilizzare nell’analisi di comportamenti economici e delle strutture causali che li determinano, applicando un </a:t>
            </a:r>
            <a:r>
              <a:rPr lang="it-IT" dirty="0" smtClean="0">
                <a:solidFill>
                  <a:srgbClr val="FF0000"/>
                </a:solidFill>
              </a:rPr>
              <a:t>metodo deduttivo</a:t>
            </a:r>
            <a:r>
              <a:rPr lang="it-IT" dirty="0" smtClean="0"/>
              <a:t>. </a:t>
            </a:r>
          </a:p>
          <a:p>
            <a:endParaRPr lang="it-IT" dirty="0" smtClean="0"/>
          </a:p>
          <a:p>
            <a:r>
              <a:rPr lang="it-IT" dirty="0" smtClean="0">
                <a:solidFill>
                  <a:srgbClr val="FF0000"/>
                </a:solidFill>
              </a:rPr>
              <a:t>Forte impronta soggettivista </a:t>
            </a:r>
            <a:r>
              <a:rPr lang="it-IT" dirty="0" smtClean="0"/>
              <a:t>(individualismo metodologico) ma enfasi sulla distanza tra economia e psicologia e poca fiducia nell’utilità della matematica come strumento per scoprire verità economiche (al massimo è un linguaggio) </a:t>
            </a:r>
          </a:p>
          <a:p>
            <a:endParaRPr lang="it-IT" dirty="0" smtClean="0"/>
          </a:p>
          <a:p>
            <a:r>
              <a:rPr lang="it-IT" dirty="0" smtClean="0"/>
              <a:t>L’analisi di </a:t>
            </a:r>
            <a:r>
              <a:rPr lang="it-IT" dirty="0" err="1" smtClean="0"/>
              <a:t>Menger</a:t>
            </a:r>
            <a:r>
              <a:rPr lang="it-IT" dirty="0" smtClean="0"/>
              <a:t> ruota intorno a </a:t>
            </a:r>
            <a:r>
              <a:rPr lang="it-IT" dirty="0" smtClean="0">
                <a:solidFill>
                  <a:srgbClr val="FF0000"/>
                </a:solidFill>
              </a:rPr>
              <a:t>tre concetti fondamentali</a:t>
            </a:r>
            <a:r>
              <a:rPr lang="it-IT" dirty="0" smtClean="0"/>
              <a:t> posti alla base dell’analisi sui moventi che determinano l’azione umana: soddisfazione dei bisogni umani, disponibilità delle risorse utili a soddisfare quei bisogni, vendibilità di queste risorse sul mercato.</a:t>
            </a:r>
          </a:p>
        </p:txBody>
      </p:sp>
    </p:spTree>
    <p:extLst>
      <p:ext uri="{BB962C8B-B14F-4D97-AF65-F5344CB8AC3E}">
        <p14:creationId xmlns:p14="http://schemas.microsoft.com/office/powerpoint/2010/main" val="1095076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2</a:t>
            </a:r>
            <a:endParaRPr lang="it-IT" i="1" dirty="0"/>
          </a:p>
        </p:txBody>
      </p:sp>
      <p:sp>
        <p:nvSpPr>
          <p:cNvPr id="3" name="Segnaposto contenuto 2"/>
          <p:cNvSpPr>
            <a:spLocks noGrp="1"/>
          </p:cNvSpPr>
          <p:nvPr>
            <p:ph idx="1"/>
          </p:nvPr>
        </p:nvSpPr>
        <p:spPr/>
        <p:txBody>
          <a:bodyPr>
            <a:normAutofit fontScale="92500"/>
          </a:bodyPr>
          <a:lstStyle/>
          <a:p>
            <a:r>
              <a:rPr lang="it-IT" dirty="0" smtClean="0"/>
              <a:t>Tutti i beni (e i servizi) presenti nell’economia possono essere classificati sulla base della loro capacità di soddisfare direttamente (consumo) o indirettamente (produzione in vista del consumo) i diversi bisogni umani. </a:t>
            </a:r>
          </a:p>
          <a:p>
            <a:endParaRPr lang="it-IT" dirty="0" smtClean="0"/>
          </a:p>
          <a:p>
            <a:r>
              <a:rPr lang="it-IT" dirty="0" smtClean="0"/>
              <a:t>Ogni processo produttivo è caratterizzato da una sequenza di passaggi alla quale corrispondono beni diversi. Nuovi processi produttivi implicano nuove sequenze. </a:t>
            </a:r>
          </a:p>
          <a:p>
            <a:endParaRPr lang="it-IT" dirty="0" smtClean="0"/>
          </a:p>
          <a:p>
            <a:r>
              <a:rPr lang="it-IT" dirty="0" smtClean="0"/>
              <a:t>Un metodo analogo può essere utilizzato per illustrare il </a:t>
            </a:r>
            <a:r>
              <a:rPr lang="it-IT" dirty="0" smtClean="0">
                <a:solidFill>
                  <a:srgbClr val="FF0000"/>
                </a:solidFill>
              </a:rPr>
              <a:t>concetto di utilità marginale</a:t>
            </a:r>
            <a:r>
              <a:rPr lang="it-IT" dirty="0" smtClean="0"/>
              <a:t>. </a:t>
            </a:r>
            <a:endParaRPr lang="it-IT" dirty="0"/>
          </a:p>
        </p:txBody>
      </p:sp>
    </p:spTree>
    <p:extLst>
      <p:ext uri="{BB962C8B-B14F-4D97-AF65-F5344CB8AC3E}">
        <p14:creationId xmlns:p14="http://schemas.microsoft.com/office/powerpoint/2010/main" val="2535217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a:t>
            </a:r>
            <a:r>
              <a:rPr lang="it-IT" i="1" dirty="0" smtClean="0"/>
              <a:t>Economia, 3</a:t>
            </a:r>
            <a:endParaRPr lang="it-IT" i="1" dirty="0"/>
          </a:p>
        </p:txBody>
      </p:sp>
      <p:pic>
        <p:nvPicPr>
          <p:cNvPr id="4" name="Immagine 3"/>
          <p:cNvPicPr>
            <a:picLocks noChangeAspect="1"/>
          </p:cNvPicPr>
          <p:nvPr/>
        </p:nvPicPr>
        <p:blipFill>
          <a:blip r:embed="rId2"/>
          <a:stretch>
            <a:fillRect/>
          </a:stretch>
        </p:blipFill>
        <p:spPr>
          <a:xfrm>
            <a:off x="1942090" y="2123642"/>
            <a:ext cx="8173494" cy="4240213"/>
          </a:xfrm>
          <a:prstGeom prst="rect">
            <a:avLst/>
          </a:prstGeom>
        </p:spPr>
      </p:pic>
    </p:spTree>
    <p:extLst>
      <p:ext uri="{BB962C8B-B14F-4D97-AF65-F5344CB8AC3E}">
        <p14:creationId xmlns:p14="http://schemas.microsoft.com/office/powerpoint/2010/main" val="23320383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4</a:t>
            </a:r>
            <a:endParaRPr lang="it-IT" i="1" dirty="0"/>
          </a:p>
        </p:txBody>
      </p:sp>
      <p:sp>
        <p:nvSpPr>
          <p:cNvPr id="3" name="Segnaposto contenuto 2"/>
          <p:cNvSpPr>
            <a:spLocks noGrp="1"/>
          </p:cNvSpPr>
          <p:nvPr>
            <p:ph idx="1"/>
          </p:nvPr>
        </p:nvSpPr>
        <p:spPr/>
        <p:txBody>
          <a:bodyPr>
            <a:normAutofit fontScale="85000" lnSpcReduction="20000"/>
          </a:bodyPr>
          <a:lstStyle/>
          <a:p>
            <a:r>
              <a:rPr lang="it-IT" dirty="0" smtClean="0"/>
              <a:t>Come detto sopra, è possibile ordinare i diversi beni sulla base della loro maggiore o minore distanza dal consumo (fine ultimo dell’attività economica in relazione al soddisfacimento dei bisogni umani).</a:t>
            </a:r>
          </a:p>
          <a:p>
            <a:r>
              <a:rPr lang="it-IT" dirty="0" smtClean="0"/>
              <a:t>I </a:t>
            </a:r>
            <a:r>
              <a:rPr lang="it-IT" dirty="0" smtClean="0">
                <a:solidFill>
                  <a:srgbClr val="FF0000"/>
                </a:solidFill>
              </a:rPr>
              <a:t>beni di ordine inferiore </a:t>
            </a:r>
            <a:r>
              <a:rPr lang="it-IT" dirty="0" smtClean="0"/>
              <a:t>sono i beni di consumo ai quali è associata un’utilità diretta. I </a:t>
            </a:r>
            <a:r>
              <a:rPr lang="it-IT" dirty="0" smtClean="0">
                <a:solidFill>
                  <a:srgbClr val="FF0000"/>
                </a:solidFill>
              </a:rPr>
              <a:t>beni di ordine superiore </a:t>
            </a:r>
            <a:r>
              <a:rPr lang="it-IT" dirty="0" smtClean="0"/>
              <a:t>sono i fattori produttivi necessari a produrre i beni di consumi. Ad essi è associata un’utilità indiretta. </a:t>
            </a:r>
          </a:p>
          <a:p>
            <a:r>
              <a:rPr lang="it-IT" dirty="0"/>
              <a:t>Questa </a:t>
            </a:r>
            <a:r>
              <a:rPr lang="it-IT" dirty="0">
                <a:solidFill>
                  <a:srgbClr val="FF0000"/>
                </a:solidFill>
              </a:rPr>
              <a:t>utilità indiretta può </a:t>
            </a:r>
            <a:r>
              <a:rPr lang="it-IT" dirty="0" smtClean="0">
                <a:solidFill>
                  <a:srgbClr val="FF0000"/>
                </a:solidFill>
              </a:rPr>
              <a:t>essere imputata </a:t>
            </a:r>
            <a:r>
              <a:rPr lang="it-IT" dirty="0"/>
              <a:t>ad ogni fattore produttivo tenendo conto del contributo </a:t>
            </a:r>
            <a:r>
              <a:rPr lang="it-IT" dirty="0" smtClean="0"/>
              <a:t>marginale che esso dà </a:t>
            </a:r>
            <a:r>
              <a:rPr lang="it-IT" dirty="0"/>
              <a:t>al processo di </a:t>
            </a:r>
            <a:r>
              <a:rPr lang="it-IT" dirty="0" smtClean="0"/>
              <a:t>produzione (costo opportunità ovvero utilità degli altri beni che si sarebbero potuti produrre utilizzando il fattore produttivo che invece è stato utilizzato per produrre il bene oggetto di analisi).</a:t>
            </a:r>
          </a:p>
          <a:p>
            <a:r>
              <a:rPr lang="it-IT" dirty="0" smtClean="0"/>
              <a:t>In questo modo, </a:t>
            </a:r>
            <a:r>
              <a:rPr lang="it-IT" dirty="0" smtClean="0">
                <a:solidFill>
                  <a:srgbClr val="FF0000"/>
                </a:solidFill>
              </a:rPr>
              <a:t>sia la domanda che l’offerta di beni sono spiegate facendo riferimento all’utilità marginale </a:t>
            </a:r>
            <a:r>
              <a:rPr lang="it-IT" dirty="0" smtClean="0"/>
              <a:t>e lo stesso vale per la distribuzione dei redditi che altro non sono se non i costi di produzione. </a:t>
            </a:r>
            <a:endParaRPr lang="it-IT" dirty="0"/>
          </a:p>
        </p:txBody>
      </p:sp>
    </p:spTree>
    <p:extLst>
      <p:ext uri="{BB962C8B-B14F-4D97-AF65-F5344CB8AC3E}">
        <p14:creationId xmlns:p14="http://schemas.microsoft.com/office/powerpoint/2010/main" val="3866252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Principi di Economia, 5</a:t>
            </a:r>
            <a:endParaRPr lang="it-IT" i="1" dirty="0"/>
          </a:p>
        </p:txBody>
      </p:sp>
      <p:sp>
        <p:nvSpPr>
          <p:cNvPr id="3" name="Segnaposto contenuto 2"/>
          <p:cNvSpPr>
            <a:spLocks noGrp="1"/>
          </p:cNvSpPr>
          <p:nvPr>
            <p:ph idx="1"/>
          </p:nvPr>
        </p:nvSpPr>
        <p:spPr/>
        <p:txBody>
          <a:bodyPr>
            <a:normAutofit fontScale="85000" lnSpcReduction="10000"/>
          </a:bodyPr>
          <a:lstStyle/>
          <a:p>
            <a:r>
              <a:rPr lang="it-IT" dirty="0" smtClean="0"/>
              <a:t>Il </a:t>
            </a:r>
            <a:r>
              <a:rPr lang="it-IT" dirty="0" smtClean="0">
                <a:solidFill>
                  <a:srgbClr val="FF0000"/>
                </a:solidFill>
              </a:rPr>
              <a:t>valore dei beni è determinato dalla valutazione soggettiva </a:t>
            </a:r>
            <a:r>
              <a:rPr lang="it-IT" dirty="0" smtClean="0"/>
              <a:t>dei propri bisogni da parte dei singoli individui posta in confronto con la quantità disponibile dei vari beni e servizi.</a:t>
            </a:r>
          </a:p>
          <a:p>
            <a:r>
              <a:rPr lang="it-IT" dirty="0" smtClean="0">
                <a:solidFill>
                  <a:srgbClr val="FF0000"/>
                </a:solidFill>
              </a:rPr>
              <a:t>Rifiuto della teoria del valore lavoro </a:t>
            </a:r>
            <a:r>
              <a:rPr lang="it-IT" dirty="0" smtClean="0"/>
              <a:t>come fattore determinante del prezzo dei beni. Quel prezzo dipende solo da ciò che il compratore è disposto a pagare per avere il bene e ciò che il venditore è disposto ad accettare in cambio. Tra questi due limiti si colloca il prezzo effettivo. </a:t>
            </a:r>
          </a:p>
          <a:p>
            <a:r>
              <a:rPr lang="it-IT" dirty="0" smtClean="0"/>
              <a:t>Mentre </a:t>
            </a:r>
            <a:r>
              <a:rPr lang="it-IT" dirty="0" err="1" smtClean="0"/>
              <a:t>Jevons</a:t>
            </a:r>
            <a:r>
              <a:rPr lang="it-IT" dirty="0" smtClean="0"/>
              <a:t> e </a:t>
            </a:r>
            <a:r>
              <a:rPr lang="it-IT" dirty="0" err="1" smtClean="0"/>
              <a:t>Walras</a:t>
            </a:r>
            <a:r>
              <a:rPr lang="it-IT" dirty="0" smtClean="0"/>
              <a:t> pongono particolare attenzione al problema della scelta in un contesto statico e alla nozione di equilibrio (parziale per </a:t>
            </a:r>
            <a:r>
              <a:rPr lang="it-IT" dirty="0" err="1" smtClean="0"/>
              <a:t>Jevons</a:t>
            </a:r>
            <a:r>
              <a:rPr lang="it-IT" dirty="0" smtClean="0"/>
              <a:t>, generale per </a:t>
            </a:r>
            <a:r>
              <a:rPr lang="it-IT" dirty="0" err="1" smtClean="0"/>
              <a:t>Walras</a:t>
            </a:r>
            <a:r>
              <a:rPr lang="it-IT" dirty="0" smtClean="0"/>
              <a:t>), </a:t>
            </a:r>
            <a:r>
              <a:rPr lang="it-IT" dirty="0" err="1" smtClean="0">
                <a:solidFill>
                  <a:srgbClr val="FF0000"/>
                </a:solidFill>
              </a:rPr>
              <a:t>Menger</a:t>
            </a:r>
            <a:r>
              <a:rPr lang="it-IT" dirty="0" smtClean="0">
                <a:solidFill>
                  <a:srgbClr val="FF0000"/>
                </a:solidFill>
              </a:rPr>
              <a:t> si concentra sulla natura dinamica dei processi economici</a:t>
            </a:r>
            <a:r>
              <a:rPr lang="it-IT" dirty="0" smtClean="0"/>
              <a:t>. </a:t>
            </a:r>
          </a:p>
          <a:p>
            <a:r>
              <a:rPr lang="it-IT" dirty="0" smtClean="0"/>
              <a:t>Lo scambio nasce dalla scoperta da parte dei singoli individui (considerati come atomi che entrano in collisione fra loro) della possibilità di accrescere la propria utilità cedendo qualcosa in cambio di qualcos’altro.</a:t>
            </a:r>
          </a:p>
        </p:txBody>
      </p:sp>
    </p:spTree>
    <p:extLst>
      <p:ext uri="{BB962C8B-B14F-4D97-AF65-F5344CB8AC3E}">
        <p14:creationId xmlns:p14="http://schemas.microsoft.com/office/powerpoint/2010/main" val="677968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a:t>Principi di Economia, </a:t>
            </a:r>
            <a:r>
              <a:rPr lang="it-IT" i="1" dirty="0" smtClean="0"/>
              <a:t>6</a:t>
            </a:r>
            <a:endParaRPr lang="en-GB" i="1"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Teoria della produzione</a:t>
            </a:r>
            <a:r>
              <a:rPr lang="it-IT" dirty="0" smtClean="0"/>
              <a:t>: </a:t>
            </a:r>
            <a:r>
              <a:rPr lang="it-IT" dirty="0"/>
              <a:t>i fattori e i beni intermedi ("beni di ordine superiore") </a:t>
            </a:r>
            <a:r>
              <a:rPr lang="it-IT" dirty="0" smtClean="0"/>
              <a:t>sono </a:t>
            </a:r>
            <a:r>
              <a:rPr lang="it-IT" dirty="0"/>
              <a:t>richiesti solo perché </a:t>
            </a:r>
            <a:r>
              <a:rPr lang="it-IT" dirty="0" smtClean="0"/>
              <a:t>servono a produrre </a:t>
            </a:r>
            <a:r>
              <a:rPr lang="it-IT" dirty="0"/>
              <a:t>i beni di consumo ("beni di primo ordine"). La determinazione soggettiva della domanda di </a:t>
            </a:r>
            <a:r>
              <a:rPr lang="it-IT" dirty="0" smtClean="0"/>
              <a:t>consumo determina </a:t>
            </a:r>
            <a:r>
              <a:rPr lang="it-IT" dirty="0"/>
              <a:t>la domanda di fattori di produzione. </a:t>
            </a:r>
            <a:endParaRPr lang="it-IT" dirty="0" smtClean="0"/>
          </a:p>
          <a:p>
            <a:r>
              <a:rPr lang="it-IT" dirty="0" smtClean="0"/>
              <a:t>Il </a:t>
            </a:r>
            <a:r>
              <a:rPr lang="it-IT" dirty="0"/>
              <a:t>problema di "imputare" il valore dei </a:t>
            </a:r>
            <a:r>
              <a:rPr lang="it-IT" dirty="0" smtClean="0"/>
              <a:t>fattori a partire </a:t>
            </a:r>
            <a:r>
              <a:rPr lang="it-IT" dirty="0"/>
              <a:t>dalla valutazione soggettiva delle merci </a:t>
            </a:r>
            <a:r>
              <a:rPr lang="it-IT" dirty="0" smtClean="0"/>
              <a:t>è </a:t>
            </a:r>
            <a:r>
              <a:rPr lang="it-IT" dirty="0"/>
              <a:t>l'esatto contrario della teoria classica! Il "</a:t>
            </a:r>
            <a:r>
              <a:rPr lang="it-IT" dirty="0">
                <a:solidFill>
                  <a:srgbClr val="FF0000"/>
                </a:solidFill>
              </a:rPr>
              <a:t>teorema dell'imputazione</a:t>
            </a:r>
            <a:r>
              <a:rPr lang="it-IT" dirty="0"/>
              <a:t>" di </a:t>
            </a:r>
            <a:r>
              <a:rPr lang="it-IT" dirty="0" err="1"/>
              <a:t>Menger</a:t>
            </a:r>
            <a:r>
              <a:rPr lang="it-IT" dirty="0"/>
              <a:t> sarebbe stato uno degli argomenti centrali di </a:t>
            </a:r>
            <a:r>
              <a:rPr lang="it-IT" dirty="0" err="1"/>
              <a:t>Wieser</a:t>
            </a:r>
            <a:r>
              <a:rPr lang="it-IT" dirty="0"/>
              <a:t> e della successiva scuola austriaca.</a:t>
            </a:r>
          </a:p>
          <a:p>
            <a:r>
              <a:rPr lang="it-IT" dirty="0" smtClean="0"/>
              <a:t>Interessante </a:t>
            </a:r>
            <a:r>
              <a:rPr lang="it-IT" dirty="0"/>
              <a:t>è anche il modo in cui </a:t>
            </a:r>
            <a:r>
              <a:rPr lang="it-IT" dirty="0" err="1"/>
              <a:t>Menger</a:t>
            </a:r>
            <a:r>
              <a:rPr lang="it-IT" dirty="0"/>
              <a:t> </a:t>
            </a:r>
            <a:r>
              <a:rPr lang="it-IT" dirty="0" smtClean="0"/>
              <a:t>spiega la </a:t>
            </a:r>
            <a:r>
              <a:rPr lang="it-IT" dirty="0"/>
              <a:t>sua </a:t>
            </a:r>
            <a:r>
              <a:rPr lang="it-IT" dirty="0">
                <a:solidFill>
                  <a:srgbClr val="FF0000"/>
                </a:solidFill>
              </a:rPr>
              <a:t>teoria dei prezzi</a:t>
            </a:r>
            <a:r>
              <a:rPr lang="it-IT" dirty="0"/>
              <a:t>: </a:t>
            </a:r>
            <a:r>
              <a:rPr lang="it-IT" dirty="0" smtClean="0"/>
              <a:t>inizia </a:t>
            </a:r>
            <a:r>
              <a:rPr lang="it-IT" dirty="0"/>
              <a:t>con il puro scambio tra individui, poi in condizioni di monopolio, poi di oligopolio prima di formulare infine il caso della pura concorrenza.  </a:t>
            </a:r>
            <a:endParaRPr lang="it-IT" dirty="0" smtClean="0"/>
          </a:p>
          <a:p>
            <a:r>
              <a:rPr lang="it-IT" dirty="0" smtClean="0"/>
              <a:t>Molto </a:t>
            </a:r>
            <a:r>
              <a:rPr lang="it-IT" dirty="0"/>
              <a:t>interessante è anche il capitolo di </a:t>
            </a:r>
            <a:r>
              <a:rPr lang="it-IT" dirty="0" err="1"/>
              <a:t>Menger</a:t>
            </a:r>
            <a:r>
              <a:rPr lang="it-IT" dirty="0"/>
              <a:t> sulla commerciabilità di una "merce", in particolare la sua distinzione tra qualità e quantità. La distinzione di </a:t>
            </a:r>
            <a:r>
              <a:rPr lang="it-IT" dirty="0" err="1"/>
              <a:t>Menger</a:t>
            </a:r>
            <a:r>
              <a:rPr lang="it-IT" dirty="0"/>
              <a:t> tra "beni economici" (beni che scarseggiano) e "beni non economici" (beni liberi) diventerà fondamentale nella successiva teoria neo-</a:t>
            </a:r>
            <a:r>
              <a:rPr lang="it-IT" dirty="0" err="1"/>
              <a:t>walrasiana</a:t>
            </a:r>
            <a:r>
              <a:rPr lang="it-IT" dirty="0"/>
              <a:t>. </a:t>
            </a:r>
            <a:endParaRPr lang="en-GB" dirty="0"/>
          </a:p>
        </p:txBody>
      </p:sp>
    </p:spTree>
    <p:extLst>
      <p:ext uri="{BB962C8B-B14F-4D97-AF65-F5344CB8AC3E}">
        <p14:creationId xmlns:p14="http://schemas.microsoft.com/office/powerpoint/2010/main" val="18839001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Menger</a:t>
            </a:r>
            <a:r>
              <a:rPr lang="it-IT" dirty="0" smtClean="0"/>
              <a:t> sulle origini della moneta</a:t>
            </a:r>
            <a:endParaRPr lang="it-IT" dirty="0"/>
          </a:p>
        </p:txBody>
      </p:sp>
      <p:sp>
        <p:nvSpPr>
          <p:cNvPr id="3" name="Segnaposto contenuto 2"/>
          <p:cNvSpPr>
            <a:spLocks noGrp="1"/>
          </p:cNvSpPr>
          <p:nvPr>
            <p:ph idx="1"/>
          </p:nvPr>
        </p:nvSpPr>
        <p:spPr/>
        <p:txBody>
          <a:bodyPr>
            <a:normAutofit fontScale="85000" lnSpcReduction="10000"/>
          </a:bodyPr>
          <a:lstStyle/>
          <a:p>
            <a:r>
              <a:rPr lang="it-IT" dirty="0" err="1" smtClean="0"/>
              <a:t>Menger</a:t>
            </a:r>
            <a:r>
              <a:rPr lang="it-IT" dirty="0" smtClean="0"/>
              <a:t> applica questi stessi principi alla spiegazione delle origini della moneta e del suo sviluppo. </a:t>
            </a:r>
          </a:p>
          <a:p>
            <a:r>
              <a:rPr lang="it-IT" dirty="0" smtClean="0"/>
              <a:t>Scritto </a:t>
            </a:r>
            <a:r>
              <a:rPr lang="it-IT" dirty="0"/>
              <a:t>nello stesso anno in cui testimoniò davanti alla Commissione valutaria in Austria-Ungheria, e pubblicato in inglese nel 1892, </a:t>
            </a:r>
            <a:r>
              <a:rPr lang="it-IT" i="1" dirty="0" smtClean="0"/>
              <a:t>On the </a:t>
            </a:r>
            <a:r>
              <a:rPr lang="it-IT" i="1" dirty="0" err="1" smtClean="0"/>
              <a:t>origins</a:t>
            </a:r>
            <a:r>
              <a:rPr lang="it-IT" i="1" dirty="0" smtClean="0"/>
              <a:t> of </a:t>
            </a:r>
            <a:r>
              <a:rPr lang="it-IT" i="1" dirty="0" err="1" smtClean="0"/>
              <a:t>money</a:t>
            </a:r>
            <a:r>
              <a:rPr lang="it-IT" dirty="0" smtClean="0"/>
              <a:t> (v. link) spiega  che </a:t>
            </a:r>
            <a:r>
              <a:rPr lang="it-IT" dirty="0"/>
              <a:t>non sono gli editti del governo a creare denaro, ma il mercato. </a:t>
            </a:r>
            <a:endParaRPr lang="it-IT" dirty="0" smtClean="0"/>
          </a:p>
          <a:p>
            <a:r>
              <a:rPr lang="it-IT" dirty="0" smtClean="0"/>
              <a:t>Gli </a:t>
            </a:r>
            <a:r>
              <a:rPr lang="it-IT" dirty="0"/>
              <a:t>individui decidono quale sia il bene più commerciabile da usare come mezzo di scambio. "L'uomo stesso è l'inizio e la fine di ogni economia", ha scritto </a:t>
            </a:r>
            <a:r>
              <a:rPr lang="it-IT" dirty="0" err="1"/>
              <a:t>Menger</a:t>
            </a:r>
            <a:r>
              <a:rPr lang="it-IT" dirty="0"/>
              <a:t>, e così è con la decisione di ciò che deve essere scambiato come </a:t>
            </a:r>
            <a:r>
              <a:rPr lang="it-IT" dirty="0" smtClean="0"/>
              <a:t>moneta.</a:t>
            </a:r>
            <a:endParaRPr lang="it-IT" dirty="0"/>
          </a:p>
          <a:p>
            <a:r>
              <a:rPr lang="it-IT" dirty="0" smtClean="0"/>
              <a:t>«La moneta </a:t>
            </a:r>
            <a:r>
              <a:rPr lang="it-IT" dirty="0"/>
              <a:t>non è stato </a:t>
            </a:r>
            <a:r>
              <a:rPr lang="it-IT" dirty="0" smtClean="0"/>
              <a:t>generata </a:t>
            </a:r>
            <a:r>
              <a:rPr lang="it-IT" dirty="0"/>
              <a:t>dalla legge. Nella sua origine è un'istituzione sociale e non statale. La sanzione da parte dell'autorità dello Stato è una nozione estranea ad </a:t>
            </a:r>
            <a:r>
              <a:rPr lang="it-IT" dirty="0" smtClean="0"/>
              <a:t>esso». </a:t>
            </a:r>
          </a:p>
          <a:p>
            <a:r>
              <a:rPr lang="it-IT" dirty="0">
                <a:hlinkClick r:id="rId2"/>
              </a:rPr>
              <a:t>https://</a:t>
            </a:r>
            <a:r>
              <a:rPr lang="it-IT" dirty="0" smtClean="0">
                <a:hlinkClick r:id="rId2"/>
              </a:rPr>
              <a:t>mises.org/library/origins-money-0</a:t>
            </a:r>
            <a:endParaRPr lang="it-IT" dirty="0" smtClean="0"/>
          </a:p>
          <a:p>
            <a:endParaRPr lang="it-IT" dirty="0"/>
          </a:p>
        </p:txBody>
      </p:sp>
    </p:spTree>
    <p:extLst>
      <p:ext uri="{BB962C8B-B14F-4D97-AF65-F5344CB8AC3E}">
        <p14:creationId xmlns:p14="http://schemas.microsoft.com/office/powerpoint/2010/main" val="13645447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Bibliografia</a:t>
            </a:r>
            <a:endParaRPr lang="it-IT" dirty="0"/>
          </a:p>
        </p:txBody>
      </p:sp>
      <p:sp>
        <p:nvSpPr>
          <p:cNvPr id="3" name="Segnaposto contenuto 2"/>
          <p:cNvSpPr>
            <a:spLocks noGrp="1"/>
          </p:cNvSpPr>
          <p:nvPr>
            <p:ph idx="1"/>
          </p:nvPr>
        </p:nvSpPr>
        <p:spPr/>
        <p:txBody>
          <a:bodyPr>
            <a:normAutofit/>
          </a:bodyPr>
          <a:lstStyle/>
          <a:p>
            <a:r>
              <a:rPr lang="it-IT" dirty="0" smtClean="0"/>
              <a:t>Campagnolo G. (2016), «Carl </a:t>
            </a:r>
            <a:r>
              <a:rPr lang="it-IT" dirty="0" err="1" smtClean="0"/>
              <a:t>Menger</a:t>
            </a:r>
            <a:r>
              <a:rPr lang="it-IT" dirty="0" smtClean="0"/>
              <a:t>», in G. </a:t>
            </a:r>
            <a:r>
              <a:rPr lang="it-IT" dirty="0" err="1" smtClean="0"/>
              <a:t>Faccarello</a:t>
            </a:r>
            <a:r>
              <a:rPr lang="it-IT" dirty="0" smtClean="0"/>
              <a:t> e H. </a:t>
            </a:r>
            <a:r>
              <a:rPr lang="it-IT" dirty="0" err="1" smtClean="0"/>
              <a:t>Kurz</a:t>
            </a:r>
            <a:r>
              <a:rPr lang="it-IT" dirty="0" smtClean="0"/>
              <a:t> (a cura di) </a:t>
            </a:r>
            <a:r>
              <a:rPr lang="it-IT" i="1" dirty="0" err="1" smtClean="0"/>
              <a:t>Handbook</a:t>
            </a:r>
            <a:r>
              <a:rPr lang="it-IT" i="1" dirty="0" smtClean="0"/>
              <a:t> on the </a:t>
            </a:r>
            <a:r>
              <a:rPr lang="it-IT" i="1" dirty="0" err="1" smtClean="0"/>
              <a:t>history</a:t>
            </a:r>
            <a:r>
              <a:rPr lang="it-IT" i="1" dirty="0" smtClean="0"/>
              <a:t> of </a:t>
            </a:r>
            <a:r>
              <a:rPr lang="it-IT" i="1" dirty="0" err="1" smtClean="0"/>
              <a:t>economic</a:t>
            </a:r>
            <a:r>
              <a:rPr lang="it-IT" i="1" dirty="0" smtClean="0"/>
              <a:t> </a:t>
            </a:r>
            <a:r>
              <a:rPr lang="it-IT" i="1" dirty="0" err="1" smtClean="0"/>
              <a:t>analysis</a:t>
            </a:r>
            <a:r>
              <a:rPr lang="it-IT" dirty="0" smtClean="0"/>
              <a:t> (volume 1), Edward </a:t>
            </a:r>
            <a:r>
              <a:rPr lang="it-IT" dirty="0" err="1" smtClean="0"/>
              <a:t>Elgar</a:t>
            </a:r>
            <a:r>
              <a:rPr lang="it-IT" dirty="0" smtClean="0"/>
              <a:t>, pp. 281 - 283 </a:t>
            </a:r>
          </a:p>
          <a:p>
            <a:r>
              <a:rPr lang="it-IT" dirty="0" smtClean="0"/>
              <a:t>Ingrao B., Ranchetti F. (1996), </a:t>
            </a:r>
            <a:r>
              <a:rPr lang="it-IT" i="1" dirty="0" smtClean="0"/>
              <a:t>Mercato nel pensiero economico</a:t>
            </a:r>
            <a:r>
              <a:rPr lang="it-IT" dirty="0" smtClean="0"/>
              <a:t>, Hoepli, Milano</a:t>
            </a:r>
          </a:p>
          <a:p>
            <a:r>
              <a:rPr lang="it-IT" dirty="0" err="1" smtClean="0"/>
              <a:t>Sandmo</a:t>
            </a:r>
            <a:r>
              <a:rPr lang="it-IT" dirty="0" smtClean="0"/>
              <a:t> A. (2011), </a:t>
            </a:r>
            <a:r>
              <a:rPr lang="it-IT" i="1" dirty="0" smtClean="0"/>
              <a:t>Economics </a:t>
            </a:r>
            <a:r>
              <a:rPr lang="it-IT" i="1" dirty="0" err="1" smtClean="0"/>
              <a:t>Evolving</a:t>
            </a:r>
            <a:r>
              <a:rPr lang="it-IT" dirty="0" smtClean="0"/>
              <a:t>, Princeton </a:t>
            </a:r>
            <a:r>
              <a:rPr lang="it-IT" dirty="0" err="1" smtClean="0"/>
              <a:t>University</a:t>
            </a:r>
            <a:r>
              <a:rPr lang="it-IT" dirty="0" smtClean="0"/>
              <a:t> Press, Princeton. </a:t>
            </a:r>
          </a:p>
          <a:p>
            <a:endParaRPr lang="it-IT" dirty="0"/>
          </a:p>
        </p:txBody>
      </p:sp>
    </p:spTree>
    <p:extLst>
      <p:ext uri="{BB962C8B-B14F-4D97-AF65-F5344CB8AC3E}">
        <p14:creationId xmlns:p14="http://schemas.microsoft.com/office/powerpoint/2010/main" val="3250567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hlinkClick r:id="rId2"/>
              </a:rPr>
              <a:t>https</a:t>
            </a:r>
            <a:r>
              <a:rPr lang="it-IT" dirty="0">
                <a:hlinkClick r:id="rId2"/>
              </a:rPr>
              <a:t>://www.hetwebsite.net/het/profiles/jevons.htm</a:t>
            </a:r>
            <a:endParaRPr lang="it-IT" dirty="0"/>
          </a:p>
          <a:p>
            <a:r>
              <a:rPr lang="it-IT" dirty="0" smtClean="0">
                <a:hlinkClick r:id="rId3"/>
              </a:rPr>
              <a:t>https</a:t>
            </a:r>
            <a:r>
              <a:rPr lang="it-IT" dirty="0">
                <a:hlinkClick r:id="rId3"/>
              </a:rPr>
              <a:t>://www.bbc.co.uk/history/british/victorians/workshop_of_the_world_01.shtml#:~:text=No%20other%20country%20could%20at,both%20the%20economy%20and%20society</a:t>
            </a:r>
            <a:r>
              <a:rPr lang="it-IT" dirty="0" smtClean="0"/>
              <a:t>.</a:t>
            </a:r>
          </a:p>
          <a:p>
            <a:r>
              <a:rPr lang="it-IT" dirty="0">
                <a:hlinkClick r:id="rId4"/>
              </a:rPr>
              <a:t>https://</a:t>
            </a:r>
            <a:r>
              <a:rPr lang="it-IT" dirty="0" smtClean="0">
                <a:hlinkClick r:id="rId4"/>
              </a:rPr>
              <a:t>competitionandappropriation.econ.ucla.edu/wp-content/uploads/sites/95/2020/12/KeynesOnJevons.pdf</a:t>
            </a:r>
            <a:endParaRPr lang="it-IT" dirty="0" smtClean="0"/>
          </a:p>
          <a:p>
            <a:r>
              <a:rPr lang="it-IT" dirty="0">
                <a:hlinkClick r:id="rId5"/>
              </a:rPr>
              <a:t>https</a:t>
            </a:r>
            <a:r>
              <a:rPr lang="it-IT" dirty="0" smtClean="0">
                <a:hlinkClick r:id="rId5"/>
              </a:rPr>
              <a:t>://competitionandappropriation.econ.ucla.edu/history-of-economic-thought-2/1870s-marginal-revolution/founders/william-stanley-jevons-1835-1882/</a:t>
            </a:r>
            <a:endParaRPr lang="it-IT" dirty="0" smtClean="0"/>
          </a:p>
          <a:p>
            <a:r>
              <a:rPr lang="it-IT" dirty="0" smtClean="0">
                <a:hlinkClick r:id="rId6"/>
              </a:rPr>
              <a:t>https://</a:t>
            </a:r>
            <a:r>
              <a:rPr lang="it-IT" dirty="0">
                <a:hlinkClick r:id="rId6"/>
              </a:rPr>
              <a:t>www.treccani.it/enciclopedia/metodo_%28Enciclopedia-del-Novecento%29/#:~:text=Il%20cosiddetto%20Methodenstreit%20%C3%A8%20anche,qualsiasi%20tipo%20alternativo%20di%20metodo</a:t>
            </a:r>
            <a:r>
              <a:rPr lang="it-IT" dirty="0" smtClean="0"/>
              <a:t>.</a:t>
            </a:r>
          </a:p>
          <a:p>
            <a:r>
              <a:rPr lang="it-IT" dirty="0">
                <a:hlinkClick r:id="rId7"/>
              </a:rPr>
              <a:t>http://</a:t>
            </a:r>
            <a:r>
              <a:rPr lang="it-IT" dirty="0" smtClean="0">
                <a:hlinkClick r:id="rId7"/>
              </a:rPr>
              <a:t>www.quebecoislibre.org/06/060430-6.htm</a:t>
            </a:r>
            <a:endParaRPr lang="it-IT" dirty="0" smtClean="0"/>
          </a:p>
          <a:p>
            <a:r>
              <a:rPr lang="it-IT" dirty="0">
                <a:hlinkClick r:id="rId8"/>
              </a:rPr>
              <a:t>https://</a:t>
            </a:r>
            <a:r>
              <a:rPr lang="it-IT" dirty="0" smtClean="0">
                <a:hlinkClick r:id="rId8"/>
              </a:rPr>
              <a:t>www.hetwebsite.net/het/profiles/menger.htm</a:t>
            </a:r>
            <a:endParaRPr lang="it-IT" dirty="0" smtClean="0"/>
          </a:p>
          <a:p>
            <a:endParaRPr lang="it-IT" dirty="0" smtClean="0"/>
          </a:p>
          <a:p>
            <a:endParaRPr lang="it-IT" dirty="0"/>
          </a:p>
          <a:p>
            <a:endParaRPr lang="it-IT" dirty="0" smtClean="0"/>
          </a:p>
          <a:p>
            <a:endParaRPr lang="it-IT" dirty="0" smtClean="0"/>
          </a:p>
          <a:p>
            <a:endParaRPr lang="it-IT" dirty="0"/>
          </a:p>
        </p:txBody>
      </p:sp>
    </p:spTree>
    <p:extLst>
      <p:ext uri="{BB962C8B-B14F-4D97-AF65-F5344CB8AC3E}">
        <p14:creationId xmlns:p14="http://schemas.microsoft.com/office/powerpoint/2010/main" val="382121555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1787</TotalTime>
  <Words>4962</Words>
  <Application>Microsoft Office PowerPoint</Application>
  <PresentationFormat>Widescreen</PresentationFormat>
  <Paragraphs>242</Paragraphs>
  <Slides>43</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43</vt:i4>
      </vt:variant>
    </vt:vector>
  </HeadingPairs>
  <TitlesOfParts>
    <vt:vector size="51" baseType="lpstr">
      <vt:lpstr>arial</vt:lpstr>
      <vt:lpstr>arial</vt:lpstr>
      <vt:lpstr>Calibri</vt:lpstr>
      <vt:lpstr>Calibri Light</vt:lpstr>
      <vt:lpstr>Garamond</vt:lpstr>
      <vt:lpstr>Symbol</vt:lpstr>
      <vt:lpstr>Times New Roman</vt:lpstr>
      <vt:lpstr>Tema di Office</vt:lpstr>
      <vt:lpstr>Storia dell’Economia Politica Lezione 08.26  Marginalismo: Jevons, Menger</vt:lpstr>
      <vt:lpstr>Presentazione standard di PowerPoint</vt:lpstr>
      <vt:lpstr>Presentazione standard di PowerPoint</vt:lpstr>
      <vt:lpstr>Fatti salienti</vt:lpstr>
      <vt:lpstr>Il contesto economico: aspetti salienti</vt:lpstr>
      <vt:lpstr>Presentazione standard di PowerPoint</vt:lpstr>
      <vt:lpstr>Contesto economico-sociale (intorno al 1870)</vt:lpstr>
      <vt:lpstr>Marginalismo: inizio convenzionale, 1</vt:lpstr>
      <vt:lpstr>Marginalismo: inizio convenzionale, 2</vt:lpstr>
      <vt:lpstr>La «Rivoluzione marginalista», 1</vt:lpstr>
      <vt:lpstr>La «Rivoluzione marginalista», 2</vt:lpstr>
      <vt:lpstr>La «Rivoluzione marginalista», 3</vt:lpstr>
      <vt:lpstr>La «Rivoluzione marginalista», 4</vt:lpstr>
      <vt:lpstr>La «Rivoluzione marginalista», 4</vt:lpstr>
      <vt:lpstr>Presentazione standard di PowerPoint</vt:lpstr>
      <vt:lpstr>W.S. Jevons (1835 – 1882)</vt:lpstr>
      <vt:lpstr>La questione del carbone</vt:lpstr>
      <vt:lpstr>Studi sul ciclo economico</vt:lpstr>
      <vt:lpstr>Intermezzo (Jevons 1860)</vt:lpstr>
      <vt:lpstr>Teoria dell’economia politica, 1</vt:lpstr>
      <vt:lpstr>L’economia come scienza matematica, 1</vt:lpstr>
      <vt:lpstr>L’economia come scienza matematica, 2</vt:lpstr>
      <vt:lpstr>Individualismo metodologico, 1</vt:lpstr>
      <vt:lpstr>Individualismo metodologico, 2</vt:lpstr>
      <vt:lpstr>Utilità marginale decrescente, 1</vt:lpstr>
      <vt:lpstr>Utilità marginale decrescente, 2</vt:lpstr>
      <vt:lpstr>L’utilità può essere MISURATA?</vt:lpstr>
      <vt:lpstr>L’offerta di lavoro individuale: esempio di scelta al margine</vt:lpstr>
      <vt:lpstr>Il mercato secondo Jevons</vt:lpstr>
      <vt:lpstr>Il concetto di margine</vt:lpstr>
      <vt:lpstr>Il modo di ragionare dei marginalisti</vt:lpstr>
      <vt:lpstr>Presentazione standard di PowerPoint</vt:lpstr>
      <vt:lpstr>Cenni biografici e controversia sul metodo</vt:lpstr>
      <vt:lpstr>SZ on Menger and Methodenstreit (p. 191)</vt:lpstr>
      <vt:lpstr>Principi di Economia, 1</vt:lpstr>
      <vt:lpstr>Principi di Economia, 2</vt:lpstr>
      <vt:lpstr>Principi di Economia, 3</vt:lpstr>
      <vt:lpstr>Principi di Economia, 4</vt:lpstr>
      <vt:lpstr>Principi di Economia, 5</vt:lpstr>
      <vt:lpstr>Principi di Economia, 6</vt:lpstr>
      <vt:lpstr>Menger sulle origini della moneta</vt:lpstr>
      <vt:lpstr>Bibliografia</vt:lpstr>
      <vt:lpstr>Sitografia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Introduzione</dc:title>
  <dc:creator>Paolo</dc:creator>
  <cp:lastModifiedBy>paolo paesani</cp:lastModifiedBy>
  <cp:revision>198</cp:revision>
  <dcterms:created xsi:type="dcterms:W3CDTF">2019-02-16T09:17:15Z</dcterms:created>
  <dcterms:modified xsi:type="dcterms:W3CDTF">2026-04-26T10:30:27Z</dcterms:modified>
</cp:coreProperties>
</file>