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23" r:id="rId3"/>
    <p:sldId id="371" r:id="rId4"/>
    <p:sldId id="322" r:id="rId5"/>
    <p:sldId id="257" r:id="rId6"/>
    <p:sldId id="324" r:id="rId7"/>
    <p:sldId id="336" r:id="rId8"/>
    <p:sldId id="326" r:id="rId9"/>
    <p:sldId id="258" r:id="rId10"/>
    <p:sldId id="272" r:id="rId11"/>
    <p:sldId id="264" r:id="rId12"/>
    <p:sldId id="337" r:id="rId13"/>
    <p:sldId id="265" r:id="rId14"/>
    <p:sldId id="259" r:id="rId15"/>
    <p:sldId id="358" r:id="rId16"/>
    <p:sldId id="266" r:id="rId17"/>
    <p:sldId id="359" r:id="rId18"/>
    <p:sldId id="273" r:id="rId19"/>
    <p:sldId id="274" r:id="rId20"/>
    <p:sldId id="277" r:id="rId21"/>
    <p:sldId id="278" r:id="rId22"/>
    <p:sldId id="280" r:id="rId23"/>
    <p:sldId id="281" r:id="rId24"/>
    <p:sldId id="360" r:id="rId25"/>
    <p:sldId id="286" r:id="rId26"/>
    <p:sldId id="283" r:id="rId27"/>
    <p:sldId id="284" r:id="rId28"/>
    <p:sldId id="285" r:id="rId29"/>
    <p:sldId id="356" r:id="rId30"/>
    <p:sldId id="287" r:id="rId31"/>
    <p:sldId id="288" r:id="rId32"/>
    <p:sldId id="289" r:id="rId33"/>
    <p:sldId id="296" r:id="rId34"/>
    <p:sldId id="308" r:id="rId35"/>
    <p:sldId id="361" r:id="rId36"/>
    <p:sldId id="347" r:id="rId37"/>
    <p:sldId id="340" r:id="rId38"/>
    <p:sldId id="348" r:id="rId39"/>
    <p:sldId id="355" r:id="rId40"/>
    <p:sldId id="338" r:id="rId41"/>
    <p:sldId id="335" r:id="rId42"/>
    <p:sldId id="408" r:id="rId43"/>
    <p:sldId id="328" r:id="rId44"/>
    <p:sldId id="327" r:id="rId45"/>
    <p:sldId id="362" r:id="rId46"/>
    <p:sldId id="357" r:id="rId47"/>
    <p:sldId id="317" r:id="rId48"/>
    <p:sldId id="363" r:id="rId49"/>
    <p:sldId id="341" r:id="rId50"/>
    <p:sldId id="342" r:id="rId51"/>
    <p:sldId id="343" r:id="rId52"/>
    <p:sldId id="344" r:id="rId53"/>
    <p:sldId id="345" r:id="rId54"/>
    <p:sldId id="346" r:id="rId55"/>
    <p:sldId id="364" r:id="rId56"/>
    <p:sldId id="365" r:id="rId57"/>
    <p:sldId id="366" r:id="rId58"/>
    <p:sldId id="367" r:id="rId59"/>
    <p:sldId id="368" r:id="rId60"/>
    <p:sldId id="369" r:id="rId61"/>
    <p:sldId id="370" r:id="rId6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82" autoAdjust="0"/>
    <p:restoredTop sz="94660"/>
  </p:normalViewPr>
  <p:slideViewPr>
    <p:cSldViewPr snapToGrid="0">
      <p:cViewPr varScale="1">
        <p:scale>
          <a:sx n="69" d="100"/>
          <a:sy n="69" d="100"/>
        </p:scale>
        <p:origin x="30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04/05/2026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04/05/2026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04/05/2026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04/05/2026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treccani.it/vocabolario/natura-non-facit-saltu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http://www.ilponterivista.com/blog/2017/03/09/giacomo-becattini-2/" TargetMode="Externa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Lx7nhug-Ji8"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hetwebsite.net/het/profiles/marshall.htm"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a:t>Lezione </a:t>
            </a:r>
            <a:r>
              <a:rPr lang="it-IT" sz="4200" smtClean="0"/>
              <a:t>10.26</a:t>
            </a:r>
            <a:r>
              <a:rPr lang="it-IT" sz="4200" dirty="0"/>
              <a:t/>
            </a:r>
            <a:br>
              <a:rPr lang="it-IT" sz="4200" dirty="0"/>
            </a:br>
            <a:r>
              <a:rPr lang="it-IT" sz="4200" dirty="0"/>
              <a:t/>
            </a:r>
            <a:br>
              <a:rPr lang="it-IT" sz="4200" dirty="0"/>
            </a:br>
            <a:r>
              <a:rPr lang="it-IT" sz="4200" dirty="0" smtClean="0"/>
              <a:t>Marshall</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smtClean="0"/>
              <a:t>Paolo </a:t>
            </a:r>
            <a:r>
              <a:rPr lang="it-IT" dirty="0"/>
              <a:t>Paesani </a:t>
            </a:r>
            <a:endParaRPr lang="it-IT" dirty="0" smtClean="0"/>
          </a:p>
          <a:p>
            <a:r>
              <a:rPr lang="it-IT" dirty="0" smtClean="0"/>
              <a:t>ALEF </a:t>
            </a:r>
            <a:r>
              <a:rPr lang="it-IT" dirty="0"/>
              <a:t>Tor </a:t>
            </a:r>
            <a:r>
              <a:rPr lang="it-IT" dirty="0" smtClean="0"/>
              <a:t>Vergata</a:t>
            </a:r>
            <a:endParaRPr lang="it-IT" dirty="0"/>
          </a:p>
          <a:p>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dirty="0" smtClean="0"/>
              <a:t>05.05.2025</a:t>
            </a:r>
            <a:endParaRPr lang="it-IT" dirty="0"/>
          </a:p>
        </p:txBody>
      </p:sp>
    </p:spTree>
    <p:extLst>
      <p:ext uri="{BB962C8B-B14F-4D97-AF65-F5344CB8AC3E}">
        <p14:creationId xmlns:p14="http://schemas.microsoft.com/office/powerpoint/2010/main" val="945710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2762"/>
            <a:ext cx="10515600" cy="909493"/>
          </a:xfrm>
        </p:spPr>
        <p:txBody>
          <a:bodyPr/>
          <a:lstStyle/>
          <a:p>
            <a:pPr algn="ctr"/>
            <a:r>
              <a:rPr lang="it-IT" dirty="0" smtClean="0"/>
              <a:t>Fatti salienti</a:t>
            </a:r>
            <a:endParaRPr lang="it-IT" dirty="0"/>
          </a:p>
        </p:txBody>
      </p:sp>
      <p:sp>
        <p:nvSpPr>
          <p:cNvPr id="3" name="Segnaposto contenuto 2"/>
          <p:cNvSpPr>
            <a:spLocks noGrp="1"/>
          </p:cNvSpPr>
          <p:nvPr>
            <p:ph idx="1"/>
          </p:nvPr>
        </p:nvSpPr>
        <p:spPr>
          <a:xfrm>
            <a:off x="655782" y="1403927"/>
            <a:ext cx="10698018" cy="5292438"/>
          </a:xfrm>
        </p:spPr>
        <p:txBody>
          <a:bodyPr>
            <a:normAutofit fontScale="70000" lnSpcReduction="20000"/>
          </a:bodyPr>
          <a:lstStyle/>
          <a:p>
            <a:r>
              <a:rPr lang="it-IT" dirty="0" smtClean="0"/>
              <a:t>1880 Sorge </a:t>
            </a:r>
            <a:r>
              <a:rPr lang="it-IT" dirty="0" smtClean="0">
                <a:solidFill>
                  <a:srgbClr val="FF0000"/>
                </a:solidFill>
              </a:rPr>
              <a:t>l’industria elettrica</a:t>
            </a:r>
            <a:r>
              <a:rPr lang="it-IT" dirty="0" smtClean="0"/>
              <a:t>, forte aumento dell’immigrazione negli USA</a:t>
            </a:r>
          </a:p>
          <a:p>
            <a:r>
              <a:rPr lang="it-IT" dirty="0" smtClean="0"/>
              <a:t>1881 Tunisi è occupata dai francesi</a:t>
            </a:r>
          </a:p>
          <a:p>
            <a:r>
              <a:rPr lang="it-IT" dirty="0" smtClean="0"/>
              <a:t>1882 Inizia la divisione dell’Africa, fondazione della Standard </a:t>
            </a:r>
            <a:r>
              <a:rPr lang="it-IT" dirty="0" err="1" smtClean="0"/>
              <a:t>Oil</a:t>
            </a:r>
            <a:r>
              <a:rPr lang="it-IT" dirty="0" smtClean="0"/>
              <a:t> Co., nasce la triplice alleanza (Germania, Italia, impero </a:t>
            </a:r>
            <a:r>
              <a:rPr lang="it-IT" dirty="0" err="1" smtClean="0"/>
              <a:t>ausburgico</a:t>
            </a:r>
            <a:r>
              <a:rPr lang="it-IT" dirty="0" smtClean="0"/>
              <a:t>)</a:t>
            </a:r>
          </a:p>
          <a:p>
            <a:r>
              <a:rPr lang="it-IT" dirty="0" smtClean="0"/>
              <a:t>1883 leggi di Bismarck per le assicurazioni sociali (</a:t>
            </a:r>
            <a:r>
              <a:rPr lang="it-IT" dirty="0" smtClean="0">
                <a:solidFill>
                  <a:srgbClr val="FF0000"/>
                </a:solidFill>
              </a:rPr>
              <a:t>nasce lo stato sociale moderno</a:t>
            </a:r>
            <a:r>
              <a:rPr lang="it-IT" dirty="0" smtClean="0"/>
              <a:t>)</a:t>
            </a:r>
          </a:p>
          <a:p>
            <a:r>
              <a:rPr lang="it-IT" dirty="0" smtClean="0"/>
              <a:t>1884 La Germania diventa padrona dell’Africa sud-occidentale</a:t>
            </a:r>
          </a:p>
          <a:p>
            <a:r>
              <a:rPr lang="it-IT" dirty="0" smtClean="0"/>
              <a:t>1886 </a:t>
            </a:r>
            <a:r>
              <a:rPr lang="it-IT" dirty="0" smtClean="0">
                <a:solidFill>
                  <a:srgbClr val="FF0000"/>
                </a:solidFill>
              </a:rPr>
              <a:t>Motore a petrolio (per automobile) </a:t>
            </a:r>
            <a:r>
              <a:rPr lang="it-IT" dirty="0" smtClean="0"/>
              <a:t>di Daimler</a:t>
            </a:r>
          </a:p>
          <a:p>
            <a:r>
              <a:rPr lang="it-IT" dirty="0" smtClean="0"/>
              <a:t>1889 Tariffa doganale protezionistica USA, il Brasile diventa una repubblica</a:t>
            </a:r>
          </a:p>
          <a:p>
            <a:r>
              <a:rPr lang="it-IT" dirty="0" smtClean="0"/>
              <a:t>1890 Legge anti-trust di </a:t>
            </a:r>
            <a:r>
              <a:rPr lang="it-IT" dirty="0" err="1" smtClean="0"/>
              <a:t>Sherman</a:t>
            </a:r>
            <a:endParaRPr lang="it-IT" dirty="0" smtClean="0"/>
          </a:p>
          <a:p>
            <a:r>
              <a:rPr lang="it-IT" dirty="0" smtClean="0"/>
              <a:t>1894 Primi esperimenti </a:t>
            </a:r>
            <a:r>
              <a:rPr lang="it-IT" dirty="0" smtClean="0">
                <a:solidFill>
                  <a:srgbClr val="FF0000"/>
                </a:solidFill>
              </a:rPr>
              <a:t>radio di Marconi</a:t>
            </a:r>
            <a:r>
              <a:rPr lang="it-IT" dirty="0" smtClean="0"/>
              <a:t>, guerra cino-giapponese</a:t>
            </a:r>
          </a:p>
          <a:p>
            <a:r>
              <a:rPr lang="it-IT" dirty="0" smtClean="0"/>
              <a:t>1895 si proiettano i primi film, nasce la CGT in Francia, la Francia aggiunge il Madagascar ai suoi possedimenti, Formosa diventa giapponese</a:t>
            </a:r>
          </a:p>
          <a:p>
            <a:r>
              <a:rPr lang="it-IT" dirty="0" smtClean="0"/>
              <a:t>1896 Rontgen scopre i </a:t>
            </a:r>
            <a:r>
              <a:rPr lang="it-IT" dirty="0" smtClean="0">
                <a:solidFill>
                  <a:srgbClr val="FF0000"/>
                </a:solidFill>
              </a:rPr>
              <a:t>raggi X</a:t>
            </a:r>
            <a:r>
              <a:rPr lang="it-IT" dirty="0" smtClean="0"/>
              <a:t>, scoperti ricchi giacimenti minerari (oro) in Alaska, sconfitta di Adua</a:t>
            </a:r>
          </a:p>
          <a:p>
            <a:r>
              <a:rPr lang="it-IT" dirty="0" smtClean="0"/>
              <a:t>1898 guerra ispano-americana</a:t>
            </a:r>
          </a:p>
          <a:p>
            <a:r>
              <a:rPr lang="it-IT" dirty="0" smtClean="0"/>
              <a:t>1899 </a:t>
            </a:r>
            <a:r>
              <a:rPr lang="it-IT" dirty="0" smtClean="0">
                <a:solidFill>
                  <a:srgbClr val="FF0000"/>
                </a:solidFill>
              </a:rPr>
              <a:t>Fondazione della FIAT in Italia</a:t>
            </a:r>
            <a:r>
              <a:rPr lang="it-IT" dirty="0" smtClean="0"/>
              <a:t>, scoppia la guerra anglo-boera</a:t>
            </a:r>
          </a:p>
          <a:p>
            <a:r>
              <a:rPr lang="it-IT" dirty="0" smtClean="0"/>
              <a:t>1900 Fondato il partito laburista inglese</a:t>
            </a:r>
            <a:endParaRPr lang="it-IT" dirty="0"/>
          </a:p>
        </p:txBody>
      </p:sp>
    </p:spTree>
    <p:extLst>
      <p:ext uri="{BB962C8B-B14F-4D97-AF65-F5344CB8AC3E}">
        <p14:creationId xmlns:p14="http://schemas.microsoft.com/office/powerpoint/2010/main" val="96200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a:t>
            </a:r>
            <a:endParaRPr lang="it-IT" dirty="0"/>
          </a:p>
        </p:txBody>
      </p:sp>
      <p:sp>
        <p:nvSpPr>
          <p:cNvPr id="3" name="Segnaposto contenuto 2"/>
          <p:cNvSpPr>
            <a:spLocks noGrp="1"/>
          </p:cNvSpPr>
          <p:nvPr>
            <p:ph idx="1"/>
          </p:nvPr>
        </p:nvSpPr>
        <p:spPr/>
        <p:txBody>
          <a:bodyPr>
            <a:normAutofit fontScale="62500" lnSpcReduction="20000"/>
          </a:bodyPr>
          <a:lstStyle/>
          <a:p>
            <a:r>
              <a:rPr lang="it-IT" dirty="0" smtClean="0"/>
              <a:t>1901 Inizia l’era della </a:t>
            </a:r>
            <a:r>
              <a:rPr lang="it-IT" dirty="0" smtClean="0">
                <a:solidFill>
                  <a:srgbClr val="FF0000"/>
                </a:solidFill>
              </a:rPr>
              <a:t>radio</a:t>
            </a:r>
          </a:p>
          <a:p>
            <a:r>
              <a:rPr lang="it-IT" dirty="0" smtClean="0"/>
              <a:t>1903 Inizia l’era del </a:t>
            </a:r>
            <a:r>
              <a:rPr lang="it-IT" dirty="0" smtClean="0">
                <a:solidFill>
                  <a:srgbClr val="FF0000"/>
                </a:solidFill>
              </a:rPr>
              <a:t>motore</a:t>
            </a:r>
            <a:r>
              <a:rPr lang="it-IT" dirty="0" smtClean="0"/>
              <a:t> (fondata la Ford, aeroplano dei fratelli Wright, prime navi a motore Diesel)</a:t>
            </a:r>
          </a:p>
          <a:p>
            <a:r>
              <a:rPr lang="it-IT" dirty="0" smtClean="0"/>
              <a:t>1904 legislazione del lavoro in Italia (governo Giolitti)</a:t>
            </a:r>
          </a:p>
          <a:p>
            <a:r>
              <a:rPr lang="it-IT" dirty="0" smtClean="0"/>
              <a:t>1905 Inizia l’era del </a:t>
            </a:r>
            <a:r>
              <a:rPr lang="it-IT" dirty="0" smtClean="0">
                <a:solidFill>
                  <a:srgbClr val="FF0000"/>
                </a:solidFill>
              </a:rPr>
              <a:t>cinema</a:t>
            </a:r>
            <a:r>
              <a:rPr lang="it-IT" dirty="0" smtClean="0"/>
              <a:t>, prima rivoluzione russa, formulazione della teoria della relatività ristretta di Einstein</a:t>
            </a:r>
          </a:p>
          <a:p>
            <a:r>
              <a:rPr lang="it-IT" dirty="0" smtClean="0"/>
              <a:t>1906 legge inglese sui conflitti operai</a:t>
            </a:r>
          </a:p>
          <a:p>
            <a:r>
              <a:rPr lang="it-IT" dirty="0" smtClean="0"/>
              <a:t>1907 primi esperimenti con le materie </a:t>
            </a:r>
            <a:r>
              <a:rPr lang="it-IT" dirty="0" smtClean="0">
                <a:solidFill>
                  <a:srgbClr val="FF0000"/>
                </a:solidFill>
              </a:rPr>
              <a:t>plastiche</a:t>
            </a:r>
            <a:r>
              <a:rPr lang="it-IT" dirty="0" smtClean="0"/>
              <a:t>, crisi finanziaria negli USA</a:t>
            </a:r>
          </a:p>
          <a:p>
            <a:r>
              <a:rPr lang="it-IT" dirty="0" smtClean="0"/>
              <a:t>1909 Nasce </a:t>
            </a:r>
            <a:r>
              <a:rPr lang="it-IT" dirty="0" smtClean="0">
                <a:solidFill>
                  <a:srgbClr val="FF0000"/>
                </a:solidFill>
              </a:rPr>
              <a:t>l’aeroplano</a:t>
            </a:r>
            <a:r>
              <a:rPr lang="it-IT" dirty="0" smtClean="0"/>
              <a:t>, forte afflusso di immigrati negli USA</a:t>
            </a:r>
          </a:p>
          <a:p>
            <a:r>
              <a:rPr lang="it-IT" dirty="0" smtClean="0"/>
              <a:t>1914 Scoppia la prima guerra mondiale che si concluderà nel 1918 con la fine dell’impero austro-ungarico, del Reich e dell’impero ottomano</a:t>
            </a:r>
          </a:p>
          <a:p>
            <a:r>
              <a:rPr lang="it-IT" dirty="0" smtClean="0"/>
              <a:t>1917 Rivoluzione russa: sorge il comunismo, dichiarazione </a:t>
            </a:r>
            <a:r>
              <a:rPr lang="it-IT" dirty="0" err="1" smtClean="0"/>
              <a:t>Balfour</a:t>
            </a:r>
            <a:r>
              <a:rPr lang="it-IT" dirty="0" smtClean="0"/>
              <a:t> che promette la creazione di uno stato ebraico in Palestina alla fine della guerra</a:t>
            </a:r>
          </a:p>
          <a:p>
            <a:r>
              <a:rPr lang="it-IT" dirty="0" smtClean="0"/>
              <a:t>1919 Trattato di Versailles (e comparsa di Keynes sulla scena internazionale)</a:t>
            </a:r>
          </a:p>
          <a:p>
            <a:r>
              <a:rPr lang="it-IT" dirty="0" smtClean="0"/>
              <a:t>1920 Ricerche </a:t>
            </a:r>
            <a:r>
              <a:rPr lang="it-IT" dirty="0" smtClean="0">
                <a:solidFill>
                  <a:srgbClr val="FF0000"/>
                </a:solidFill>
              </a:rPr>
              <a:t>atomiche</a:t>
            </a:r>
            <a:endParaRPr lang="it-IT" dirty="0">
              <a:solidFill>
                <a:srgbClr val="FF0000"/>
              </a:solidFill>
            </a:endParaRPr>
          </a:p>
        </p:txBody>
      </p:sp>
    </p:spTree>
    <p:extLst>
      <p:ext uri="{BB962C8B-B14F-4D97-AF65-F5344CB8AC3E}">
        <p14:creationId xmlns:p14="http://schemas.microsoft.com/office/powerpoint/2010/main" val="3316699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468582" y="6299200"/>
            <a:ext cx="10270836" cy="369332"/>
          </a:xfrm>
          <a:prstGeom prst="rect">
            <a:avLst/>
          </a:prstGeom>
          <a:noFill/>
        </p:spPr>
        <p:txBody>
          <a:bodyPr wrap="square" rtlCol="0">
            <a:spAutoFit/>
          </a:bodyPr>
          <a:lstStyle/>
          <a:p>
            <a:r>
              <a:rPr lang="it-IT" sz="1600" dirty="0" smtClean="0"/>
              <a:t>Il mondo nel 1898. </a:t>
            </a:r>
            <a:r>
              <a:rPr lang="it-IT" sz="1600" dirty="0"/>
              <a:t>Fonte: https://en.wikipedia.org/wiki/1890s#/media/File:World_1898_empires_colonies_territory.png</a:t>
            </a:r>
            <a:r>
              <a:rPr lang="it-IT" dirty="0"/>
              <a:t> </a:t>
            </a:r>
          </a:p>
        </p:txBody>
      </p:sp>
      <p:pic>
        <p:nvPicPr>
          <p:cNvPr id="3" name="Immagine 2"/>
          <p:cNvPicPr>
            <a:picLocks noChangeAspect="1"/>
          </p:cNvPicPr>
          <p:nvPr/>
        </p:nvPicPr>
        <p:blipFill>
          <a:blip r:embed="rId2"/>
          <a:stretch>
            <a:fillRect/>
          </a:stretch>
        </p:blipFill>
        <p:spPr>
          <a:xfrm>
            <a:off x="1253042" y="283491"/>
            <a:ext cx="9959903" cy="5439014"/>
          </a:xfrm>
          <a:prstGeom prst="rect">
            <a:avLst/>
          </a:prstGeom>
        </p:spPr>
      </p:pic>
    </p:spTree>
    <p:extLst>
      <p:ext uri="{BB962C8B-B14F-4D97-AF65-F5344CB8AC3E}">
        <p14:creationId xmlns:p14="http://schemas.microsoft.com/office/powerpoint/2010/main" val="341451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Contesto internazionale: imperialismo</a:t>
            </a:r>
            <a:endParaRPr lang="it-IT" dirty="0"/>
          </a:p>
        </p:txBody>
      </p:sp>
      <p:sp>
        <p:nvSpPr>
          <p:cNvPr id="3" name="Segnaposto contenuto 2"/>
          <p:cNvSpPr>
            <a:spLocks noGrp="1"/>
          </p:cNvSpPr>
          <p:nvPr>
            <p:ph idx="1"/>
          </p:nvPr>
        </p:nvSpPr>
        <p:spPr>
          <a:xfrm>
            <a:off x="812442" y="1825625"/>
            <a:ext cx="10515600" cy="4351338"/>
          </a:xfrm>
        </p:spPr>
        <p:txBody>
          <a:bodyPr>
            <a:normAutofit fontScale="70000" lnSpcReduction="20000"/>
          </a:bodyPr>
          <a:lstStyle/>
          <a:p>
            <a:r>
              <a:rPr lang="it-IT" dirty="0" smtClean="0"/>
              <a:t>La seconda metà del XIX età dell’imperialismo, del colonialismo e della globalizzazione.</a:t>
            </a:r>
          </a:p>
          <a:p>
            <a:endParaRPr lang="it-IT" dirty="0" smtClean="0"/>
          </a:p>
          <a:p>
            <a:r>
              <a:rPr lang="it-IT" dirty="0" smtClean="0">
                <a:solidFill>
                  <a:srgbClr val="FF0000"/>
                </a:solidFill>
              </a:rPr>
              <a:t>Il modello britannico</a:t>
            </a:r>
            <a:r>
              <a:rPr lang="it-IT" dirty="0" smtClean="0"/>
              <a:t>: l’imperialismo delle ferrovie e delle imprese pubbliche, struttura del commercio internazionale tra GB e le colonie (materie prime contro prodotti industriali), implicazioni finanziarie (GB creditore del mondo, nascita della società per azioni come strumento per finanziarie grandi investimenti attingendo al capitale dei piccoli risparmiatori, il </a:t>
            </a:r>
            <a:r>
              <a:rPr lang="it-IT" dirty="0" smtClean="0">
                <a:solidFill>
                  <a:srgbClr val="FF0000"/>
                </a:solidFill>
              </a:rPr>
              <a:t>Gold Standard</a:t>
            </a:r>
            <a:r>
              <a:rPr lang="it-IT" dirty="0" smtClean="0"/>
              <a:t>) e geopolitiche (controllare politicamente i paesi debitori per assicurare il rendimento degli investimenti d’oltre mare).</a:t>
            </a:r>
          </a:p>
          <a:p>
            <a:endParaRPr lang="it-IT" dirty="0" smtClean="0"/>
          </a:p>
          <a:p>
            <a:r>
              <a:rPr lang="it-IT" dirty="0" smtClean="0">
                <a:solidFill>
                  <a:srgbClr val="FF0000"/>
                </a:solidFill>
              </a:rPr>
              <a:t>I rivali europei</a:t>
            </a:r>
            <a:r>
              <a:rPr lang="it-IT" dirty="0" smtClean="0"/>
              <a:t>: Francia (Russia, Africa del nord, Indocina), Germania (Europa centro-orientale, Africa meridionale), Italia (Somalia, Libia), Belgio (Congo). Limitata proiezioni internazionale degli USA (Cuba, Filippine). Rivalità economica, protezionismo, rivalità politica, militarismo e nazionalismo.</a:t>
            </a:r>
          </a:p>
          <a:p>
            <a:endParaRPr lang="it-IT" dirty="0" smtClean="0"/>
          </a:p>
          <a:p>
            <a:r>
              <a:rPr lang="it-IT" dirty="0" smtClean="0">
                <a:solidFill>
                  <a:srgbClr val="FF0000"/>
                </a:solidFill>
              </a:rPr>
              <a:t>Effetti del colonialismo sui paesi extra-europei</a:t>
            </a:r>
            <a:r>
              <a:rPr lang="it-IT" dirty="0" smtClean="0"/>
              <a:t>: sviluppo delle infrastrutture, predazione delle risorse economiche, sfruttamento e distruzione delle comunità locali.</a:t>
            </a:r>
          </a:p>
        </p:txBody>
      </p:sp>
    </p:spTree>
    <p:extLst>
      <p:ext uri="{BB962C8B-B14F-4D97-AF65-F5344CB8AC3E}">
        <p14:creationId xmlns:p14="http://schemas.microsoft.com/office/powerpoint/2010/main" val="1757279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133600" y="643025"/>
            <a:ext cx="8515928" cy="5640588"/>
          </a:xfrm>
          <a:prstGeom prst="rect">
            <a:avLst/>
          </a:prstGeom>
        </p:spPr>
      </p:pic>
    </p:spTree>
    <p:extLst>
      <p:ext uri="{BB962C8B-B14F-4D97-AF65-F5344CB8AC3E}">
        <p14:creationId xmlns:p14="http://schemas.microsoft.com/office/powerpoint/2010/main" val="2105682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Contesto inglese</a:t>
            </a:r>
            <a:endParaRPr lang="it-IT" dirty="0"/>
          </a:p>
        </p:txBody>
      </p:sp>
      <p:sp>
        <p:nvSpPr>
          <p:cNvPr id="3" name="Segnaposto contenuto 2"/>
          <p:cNvSpPr>
            <a:spLocks noGrp="1"/>
          </p:cNvSpPr>
          <p:nvPr>
            <p:ph idx="1"/>
          </p:nvPr>
        </p:nvSpPr>
        <p:spPr>
          <a:xfrm>
            <a:off x="812442" y="1825625"/>
            <a:ext cx="10515600" cy="4351338"/>
          </a:xfrm>
        </p:spPr>
        <p:txBody>
          <a:bodyPr>
            <a:normAutofit fontScale="85000" lnSpcReduction="20000"/>
          </a:bodyPr>
          <a:lstStyle/>
          <a:p>
            <a:r>
              <a:rPr lang="it-IT" dirty="0" smtClean="0">
                <a:solidFill>
                  <a:srgbClr val="FF0000"/>
                </a:solidFill>
              </a:rPr>
              <a:t>Inghilterra vittoriana</a:t>
            </a:r>
          </a:p>
          <a:p>
            <a:pPr lvl="1"/>
            <a:r>
              <a:rPr lang="it-IT" dirty="0" smtClean="0"/>
              <a:t>Prima economia del mondo (ancora per poco)</a:t>
            </a:r>
          </a:p>
          <a:p>
            <a:pPr lvl="1"/>
            <a:r>
              <a:rPr lang="it-IT" dirty="0" smtClean="0"/>
              <a:t>Impero britannico e democrazia parlamentare (sui generis)</a:t>
            </a:r>
          </a:p>
          <a:p>
            <a:pPr lvl="1"/>
            <a:r>
              <a:rPr lang="it-IT" dirty="0" smtClean="0"/>
              <a:t>Industrializzazione «spietata» (Dickens) e reazione romantica come critica al mercato e all’economia politica (</a:t>
            </a:r>
            <a:r>
              <a:rPr lang="it-IT" dirty="0" err="1" smtClean="0"/>
              <a:t>Carlyle</a:t>
            </a:r>
            <a:r>
              <a:rPr lang="it-IT" dirty="0" smtClean="0"/>
              <a:t> e </a:t>
            </a:r>
            <a:r>
              <a:rPr lang="it-IT" dirty="0" err="1" smtClean="0"/>
              <a:t>Ruskin</a:t>
            </a:r>
            <a:r>
              <a:rPr lang="it-IT" dirty="0" smtClean="0"/>
              <a:t>)</a:t>
            </a:r>
          </a:p>
          <a:p>
            <a:pPr lvl="1"/>
            <a:r>
              <a:rPr lang="it-IT" dirty="0" smtClean="0"/>
              <a:t>Moralismo vittoriano (etica del lavoro, pudore, ipocrisia)</a:t>
            </a:r>
          </a:p>
          <a:p>
            <a:endParaRPr lang="it-IT" dirty="0" smtClean="0"/>
          </a:p>
          <a:p>
            <a:r>
              <a:rPr lang="it-IT" dirty="0" smtClean="0"/>
              <a:t>Sul </a:t>
            </a:r>
            <a:r>
              <a:rPr lang="it-IT" dirty="0" smtClean="0">
                <a:solidFill>
                  <a:srgbClr val="FF0000"/>
                </a:solidFill>
              </a:rPr>
              <a:t>terreno dell’economia politica</a:t>
            </a:r>
            <a:r>
              <a:rPr lang="it-IT" dirty="0" smtClean="0"/>
              <a:t> si confrontano la scuola classica d’impronta ricardiana / </a:t>
            </a:r>
            <a:r>
              <a:rPr lang="it-IT" dirty="0" err="1" smtClean="0"/>
              <a:t>benthamiana</a:t>
            </a:r>
            <a:r>
              <a:rPr lang="it-IT" dirty="0" smtClean="0"/>
              <a:t> (con i suoi eredi tra cui John Stuart </a:t>
            </a:r>
            <a:r>
              <a:rPr lang="it-IT" dirty="0" err="1" smtClean="0"/>
              <a:t>Mill</a:t>
            </a:r>
            <a:r>
              <a:rPr lang="it-IT" dirty="0" smtClean="0"/>
              <a:t>) e scuola marginalista emergente (</a:t>
            </a:r>
            <a:r>
              <a:rPr lang="it-IT" dirty="0" err="1" smtClean="0"/>
              <a:t>Jevons</a:t>
            </a:r>
            <a:r>
              <a:rPr lang="it-IT" dirty="0" smtClean="0"/>
              <a:t>)</a:t>
            </a:r>
          </a:p>
          <a:p>
            <a:endParaRPr lang="it-IT" dirty="0" smtClean="0"/>
          </a:p>
          <a:p>
            <a:r>
              <a:rPr lang="it-IT" dirty="0" smtClean="0"/>
              <a:t>Il </a:t>
            </a:r>
            <a:r>
              <a:rPr lang="it-IT" dirty="0" smtClean="0">
                <a:solidFill>
                  <a:srgbClr val="FF0000"/>
                </a:solidFill>
              </a:rPr>
              <a:t>contributo di Marshall</a:t>
            </a:r>
            <a:r>
              <a:rPr lang="it-IT" dirty="0" smtClean="0"/>
              <a:t> sul piano analitico e istituzionale e il </a:t>
            </a:r>
            <a:r>
              <a:rPr lang="it-IT" dirty="0" smtClean="0">
                <a:solidFill>
                  <a:srgbClr val="FF0000"/>
                </a:solidFill>
              </a:rPr>
              <a:t>suo tentativo di sintesi</a:t>
            </a:r>
            <a:r>
              <a:rPr lang="it-IT" dirty="0" smtClean="0"/>
              <a:t> «</a:t>
            </a:r>
            <a:r>
              <a:rPr lang="it-IT" i="1" dirty="0" smtClean="0"/>
              <a:t>Presentare una versione moderna di dottrine vecchie, con l’aiuto dei nuovi lavori e con riferimento ai nuovi problemi propri dell’età nostra</a:t>
            </a:r>
            <a:r>
              <a:rPr lang="it-IT" dirty="0" smtClean="0"/>
              <a:t>».</a:t>
            </a:r>
          </a:p>
          <a:p>
            <a:endParaRPr lang="it-IT" dirty="0"/>
          </a:p>
          <a:p>
            <a:endParaRPr lang="it-IT" dirty="0" smtClean="0"/>
          </a:p>
          <a:p>
            <a:endParaRPr lang="it-IT" dirty="0" smtClean="0"/>
          </a:p>
        </p:txBody>
      </p:sp>
    </p:spTree>
    <p:extLst>
      <p:ext uri="{BB962C8B-B14F-4D97-AF65-F5344CB8AC3E}">
        <p14:creationId xmlns:p14="http://schemas.microsoft.com/office/powerpoint/2010/main" val="4287582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021281" y="355457"/>
            <a:ext cx="3746501" cy="5239800"/>
          </a:xfrm>
          <a:prstGeom prst="rect">
            <a:avLst/>
          </a:prstGeom>
        </p:spPr>
      </p:pic>
      <p:sp>
        <p:nvSpPr>
          <p:cNvPr id="5" name="Rettangolo 4"/>
          <p:cNvSpPr/>
          <p:nvPr/>
        </p:nvSpPr>
        <p:spPr>
          <a:xfrm>
            <a:off x="3251200" y="6079944"/>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Alfred Marshall</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Londra, 26 luglio 1842 – Cambridge, 13 luglio 1924)</a:t>
            </a:r>
            <a:endParaRPr lang="it-IT" dirty="0"/>
          </a:p>
        </p:txBody>
      </p:sp>
    </p:spTree>
    <p:extLst>
      <p:ext uri="{BB962C8B-B14F-4D97-AF65-F5344CB8AC3E}">
        <p14:creationId xmlns:p14="http://schemas.microsoft.com/office/powerpoint/2010/main" val="2052317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Profilo biografico (1842 – 1924)</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Origini piccolo borghesi e un’infanzia difficile</a:t>
            </a:r>
          </a:p>
          <a:p>
            <a:r>
              <a:rPr lang="it-IT" dirty="0" smtClean="0"/>
              <a:t>L’emancipazione, studi di matematica, tensione al successo, impegno costante</a:t>
            </a:r>
          </a:p>
          <a:p>
            <a:r>
              <a:rPr lang="it-IT" dirty="0" smtClean="0"/>
              <a:t>Crisi filosofica, vocazione per lo studio dell’economia, abbandono della religione tradizionale, studi di metafisica e psicologia</a:t>
            </a:r>
          </a:p>
          <a:p>
            <a:r>
              <a:rPr lang="it-IT" dirty="0" smtClean="0"/>
              <a:t>Carriera universitaria: Bristol (1877 – 1881), Oxford (1883 – 1884), Cambridge (1885 – 1908) e intensa attività di studio.</a:t>
            </a:r>
          </a:p>
          <a:p>
            <a:r>
              <a:rPr lang="it-IT" dirty="0" smtClean="0">
                <a:solidFill>
                  <a:srgbClr val="FF0000"/>
                </a:solidFill>
              </a:rPr>
              <a:t>Grande attenzione </a:t>
            </a:r>
            <a:r>
              <a:rPr lang="it-IT" dirty="0">
                <a:solidFill>
                  <a:srgbClr val="FF0000"/>
                </a:solidFill>
              </a:rPr>
              <a:t>per la realtà</a:t>
            </a:r>
            <a:r>
              <a:rPr lang="it-IT" dirty="0"/>
              <a:t>, contatti con il movimento sindacale e cooperativo, fiducia nello spirito imprenditoriale come motore d’innovazione e di </a:t>
            </a:r>
            <a:r>
              <a:rPr lang="it-IT" dirty="0" smtClean="0"/>
              <a:t>progresso</a:t>
            </a:r>
            <a:r>
              <a:rPr lang="it-IT" dirty="0"/>
              <a:t>. </a:t>
            </a:r>
            <a:endParaRPr lang="it-IT" dirty="0" smtClean="0"/>
          </a:p>
          <a:p>
            <a:r>
              <a:rPr lang="it-IT" dirty="0" smtClean="0">
                <a:solidFill>
                  <a:srgbClr val="FF0000"/>
                </a:solidFill>
              </a:rPr>
              <a:t>Misto </a:t>
            </a:r>
            <a:r>
              <a:rPr lang="it-IT" dirty="0">
                <a:solidFill>
                  <a:srgbClr val="FF0000"/>
                </a:solidFill>
              </a:rPr>
              <a:t>di autoritarismo e disponibilità</a:t>
            </a:r>
            <a:r>
              <a:rPr lang="it-IT" dirty="0"/>
              <a:t> nei confronti degli allievi, prestigio sul piano </a:t>
            </a:r>
            <a:r>
              <a:rPr lang="it-IT" dirty="0" smtClean="0"/>
              <a:t>nazionale (Cambridge, Commissioni parlamentari). Posizioni </a:t>
            </a:r>
            <a:r>
              <a:rPr lang="it-IT" dirty="0"/>
              <a:t>discutibili nei confronti delle donne e delle «razze» ma preoccupazione per i disoccupati e le persone senza privilegi e </a:t>
            </a:r>
            <a:r>
              <a:rPr lang="it-IT" dirty="0" smtClean="0"/>
              <a:t>opportunità </a:t>
            </a:r>
            <a:r>
              <a:rPr lang="it-IT" dirty="0"/>
              <a:t>che vivono in condizioni di </a:t>
            </a:r>
            <a:r>
              <a:rPr lang="it-IT" dirty="0" smtClean="0"/>
              <a:t>povertà.</a:t>
            </a:r>
            <a:endParaRPr lang="it-IT" dirty="0"/>
          </a:p>
          <a:p>
            <a:endParaRPr lang="it-IT" dirty="0" smtClean="0"/>
          </a:p>
        </p:txBody>
      </p:sp>
    </p:spTree>
    <p:extLst>
      <p:ext uri="{BB962C8B-B14F-4D97-AF65-F5344CB8AC3E}">
        <p14:creationId xmlns:p14="http://schemas.microsoft.com/office/powerpoint/2010/main" val="2054180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02499"/>
          </a:xfrm>
        </p:spPr>
        <p:txBody>
          <a:bodyPr/>
          <a:lstStyle/>
          <a:p>
            <a:pPr algn="ctr"/>
            <a:r>
              <a:rPr lang="it-IT" dirty="0"/>
              <a:t>Profilo biografico (1842 – 1924</a:t>
            </a:r>
            <a:r>
              <a:rPr lang="it-IT" dirty="0" smtClean="0"/>
              <a:t>), 2</a:t>
            </a:r>
            <a:endParaRPr lang="en-GB" dirty="0"/>
          </a:p>
        </p:txBody>
      </p:sp>
      <p:sp>
        <p:nvSpPr>
          <p:cNvPr id="3" name="Segnaposto contenuto 2"/>
          <p:cNvSpPr>
            <a:spLocks noGrp="1"/>
          </p:cNvSpPr>
          <p:nvPr>
            <p:ph idx="1"/>
          </p:nvPr>
        </p:nvSpPr>
        <p:spPr>
          <a:xfrm>
            <a:off x="750736" y="1470990"/>
            <a:ext cx="10515600" cy="5184251"/>
          </a:xfrm>
        </p:spPr>
        <p:txBody>
          <a:bodyPr>
            <a:normAutofit fontScale="85000" lnSpcReduction="20000"/>
          </a:bodyPr>
          <a:lstStyle/>
          <a:p>
            <a:pPr algn="just"/>
            <a:r>
              <a:rPr lang="it-IT" dirty="0" smtClean="0"/>
              <a:t>Marshall nasce quando …</a:t>
            </a:r>
          </a:p>
          <a:p>
            <a:pPr algn="just"/>
            <a:endParaRPr lang="it-IT" dirty="0" smtClean="0"/>
          </a:p>
          <a:p>
            <a:pPr algn="just"/>
            <a:r>
              <a:rPr lang="it-IT" dirty="0" smtClean="0">
                <a:solidFill>
                  <a:srgbClr val="FF0000"/>
                </a:solidFill>
              </a:rPr>
              <a:t>Ricardo</a:t>
            </a:r>
            <a:r>
              <a:rPr lang="it-IT" dirty="0" smtClean="0"/>
              <a:t> era già morto da 19 anni, </a:t>
            </a:r>
            <a:r>
              <a:rPr lang="it-IT" dirty="0" err="1" smtClean="0">
                <a:solidFill>
                  <a:srgbClr val="FF0000"/>
                </a:solidFill>
              </a:rPr>
              <a:t>Marx</a:t>
            </a:r>
            <a:r>
              <a:rPr lang="it-IT" dirty="0" smtClean="0"/>
              <a:t> aveva 24 anni</a:t>
            </a:r>
          </a:p>
          <a:p>
            <a:pPr algn="just"/>
            <a:endParaRPr lang="it-IT" dirty="0" smtClean="0"/>
          </a:p>
          <a:p>
            <a:pPr algn="just"/>
            <a:r>
              <a:rPr lang="it-IT" dirty="0" smtClean="0"/>
              <a:t>La </a:t>
            </a:r>
            <a:r>
              <a:rPr lang="it-IT" dirty="0" smtClean="0">
                <a:solidFill>
                  <a:srgbClr val="FF0000"/>
                </a:solidFill>
              </a:rPr>
              <a:t>Regina Vittoria </a:t>
            </a:r>
            <a:r>
              <a:rPr lang="it-IT" dirty="0" smtClean="0"/>
              <a:t>era salita al trono da cinque anni, l’Inghilterra aveva sconfitto e umiliato la Cina e l’aveva costretta a cederle Hong Kong segnando il trionfo dell’imperialismo britannico e della supremazia militare ed economica inglese.</a:t>
            </a:r>
          </a:p>
          <a:p>
            <a:pPr algn="just"/>
            <a:endParaRPr lang="it-IT" dirty="0" smtClean="0"/>
          </a:p>
          <a:p>
            <a:pPr algn="just"/>
            <a:r>
              <a:rPr lang="it-IT" dirty="0" smtClean="0"/>
              <a:t>Tre anni prima che </a:t>
            </a:r>
            <a:r>
              <a:rPr lang="it-IT" dirty="0" err="1" smtClean="0">
                <a:solidFill>
                  <a:srgbClr val="FF0000"/>
                </a:solidFill>
              </a:rPr>
              <a:t>Engels</a:t>
            </a:r>
            <a:r>
              <a:rPr lang="it-IT" dirty="0" smtClean="0"/>
              <a:t> pubblicasse la sua celebre  indagine sulla situazione della classe operaia in Inghilterra che testimonia la miseria e sofferenza che ha accompagnato la rivoluzione industriale inglese.</a:t>
            </a:r>
          </a:p>
          <a:p>
            <a:pPr algn="just"/>
            <a:endParaRPr lang="it-IT" dirty="0" smtClean="0"/>
          </a:p>
          <a:p>
            <a:pPr algn="just"/>
            <a:r>
              <a:rPr lang="it-IT" dirty="0" smtClean="0"/>
              <a:t>Quando </a:t>
            </a:r>
            <a:r>
              <a:rPr lang="it-IT" dirty="0" smtClean="0">
                <a:solidFill>
                  <a:srgbClr val="FF0000"/>
                </a:solidFill>
              </a:rPr>
              <a:t>Darwin</a:t>
            </a:r>
            <a:r>
              <a:rPr lang="it-IT" dirty="0" smtClean="0"/>
              <a:t> già rifletteva sulla sua teoria dell’evoluzione che poi pubblicò, dopo molte esitazioni, in «L’Origine della specie» nel 1859. </a:t>
            </a:r>
            <a:endParaRPr lang="en-GB" dirty="0"/>
          </a:p>
        </p:txBody>
      </p:sp>
    </p:spTree>
    <p:extLst>
      <p:ext uri="{BB962C8B-B14F-4D97-AF65-F5344CB8AC3E}">
        <p14:creationId xmlns:p14="http://schemas.microsoft.com/office/powerpoint/2010/main" val="2054073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200" dirty="0" smtClean="0">
                <a:solidFill>
                  <a:srgbClr val="FF0000"/>
                </a:solidFill>
              </a:rPr>
              <a:t>Istituzionalizzazione</a:t>
            </a:r>
            <a:r>
              <a:rPr lang="it-IT" sz="3200" dirty="0" smtClean="0"/>
              <a:t> dell’economia e scuola di Cambridge</a:t>
            </a:r>
            <a:endParaRPr lang="it-IT" sz="3200" dirty="0"/>
          </a:p>
        </p:txBody>
      </p:sp>
      <p:sp>
        <p:nvSpPr>
          <p:cNvPr id="3" name="Segnaposto contenuto 2"/>
          <p:cNvSpPr>
            <a:spLocks noGrp="1"/>
          </p:cNvSpPr>
          <p:nvPr>
            <p:ph idx="1"/>
          </p:nvPr>
        </p:nvSpPr>
        <p:spPr>
          <a:xfrm>
            <a:off x="838200" y="1690688"/>
            <a:ext cx="10515600" cy="4486275"/>
          </a:xfrm>
        </p:spPr>
        <p:txBody>
          <a:bodyPr>
            <a:normAutofit fontScale="77500" lnSpcReduction="20000"/>
          </a:bodyPr>
          <a:lstStyle/>
          <a:p>
            <a:r>
              <a:rPr lang="it-IT" dirty="0">
                <a:solidFill>
                  <a:srgbClr val="FF0000"/>
                </a:solidFill>
              </a:rPr>
              <a:t>Nel 1885, Marshall diviene professore di Economia politica a Cambridge </a:t>
            </a:r>
            <a:r>
              <a:rPr lang="it-IT" dirty="0"/>
              <a:t>(in questa fase, l'Economia politica faceva parte del curriculum di scienze morali</a:t>
            </a:r>
            <a:r>
              <a:rPr lang="it-IT" dirty="0" smtClean="0"/>
              <a:t>). A questa scuola apparterranno economisti come </a:t>
            </a:r>
            <a:r>
              <a:rPr lang="it-IT" dirty="0" err="1" smtClean="0"/>
              <a:t>A.C.Pigou</a:t>
            </a:r>
            <a:r>
              <a:rPr lang="it-IT" dirty="0" smtClean="0"/>
              <a:t>, D. </a:t>
            </a:r>
            <a:r>
              <a:rPr lang="it-IT" dirty="0" err="1" smtClean="0"/>
              <a:t>Robertson</a:t>
            </a:r>
            <a:r>
              <a:rPr lang="it-IT" dirty="0" smtClean="0"/>
              <a:t>, F. </a:t>
            </a:r>
            <a:r>
              <a:rPr lang="it-IT" dirty="0" err="1" smtClean="0"/>
              <a:t>Lavington</a:t>
            </a:r>
            <a:r>
              <a:rPr lang="it-IT" dirty="0" smtClean="0"/>
              <a:t>, </a:t>
            </a:r>
            <a:r>
              <a:rPr lang="it-IT" dirty="0" err="1" smtClean="0"/>
              <a:t>J.M.Keynes</a:t>
            </a:r>
            <a:r>
              <a:rPr lang="it-IT" dirty="0" smtClean="0"/>
              <a:t> e i suoi allievi.</a:t>
            </a:r>
          </a:p>
          <a:p>
            <a:endParaRPr lang="it-IT" dirty="0" smtClean="0"/>
          </a:p>
          <a:p>
            <a:r>
              <a:rPr lang="it-IT" dirty="0" smtClean="0"/>
              <a:t>Nel </a:t>
            </a:r>
            <a:r>
              <a:rPr lang="it-IT" dirty="0"/>
              <a:t>1890, pubblica la prima edizione di </a:t>
            </a:r>
            <a:r>
              <a:rPr lang="it-IT" dirty="0" err="1"/>
              <a:t>Marshall's</a:t>
            </a:r>
            <a:r>
              <a:rPr lang="it-IT" dirty="0"/>
              <a:t> </a:t>
            </a:r>
            <a:r>
              <a:rPr lang="it-IT" i="1" dirty="0" err="1"/>
              <a:t>Principles</a:t>
            </a:r>
            <a:r>
              <a:rPr lang="it-IT" i="1" dirty="0"/>
              <a:t> of </a:t>
            </a:r>
            <a:r>
              <a:rPr lang="it-IT" i="1" dirty="0" err="1"/>
              <a:t>Economics</a:t>
            </a:r>
            <a:r>
              <a:rPr lang="it-IT" dirty="0"/>
              <a:t>, che diviene presto il libro di testo standard nel Regno Unito e </a:t>
            </a:r>
            <a:r>
              <a:rPr lang="it-IT" dirty="0" smtClean="0"/>
              <a:t>all'estero (seguito da </a:t>
            </a:r>
            <a:r>
              <a:rPr lang="it-IT" i="1" dirty="0" err="1" smtClean="0"/>
              <a:t>Industry</a:t>
            </a:r>
            <a:r>
              <a:rPr lang="it-IT" i="1" dirty="0" smtClean="0"/>
              <a:t> and </a:t>
            </a:r>
            <a:r>
              <a:rPr lang="it-IT" i="1" dirty="0" err="1" smtClean="0"/>
              <a:t>Trade</a:t>
            </a:r>
            <a:r>
              <a:rPr lang="it-IT" dirty="0" smtClean="0"/>
              <a:t> nel 1919 and </a:t>
            </a:r>
            <a:r>
              <a:rPr lang="it-IT" i="1" dirty="0" smtClean="0"/>
              <a:t>Money, Credit and Commerce</a:t>
            </a:r>
            <a:r>
              <a:rPr lang="it-IT" dirty="0" smtClean="0"/>
              <a:t> nel 1923).</a:t>
            </a:r>
          </a:p>
          <a:p>
            <a:endParaRPr lang="it-IT" dirty="0" smtClean="0"/>
          </a:p>
          <a:p>
            <a:r>
              <a:rPr lang="it-IT" dirty="0" smtClean="0"/>
              <a:t>Nello </a:t>
            </a:r>
            <a:r>
              <a:rPr lang="it-IT" dirty="0"/>
              <a:t>stesso anno </a:t>
            </a:r>
            <a:r>
              <a:rPr lang="it-IT" dirty="0" smtClean="0"/>
              <a:t>1890, </a:t>
            </a:r>
            <a:r>
              <a:rPr lang="it-IT" dirty="0"/>
              <a:t>Marshall contribuisce alla creazione della </a:t>
            </a:r>
            <a:r>
              <a:rPr lang="it-IT" i="1" dirty="0" err="1"/>
              <a:t>British</a:t>
            </a:r>
            <a:r>
              <a:rPr lang="it-IT" i="1" dirty="0"/>
              <a:t> </a:t>
            </a:r>
            <a:r>
              <a:rPr lang="it-IT" i="1" dirty="0" err="1"/>
              <a:t>Economic</a:t>
            </a:r>
            <a:r>
              <a:rPr lang="it-IT" i="1" dirty="0"/>
              <a:t> </a:t>
            </a:r>
            <a:r>
              <a:rPr lang="it-IT" i="1" dirty="0" err="1" smtClean="0"/>
              <a:t>Association</a:t>
            </a:r>
            <a:r>
              <a:rPr lang="it-IT" dirty="0" smtClean="0"/>
              <a:t>, </a:t>
            </a:r>
            <a:r>
              <a:rPr lang="it-IT" dirty="0"/>
              <a:t>con lo scopo di diffondere le idee economiche attraverso pubblicare l'</a:t>
            </a:r>
            <a:r>
              <a:rPr lang="it-IT" i="1" dirty="0" err="1"/>
              <a:t>Economic</a:t>
            </a:r>
            <a:r>
              <a:rPr lang="it-IT" i="1" dirty="0"/>
              <a:t> Journal</a:t>
            </a:r>
            <a:r>
              <a:rPr lang="it-IT" dirty="0"/>
              <a:t> (1891)</a:t>
            </a:r>
          </a:p>
          <a:p>
            <a:pPr marL="0" indent="0">
              <a:buNone/>
            </a:pPr>
            <a:r>
              <a:rPr lang="it-IT" dirty="0"/>
              <a:t> </a:t>
            </a:r>
          </a:p>
          <a:p>
            <a:r>
              <a:rPr lang="it-IT" dirty="0"/>
              <a:t>Nel 1903, Marshall </a:t>
            </a:r>
            <a:r>
              <a:rPr lang="it-IT" dirty="0" smtClean="0"/>
              <a:t>crea </a:t>
            </a:r>
            <a:r>
              <a:rPr lang="it-IT" dirty="0"/>
              <a:t>il primo corso di laurea in Economia nel mondo ("Cambridge </a:t>
            </a:r>
            <a:r>
              <a:rPr lang="it-IT" dirty="0" err="1"/>
              <a:t>Economics</a:t>
            </a:r>
            <a:r>
              <a:rPr lang="it-IT" dirty="0"/>
              <a:t> </a:t>
            </a:r>
            <a:r>
              <a:rPr lang="it-IT" dirty="0" err="1"/>
              <a:t>Tripos</a:t>
            </a:r>
            <a:r>
              <a:rPr lang="it-IT" dirty="0"/>
              <a:t>", che è una laurea in economia).</a:t>
            </a:r>
          </a:p>
          <a:p>
            <a:endParaRPr lang="it-IT" dirty="0" smtClean="0"/>
          </a:p>
          <a:p>
            <a:endParaRPr lang="it-IT" dirty="0"/>
          </a:p>
        </p:txBody>
      </p:sp>
    </p:spTree>
    <p:extLst>
      <p:ext uri="{BB962C8B-B14F-4D97-AF65-F5344CB8AC3E}">
        <p14:creationId xmlns:p14="http://schemas.microsoft.com/office/powerpoint/2010/main" val="34345136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653309" y="469538"/>
            <a:ext cx="9060873" cy="6035826"/>
          </a:xfrm>
          <a:prstGeom prst="rect">
            <a:avLst/>
          </a:prstGeom>
        </p:spPr>
      </p:pic>
    </p:spTree>
    <p:extLst>
      <p:ext uri="{BB962C8B-B14F-4D97-AF65-F5344CB8AC3E}">
        <p14:creationId xmlns:p14="http://schemas.microsoft.com/office/powerpoint/2010/main" val="2389769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637716-5C2B-4546-B4E5-FF7B2D51A5FF}"/>
              </a:ext>
            </a:extLst>
          </p:cNvPr>
          <p:cNvSpPr>
            <a:spLocks noGrp="1"/>
          </p:cNvSpPr>
          <p:nvPr>
            <p:ph type="title"/>
          </p:nvPr>
        </p:nvSpPr>
        <p:spPr/>
        <p:txBody>
          <a:bodyPr>
            <a:normAutofit/>
          </a:bodyPr>
          <a:lstStyle/>
          <a:p>
            <a:pPr algn="ctr"/>
            <a:r>
              <a:rPr lang="it-IT" sz="3800" dirty="0" smtClean="0"/>
              <a:t>La definizione di Economia politica secondo Marshall</a:t>
            </a:r>
            <a:endParaRPr lang="en-GB" sz="3800" dirty="0"/>
          </a:p>
        </p:txBody>
      </p:sp>
      <p:sp>
        <p:nvSpPr>
          <p:cNvPr id="3" name="Segnaposto contenuto 2">
            <a:extLst>
              <a:ext uri="{FF2B5EF4-FFF2-40B4-BE49-F238E27FC236}">
                <a16:creationId xmlns:a16="http://schemas.microsoft.com/office/drawing/2014/main" id="{CB0F6385-D0CC-4140-99D1-3C08052F3078}"/>
              </a:ext>
            </a:extLst>
          </p:cNvPr>
          <p:cNvSpPr>
            <a:spLocks noGrp="1"/>
          </p:cNvSpPr>
          <p:nvPr>
            <p:ph idx="1"/>
          </p:nvPr>
        </p:nvSpPr>
        <p:spPr/>
        <p:txBody>
          <a:bodyPr>
            <a:normAutofit fontScale="85000" lnSpcReduction="10000"/>
          </a:bodyPr>
          <a:lstStyle/>
          <a:p>
            <a:pPr marL="0" indent="0">
              <a:buNone/>
            </a:pPr>
            <a:r>
              <a:rPr lang="en-GB" dirty="0"/>
              <a:t> </a:t>
            </a:r>
            <a:r>
              <a:rPr lang="en-GB" dirty="0" smtClean="0"/>
              <a:t>“</a:t>
            </a:r>
            <a:r>
              <a:rPr lang="en-GB" i="1" dirty="0"/>
              <a:t>Political economy or economics is </a:t>
            </a:r>
            <a:r>
              <a:rPr lang="en-GB" i="1" dirty="0">
                <a:solidFill>
                  <a:srgbClr val="FF0000"/>
                </a:solidFill>
              </a:rPr>
              <a:t>a study of mankind in the ordinary business of life</a:t>
            </a:r>
            <a:r>
              <a:rPr lang="en-GB" i="1" dirty="0"/>
              <a:t>; it examines that part of individual and social action which is most closely connected with the attainment and with the use of the material requisites of well-being.</a:t>
            </a:r>
            <a:r>
              <a:rPr lang="it-IT" i="1" dirty="0"/>
              <a:t> </a:t>
            </a:r>
            <a:r>
              <a:rPr lang="en-GB" i="1" dirty="0"/>
              <a:t>Thus it is on the one side a </a:t>
            </a:r>
            <a:r>
              <a:rPr lang="en-GB" i="1" dirty="0">
                <a:solidFill>
                  <a:srgbClr val="FF0000"/>
                </a:solidFill>
              </a:rPr>
              <a:t>study of wealth</a:t>
            </a:r>
            <a:r>
              <a:rPr lang="en-GB" i="1" dirty="0"/>
              <a:t>; and on the other, and more important side, a part of the </a:t>
            </a:r>
            <a:r>
              <a:rPr lang="en-GB" i="1" dirty="0">
                <a:solidFill>
                  <a:srgbClr val="FF0000"/>
                </a:solidFill>
              </a:rPr>
              <a:t>study of man</a:t>
            </a:r>
            <a:r>
              <a:rPr lang="en-GB" i="1" dirty="0"/>
              <a:t>. For man’s character has been moulded by his every-day work... </a:t>
            </a:r>
            <a:r>
              <a:rPr lang="en-GB" dirty="0"/>
              <a:t>.”</a:t>
            </a:r>
            <a:endParaRPr lang="it-IT" dirty="0"/>
          </a:p>
          <a:p>
            <a:pPr marL="0" indent="0">
              <a:buNone/>
            </a:pPr>
            <a:r>
              <a:rPr lang="en-GB" dirty="0"/>
              <a:t> </a:t>
            </a:r>
            <a:endParaRPr lang="it-IT" dirty="0"/>
          </a:p>
          <a:p>
            <a:pPr marL="0" indent="0">
              <a:buNone/>
            </a:pPr>
            <a:r>
              <a:rPr lang="en-GB" dirty="0"/>
              <a:t>“</a:t>
            </a:r>
            <a:r>
              <a:rPr lang="en-GB" i="1" dirty="0"/>
              <a:t>...the business by which a person earns his livelihood generally fills his thoughts during by far the greater part of those hours in which his mind is at its best; during them his character is being formed by the way in which he uses his faculties in his work, by the thoughts and the feelings which it suggests, and by his relations to his associates in work, his employers or his </a:t>
            </a:r>
            <a:r>
              <a:rPr lang="en-GB" i="1" dirty="0" smtClean="0"/>
              <a:t>employees.</a:t>
            </a:r>
            <a:r>
              <a:rPr lang="en-GB" dirty="0" smtClean="0"/>
              <a:t>”</a:t>
            </a:r>
            <a:endParaRPr lang="it-IT" dirty="0"/>
          </a:p>
          <a:p>
            <a:pPr marL="0" indent="0">
              <a:buNone/>
            </a:pPr>
            <a:r>
              <a:rPr lang="en-GB" dirty="0"/>
              <a:t> (Principles of Economics, Ch. 1, Introduction; in </a:t>
            </a:r>
            <a:r>
              <a:rPr lang="en-GB" dirty="0" err="1"/>
              <a:t>Medema</a:t>
            </a:r>
            <a:r>
              <a:rPr lang="en-GB" dirty="0"/>
              <a:t> &amp; Samuels 2002, p. 504)</a:t>
            </a:r>
            <a:endParaRPr lang="it-IT" dirty="0"/>
          </a:p>
          <a:p>
            <a:pPr marL="0" indent="0">
              <a:buNone/>
            </a:pPr>
            <a:endParaRPr lang="it-IT" dirty="0"/>
          </a:p>
          <a:p>
            <a:endParaRPr lang="en-GB" dirty="0"/>
          </a:p>
        </p:txBody>
      </p:sp>
      <p:sp>
        <p:nvSpPr>
          <p:cNvPr id="4" name="Segnaposto numero diapositiva 3">
            <a:extLst>
              <a:ext uri="{FF2B5EF4-FFF2-40B4-BE49-F238E27FC236}">
                <a16:creationId xmlns:a16="http://schemas.microsoft.com/office/drawing/2014/main" id="{57F20733-C1A7-41DD-B5B7-90FF00C602B0}"/>
              </a:ext>
            </a:extLst>
          </p:cNvPr>
          <p:cNvSpPr>
            <a:spLocks noGrp="1"/>
          </p:cNvSpPr>
          <p:nvPr>
            <p:ph type="sldNum" sz="quarter" idx="12"/>
          </p:nvPr>
        </p:nvSpPr>
        <p:spPr/>
        <p:txBody>
          <a:bodyPr/>
          <a:lstStyle/>
          <a:p>
            <a:fld id="{191A6BBC-5635-1B40-9ED5-3106DE85D023}" type="slidenum">
              <a:rPr lang="it-IT" smtClean="0"/>
              <a:t>13</a:t>
            </a:fld>
            <a:endParaRPr lang="it-IT"/>
          </a:p>
        </p:txBody>
      </p:sp>
    </p:spTree>
    <p:extLst>
      <p:ext uri="{BB962C8B-B14F-4D97-AF65-F5344CB8AC3E}">
        <p14:creationId xmlns:p14="http://schemas.microsoft.com/office/powerpoint/2010/main" val="1641991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progetto di lavoro di Marshall, 1</a:t>
            </a:r>
            <a:endParaRPr lang="it-IT" dirty="0"/>
          </a:p>
        </p:txBody>
      </p:sp>
      <p:sp>
        <p:nvSpPr>
          <p:cNvPr id="3" name="Segnaposto contenuto 2"/>
          <p:cNvSpPr>
            <a:spLocks noGrp="1"/>
          </p:cNvSpPr>
          <p:nvPr>
            <p:ph idx="1"/>
          </p:nvPr>
        </p:nvSpPr>
        <p:spPr>
          <a:xfrm>
            <a:off x="838200" y="1825624"/>
            <a:ext cx="10515600" cy="4716843"/>
          </a:xfrm>
        </p:spPr>
        <p:txBody>
          <a:bodyPr>
            <a:normAutofit fontScale="70000" lnSpcReduction="20000"/>
          </a:bodyPr>
          <a:lstStyle/>
          <a:p>
            <a:r>
              <a:rPr lang="it-IT" dirty="0" smtClean="0"/>
              <a:t>Fondere teoria, conoscenza storica, osservazione della realtà per </a:t>
            </a:r>
            <a:r>
              <a:rPr lang="it-IT" dirty="0" smtClean="0">
                <a:solidFill>
                  <a:srgbClr val="FF0000"/>
                </a:solidFill>
              </a:rPr>
              <a:t>comprendere le cause complesse </a:t>
            </a:r>
            <a:r>
              <a:rPr lang="it-IT" dirty="0" smtClean="0"/>
              <a:t>(dipanare gli effetti intrecciati di cause complesse) che operano nella vita economica alla luce di un </a:t>
            </a:r>
            <a:r>
              <a:rPr lang="it-IT" dirty="0" smtClean="0">
                <a:solidFill>
                  <a:srgbClr val="FF0000"/>
                </a:solidFill>
              </a:rPr>
              <a:t>Principio di continuità</a:t>
            </a:r>
            <a:r>
              <a:rPr lang="it-IT" dirty="0" smtClean="0"/>
              <a:t>. </a:t>
            </a:r>
          </a:p>
          <a:p>
            <a:endParaRPr lang="it-IT" dirty="0"/>
          </a:p>
          <a:p>
            <a:r>
              <a:rPr lang="it-IT" dirty="0" smtClean="0"/>
              <a:t>In questo spirito, Marshall contribuì a «traghettare» l’apparato teorico classico in quello marginalista. «</a:t>
            </a:r>
            <a:r>
              <a:rPr lang="it-IT" i="1" dirty="0" smtClean="0"/>
              <a:t>Operò una </a:t>
            </a:r>
            <a:r>
              <a:rPr lang="it-IT" i="1" dirty="0" smtClean="0">
                <a:solidFill>
                  <a:srgbClr val="FF0000"/>
                </a:solidFill>
              </a:rPr>
              <a:t>sintesi, originale e magistrale</a:t>
            </a:r>
            <a:r>
              <a:rPr lang="it-IT" i="1" dirty="0" smtClean="0"/>
              <a:t>, non un compromesso conciliatorio, conservando un linguaggio classico entro una grammatica marginalista</a:t>
            </a:r>
            <a:r>
              <a:rPr lang="it-IT" dirty="0" smtClean="0"/>
              <a:t>» (Ruffolo 1996, p. 155). </a:t>
            </a:r>
            <a:endParaRPr lang="it-IT" dirty="0" smtClean="0">
              <a:solidFill>
                <a:srgbClr val="FF0000"/>
              </a:solidFill>
            </a:endParaRPr>
          </a:p>
          <a:p>
            <a:endParaRPr lang="it-IT" dirty="0"/>
          </a:p>
          <a:p>
            <a:r>
              <a:rPr lang="it-IT" dirty="0" smtClean="0"/>
              <a:t>Marshall </a:t>
            </a:r>
            <a:r>
              <a:rPr lang="it-IT" dirty="0" smtClean="0">
                <a:solidFill>
                  <a:srgbClr val="FF0000"/>
                </a:solidFill>
              </a:rPr>
              <a:t>marginalista «atipico» </a:t>
            </a:r>
            <a:r>
              <a:rPr lang="it-IT" dirty="0" smtClean="0"/>
              <a:t>(uso moderato della matematica v. dopo, biologia e psicologia come fonti di ispirazione nello studio dell’economia, costruzione dell’economia come ricerca delle leggi che guidano le azioni umane spinte da moventi misurabili, leggi affini ma non uguali alle quelle che determinano i fenomeni fisici)</a:t>
            </a:r>
          </a:p>
          <a:p>
            <a:endParaRPr lang="it-IT" dirty="0"/>
          </a:p>
          <a:p>
            <a:r>
              <a:rPr lang="it-IT" dirty="0" smtClean="0"/>
              <a:t>Marshall come </a:t>
            </a:r>
            <a:r>
              <a:rPr lang="it-IT" dirty="0" smtClean="0">
                <a:solidFill>
                  <a:srgbClr val="FF0000"/>
                </a:solidFill>
              </a:rPr>
              <a:t>innovatore</a:t>
            </a:r>
            <a:r>
              <a:rPr lang="it-IT" dirty="0" smtClean="0"/>
              <a:t> nel campo della teoria economica: surplus del consumatore, elasticità della domanda al prezzo, esternalità nella produzione, equilibrio parziale vs. equilibrio naturale. Marshall tra i fondatori dell’</a:t>
            </a:r>
            <a:r>
              <a:rPr lang="it-IT" dirty="0" smtClean="0">
                <a:solidFill>
                  <a:srgbClr val="FF0000"/>
                </a:solidFill>
              </a:rPr>
              <a:t>economia industriale</a:t>
            </a:r>
            <a:r>
              <a:rPr lang="it-IT" dirty="0" smtClean="0"/>
              <a:t>. </a:t>
            </a:r>
          </a:p>
          <a:p>
            <a:endParaRPr lang="it-IT" dirty="0" smtClean="0"/>
          </a:p>
          <a:p>
            <a:endParaRPr lang="it-IT" dirty="0"/>
          </a:p>
          <a:p>
            <a:endParaRPr lang="it-IT" dirty="0"/>
          </a:p>
        </p:txBody>
      </p:sp>
    </p:spTree>
    <p:extLst>
      <p:ext uri="{BB962C8B-B14F-4D97-AF65-F5344CB8AC3E}">
        <p14:creationId xmlns:p14="http://schemas.microsoft.com/office/powerpoint/2010/main" val="2315664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progetto di lavoro di Marshall, </a:t>
            </a:r>
            <a:r>
              <a:rPr lang="it-IT" dirty="0" smtClean="0"/>
              <a:t>2</a:t>
            </a:r>
            <a:endParaRPr lang="it-IT" dirty="0"/>
          </a:p>
        </p:txBody>
      </p:sp>
      <p:sp>
        <p:nvSpPr>
          <p:cNvPr id="3" name="Segnaposto contenuto 2"/>
          <p:cNvSpPr>
            <a:spLocks noGrp="1"/>
          </p:cNvSpPr>
          <p:nvPr>
            <p:ph idx="1"/>
          </p:nvPr>
        </p:nvSpPr>
        <p:spPr/>
        <p:txBody>
          <a:bodyPr>
            <a:normAutofit fontScale="62500" lnSpcReduction="20000"/>
          </a:bodyPr>
          <a:lstStyle/>
          <a:p>
            <a:r>
              <a:rPr lang="it-IT" b="1" i="1" dirty="0" smtClean="0"/>
              <a:t>Natura </a:t>
            </a:r>
            <a:r>
              <a:rPr lang="it-IT" b="1" i="1" dirty="0"/>
              <a:t>non </a:t>
            </a:r>
            <a:r>
              <a:rPr lang="it-IT" b="1" i="1" dirty="0" err="1"/>
              <a:t>facit</a:t>
            </a:r>
            <a:r>
              <a:rPr lang="it-IT" b="1" i="1" dirty="0"/>
              <a:t> </a:t>
            </a:r>
            <a:r>
              <a:rPr lang="it-IT" b="1" i="1" dirty="0" err="1"/>
              <a:t>saltus</a:t>
            </a:r>
            <a:r>
              <a:rPr lang="it-IT" dirty="0"/>
              <a:t> (</a:t>
            </a:r>
            <a:r>
              <a:rPr lang="it-IT" dirty="0" err="1"/>
              <a:t>lat</a:t>
            </a:r>
            <a:r>
              <a:rPr lang="it-IT" dirty="0"/>
              <a:t>. «la natura non fa salti»). – Sentenza con la quale si intendeva affermare che ogni cosa in natura avviene secondo leggi fisse e per gradi; la formula, di origine scolastica, si trova nella forma tradizionale in C. </a:t>
            </a:r>
            <a:r>
              <a:rPr lang="it-IT" dirty="0" err="1"/>
              <a:t>Linneo</a:t>
            </a:r>
            <a:r>
              <a:rPr lang="it-IT" dirty="0"/>
              <a:t>, </a:t>
            </a:r>
            <a:r>
              <a:rPr lang="it-IT" i="1" dirty="0" err="1"/>
              <a:t>Philosophia</a:t>
            </a:r>
            <a:r>
              <a:rPr lang="it-IT" i="1" dirty="0"/>
              <a:t> botanica</a:t>
            </a:r>
            <a:r>
              <a:rPr lang="it-IT" dirty="0"/>
              <a:t> (1751) cap. 27, ma già era presente in G. W. </a:t>
            </a:r>
            <a:r>
              <a:rPr lang="it-IT" dirty="0" err="1"/>
              <a:t>Leibniz</a:t>
            </a:r>
            <a:r>
              <a:rPr lang="it-IT" dirty="0"/>
              <a:t>, </a:t>
            </a:r>
            <a:r>
              <a:rPr lang="it-IT" i="1" dirty="0" err="1"/>
              <a:t>Nouveaux</a:t>
            </a:r>
            <a:r>
              <a:rPr lang="it-IT" i="1" dirty="0"/>
              <a:t> </a:t>
            </a:r>
            <a:r>
              <a:rPr lang="it-IT" i="1" dirty="0" err="1"/>
              <a:t>essais</a:t>
            </a:r>
            <a:r>
              <a:rPr lang="it-IT" dirty="0"/>
              <a:t> (1704) IV, 16, 12, nella forma </a:t>
            </a:r>
            <a:r>
              <a:rPr lang="it-IT" i="1" dirty="0"/>
              <a:t>Tout va par </a:t>
            </a:r>
            <a:r>
              <a:rPr lang="it-IT" i="1" dirty="0" err="1"/>
              <a:t>degrés</a:t>
            </a:r>
            <a:r>
              <a:rPr lang="it-IT" i="1" dirty="0"/>
              <a:t> </a:t>
            </a:r>
            <a:r>
              <a:rPr lang="it-IT" i="1" dirty="0" err="1"/>
              <a:t>dans</a:t>
            </a:r>
            <a:r>
              <a:rPr lang="it-IT" i="1" dirty="0"/>
              <a:t> la nature</a:t>
            </a:r>
            <a:r>
              <a:rPr lang="it-IT" dirty="0"/>
              <a:t>, </a:t>
            </a:r>
            <a:r>
              <a:rPr lang="it-IT" i="1" dirty="0"/>
              <a:t>et </a:t>
            </a:r>
            <a:r>
              <a:rPr lang="it-IT" i="1" dirty="0" err="1"/>
              <a:t>rien</a:t>
            </a:r>
            <a:r>
              <a:rPr lang="it-IT" i="1" dirty="0"/>
              <a:t> par </a:t>
            </a:r>
            <a:r>
              <a:rPr lang="it-IT" i="1" dirty="0" err="1"/>
              <a:t>saut</a:t>
            </a:r>
            <a:r>
              <a:rPr lang="it-IT" dirty="0"/>
              <a:t>, </a:t>
            </a:r>
            <a:r>
              <a:rPr lang="it-IT" dirty="0" err="1"/>
              <a:t>propr</a:t>
            </a:r>
            <a:r>
              <a:rPr lang="it-IT" dirty="0"/>
              <a:t>. «tutto va per gradi nella natura, e niente con salto</a:t>
            </a:r>
            <a:r>
              <a:rPr lang="it-IT" dirty="0" smtClean="0"/>
              <a:t>». </a:t>
            </a:r>
            <a:r>
              <a:rPr lang="it-IT" dirty="0"/>
              <a:t>(Fonte </a:t>
            </a:r>
            <a:r>
              <a:rPr lang="it-IT" dirty="0">
                <a:hlinkClick r:id="rId2"/>
              </a:rPr>
              <a:t>https://www.treccani.it/vocabolario/natura-non-facit-saltus</a:t>
            </a:r>
            <a:r>
              <a:rPr lang="it-IT" dirty="0" smtClean="0">
                <a:hlinkClick r:id="rId2"/>
              </a:rPr>
              <a:t>/</a:t>
            </a:r>
            <a:r>
              <a:rPr lang="it-IT" dirty="0" smtClean="0"/>
              <a:t>)</a:t>
            </a:r>
          </a:p>
          <a:p>
            <a:r>
              <a:rPr lang="it-IT" dirty="0" smtClean="0"/>
              <a:t>L’economia studia le azioni tenendo conto dei moventi egoistici che spingono alla concorrenza ma anche dei moventi altruistici che portano alla cooperazione. L’economia studia le «</a:t>
            </a:r>
            <a:r>
              <a:rPr lang="it-IT" i="1" dirty="0" smtClean="0"/>
              <a:t>azioni degli uomini della City, basate su calcoli deliberati e profondi ed eseguite con energia e capacità</a:t>
            </a:r>
            <a:r>
              <a:rPr lang="it-IT" dirty="0" smtClean="0"/>
              <a:t>» ma anche «</a:t>
            </a:r>
            <a:r>
              <a:rPr lang="it-IT" i="1" dirty="0" smtClean="0"/>
              <a:t>le azioni delle persone ordinarie, che non hanno né la capacità né la volontà di condurre le proprie faccende da uomini d’affari»</a:t>
            </a:r>
            <a:r>
              <a:rPr lang="it-IT" dirty="0" smtClean="0"/>
              <a:t>.</a:t>
            </a:r>
          </a:p>
          <a:p>
            <a:r>
              <a:rPr lang="it-IT" dirty="0" smtClean="0"/>
              <a:t>L’economia studia i valori normali e i valori di mercato e come si passa dagli uni agli altri per gradazioni continue. L’economia studia i fenomeni economici nel tempo «</a:t>
            </a:r>
            <a:r>
              <a:rPr lang="it-IT" i="1" dirty="0" smtClean="0"/>
              <a:t>la difficoltà principale dei fenomeni economici, è per se stesso un elemento assolutamente continuo; la natura non conosce divisioni assolute del tempo in periodi brevi e periodi lunghi […] e quello che è periodo breve per una questione è periodo lungo per un’altra</a:t>
            </a:r>
            <a:r>
              <a:rPr lang="it-IT" dirty="0" smtClean="0"/>
              <a:t>»</a:t>
            </a:r>
          </a:p>
          <a:p>
            <a:r>
              <a:rPr lang="it-IT" dirty="0" smtClean="0"/>
              <a:t>«</a:t>
            </a:r>
            <a:r>
              <a:rPr lang="it-IT" i="1" dirty="0" smtClean="0"/>
              <a:t>Nella realtà non esiste alcuna linea chiara di divisione fra le cose che sono capitale e quelle che non lo sono, fra i beni che sono di prima necessità e quelli che non lo sono, fra il lavoro produttivo e il lavoro non produttivo» </a:t>
            </a:r>
            <a:r>
              <a:rPr lang="it-IT" dirty="0"/>
              <a:t>(Marshall 2010, pp. </a:t>
            </a:r>
            <a:r>
              <a:rPr lang="it-IT" dirty="0" smtClean="0"/>
              <a:t>11 - 19)</a:t>
            </a:r>
            <a:endParaRPr lang="it-IT" i="1" dirty="0"/>
          </a:p>
        </p:txBody>
      </p:sp>
    </p:spTree>
    <p:extLst>
      <p:ext uri="{BB962C8B-B14F-4D97-AF65-F5344CB8AC3E}">
        <p14:creationId xmlns:p14="http://schemas.microsoft.com/office/powerpoint/2010/main" val="1265394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637716-5C2B-4546-B4E5-FF7B2D51A5FF}"/>
              </a:ext>
            </a:extLst>
          </p:cNvPr>
          <p:cNvSpPr>
            <a:spLocks noGrp="1"/>
          </p:cNvSpPr>
          <p:nvPr>
            <p:ph type="title"/>
          </p:nvPr>
        </p:nvSpPr>
        <p:spPr>
          <a:xfrm>
            <a:off x="690664" y="180304"/>
            <a:ext cx="10515600" cy="1325563"/>
          </a:xfrm>
        </p:spPr>
        <p:txBody>
          <a:bodyPr>
            <a:normAutofit/>
          </a:bodyPr>
          <a:lstStyle/>
          <a:p>
            <a:pPr algn="ctr"/>
            <a:r>
              <a:rPr lang="it-IT" sz="3600" dirty="0" smtClean="0"/>
              <a:t>Il </a:t>
            </a:r>
            <a:r>
              <a:rPr lang="it-IT" sz="3600" dirty="0" err="1" smtClean="0">
                <a:solidFill>
                  <a:srgbClr val="FF0000"/>
                </a:solidFill>
              </a:rPr>
              <a:t>Residuum</a:t>
            </a:r>
            <a:r>
              <a:rPr lang="it-IT" sz="3600" dirty="0" smtClean="0"/>
              <a:t>, la principale preoccupazione di Marshall</a:t>
            </a:r>
            <a:endParaRPr lang="en-GB" sz="3600" dirty="0"/>
          </a:p>
        </p:txBody>
      </p:sp>
      <p:sp>
        <p:nvSpPr>
          <p:cNvPr id="3" name="Segnaposto contenuto 2">
            <a:extLst>
              <a:ext uri="{FF2B5EF4-FFF2-40B4-BE49-F238E27FC236}">
                <a16:creationId xmlns:a16="http://schemas.microsoft.com/office/drawing/2014/main" id="{CB0F6385-D0CC-4140-99D1-3C08052F3078}"/>
              </a:ext>
            </a:extLst>
          </p:cNvPr>
          <p:cNvSpPr>
            <a:spLocks noGrp="1"/>
          </p:cNvSpPr>
          <p:nvPr>
            <p:ph idx="1"/>
          </p:nvPr>
        </p:nvSpPr>
        <p:spPr>
          <a:xfrm>
            <a:off x="690664" y="1274323"/>
            <a:ext cx="11138170" cy="5218552"/>
          </a:xfrm>
        </p:spPr>
        <p:txBody>
          <a:bodyPr>
            <a:normAutofit fontScale="77500" lnSpcReduction="20000"/>
          </a:bodyPr>
          <a:lstStyle/>
          <a:p>
            <a:pPr marL="0" indent="0">
              <a:buNone/>
            </a:pPr>
            <a:r>
              <a:rPr lang="en-GB" sz="3100" dirty="0"/>
              <a:t> </a:t>
            </a:r>
            <a:r>
              <a:rPr lang="en-GB" sz="3200" dirty="0" smtClean="0"/>
              <a:t>“ </a:t>
            </a:r>
            <a:r>
              <a:rPr lang="en-GB" sz="3200" i="1" dirty="0"/>
              <a:t>... very often the influence exerted on a person’s character by the amount of his income is hardly less, if it is less, than that exerted by the way in which it is earned.... . Those who have been called </a:t>
            </a:r>
            <a:r>
              <a:rPr lang="en-GB" sz="3200" b="1" i="1" dirty="0"/>
              <a:t>the Residuum</a:t>
            </a:r>
            <a:r>
              <a:rPr lang="en-GB" sz="3200" i="1" dirty="0"/>
              <a:t> of our large towns have little opportunity for friendship; they know nothing of the decencies and the quiet, and very little even of the unity of family life... . No doubt their physical, mental, and moral ill-health is partly due to other causes than poverty: but this is the chief cause</a:t>
            </a:r>
            <a:r>
              <a:rPr lang="en-GB" sz="3200" dirty="0" smtClean="0"/>
              <a:t>”</a:t>
            </a:r>
            <a:r>
              <a:rPr lang="en-GB" sz="3200" dirty="0"/>
              <a:t> (Principles of Economics, Ch. 1, Introduction; in </a:t>
            </a:r>
            <a:r>
              <a:rPr lang="en-GB" sz="3200" dirty="0" err="1"/>
              <a:t>Medema</a:t>
            </a:r>
            <a:r>
              <a:rPr lang="en-GB" sz="3200" dirty="0"/>
              <a:t> &amp; Samuels 2002, p. 504)</a:t>
            </a:r>
            <a:endParaRPr lang="it-IT" sz="3200" dirty="0"/>
          </a:p>
          <a:p>
            <a:pPr marL="0" indent="0">
              <a:buNone/>
            </a:pPr>
            <a:endParaRPr lang="it-IT" sz="3200" dirty="0" smtClean="0"/>
          </a:p>
          <a:p>
            <a:r>
              <a:rPr lang="it-IT" sz="3200" dirty="0" smtClean="0"/>
              <a:t>Anche </a:t>
            </a:r>
            <a:r>
              <a:rPr lang="it-IT" sz="3200" dirty="0"/>
              <a:t>se Marshall fu probabilmente il primo a introdurre la parola "disoccupazione" in inglese, la sua principale preoccupazione era la </a:t>
            </a:r>
            <a:r>
              <a:rPr lang="it-IT" sz="3200" dirty="0">
                <a:solidFill>
                  <a:srgbClr val="FF0000"/>
                </a:solidFill>
              </a:rPr>
              <a:t>povertà</a:t>
            </a:r>
            <a:r>
              <a:rPr lang="it-IT" sz="3200" dirty="0"/>
              <a:t> più intesa con la sua bravura (cioè la condizione di gran parte della classe lavoratrice britannica del suo tempo</a:t>
            </a:r>
            <a:r>
              <a:rPr lang="it-IT" sz="3200" dirty="0" smtClean="0"/>
              <a:t>).</a:t>
            </a:r>
          </a:p>
          <a:p>
            <a:endParaRPr lang="it-IT" sz="3200" dirty="0"/>
          </a:p>
          <a:p>
            <a:r>
              <a:rPr lang="it-IT" sz="3200" dirty="0" smtClean="0"/>
              <a:t>Marshall vuole capire se la povertà sia un elemento costante del sistema economico e sociale o se sia possibile ridurne la portata, grazie al progresso economico basato sulle innovazioni tecnologiche. </a:t>
            </a:r>
          </a:p>
          <a:p>
            <a:endParaRPr lang="it-IT" sz="3200" dirty="0"/>
          </a:p>
        </p:txBody>
      </p:sp>
      <p:sp>
        <p:nvSpPr>
          <p:cNvPr id="4" name="Segnaposto numero diapositiva 3">
            <a:extLst>
              <a:ext uri="{FF2B5EF4-FFF2-40B4-BE49-F238E27FC236}">
                <a16:creationId xmlns:a16="http://schemas.microsoft.com/office/drawing/2014/main" id="{57F20733-C1A7-41DD-B5B7-90FF00C602B0}"/>
              </a:ext>
            </a:extLst>
          </p:cNvPr>
          <p:cNvSpPr>
            <a:spLocks noGrp="1"/>
          </p:cNvSpPr>
          <p:nvPr>
            <p:ph type="sldNum" sz="quarter" idx="12"/>
          </p:nvPr>
        </p:nvSpPr>
        <p:spPr/>
        <p:txBody>
          <a:bodyPr/>
          <a:lstStyle/>
          <a:p>
            <a:fld id="{191A6BBC-5635-1B40-9ED5-3106DE85D023}" type="slidenum">
              <a:rPr lang="it-IT" smtClean="0"/>
              <a:t>16</a:t>
            </a:fld>
            <a:endParaRPr lang="it-IT" dirty="0"/>
          </a:p>
        </p:txBody>
      </p:sp>
    </p:spTree>
    <p:extLst>
      <p:ext uri="{BB962C8B-B14F-4D97-AF65-F5344CB8AC3E}">
        <p14:creationId xmlns:p14="http://schemas.microsoft.com/office/powerpoint/2010/main" val="3100332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B0F6385-D0CC-4140-99D1-3C08052F3078}"/>
              </a:ext>
            </a:extLst>
          </p:cNvPr>
          <p:cNvSpPr>
            <a:spLocks noGrp="1"/>
          </p:cNvSpPr>
          <p:nvPr>
            <p:ph idx="1"/>
          </p:nvPr>
        </p:nvSpPr>
        <p:spPr>
          <a:xfrm>
            <a:off x="736846" y="553887"/>
            <a:ext cx="11138170" cy="5366622"/>
          </a:xfrm>
        </p:spPr>
        <p:txBody>
          <a:bodyPr>
            <a:normAutofit fontScale="77500" lnSpcReduction="20000"/>
          </a:bodyPr>
          <a:lstStyle/>
          <a:p>
            <a:pPr marL="0" indent="0">
              <a:buNone/>
            </a:pPr>
            <a:r>
              <a:rPr lang="en-GB" sz="3100" dirty="0"/>
              <a:t> </a:t>
            </a:r>
          </a:p>
          <a:p>
            <a:pPr marL="0" indent="0">
              <a:buNone/>
            </a:pPr>
            <a:r>
              <a:rPr lang="it-IT" sz="3200" i="1" dirty="0" smtClean="0"/>
              <a:t>«</a:t>
            </a:r>
            <a:r>
              <a:rPr lang="it-IT" sz="3200" i="1" dirty="0" smtClean="0">
                <a:solidFill>
                  <a:srgbClr val="FF0000"/>
                </a:solidFill>
              </a:rPr>
              <a:t>La questione se la povertà sia necessaria conferisce all’economia il massimo interesse</a:t>
            </a:r>
            <a:r>
              <a:rPr lang="it-IT" sz="3200" i="1" dirty="0" smtClean="0"/>
              <a:t>. Aristotele reputava la schiavitù una legge di natura. […] Ora finalmente ci siamo posti sul serio a studiare se sia proprio necessaria l’esistenza delle cosiddette «classi inferiori» […] un gran numero di persone condannate fin dalla nascita a un duro lavoro, allo scopo di provvedere alle altre i mezzi necessari per condurre una vita raffinata ed intellettualmente elevata, mentre la povertà e la fatica impediscono a quelle di avere alcuna parte in quella vita. </a:t>
            </a:r>
            <a:r>
              <a:rPr lang="it-IT" sz="3200" i="1" dirty="0" smtClean="0">
                <a:solidFill>
                  <a:srgbClr val="FF0000"/>
                </a:solidFill>
              </a:rPr>
              <a:t>La speranza che si possa gradualmente eliminare la povertà e l’ignoranza trova certo grande sostegno nell’incessante progresso delle classi lavoratrici durante il diciannovesimo secolo</a:t>
            </a:r>
            <a:r>
              <a:rPr lang="it-IT" sz="3200" i="1" dirty="0" smtClean="0"/>
              <a:t>. La macchina a vapore le ha liberate da molto lavoro esauriente (sic)e degradante; i salari sono aumentati; l’istruzione è migliorata e divenuta più generale; la ferrovia e la stampa hanno permesso agli addetti ad uno stesso ramo di produzione, in diverse parti del paese, di comunicare facilmente tra di loro e di intraprendere e attuare larghe e lungimiranti linee di condotta. […] Tale progresso ha contribuito più di ogni altra cosa a conferire un interesse pratico alla questione se sia veramente impossibile che nel mondo tutti possano partire con una equa probabilità di condurre una vita intellettualmente elevata, libera dalle pene della povertà e dagli effetti deprimenti di un’eccessiva fatica fisica.» </a:t>
            </a:r>
            <a:r>
              <a:rPr lang="it-IT" sz="3200" dirty="0" smtClean="0"/>
              <a:t>(Marshall 2010, pp. 26-27)</a:t>
            </a:r>
            <a:endParaRPr lang="it-IT" sz="3200" dirty="0"/>
          </a:p>
        </p:txBody>
      </p:sp>
      <p:sp>
        <p:nvSpPr>
          <p:cNvPr id="4" name="Segnaposto numero diapositiva 3">
            <a:extLst>
              <a:ext uri="{FF2B5EF4-FFF2-40B4-BE49-F238E27FC236}">
                <a16:creationId xmlns:a16="http://schemas.microsoft.com/office/drawing/2014/main" id="{57F20733-C1A7-41DD-B5B7-90FF00C602B0}"/>
              </a:ext>
            </a:extLst>
          </p:cNvPr>
          <p:cNvSpPr>
            <a:spLocks noGrp="1"/>
          </p:cNvSpPr>
          <p:nvPr>
            <p:ph type="sldNum" sz="quarter" idx="12"/>
          </p:nvPr>
        </p:nvSpPr>
        <p:spPr/>
        <p:txBody>
          <a:bodyPr/>
          <a:lstStyle/>
          <a:p>
            <a:fld id="{191A6BBC-5635-1B40-9ED5-3106DE85D023}" type="slidenum">
              <a:rPr lang="it-IT" smtClean="0"/>
              <a:t>17</a:t>
            </a:fld>
            <a:endParaRPr lang="it-IT"/>
          </a:p>
        </p:txBody>
      </p:sp>
    </p:spTree>
    <p:extLst>
      <p:ext uri="{BB962C8B-B14F-4D97-AF65-F5344CB8AC3E}">
        <p14:creationId xmlns:p14="http://schemas.microsoft.com/office/powerpoint/2010/main" val="1281461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800" dirty="0"/>
              <a:t>La soluzione del problema: il progresso </a:t>
            </a:r>
            <a:r>
              <a:rPr lang="it-IT" sz="3800" dirty="0" smtClean="0"/>
              <a:t>economico</a:t>
            </a:r>
            <a:endParaRPr lang="en-GB" sz="3800" dirty="0"/>
          </a:p>
        </p:txBody>
      </p:sp>
      <p:sp>
        <p:nvSpPr>
          <p:cNvPr id="3" name="Segnaposto contenuto 2"/>
          <p:cNvSpPr>
            <a:spLocks noGrp="1"/>
          </p:cNvSpPr>
          <p:nvPr>
            <p:ph idx="1"/>
          </p:nvPr>
        </p:nvSpPr>
        <p:spPr/>
        <p:txBody>
          <a:bodyPr>
            <a:normAutofit fontScale="85000" lnSpcReduction="20000"/>
          </a:bodyPr>
          <a:lstStyle/>
          <a:p>
            <a:r>
              <a:rPr lang="it-IT" dirty="0" smtClean="0"/>
              <a:t>Per fare uscire gran parte della popolazione dalla povertà è necessario </a:t>
            </a:r>
            <a:r>
              <a:rPr lang="it-IT" dirty="0" smtClean="0">
                <a:solidFill>
                  <a:srgbClr val="FF0000"/>
                </a:solidFill>
              </a:rPr>
              <a:t>produrre meglio e di più</a:t>
            </a:r>
            <a:r>
              <a:rPr lang="it-IT" dirty="0" smtClean="0"/>
              <a:t>. </a:t>
            </a:r>
            <a:endParaRPr lang="it-IT" dirty="0"/>
          </a:p>
          <a:p>
            <a:endParaRPr lang="it-IT" dirty="0" smtClean="0"/>
          </a:p>
          <a:p>
            <a:r>
              <a:rPr lang="it-IT" dirty="0" smtClean="0"/>
              <a:t>Una crescita della produzione a un ritmo superiore a quello di crescita della popolazione fa aumentare il reddito pro-capite (indicatore sintetico della «ricchezza delle nazioni»).</a:t>
            </a:r>
          </a:p>
          <a:p>
            <a:endParaRPr lang="it-IT" dirty="0" smtClean="0"/>
          </a:p>
          <a:p>
            <a:r>
              <a:rPr lang="it-IT" dirty="0" smtClean="0"/>
              <a:t>Il miglioramento delle condizioni materiali è condizione necessaria, anche se Marshall non la ritiene sufficiente, per realizzare il miglioramento generale delle condizioni materiali di vita della popolazione.</a:t>
            </a:r>
          </a:p>
          <a:p>
            <a:endParaRPr lang="it-IT" dirty="0" smtClean="0"/>
          </a:p>
          <a:p>
            <a:r>
              <a:rPr lang="it-IT" dirty="0" smtClean="0"/>
              <a:t>Ma che cosa è alla base dell’aumento della produzione che ha caratterizzato la vita del capitalismo? : </a:t>
            </a:r>
            <a:r>
              <a:rPr lang="it-IT" dirty="0" smtClean="0">
                <a:solidFill>
                  <a:srgbClr val="FF0000"/>
                </a:solidFill>
              </a:rPr>
              <a:t>i rendimenti crescenti</a:t>
            </a:r>
            <a:endParaRPr lang="en-GB" dirty="0">
              <a:solidFill>
                <a:srgbClr val="FF0000"/>
              </a:solidFill>
            </a:endParaRPr>
          </a:p>
        </p:txBody>
      </p:sp>
    </p:spTree>
    <p:extLst>
      <p:ext uri="{BB962C8B-B14F-4D97-AF65-F5344CB8AC3E}">
        <p14:creationId xmlns:p14="http://schemas.microsoft.com/office/powerpoint/2010/main" val="3000391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Progresso economico e rendimenti crescenti</a:t>
            </a:r>
            <a:endParaRPr lang="en-GB" dirty="0"/>
          </a:p>
        </p:txBody>
      </p:sp>
      <p:sp>
        <p:nvSpPr>
          <p:cNvPr id="3" name="Segnaposto contenuto 2"/>
          <p:cNvSpPr>
            <a:spLocks noGrp="1"/>
          </p:cNvSpPr>
          <p:nvPr>
            <p:ph idx="1"/>
          </p:nvPr>
        </p:nvSpPr>
        <p:spPr>
          <a:xfrm>
            <a:off x="838200" y="1967293"/>
            <a:ext cx="10515600" cy="4351338"/>
          </a:xfrm>
        </p:spPr>
        <p:txBody>
          <a:bodyPr>
            <a:normAutofit fontScale="62500" lnSpcReduction="20000"/>
          </a:bodyPr>
          <a:lstStyle/>
          <a:p>
            <a:pPr algn="just"/>
            <a:r>
              <a:rPr lang="it-IT" dirty="0" smtClean="0">
                <a:solidFill>
                  <a:srgbClr val="FF0000"/>
                </a:solidFill>
              </a:rPr>
              <a:t>Definizione di rendimenti crescenti</a:t>
            </a:r>
            <a:r>
              <a:rPr lang="it-IT" dirty="0" smtClean="0"/>
              <a:t>: se tutti i fattori produttivi sono moltiplicati per </a:t>
            </a:r>
            <a:r>
              <a:rPr lang="el-GR" dirty="0" smtClean="0"/>
              <a:t>α</a:t>
            </a:r>
            <a:r>
              <a:rPr lang="it-IT" dirty="0" smtClean="0"/>
              <a:t> il prodotto è più che moltiplicato per  </a:t>
            </a:r>
            <a:r>
              <a:rPr lang="el-GR" dirty="0" smtClean="0"/>
              <a:t>α</a:t>
            </a:r>
            <a:r>
              <a:rPr lang="it-IT" dirty="0" smtClean="0"/>
              <a:t> . Perché?</a:t>
            </a:r>
          </a:p>
          <a:p>
            <a:pPr algn="just"/>
            <a:endParaRPr lang="en-GB" dirty="0" smtClean="0"/>
          </a:p>
          <a:p>
            <a:pPr algn="just"/>
            <a:r>
              <a:rPr lang="en-GB" dirty="0" smtClean="0"/>
              <a:t>“ </a:t>
            </a:r>
            <a:r>
              <a:rPr lang="en-GB" i="1" dirty="0"/>
              <a:t>... we say broadly that while the part which </a:t>
            </a:r>
            <a:r>
              <a:rPr lang="en-GB" i="1" dirty="0">
                <a:solidFill>
                  <a:srgbClr val="FF0000"/>
                </a:solidFill>
              </a:rPr>
              <a:t>nature</a:t>
            </a:r>
            <a:r>
              <a:rPr lang="en-GB" i="1" dirty="0"/>
              <a:t> plays in production shows a tendency to </a:t>
            </a:r>
            <a:r>
              <a:rPr lang="en-GB" i="1" dirty="0">
                <a:solidFill>
                  <a:srgbClr val="FF0000"/>
                </a:solidFill>
              </a:rPr>
              <a:t>diminishing return</a:t>
            </a:r>
            <a:r>
              <a:rPr lang="en-GB" i="1" dirty="0"/>
              <a:t>, </a:t>
            </a:r>
            <a:r>
              <a:rPr lang="en-GB" i="1" dirty="0">
                <a:solidFill>
                  <a:srgbClr val="FF0000"/>
                </a:solidFill>
              </a:rPr>
              <a:t>the part which man plays </a:t>
            </a:r>
            <a:r>
              <a:rPr lang="en-GB" i="1" dirty="0"/>
              <a:t>shows a tendency to </a:t>
            </a:r>
            <a:r>
              <a:rPr lang="en-GB" i="1" dirty="0">
                <a:solidFill>
                  <a:srgbClr val="FF0000"/>
                </a:solidFill>
              </a:rPr>
              <a:t>increasing return</a:t>
            </a:r>
            <a:r>
              <a:rPr lang="en-GB" i="1" dirty="0"/>
              <a:t>. The law of increasing return may be worded thus: An increase of labour and capital leads generally to improved organization, which increases the efficiency of the work of labour and capital”  </a:t>
            </a:r>
            <a:r>
              <a:rPr lang="en-GB" dirty="0" smtClean="0"/>
              <a:t>(</a:t>
            </a:r>
            <a:r>
              <a:rPr lang="en-GB" i="1" dirty="0" smtClean="0"/>
              <a:t>Principles</a:t>
            </a:r>
            <a:r>
              <a:rPr lang="en-GB" dirty="0" smtClean="0"/>
              <a:t>)</a:t>
            </a:r>
          </a:p>
          <a:p>
            <a:pPr algn="just"/>
            <a:endParaRPr lang="en-GB" dirty="0" smtClean="0"/>
          </a:p>
          <a:p>
            <a:pPr algn="just"/>
            <a:r>
              <a:rPr lang="en-GB" dirty="0" smtClean="0"/>
              <a:t>“</a:t>
            </a:r>
            <a:r>
              <a:rPr lang="en-GB" i="1" dirty="0">
                <a:solidFill>
                  <a:srgbClr val="FF0000"/>
                </a:solidFill>
              </a:rPr>
              <a:t>Increasing Return </a:t>
            </a:r>
            <a:r>
              <a:rPr lang="en-GB" i="1" dirty="0"/>
              <a:t>is a relation between a quantity of effort and sacrifice on the one hand, and a quantity of product on the other. ... [T]</a:t>
            </a:r>
            <a:r>
              <a:rPr lang="en-GB" i="1" dirty="0" err="1"/>
              <a:t>aking</a:t>
            </a:r>
            <a:r>
              <a:rPr lang="en-GB" i="1" dirty="0"/>
              <a:t> a broad view, we may perhaps say vaguely that the output of a certain amount of labour and capital in an industry has increased by perhaps a quarter or a third in the last twenty years” (Principles</a:t>
            </a:r>
            <a:r>
              <a:rPr lang="en-GB" i="1" dirty="0" smtClean="0"/>
              <a:t>)</a:t>
            </a:r>
          </a:p>
          <a:p>
            <a:pPr algn="just"/>
            <a:endParaRPr lang="en-GB" dirty="0" smtClean="0"/>
          </a:p>
          <a:p>
            <a:pPr algn="just"/>
            <a:r>
              <a:rPr lang="en-GB" dirty="0" smtClean="0"/>
              <a:t>“</a:t>
            </a:r>
            <a:r>
              <a:rPr lang="en-GB" i="1" dirty="0">
                <a:solidFill>
                  <a:srgbClr val="FF0000"/>
                </a:solidFill>
              </a:rPr>
              <a:t>The accumulated wealth of civilized countries is at present growing faster than the population</a:t>
            </a:r>
            <a:r>
              <a:rPr lang="en-GB" i="1" dirty="0"/>
              <a:t>: and though it may be true that the wealth per head would increase somewhat faster if the population did not increase quite so fast; yet as a matter of fact an increase of population is likely to continue to be accompanied by a more than proportionate increase of the material aids to production</a:t>
            </a:r>
            <a:r>
              <a:rPr lang="en-GB" dirty="0"/>
              <a:t>” (</a:t>
            </a:r>
            <a:r>
              <a:rPr lang="en-GB" i="1" dirty="0"/>
              <a:t>Principles</a:t>
            </a:r>
            <a:r>
              <a:rPr lang="en-GB" dirty="0"/>
              <a:t>)</a:t>
            </a:r>
          </a:p>
          <a:p>
            <a:pPr algn="just"/>
            <a:endParaRPr lang="en-GB" i="1" dirty="0"/>
          </a:p>
          <a:p>
            <a:endParaRPr lang="en-GB" dirty="0"/>
          </a:p>
        </p:txBody>
      </p:sp>
    </p:spTree>
    <p:extLst>
      <p:ext uri="{BB962C8B-B14F-4D97-AF65-F5344CB8AC3E}">
        <p14:creationId xmlns:p14="http://schemas.microsoft.com/office/powerpoint/2010/main" val="2610090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13818"/>
          </a:xfrm>
        </p:spPr>
        <p:txBody>
          <a:bodyPr>
            <a:normAutofit/>
          </a:bodyPr>
          <a:lstStyle/>
          <a:p>
            <a:r>
              <a:rPr lang="it-IT" sz="3200" dirty="0" smtClean="0"/>
              <a:t>Migliore organizzazione della produzione genera rendimenti crescenti: ma perché migliorare l’organizzazione? </a:t>
            </a:r>
            <a:endParaRPr lang="en-GB" sz="3200" dirty="0"/>
          </a:p>
        </p:txBody>
      </p:sp>
      <p:sp>
        <p:nvSpPr>
          <p:cNvPr id="3" name="Segnaposto contenuto 2"/>
          <p:cNvSpPr>
            <a:spLocks noGrp="1"/>
          </p:cNvSpPr>
          <p:nvPr>
            <p:ph idx="1"/>
          </p:nvPr>
        </p:nvSpPr>
        <p:spPr>
          <a:xfrm>
            <a:off x="838200" y="1598212"/>
            <a:ext cx="10845800" cy="4959606"/>
          </a:xfrm>
        </p:spPr>
        <p:txBody>
          <a:bodyPr>
            <a:normAutofit fontScale="70000" lnSpcReduction="20000"/>
          </a:bodyPr>
          <a:lstStyle/>
          <a:p>
            <a:pPr algn="just"/>
            <a:r>
              <a:rPr lang="it-IT" dirty="0" smtClean="0"/>
              <a:t>Secondo Marshall, il principale </a:t>
            </a:r>
            <a:r>
              <a:rPr lang="it-IT" dirty="0" smtClean="0">
                <a:solidFill>
                  <a:srgbClr val="FF0000"/>
                </a:solidFill>
              </a:rPr>
              <a:t>motore del progresso economico</a:t>
            </a:r>
            <a:r>
              <a:rPr lang="it-IT" dirty="0" smtClean="0"/>
              <a:t> che sostiene la diffusione dei rendimenti crescenti e del conseguente aumento del prodotto (e dei profitti) è  la </a:t>
            </a:r>
            <a:r>
              <a:rPr lang="it-IT" dirty="0" smtClean="0">
                <a:solidFill>
                  <a:srgbClr val="FF0000"/>
                </a:solidFill>
              </a:rPr>
              <a:t>concorrenza</a:t>
            </a:r>
            <a:r>
              <a:rPr lang="it-IT" dirty="0" smtClean="0"/>
              <a:t>. La sua idea di come funziona la concorrenza era simile, ma </a:t>
            </a:r>
            <a:r>
              <a:rPr lang="it-IT" b="1" dirty="0" smtClean="0"/>
              <a:t>non</a:t>
            </a:r>
            <a:r>
              <a:rPr lang="it-IT" dirty="0" smtClean="0"/>
              <a:t> equivalente, ai moderni modelli di "concorrenza perfetta" dei libri di testo di microeconomia (v. dopo). </a:t>
            </a:r>
          </a:p>
          <a:p>
            <a:pPr algn="just"/>
            <a:endParaRPr lang="it-IT" dirty="0"/>
          </a:p>
          <a:p>
            <a:pPr algn="just"/>
            <a:r>
              <a:rPr lang="it-IT" dirty="0" smtClean="0"/>
              <a:t>«</a:t>
            </a:r>
            <a:r>
              <a:rPr lang="it-IT" i="1" dirty="0" smtClean="0"/>
              <a:t>La concorrenza può essere costruttiva o distruttiva, ma anche quando è costruttiva è meno benefica della cooperazione. Ma le caratteristiche fondamentali della vita economica moderna sono la libertà di attività e d’iniziativa, la fiducia in se stessi e la preveggenza</a:t>
            </a:r>
            <a:r>
              <a:rPr lang="it-IT" dirty="0" smtClean="0"/>
              <a:t>».  (Marshall 2010, p. 29)</a:t>
            </a:r>
          </a:p>
          <a:p>
            <a:pPr algn="just"/>
            <a:endParaRPr lang="it-IT" dirty="0" smtClean="0"/>
          </a:p>
          <a:p>
            <a:pPr algn="just"/>
            <a:r>
              <a:rPr lang="it-IT" dirty="0" smtClean="0"/>
              <a:t>Per Marshall la concorrenza dipende più dalla </a:t>
            </a:r>
            <a:r>
              <a:rPr lang="it-IT" dirty="0" smtClean="0">
                <a:solidFill>
                  <a:srgbClr val="FF0000"/>
                </a:solidFill>
              </a:rPr>
              <a:t>volontà e dalla creatività</a:t>
            </a:r>
            <a:r>
              <a:rPr lang="it-IT" dirty="0" smtClean="0"/>
              <a:t> che dal calcolo massimizzante dei profitti d’impresa, più dagli imprenditori e dall'organizzazione aziendale che dalla struttura del mercato. Tuttavia, Marshall era d'accordo sul fatto che la concorrenza è più forte quando ci sono molte aziende invece di poche, o solo una.</a:t>
            </a:r>
          </a:p>
          <a:p>
            <a:pPr algn="just"/>
            <a:endParaRPr lang="it-IT" dirty="0" smtClean="0"/>
          </a:p>
          <a:p>
            <a:pPr algn="just"/>
            <a:r>
              <a:rPr lang="it-IT" dirty="0" smtClean="0"/>
              <a:t>Ma non è forse vero che, come aveva sostenuto </a:t>
            </a:r>
            <a:r>
              <a:rPr lang="it-IT" dirty="0" err="1" smtClean="0"/>
              <a:t>Cournot</a:t>
            </a:r>
            <a:r>
              <a:rPr lang="it-IT" dirty="0" smtClean="0"/>
              <a:t>, ideatore del modello di oligopolio (v. lezione sul marginalismo), che sfruttando i rendimenti crescenti il numero delle imprese dovrebbe diminuire e forse portare al monopolio? (</a:t>
            </a:r>
            <a:r>
              <a:rPr lang="it-IT" dirty="0" smtClean="0">
                <a:solidFill>
                  <a:srgbClr val="FF0000"/>
                </a:solidFill>
              </a:rPr>
              <a:t>Problema di </a:t>
            </a:r>
            <a:r>
              <a:rPr lang="it-IT" dirty="0" err="1" smtClean="0">
                <a:solidFill>
                  <a:srgbClr val="FF0000"/>
                </a:solidFill>
              </a:rPr>
              <a:t>Cournot</a:t>
            </a:r>
            <a:r>
              <a:rPr lang="it-IT" dirty="0" smtClean="0"/>
              <a:t>)</a:t>
            </a:r>
            <a:endParaRPr lang="en-GB" dirty="0"/>
          </a:p>
        </p:txBody>
      </p:sp>
    </p:spTree>
    <p:extLst>
      <p:ext uri="{BB962C8B-B14F-4D97-AF65-F5344CB8AC3E}">
        <p14:creationId xmlns:p14="http://schemas.microsoft.com/office/powerpoint/2010/main" val="2903660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819619"/>
          </a:xfrm>
        </p:spPr>
        <p:txBody>
          <a:bodyPr>
            <a:normAutofit fontScale="90000"/>
          </a:bodyPr>
          <a:lstStyle/>
          <a:p>
            <a:pPr algn="ctr"/>
            <a:r>
              <a:rPr lang="it-IT" dirty="0" smtClean="0"/>
              <a:t>Rendimenti crescenti e «Problema di </a:t>
            </a:r>
            <a:r>
              <a:rPr lang="it-IT" dirty="0" err="1" smtClean="0"/>
              <a:t>Cournot</a:t>
            </a:r>
            <a:r>
              <a:rPr lang="it-IT" dirty="0" smtClean="0"/>
              <a:t>»</a:t>
            </a:r>
            <a:endParaRPr lang="en-GB" dirty="0"/>
          </a:p>
        </p:txBody>
      </p:sp>
      <p:sp>
        <p:nvSpPr>
          <p:cNvPr id="3" name="Segnaposto contenuto 2"/>
          <p:cNvSpPr>
            <a:spLocks noGrp="1"/>
          </p:cNvSpPr>
          <p:nvPr>
            <p:ph idx="1"/>
          </p:nvPr>
        </p:nvSpPr>
        <p:spPr>
          <a:xfrm>
            <a:off x="838200" y="1490774"/>
            <a:ext cx="10515600" cy="4716843"/>
          </a:xfrm>
        </p:spPr>
        <p:txBody>
          <a:bodyPr>
            <a:normAutofit fontScale="70000" lnSpcReduction="20000"/>
          </a:bodyPr>
          <a:lstStyle/>
          <a:p>
            <a:pPr algn="just"/>
            <a:r>
              <a:rPr lang="it-IT" dirty="0" smtClean="0"/>
              <a:t>La </a:t>
            </a:r>
            <a:r>
              <a:rPr lang="it-IT" dirty="0" smtClean="0">
                <a:solidFill>
                  <a:srgbClr val="FF0000"/>
                </a:solidFill>
              </a:rPr>
              <a:t>difficoltà di fondo  </a:t>
            </a:r>
            <a:r>
              <a:rPr lang="it-IT" dirty="0" smtClean="0"/>
              <a:t>implicita nell’ accettare che i rendimenti siano crescenti (associati a costi unitari decrescenti) è sempre stata quella di capire come l'equilibrio possa esistere senza che l'intera offerta del bene in questione si concentri nelle mani di un unico produttore.</a:t>
            </a:r>
          </a:p>
          <a:p>
            <a:pPr algn="just"/>
            <a:endParaRPr lang="it-IT" dirty="0" smtClean="0"/>
          </a:p>
          <a:p>
            <a:pPr algn="just"/>
            <a:r>
              <a:rPr lang="it-IT" dirty="0" smtClean="0"/>
              <a:t>Nel 1838, </a:t>
            </a:r>
            <a:r>
              <a:rPr lang="it-IT" dirty="0" err="1" smtClean="0"/>
              <a:t>Cournot</a:t>
            </a:r>
            <a:r>
              <a:rPr lang="it-IT" dirty="0" smtClean="0"/>
              <a:t> fu probabilmente il primo a vedere che l'equilibrio concorrenziale  non è possibile se i costi unitari sono decrescenti. Se il costo di produzione di qualche bene diminuisce all'aumento della produzione, non è possibile un equilibrio competitivo e il risultato più probabile è il monopolio. </a:t>
            </a:r>
          </a:p>
          <a:p>
            <a:pPr algn="just"/>
            <a:endParaRPr lang="it-IT" dirty="0" smtClean="0"/>
          </a:p>
          <a:p>
            <a:pPr algn="just"/>
            <a:r>
              <a:rPr lang="it-IT" dirty="0" smtClean="0"/>
              <a:t>Infatti, se costo medio decresce  l’impresa che ha costi minori può mettere sul mercato lo stesso prodotto a prezzi più bassi conquistando quote di mercato. Ma più produce  minori sono i suoi costi, minore è il prezzo  a cui può vendere il prodotto fino a quando non avrà eliminato tutte le concorrenti.</a:t>
            </a:r>
          </a:p>
          <a:p>
            <a:pPr algn="just"/>
            <a:endParaRPr lang="it-IT" dirty="0"/>
          </a:p>
          <a:p>
            <a:pPr algn="just"/>
            <a:r>
              <a:rPr lang="en-GB" dirty="0"/>
              <a:t>“</a:t>
            </a:r>
            <a:r>
              <a:rPr lang="en-GB" i="1" dirty="0"/>
              <a:t>The root difficulty about increasing returns has always been to understand how, where they prevail, equilibrium can exist without the whole supply of the commodity in question becoming concentrated in the hands of one producer</a:t>
            </a:r>
            <a:r>
              <a:rPr lang="en-GB" dirty="0"/>
              <a:t>” (Robertson, 1930)</a:t>
            </a:r>
          </a:p>
          <a:p>
            <a:pPr algn="just"/>
            <a:endParaRPr lang="en-GB" dirty="0"/>
          </a:p>
        </p:txBody>
      </p:sp>
    </p:spTree>
    <p:extLst>
      <p:ext uri="{BB962C8B-B14F-4D97-AF65-F5344CB8AC3E}">
        <p14:creationId xmlns:p14="http://schemas.microsoft.com/office/powerpoint/2010/main" val="2436334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94548"/>
          </a:xfrm>
        </p:spPr>
        <p:txBody>
          <a:bodyPr>
            <a:normAutofit/>
          </a:bodyPr>
          <a:lstStyle/>
          <a:p>
            <a:pPr algn="ctr"/>
            <a:r>
              <a:rPr lang="it-IT" dirty="0" smtClean="0"/>
              <a:t>Marshall contro </a:t>
            </a:r>
            <a:r>
              <a:rPr lang="it-IT" dirty="0" err="1" smtClean="0"/>
              <a:t>Cournot</a:t>
            </a:r>
            <a:endParaRPr lang="en-GB" dirty="0"/>
          </a:p>
        </p:txBody>
      </p:sp>
      <p:sp>
        <p:nvSpPr>
          <p:cNvPr id="3" name="Segnaposto contenuto 2"/>
          <p:cNvSpPr>
            <a:spLocks noGrp="1"/>
          </p:cNvSpPr>
          <p:nvPr>
            <p:ph idx="1"/>
          </p:nvPr>
        </p:nvSpPr>
        <p:spPr>
          <a:xfrm>
            <a:off x="838200" y="1264257"/>
            <a:ext cx="10515600" cy="5213816"/>
          </a:xfrm>
        </p:spPr>
        <p:txBody>
          <a:bodyPr>
            <a:normAutofit fontScale="77500" lnSpcReduction="20000"/>
          </a:bodyPr>
          <a:lstStyle/>
          <a:p>
            <a:pPr algn="just"/>
            <a:endParaRPr lang="it-IT" dirty="0" smtClean="0"/>
          </a:p>
          <a:p>
            <a:pPr algn="just"/>
            <a:r>
              <a:rPr lang="it-IT" dirty="0" smtClean="0"/>
              <a:t>Per Marshall, il </a:t>
            </a:r>
            <a:r>
              <a:rPr lang="it-IT" dirty="0" smtClean="0">
                <a:solidFill>
                  <a:srgbClr val="FF0000"/>
                </a:solidFill>
              </a:rPr>
              <a:t>ragionamento di </a:t>
            </a:r>
            <a:r>
              <a:rPr lang="it-IT" dirty="0" err="1" smtClean="0">
                <a:solidFill>
                  <a:srgbClr val="FF0000"/>
                </a:solidFill>
              </a:rPr>
              <a:t>Cournot</a:t>
            </a:r>
            <a:r>
              <a:rPr lang="it-IT" dirty="0" smtClean="0">
                <a:solidFill>
                  <a:srgbClr val="FF0000"/>
                </a:solidFill>
              </a:rPr>
              <a:t>, ineccepibile sul piano logico</a:t>
            </a:r>
            <a:r>
              <a:rPr lang="it-IT" dirty="0" smtClean="0"/>
              <a:t> se si fanno certe ipotesi , è un buon esempio di come il metodo puramente deduttivo/matematico possa portare a </a:t>
            </a:r>
            <a:r>
              <a:rPr lang="it-IT" dirty="0" smtClean="0">
                <a:solidFill>
                  <a:srgbClr val="FF0000"/>
                </a:solidFill>
              </a:rPr>
              <a:t>conclusioni sbagliate</a:t>
            </a:r>
            <a:r>
              <a:rPr lang="it-IT" dirty="0"/>
              <a:t>. «Sbagliate» perché in contrasto con l’esperienza:  Marshall aveva potuto osservare in Gran Bretagna durante la sua vita che esistevano molte industrie in cui i rendimenti crescenti non avevano portato al monopolio.</a:t>
            </a:r>
          </a:p>
          <a:p>
            <a:pPr algn="just"/>
            <a:endParaRPr lang="it-IT" dirty="0" smtClean="0"/>
          </a:p>
          <a:p>
            <a:pPr algn="just"/>
            <a:r>
              <a:rPr lang="en-GB" dirty="0" smtClean="0"/>
              <a:t>“</a:t>
            </a:r>
            <a:r>
              <a:rPr lang="en-GB" i="1" dirty="0"/>
              <a:t>The great </a:t>
            </a:r>
            <a:r>
              <a:rPr lang="en-GB" i="1" dirty="0" err="1"/>
              <a:t>Cournot</a:t>
            </a:r>
            <a:r>
              <a:rPr lang="en-GB" i="1" dirty="0"/>
              <a:t> himself misapplied mathematics here. He ignored the conditions which, in real life, prevent the speedy attainment of monopoly by a single manufacturing firm; and the general drift of his argument is practically misleading. His failure contributed to make me hold back most of my diagrams as to value from formal publication for twenty years” (Principles)</a:t>
            </a:r>
          </a:p>
          <a:p>
            <a:pPr algn="just"/>
            <a:endParaRPr lang="it-IT" dirty="0"/>
          </a:p>
          <a:p>
            <a:pPr algn="just"/>
            <a:r>
              <a:rPr lang="it-IT" dirty="0" smtClean="0"/>
              <a:t>Per questo motivo, per avversione a questo tipo di ragionamento Marshall ha avuto molte resistenze a pubblicare  i grafici delle curve di domanda e offerta che ancora oggi usiamo e che lui stesso ha ideato  (parleremo meglio poi del metodo di Marshall).</a:t>
            </a:r>
          </a:p>
          <a:p>
            <a:pPr algn="just"/>
            <a:endParaRPr lang="it-IT" dirty="0"/>
          </a:p>
          <a:p>
            <a:pPr algn="just"/>
            <a:r>
              <a:rPr lang="it-IT" dirty="0" smtClean="0">
                <a:solidFill>
                  <a:srgbClr val="FF0000"/>
                </a:solidFill>
              </a:rPr>
              <a:t>Come risolvere il «problema di </a:t>
            </a:r>
            <a:r>
              <a:rPr lang="it-IT" dirty="0" err="1" smtClean="0">
                <a:solidFill>
                  <a:srgbClr val="FF0000"/>
                </a:solidFill>
              </a:rPr>
              <a:t>Cournot</a:t>
            </a:r>
            <a:r>
              <a:rPr lang="it-IT" dirty="0" smtClean="0">
                <a:solidFill>
                  <a:srgbClr val="FF0000"/>
                </a:solidFill>
              </a:rPr>
              <a:t>»?</a:t>
            </a:r>
          </a:p>
          <a:p>
            <a:pPr algn="just"/>
            <a:endParaRPr lang="it-IT" dirty="0" smtClean="0"/>
          </a:p>
        </p:txBody>
      </p:sp>
    </p:spTree>
    <p:extLst>
      <p:ext uri="{BB962C8B-B14F-4D97-AF65-F5344CB8AC3E}">
        <p14:creationId xmlns:p14="http://schemas.microsoft.com/office/powerpoint/2010/main" val="1072927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403762"/>
            <a:ext cx="10515600" cy="803717"/>
          </a:xfrm>
        </p:spPr>
        <p:txBody>
          <a:bodyPr>
            <a:normAutofit/>
          </a:bodyPr>
          <a:lstStyle/>
          <a:p>
            <a:pPr algn="ctr"/>
            <a:r>
              <a:rPr lang="it-IT" sz="3800" dirty="0" smtClean="0"/>
              <a:t>La soluzione di Marshall al problema di </a:t>
            </a:r>
            <a:r>
              <a:rPr lang="it-IT" sz="3800" dirty="0" err="1" smtClean="0"/>
              <a:t>Cournot</a:t>
            </a:r>
            <a:endParaRPr lang="it-IT" sz="3800" dirty="0"/>
          </a:p>
        </p:txBody>
      </p:sp>
      <p:sp>
        <p:nvSpPr>
          <p:cNvPr id="3" name="Segnaposto contenuto 2"/>
          <p:cNvSpPr>
            <a:spLocks noGrp="1"/>
          </p:cNvSpPr>
          <p:nvPr>
            <p:ph idx="1"/>
          </p:nvPr>
        </p:nvSpPr>
        <p:spPr>
          <a:xfrm>
            <a:off x="838200" y="1409397"/>
            <a:ext cx="10515600" cy="5063780"/>
          </a:xfrm>
        </p:spPr>
        <p:txBody>
          <a:bodyPr>
            <a:noAutofit/>
          </a:bodyPr>
          <a:lstStyle/>
          <a:p>
            <a:pPr algn="just"/>
            <a:r>
              <a:rPr lang="it-IT" sz="2400" dirty="0" smtClean="0"/>
              <a:t>La soluzione del «problema di </a:t>
            </a:r>
            <a:r>
              <a:rPr lang="it-IT" sz="2400" dirty="0" err="1" smtClean="0"/>
              <a:t>Cournot</a:t>
            </a:r>
            <a:r>
              <a:rPr lang="it-IT" sz="2400" dirty="0" smtClean="0"/>
              <a:t>» proposta da Marshall si basa sulla fusione di due ipotesi. </a:t>
            </a:r>
          </a:p>
          <a:p>
            <a:pPr algn="just"/>
            <a:endParaRPr lang="it-IT" sz="2400" dirty="0" smtClean="0">
              <a:solidFill>
                <a:srgbClr val="FF0000"/>
              </a:solidFill>
            </a:endParaRPr>
          </a:p>
          <a:p>
            <a:pPr algn="just"/>
            <a:r>
              <a:rPr lang="it-IT" sz="2400" dirty="0" smtClean="0">
                <a:solidFill>
                  <a:srgbClr val="FF0000"/>
                </a:solidFill>
              </a:rPr>
              <a:t>Ipotesi </a:t>
            </a:r>
            <a:r>
              <a:rPr lang="it-IT" sz="2400" dirty="0">
                <a:solidFill>
                  <a:srgbClr val="FF0000"/>
                </a:solidFill>
              </a:rPr>
              <a:t>del ciclo di vita </a:t>
            </a:r>
            <a:r>
              <a:rPr lang="it-IT" sz="2400" dirty="0" smtClean="0">
                <a:solidFill>
                  <a:srgbClr val="FF0000"/>
                </a:solidFill>
              </a:rPr>
              <a:t>dell’impresa </a:t>
            </a:r>
            <a:r>
              <a:rPr lang="it-IT" sz="2400" dirty="0" smtClean="0"/>
              <a:t>(LCH</a:t>
            </a:r>
            <a:r>
              <a:rPr lang="it-IT" sz="2400" dirty="0"/>
              <a:t>): basata sull'osservazione diretta, è l'idea che le imprese, "come gli alberi in una foresta", tendono a crescere nella loro giovinezza e poi a decadere più tardi nella loro vita, venendo sostituite da altre imprese. Nel processo, la dimensione dell’</a:t>
            </a:r>
            <a:r>
              <a:rPr lang="it-IT" sz="2400" dirty="0">
                <a:solidFill>
                  <a:srgbClr val="FF0000"/>
                </a:solidFill>
              </a:rPr>
              <a:t>impresa rappresentativa </a:t>
            </a:r>
            <a:r>
              <a:rPr lang="it-IT" sz="2400" dirty="0"/>
              <a:t>(v. </a:t>
            </a:r>
            <a:r>
              <a:rPr lang="it-IT" sz="2400" dirty="0" smtClean="0"/>
              <a:t>dopo per la sua definizione ) </a:t>
            </a:r>
            <a:r>
              <a:rPr lang="it-IT" sz="2400" dirty="0"/>
              <a:t>può rimanere la </a:t>
            </a:r>
            <a:r>
              <a:rPr lang="it-IT" sz="2400" dirty="0" smtClean="0"/>
              <a:t>stessa.</a:t>
            </a:r>
          </a:p>
          <a:p>
            <a:pPr algn="just"/>
            <a:endParaRPr lang="it-IT" sz="2400" dirty="0" smtClean="0"/>
          </a:p>
          <a:p>
            <a:pPr algn="just"/>
            <a:r>
              <a:rPr lang="en-GB" sz="2400" i="1" dirty="0" smtClean="0"/>
              <a:t>“... </a:t>
            </a:r>
            <a:r>
              <a:rPr lang="en-GB" sz="2400" i="1" dirty="0"/>
              <a:t>in almost every trade there is a constant rise and fall of large businesses, at any one moment some firms being in the ascending phase and others in the descending. For in times of average prosperity decay in one direction is sure to be more than balanced by growth in another.</a:t>
            </a:r>
            <a:r>
              <a:rPr lang="en-GB" sz="2400" dirty="0"/>
              <a:t>”</a:t>
            </a:r>
          </a:p>
          <a:p>
            <a:pPr algn="just"/>
            <a:endParaRPr lang="it-IT" sz="2000" dirty="0"/>
          </a:p>
        </p:txBody>
      </p:sp>
    </p:spTree>
    <p:extLst>
      <p:ext uri="{BB962C8B-B14F-4D97-AF65-F5344CB8AC3E}">
        <p14:creationId xmlns:p14="http://schemas.microsoft.com/office/powerpoint/2010/main" val="24178694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403762"/>
            <a:ext cx="10515600" cy="803717"/>
          </a:xfrm>
        </p:spPr>
        <p:txBody>
          <a:bodyPr>
            <a:normAutofit/>
          </a:bodyPr>
          <a:lstStyle/>
          <a:p>
            <a:pPr algn="ctr"/>
            <a:r>
              <a:rPr lang="it-IT" sz="3800" dirty="0" smtClean="0"/>
              <a:t>La soluzione di Marshall al problema di </a:t>
            </a:r>
            <a:r>
              <a:rPr lang="it-IT" sz="3800" dirty="0" err="1" smtClean="0"/>
              <a:t>Cournot</a:t>
            </a:r>
            <a:r>
              <a:rPr lang="it-IT" sz="3800" dirty="0" smtClean="0"/>
              <a:t>, 2</a:t>
            </a:r>
            <a:endParaRPr lang="it-IT" sz="3800" dirty="0"/>
          </a:p>
        </p:txBody>
      </p:sp>
      <p:sp>
        <p:nvSpPr>
          <p:cNvPr id="3" name="Segnaposto contenuto 2"/>
          <p:cNvSpPr>
            <a:spLocks noGrp="1"/>
          </p:cNvSpPr>
          <p:nvPr>
            <p:ph idx="1"/>
          </p:nvPr>
        </p:nvSpPr>
        <p:spPr>
          <a:xfrm>
            <a:off x="838200" y="1409397"/>
            <a:ext cx="10515600" cy="5063780"/>
          </a:xfrm>
        </p:spPr>
        <p:txBody>
          <a:bodyPr>
            <a:noAutofit/>
          </a:bodyPr>
          <a:lstStyle/>
          <a:p>
            <a:pPr algn="just"/>
            <a:r>
              <a:rPr lang="it-IT" sz="2000" dirty="0" smtClean="0">
                <a:solidFill>
                  <a:srgbClr val="FF0000"/>
                </a:solidFill>
              </a:rPr>
              <a:t>Economie </a:t>
            </a:r>
            <a:r>
              <a:rPr lang="it-IT" sz="2000" dirty="0">
                <a:solidFill>
                  <a:srgbClr val="FF0000"/>
                </a:solidFill>
              </a:rPr>
              <a:t>esterne </a:t>
            </a:r>
            <a:r>
              <a:rPr lang="it-IT" sz="2000" dirty="0"/>
              <a:t>(EE): </a:t>
            </a:r>
            <a:r>
              <a:rPr lang="it-IT" sz="2000" dirty="0" smtClean="0"/>
              <a:t>è l'idea </a:t>
            </a:r>
            <a:r>
              <a:rPr lang="it-IT" sz="2000" dirty="0"/>
              <a:t>che alcune economie possono essere interne a un </a:t>
            </a:r>
            <a:r>
              <a:rPr lang="it-IT" sz="2000" dirty="0" smtClean="0"/>
              <a:t>settore (= industria) </a:t>
            </a:r>
            <a:r>
              <a:rPr lang="it-IT" sz="2000" dirty="0"/>
              <a:t>ma esterne alla singola impresa. </a:t>
            </a:r>
            <a:r>
              <a:rPr lang="it-IT" sz="2000" dirty="0" smtClean="0"/>
              <a:t>Queste economie esterne sono fattori al di fuori del controllo del singolo produttore, esterne all’impresa (che continua a operare con curve di costo marginale crescente) ma frutto dell’aggregazione di imprese diverse all’interno della stessa industria (es. migliore diffusione </a:t>
            </a:r>
            <a:r>
              <a:rPr lang="it-IT" sz="2000" dirty="0"/>
              <a:t>dell’informazione tra le singole imprese, progresso tecnico per imitazione, accesso facilitato a risorse specifiche, sviluppo di particolari attività di supporto). I settori localizzati, come quello tessile nel </a:t>
            </a:r>
            <a:r>
              <a:rPr lang="it-IT" sz="2000" dirty="0" err="1"/>
              <a:t>Lancashire</a:t>
            </a:r>
            <a:r>
              <a:rPr lang="it-IT" sz="2000" dirty="0"/>
              <a:t> nel XIX secolo o i distretti industriali italiani di oggi, sono buoni esempi.   </a:t>
            </a:r>
            <a:endParaRPr lang="it-IT" sz="2000" dirty="0" smtClean="0"/>
          </a:p>
          <a:p>
            <a:pPr algn="just"/>
            <a:r>
              <a:rPr lang="en-GB" sz="2000" dirty="0"/>
              <a:t>“</a:t>
            </a:r>
            <a:r>
              <a:rPr lang="en-GB" sz="2000" i="1" dirty="0"/>
              <a:t>Meanwhile an increase in the aggregate scale of production of course increases those economies, which do not directly depend on the size of individual houses of business. The most important of these result from the growth of correlated branches of industry which mutually assist one another, perhaps being concentrated in the same localities, but anyhow availing themselves of the modern facilities for communication offered by steam transport, by the telegraph and by the printing press. The economies arising from such sources as this, which are accessible to any branch of production, do not depend exclusively upon its own growth: but yet they are sure to grow rapidly and steadily with that growth; and they are sure to dwindle in some, though not in all respects, if it decays</a:t>
            </a:r>
            <a:r>
              <a:rPr lang="en-GB" sz="2000" dirty="0"/>
              <a:t>” (Principles,  p. 506) </a:t>
            </a:r>
            <a:endParaRPr lang="it-IT" sz="2000" dirty="0"/>
          </a:p>
          <a:p>
            <a:endParaRPr lang="en-GB" sz="2000" dirty="0"/>
          </a:p>
          <a:p>
            <a:pPr algn="just"/>
            <a:endParaRPr lang="it-IT" sz="2000" dirty="0"/>
          </a:p>
        </p:txBody>
      </p:sp>
    </p:spTree>
    <p:extLst>
      <p:ext uri="{BB962C8B-B14F-4D97-AF65-F5344CB8AC3E}">
        <p14:creationId xmlns:p14="http://schemas.microsoft.com/office/powerpoint/2010/main" val="29264598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803717"/>
          </a:xfrm>
        </p:spPr>
        <p:txBody>
          <a:bodyPr>
            <a:normAutofit/>
          </a:bodyPr>
          <a:lstStyle/>
          <a:p>
            <a:pPr algn="ctr"/>
            <a:r>
              <a:rPr lang="it-IT" sz="3800" dirty="0" smtClean="0"/>
              <a:t>La soluzione di Marshall al problema di </a:t>
            </a:r>
            <a:r>
              <a:rPr lang="it-IT" sz="3800" dirty="0" err="1" smtClean="0"/>
              <a:t>Cournot</a:t>
            </a:r>
            <a:r>
              <a:rPr lang="it-IT" sz="3800" dirty="0" smtClean="0"/>
              <a:t>, 3</a:t>
            </a:r>
            <a:endParaRPr lang="it-IT" sz="3800" dirty="0"/>
          </a:p>
        </p:txBody>
      </p:sp>
      <p:sp>
        <p:nvSpPr>
          <p:cNvPr id="3" name="Segnaposto contenuto 2"/>
          <p:cNvSpPr>
            <a:spLocks noGrp="1"/>
          </p:cNvSpPr>
          <p:nvPr>
            <p:ph idx="1"/>
          </p:nvPr>
        </p:nvSpPr>
        <p:spPr>
          <a:xfrm>
            <a:off x="838200" y="1113183"/>
            <a:ext cx="10515600" cy="5063780"/>
          </a:xfrm>
        </p:spPr>
        <p:txBody>
          <a:bodyPr>
            <a:noAutofit/>
          </a:bodyPr>
          <a:lstStyle/>
          <a:p>
            <a:pPr algn="just"/>
            <a:r>
              <a:rPr lang="it-IT" sz="2400" dirty="0" smtClean="0">
                <a:solidFill>
                  <a:srgbClr val="FF0000"/>
                </a:solidFill>
              </a:rPr>
              <a:t>L'effetto </a:t>
            </a:r>
            <a:r>
              <a:rPr lang="it-IT" sz="2400" dirty="0">
                <a:solidFill>
                  <a:srgbClr val="FF0000"/>
                </a:solidFill>
              </a:rPr>
              <a:t>congiunto di LCH ed EE</a:t>
            </a:r>
            <a:r>
              <a:rPr lang="it-IT" sz="2400" dirty="0"/>
              <a:t> è che la </a:t>
            </a:r>
            <a:r>
              <a:rPr lang="it-IT" sz="2400" dirty="0" smtClean="0"/>
              <a:t>dimensione/potere </a:t>
            </a:r>
            <a:r>
              <a:rPr lang="it-IT" sz="2400" dirty="0"/>
              <a:t>di mercato dell'impresa rappresentativa rimane la stessa, mentre l'efficienza del settore nel suo insieme è in costante aumento (e questo fa sì che i rendimenti crescenti siano compatibili con la concorrenza</a:t>
            </a:r>
            <a:r>
              <a:rPr lang="it-IT" sz="2400" dirty="0" smtClean="0"/>
              <a:t>). Le curve di costo marginale delle singole imprese continuano ad essere inclinate positivamente ma grazie alle economie esterne si «abbassano» progressivamente nel tempo.  </a:t>
            </a:r>
          </a:p>
          <a:p>
            <a:pPr algn="just"/>
            <a:r>
              <a:rPr lang="it-IT" sz="2400" dirty="0" smtClean="0">
                <a:solidFill>
                  <a:srgbClr val="FF0000"/>
                </a:solidFill>
              </a:rPr>
              <a:t>Una soluzione più semplice</a:t>
            </a:r>
            <a:r>
              <a:rPr lang="it-IT" sz="2400" dirty="0" smtClean="0"/>
              <a:t>: ipotizzare che la curva di domanda per la singola impresa sia negativamente inclinata e non perfettamente orizzontale. In questo caso, anche con curve di costo medio e marginale inclinate negativamente si può arrivare a definire l’equilibrio concorrenziale. </a:t>
            </a:r>
          </a:p>
          <a:p>
            <a:pPr algn="just"/>
            <a:r>
              <a:rPr lang="it-IT" sz="2400" dirty="0" smtClean="0"/>
              <a:t>Anche da qui (oltre che dall’osservazione dei cambiamenti nel settore industriale) nasce la teoria della concorrenza imperfetta (v. dopo).</a:t>
            </a:r>
            <a:endParaRPr lang="it-IT" sz="2400" dirty="0"/>
          </a:p>
        </p:txBody>
      </p:sp>
    </p:spTree>
    <p:extLst>
      <p:ext uri="{BB962C8B-B14F-4D97-AF65-F5344CB8AC3E}">
        <p14:creationId xmlns:p14="http://schemas.microsoft.com/office/powerpoint/2010/main" val="15714171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92620"/>
          </a:xfrm>
        </p:spPr>
        <p:txBody>
          <a:bodyPr/>
          <a:lstStyle/>
          <a:p>
            <a:pPr algn="ctr"/>
            <a:r>
              <a:rPr lang="it-IT" dirty="0" smtClean="0"/>
              <a:t>L’impresa rappresentativa</a:t>
            </a:r>
            <a:endParaRPr lang="it-IT" dirty="0"/>
          </a:p>
        </p:txBody>
      </p:sp>
      <p:sp>
        <p:nvSpPr>
          <p:cNvPr id="3" name="Segnaposto contenuto 2"/>
          <p:cNvSpPr>
            <a:spLocks noGrp="1"/>
          </p:cNvSpPr>
          <p:nvPr>
            <p:ph idx="1"/>
          </p:nvPr>
        </p:nvSpPr>
        <p:spPr>
          <a:xfrm>
            <a:off x="838200" y="1280160"/>
            <a:ext cx="10515600" cy="5438692"/>
          </a:xfrm>
        </p:spPr>
        <p:txBody>
          <a:bodyPr>
            <a:normAutofit fontScale="85000" lnSpcReduction="10000"/>
          </a:bodyPr>
          <a:lstStyle/>
          <a:p>
            <a:pPr algn="just"/>
            <a:endParaRPr lang="it-IT" dirty="0" smtClean="0"/>
          </a:p>
          <a:p>
            <a:pPr algn="just"/>
            <a:r>
              <a:rPr lang="it-IT" dirty="0" smtClean="0"/>
              <a:t>E’ un’impresa «media» nel senso dinamico</a:t>
            </a:r>
            <a:endParaRPr lang="it-IT" dirty="0"/>
          </a:p>
          <a:p>
            <a:pPr algn="just"/>
            <a:endParaRPr lang="en-GB" i="1" dirty="0" smtClean="0"/>
          </a:p>
          <a:p>
            <a:pPr algn="just"/>
            <a:r>
              <a:rPr lang="en-GB" i="1" dirty="0" smtClean="0"/>
              <a:t>“[</a:t>
            </a:r>
            <a:r>
              <a:rPr lang="en-GB" i="1" dirty="0"/>
              <a:t>O]</a:t>
            </a:r>
            <a:r>
              <a:rPr lang="en-GB" i="1" dirty="0" err="1"/>
              <a:t>ur</a:t>
            </a:r>
            <a:r>
              <a:rPr lang="en-GB" i="1" dirty="0"/>
              <a:t> representative firm must be one which has had a fairly long life, and fair success, which is managed with normal ability, and which has normal access to the economies, external and internal, which belong to that aggregate volume of production; account being taken of the class of goods produced, the conditions of marketing them and the economic environment generally” </a:t>
            </a:r>
            <a:endParaRPr lang="en-GB" i="1" dirty="0" smtClean="0"/>
          </a:p>
          <a:p>
            <a:pPr algn="just"/>
            <a:endParaRPr lang="en-GB" i="1" dirty="0"/>
          </a:p>
          <a:p>
            <a:pPr algn="just"/>
            <a:r>
              <a:rPr lang="en-GB" i="1" dirty="0"/>
              <a:t> </a:t>
            </a:r>
            <a:r>
              <a:rPr lang="en-GB" i="1" dirty="0" smtClean="0"/>
              <a:t>“... </a:t>
            </a:r>
            <a:r>
              <a:rPr lang="en-GB" i="1" dirty="0"/>
              <a:t>a Representative firm is that particular sort of average firm, at which we need to look in order to see how far the economies, internal and external, of production on a large scale have extended generally in the industry and country in question. We cannot see this by looking at one or two firms taken at random:</a:t>
            </a:r>
            <a:r>
              <a:rPr lang="it-IT" i="1" dirty="0"/>
              <a:t> </a:t>
            </a:r>
            <a:r>
              <a:rPr lang="en-GB" i="1" dirty="0"/>
              <a:t>but we can see it fairly well by selecting, after a broad survey, a firm ... that represents, to the best of our judgment, this particular average</a:t>
            </a:r>
            <a:r>
              <a:rPr lang="en-GB" dirty="0"/>
              <a:t>” (Principles</a:t>
            </a:r>
            <a:r>
              <a:rPr lang="en-GB" dirty="0" smtClean="0"/>
              <a:t>, </a:t>
            </a:r>
            <a:r>
              <a:rPr lang="en-GB" dirty="0" err="1" smtClean="0"/>
              <a:t>Libro</a:t>
            </a:r>
            <a:r>
              <a:rPr lang="en-GB" dirty="0" smtClean="0"/>
              <a:t> IV, </a:t>
            </a:r>
            <a:r>
              <a:rPr lang="en-GB" dirty="0" err="1" smtClean="0"/>
              <a:t>capitolo</a:t>
            </a:r>
            <a:r>
              <a:rPr lang="en-GB" dirty="0" smtClean="0"/>
              <a:t> 13) </a:t>
            </a:r>
            <a:endParaRPr lang="it-IT" dirty="0"/>
          </a:p>
          <a:p>
            <a:endParaRPr lang="en-GB" i="1" dirty="0"/>
          </a:p>
          <a:p>
            <a:endParaRPr lang="it-IT" i="1" dirty="0"/>
          </a:p>
        </p:txBody>
      </p:sp>
    </p:spTree>
    <p:extLst>
      <p:ext uri="{BB962C8B-B14F-4D97-AF65-F5344CB8AC3E}">
        <p14:creationId xmlns:p14="http://schemas.microsoft.com/office/powerpoint/2010/main" val="1829784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Dall’impresa rappresentativa alla curva d’offerta</a:t>
            </a:r>
            <a:endParaRPr lang="en-GB" sz="4000" dirty="0"/>
          </a:p>
        </p:txBody>
      </p:sp>
      <p:sp>
        <p:nvSpPr>
          <p:cNvPr id="3" name="Segnaposto contenuto 2"/>
          <p:cNvSpPr>
            <a:spLocks noGrp="1"/>
          </p:cNvSpPr>
          <p:nvPr>
            <p:ph idx="1"/>
          </p:nvPr>
        </p:nvSpPr>
        <p:spPr/>
        <p:txBody>
          <a:bodyPr>
            <a:normAutofit fontScale="92500" lnSpcReduction="20000"/>
          </a:bodyPr>
          <a:lstStyle/>
          <a:p>
            <a:pPr algn="just"/>
            <a:r>
              <a:rPr lang="en-GB" dirty="0" smtClean="0"/>
              <a:t>La </a:t>
            </a:r>
            <a:r>
              <a:rPr lang="en-GB" dirty="0" err="1" smtClean="0">
                <a:solidFill>
                  <a:srgbClr val="FF0000"/>
                </a:solidFill>
              </a:rPr>
              <a:t>curva</a:t>
            </a:r>
            <a:r>
              <a:rPr lang="en-GB" dirty="0" smtClean="0">
                <a:solidFill>
                  <a:srgbClr val="FF0000"/>
                </a:solidFill>
              </a:rPr>
              <a:t> di </a:t>
            </a:r>
            <a:r>
              <a:rPr lang="en-GB" dirty="0" err="1" smtClean="0">
                <a:solidFill>
                  <a:srgbClr val="FF0000"/>
                </a:solidFill>
              </a:rPr>
              <a:t>offerta</a:t>
            </a:r>
            <a:r>
              <a:rPr lang="en-GB" dirty="0" smtClean="0">
                <a:solidFill>
                  <a:srgbClr val="FF0000"/>
                </a:solidFill>
              </a:rPr>
              <a:t> </a:t>
            </a:r>
            <a:r>
              <a:rPr lang="en-GB" dirty="0" smtClean="0"/>
              <a:t>, </a:t>
            </a:r>
            <a:r>
              <a:rPr lang="en-GB" dirty="0" err="1" smtClean="0"/>
              <a:t>che</a:t>
            </a:r>
            <a:r>
              <a:rPr lang="en-GB" dirty="0" smtClean="0"/>
              <a:t> </a:t>
            </a:r>
            <a:r>
              <a:rPr lang="en-GB" dirty="0" err="1" smtClean="0"/>
              <a:t>collega</a:t>
            </a:r>
            <a:r>
              <a:rPr lang="en-GB" dirty="0" smtClean="0"/>
              <a:t> la </a:t>
            </a:r>
            <a:r>
              <a:rPr lang="en-GB" dirty="0" err="1" smtClean="0"/>
              <a:t>quantità</a:t>
            </a:r>
            <a:r>
              <a:rPr lang="en-GB" dirty="0" smtClean="0"/>
              <a:t> di un bene </a:t>
            </a:r>
            <a:r>
              <a:rPr lang="en-GB" dirty="0" err="1" smtClean="0"/>
              <a:t>prodotta</a:t>
            </a:r>
            <a:r>
              <a:rPr lang="en-GB" dirty="0" smtClean="0"/>
              <a:t> da </a:t>
            </a:r>
            <a:r>
              <a:rPr lang="en-GB" dirty="0" err="1" smtClean="0">
                <a:solidFill>
                  <a:srgbClr val="FF0000"/>
                </a:solidFill>
              </a:rPr>
              <a:t>un’industria</a:t>
            </a:r>
            <a:r>
              <a:rPr lang="en-GB" dirty="0" smtClean="0">
                <a:solidFill>
                  <a:srgbClr val="FF0000"/>
                </a:solidFill>
              </a:rPr>
              <a:t> </a:t>
            </a:r>
            <a:r>
              <a:rPr lang="en-GB" dirty="0" smtClean="0"/>
              <a:t>al </a:t>
            </a:r>
            <a:r>
              <a:rPr lang="en-GB" dirty="0" err="1" smtClean="0"/>
              <a:t>prezzo</a:t>
            </a:r>
            <a:r>
              <a:rPr lang="en-GB" dirty="0" smtClean="0"/>
              <a:t> </a:t>
            </a:r>
            <a:r>
              <a:rPr lang="en-GB" dirty="0" err="1" smtClean="0"/>
              <a:t>minimo</a:t>
            </a:r>
            <a:r>
              <a:rPr lang="en-GB" dirty="0" smtClean="0"/>
              <a:t> a cui </a:t>
            </a:r>
            <a:r>
              <a:rPr lang="en-GB" dirty="0" err="1" smtClean="0"/>
              <a:t>quella</a:t>
            </a:r>
            <a:r>
              <a:rPr lang="en-GB" dirty="0" smtClean="0"/>
              <a:t> </a:t>
            </a:r>
            <a:r>
              <a:rPr lang="en-GB" dirty="0" err="1" smtClean="0"/>
              <a:t>quantità</a:t>
            </a:r>
            <a:r>
              <a:rPr lang="en-GB" dirty="0" smtClean="0"/>
              <a:t> </a:t>
            </a:r>
            <a:r>
              <a:rPr lang="en-GB" dirty="0" err="1" smtClean="0"/>
              <a:t>può</a:t>
            </a:r>
            <a:r>
              <a:rPr lang="en-GB" dirty="0" smtClean="0"/>
              <a:t> </a:t>
            </a:r>
            <a:r>
              <a:rPr lang="en-GB" dirty="0" err="1" smtClean="0"/>
              <a:t>essere</a:t>
            </a:r>
            <a:r>
              <a:rPr lang="en-GB" dirty="0" smtClean="0"/>
              <a:t> </a:t>
            </a:r>
            <a:r>
              <a:rPr lang="en-GB" dirty="0" err="1" smtClean="0"/>
              <a:t>venduta</a:t>
            </a:r>
            <a:r>
              <a:rPr lang="en-GB" dirty="0" smtClean="0"/>
              <a:t>,  è </a:t>
            </a:r>
            <a:r>
              <a:rPr lang="en-GB" dirty="0" err="1" smtClean="0"/>
              <a:t>costruita</a:t>
            </a:r>
            <a:r>
              <a:rPr lang="en-GB" dirty="0" smtClean="0"/>
              <a:t> sui </a:t>
            </a:r>
            <a:r>
              <a:rPr lang="en-GB" dirty="0" err="1" smtClean="0"/>
              <a:t>costi</a:t>
            </a:r>
            <a:r>
              <a:rPr lang="en-GB" dirty="0" smtClean="0"/>
              <a:t> </a:t>
            </a:r>
            <a:r>
              <a:rPr lang="en-GB" dirty="0" err="1" smtClean="0"/>
              <a:t>dell’impresa</a:t>
            </a:r>
            <a:r>
              <a:rPr lang="en-GB" dirty="0" smtClean="0"/>
              <a:t> </a:t>
            </a:r>
            <a:r>
              <a:rPr lang="en-GB" dirty="0" err="1" smtClean="0"/>
              <a:t>rappresentativa</a:t>
            </a:r>
            <a:r>
              <a:rPr lang="en-GB" dirty="0" smtClean="0"/>
              <a:t>.</a:t>
            </a:r>
          </a:p>
          <a:p>
            <a:pPr algn="just"/>
            <a:endParaRPr lang="en-GB" dirty="0" smtClean="0"/>
          </a:p>
          <a:p>
            <a:pPr algn="just"/>
            <a:r>
              <a:rPr lang="en-GB" dirty="0" smtClean="0"/>
              <a:t> Notate bene </a:t>
            </a:r>
            <a:r>
              <a:rPr lang="en-GB" dirty="0" err="1" smtClean="0"/>
              <a:t>che</a:t>
            </a:r>
            <a:r>
              <a:rPr lang="en-GB" dirty="0" smtClean="0"/>
              <a:t> per Marshall la </a:t>
            </a:r>
            <a:r>
              <a:rPr lang="en-GB" dirty="0" err="1" smtClean="0"/>
              <a:t>curva</a:t>
            </a:r>
            <a:r>
              <a:rPr lang="en-GB" dirty="0" smtClean="0"/>
              <a:t> di </a:t>
            </a:r>
            <a:r>
              <a:rPr lang="en-GB" dirty="0" err="1" smtClean="0"/>
              <a:t>offerta</a:t>
            </a:r>
            <a:r>
              <a:rPr lang="en-GB" dirty="0" smtClean="0"/>
              <a:t> </a:t>
            </a:r>
            <a:r>
              <a:rPr lang="en-GB" b="1" dirty="0" smtClean="0"/>
              <a:t>non</a:t>
            </a:r>
            <a:r>
              <a:rPr lang="en-GB" dirty="0" smtClean="0"/>
              <a:t> </a:t>
            </a:r>
            <a:r>
              <a:rPr lang="en-GB" dirty="0" err="1" smtClean="0"/>
              <a:t>risponde</a:t>
            </a:r>
            <a:r>
              <a:rPr lang="en-GB" dirty="0" smtClean="0"/>
              <a:t> </a:t>
            </a:r>
            <a:r>
              <a:rPr lang="en-GB" dirty="0" err="1" smtClean="0"/>
              <a:t>all’interrogativo</a:t>
            </a:r>
            <a:r>
              <a:rPr lang="en-GB" dirty="0" smtClean="0"/>
              <a:t>: </a:t>
            </a:r>
            <a:r>
              <a:rPr lang="en-GB" i="1" dirty="0" smtClean="0"/>
              <a:t>Al </a:t>
            </a:r>
            <a:r>
              <a:rPr lang="en-GB" i="1" dirty="0" err="1" smtClean="0"/>
              <a:t>prezzo</a:t>
            </a:r>
            <a:r>
              <a:rPr lang="en-GB" i="1" dirty="0" smtClean="0"/>
              <a:t> p</a:t>
            </a:r>
            <a:r>
              <a:rPr lang="en-GB" i="1" baseline="-25000" dirty="0" smtClean="0"/>
              <a:t>0 </a:t>
            </a:r>
            <a:r>
              <a:rPr lang="en-GB" i="1" dirty="0" smtClean="0"/>
              <a:t>quale </a:t>
            </a:r>
            <a:r>
              <a:rPr lang="en-GB" i="1" dirty="0" err="1" smtClean="0"/>
              <a:t>quantità</a:t>
            </a:r>
            <a:r>
              <a:rPr lang="en-GB" i="1" dirty="0"/>
              <a:t> </a:t>
            </a:r>
            <a:r>
              <a:rPr lang="en-GB" i="1" dirty="0" smtClean="0"/>
              <a:t>q</a:t>
            </a:r>
            <a:r>
              <a:rPr lang="en-GB" i="1" baseline="-25000" dirty="0" smtClean="0"/>
              <a:t>0 </a:t>
            </a:r>
            <a:r>
              <a:rPr lang="en-GB" i="1" dirty="0" err="1" smtClean="0"/>
              <a:t>sarà</a:t>
            </a:r>
            <a:r>
              <a:rPr lang="en-GB" i="1" dirty="0" smtClean="0"/>
              <a:t> </a:t>
            </a:r>
            <a:r>
              <a:rPr lang="en-GB" i="1" dirty="0" err="1" smtClean="0"/>
              <a:t>prodotta</a:t>
            </a:r>
            <a:r>
              <a:rPr lang="en-GB" i="1" dirty="0" smtClean="0"/>
              <a:t> (curve standard </a:t>
            </a:r>
            <a:r>
              <a:rPr lang="en-GB" i="1" dirty="0" err="1" smtClean="0"/>
              <a:t>oggi</a:t>
            </a:r>
            <a:r>
              <a:rPr lang="en-GB" i="1" dirty="0" smtClean="0"/>
              <a:t>, dal </a:t>
            </a:r>
            <a:r>
              <a:rPr lang="en-GB" i="1" dirty="0" err="1" smtClean="0"/>
              <a:t>prezzo</a:t>
            </a:r>
            <a:r>
              <a:rPr lang="en-GB" i="1" dirty="0" smtClean="0"/>
              <a:t> </a:t>
            </a:r>
            <a:r>
              <a:rPr lang="en-GB" i="1" dirty="0" err="1" smtClean="0"/>
              <a:t>alla</a:t>
            </a:r>
            <a:r>
              <a:rPr lang="en-GB" i="1" dirty="0" smtClean="0"/>
              <a:t> </a:t>
            </a:r>
            <a:r>
              <a:rPr lang="en-GB" i="1" dirty="0" err="1" smtClean="0"/>
              <a:t>quantità</a:t>
            </a:r>
            <a:r>
              <a:rPr lang="en-GB" i="1" dirty="0" smtClean="0"/>
              <a:t> </a:t>
            </a:r>
            <a:r>
              <a:rPr lang="en-GB" i="1" dirty="0" err="1" smtClean="0"/>
              <a:t>nell’ipotesi</a:t>
            </a:r>
            <a:r>
              <a:rPr lang="en-GB" i="1" dirty="0" smtClean="0"/>
              <a:t> di impresa price-taking)?</a:t>
            </a:r>
          </a:p>
          <a:p>
            <a:pPr algn="just"/>
            <a:endParaRPr lang="en-GB" i="1" dirty="0"/>
          </a:p>
          <a:p>
            <a:pPr algn="just"/>
            <a:r>
              <a:rPr lang="en-GB" dirty="0" smtClean="0"/>
              <a:t>ma </a:t>
            </a:r>
            <a:r>
              <a:rPr lang="en-GB" dirty="0" err="1" smtClean="0"/>
              <a:t>risponde</a:t>
            </a:r>
            <a:r>
              <a:rPr lang="en-GB" dirty="0" smtClean="0"/>
              <a:t> </a:t>
            </a:r>
            <a:r>
              <a:rPr lang="en-GB" dirty="0" err="1" smtClean="0"/>
              <a:t>all’interrogativo</a:t>
            </a:r>
            <a:r>
              <a:rPr lang="en-GB" dirty="0" smtClean="0"/>
              <a:t>: </a:t>
            </a:r>
            <a:r>
              <a:rPr lang="en-GB" i="1" dirty="0" smtClean="0"/>
              <a:t>Data la </a:t>
            </a:r>
            <a:r>
              <a:rPr lang="en-GB" i="1" dirty="0" err="1" smtClean="0"/>
              <a:t>quantità</a:t>
            </a:r>
            <a:r>
              <a:rPr lang="en-GB" i="1" dirty="0" smtClean="0"/>
              <a:t> q</a:t>
            </a:r>
            <a:r>
              <a:rPr lang="en-GB" i="1" baseline="-25000" dirty="0" smtClean="0"/>
              <a:t>0 </a:t>
            </a:r>
            <a:r>
              <a:rPr lang="en-GB" i="1" dirty="0" err="1" smtClean="0"/>
              <a:t>prodotta</a:t>
            </a:r>
            <a:r>
              <a:rPr lang="en-GB" i="1" dirty="0" smtClean="0"/>
              <a:t> </a:t>
            </a:r>
            <a:r>
              <a:rPr lang="en-GB" i="1" dirty="0" err="1" smtClean="0"/>
              <a:t>dall’industria</a:t>
            </a:r>
            <a:r>
              <a:rPr lang="en-GB" i="1" dirty="0" smtClean="0"/>
              <a:t>, </a:t>
            </a:r>
            <a:r>
              <a:rPr lang="en-GB" i="1" dirty="0" err="1" smtClean="0"/>
              <a:t>cioè</a:t>
            </a:r>
            <a:r>
              <a:rPr lang="en-GB" i="1" dirty="0" smtClean="0"/>
              <a:t> </a:t>
            </a:r>
            <a:r>
              <a:rPr lang="en-GB" i="1" dirty="0" err="1" smtClean="0"/>
              <a:t>complessivamente</a:t>
            </a:r>
            <a:r>
              <a:rPr lang="en-GB" i="1" dirty="0" smtClean="0"/>
              <a:t> da TUTTE le </a:t>
            </a:r>
            <a:r>
              <a:rPr lang="en-GB" i="1" dirty="0" err="1" smtClean="0"/>
              <a:t>imprese</a:t>
            </a:r>
            <a:r>
              <a:rPr lang="en-GB" i="1" dirty="0" smtClean="0"/>
              <a:t> del </a:t>
            </a:r>
            <a:r>
              <a:rPr lang="en-GB" i="1" dirty="0" err="1" smtClean="0"/>
              <a:t>settore</a:t>
            </a:r>
            <a:r>
              <a:rPr lang="en-GB" i="1" dirty="0" smtClean="0"/>
              <a:t>, a quale </a:t>
            </a:r>
            <a:r>
              <a:rPr lang="en-GB" i="1" dirty="0" err="1" smtClean="0"/>
              <a:t>prezzo</a:t>
            </a:r>
            <a:r>
              <a:rPr lang="en-GB" i="1" dirty="0" smtClean="0"/>
              <a:t> (di </a:t>
            </a:r>
            <a:r>
              <a:rPr lang="en-GB" i="1" dirty="0" err="1" smtClean="0"/>
              <a:t>offerta</a:t>
            </a:r>
            <a:r>
              <a:rPr lang="en-GB" i="1" dirty="0" smtClean="0"/>
              <a:t>) </a:t>
            </a:r>
            <a:r>
              <a:rPr lang="en-GB" i="1" dirty="0" err="1" smtClean="0"/>
              <a:t>viene</a:t>
            </a:r>
            <a:r>
              <a:rPr lang="en-GB" i="1" dirty="0" smtClean="0"/>
              <a:t> </a:t>
            </a:r>
            <a:r>
              <a:rPr lang="en-GB" i="1" dirty="0" err="1" smtClean="0"/>
              <a:t>messa</a:t>
            </a:r>
            <a:r>
              <a:rPr lang="en-GB" i="1" dirty="0" smtClean="0"/>
              <a:t> </a:t>
            </a:r>
            <a:r>
              <a:rPr lang="en-GB" i="1" dirty="0" err="1" smtClean="0"/>
              <a:t>sul</a:t>
            </a:r>
            <a:r>
              <a:rPr lang="en-GB" i="1" dirty="0" smtClean="0"/>
              <a:t> </a:t>
            </a:r>
            <a:r>
              <a:rPr lang="en-GB" i="1" dirty="0" err="1" smtClean="0"/>
              <a:t>mercato</a:t>
            </a:r>
            <a:r>
              <a:rPr lang="en-GB" i="1" dirty="0" smtClean="0"/>
              <a:t> </a:t>
            </a:r>
            <a:r>
              <a:rPr lang="en-GB" i="1" dirty="0" err="1" smtClean="0"/>
              <a:t>quella</a:t>
            </a:r>
            <a:r>
              <a:rPr lang="en-GB" i="1" dirty="0" smtClean="0"/>
              <a:t> </a:t>
            </a:r>
            <a:r>
              <a:rPr lang="en-GB" i="1" dirty="0" err="1" smtClean="0"/>
              <a:t>quantità</a:t>
            </a:r>
            <a:r>
              <a:rPr lang="en-GB" i="1" dirty="0" smtClean="0"/>
              <a:t> (</a:t>
            </a:r>
            <a:r>
              <a:rPr lang="en-GB" i="1" dirty="0" err="1" smtClean="0"/>
              <a:t>dalla</a:t>
            </a:r>
            <a:r>
              <a:rPr lang="en-GB" i="1" dirty="0" smtClean="0"/>
              <a:t> </a:t>
            </a:r>
            <a:r>
              <a:rPr lang="en-GB" i="1" dirty="0" err="1" smtClean="0"/>
              <a:t>quantità</a:t>
            </a:r>
            <a:r>
              <a:rPr lang="en-GB" i="1" dirty="0" smtClean="0"/>
              <a:t> al </a:t>
            </a:r>
            <a:r>
              <a:rPr lang="en-GB" i="1" dirty="0" err="1" smtClean="0"/>
              <a:t>prezzo</a:t>
            </a:r>
            <a:r>
              <a:rPr lang="en-GB" i="1" dirty="0" smtClean="0"/>
              <a:t> di </a:t>
            </a:r>
            <a:r>
              <a:rPr lang="en-GB" i="1" dirty="0" err="1" smtClean="0"/>
              <a:t>offerta</a:t>
            </a:r>
            <a:r>
              <a:rPr lang="en-GB" i="1" dirty="0" smtClean="0"/>
              <a:t>)? </a:t>
            </a:r>
          </a:p>
          <a:p>
            <a:endParaRPr lang="en-GB" dirty="0"/>
          </a:p>
        </p:txBody>
      </p:sp>
    </p:spTree>
    <p:extLst>
      <p:ext uri="{BB962C8B-B14F-4D97-AF65-F5344CB8AC3E}">
        <p14:creationId xmlns:p14="http://schemas.microsoft.com/office/powerpoint/2010/main" val="1435380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Costruzione della curva di offerta</a:t>
            </a:r>
            <a:endParaRPr lang="en-GB" dirty="0"/>
          </a:p>
        </p:txBody>
      </p:sp>
      <p:sp>
        <p:nvSpPr>
          <p:cNvPr id="3" name="Segnaposto contenuto 2"/>
          <p:cNvSpPr>
            <a:spLocks noGrp="1"/>
          </p:cNvSpPr>
          <p:nvPr>
            <p:ph idx="1"/>
          </p:nvPr>
        </p:nvSpPr>
        <p:spPr/>
        <p:txBody>
          <a:bodyPr>
            <a:normAutofit fontScale="85000" lnSpcReduction="10000"/>
          </a:bodyPr>
          <a:lstStyle/>
          <a:p>
            <a:pPr algn="just"/>
            <a:r>
              <a:rPr lang="en-GB" dirty="0" smtClean="0"/>
              <a:t>Per </a:t>
            </a:r>
            <a:r>
              <a:rPr lang="en-GB" dirty="0" err="1" smtClean="0"/>
              <a:t>rispondere</a:t>
            </a:r>
            <a:r>
              <a:rPr lang="en-GB" dirty="0" smtClean="0"/>
              <a:t> a </a:t>
            </a:r>
            <a:r>
              <a:rPr lang="en-GB" dirty="0" err="1" smtClean="0"/>
              <a:t>questa</a:t>
            </a:r>
            <a:r>
              <a:rPr lang="en-GB" dirty="0" smtClean="0"/>
              <a:t> </a:t>
            </a:r>
            <a:r>
              <a:rPr lang="en-GB" dirty="0" err="1" smtClean="0"/>
              <a:t>domanda</a:t>
            </a:r>
            <a:r>
              <a:rPr lang="en-GB" dirty="0" smtClean="0"/>
              <a:t>, </a:t>
            </a:r>
            <a:r>
              <a:rPr lang="en-GB" dirty="0" err="1" smtClean="0"/>
              <a:t>facendo</a:t>
            </a:r>
            <a:r>
              <a:rPr lang="en-GB" dirty="0" smtClean="0"/>
              <a:t> </a:t>
            </a:r>
            <a:r>
              <a:rPr lang="en-GB" dirty="0" err="1" smtClean="0"/>
              <a:t>l’ipotesi</a:t>
            </a:r>
            <a:r>
              <a:rPr lang="en-GB" dirty="0" smtClean="0"/>
              <a:t> </a:t>
            </a:r>
            <a:r>
              <a:rPr lang="en-GB" dirty="0" err="1" smtClean="0"/>
              <a:t>che</a:t>
            </a:r>
            <a:r>
              <a:rPr lang="en-GB" dirty="0" smtClean="0"/>
              <a:t> le </a:t>
            </a:r>
            <a:r>
              <a:rPr lang="en-GB" dirty="0" err="1" smtClean="0"/>
              <a:t>imprese</a:t>
            </a:r>
            <a:r>
              <a:rPr lang="en-GB" dirty="0" smtClean="0"/>
              <a:t> </a:t>
            </a:r>
            <a:r>
              <a:rPr lang="en-GB" dirty="0" err="1" smtClean="0"/>
              <a:t>siano</a:t>
            </a:r>
            <a:r>
              <a:rPr lang="en-GB" dirty="0" smtClean="0"/>
              <a:t> </a:t>
            </a:r>
            <a:r>
              <a:rPr lang="en-GB" dirty="0" err="1" smtClean="0"/>
              <a:t>tutte</a:t>
            </a:r>
            <a:r>
              <a:rPr lang="en-GB" dirty="0" smtClean="0"/>
              <a:t> diverse per </a:t>
            </a:r>
            <a:r>
              <a:rPr lang="en-GB" dirty="0" err="1" smtClean="0"/>
              <a:t>stadio</a:t>
            </a:r>
            <a:r>
              <a:rPr lang="en-GB" dirty="0" smtClean="0"/>
              <a:t> di </a:t>
            </a:r>
            <a:r>
              <a:rPr lang="en-GB" dirty="0" err="1" smtClean="0"/>
              <a:t>sviluppo</a:t>
            </a:r>
            <a:r>
              <a:rPr lang="en-GB" dirty="0" smtClean="0"/>
              <a:t>, Marshall </a:t>
            </a:r>
            <a:r>
              <a:rPr lang="en-GB" dirty="0" err="1" smtClean="0"/>
              <a:t>risponde</a:t>
            </a:r>
            <a:r>
              <a:rPr lang="en-GB" dirty="0" smtClean="0"/>
              <a:t> </a:t>
            </a:r>
            <a:r>
              <a:rPr lang="en-GB" dirty="0" err="1" smtClean="0"/>
              <a:t>che</a:t>
            </a:r>
            <a:r>
              <a:rPr lang="en-GB" dirty="0" smtClean="0"/>
              <a:t> </a:t>
            </a:r>
            <a:r>
              <a:rPr lang="en-GB" dirty="0" err="1" smtClean="0"/>
              <a:t>bisogna</a:t>
            </a:r>
            <a:r>
              <a:rPr lang="en-GB" dirty="0" smtClean="0"/>
              <a:t> </a:t>
            </a:r>
            <a:r>
              <a:rPr lang="en-GB" dirty="0" err="1" smtClean="0"/>
              <a:t>guardare</a:t>
            </a:r>
            <a:r>
              <a:rPr lang="en-GB" dirty="0" smtClean="0"/>
              <a:t> </a:t>
            </a:r>
            <a:r>
              <a:rPr lang="en-GB" dirty="0" err="1" smtClean="0"/>
              <a:t>ai</a:t>
            </a:r>
            <a:r>
              <a:rPr lang="en-GB" dirty="0" smtClean="0"/>
              <a:t> </a:t>
            </a:r>
            <a:r>
              <a:rPr lang="en-GB" dirty="0" err="1" smtClean="0"/>
              <a:t>costi</a:t>
            </a:r>
            <a:r>
              <a:rPr lang="en-GB" dirty="0" smtClean="0"/>
              <a:t> </a:t>
            </a:r>
            <a:r>
              <a:rPr lang="en-GB" dirty="0" err="1" smtClean="0"/>
              <a:t>dell’impresa</a:t>
            </a:r>
            <a:r>
              <a:rPr lang="en-GB" dirty="0" smtClean="0"/>
              <a:t> </a:t>
            </a:r>
            <a:r>
              <a:rPr lang="en-GB" dirty="0" err="1" smtClean="0"/>
              <a:t>rappresentativa</a:t>
            </a:r>
            <a:r>
              <a:rPr lang="en-GB" dirty="0" smtClean="0"/>
              <a:t> </a:t>
            </a:r>
            <a:r>
              <a:rPr lang="en-GB" dirty="0" err="1" smtClean="0"/>
              <a:t>quando</a:t>
            </a:r>
            <a:r>
              <a:rPr lang="en-GB" dirty="0" smtClean="0"/>
              <a:t> </a:t>
            </a:r>
            <a:r>
              <a:rPr lang="en-GB" dirty="0" err="1" smtClean="0"/>
              <a:t>l’industria</a:t>
            </a:r>
            <a:r>
              <a:rPr lang="en-GB" dirty="0" smtClean="0"/>
              <a:t> produce la </a:t>
            </a:r>
            <a:r>
              <a:rPr lang="en-GB" dirty="0" err="1" smtClean="0"/>
              <a:t>quantità</a:t>
            </a:r>
            <a:r>
              <a:rPr lang="en-GB" dirty="0" smtClean="0"/>
              <a:t> </a:t>
            </a:r>
            <a:r>
              <a:rPr lang="en-GB" dirty="0" smtClean="0">
                <a:solidFill>
                  <a:prstClr val="black"/>
                </a:solidFill>
              </a:rPr>
              <a:t>q</a:t>
            </a:r>
            <a:r>
              <a:rPr lang="en-GB" baseline="-25000" dirty="0" smtClean="0">
                <a:solidFill>
                  <a:prstClr val="black"/>
                </a:solidFill>
              </a:rPr>
              <a:t>0</a:t>
            </a:r>
          </a:p>
          <a:p>
            <a:pPr algn="just"/>
            <a:endParaRPr lang="en-GB" i="1" baseline="-25000" dirty="0">
              <a:solidFill>
                <a:prstClr val="black"/>
              </a:solidFill>
            </a:endParaRPr>
          </a:p>
          <a:p>
            <a:pPr marL="0" indent="0" algn="just">
              <a:buNone/>
            </a:pPr>
            <a:r>
              <a:rPr lang="en-GB" i="1" dirty="0" smtClean="0"/>
              <a:t>“These </a:t>
            </a:r>
            <a:r>
              <a:rPr lang="en-GB" i="1" dirty="0"/>
              <a:t>results will be of great importance when we come to discuss the causes which govern the supply price of a commodity. We shall have to analyse carefully the normal cost of producing a commodity, relatively to a given </a:t>
            </a:r>
            <a:r>
              <a:rPr lang="en-GB" i="1" dirty="0">
                <a:solidFill>
                  <a:srgbClr val="FF0000"/>
                </a:solidFill>
              </a:rPr>
              <a:t>aggregate</a:t>
            </a:r>
            <a:r>
              <a:rPr lang="en-GB" i="1" dirty="0"/>
              <a:t> volume of production; and for this purpose we shall have to study the expenses of a </a:t>
            </a:r>
            <a:r>
              <a:rPr lang="en-GB" i="1" dirty="0">
                <a:solidFill>
                  <a:srgbClr val="FF0000"/>
                </a:solidFill>
              </a:rPr>
              <a:t>representative</a:t>
            </a:r>
            <a:r>
              <a:rPr lang="en-GB" i="1" dirty="0"/>
              <a:t> producer for that aggregate volume.” </a:t>
            </a:r>
            <a:endParaRPr lang="en-GB" i="1" dirty="0" smtClean="0"/>
          </a:p>
          <a:p>
            <a:pPr algn="just"/>
            <a:endParaRPr lang="en-GB" dirty="0" smtClean="0"/>
          </a:p>
          <a:p>
            <a:pPr algn="just"/>
            <a:r>
              <a:rPr lang="en-GB" dirty="0" smtClean="0"/>
              <a:t>Le diverse </a:t>
            </a:r>
            <a:r>
              <a:rPr lang="en-GB" dirty="0" err="1" smtClean="0"/>
              <a:t>imprese</a:t>
            </a:r>
            <a:r>
              <a:rPr lang="en-GB" dirty="0" smtClean="0"/>
              <a:t> </a:t>
            </a:r>
            <a:r>
              <a:rPr lang="en-GB" dirty="0" err="1" smtClean="0"/>
              <a:t>presenti</a:t>
            </a:r>
            <a:r>
              <a:rPr lang="en-GB" dirty="0" smtClean="0"/>
              <a:t> </a:t>
            </a:r>
            <a:r>
              <a:rPr lang="en-GB" dirty="0" err="1" smtClean="0"/>
              <a:t>all’interno</a:t>
            </a:r>
            <a:r>
              <a:rPr lang="en-GB" dirty="0" smtClean="0"/>
              <a:t> </a:t>
            </a:r>
            <a:r>
              <a:rPr lang="en-GB" dirty="0" err="1" smtClean="0"/>
              <a:t>dell’industria</a:t>
            </a:r>
            <a:r>
              <a:rPr lang="en-GB" dirty="0" smtClean="0"/>
              <a:t> </a:t>
            </a:r>
            <a:r>
              <a:rPr lang="en-GB" dirty="0" err="1" smtClean="0"/>
              <a:t>sono</a:t>
            </a:r>
            <a:r>
              <a:rPr lang="en-GB" dirty="0" smtClean="0"/>
              <a:t> in </a:t>
            </a:r>
            <a:r>
              <a:rPr lang="en-GB" dirty="0" err="1" smtClean="0"/>
              <a:t>concorrenza</a:t>
            </a:r>
            <a:r>
              <a:rPr lang="en-GB" dirty="0" smtClean="0"/>
              <a:t> </a:t>
            </a:r>
            <a:r>
              <a:rPr lang="en-GB" dirty="0" err="1" smtClean="0"/>
              <a:t>fra</a:t>
            </a:r>
            <a:r>
              <a:rPr lang="en-GB" dirty="0" smtClean="0"/>
              <a:t> </a:t>
            </a:r>
            <a:r>
              <a:rPr lang="en-GB" dirty="0" err="1" smtClean="0"/>
              <a:t>loro</a:t>
            </a:r>
            <a:r>
              <a:rPr lang="en-GB" dirty="0" smtClean="0"/>
              <a:t>. Come </a:t>
            </a:r>
            <a:r>
              <a:rPr lang="en-GB" dirty="0" err="1" smtClean="0"/>
              <a:t>detto</a:t>
            </a:r>
            <a:r>
              <a:rPr lang="en-GB" dirty="0" smtClean="0"/>
              <a:t> in </a:t>
            </a:r>
            <a:r>
              <a:rPr lang="en-GB" dirty="0" err="1" smtClean="0"/>
              <a:t>precedenza</a:t>
            </a:r>
            <a:r>
              <a:rPr lang="en-GB" dirty="0" smtClean="0"/>
              <a:t>, </a:t>
            </a:r>
            <a:r>
              <a:rPr lang="en-GB" dirty="0" err="1" smtClean="0"/>
              <a:t>l’idea</a:t>
            </a:r>
            <a:r>
              <a:rPr lang="en-GB" dirty="0" smtClean="0"/>
              <a:t> di </a:t>
            </a:r>
            <a:r>
              <a:rPr lang="en-GB" dirty="0" err="1" smtClean="0"/>
              <a:t>concorrenza</a:t>
            </a:r>
            <a:r>
              <a:rPr lang="en-GB" dirty="0" smtClean="0"/>
              <a:t> di Marshall non è </a:t>
            </a:r>
            <a:r>
              <a:rPr lang="en-GB" dirty="0" err="1" smtClean="0"/>
              <a:t>esattamente</a:t>
            </a:r>
            <a:r>
              <a:rPr lang="en-GB" dirty="0" smtClean="0"/>
              <a:t> la </a:t>
            </a:r>
            <a:r>
              <a:rPr lang="en-GB" dirty="0" err="1" smtClean="0"/>
              <a:t>stessa</a:t>
            </a:r>
            <a:r>
              <a:rPr lang="en-GB" dirty="0" smtClean="0"/>
              <a:t> idea di </a:t>
            </a:r>
            <a:r>
              <a:rPr lang="en-GB" dirty="0" err="1" smtClean="0"/>
              <a:t>concorrenza</a:t>
            </a:r>
            <a:r>
              <a:rPr lang="en-GB" dirty="0" smtClean="0"/>
              <a:t> </a:t>
            </a:r>
            <a:r>
              <a:rPr lang="en-GB" dirty="0" err="1" smtClean="0"/>
              <a:t>che</a:t>
            </a:r>
            <a:r>
              <a:rPr lang="en-GB" dirty="0" smtClean="0"/>
              <a:t> </a:t>
            </a:r>
            <a:r>
              <a:rPr lang="en-GB" dirty="0" err="1" smtClean="0"/>
              <a:t>utilizziamo</a:t>
            </a:r>
            <a:r>
              <a:rPr lang="en-GB" dirty="0" smtClean="0"/>
              <a:t> </a:t>
            </a:r>
            <a:r>
              <a:rPr lang="en-GB" dirty="0" err="1" smtClean="0"/>
              <a:t>noi</a:t>
            </a:r>
            <a:r>
              <a:rPr lang="en-GB" dirty="0" smtClean="0"/>
              <a:t> </a:t>
            </a:r>
            <a:r>
              <a:rPr lang="en-GB" dirty="0" err="1" smtClean="0"/>
              <a:t>oggi</a:t>
            </a:r>
            <a:r>
              <a:rPr lang="en-GB" dirty="0" smtClean="0"/>
              <a:t>. </a:t>
            </a:r>
            <a:endParaRPr lang="en-GB" dirty="0"/>
          </a:p>
          <a:p>
            <a:endParaRPr lang="en-GB" dirty="0"/>
          </a:p>
        </p:txBody>
      </p:sp>
    </p:spTree>
    <p:extLst>
      <p:ext uri="{BB962C8B-B14F-4D97-AF65-F5344CB8AC3E}">
        <p14:creationId xmlns:p14="http://schemas.microsoft.com/office/powerpoint/2010/main" val="582262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Curve di offerta e curve di costo</a:t>
            </a:r>
            <a:endParaRPr lang="it-IT" dirty="0"/>
          </a:p>
        </p:txBody>
      </p:sp>
      <p:sp>
        <p:nvSpPr>
          <p:cNvPr id="5" name="Segnaposto contenuto 4"/>
          <p:cNvSpPr>
            <a:spLocks noGrp="1"/>
          </p:cNvSpPr>
          <p:nvPr>
            <p:ph sz="half" idx="1"/>
          </p:nvPr>
        </p:nvSpPr>
        <p:spPr>
          <a:xfrm>
            <a:off x="838199" y="1825625"/>
            <a:ext cx="6643255" cy="4351338"/>
          </a:xfrm>
        </p:spPr>
        <p:txBody>
          <a:bodyPr>
            <a:normAutofit fontScale="77500" lnSpcReduction="20000"/>
          </a:bodyPr>
          <a:lstStyle/>
          <a:p>
            <a:r>
              <a:rPr lang="it-IT" dirty="0" smtClean="0"/>
              <a:t>La costruzione delle </a:t>
            </a:r>
            <a:r>
              <a:rPr lang="it-IT" dirty="0" smtClean="0">
                <a:solidFill>
                  <a:srgbClr val="FF0000"/>
                </a:solidFill>
              </a:rPr>
              <a:t>curve di offerta </a:t>
            </a:r>
            <a:r>
              <a:rPr lang="it-IT" dirty="0" smtClean="0"/>
              <a:t>dell’impresa e dell’industria è strettamente legata all’analisi della </a:t>
            </a:r>
            <a:r>
              <a:rPr lang="it-IT" dirty="0" smtClean="0">
                <a:solidFill>
                  <a:srgbClr val="FF0000"/>
                </a:solidFill>
              </a:rPr>
              <a:t>variazione dei costi al variare della quantità prodotta</a:t>
            </a:r>
            <a:r>
              <a:rPr lang="it-IT" dirty="0" smtClean="0"/>
              <a:t>.</a:t>
            </a:r>
          </a:p>
          <a:p>
            <a:r>
              <a:rPr lang="it-IT" dirty="0" smtClean="0"/>
              <a:t>Superamento dell’impostazione di </a:t>
            </a:r>
            <a:r>
              <a:rPr lang="it-IT" dirty="0" err="1" smtClean="0"/>
              <a:t>Jevons</a:t>
            </a:r>
            <a:r>
              <a:rPr lang="it-IT" dirty="0" smtClean="0"/>
              <a:t> (confronto diretto utilità / disutilità ) e </a:t>
            </a:r>
            <a:r>
              <a:rPr lang="it-IT" dirty="0" smtClean="0">
                <a:solidFill>
                  <a:srgbClr val="FF0000"/>
                </a:solidFill>
              </a:rPr>
              <a:t>riproposizione in chiave di «rendimenti di scala» di due idee chiave proposte dai classici</a:t>
            </a:r>
          </a:p>
          <a:p>
            <a:pPr lvl="1"/>
            <a:r>
              <a:rPr lang="it-IT" dirty="0" smtClean="0"/>
              <a:t>Legame tra ampliamento del mercato, </a:t>
            </a:r>
            <a:r>
              <a:rPr lang="it-IT" dirty="0" smtClean="0">
                <a:solidFill>
                  <a:srgbClr val="FF0000"/>
                </a:solidFill>
              </a:rPr>
              <a:t>divisione del lavoro</a:t>
            </a:r>
            <a:r>
              <a:rPr lang="it-IT" dirty="0" smtClean="0"/>
              <a:t>, aumento della produttività e riduzione dei costi unitari (Smith, rendimenti crescenti di scala)</a:t>
            </a:r>
          </a:p>
          <a:p>
            <a:pPr lvl="1"/>
            <a:r>
              <a:rPr lang="it-IT" dirty="0" smtClean="0"/>
              <a:t>Teoria ricardiana della </a:t>
            </a:r>
            <a:r>
              <a:rPr lang="it-IT" dirty="0" smtClean="0">
                <a:solidFill>
                  <a:srgbClr val="FF0000"/>
                </a:solidFill>
              </a:rPr>
              <a:t>rendita differenziale</a:t>
            </a:r>
            <a:r>
              <a:rPr lang="it-IT" dirty="0" smtClean="0"/>
              <a:t>, aumento più che proporzionale dei costi unitari all’aumentare della produzione (Ricardo, rendimenti decrescenti di scala)</a:t>
            </a:r>
          </a:p>
          <a:p>
            <a:r>
              <a:rPr lang="it-IT" dirty="0" smtClean="0"/>
              <a:t>Rappresentazione attraverso le curve di costo a U e l’equilibrio concorrenziale di lungo periodo</a:t>
            </a:r>
            <a:endParaRPr lang="it-IT" dirty="0"/>
          </a:p>
        </p:txBody>
      </p:sp>
      <p:pic>
        <p:nvPicPr>
          <p:cNvPr id="7" name="Segnaposto contenuto 3"/>
          <p:cNvPicPr>
            <a:picLocks noGrp="1" noChangeAspect="1"/>
          </p:cNvPicPr>
          <p:nvPr>
            <p:ph idx="1"/>
          </p:nvPr>
        </p:nvPicPr>
        <p:blipFill>
          <a:blip r:embed="rId2"/>
          <a:stretch>
            <a:fillRect/>
          </a:stretch>
        </p:blipFill>
        <p:spPr>
          <a:xfrm>
            <a:off x="7702052" y="2401455"/>
            <a:ext cx="4106757" cy="3406110"/>
          </a:xfrm>
          <a:prstGeom prst="rect">
            <a:avLst/>
          </a:prstGeom>
        </p:spPr>
      </p:pic>
    </p:spTree>
    <p:extLst>
      <p:ext uri="{BB962C8B-B14F-4D97-AF65-F5344CB8AC3E}">
        <p14:creationId xmlns:p14="http://schemas.microsoft.com/office/powerpoint/2010/main" val="1387774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3381BD-3AEB-4185-BEB1-18C1F14A1CD4}"/>
              </a:ext>
            </a:extLst>
          </p:cNvPr>
          <p:cNvSpPr>
            <a:spLocks noGrp="1"/>
          </p:cNvSpPr>
          <p:nvPr>
            <p:ph type="title"/>
          </p:nvPr>
        </p:nvSpPr>
        <p:spPr/>
        <p:txBody>
          <a:bodyPr>
            <a:normAutofit/>
          </a:bodyPr>
          <a:lstStyle/>
          <a:p>
            <a:pPr algn="ctr"/>
            <a:r>
              <a:rPr lang="en-GB" dirty="0" smtClean="0"/>
              <a:t>La </a:t>
            </a:r>
            <a:r>
              <a:rPr lang="en-GB" dirty="0" err="1" smtClean="0"/>
              <a:t>concorrenza</a:t>
            </a:r>
            <a:r>
              <a:rPr lang="en-GB" dirty="0" smtClean="0"/>
              <a:t> </a:t>
            </a:r>
            <a:r>
              <a:rPr lang="en-GB" dirty="0" err="1" smtClean="0"/>
              <a:t>perfetta</a:t>
            </a:r>
            <a:r>
              <a:rPr lang="en-GB" dirty="0" smtClean="0"/>
              <a:t> </a:t>
            </a:r>
            <a:r>
              <a:rPr lang="en-GB" dirty="0" err="1" smtClean="0"/>
              <a:t>spiegata</a:t>
            </a:r>
            <a:r>
              <a:rPr lang="en-GB" dirty="0" smtClean="0"/>
              <a:t> </a:t>
            </a:r>
            <a:r>
              <a:rPr lang="en-GB" dirty="0" err="1" smtClean="0"/>
              <a:t>oggi</a:t>
            </a:r>
            <a:endParaRPr lang="en-GB" dirty="0"/>
          </a:p>
        </p:txBody>
      </p:sp>
      <p:sp>
        <p:nvSpPr>
          <p:cNvPr id="3" name="Segnaposto contenuto 2">
            <a:extLst>
              <a:ext uri="{FF2B5EF4-FFF2-40B4-BE49-F238E27FC236}">
                <a16:creationId xmlns:a16="http://schemas.microsoft.com/office/drawing/2014/main" id="{C8EBF4C7-44C6-422E-95FE-DA81EC6D2D59}"/>
              </a:ext>
            </a:extLst>
          </p:cNvPr>
          <p:cNvSpPr>
            <a:spLocks noGrp="1"/>
          </p:cNvSpPr>
          <p:nvPr>
            <p:ph idx="1"/>
          </p:nvPr>
        </p:nvSpPr>
        <p:spPr/>
        <p:txBody>
          <a:bodyPr>
            <a:normAutofit fontScale="85000" lnSpcReduction="10000"/>
          </a:bodyPr>
          <a:lstStyle/>
          <a:p>
            <a:r>
              <a:rPr lang="it-IT" dirty="0"/>
              <a:t>Consideriamo un mercato perfettamente competitivo</a:t>
            </a:r>
          </a:p>
          <a:p>
            <a:r>
              <a:rPr lang="it-IT" dirty="0"/>
              <a:t>Ci sono </a:t>
            </a:r>
            <a:r>
              <a:rPr lang="it-IT" i="1" dirty="0"/>
              <a:t>n</a:t>
            </a:r>
            <a:r>
              <a:rPr lang="it-IT" dirty="0"/>
              <a:t> imprese (con n </a:t>
            </a:r>
            <a:r>
              <a:rPr lang="it-IT" dirty="0">
                <a:sym typeface="Symbol" panose="05050102010706020507" pitchFamily="18" charset="2"/>
              </a:rPr>
              <a:t></a:t>
            </a:r>
            <a:r>
              <a:rPr lang="it-IT" dirty="0"/>
              <a:t> ∞), P = MC, le aziende sono </a:t>
            </a:r>
            <a:r>
              <a:rPr lang="it-IT" dirty="0" err="1"/>
              <a:t>price</a:t>
            </a:r>
            <a:r>
              <a:rPr lang="it-IT" dirty="0"/>
              <a:t> </a:t>
            </a:r>
            <a:r>
              <a:rPr lang="it-IT" dirty="0" err="1"/>
              <a:t>taker</a:t>
            </a:r>
            <a:r>
              <a:rPr lang="it-IT" dirty="0"/>
              <a:t> e agiscono spinte dall’obiettivo i massimizzare il profitto, il prodotto è omogeneo, l'informazione è perfetta, non ci sono barriere all’entrata e all’uscita.</a:t>
            </a:r>
          </a:p>
          <a:p>
            <a:r>
              <a:rPr lang="it-IT" dirty="0"/>
              <a:t>Supponiamo che il mercato si trovi in ​​una situazione di equilibrio di lungo periodo. Ogni azienda produce esattamente lo stesso prodotto vendendolo a un prezzo che copre solo il costo unitario (costo medio </a:t>
            </a:r>
            <a:r>
              <a:rPr lang="it-IT" dirty="0" smtClean="0"/>
              <a:t>minimo, extraprofitto nullo)</a:t>
            </a:r>
            <a:endParaRPr lang="it-IT" dirty="0"/>
          </a:p>
          <a:p>
            <a:r>
              <a:rPr lang="it-IT" dirty="0"/>
              <a:t>Cosa succede se, a parità di altre condizioni, una delle </a:t>
            </a:r>
            <a:r>
              <a:rPr lang="it-IT" i="1" dirty="0"/>
              <a:t>n</a:t>
            </a:r>
            <a:r>
              <a:rPr lang="it-IT" dirty="0"/>
              <a:t> imprese (es. impresa A) è più veloce delle altre </a:t>
            </a:r>
            <a:r>
              <a:rPr lang="it-IT" dirty="0" smtClean="0"/>
              <a:t>nell’innovare e </a:t>
            </a:r>
            <a:r>
              <a:rPr lang="it-IT" dirty="0"/>
              <a:t>scoprire economie di scala non sfruttate</a:t>
            </a:r>
            <a:r>
              <a:rPr lang="it-IT" dirty="0" smtClean="0"/>
              <a:t>?</a:t>
            </a:r>
          </a:p>
          <a:p>
            <a:r>
              <a:rPr lang="it-IT" dirty="0" smtClean="0"/>
              <a:t>Succede che l’impresa A guadagna quote di mercato a scapito dei concorrenti, alcuni dei quali escono dal mercato. L’impresa A cresce in termini di vendite e di dimensione e può diventare un monopolio.  </a:t>
            </a:r>
            <a:endParaRPr lang="it-IT" dirty="0"/>
          </a:p>
          <a:p>
            <a:endParaRPr lang="en-GB" dirty="0"/>
          </a:p>
        </p:txBody>
      </p:sp>
      <p:sp>
        <p:nvSpPr>
          <p:cNvPr id="4" name="Segnaposto numero diapositiva 3">
            <a:extLst>
              <a:ext uri="{FF2B5EF4-FFF2-40B4-BE49-F238E27FC236}">
                <a16:creationId xmlns:a16="http://schemas.microsoft.com/office/drawing/2014/main" id="{5B515836-8529-4964-957C-BFE5D3C04E6A}"/>
              </a:ext>
            </a:extLst>
          </p:cNvPr>
          <p:cNvSpPr>
            <a:spLocks noGrp="1"/>
          </p:cNvSpPr>
          <p:nvPr>
            <p:ph type="sldNum" sz="quarter" idx="12"/>
          </p:nvPr>
        </p:nvSpPr>
        <p:spPr/>
        <p:txBody>
          <a:bodyPr/>
          <a:lstStyle/>
          <a:p>
            <a:fld id="{191A6BBC-5635-1B40-9ED5-3106DE85D023}" type="slidenum">
              <a:rPr lang="it-IT" smtClean="0"/>
              <a:t>30</a:t>
            </a:fld>
            <a:endParaRPr lang="it-IT"/>
          </a:p>
        </p:txBody>
      </p:sp>
    </p:spTree>
    <p:extLst>
      <p:ext uri="{BB962C8B-B14F-4D97-AF65-F5344CB8AC3E}">
        <p14:creationId xmlns:p14="http://schemas.microsoft.com/office/powerpoint/2010/main" val="3289065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3381BD-3AEB-4185-BEB1-18C1F14A1CD4}"/>
              </a:ext>
            </a:extLst>
          </p:cNvPr>
          <p:cNvSpPr>
            <a:spLocks noGrp="1"/>
          </p:cNvSpPr>
          <p:nvPr>
            <p:ph type="title"/>
          </p:nvPr>
        </p:nvSpPr>
        <p:spPr/>
        <p:txBody>
          <a:bodyPr>
            <a:normAutofit/>
          </a:bodyPr>
          <a:lstStyle/>
          <a:p>
            <a:pPr algn="ctr"/>
            <a:r>
              <a:rPr lang="en-GB" dirty="0" smtClean="0"/>
              <a:t>La </a:t>
            </a:r>
            <a:r>
              <a:rPr lang="en-GB" dirty="0" err="1" smtClean="0"/>
              <a:t>concorrenza</a:t>
            </a:r>
            <a:r>
              <a:rPr lang="en-GB" dirty="0" smtClean="0"/>
              <a:t> secondo Marshall</a:t>
            </a:r>
            <a:endParaRPr lang="en-GB" dirty="0"/>
          </a:p>
        </p:txBody>
      </p:sp>
      <p:sp>
        <p:nvSpPr>
          <p:cNvPr id="3" name="Segnaposto contenuto 2">
            <a:extLst>
              <a:ext uri="{FF2B5EF4-FFF2-40B4-BE49-F238E27FC236}">
                <a16:creationId xmlns:a16="http://schemas.microsoft.com/office/drawing/2014/main" id="{C8EBF4C7-44C6-422E-95FE-DA81EC6D2D59}"/>
              </a:ext>
            </a:extLst>
          </p:cNvPr>
          <p:cNvSpPr>
            <a:spLocks noGrp="1"/>
          </p:cNvSpPr>
          <p:nvPr>
            <p:ph idx="1"/>
          </p:nvPr>
        </p:nvSpPr>
        <p:spPr>
          <a:xfrm>
            <a:off x="838200" y="1825625"/>
            <a:ext cx="10515600" cy="4678206"/>
          </a:xfrm>
        </p:spPr>
        <p:txBody>
          <a:bodyPr>
            <a:normAutofit fontScale="85000" lnSpcReduction="20000"/>
          </a:bodyPr>
          <a:lstStyle/>
          <a:p>
            <a:r>
              <a:rPr lang="it-IT" dirty="0" smtClean="0"/>
              <a:t>Nella visione di Marshall, le </a:t>
            </a:r>
            <a:r>
              <a:rPr lang="it-IT" dirty="0" smtClean="0">
                <a:solidFill>
                  <a:srgbClr val="FF0000"/>
                </a:solidFill>
              </a:rPr>
              <a:t>imprese in concorrenza </a:t>
            </a:r>
            <a:r>
              <a:rPr lang="it-IT" dirty="0" smtClean="0"/>
              <a:t>fra loro producono beni simili ma non identici e le imprese stesse, pur essendo perfettamente informate e libere di muoversi, sono diverse l’una dall’altra (trovandosi in fasi diverse del ciclo vitale) e in grado di apprendere osservando il comportamento delle imprese concorrenti.</a:t>
            </a:r>
          </a:p>
          <a:p>
            <a:endParaRPr lang="it-IT" dirty="0" smtClean="0"/>
          </a:p>
          <a:p>
            <a:r>
              <a:rPr lang="it-IT" dirty="0" smtClean="0"/>
              <a:t>Queste imprese appartengono a un’industria che è l’unita di analisi a cui Marshall si riferisce. Un </a:t>
            </a:r>
            <a:r>
              <a:rPr lang="it-IT" dirty="0" smtClean="0">
                <a:solidFill>
                  <a:srgbClr val="FF0000"/>
                </a:solidFill>
              </a:rPr>
              <a:t>ambiente in continua evoluzione </a:t>
            </a:r>
            <a:r>
              <a:rPr lang="it-IT" dirty="0" smtClean="0"/>
              <a:t>all’interno del quale la decisione di non innovare (o di non imitare l’innovazione altrui) può comportare l’estinzione dell’impresa secondo un meccanismo di selezione «naturale» di tipo darwiniano (anche se in questo caso la selezione non avviene per caso).</a:t>
            </a:r>
          </a:p>
          <a:p>
            <a:endParaRPr lang="it-IT" dirty="0" smtClean="0"/>
          </a:p>
          <a:p>
            <a:r>
              <a:rPr lang="it-IT" dirty="0" smtClean="0"/>
              <a:t>In un contesto di questo genere, la decisione dell’impresa A di introdurre innovazioni che le consentono di sfruttare economie di scala può determinare una serie di </a:t>
            </a:r>
            <a:r>
              <a:rPr lang="it-IT" dirty="0" smtClean="0">
                <a:solidFill>
                  <a:srgbClr val="FF0000"/>
                </a:solidFill>
              </a:rPr>
              <a:t>scenari possibili </a:t>
            </a:r>
            <a:r>
              <a:rPr lang="it-IT" dirty="0" smtClean="0"/>
              <a:t>che tratteggiammo nella prossima slide</a:t>
            </a:r>
          </a:p>
          <a:p>
            <a:endParaRPr lang="it-IT" dirty="0"/>
          </a:p>
          <a:p>
            <a:endParaRPr lang="en-GB" dirty="0"/>
          </a:p>
        </p:txBody>
      </p:sp>
      <p:sp>
        <p:nvSpPr>
          <p:cNvPr id="4" name="Segnaposto numero diapositiva 3">
            <a:extLst>
              <a:ext uri="{FF2B5EF4-FFF2-40B4-BE49-F238E27FC236}">
                <a16:creationId xmlns:a16="http://schemas.microsoft.com/office/drawing/2014/main" id="{5B515836-8529-4964-957C-BFE5D3C04E6A}"/>
              </a:ext>
            </a:extLst>
          </p:cNvPr>
          <p:cNvSpPr>
            <a:spLocks noGrp="1"/>
          </p:cNvSpPr>
          <p:nvPr>
            <p:ph type="sldNum" sz="quarter" idx="12"/>
          </p:nvPr>
        </p:nvSpPr>
        <p:spPr/>
        <p:txBody>
          <a:bodyPr/>
          <a:lstStyle/>
          <a:p>
            <a:fld id="{191A6BBC-5635-1B40-9ED5-3106DE85D023}" type="slidenum">
              <a:rPr lang="it-IT" smtClean="0"/>
              <a:t>31</a:t>
            </a:fld>
            <a:endParaRPr lang="it-IT"/>
          </a:p>
        </p:txBody>
      </p:sp>
    </p:spTree>
    <p:extLst>
      <p:ext uri="{BB962C8B-B14F-4D97-AF65-F5344CB8AC3E}">
        <p14:creationId xmlns:p14="http://schemas.microsoft.com/office/powerpoint/2010/main" val="2958580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GB" dirty="0"/>
              <a:t>La </a:t>
            </a:r>
            <a:r>
              <a:rPr lang="en-GB" dirty="0" err="1"/>
              <a:t>concorrenza</a:t>
            </a:r>
            <a:r>
              <a:rPr lang="en-GB" dirty="0"/>
              <a:t> secondo </a:t>
            </a:r>
            <a:r>
              <a:rPr lang="en-GB" dirty="0" smtClean="0"/>
              <a:t>Marshall, 2</a:t>
            </a:r>
            <a:endParaRPr lang="it-IT" dirty="0"/>
          </a:p>
        </p:txBody>
      </p:sp>
      <p:sp>
        <p:nvSpPr>
          <p:cNvPr id="6" name="Segnaposto contenuto 5"/>
          <p:cNvSpPr>
            <a:spLocks noGrp="1"/>
          </p:cNvSpPr>
          <p:nvPr>
            <p:ph idx="1"/>
          </p:nvPr>
        </p:nvSpPr>
        <p:spPr>
          <a:xfrm>
            <a:off x="838200" y="1825624"/>
            <a:ext cx="10515600" cy="4639570"/>
          </a:xfrm>
        </p:spPr>
        <p:txBody>
          <a:bodyPr>
            <a:normAutofit fontScale="77500" lnSpcReduction="20000"/>
          </a:bodyPr>
          <a:lstStyle/>
          <a:p>
            <a:r>
              <a:rPr lang="it-IT" dirty="0"/>
              <a:t>Alcune delle altre aziende possono </a:t>
            </a:r>
            <a:r>
              <a:rPr lang="it-IT" dirty="0">
                <a:solidFill>
                  <a:srgbClr val="FF0000"/>
                </a:solidFill>
              </a:rPr>
              <a:t>imitare l'impresa A</a:t>
            </a:r>
            <a:r>
              <a:rPr lang="it-IT" dirty="0"/>
              <a:t>, riducendo così i loro </a:t>
            </a:r>
            <a:r>
              <a:rPr lang="it-IT" dirty="0" smtClean="0"/>
              <a:t>costi e i prezzi.</a:t>
            </a:r>
          </a:p>
          <a:p>
            <a:endParaRPr lang="it-IT" dirty="0" smtClean="0"/>
          </a:p>
          <a:p>
            <a:r>
              <a:rPr lang="it-IT" dirty="0"/>
              <a:t>Il prodotto non è omogeneo, quindi il prodotto che l'impresa A vende potrebbe non essere quello che tutti i consumatori preferiscono. Ciò implica che </a:t>
            </a:r>
            <a:r>
              <a:rPr lang="it-IT" dirty="0">
                <a:solidFill>
                  <a:srgbClr val="FF0000"/>
                </a:solidFill>
              </a:rPr>
              <a:t>la curva di domanda di A</a:t>
            </a:r>
            <a:r>
              <a:rPr lang="it-IT" dirty="0"/>
              <a:t> </a:t>
            </a:r>
            <a:r>
              <a:rPr lang="it-IT" dirty="0" smtClean="0"/>
              <a:t>non è orizzontale (al prezzo di mercato) ma </a:t>
            </a:r>
            <a:r>
              <a:rPr lang="it-IT" dirty="0">
                <a:solidFill>
                  <a:srgbClr val="FF0000"/>
                </a:solidFill>
              </a:rPr>
              <a:t>inclinata </a:t>
            </a:r>
            <a:r>
              <a:rPr lang="it-IT" dirty="0" smtClean="0">
                <a:solidFill>
                  <a:srgbClr val="FF0000"/>
                </a:solidFill>
              </a:rPr>
              <a:t>negativamente </a:t>
            </a:r>
            <a:r>
              <a:rPr lang="it-IT" dirty="0" smtClean="0"/>
              <a:t>rispetto al prezzo (il che ostacola la possibilità per A di aumentare la sua produzione all’infinito).</a:t>
            </a:r>
          </a:p>
          <a:p>
            <a:endParaRPr lang="it-IT" dirty="0" smtClean="0"/>
          </a:p>
          <a:p>
            <a:r>
              <a:rPr lang="it-IT" dirty="0" smtClean="0"/>
              <a:t>Anche </a:t>
            </a:r>
            <a:r>
              <a:rPr lang="it-IT" dirty="0"/>
              <a:t>se il prodotto fosse omogeneo, </a:t>
            </a:r>
            <a:r>
              <a:rPr lang="it-IT" dirty="0">
                <a:solidFill>
                  <a:srgbClr val="FF0000"/>
                </a:solidFill>
              </a:rPr>
              <a:t>l'estensione del mercato sarebbe comunque limitata</a:t>
            </a:r>
            <a:r>
              <a:rPr lang="it-IT" dirty="0"/>
              <a:t>, quindi la curva di domanda è in ogni caso inclinata verso il </a:t>
            </a:r>
            <a:r>
              <a:rPr lang="it-IT" dirty="0" smtClean="0"/>
              <a:t>basso (Anche se l’impresa A rimane l’unica a produrre a costi decrescenti, aumentando la sua produzione prima o poi gli effetti al ribasso sul prezzo di mercato e sui profitti d’impresa si vedono). </a:t>
            </a:r>
          </a:p>
          <a:p>
            <a:endParaRPr lang="it-IT" dirty="0" smtClean="0"/>
          </a:p>
          <a:p>
            <a:r>
              <a:rPr lang="it-IT" dirty="0" smtClean="0"/>
              <a:t>L'impresa </a:t>
            </a:r>
            <a:r>
              <a:rPr lang="it-IT" dirty="0"/>
              <a:t>A può produrre una componente del bene che identifica l'industria (possibilmente un'industria localizzata): in questo caso, ciò ridurrebbe il costo unitario di altre </a:t>
            </a:r>
            <a:r>
              <a:rPr lang="it-IT" dirty="0" smtClean="0"/>
              <a:t>imprese, favorendo la loro capacità di competere con A.</a:t>
            </a:r>
          </a:p>
          <a:p>
            <a:endParaRPr lang="it-IT" dirty="0"/>
          </a:p>
        </p:txBody>
      </p:sp>
    </p:spTree>
    <p:extLst>
      <p:ext uri="{BB962C8B-B14F-4D97-AF65-F5344CB8AC3E}">
        <p14:creationId xmlns:p14="http://schemas.microsoft.com/office/powerpoint/2010/main" val="36682990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GB" dirty="0"/>
              <a:t>La </a:t>
            </a:r>
            <a:r>
              <a:rPr lang="en-GB" dirty="0" err="1"/>
              <a:t>concorrenza</a:t>
            </a:r>
            <a:r>
              <a:rPr lang="en-GB" dirty="0"/>
              <a:t> secondo </a:t>
            </a:r>
            <a:r>
              <a:rPr lang="en-GB" dirty="0" smtClean="0"/>
              <a:t>Marshall, 3</a:t>
            </a:r>
            <a:endParaRPr lang="it-IT" dirty="0"/>
          </a:p>
        </p:txBody>
      </p:sp>
      <p:sp>
        <p:nvSpPr>
          <p:cNvPr id="6" name="Segnaposto contenuto 5"/>
          <p:cNvSpPr>
            <a:spLocks noGrp="1"/>
          </p:cNvSpPr>
          <p:nvPr>
            <p:ph idx="1"/>
          </p:nvPr>
        </p:nvSpPr>
        <p:spPr/>
        <p:txBody>
          <a:bodyPr>
            <a:normAutofit fontScale="77500" lnSpcReduction="20000"/>
          </a:bodyPr>
          <a:lstStyle/>
          <a:p>
            <a:r>
              <a:rPr lang="it-IT" dirty="0" smtClean="0"/>
              <a:t>L'impresa </a:t>
            </a:r>
            <a:r>
              <a:rPr lang="it-IT" dirty="0"/>
              <a:t>A può diventare così grande che i suoi </a:t>
            </a:r>
            <a:r>
              <a:rPr lang="it-IT" dirty="0">
                <a:solidFill>
                  <a:srgbClr val="FF0000"/>
                </a:solidFill>
              </a:rPr>
              <a:t>costi di gestione salgono al punto in cui non è più possibile ridurre i costi unitari</a:t>
            </a:r>
            <a:r>
              <a:rPr lang="it-IT" dirty="0"/>
              <a:t> (che è una variazione del </a:t>
            </a:r>
            <a:r>
              <a:rPr lang="it-IT" dirty="0" smtClean="0"/>
              <a:t>LCH).</a:t>
            </a:r>
          </a:p>
          <a:p>
            <a:endParaRPr lang="en-GB" dirty="0" smtClean="0"/>
          </a:p>
          <a:p>
            <a:r>
              <a:rPr lang="it-IT" dirty="0" smtClean="0"/>
              <a:t>Il </a:t>
            </a:r>
            <a:r>
              <a:rPr lang="it-IT" dirty="0">
                <a:solidFill>
                  <a:srgbClr val="FF0000"/>
                </a:solidFill>
              </a:rPr>
              <a:t>fondatore della Ditta A potrebbe andare in pensione</a:t>
            </a:r>
            <a:r>
              <a:rPr lang="it-IT" dirty="0"/>
              <a:t>, e la nuova gestione potrebbe essere meno efficiente della prima (che è la versione standard della </a:t>
            </a:r>
            <a:r>
              <a:rPr lang="it-IT" dirty="0" smtClean="0"/>
              <a:t>LCH)</a:t>
            </a:r>
          </a:p>
          <a:p>
            <a:endParaRPr lang="it-IT" dirty="0" smtClean="0"/>
          </a:p>
          <a:p>
            <a:r>
              <a:rPr lang="it-IT" dirty="0" smtClean="0"/>
              <a:t>I </a:t>
            </a:r>
            <a:r>
              <a:rPr lang="it-IT" dirty="0">
                <a:solidFill>
                  <a:srgbClr val="FF0000"/>
                </a:solidFill>
              </a:rPr>
              <a:t>mercati sono interconnessi</a:t>
            </a:r>
            <a:r>
              <a:rPr lang="it-IT" dirty="0"/>
              <a:t>: quando l'aumento dei rendimenti consente di ridurre il prezzo di alcuni beni, ciò aumenta il potere d'acquisto dei consumatori e la loro domanda di altri (possibilmente nuovi) beni. Pertanto, anche se la concorrenza si riduce in un settore, ciò potrebbe aumentare la concorrenza in altri (possibilmente nuovi) </a:t>
            </a:r>
            <a:r>
              <a:rPr lang="it-IT" dirty="0" smtClean="0"/>
              <a:t>mercati.</a:t>
            </a:r>
          </a:p>
          <a:p>
            <a:endParaRPr lang="it-IT" dirty="0"/>
          </a:p>
          <a:p>
            <a:r>
              <a:rPr lang="it-IT" dirty="0" smtClean="0">
                <a:solidFill>
                  <a:srgbClr val="FF0000"/>
                </a:solidFill>
              </a:rPr>
              <a:t>Il modo in cui Marshall affronta il «problema di </a:t>
            </a:r>
            <a:r>
              <a:rPr lang="it-IT" dirty="0" err="1" smtClean="0">
                <a:solidFill>
                  <a:srgbClr val="FF0000"/>
                </a:solidFill>
              </a:rPr>
              <a:t>Cournot</a:t>
            </a:r>
            <a:r>
              <a:rPr lang="it-IT" dirty="0" smtClean="0">
                <a:solidFill>
                  <a:srgbClr val="FF0000"/>
                </a:solidFill>
              </a:rPr>
              <a:t>» e l’analisi della concorrenza è emblematico del suo metodo di ricerca come economista.</a:t>
            </a:r>
            <a:endParaRPr lang="en-GB" dirty="0">
              <a:solidFill>
                <a:srgbClr val="FF0000"/>
              </a:solidFill>
            </a:endParaRPr>
          </a:p>
          <a:p>
            <a:endParaRPr lang="it-IT" dirty="0"/>
          </a:p>
        </p:txBody>
      </p:sp>
    </p:spTree>
    <p:extLst>
      <p:ext uri="{BB962C8B-B14F-4D97-AF65-F5344CB8AC3E}">
        <p14:creationId xmlns:p14="http://schemas.microsoft.com/office/powerpoint/2010/main" val="1081109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Analisi della domanda</a:t>
            </a:r>
            <a:endParaRPr lang="it-IT" dirty="0"/>
          </a:p>
        </p:txBody>
      </p:sp>
      <p:sp>
        <p:nvSpPr>
          <p:cNvPr id="3" name="Segnaposto contenuto 2"/>
          <p:cNvSpPr>
            <a:spLocks noGrp="1"/>
          </p:cNvSpPr>
          <p:nvPr>
            <p:ph idx="1"/>
          </p:nvPr>
        </p:nvSpPr>
        <p:spPr/>
        <p:txBody>
          <a:bodyPr>
            <a:normAutofit fontScale="77500" lnSpcReduction="20000"/>
          </a:bodyPr>
          <a:lstStyle/>
          <a:p>
            <a:r>
              <a:rPr lang="it-IT" dirty="0">
                <a:solidFill>
                  <a:srgbClr val="FF0000"/>
                </a:solidFill>
              </a:rPr>
              <a:t>Marshall ragiona in termini di utilità cardinale </a:t>
            </a:r>
            <a:r>
              <a:rPr lang="it-IT" dirty="0"/>
              <a:t>e di funzioni di utilità </a:t>
            </a:r>
            <a:r>
              <a:rPr lang="it-IT" dirty="0" smtClean="0"/>
              <a:t>additiva molto </a:t>
            </a:r>
            <a:r>
              <a:rPr lang="it-IT" dirty="0"/>
              <a:t>utile se l’utilità è </a:t>
            </a:r>
            <a:r>
              <a:rPr lang="it-IT" dirty="0" smtClean="0"/>
              <a:t>misurabile (come </a:t>
            </a:r>
            <a:r>
              <a:rPr lang="it-IT" dirty="0" err="1" smtClean="0"/>
              <a:t>Jevons</a:t>
            </a:r>
            <a:r>
              <a:rPr lang="it-IT" dirty="0"/>
              <a:t> </a:t>
            </a:r>
            <a:r>
              <a:rPr lang="it-IT" dirty="0" smtClean="0"/>
              <a:t>e </a:t>
            </a:r>
            <a:r>
              <a:rPr lang="it-IT" dirty="0" err="1" smtClean="0"/>
              <a:t>Walras</a:t>
            </a:r>
            <a:r>
              <a:rPr lang="it-IT" dirty="0" smtClean="0"/>
              <a:t> fra gli altri).</a:t>
            </a:r>
          </a:p>
          <a:p>
            <a:pPr lvl="1"/>
            <a:r>
              <a:rPr lang="it-IT" dirty="0" smtClean="0"/>
              <a:t>U(X,Y) = U(X) + U(Y)</a:t>
            </a:r>
          </a:p>
          <a:p>
            <a:r>
              <a:rPr lang="it-IT" dirty="0" smtClean="0"/>
              <a:t>A questa modo di pensare la funzione di utilità si </a:t>
            </a:r>
            <a:r>
              <a:rPr lang="it-IT" dirty="0"/>
              <a:t>applicano le solite critiche (l'utilità non può essere misurata, non direttamente almeno, ci possono essere relazioni complementari e sostitutive tra i beni, e c'è l'effetto reddito</a:t>
            </a:r>
            <a:r>
              <a:rPr lang="it-IT" dirty="0" smtClean="0"/>
              <a:t>).</a:t>
            </a:r>
          </a:p>
          <a:p>
            <a:r>
              <a:rPr lang="it-IT" dirty="0"/>
              <a:t>Marshall ipotizza che se (a) le funzioni di utilità sono additive e (b) l'utilità marginale della moneta è costante, allora </a:t>
            </a:r>
            <a:r>
              <a:rPr lang="it-IT" dirty="0">
                <a:solidFill>
                  <a:srgbClr val="FF0000"/>
                </a:solidFill>
              </a:rPr>
              <a:t>i prezzi possono essere utilizzati come misura </a:t>
            </a:r>
            <a:r>
              <a:rPr lang="it-IT" dirty="0" smtClean="0">
                <a:solidFill>
                  <a:srgbClr val="FF0000"/>
                </a:solidFill>
              </a:rPr>
              <a:t>dell'utilità marginale </a:t>
            </a:r>
            <a:r>
              <a:rPr lang="it-IT" dirty="0"/>
              <a:t>(</a:t>
            </a:r>
            <a:r>
              <a:rPr lang="it-IT" dirty="0" err="1"/>
              <a:t>MUa</a:t>
            </a:r>
            <a:r>
              <a:rPr lang="it-IT" dirty="0"/>
              <a:t> = </a:t>
            </a:r>
            <a:r>
              <a:rPr lang="it-IT" dirty="0" err="1"/>
              <a:t>Pa</a:t>
            </a:r>
            <a:r>
              <a:rPr lang="it-IT" dirty="0"/>
              <a:t> x </a:t>
            </a:r>
            <a:r>
              <a:rPr lang="it-IT" dirty="0" err="1"/>
              <a:t>MUmoney</a:t>
            </a:r>
            <a:r>
              <a:rPr lang="it-IT" dirty="0" smtClean="0"/>
              <a:t>)</a:t>
            </a:r>
          </a:p>
          <a:p>
            <a:r>
              <a:rPr lang="it-IT" dirty="0" smtClean="0"/>
              <a:t>Non </a:t>
            </a:r>
            <a:r>
              <a:rPr lang="it-IT" dirty="0"/>
              <a:t>è così irrazionale pensare che le funzioni di utilità siano additive quando vengono considerate piccole variazioni di quantità ... né è così lontano dal vero che in un intervallo molto breve di prezzi </a:t>
            </a:r>
            <a:r>
              <a:rPr lang="it-IT" dirty="0" smtClean="0"/>
              <a:t>l’utilità marginale della moneta </a:t>
            </a:r>
            <a:r>
              <a:rPr lang="it-IT" dirty="0"/>
              <a:t>è una costante</a:t>
            </a:r>
            <a:r>
              <a:rPr lang="it-IT" dirty="0" smtClean="0"/>
              <a:t>.</a:t>
            </a:r>
          </a:p>
          <a:p>
            <a:r>
              <a:rPr lang="it-IT" dirty="0" smtClean="0"/>
              <a:t>Questa è la base per il calcolo del </a:t>
            </a:r>
            <a:r>
              <a:rPr lang="it-IT" dirty="0" smtClean="0">
                <a:solidFill>
                  <a:srgbClr val="FF0000"/>
                </a:solidFill>
              </a:rPr>
              <a:t>surplus del consumatore </a:t>
            </a:r>
            <a:r>
              <a:rPr lang="it-IT" dirty="0" smtClean="0"/>
              <a:t>in termini monetari e dell’Economia del benessere tradizionale (prima di Pareto, sviluppata da </a:t>
            </a:r>
            <a:r>
              <a:rPr lang="it-IT" dirty="0" err="1" smtClean="0"/>
              <a:t>Pigou</a:t>
            </a:r>
            <a:r>
              <a:rPr lang="it-IT" dirty="0" smtClean="0"/>
              <a:t>). </a:t>
            </a:r>
            <a:endParaRPr lang="it-IT" dirty="0"/>
          </a:p>
        </p:txBody>
      </p:sp>
    </p:spTree>
    <p:extLst>
      <p:ext uri="{BB962C8B-B14F-4D97-AF65-F5344CB8AC3E}">
        <p14:creationId xmlns:p14="http://schemas.microsoft.com/office/powerpoint/2010/main" val="42540673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81784"/>
          </a:xfrm>
        </p:spPr>
        <p:txBody>
          <a:bodyPr/>
          <a:lstStyle/>
          <a:p>
            <a:pPr algn="ctr"/>
            <a:r>
              <a:rPr lang="it-IT" dirty="0" smtClean="0"/>
              <a:t>Il surplus del consumatore</a:t>
            </a:r>
            <a:endParaRPr lang="it-IT" dirty="0"/>
          </a:p>
        </p:txBody>
      </p:sp>
      <p:pic>
        <p:nvPicPr>
          <p:cNvPr id="4" name="Immagine 3"/>
          <p:cNvPicPr>
            <a:picLocks noChangeAspect="1"/>
          </p:cNvPicPr>
          <p:nvPr/>
        </p:nvPicPr>
        <p:blipFill>
          <a:blip r:embed="rId2"/>
          <a:stretch>
            <a:fillRect/>
          </a:stretch>
        </p:blipFill>
        <p:spPr>
          <a:xfrm>
            <a:off x="1163782" y="1376651"/>
            <a:ext cx="5476298" cy="4488443"/>
          </a:xfrm>
          <a:prstGeom prst="rect">
            <a:avLst/>
          </a:prstGeom>
        </p:spPr>
      </p:pic>
      <p:sp>
        <p:nvSpPr>
          <p:cNvPr id="5" name="CasellaDiTesto 4"/>
          <p:cNvSpPr txBox="1"/>
          <p:nvPr/>
        </p:nvSpPr>
        <p:spPr>
          <a:xfrm>
            <a:off x="3901931" y="5994835"/>
            <a:ext cx="4498109" cy="369332"/>
          </a:xfrm>
          <a:prstGeom prst="rect">
            <a:avLst/>
          </a:prstGeom>
          <a:noFill/>
        </p:spPr>
        <p:txBody>
          <a:bodyPr wrap="square" rtlCol="0">
            <a:spAutoFit/>
          </a:bodyPr>
          <a:lstStyle/>
          <a:p>
            <a:r>
              <a:rPr lang="it-IT" dirty="0" smtClean="0"/>
              <a:t>Fonte </a:t>
            </a:r>
            <a:r>
              <a:rPr lang="it-IT" dirty="0" err="1" smtClean="0"/>
              <a:t>Screpanti</a:t>
            </a:r>
            <a:r>
              <a:rPr lang="it-IT" dirty="0" smtClean="0"/>
              <a:t> e Zamagni  (2005)</a:t>
            </a:r>
            <a:endParaRPr lang="it-IT" dirty="0"/>
          </a:p>
        </p:txBody>
      </p:sp>
      <p:pic>
        <p:nvPicPr>
          <p:cNvPr id="6" name="Immagine 5"/>
          <p:cNvPicPr>
            <a:picLocks noChangeAspect="1"/>
          </p:cNvPicPr>
          <p:nvPr/>
        </p:nvPicPr>
        <p:blipFill>
          <a:blip r:embed="rId3"/>
          <a:stretch>
            <a:fillRect/>
          </a:stretch>
        </p:blipFill>
        <p:spPr>
          <a:xfrm>
            <a:off x="5815021" y="1376651"/>
            <a:ext cx="5952250" cy="3606511"/>
          </a:xfrm>
          <a:prstGeom prst="rect">
            <a:avLst/>
          </a:prstGeom>
        </p:spPr>
      </p:pic>
    </p:spTree>
    <p:extLst>
      <p:ext uri="{BB962C8B-B14F-4D97-AF65-F5344CB8AC3E}">
        <p14:creationId xmlns:p14="http://schemas.microsoft.com/office/powerpoint/2010/main" val="1739899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87852"/>
            <a:ext cx="10515600" cy="1032066"/>
          </a:xfrm>
        </p:spPr>
        <p:txBody>
          <a:bodyPr/>
          <a:lstStyle/>
          <a:p>
            <a:pPr algn="ctr"/>
            <a:r>
              <a:rPr lang="it-IT" dirty="0" smtClean="0"/>
              <a:t>Teoria del valore e analisi periodale</a:t>
            </a:r>
            <a:endParaRPr lang="it-IT" dirty="0"/>
          </a:p>
        </p:txBody>
      </p:sp>
      <p:sp>
        <p:nvSpPr>
          <p:cNvPr id="3" name="Segnaposto contenuto 2"/>
          <p:cNvSpPr>
            <a:spLocks noGrp="1"/>
          </p:cNvSpPr>
          <p:nvPr>
            <p:ph idx="1"/>
          </p:nvPr>
        </p:nvSpPr>
        <p:spPr>
          <a:xfrm>
            <a:off x="838200" y="1319917"/>
            <a:ext cx="10515600" cy="4857046"/>
          </a:xfrm>
        </p:spPr>
        <p:txBody>
          <a:bodyPr>
            <a:normAutofit fontScale="85000" lnSpcReduction="20000"/>
          </a:bodyPr>
          <a:lstStyle/>
          <a:p>
            <a:pPr algn="just"/>
            <a:endParaRPr lang="it-IT" dirty="0" smtClean="0"/>
          </a:p>
          <a:p>
            <a:pPr algn="just"/>
            <a:r>
              <a:rPr lang="it-IT" dirty="0" smtClean="0"/>
              <a:t>Marshall si confronta con </a:t>
            </a:r>
            <a:r>
              <a:rPr lang="it-IT" dirty="0" smtClean="0">
                <a:solidFill>
                  <a:srgbClr val="FF0000"/>
                </a:solidFill>
              </a:rPr>
              <a:t>due tradizioni diverse di teoria del valore</a:t>
            </a:r>
            <a:r>
              <a:rPr lang="it-IT" dirty="0" smtClean="0"/>
              <a:t>: la teoria del valore basata sul costo di produzione (condizione oggettiva)  e la teoria del valore basata su l’utilità, cioè la valutazione soggettiva del consumatore. </a:t>
            </a:r>
          </a:p>
          <a:p>
            <a:pPr algn="just"/>
            <a:endParaRPr lang="it-IT" dirty="0" smtClean="0"/>
          </a:p>
          <a:p>
            <a:pPr algn="just"/>
            <a:r>
              <a:rPr lang="it-IT" dirty="0" smtClean="0"/>
              <a:t>Tentativo di sintesi da parte di Marshall e uso della metafora delle </a:t>
            </a:r>
            <a:r>
              <a:rPr lang="it-IT" dirty="0" smtClean="0">
                <a:solidFill>
                  <a:srgbClr val="FF0000"/>
                </a:solidFill>
              </a:rPr>
              <a:t>due lame della forbice</a:t>
            </a:r>
            <a:r>
              <a:rPr lang="it-IT" dirty="0" smtClean="0"/>
              <a:t>: entrambe «tagliano», cioè, fuor di metafora, sia costo di produzione che utilità determinano il prezzo: Quale </a:t>
            </a:r>
            <a:r>
              <a:rPr lang="it-IT" dirty="0"/>
              <a:t>lama delle forbici taglia la carta? La risposta alla domanda è che è l'interazione delle due lame delle forbici a tagliare la carta. Entrambe sono necessarie ed entrambe sono importanti. Così è con la domanda e l'offerta nei mercati competitivi. La domanda e l'offerta determinano congiuntamente il prezzo e la quantità di equilibrio</a:t>
            </a:r>
            <a:endParaRPr lang="it-IT" dirty="0" smtClean="0"/>
          </a:p>
          <a:p>
            <a:pPr algn="just"/>
            <a:endParaRPr lang="it-IT" dirty="0" smtClean="0"/>
          </a:p>
          <a:p>
            <a:pPr algn="just"/>
            <a:r>
              <a:rPr lang="it-IT" dirty="0" smtClean="0"/>
              <a:t>La </a:t>
            </a:r>
            <a:r>
              <a:rPr lang="it-IT" dirty="0" smtClean="0">
                <a:solidFill>
                  <a:srgbClr val="FF0000"/>
                </a:solidFill>
              </a:rPr>
              <a:t>teoria del valore di Marshall e la rappresentazione del prezzo di equilibrio come punto di incontro tra domanda e offerta </a:t>
            </a:r>
            <a:r>
              <a:rPr lang="it-IT" dirty="0" smtClean="0"/>
              <a:t>sono la più celebre eredità di Marshall alla teoria economica. </a:t>
            </a:r>
            <a:endParaRPr lang="it-IT" dirty="0"/>
          </a:p>
        </p:txBody>
      </p:sp>
    </p:spTree>
    <p:extLst>
      <p:ext uri="{BB962C8B-B14F-4D97-AF65-F5344CB8AC3E}">
        <p14:creationId xmlns:p14="http://schemas.microsoft.com/office/powerpoint/2010/main" val="13733946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425378"/>
            <a:ext cx="10515600" cy="1205057"/>
          </a:xfrm>
        </p:spPr>
        <p:txBody>
          <a:bodyPr/>
          <a:lstStyle/>
          <a:p>
            <a:pPr algn="ctr"/>
            <a:r>
              <a:rPr lang="it-IT" dirty="0"/>
              <a:t>Teoria del valore e analisi </a:t>
            </a:r>
            <a:r>
              <a:rPr lang="it-IT" dirty="0" smtClean="0"/>
              <a:t>periodale, 2</a:t>
            </a:r>
            <a:endParaRPr lang="it-IT" dirty="0"/>
          </a:p>
        </p:txBody>
      </p:sp>
      <p:sp>
        <p:nvSpPr>
          <p:cNvPr id="4" name="Segnaposto contenuto 3"/>
          <p:cNvSpPr>
            <a:spLocks noGrp="1"/>
          </p:cNvSpPr>
          <p:nvPr>
            <p:ph sz="half" idx="1"/>
          </p:nvPr>
        </p:nvSpPr>
        <p:spPr/>
        <p:txBody>
          <a:bodyPr>
            <a:normAutofit fontScale="85000" lnSpcReduction="20000"/>
          </a:bodyPr>
          <a:lstStyle/>
          <a:p>
            <a:r>
              <a:rPr lang="it-IT" i="1" dirty="0" smtClean="0"/>
              <a:t>[Marshall] aveva evidenziato </a:t>
            </a:r>
            <a:r>
              <a:rPr lang="it-IT" i="1" dirty="0"/>
              <a:t>la convenienza di riformulare la teoria ricardiana in termini di equilibrio tra domanda ed offerta, così da far venire meno la dicotomia tra prezzi di produzione risultanti dalle condizioni di offerta e quantità stabilite dalla </a:t>
            </a:r>
            <a:r>
              <a:rPr lang="it-IT" i="1" dirty="0" smtClean="0"/>
              <a:t>domanda. (Cavalieri 1991)</a:t>
            </a:r>
          </a:p>
          <a:p>
            <a:r>
              <a:rPr lang="it-IT" dirty="0" smtClean="0">
                <a:solidFill>
                  <a:srgbClr val="FF0000"/>
                </a:solidFill>
              </a:rPr>
              <a:t>Economia neoclassica</a:t>
            </a:r>
            <a:r>
              <a:rPr lang="it-IT" dirty="0" smtClean="0"/>
              <a:t> = Sintesi tra economia classica (i prezzi dipendono dai costi di produzione) e marginalismo (i prezzi riflettono il binomio utilità scarsità)</a:t>
            </a:r>
          </a:p>
          <a:p>
            <a:r>
              <a:rPr lang="it-IT" dirty="0" smtClean="0">
                <a:solidFill>
                  <a:srgbClr val="FF0000"/>
                </a:solidFill>
              </a:rPr>
              <a:t>Prezzo di domanda e prezzo di offerta</a:t>
            </a:r>
            <a:endParaRPr lang="it-IT" dirty="0">
              <a:solidFill>
                <a:srgbClr val="FF0000"/>
              </a:solidFill>
            </a:endParaRPr>
          </a:p>
        </p:txBody>
      </p:sp>
      <p:pic>
        <p:nvPicPr>
          <p:cNvPr id="6" name="Immagine 5"/>
          <p:cNvPicPr>
            <a:picLocks noChangeAspect="1"/>
          </p:cNvPicPr>
          <p:nvPr/>
        </p:nvPicPr>
        <p:blipFill>
          <a:blip r:embed="rId2"/>
          <a:stretch>
            <a:fillRect/>
          </a:stretch>
        </p:blipFill>
        <p:spPr>
          <a:xfrm>
            <a:off x="7056582" y="2004387"/>
            <a:ext cx="4047836" cy="3824336"/>
          </a:xfrm>
          <a:prstGeom prst="rect">
            <a:avLst/>
          </a:prstGeom>
        </p:spPr>
      </p:pic>
    </p:spTree>
    <p:extLst>
      <p:ext uri="{BB962C8B-B14F-4D97-AF65-F5344CB8AC3E}">
        <p14:creationId xmlns:p14="http://schemas.microsoft.com/office/powerpoint/2010/main" val="41318876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Domanda, offerta e fattore tempo</a:t>
            </a:r>
            <a:endParaRPr lang="en-GB" dirty="0"/>
          </a:p>
        </p:txBody>
      </p:sp>
      <p:sp>
        <p:nvSpPr>
          <p:cNvPr id="3" name="Segnaposto contenuto 2"/>
          <p:cNvSpPr>
            <a:spLocks noGrp="1"/>
          </p:cNvSpPr>
          <p:nvPr>
            <p:ph idx="1"/>
          </p:nvPr>
        </p:nvSpPr>
        <p:spPr/>
        <p:txBody>
          <a:bodyPr>
            <a:normAutofit fontScale="92500" lnSpcReduction="10000"/>
          </a:bodyPr>
          <a:lstStyle/>
          <a:p>
            <a:pPr algn="just"/>
            <a:r>
              <a:rPr lang="it-IT" dirty="0" smtClean="0"/>
              <a:t>L’analisi periodale permette di distinguere in quali casi la domanda (e quindi l’utilità) è la causa principale che determina i prezzi e in quali casi lo è l’offerta ( condizionata dal costo di produzione)</a:t>
            </a:r>
          </a:p>
          <a:p>
            <a:pPr lvl="1" algn="just"/>
            <a:r>
              <a:rPr lang="it-IT" dirty="0" smtClean="0">
                <a:solidFill>
                  <a:srgbClr val="FF0000"/>
                </a:solidFill>
              </a:rPr>
              <a:t>Periodo di mercato </a:t>
            </a:r>
            <a:r>
              <a:rPr lang="it-IT" dirty="0" smtClean="0"/>
              <a:t>(offerta data, il prezzo dipende dalla domanda), </a:t>
            </a:r>
          </a:p>
          <a:p>
            <a:pPr lvl="1" algn="just"/>
            <a:r>
              <a:rPr lang="it-IT" dirty="0" smtClean="0">
                <a:solidFill>
                  <a:srgbClr val="FF0000"/>
                </a:solidFill>
              </a:rPr>
              <a:t>Breve periodo </a:t>
            </a:r>
            <a:r>
              <a:rPr lang="it-IT" dirty="0" smtClean="0"/>
              <a:t>(costi fissi dati, il prezzo dipende dalla domanda e dall’offerta)</a:t>
            </a:r>
          </a:p>
          <a:p>
            <a:pPr lvl="1" algn="just"/>
            <a:r>
              <a:rPr lang="it-IT" dirty="0" smtClean="0">
                <a:solidFill>
                  <a:srgbClr val="FF0000"/>
                </a:solidFill>
              </a:rPr>
              <a:t>Lungo periodo </a:t>
            </a:r>
            <a:r>
              <a:rPr lang="it-IT" dirty="0" smtClean="0"/>
              <a:t>(tutti i fattori della produzione sono variabili, il prezzo coincide con il costo medio che dipende a sua volta dalla forma della curva dei costi e dal tipo d’intersezioni con la curva di domanda) il prezzo dipende dall’offerta. </a:t>
            </a:r>
          </a:p>
          <a:p>
            <a:pPr lvl="1" algn="just"/>
            <a:r>
              <a:rPr lang="it-IT" dirty="0" smtClean="0"/>
              <a:t>Nel </a:t>
            </a:r>
            <a:r>
              <a:rPr lang="it-IT" dirty="0" smtClean="0">
                <a:solidFill>
                  <a:srgbClr val="FF0000"/>
                </a:solidFill>
              </a:rPr>
              <a:t>lunghissimo</a:t>
            </a:r>
            <a:r>
              <a:rPr lang="it-IT" dirty="0" smtClean="0"/>
              <a:t> periodo cambia anche la tecnologia.  </a:t>
            </a:r>
          </a:p>
          <a:p>
            <a:pPr algn="just"/>
            <a:endParaRPr lang="it-IT" dirty="0" smtClean="0"/>
          </a:p>
          <a:p>
            <a:pPr algn="just"/>
            <a:r>
              <a:rPr lang="it-IT" dirty="0" smtClean="0"/>
              <a:t>L’esempio rilevante a questo proposito è quello dell’industria del pesce (</a:t>
            </a:r>
            <a:r>
              <a:rPr lang="it-IT" i="1" dirty="0" err="1" smtClean="0"/>
              <a:t>fishing</a:t>
            </a:r>
            <a:r>
              <a:rPr lang="it-IT" i="1" dirty="0" smtClean="0"/>
              <a:t> </a:t>
            </a:r>
            <a:r>
              <a:rPr lang="it-IT" i="1" dirty="0" err="1" smtClean="0"/>
              <a:t>industry</a:t>
            </a:r>
            <a:r>
              <a:rPr lang="it-IT" dirty="0" smtClean="0"/>
              <a:t>). Vedi appendici</a:t>
            </a:r>
          </a:p>
          <a:p>
            <a:endParaRPr lang="en-GB" dirty="0"/>
          </a:p>
        </p:txBody>
      </p:sp>
    </p:spTree>
    <p:extLst>
      <p:ext uri="{BB962C8B-B14F-4D97-AF65-F5344CB8AC3E}">
        <p14:creationId xmlns:p14="http://schemas.microsoft.com/office/powerpoint/2010/main" val="2157396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83384"/>
          </a:xfrm>
        </p:spPr>
        <p:txBody>
          <a:bodyPr/>
          <a:lstStyle/>
          <a:p>
            <a:pPr algn="ctr"/>
            <a:r>
              <a:rPr lang="it-IT" dirty="0" smtClean="0"/>
              <a:t>Breve e lungo periodo</a:t>
            </a:r>
            <a:endParaRPr lang="en-GB" dirty="0"/>
          </a:p>
        </p:txBody>
      </p:sp>
      <p:sp>
        <p:nvSpPr>
          <p:cNvPr id="3" name="Segnaposto contenuto 2"/>
          <p:cNvSpPr>
            <a:spLocks noGrp="1"/>
          </p:cNvSpPr>
          <p:nvPr>
            <p:ph idx="1"/>
          </p:nvPr>
        </p:nvSpPr>
        <p:spPr>
          <a:xfrm>
            <a:off x="838200" y="1447136"/>
            <a:ext cx="10515600" cy="5001371"/>
          </a:xfrm>
        </p:spPr>
        <p:txBody>
          <a:bodyPr>
            <a:normAutofit fontScale="92500" lnSpcReduction="20000"/>
          </a:bodyPr>
          <a:lstStyle/>
          <a:p>
            <a:pPr algn="just"/>
            <a:r>
              <a:rPr lang="it-IT" dirty="0" smtClean="0"/>
              <a:t>Per Marshall, un equilibrio di lungo  periodo è una situazione stabile in cui tutte le quantità (ad esempio i fattori di produzione, compreso il lavoro) e i prezzi (compresi i salari) hanno avuto il tempo di aggiustarsi.</a:t>
            </a:r>
          </a:p>
          <a:p>
            <a:pPr algn="just"/>
            <a:endParaRPr lang="it-IT" dirty="0" smtClean="0"/>
          </a:p>
          <a:p>
            <a:pPr algn="just"/>
            <a:r>
              <a:rPr lang="it-IT" dirty="0" smtClean="0"/>
              <a:t> In questa visione, l'economia è sempre in transizione da un equilibrio stabile di piena occupazione ad un altro. Dopo uno shock, ci può essere una situazione di squilibrio di breve periodo in cui le quantità (compreso il livello di occupazione) e i prezzi (salari compresi) non si sono ancora aggiustati. Ma nel lungo periodo ci sarà l’aggiustamento.</a:t>
            </a:r>
          </a:p>
          <a:p>
            <a:pPr algn="just"/>
            <a:endParaRPr lang="it-IT" dirty="0" smtClean="0"/>
          </a:p>
          <a:p>
            <a:pPr algn="just"/>
            <a:r>
              <a:rPr lang="it-IT" dirty="0" smtClean="0"/>
              <a:t>La disoccupazione si curerà da sola non appena un nuovo livello di equilibrio salariale eliminerà lo squilibrio tra domanda e offerta nel mercato del lavoro.  </a:t>
            </a:r>
            <a:r>
              <a:rPr lang="it-IT" b="1" dirty="0" smtClean="0"/>
              <a:t>Ma quanto dura il lungo periodo? </a:t>
            </a:r>
            <a:r>
              <a:rPr lang="it-IT" dirty="0" smtClean="0"/>
              <a:t>(e quanto breve è il breve?)</a:t>
            </a:r>
            <a:endParaRPr lang="en-GB" dirty="0"/>
          </a:p>
        </p:txBody>
      </p:sp>
    </p:spTree>
    <p:extLst>
      <p:ext uri="{BB962C8B-B14F-4D97-AF65-F5344CB8AC3E}">
        <p14:creationId xmlns:p14="http://schemas.microsoft.com/office/powerpoint/2010/main" val="2610694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Domanda, offerta e distribuzione del reddito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a:t>
            </a:r>
            <a:r>
              <a:rPr lang="it-IT" i="1" dirty="0" smtClean="0"/>
              <a:t>Nella teoria classica, </a:t>
            </a:r>
            <a:r>
              <a:rPr lang="it-IT" i="1" dirty="0" smtClean="0">
                <a:solidFill>
                  <a:srgbClr val="FF0000"/>
                </a:solidFill>
              </a:rPr>
              <a:t>la distribuzione </a:t>
            </a:r>
            <a:r>
              <a:rPr lang="it-IT" i="1" dirty="0" smtClean="0"/>
              <a:t>fra le tre classi fondamentali – lavoratori, capitalisti, </a:t>
            </a:r>
            <a:r>
              <a:rPr lang="it-IT" i="1" dirty="0" err="1" smtClean="0"/>
              <a:t>rentiers</a:t>
            </a:r>
            <a:r>
              <a:rPr lang="it-IT" i="1" dirty="0" smtClean="0"/>
              <a:t> – riflette i rapporti di forza sociali concreti sottostanti ai rapporti di mercato. Nel nuovo modello si pretendeva che essa rispondesse alla remunerazione obiettiva di servizi: il servizio del lavoro fornito dai lavoratori; quello della terra dei proprietari; e quello dell’attesa (la dilazione della spesa di consumo a favore del risparmio) fornita dai capitalisti. Era facile ironizzare su quell’attesa così penosa. Insomma: quello che la teoria classica rappresentava come un campo di battaglia confuso, scenario dello scontro sociale, diventava </a:t>
            </a:r>
            <a:r>
              <a:rPr lang="it-IT" i="1" dirty="0" smtClean="0">
                <a:solidFill>
                  <a:srgbClr val="FF0000"/>
                </a:solidFill>
              </a:rPr>
              <a:t>una armoniosa piazza d’armi</a:t>
            </a:r>
            <a:r>
              <a:rPr lang="it-IT" i="1" dirty="0" smtClean="0"/>
              <a:t>, teatro di ordinate evoluzioni da parata</a:t>
            </a:r>
            <a:r>
              <a:rPr lang="it-IT" dirty="0" smtClean="0"/>
              <a:t>» (Ruffolo 1996, p. 157)</a:t>
            </a:r>
          </a:p>
          <a:p>
            <a:endParaRPr lang="it-IT" dirty="0"/>
          </a:p>
          <a:p>
            <a:r>
              <a:rPr lang="it-IT" dirty="0" smtClean="0"/>
              <a:t>Su questo v. anche Appendice 3 su P. </a:t>
            </a:r>
            <a:r>
              <a:rPr lang="it-IT" dirty="0" err="1" smtClean="0"/>
              <a:t>Wicksteed</a:t>
            </a:r>
            <a:r>
              <a:rPr lang="it-IT" dirty="0"/>
              <a:t>.</a:t>
            </a:r>
            <a:endParaRPr lang="it-IT" dirty="0" smtClean="0"/>
          </a:p>
          <a:p>
            <a:endParaRPr lang="it-IT" dirty="0"/>
          </a:p>
          <a:p>
            <a:endParaRPr lang="it-IT" dirty="0"/>
          </a:p>
          <a:p>
            <a:endParaRPr lang="it-IT" dirty="0"/>
          </a:p>
        </p:txBody>
      </p:sp>
    </p:spTree>
    <p:extLst>
      <p:ext uri="{BB962C8B-B14F-4D97-AF65-F5344CB8AC3E}">
        <p14:creationId xmlns:p14="http://schemas.microsoft.com/office/powerpoint/2010/main" val="37668343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Conciliare l’inconciliabile</a:t>
            </a:r>
            <a:endParaRPr lang="en-GB" dirty="0"/>
          </a:p>
        </p:txBody>
      </p:sp>
      <p:sp>
        <p:nvSpPr>
          <p:cNvPr id="3" name="Segnaposto contenuto 2"/>
          <p:cNvSpPr>
            <a:spLocks noGrp="1"/>
          </p:cNvSpPr>
          <p:nvPr>
            <p:ph idx="1"/>
          </p:nvPr>
        </p:nvSpPr>
        <p:spPr>
          <a:xfrm>
            <a:off x="838200" y="1367624"/>
            <a:ext cx="10515600" cy="5136207"/>
          </a:xfrm>
        </p:spPr>
        <p:txBody>
          <a:bodyPr/>
          <a:lstStyle/>
          <a:p>
            <a:pPr marL="0" indent="0" algn="just">
              <a:buNone/>
            </a:pPr>
            <a:endParaRPr lang="it-IT" sz="2400" dirty="0" smtClean="0"/>
          </a:p>
          <a:p>
            <a:pPr marL="0" indent="0" algn="just">
              <a:buNone/>
            </a:pPr>
            <a:r>
              <a:rPr lang="it-IT" sz="2400" dirty="0" smtClean="0"/>
              <a:t>Come scrive Roncaglia in </a:t>
            </a:r>
            <a:r>
              <a:rPr lang="it-IT" sz="2400" i="1" dirty="0" smtClean="0"/>
              <a:t>Breve Storia</a:t>
            </a:r>
            <a:r>
              <a:rPr lang="it-IT" sz="2400" dirty="0" smtClean="0"/>
              <a:t>, pag. 198 </a:t>
            </a:r>
          </a:p>
          <a:p>
            <a:pPr marL="0" indent="0" algn="just">
              <a:buNone/>
            </a:pPr>
            <a:r>
              <a:rPr lang="it-IT" sz="2400" i="1" dirty="0" smtClean="0"/>
              <a:t>«[in Marshall c’è]una doppia linea di ricerca: da un lato, il tentativo di costruire un sistema teorico rigoroso, basato su un concetto statico di equilibrio tra domanda e offerta; dall’altro lato, il tentativo di elaborare un sistema di concetti atto a rappresentare la realtà economica in modo aperto allo sviluppo storico e all’evoluzione. Ben più della ricerca di una sintesi tra </a:t>
            </a:r>
            <a:r>
              <a:rPr lang="it-IT" sz="2400" i="1" dirty="0" smtClean="0">
                <a:solidFill>
                  <a:srgbClr val="FF0000"/>
                </a:solidFill>
              </a:rPr>
              <a:t>l’impostazione soggettiva marginalista e l’impostazione oggettiva dei classici</a:t>
            </a:r>
            <a:r>
              <a:rPr lang="it-IT" sz="2400" i="1" dirty="0" smtClean="0"/>
              <a:t>, è il continuo sovrapporsi di queste due linee di ricerca e della loro impossibile conciliazione che costituisce la vera chiave di lettura per interpretare il cammino di Marshall, i suoi contributi alla scienza economica e i limiti della sua costruzione</a:t>
            </a:r>
            <a:r>
              <a:rPr lang="it-IT" sz="2400" dirty="0" smtClean="0"/>
              <a:t>»</a:t>
            </a:r>
          </a:p>
          <a:p>
            <a:pPr marL="0" indent="0">
              <a:buNone/>
            </a:pPr>
            <a:endParaRPr lang="it-IT" dirty="0" smtClean="0"/>
          </a:p>
          <a:p>
            <a:pPr marL="0" indent="0">
              <a:buNone/>
            </a:pPr>
            <a:endParaRPr lang="en-GB" dirty="0"/>
          </a:p>
        </p:txBody>
      </p:sp>
    </p:spTree>
    <p:extLst>
      <p:ext uri="{BB962C8B-B14F-4D97-AF65-F5344CB8AC3E}">
        <p14:creationId xmlns:p14="http://schemas.microsoft.com/office/powerpoint/2010/main" val="31152965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Per finire …</a:t>
            </a:r>
            <a:endParaRPr lang="en-GB" dirty="0"/>
          </a:p>
        </p:txBody>
      </p:sp>
    </p:spTree>
    <p:extLst>
      <p:ext uri="{BB962C8B-B14F-4D97-AF65-F5344CB8AC3E}">
        <p14:creationId xmlns:p14="http://schemas.microsoft.com/office/powerpoint/2010/main" val="22862305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Marshall nel Valdarno ….</a:t>
            </a:r>
            <a:endParaRPr lang="it-IT" dirty="0"/>
          </a:p>
        </p:txBody>
      </p:sp>
      <p:pic>
        <p:nvPicPr>
          <p:cNvPr id="4" name="Immagine 3"/>
          <p:cNvPicPr>
            <a:picLocks noChangeAspect="1"/>
          </p:cNvPicPr>
          <p:nvPr/>
        </p:nvPicPr>
        <p:blipFill>
          <a:blip r:embed="rId2"/>
          <a:stretch>
            <a:fillRect/>
          </a:stretch>
        </p:blipFill>
        <p:spPr>
          <a:xfrm>
            <a:off x="7343775" y="743383"/>
            <a:ext cx="4010025" cy="5648325"/>
          </a:xfrm>
          <a:prstGeom prst="rect">
            <a:avLst/>
          </a:prstGeom>
        </p:spPr>
      </p:pic>
      <p:sp>
        <p:nvSpPr>
          <p:cNvPr id="5" name="CasellaDiTesto 4"/>
          <p:cNvSpPr txBox="1"/>
          <p:nvPr/>
        </p:nvSpPr>
        <p:spPr>
          <a:xfrm>
            <a:off x="988291" y="1782618"/>
            <a:ext cx="5597236" cy="4524315"/>
          </a:xfrm>
          <a:prstGeom prst="rect">
            <a:avLst/>
          </a:prstGeom>
          <a:noFill/>
        </p:spPr>
        <p:txBody>
          <a:bodyPr wrap="square" rtlCol="0">
            <a:spAutoFit/>
          </a:bodyPr>
          <a:lstStyle/>
          <a:p>
            <a:r>
              <a:rPr lang="en-US" i="1" dirty="0"/>
              <a:t>'</a:t>
            </a:r>
            <a:r>
              <a:rPr lang="en-US" b="1" i="1" dirty="0"/>
              <a:t>Alfred Marshall is alive and well and living</a:t>
            </a:r>
            <a:r>
              <a:rPr lang="en-US" i="1" dirty="0"/>
              <a:t> on the </a:t>
            </a:r>
            <a:r>
              <a:rPr lang="en-US" b="1" i="1" dirty="0"/>
              <a:t>banks</a:t>
            </a:r>
            <a:r>
              <a:rPr lang="en-US" i="1" dirty="0"/>
              <a:t> of the </a:t>
            </a:r>
            <a:r>
              <a:rPr lang="en-US" b="1" i="1" dirty="0"/>
              <a:t>Arno</a:t>
            </a:r>
            <a:r>
              <a:rPr lang="en-US" i="1" dirty="0" smtClean="0"/>
              <a:t>',</a:t>
            </a:r>
          </a:p>
          <a:p>
            <a:endParaRPr lang="en-US" i="1" dirty="0" smtClean="0"/>
          </a:p>
          <a:p>
            <a:r>
              <a:rPr lang="en-US" i="1" dirty="0" smtClean="0"/>
              <a:t>It </a:t>
            </a:r>
            <a:r>
              <a:rPr lang="en-US" i="1" dirty="0"/>
              <a:t>reconstructs the history of almost half a century of historical research on Alfred Marshall, carried out in the circumscribed geographical area indicated in the title by a close-knit team that included (in addition to the author) Giacomo </a:t>
            </a:r>
            <a:r>
              <a:rPr lang="en-US" i="1" dirty="0" err="1"/>
              <a:t>Becattini</a:t>
            </a:r>
            <a:r>
              <a:rPr lang="en-US" i="1" dirty="0"/>
              <a:t> and Tiziano </a:t>
            </a:r>
            <a:r>
              <a:rPr lang="en-US" i="1" dirty="0" err="1"/>
              <a:t>Raffaelli</a:t>
            </a:r>
            <a:r>
              <a:rPr lang="en-US" i="1" dirty="0"/>
              <a:t>. The reconstruction reveals that the direction of the research and the ensuing historical image of Marshall and interpretation of his economics varied with time and inside the team, depending on each member’s reactions to the political and academic environments in which he grew up and worked. As a result, the versions of Marshall turned out by the team were always to a certain extent politically charged and generational.</a:t>
            </a:r>
            <a:endParaRPr lang="it-IT" i="1" dirty="0"/>
          </a:p>
        </p:txBody>
      </p:sp>
    </p:spTree>
    <p:extLst>
      <p:ext uri="{BB962C8B-B14F-4D97-AF65-F5344CB8AC3E}">
        <p14:creationId xmlns:p14="http://schemas.microsoft.com/office/powerpoint/2010/main" val="34723557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Giacomo </a:t>
            </a:r>
            <a:r>
              <a:rPr lang="it-IT" dirty="0" err="1" smtClean="0"/>
              <a:t>Becattini</a:t>
            </a:r>
            <a:r>
              <a:rPr lang="it-IT" dirty="0" smtClean="0"/>
              <a:t> (1927 </a:t>
            </a:r>
            <a:r>
              <a:rPr lang="mr-IN" dirty="0" smtClean="0"/>
              <a:t>–</a:t>
            </a:r>
            <a:r>
              <a:rPr lang="it-IT" dirty="0" smtClean="0"/>
              <a:t> 2017)</a:t>
            </a:r>
            <a:endParaRPr lang="it-IT" dirty="0"/>
          </a:p>
        </p:txBody>
      </p:sp>
      <p:sp>
        <p:nvSpPr>
          <p:cNvPr id="4" name="Segnaposto contenuto 3"/>
          <p:cNvSpPr>
            <a:spLocks noGrp="1"/>
          </p:cNvSpPr>
          <p:nvPr>
            <p:ph sz="half" idx="1"/>
          </p:nvPr>
        </p:nvSpPr>
        <p:spPr/>
        <p:txBody>
          <a:bodyPr/>
          <a:lstStyle/>
          <a:p>
            <a:endParaRPr lang="it-IT" dirty="0" smtClean="0"/>
          </a:p>
          <a:p>
            <a:endParaRPr lang="it-IT" dirty="0" smtClean="0">
              <a:hlinkClick r:id="rId2"/>
            </a:endParaRPr>
          </a:p>
          <a:p>
            <a:endParaRPr lang="it-IT" dirty="0"/>
          </a:p>
        </p:txBody>
      </p:sp>
      <p:pic>
        <p:nvPicPr>
          <p:cNvPr id="8" name="Segnaposto contenuto 7" descr="Giacomo_Becattini.jpg"/>
          <p:cNvPicPr>
            <a:picLocks noGrp="1" noChangeAspect="1"/>
          </p:cNvPicPr>
          <p:nvPr>
            <p:ph sz="half" idx="2"/>
          </p:nvPr>
        </p:nvPicPr>
        <p:blipFill>
          <a:blip r:embed="rId3">
            <a:extLst>
              <a:ext uri="{28A0092B-C50C-407E-A947-70E740481C1C}">
                <a14:useLocalDpi xmlns:a14="http://schemas.microsoft.com/office/drawing/2010/main" val="0"/>
              </a:ext>
            </a:extLst>
          </a:blip>
          <a:srcRect l="28169" r="28169"/>
          <a:stretch>
            <a:fillRect/>
          </a:stretch>
        </p:blipFill>
        <p:spPr>
          <a:xfrm>
            <a:off x="7976429" y="2480952"/>
            <a:ext cx="3118820" cy="2619082"/>
          </a:xfrm>
        </p:spPr>
      </p:pic>
      <p:sp>
        <p:nvSpPr>
          <p:cNvPr id="3" name="Rettangolo 2"/>
          <p:cNvSpPr/>
          <p:nvPr/>
        </p:nvSpPr>
        <p:spPr>
          <a:xfrm>
            <a:off x="515748" y="1404178"/>
            <a:ext cx="7211575" cy="5078313"/>
          </a:xfrm>
          <a:prstGeom prst="rect">
            <a:avLst/>
          </a:prstGeom>
        </p:spPr>
        <p:txBody>
          <a:bodyPr wrap="square">
            <a:spAutoFit/>
          </a:bodyPr>
          <a:lstStyle/>
          <a:p>
            <a:endParaRPr lang="it-IT" dirty="0" smtClean="0">
              <a:solidFill>
                <a:srgbClr val="1A171B"/>
              </a:solidFill>
              <a:latin typeface="sole_text"/>
            </a:endParaRPr>
          </a:p>
          <a:p>
            <a:pPr marL="285750" indent="-285750">
              <a:buFont typeface="Arial" panose="020B0604020202020204" pitchFamily="34" charset="0"/>
              <a:buChar char="•"/>
            </a:pPr>
            <a:r>
              <a:rPr lang="it-IT" dirty="0">
                <a:solidFill>
                  <a:srgbClr val="000000"/>
                </a:solidFill>
                <a:latin typeface="Verdana" panose="020B0604030504040204" pitchFamily="34" charset="0"/>
              </a:rPr>
              <a:t>Docente di </a:t>
            </a:r>
            <a:r>
              <a:rPr lang="it-IT" dirty="0" smtClean="0">
                <a:solidFill>
                  <a:srgbClr val="000000"/>
                </a:solidFill>
                <a:latin typeface="Verdana" panose="020B0604030504040204" pitchFamily="34" charset="0"/>
              </a:rPr>
              <a:t>Economia </a:t>
            </a:r>
            <a:r>
              <a:rPr lang="it-IT" dirty="0">
                <a:solidFill>
                  <a:srgbClr val="000000"/>
                </a:solidFill>
                <a:latin typeface="Verdana" panose="020B0604030504040204" pitchFamily="34" charset="0"/>
              </a:rPr>
              <a:t>alle Università di </a:t>
            </a:r>
            <a:r>
              <a:rPr lang="it-IT" dirty="0">
                <a:solidFill>
                  <a:srgbClr val="FF0000"/>
                </a:solidFill>
                <a:latin typeface="Verdana" panose="020B0604030504040204" pitchFamily="34" charset="0"/>
              </a:rPr>
              <a:t>Firenze</a:t>
            </a:r>
            <a:r>
              <a:rPr lang="it-IT" dirty="0">
                <a:solidFill>
                  <a:srgbClr val="000000"/>
                </a:solidFill>
                <a:latin typeface="Verdana" panose="020B0604030504040204" pitchFamily="34" charset="0"/>
              </a:rPr>
              <a:t> e di Siena. </a:t>
            </a:r>
          </a:p>
          <a:p>
            <a:pPr marL="285750" indent="-285750">
              <a:buFont typeface="Arial" panose="020B0604020202020204" pitchFamily="34" charset="0"/>
              <a:buChar char="•"/>
            </a:pPr>
            <a:endParaRPr lang="it-IT" dirty="0">
              <a:solidFill>
                <a:srgbClr val="000000"/>
              </a:solidFill>
              <a:latin typeface="Verdana" panose="020B0604030504040204" pitchFamily="34" charset="0"/>
            </a:endParaRPr>
          </a:p>
          <a:p>
            <a:pPr marL="285750" indent="-285750">
              <a:buFont typeface="Arial" panose="020B0604020202020204" pitchFamily="34" charset="0"/>
              <a:buChar char="•"/>
            </a:pPr>
            <a:r>
              <a:rPr lang="it-IT" dirty="0">
                <a:solidFill>
                  <a:srgbClr val="000000"/>
                </a:solidFill>
                <a:latin typeface="Verdana" panose="020B0604030504040204" pitchFamily="34" charset="0"/>
              </a:rPr>
              <a:t>Lo sviluppo locale ed il ruolo dei distretti industriali sono stati spesso al centro del suo lavoro di studio.</a:t>
            </a:r>
          </a:p>
          <a:p>
            <a:pPr marL="285750" indent="-285750">
              <a:buFont typeface="Arial" panose="020B0604020202020204" pitchFamily="34" charset="0"/>
              <a:buChar char="•"/>
            </a:pPr>
            <a:endParaRPr lang="it-IT" dirty="0">
              <a:solidFill>
                <a:srgbClr val="000000"/>
              </a:solidFill>
              <a:latin typeface="Verdana" panose="020B0604030504040204" pitchFamily="34" charset="0"/>
            </a:endParaRPr>
          </a:p>
          <a:p>
            <a:pPr marL="285750" indent="-285750">
              <a:buFont typeface="Arial" panose="020B0604020202020204" pitchFamily="34" charset="0"/>
              <a:buChar char="•"/>
            </a:pPr>
            <a:r>
              <a:rPr lang="it-IT" dirty="0">
                <a:solidFill>
                  <a:srgbClr val="000000"/>
                </a:solidFill>
                <a:latin typeface="Verdana" panose="020B0604030504040204" pitchFamily="34" charset="0"/>
              </a:rPr>
              <a:t>Uno dei suoi testi più conosciuti è </a:t>
            </a:r>
            <a:r>
              <a:rPr lang="it-IT" dirty="0">
                <a:solidFill>
                  <a:srgbClr val="FF0000"/>
                </a:solidFill>
                <a:latin typeface="Verdana" panose="020B0604030504040204" pitchFamily="34" charset="0"/>
              </a:rPr>
              <a:t>«Il calabrone Italia»</a:t>
            </a:r>
            <a:r>
              <a:rPr lang="it-IT" dirty="0">
                <a:solidFill>
                  <a:srgbClr val="000000"/>
                </a:solidFill>
                <a:latin typeface="Verdana" panose="020B0604030504040204" pitchFamily="34" charset="0"/>
              </a:rPr>
              <a:t>. In base alle leggi della fisica, questa la tesi, il calabrone non dovrebbe volare: le sue ali, infatti, sono troppo piccole in rapporto al suo peso corporeo. Allo stesso modo, in base alle leggi dell'economia, l'Italia non avrebbe potuto figurare fra i paesi più industrializzati del mondo non disponendo di materie prime e di industrie di grandi dimensioni. E invece l’Italia si è affermata fra i paesi più industrializzati proprio grazie ai </a:t>
            </a:r>
            <a:r>
              <a:rPr lang="it-IT" dirty="0">
                <a:solidFill>
                  <a:srgbClr val="FF0000"/>
                </a:solidFill>
                <a:latin typeface="Verdana" panose="020B0604030504040204" pitchFamily="34" charset="0"/>
              </a:rPr>
              <a:t>distretti industriali e alla loro capacità di innovazione</a:t>
            </a:r>
            <a:r>
              <a:rPr lang="it-IT" dirty="0">
                <a:solidFill>
                  <a:srgbClr val="000000"/>
                </a:solidFill>
                <a:latin typeface="Verdana" panose="020B0604030504040204" pitchFamily="34" charset="0"/>
              </a:rPr>
              <a:t>.</a:t>
            </a:r>
          </a:p>
          <a:p>
            <a:pPr marL="285750" indent="-285750">
              <a:buFont typeface="Arial" panose="020B0604020202020204" pitchFamily="34" charset="0"/>
              <a:buChar char="•"/>
            </a:pPr>
            <a:endParaRPr lang="it-IT" dirty="0">
              <a:solidFill>
                <a:srgbClr val="000000"/>
              </a:solidFill>
              <a:latin typeface="Verdana" panose="020B0604030504040204" pitchFamily="34" charset="0"/>
            </a:endParaRPr>
          </a:p>
          <a:p>
            <a:pPr marL="285750" indent="-285750">
              <a:buFont typeface="Arial" panose="020B0604020202020204" pitchFamily="34" charset="0"/>
              <a:buChar char="•"/>
            </a:pPr>
            <a:r>
              <a:rPr lang="it-IT" dirty="0">
                <a:solidFill>
                  <a:srgbClr val="000000"/>
                </a:solidFill>
                <a:latin typeface="Verdana" panose="020B0604030504040204" pitchFamily="34" charset="0"/>
              </a:rPr>
              <a:t>Fonte. http://www.ilsole24ore.com/</a:t>
            </a:r>
          </a:p>
        </p:txBody>
      </p:sp>
    </p:spTree>
    <p:extLst>
      <p:ext uri="{BB962C8B-B14F-4D97-AF65-F5344CB8AC3E}">
        <p14:creationId xmlns:p14="http://schemas.microsoft.com/office/powerpoint/2010/main" val="42449754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Lx7nhug-Ji8"/>
          <p:cNvPicPr>
            <a:picLocks noRot="1" noChangeAspect="1"/>
          </p:cNvPicPr>
          <p:nvPr>
            <a:videoFile r:link="rId1"/>
          </p:nvPr>
        </p:nvPicPr>
        <p:blipFill>
          <a:blip r:embed="rId3"/>
          <a:stretch>
            <a:fillRect/>
          </a:stretch>
        </p:blipFill>
        <p:spPr>
          <a:xfrm>
            <a:off x="2530764" y="1463386"/>
            <a:ext cx="7823200" cy="4400551"/>
          </a:xfrm>
          <a:prstGeom prst="rect">
            <a:avLst/>
          </a:prstGeom>
        </p:spPr>
      </p:pic>
    </p:spTree>
    <p:extLst>
      <p:ext uri="{BB962C8B-B14F-4D97-AF65-F5344CB8AC3E}">
        <p14:creationId xmlns:p14="http://schemas.microsoft.com/office/powerpoint/2010/main" val="37432497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Domande</a:t>
            </a:r>
            <a:endParaRPr lang="it-IT" dirty="0"/>
          </a:p>
        </p:txBody>
      </p:sp>
      <p:sp>
        <p:nvSpPr>
          <p:cNvPr id="5" name="Segnaposto contenuto 4"/>
          <p:cNvSpPr>
            <a:spLocks noGrp="1"/>
          </p:cNvSpPr>
          <p:nvPr>
            <p:ph idx="1"/>
          </p:nvPr>
        </p:nvSpPr>
        <p:spPr/>
        <p:txBody>
          <a:bodyPr>
            <a:normAutofit/>
          </a:bodyPr>
          <a:lstStyle/>
          <a:p>
            <a:r>
              <a:rPr lang="it-IT" dirty="0" smtClean="0"/>
              <a:t>Come rappresentereste graficamente la differenza tra equilibrio di breve e di lungo periodo [v. esempio del mercato del pesce]?</a:t>
            </a:r>
          </a:p>
          <a:p>
            <a:r>
              <a:rPr lang="it-IT" dirty="0" smtClean="0"/>
              <a:t>Cos’è il problema di </a:t>
            </a:r>
            <a:r>
              <a:rPr lang="it-IT" dirty="0" err="1" smtClean="0"/>
              <a:t>Cournot</a:t>
            </a:r>
            <a:r>
              <a:rPr lang="it-IT" dirty="0" smtClean="0"/>
              <a:t>? Quali soluzioni propone Marshall a questo problema?</a:t>
            </a:r>
          </a:p>
          <a:p>
            <a:r>
              <a:rPr lang="it-IT" dirty="0"/>
              <a:t>Cos’è </a:t>
            </a:r>
            <a:r>
              <a:rPr lang="it-IT" dirty="0" smtClean="0"/>
              <a:t>il </a:t>
            </a:r>
            <a:r>
              <a:rPr lang="it-IT" dirty="0" err="1" smtClean="0"/>
              <a:t>Residuum</a:t>
            </a:r>
            <a:r>
              <a:rPr lang="it-IT" dirty="0" smtClean="0"/>
              <a:t> per Marshall? </a:t>
            </a:r>
          </a:p>
          <a:p>
            <a:r>
              <a:rPr lang="it-IT" dirty="0" smtClean="0"/>
              <a:t>Cos’è l’impresa rappresentativa? Che ruolo svolge nella teoria </a:t>
            </a:r>
            <a:r>
              <a:rPr lang="it-IT" dirty="0" err="1" smtClean="0"/>
              <a:t>marshalliana</a:t>
            </a:r>
            <a:r>
              <a:rPr lang="it-IT" dirty="0" smtClean="0"/>
              <a:t>. </a:t>
            </a:r>
          </a:p>
          <a:p>
            <a:r>
              <a:rPr lang="it-IT" dirty="0" smtClean="0"/>
              <a:t>Cosa s’intende per </a:t>
            </a:r>
            <a:r>
              <a:rPr lang="it-IT" i="1" dirty="0" err="1" smtClean="0"/>
              <a:t>coeteris</a:t>
            </a:r>
            <a:r>
              <a:rPr lang="it-IT" i="1" dirty="0" smtClean="0"/>
              <a:t> </a:t>
            </a:r>
            <a:r>
              <a:rPr lang="it-IT" i="1" dirty="0" err="1" smtClean="0"/>
              <a:t>paribus</a:t>
            </a:r>
            <a:r>
              <a:rPr lang="it-IT" dirty="0" smtClean="0"/>
              <a:t>? </a:t>
            </a:r>
          </a:p>
          <a:p>
            <a:endParaRPr lang="it-IT" dirty="0" smtClean="0"/>
          </a:p>
          <a:p>
            <a:endParaRPr lang="it-IT" dirty="0" smtClean="0"/>
          </a:p>
          <a:p>
            <a:endParaRPr lang="it-IT" dirty="0"/>
          </a:p>
        </p:txBody>
      </p:sp>
    </p:spTree>
    <p:extLst>
      <p:ext uri="{BB962C8B-B14F-4D97-AF65-F5344CB8AC3E}">
        <p14:creationId xmlns:p14="http://schemas.microsoft.com/office/powerpoint/2010/main" val="10517421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Fonti</a:t>
            </a:r>
            <a:endParaRPr lang="it-IT" dirty="0"/>
          </a:p>
        </p:txBody>
      </p:sp>
      <p:sp>
        <p:nvSpPr>
          <p:cNvPr id="3" name="Segnaposto contenuto 2"/>
          <p:cNvSpPr>
            <a:spLocks noGrp="1"/>
          </p:cNvSpPr>
          <p:nvPr>
            <p:ph idx="1"/>
          </p:nvPr>
        </p:nvSpPr>
        <p:spPr/>
        <p:txBody>
          <a:bodyPr/>
          <a:lstStyle/>
          <a:p>
            <a:r>
              <a:rPr lang="it-IT" dirty="0" smtClean="0"/>
              <a:t>Marshall A. (2010) UTET, IL SOLE 24 ORE</a:t>
            </a:r>
          </a:p>
          <a:p>
            <a:r>
              <a:rPr lang="it-IT" dirty="0" smtClean="0"/>
              <a:t>Ruffolo G. (1999) </a:t>
            </a:r>
            <a:r>
              <a:rPr lang="it-IT" i="1" dirty="0" smtClean="0"/>
              <a:t>Cuori e denari</a:t>
            </a:r>
            <a:r>
              <a:rPr lang="it-IT" dirty="0" smtClean="0"/>
              <a:t>, Einaudi, Torino</a:t>
            </a:r>
          </a:p>
          <a:p>
            <a:r>
              <a:rPr lang="it-IT" dirty="0" err="1" smtClean="0"/>
              <a:t>Sandmo</a:t>
            </a:r>
            <a:r>
              <a:rPr lang="it-IT" dirty="0" smtClean="0"/>
              <a:t> A. (2011) </a:t>
            </a:r>
            <a:r>
              <a:rPr lang="it-IT" i="1" dirty="0" smtClean="0"/>
              <a:t>Economics </a:t>
            </a:r>
            <a:r>
              <a:rPr lang="it-IT" i="1" dirty="0" err="1" smtClean="0"/>
              <a:t>Evolving</a:t>
            </a:r>
            <a:r>
              <a:rPr lang="it-IT" dirty="0" smtClean="0"/>
              <a:t>, Princeton </a:t>
            </a:r>
            <a:r>
              <a:rPr lang="it-IT" dirty="0" err="1" smtClean="0"/>
              <a:t>University</a:t>
            </a:r>
            <a:r>
              <a:rPr lang="it-IT" dirty="0" smtClean="0"/>
              <a:t> Press, Princeton</a:t>
            </a:r>
          </a:p>
          <a:p>
            <a:r>
              <a:rPr lang="it-IT" dirty="0">
                <a:hlinkClick r:id="rId2"/>
              </a:rPr>
              <a:t>http://</a:t>
            </a:r>
            <a:r>
              <a:rPr lang="it-IT" dirty="0" smtClean="0">
                <a:hlinkClick r:id="rId2"/>
              </a:rPr>
              <a:t>www.hetwebsite.net/het/profiles/marshall.htm</a:t>
            </a:r>
            <a:endParaRPr lang="it-IT" dirty="0" smtClean="0"/>
          </a:p>
          <a:p>
            <a:endParaRPr lang="it-IT" dirty="0"/>
          </a:p>
        </p:txBody>
      </p:sp>
    </p:spTree>
    <p:extLst>
      <p:ext uri="{BB962C8B-B14F-4D97-AF65-F5344CB8AC3E}">
        <p14:creationId xmlns:p14="http://schemas.microsoft.com/office/powerpoint/2010/main" val="29365643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Appendice 1: Il metodo di Marshall</a:t>
            </a:r>
            <a:endParaRPr lang="en-GB" dirty="0"/>
          </a:p>
        </p:txBody>
      </p:sp>
    </p:spTree>
    <p:extLst>
      <p:ext uri="{BB962C8B-B14F-4D97-AF65-F5344CB8AC3E}">
        <p14:creationId xmlns:p14="http://schemas.microsoft.com/office/powerpoint/2010/main" val="41450625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322B75F-F5E5-46BB-8D3F-2B0981BD9678}"/>
              </a:ext>
            </a:extLst>
          </p:cNvPr>
          <p:cNvSpPr>
            <a:spLocks noGrp="1"/>
          </p:cNvSpPr>
          <p:nvPr>
            <p:ph type="title"/>
          </p:nvPr>
        </p:nvSpPr>
        <p:spPr/>
        <p:txBody>
          <a:bodyPr/>
          <a:lstStyle/>
          <a:p>
            <a:r>
              <a:rPr lang="en-GB" dirty="0" smtClean="0"/>
              <a:t>Il </a:t>
            </a:r>
            <a:r>
              <a:rPr lang="en-GB" dirty="0" err="1" smtClean="0"/>
              <a:t>metodo</a:t>
            </a:r>
            <a:r>
              <a:rPr lang="en-GB" dirty="0" smtClean="0"/>
              <a:t> di Marshall (1)</a:t>
            </a:r>
            <a:endParaRPr lang="en-GB" dirty="0"/>
          </a:p>
        </p:txBody>
      </p:sp>
      <p:sp>
        <p:nvSpPr>
          <p:cNvPr id="3" name="Segnaposto contenuto 2">
            <a:extLst>
              <a:ext uri="{FF2B5EF4-FFF2-40B4-BE49-F238E27FC236}">
                <a16:creationId xmlns:a16="http://schemas.microsoft.com/office/drawing/2014/main" id="{090898FC-2C00-4EB5-AB11-A047F8C291F0}"/>
              </a:ext>
            </a:extLst>
          </p:cNvPr>
          <p:cNvSpPr>
            <a:spLocks noGrp="1"/>
          </p:cNvSpPr>
          <p:nvPr>
            <p:ph idx="1"/>
          </p:nvPr>
        </p:nvSpPr>
        <p:spPr/>
        <p:txBody>
          <a:bodyPr>
            <a:normAutofit fontScale="85000" lnSpcReduction="20000"/>
          </a:bodyPr>
          <a:lstStyle/>
          <a:p>
            <a:r>
              <a:rPr lang="it-IT" dirty="0"/>
              <a:t>Il principale </a:t>
            </a:r>
            <a:r>
              <a:rPr lang="it-IT" dirty="0">
                <a:solidFill>
                  <a:srgbClr val="FF0000"/>
                </a:solidFill>
              </a:rPr>
              <a:t>problema metodologico di Marshall </a:t>
            </a:r>
            <a:r>
              <a:rPr lang="it-IT" dirty="0"/>
              <a:t>(e la sua contraddizione) è che la sua visione evolutiva </a:t>
            </a:r>
            <a:r>
              <a:rPr lang="it-IT" dirty="0" smtClean="0"/>
              <a:t>delle imprese, dell’industria e del </a:t>
            </a:r>
            <a:r>
              <a:rPr lang="it-IT" dirty="0"/>
              <a:t>capitalismo (in cui altre cose non rimangono uguali) correva parallelamente alla sua analisi, che era basata sulla statistica comparativa, un metodo di analisi basato sulla clausola </a:t>
            </a:r>
            <a:r>
              <a:rPr lang="it-IT" i="1" dirty="0" err="1" smtClean="0"/>
              <a:t>coeteris</a:t>
            </a:r>
            <a:r>
              <a:rPr lang="it-IT" i="1" dirty="0" smtClean="0"/>
              <a:t> </a:t>
            </a:r>
            <a:r>
              <a:rPr lang="it-IT" i="1" dirty="0" err="1"/>
              <a:t>paribus</a:t>
            </a:r>
            <a:r>
              <a:rPr lang="it-IT" dirty="0"/>
              <a:t> (cioè sul presupposto che altre cose siano uguali)</a:t>
            </a:r>
            <a:endParaRPr lang="en-GB" dirty="0" smtClean="0"/>
          </a:p>
          <a:p>
            <a:endParaRPr lang="en-GB" dirty="0" smtClean="0"/>
          </a:p>
          <a:p>
            <a:r>
              <a:rPr lang="it-IT" dirty="0"/>
              <a:t>Per Marshall, la </a:t>
            </a:r>
            <a:r>
              <a:rPr lang="it-IT" dirty="0" smtClean="0">
                <a:solidFill>
                  <a:srgbClr val="FF0000"/>
                </a:solidFill>
              </a:rPr>
              <a:t>statica comparata</a:t>
            </a:r>
            <a:r>
              <a:rPr lang="it-IT" dirty="0" smtClean="0"/>
              <a:t> </a:t>
            </a:r>
            <a:r>
              <a:rPr lang="it-IT" dirty="0"/>
              <a:t>dei </a:t>
            </a:r>
            <a:r>
              <a:rPr lang="it-IT" i="1" dirty="0" err="1" smtClean="0"/>
              <a:t>Principles</a:t>
            </a:r>
            <a:r>
              <a:rPr lang="it-IT" dirty="0" smtClean="0"/>
              <a:t>, </a:t>
            </a:r>
            <a:r>
              <a:rPr lang="it-IT" dirty="0"/>
              <a:t>non è altro che un'introduzione all'argomento. A un livello più avanzato, la "biologia economica" doveva essere la "Mecca" dell'economista Questo è il motivo per cui la prima edizione di </a:t>
            </a:r>
            <a:r>
              <a:rPr lang="it-IT" i="1" dirty="0" err="1"/>
              <a:t>Principles</a:t>
            </a:r>
            <a:r>
              <a:rPr lang="it-IT" dirty="0"/>
              <a:t> è stata presentata come Vol. (il Vol. II avrei dovuto raggiungere </a:t>
            </a:r>
            <a:r>
              <a:rPr lang="it-IT" dirty="0">
                <a:solidFill>
                  <a:srgbClr val="FF0000"/>
                </a:solidFill>
              </a:rPr>
              <a:t>la Mecca</a:t>
            </a:r>
            <a:r>
              <a:rPr lang="it-IT" dirty="0"/>
              <a:t>). </a:t>
            </a:r>
            <a:endParaRPr lang="it-IT" dirty="0" smtClean="0"/>
          </a:p>
          <a:p>
            <a:endParaRPr lang="it-IT" dirty="0"/>
          </a:p>
          <a:p>
            <a:r>
              <a:rPr lang="it-IT" dirty="0" smtClean="0"/>
              <a:t>Questo </a:t>
            </a:r>
            <a:r>
              <a:rPr lang="it-IT" dirty="0"/>
              <a:t>è anche il motivo per cui </a:t>
            </a:r>
            <a:r>
              <a:rPr lang="it-IT" i="1" dirty="0"/>
              <a:t>i Principi </a:t>
            </a:r>
            <a:r>
              <a:rPr lang="it-IT" dirty="0"/>
              <a:t>di Marshall sono disseminati da un'enorme quantità di </a:t>
            </a:r>
            <a:r>
              <a:rPr lang="it-IT" dirty="0" err="1"/>
              <a:t>caveat</a:t>
            </a:r>
            <a:r>
              <a:rPr lang="it-IT" dirty="0"/>
              <a:t> e analogie </a:t>
            </a:r>
            <a:r>
              <a:rPr lang="it-IT" dirty="0" smtClean="0"/>
              <a:t>biologiche.</a:t>
            </a:r>
            <a:endParaRPr lang="en-GB" dirty="0" smtClean="0"/>
          </a:p>
        </p:txBody>
      </p:sp>
      <p:sp>
        <p:nvSpPr>
          <p:cNvPr id="4" name="Segnaposto numero diapositiva 3">
            <a:extLst>
              <a:ext uri="{FF2B5EF4-FFF2-40B4-BE49-F238E27FC236}">
                <a16:creationId xmlns:a16="http://schemas.microsoft.com/office/drawing/2014/main" id="{F8E34A86-64FD-4D55-A7AD-B43630947A48}"/>
              </a:ext>
            </a:extLst>
          </p:cNvPr>
          <p:cNvSpPr>
            <a:spLocks noGrp="1"/>
          </p:cNvSpPr>
          <p:nvPr>
            <p:ph type="sldNum" sz="quarter" idx="12"/>
          </p:nvPr>
        </p:nvSpPr>
        <p:spPr/>
        <p:txBody>
          <a:bodyPr/>
          <a:lstStyle/>
          <a:p>
            <a:fld id="{191A6BBC-5635-1B40-9ED5-3106DE85D023}" type="slidenum">
              <a:rPr lang="it-IT" smtClean="0"/>
              <a:t>49</a:t>
            </a:fld>
            <a:endParaRPr lang="it-IT"/>
          </a:p>
        </p:txBody>
      </p:sp>
    </p:spTree>
    <p:extLst>
      <p:ext uri="{BB962C8B-B14F-4D97-AF65-F5344CB8AC3E}">
        <p14:creationId xmlns:p14="http://schemas.microsoft.com/office/powerpoint/2010/main" val="177386258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322B75F-F5E5-46BB-8D3F-2B0981BD9678}"/>
              </a:ext>
            </a:extLst>
          </p:cNvPr>
          <p:cNvSpPr>
            <a:spLocks noGrp="1"/>
          </p:cNvSpPr>
          <p:nvPr>
            <p:ph type="title"/>
          </p:nvPr>
        </p:nvSpPr>
        <p:spPr/>
        <p:txBody>
          <a:bodyPr/>
          <a:lstStyle/>
          <a:p>
            <a:r>
              <a:rPr lang="en-GB" dirty="0" smtClean="0"/>
              <a:t>Il </a:t>
            </a:r>
            <a:r>
              <a:rPr lang="en-GB" dirty="0" err="1" smtClean="0"/>
              <a:t>metodo</a:t>
            </a:r>
            <a:r>
              <a:rPr lang="en-GB" dirty="0" smtClean="0"/>
              <a:t> di Marshall (2)</a:t>
            </a:r>
            <a:endParaRPr lang="en-GB" dirty="0"/>
          </a:p>
        </p:txBody>
      </p:sp>
      <p:sp>
        <p:nvSpPr>
          <p:cNvPr id="3" name="Segnaposto contenuto 2">
            <a:extLst>
              <a:ext uri="{FF2B5EF4-FFF2-40B4-BE49-F238E27FC236}">
                <a16:creationId xmlns:a16="http://schemas.microsoft.com/office/drawing/2014/main" id="{090898FC-2C00-4EB5-AB11-A047F8C291F0}"/>
              </a:ext>
            </a:extLst>
          </p:cNvPr>
          <p:cNvSpPr>
            <a:spLocks noGrp="1"/>
          </p:cNvSpPr>
          <p:nvPr>
            <p:ph idx="1"/>
          </p:nvPr>
        </p:nvSpPr>
        <p:spPr/>
        <p:txBody>
          <a:bodyPr>
            <a:normAutofit/>
          </a:bodyPr>
          <a:lstStyle/>
          <a:p>
            <a:pPr marL="0" indent="0">
              <a:buNone/>
            </a:pPr>
            <a:r>
              <a:rPr lang="en-US" dirty="0" smtClean="0"/>
              <a:t>“</a:t>
            </a:r>
            <a:r>
              <a:rPr lang="en-US" i="1" dirty="0"/>
              <a:t>Marshall .... arrived very early at the point of view that the bare bones of economic theory are not worth much in themselves and do not carry one far in the direction of useful, practical conclusions. The whole point lies in applying them to the </a:t>
            </a:r>
            <a:r>
              <a:rPr lang="en-US" i="1" dirty="0">
                <a:solidFill>
                  <a:srgbClr val="FF0000"/>
                </a:solidFill>
              </a:rPr>
              <a:t>interpretation of current economic life</a:t>
            </a:r>
            <a:r>
              <a:rPr lang="en-US" i="1" dirty="0"/>
              <a:t>. This requires a profound knowledge of the actual facts of industry and trade. But these and the relation of individual men to them are constantly and rapidly changing</a:t>
            </a:r>
            <a:r>
              <a:rPr lang="en-US" dirty="0"/>
              <a:t>. </a:t>
            </a:r>
            <a:r>
              <a:rPr lang="en-US" dirty="0" smtClean="0"/>
              <a:t>(</a:t>
            </a:r>
            <a:r>
              <a:rPr lang="en-US" dirty="0"/>
              <a:t>J.M. Keynes, Alfred Marshall, 1842-1942, </a:t>
            </a:r>
            <a:r>
              <a:rPr lang="en-US" i="1" dirty="0"/>
              <a:t>The Economic Journal</a:t>
            </a:r>
            <a:r>
              <a:rPr lang="en-US" dirty="0"/>
              <a:t>, Sept. 1924, pp. 311-372).</a:t>
            </a:r>
          </a:p>
          <a:p>
            <a:endParaRPr lang="en-US" dirty="0"/>
          </a:p>
          <a:p>
            <a:endParaRPr lang="it-IT" dirty="0" smtClean="0"/>
          </a:p>
          <a:p>
            <a:endParaRPr lang="en-GB" dirty="0" smtClean="0"/>
          </a:p>
        </p:txBody>
      </p:sp>
      <p:sp>
        <p:nvSpPr>
          <p:cNvPr id="4" name="Segnaposto numero diapositiva 3">
            <a:extLst>
              <a:ext uri="{FF2B5EF4-FFF2-40B4-BE49-F238E27FC236}">
                <a16:creationId xmlns:a16="http://schemas.microsoft.com/office/drawing/2014/main" id="{F8E34A86-64FD-4D55-A7AD-B43630947A48}"/>
              </a:ext>
            </a:extLst>
          </p:cNvPr>
          <p:cNvSpPr>
            <a:spLocks noGrp="1"/>
          </p:cNvSpPr>
          <p:nvPr>
            <p:ph type="sldNum" sz="quarter" idx="12"/>
          </p:nvPr>
        </p:nvSpPr>
        <p:spPr/>
        <p:txBody>
          <a:bodyPr/>
          <a:lstStyle/>
          <a:p>
            <a:fld id="{191A6BBC-5635-1B40-9ED5-3106DE85D023}" type="slidenum">
              <a:rPr lang="it-IT" smtClean="0"/>
              <a:t>50</a:t>
            </a:fld>
            <a:endParaRPr lang="it-IT"/>
          </a:p>
        </p:txBody>
      </p:sp>
    </p:spTree>
    <p:extLst>
      <p:ext uri="{BB962C8B-B14F-4D97-AF65-F5344CB8AC3E}">
        <p14:creationId xmlns:p14="http://schemas.microsoft.com/office/powerpoint/2010/main" val="230185053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322B75F-F5E5-46BB-8D3F-2B0981BD9678}"/>
              </a:ext>
            </a:extLst>
          </p:cNvPr>
          <p:cNvSpPr>
            <a:spLocks noGrp="1"/>
          </p:cNvSpPr>
          <p:nvPr>
            <p:ph type="title"/>
          </p:nvPr>
        </p:nvSpPr>
        <p:spPr/>
        <p:txBody>
          <a:bodyPr/>
          <a:lstStyle/>
          <a:p>
            <a:r>
              <a:rPr lang="en-GB" dirty="0" smtClean="0"/>
              <a:t>Il </a:t>
            </a:r>
            <a:r>
              <a:rPr lang="en-GB" dirty="0" err="1" smtClean="0"/>
              <a:t>metodo</a:t>
            </a:r>
            <a:r>
              <a:rPr lang="en-GB" dirty="0" smtClean="0"/>
              <a:t> di Marshall (3)</a:t>
            </a:r>
            <a:endParaRPr lang="en-GB" dirty="0"/>
          </a:p>
        </p:txBody>
      </p:sp>
      <p:sp>
        <p:nvSpPr>
          <p:cNvPr id="3" name="Segnaposto contenuto 2">
            <a:extLst>
              <a:ext uri="{FF2B5EF4-FFF2-40B4-BE49-F238E27FC236}">
                <a16:creationId xmlns:a16="http://schemas.microsoft.com/office/drawing/2014/main" id="{090898FC-2C00-4EB5-AB11-A047F8C291F0}"/>
              </a:ext>
            </a:extLst>
          </p:cNvPr>
          <p:cNvSpPr>
            <a:spLocks noGrp="1"/>
          </p:cNvSpPr>
          <p:nvPr>
            <p:ph idx="1"/>
          </p:nvPr>
        </p:nvSpPr>
        <p:spPr/>
        <p:txBody>
          <a:bodyPr>
            <a:normAutofit fontScale="77500" lnSpcReduction="20000"/>
          </a:bodyPr>
          <a:lstStyle/>
          <a:p>
            <a:r>
              <a:rPr lang="it-IT" dirty="0"/>
              <a:t>Marshall </a:t>
            </a:r>
            <a:r>
              <a:rPr lang="it-IT" dirty="0" smtClean="0"/>
              <a:t>mira </a:t>
            </a:r>
            <a:r>
              <a:rPr lang="it-IT" dirty="0"/>
              <a:t>a creare un </a:t>
            </a:r>
            <a:r>
              <a:rPr lang="it-IT" dirty="0">
                <a:solidFill>
                  <a:srgbClr val="FF0000"/>
                </a:solidFill>
              </a:rPr>
              <a:t>metodo di analisi </a:t>
            </a:r>
            <a:r>
              <a:rPr lang="it-IT" dirty="0"/>
              <a:t>che </a:t>
            </a:r>
            <a:r>
              <a:rPr lang="it-IT" dirty="0" smtClean="0"/>
              <a:t>possa </a:t>
            </a:r>
            <a:r>
              <a:rPr lang="it-IT" dirty="0"/>
              <a:t>essere utilizzato nell'analisi di problemi economici </a:t>
            </a:r>
            <a:r>
              <a:rPr lang="it-IT" dirty="0" smtClean="0"/>
              <a:t>concreti (coniugare teoria e osservazione della realtà). A questo si riferisce quanto usa la parola analisi, altrimenti utilizza la parola teoria o teoria pura</a:t>
            </a:r>
          </a:p>
          <a:p>
            <a:endParaRPr lang="it-IT" dirty="0"/>
          </a:p>
          <a:p>
            <a:r>
              <a:rPr lang="it-IT" dirty="0" smtClean="0"/>
              <a:t>Per Marshall la teoria economica non è un insieme di verità immutabili ma </a:t>
            </a:r>
            <a:r>
              <a:rPr lang="it-IT" dirty="0" smtClean="0">
                <a:solidFill>
                  <a:srgbClr val="FF0000"/>
                </a:solidFill>
              </a:rPr>
              <a:t>una </a:t>
            </a:r>
            <a:r>
              <a:rPr lang="it-IT" dirty="0">
                <a:solidFill>
                  <a:srgbClr val="FF0000"/>
                </a:solidFill>
              </a:rPr>
              <a:t>tecnica di pensiero </a:t>
            </a:r>
            <a:r>
              <a:rPr lang="it-IT" dirty="0"/>
              <a:t>per giungere alle conclusioni corrette </a:t>
            </a:r>
            <a:r>
              <a:rPr lang="en-US" i="1" dirty="0"/>
              <a:t>“[Economic theory] is not a body of concrete truth, but an engine for the discovery of concrete truths</a:t>
            </a:r>
            <a:r>
              <a:rPr lang="en-US" dirty="0"/>
              <a:t>“ (</a:t>
            </a:r>
            <a:r>
              <a:rPr lang="en-US" i="1" dirty="0"/>
              <a:t>Principles</a:t>
            </a:r>
            <a:r>
              <a:rPr lang="en-US" dirty="0"/>
              <a:t>, Book I, Ch. 4)</a:t>
            </a:r>
          </a:p>
          <a:p>
            <a:endParaRPr lang="it-IT" dirty="0" smtClean="0"/>
          </a:p>
          <a:p>
            <a:r>
              <a:rPr lang="it-IT" dirty="0" smtClean="0"/>
              <a:t>Nell’elaborare la sua teoria, Marshall è consapevole </a:t>
            </a:r>
            <a:r>
              <a:rPr lang="it-IT" dirty="0"/>
              <a:t>del fatto che ogni parte del sistema economico (vale a dire ogni mercato / industria) è collegata a tutte le altre parti (cioè a tutti gli altri mercati / industrie</a:t>
            </a:r>
            <a:r>
              <a:rPr lang="it-IT" dirty="0" smtClean="0"/>
              <a:t>) e che questo richiederebbe di analizzare tutti i mercati simultaneamente (come fa </a:t>
            </a:r>
            <a:r>
              <a:rPr lang="it-IT" dirty="0" err="1" smtClean="0"/>
              <a:t>Walras</a:t>
            </a:r>
            <a:r>
              <a:rPr lang="it-IT" dirty="0" smtClean="0"/>
              <a:t>). Ma nota che non tutte le </a:t>
            </a:r>
            <a:r>
              <a:rPr lang="it-IT" dirty="0" smtClean="0">
                <a:solidFill>
                  <a:srgbClr val="FF0000"/>
                </a:solidFill>
              </a:rPr>
              <a:t>interconnessioni</a:t>
            </a:r>
            <a:r>
              <a:rPr lang="it-IT" dirty="0" smtClean="0"/>
              <a:t> hanno la stessa importanza.</a:t>
            </a:r>
          </a:p>
          <a:p>
            <a:endParaRPr lang="it-IT" dirty="0"/>
          </a:p>
          <a:p>
            <a:endParaRPr lang="en-US" dirty="0"/>
          </a:p>
          <a:p>
            <a:endParaRPr lang="it-IT" dirty="0" smtClean="0"/>
          </a:p>
          <a:p>
            <a:endParaRPr lang="en-GB" dirty="0" smtClean="0"/>
          </a:p>
        </p:txBody>
      </p:sp>
      <p:sp>
        <p:nvSpPr>
          <p:cNvPr id="4" name="Segnaposto numero diapositiva 3">
            <a:extLst>
              <a:ext uri="{FF2B5EF4-FFF2-40B4-BE49-F238E27FC236}">
                <a16:creationId xmlns:a16="http://schemas.microsoft.com/office/drawing/2014/main" id="{F8E34A86-64FD-4D55-A7AD-B43630947A48}"/>
              </a:ext>
            </a:extLst>
          </p:cNvPr>
          <p:cNvSpPr>
            <a:spLocks noGrp="1"/>
          </p:cNvSpPr>
          <p:nvPr>
            <p:ph type="sldNum" sz="quarter" idx="12"/>
          </p:nvPr>
        </p:nvSpPr>
        <p:spPr/>
        <p:txBody>
          <a:bodyPr/>
          <a:lstStyle/>
          <a:p>
            <a:fld id="{191A6BBC-5635-1B40-9ED5-3106DE85D023}" type="slidenum">
              <a:rPr lang="it-IT" smtClean="0"/>
              <a:t>51</a:t>
            </a:fld>
            <a:endParaRPr lang="it-IT"/>
          </a:p>
        </p:txBody>
      </p:sp>
    </p:spTree>
    <p:extLst>
      <p:ext uri="{BB962C8B-B14F-4D97-AF65-F5344CB8AC3E}">
        <p14:creationId xmlns:p14="http://schemas.microsoft.com/office/powerpoint/2010/main" val="23064473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AE376A9-7439-4856-B652-9211D5B27D34}"/>
              </a:ext>
            </a:extLst>
          </p:cNvPr>
          <p:cNvSpPr>
            <a:spLocks noGrp="1"/>
          </p:cNvSpPr>
          <p:nvPr>
            <p:ph type="title"/>
          </p:nvPr>
        </p:nvSpPr>
        <p:spPr/>
        <p:txBody>
          <a:bodyPr/>
          <a:lstStyle/>
          <a:p>
            <a:r>
              <a:rPr lang="en-GB" dirty="0" smtClean="0"/>
              <a:t>Il </a:t>
            </a:r>
            <a:r>
              <a:rPr lang="en-GB" dirty="0" err="1" smtClean="0"/>
              <a:t>metodo</a:t>
            </a:r>
            <a:r>
              <a:rPr lang="en-GB" dirty="0" smtClean="0"/>
              <a:t> di Marshall (4)</a:t>
            </a:r>
            <a:endParaRPr lang="en-GB" dirty="0"/>
          </a:p>
        </p:txBody>
      </p:sp>
      <p:sp>
        <p:nvSpPr>
          <p:cNvPr id="3" name="Segnaposto contenuto 2">
            <a:extLst>
              <a:ext uri="{FF2B5EF4-FFF2-40B4-BE49-F238E27FC236}">
                <a16:creationId xmlns:a16="http://schemas.microsoft.com/office/drawing/2014/main" id="{F3530C3B-C191-4492-8942-7835FBAE97F6}"/>
              </a:ext>
            </a:extLst>
          </p:cNvPr>
          <p:cNvSpPr>
            <a:spLocks noGrp="1"/>
          </p:cNvSpPr>
          <p:nvPr>
            <p:ph idx="1"/>
          </p:nvPr>
        </p:nvSpPr>
        <p:spPr/>
        <p:txBody>
          <a:bodyPr>
            <a:normAutofit fontScale="92500" lnSpcReduction="20000"/>
          </a:bodyPr>
          <a:lstStyle/>
          <a:p>
            <a:pPr algn="just"/>
            <a:r>
              <a:rPr lang="it-IT" dirty="0"/>
              <a:t>Sulla base di questa considerazione, </a:t>
            </a:r>
            <a:r>
              <a:rPr lang="it-IT" dirty="0" smtClean="0"/>
              <a:t>Marshall elabora </a:t>
            </a:r>
            <a:r>
              <a:rPr lang="it-IT" dirty="0"/>
              <a:t>i metodo degli equilibri parziali che gli consente di ragionare applicando la clausola del </a:t>
            </a:r>
            <a:r>
              <a:rPr lang="it-IT" i="1" dirty="0" err="1">
                <a:solidFill>
                  <a:srgbClr val="FF0000"/>
                </a:solidFill>
              </a:rPr>
              <a:t>coeteris</a:t>
            </a:r>
            <a:r>
              <a:rPr lang="it-IT" i="1" dirty="0">
                <a:solidFill>
                  <a:srgbClr val="FF0000"/>
                </a:solidFill>
              </a:rPr>
              <a:t> </a:t>
            </a:r>
            <a:r>
              <a:rPr lang="it-IT" i="1" dirty="0" err="1">
                <a:solidFill>
                  <a:srgbClr val="FF0000"/>
                </a:solidFill>
              </a:rPr>
              <a:t>paribus</a:t>
            </a:r>
            <a:r>
              <a:rPr lang="it-IT" dirty="0"/>
              <a:t>, allo scopo d’indentificare i effetti di un singola causa da quelli delle altre (studio delle </a:t>
            </a:r>
            <a:r>
              <a:rPr lang="it-IT" dirty="0">
                <a:solidFill>
                  <a:srgbClr val="FF0000"/>
                </a:solidFill>
              </a:rPr>
              <a:t>catene causali brevi </a:t>
            </a:r>
            <a:r>
              <a:rPr lang="it-IT" dirty="0"/>
              <a:t>riduce il rischio di arrivare a conclusioni sbagliate). Esperimento mentale non descrizione realistica del mondo. </a:t>
            </a:r>
            <a:endParaRPr lang="en-US" dirty="0"/>
          </a:p>
          <a:p>
            <a:pPr algn="just"/>
            <a:endParaRPr lang="it-IT" dirty="0" smtClean="0"/>
          </a:p>
          <a:p>
            <a:pPr algn="just"/>
            <a:r>
              <a:rPr lang="it-IT" dirty="0" smtClean="0"/>
              <a:t>Esempio: </a:t>
            </a:r>
            <a:r>
              <a:rPr lang="it-IT" dirty="0" err="1" smtClean="0"/>
              <a:t>Cournot</a:t>
            </a:r>
            <a:r>
              <a:rPr lang="it-IT" dirty="0" smtClean="0"/>
              <a:t> si sbagliava perché usava la matematica per produrre una catena di deduzioni troppo lunga partendo dalle sue premesse. È vero che, </a:t>
            </a:r>
            <a:r>
              <a:rPr lang="it-IT" i="1" dirty="0" err="1" smtClean="0"/>
              <a:t>coeteris</a:t>
            </a:r>
            <a:r>
              <a:rPr lang="it-IT" i="1" dirty="0" smtClean="0"/>
              <a:t> </a:t>
            </a:r>
            <a:r>
              <a:rPr lang="it-IT" i="1" dirty="0" err="1" smtClean="0"/>
              <a:t>paribus</a:t>
            </a:r>
            <a:r>
              <a:rPr lang="it-IT" i="1" dirty="0" smtClean="0"/>
              <a:t>, </a:t>
            </a:r>
            <a:r>
              <a:rPr lang="it-IT" dirty="0" smtClean="0"/>
              <a:t> a parità di tutto il resto, i rendimenti crescenti portano al monopolio.</a:t>
            </a:r>
          </a:p>
          <a:p>
            <a:pPr algn="just"/>
            <a:endParaRPr lang="it-IT" dirty="0" smtClean="0"/>
          </a:p>
          <a:p>
            <a:pPr algn="just"/>
            <a:r>
              <a:rPr lang="it-IT" dirty="0" smtClean="0"/>
              <a:t>Ma, naturalmente, tutto nella realtà il resto non rimane uguale….</a:t>
            </a:r>
          </a:p>
        </p:txBody>
      </p:sp>
      <p:sp>
        <p:nvSpPr>
          <p:cNvPr id="4" name="Segnaposto numero diapositiva 3">
            <a:extLst>
              <a:ext uri="{FF2B5EF4-FFF2-40B4-BE49-F238E27FC236}">
                <a16:creationId xmlns:a16="http://schemas.microsoft.com/office/drawing/2014/main" id="{DE59F9C9-CA51-43D2-81D6-E81E0898B498}"/>
              </a:ext>
            </a:extLst>
          </p:cNvPr>
          <p:cNvSpPr>
            <a:spLocks noGrp="1"/>
          </p:cNvSpPr>
          <p:nvPr>
            <p:ph type="sldNum" sz="quarter" idx="12"/>
          </p:nvPr>
        </p:nvSpPr>
        <p:spPr/>
        <p:txBody>
          <a:bodyPr/>
          <a:lstStyle/>
          <a:p>
            <a:fld id="{191A6BBC-5635-1B40-9ED5-3106DE85D023}" type="slidenum">
              <a:rPr lang="it-IT" smtClean="0"/>
              <a:t>52</a:t>
            </a:fld>
            <a:endParaRPr lang="it-IT"/>
          </a:p>
        </p:txBody>
      </p:sp>
    </p:spTree>
    <p:extLst>
      <p:ext uri="{BB962C8B-B14F-4D97-AF65-F5344CB8AC3E}">
        <p14:creationId xmlns:p14="http://schemas.microsoft.com/office/powerpoint/2010/main" val="41385930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i="1" dirty="0" err="1" smtClean="0">
                <a:solidFill>
                  <a:srgbClr val="FF0000"/>
                </a:solidFill>
              </a:rPr>
              <a:t>Coeteris</a:t>
            </a:r>
            <a:r>
              <a:rPr lang="it-IT" i="1" dirty="0" smtClean="0">
                <a:solidFill>
                  <a:srgbClr val="FF0000"/>
                </a:solidFill>
              </a:rPr>
              <a:t> </a:t>
            </a:r>
            <a:r>
              <a:rPr lang="it-IT" i="1" dirty="0" err="1" smtClean="0">
                <a:solidFill>
                  <a:srgbClr val="FF0000"/>
                </a:solidFill>
              </a:rPr>
              <a:t>paribus</a:t>
            </a:r>
            <a:endParaRPr lang="it-IT" i="1" dirty="0">
              <a:solidFill>
                <a:srgbClr val="FF0000"/>
              </a:solidFill>
            </a:endParaRPr>
          </a:p>
        </p:txBody>
      </p:sp>
      <p:sp>
        <p:nvSpPr>
          <p:cNvPr id="3" name="Segnaposto contenuto 2"/>
          <p:cNvSpPr>
            <a:spLocks noGrp="1"/>
          </p:cNvSpPr>
          <p:nvPr>
            <p:ph idx="1"/>
          </p:nvPr>
        </p:nvSpPr>
        <p:spPr/>
        <p:txBody>
          <a:bodyPr>
            <a:normAutofit fontScale="85000" lnSpcReduction="20000"/>
          </a:bodyPr>
          <a:lstStyle/>
          <a:p>
            <a:pPr marL="0" indent="0">
              <a:buNone/>
            </a:pPr>
            <a:r>
              <a:rPr lang="en-US" i="1" dirty="0"/>
              <a:t>The element of time is a chief cause of those difficulties in economic investigations which make it necessary for man with his limited powers to go step by step; breaking up a complex question, studying one bit at a time, and at last combining his partial solutions into a more or less complete solution of the whole riddle. In breaking it up, he segregates those disturbing causes, whose wanderings happen to be inconvenient, for the time in a pound called </a:t>
            </a:r>
            <a:r>
              <a:rPr lang="en-US" i="1" dirty="0" err="1"/>
              <a:t>Caeteris</a:t>
            </a:r>
            <a:r>
              <a:rPr lang="en-US" i="1" dirty="0"/>
              <a:t> Paribus. The study of some group of tendencies is isolated by the assumption other things being equal: the existence of other tendencies is not denied, but their disturbing effect is neglected for a time. The more the issue is thus narrowed, the more exactly can it be handled: but also the less closely does it correspond to real life. Each exact and firm handling of a narrow issue, however, helps towards treating broader issues, in which that narrow issue is contained, more exactly than would otherwise have been possible. With each step more things can be let out of the pound; exact discussions can be made less abstract, realistic discussions can be made less inexact than was possible at an earlier stage. </a:t>
            </a:r>
            <a:endParaRPr lang="en-US" i="1" dirty="0" smtClean="0"/>
          </a:p>
          <a:p>
            <a:pPr marL="0" indent="0">
              <a:buNone/>
            </a:pPr>
            <a:r>
              <a:rPr lang="en-US" i="1" dirty="0" smtClean="0"/>
              <a:t>(Principles, Part V, Chapter 5)</a:t>
            </a:r>
            <a:endParaRPr lang="it-IT" i="1" dirty="0"/>
          </a:p>
        </p:txBody>
      </p:sp>
    </p:spTree>
    <p:extLst>
      <p:ext uri="{BB962C8B-B14F-4D97-AF65-F5344CB8AC3E}">
        <p14:creationId xmlns:p14="http://schemas.microsoft.com/office/powerpoint/2010/main" val="1045254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metodo di Marshall (5)</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Un ultimo aspetto metodologico generale, che vale la pena sottolineare parlando del metodo di Marshall marginalista atipico riguarda la sua visione dell’</a:t>
            </a:r>
            <a:r>
              <a:rPr lang="it-IT" dirty="0" smtClean="0">
                <a:solidFill>
                  <a:srgbClr val="FF0000"/>
                </a:solidFill>
              </a:rPr>
              <a:t>uso corretto della matematica in economia</a:t>
            </a:r>
            <a:r>
              <a:rPr lang="it-IT" dirty="0" smtClean="0"/>
              <a:t>. </a:t>
            </a:r>
          </a:p>
          <a:p>
            <a:endParaRPr lang="it-IT" dirty="0"/>
          </a:p>
          <a:p>
            <a:r>
              <a:rPr lang="it-IT" dirty="0" smtClean="0"/>
              <a:t>Dall’idea </a:t>
            </a:r>
            <a:r>
              <a:rPr lang="it-IT" dirty="0"/>
              <a:t>di tradurre «</a:t>
            </a:r>
            <a:r>
              <a:rPr lang="it-IT" dirty="0" err="1"/>
              <a:t>Mill</a:t>
            </a:r>
            <a:r>
              <a:rPr lang="it-IT" dirty="0"/>
              <a:t> in linguaggio matematico» alle regole corrette per l’uso della matematica in economia in 6 passi</a:t>
            </a:r>
          </a:p>
          <a:p>
            <a:endParaRPr lang="en-GB" dirty="0"/>
          </a:p>
          <a:p>
            <a:r>
              <a:rPr lang="en-GB" dirty="0"/>
              <a:t>“</a:t>
            </a:r>
            <a:r>
              <a:rPr lang="en-GB" i="1" dirty="0"/>
              <a:t>I had a growing feeling in the later years of my work … that a good mathematical theorem dealing with economic hypotheses was very unlikely to be good economics: and I went more and more to the rules – (1) Use mathematics as a shorthand of language, rather than as an engine of enquiry. (2) Keep to them until you have done. (3) Translate into English. (4) Then illustrate by examples that are important in real life. (5) Burn the mathematics. (6) If you can’t succeed in (4), burn (3). This last I did often</a:t>
            </a:r>
            <a:r>
              <a:rPr lang="en-GB" dirty="0"/>
              <a:t>”. </a:t>
            </a:r>
          </a:p>
          <a:p>
            <a:endParaRPr lang="it-IT" dirty="0"/>
          </a:p>
        </p:txBody>
      </p:sp>
    </p:spTree>
    <p:extLst>
      <p:ext uri="{BB962C8B-B14F-4D97-AF65-F5344CB8AC3E}">
        <p14:creationId xmlns:p14="http://schemas.microsoft.com/office/powerpoint/2010/main" val="29214664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Appendice 2: Domanda, offerta e fattore tempo </a:t>
            </a:r>
            <a:endParaRPr lang="en-GB" dirty="0"/>
          </a:p>
        </p:txBody>
      </p:sp>
    </p:spTree>
    <p:extLst>
      <p:ext uri="{BB962C8B-B14F-4D97-AF65-F5344CB8AC3E}">
        <p14:creationId xmlns:p14="http://schemas.microsoft.com/office/powerpoint/2010/main" val="36535859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(1)</a:t>
            </a:r>
            <a:endParaRPr lang="it-IT" dirty="0"/>
          </a:p>
        </p:txBody>
      </p:sp>
      <p:sp>
        <p:nvSpPr>
          <p:cNvPr id="3" name="Segnaposto contenuto 2"/>
          <p:cNvSpPr>
            <a:spLocks noGrp="1"/>
          </p:cNvSpPr>
          <p:nvPr>
            <p:ph idx="1"/>
          </p:nvPr>
        </p:nvSpPr>
        <p:spPr/>
        <p:txBody>
          <a:bodyPr>
            <a:normAutofit fontScale="77500" lnSpcReduction="20000"/>
          </a:bodyPr>
          <a:lstStyle/>
          <a:p>
            <a:pPr marL="0" indent="0">
              <a:buNone/>
            </a:pPr>
            <a:r>
              <a:rPr lang="en-US" i="1" dirty="0"/>
              <a:t>We may roughly classify problems connected with fishing industries as those which are affected by very quick changes, such as uncertainties of the weather; or by changes of moderate length, such as the increased demand for fish caused by the scarcity of meat during the year or two following a cattle plague; or lastly, we may consider the great increase during a whole generation of the demand for fish which might result from the rapid growth of a high-strung artisan population making little use of their muscles</a:t>
            </a:r>
            <a:r>
              <a:rPr lang="en-US" i="1" dirty="0" smtClean="0"/>
              <a:t>.</a:t>
            </a:r>
          </a:p>
          <a:p>
            <a:endParaRPr lang="en-US" dirty="0"/>
          </a:p>
          <a:p>
            <a:pPr marL="0" indent="0">
              <a:buNone/>
            </a:pPr>
            <a:r>
              <a:rPr lang="en-US" i="1" dirty="0"/>
              <a:t>The day to day oscillations of the price of fish resulting from uncertainties of the weather, etc., are governed by practically the same causes in modern England as in the supposed stationary state. The changes in the general economic conditions around us are quick; but they are not quick enough to affect perceptibly the short-period normal level about which the price fluctuates from day to day: and they may be neglected [</a:t>
            </a:r>
            <a:r>
              <a:rPr lang="en-US" i="1" dirty="0" smtClean="0"/>
              <a:t>impounded </a:t>
            </a:r>
            <a:r>
              <a:rPr lang="en-US" i="1" dirty="0"/>
              <a:t>in </a:t>
            </a:r>
            <a:r>
              <a:rPr lang="en-US" i="1" dirty="0" err="1"/>
              <a:t>caeteris</a:t>
            </a:r>
            <a:r>
              <a:rPr lang="en-US" i="1" dirty="0"/>
              <a:t> paribus] during a study of such fluctuations</a:t>
            </a:r>
            <a:r>
              <a:rPr lang="en-US" i="1" dirty="0" smtClean="0"/>
              <a:t>.</a:t>
            </a:r>
          </a:p>
          <a:p>
            <a:pPr marL="0" indent="0">
              <a:buNone/>
            </a:pPr>
            <a:endParaRPr lang="en-US" dirty="0"/>
          </a:p>
          <a:p>
            <a:pPr marL="0" indent="0">
              <a:buNone/>
            </a:pPr>
            <a:r>
              <a:rPr lang="en-US" dirty="0" smtClean="0"/>
              <a:t>Fonte Principles, Part V, </a:t>
            </a:r>
            <a:r>
              <a:rPr lang="en-US" dirty="0" err="1" smtClean="0"/>
              <a:t>Capitolo</a:t>
            </a:r>
            <a:r>
              <a:rPr lang="en-US" dirty="0" smtClean="0"/>
              <a:t> 5</a:t>
            </a:r>
            <a:endParaRPr lang="en-US" dirty="0"/>
          </a:p>
        </p:txBody>
      </p:sp>
    </p:spTree>
    <p:extLst>
      <p:ext uri="{BB962C8B-B14F-4D97-AF65-F5344CB8AC3E}">
        <p14:creationId xmlns:p14="http://schemas.microsoft.com/office/powerpoint/2010/main" val="29762684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(2)</a:t>
            </a:r>
            <a:endParaRPr lang="it-IT" dirty="0"/>
          </a:p>
        </p:txBody>
      </p:sp>
      <p:sp>
        <p:nvSpPr>
          <p:cNvPr id="3" name="Segnaposto contenuto 2"/>
          <p:cNvSpPr>
            <a:spLocks noGrp="1"/>
          </p:cNvSpPr>
          <p:nvPr>
            <p:ph idx="1"/>
          </p:nvPr>
        </p:nvSpPr>
        <p:spPr/>
        <p:txBody>
          <a:bodyPr>
            <a:normAutofit fontScale="77500" lnSpcReduction="20000"/>
          </a:bodyPr>
          <a:lstStyle/>
          <a:p>
            <a:pPr marL="0" indent="0">
              <a:buNone/>
            </a:pPr>
            <a:r>
              <a:rPr lang="en-US" i="1" dirty="0" smtClean="0"/>
              <a:t>Let </a:t>
            </a:r>
            <a:r>
              <a:rPr lang="en-US" i="1" dirty="0"/>
              <a:t>us then pass on; and suppose a great increase in the general demand for fish, such for instance as might arise from a disease affecting farm stock, by which meat was made a dear and dangerous food for several years together. We now impound fluctuations due to the weather in </a:t>
            </a:r>
            <a:r>
              <a:rPr lang="en-US" i="1" dirty="0" err="1" smtClean="0"/>
              <a:t>caoteris</a:t>
            </a:r>
            <a:r>
              <a:rPr lang="en-US" i="1" dirty="0" smtClean="0"/>
              <a:t> </a:t>
            </a:r>
            <a:r>
              <a:rPr lang="en-US" i="1" dirty="0"/>
              <a:t>paribus, and neglect them provisionally: they are so quick that they speedily obliterate one another, and are therefore not important for problems of this class. </a:t>
            </a:r>
            <a:endParaRPr lang="en-US" i="1" dirty="0" smtClean="0"/>
          </a:p>
          <a:p>
            <a:pPr marL="0" indent="0">
              <a:buNone/>
            </a:pPr>
            <a:endParaRPr lang="en-US" i="1" dirty="0"/>
          </a:p>
          <a:p>
            <a:pPr marL="0" indent="0">
              <a:buNone/>
            </a:pPr>
            <a:r>
              <a:rPr lang="en-US" i="1" dirty="0" smtClean="0"/>
              <a:t>And </a:t>
            </a:r>
            <a:r>
              <a:rPr lang="en-US" i="1" dirty="0"/>
              <a:t>for the opposite reason we neglect variations in the numbers of those who are brought up as seafaring men: for these variations are too slow to produce much effect in the year or two during which the scarcity of meat lasts. Having impounded these two sets for the time, we give our full attention to such influences as the inducements which good fishing wages will offer to sailors to stay in their fishing homes for a year or two, instead of applying for work on a ship. </a:t>
            </a:r>
            <a:endParaRPr lang="en-US" i="1" dirty="0" smtClean="0"/>
          </a:p>
          <a:p>
            <a:pPr marL="0" indent="0">
              <a:buNone/>
            </a:pPr>
            <a:endParaRPr lang="en-US" i="1" dirty="0"/>
          </a:p>
          <a:p>
            <a:pPr marL="0" indent="0">
              <a:buNone/>
            </a:pPr>
            <a:r>
              <a:rPr lang="en-US" dirty="0"/>
              <a:t>Fonte Principles, Part V, </a:t>
            </a:r>
            <a:r>
              <a:rPr lang="en-US" dirty="0" err="1"/>
              <a:t>Capitolo</a:t>
            </a:r>
            <a:r>
              <a:rPr lang="en-US" dirty="0"/>
              <a:t> 5</a:t>
            </a:r>
          </a:p>
          <a:p>
            <a:pPr marL="0" indent="0">
              <a:buNone/>
            </a:pPr>
            <a:endParaRPr lang="en-US" i="1" dirty="0" smtClean="0"/>
          </a:p>
          <a:p>
            <a:endParaRPr lang="en-US" dirty="0"/>
          </a:p>
        </p:txBody>
      </p:sp>
    </p:spTree>
    <p:extLst>
      <p:ext uri="{BB962C8B-B14F-4D97-AF65-F5344CB8AC3E}">
        <p14:creationId xmlns:p14="http://schemas.microsoft.com/office/powerpoint/2010/main" val="4004019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(3)</a:t>
            </a:r>
            <a:endParaRPr lang="it-IT" dirty="0"/>
          </a:p>
        </p:txBody>
      </p:sp>
      <p:sp>
        <p:nvSpPr>
          <p:cNvPr id="3" name="Segnaposto contenuto 2"/>
          <p:cNvSpPr>
            <a:spLocks noGrp="1"/>
          </p:cNvSpPr>
          <p:nvPr>
            <p:ph idx="1"/>
          </p:nvPr>
        </p:nvSpPr>
        <p:spPr/>
        <p:txBody>
          <a:bodyPr>
            <a:normAutofit fontScale="77500" lnSpcReduction="20000"/>
          </a:bodyPr>
          <a:lstStyle/>
          <a:p>
            <a:pPr marL="0" indent="0">
              <a:buNone/>
            </a:pPr>
            <a:r>
              <a:rPr lang="en-US" i="1" dirty="0" smtClean="0"/>
              <a:t>We </a:t>
            </a:r>
            <a:r>
              <a:rPr lang="en-US" i="1" dirty="0"/>
              <a:t>consider what old fishing boats, and even vessels that were not specially made for fishing, can be adapted and sent to fish for a year or two. The normal price for any given daily supply of fish, which we are now seeking, is the price which will quickly call into the fishing trade capital and labour enough to obtain that supply in a day's fishing of average good fortune; the influence which the price of fish will have upon capital and labour available in the fishing trade being governed by rather narrow causes such as these</a:t>
            </a:r>
            <a:r>
              <a:rPr lang="en-US" i="1" dirty="0" smtClean="0"/>
              <a:t>.</a:t>
            </a:r>
          </a:p>
          <a:p>
            <a:pPr marL="0" indent="0">
              <a:buNone/>
            </a:pPr>
            <a:endParaRPr lang="en-US" i="1" dirty="0" smtClean="0"/>
          </a:p>
          <a:p>
            <a:pPr marL="0" indent="0">
              <a:buNone/>
            </a:pPr>
            <a:r>
              <a:rPr lang="en-US" i="1" dirty="0" smtClean="0"/>
              <a:t>This </a:t>
            </a:r>
            <a:r>
              <a:rPr lang="en-US" i="1" dirty="0"/>
              <a:t>new level about which the price oscillates during these years of exceptionally great demand, will obviously be higher than before. Here we see an illustration of the almost universal law that the term Normal being taken to refer to a short period of time an increase in the amount demanded raises the normal supply price. This law is almost universal even as regards industries which in long periods follow the tendency to increasing return</a:t>
            </a:r>
            <a:r>
              <a:rPr lang="en-US" i="1" dirty="0" smtClean="0"/>
              <a:t>.</a:t>
            </a:r>
          </a:p>
          <a:p>
            <a:pPr marL="0" indent="0">
              <a:buNone/>
            </a:pPr>
            <a:endParaRPr lang="en-US" i="1" dirty="0"/>
          </a:p>
          <a:p>
            <a:pPr marL="0" indent="0">
              <a:buNone/>
            </a:pPr>
            <a:r>
              <a:rPr lang="en-US" dirty="0"/>
              <a:t>Fonte Principles, Part V, </a:t>
            </a:r>
            <a:r>
              <a:rPr lang="en-US" dirty="0" err="1"/>
              <a:t>Capitolo</a:t>
            </a:r>
            <a:r>
              <a:rPr lang="en-US" dirty="0"/>
              <a:t> 5</a:t>
            </a:r>
          </a:p>
          <a:p>
            <a:pPr marL="0" indent="0">
              <a:buNone/>
            </a:pPr>
            <a:endParaRPr lang="en-US" dirty="0"/>
          </a:p>
        </p:txBody>
      </p:sp>
    </p:spTree>
    <p:extLst>
      <p:ext uri="{BB962C8B-B14F-4D97-AF65-F5344CB8AC3E}">
        <p14:creationId xmlns:p14="http://schemas.microsoft.com/office/powerpoint/2010/main" val="22839293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(4)</a:t>
            </a:r>
            <a:endParaRPr lang="it-IT" dirty="0"/>
          </a:p>
        </p:txBody>
      </p:sp>
      <p:sp>
        <p:nvSpPr>
          <p:cNvPr id="3" name="Segnaposto contenuto 2"/>
          <p:cNvSpPr>
            <a:spLocks noGrp="1"/>
          </p:cNvSpPr>
          <p:nvPr>
            <p:ph idx="1"/>
          </p:nvPr>
        </p:nvSpPr>
        <p:spPr/>
        <p:txBody>
          <a:bodyPr>
            <a:normAutofit fontScale="85000" lnSpcReduction="20000"/>
          </a:bodyPr>
          <a:lstStyle/>
          <a:p>
            <a:pPr marL="0" indent="0">
              <a:buNone/>
            </a:pPr>
            <a:r>
              <a:rPr lang="en-US" i="1" dirty="0" smtClean="0"/>
              <a:t>But </a:t>
            </a:r>
            <a:r>
              <a:rPr lang="en-US" i="1" dirty="0"/>
              <a:t>if we turn to consider the normal supply price with reference to a long period of time, we shall find that it is governed by a different set of causes, and with different results. For suppose that the disuse of meat causes a permanent distaste for it, and that an increased demand for fish continues long enough to enable the forces by which its supply is governed to work out their action fully (of course oscillations from day to day and from year to year would continue: but we may leave them on one side). </a:t>
            </a:r>
            <a:endParaRPr lang="en-US" i="1" dirty="0" smtClean="0"/>
          </a:p>
          <a:p>
            <a:pPr marL="0" indent="0">
              <a:buNone/>
            </a:pPr>
            <a:endParaRPr lang="en-US" i="1" dirty="0"/>
          </a:p>
          <a:p>
            <a:pPr marL="0" indent="0">
              <a:buNone/>
            </a:pPr>
            <a:r>
              <a:rPr lang="en-US" i="1" dirty="0" smtClean="0"/>
              <a:t>The </a:t>
            </a:r>
            <a:r>
              <a:rPr lang="en-US" i="1" dirty="0"/>
              <a:t>source of supply in the sea might perhaps show signs of exhaustion, and the fishermen might have to resort to more distant coasts v, and to deeper waters, Nature giving a Diminishing Return to the increased application of capital and labour of a given order of efficiency. </a:t>
            </a:r>
            <a:endParaRPr lang="en-US" i="1" dirty="0" smtClean="0"/>
          </a:p>
          <a:p>
            <a:endParaRPr lang="en-US" dirty="0"/>
          </a:p>
          <a:p>
            <a:pPr marL="0" indent="0">
              <a:buNone/>
            </a:pPr>
            <a:r>
              <a:rPr lang="en-US" dirty="0"/>
              <a:t>Fonte Principles, Part V, </a:t>
            </a:r>
            <a:r>
              <a:rPr lang="en-US" dirty="0" err="1"/>
              <a:t>Capitolo</a:t>
            </a:r>
            <a:r>
              <a:rPr lang="en-US" dirty="0"/>
              <a:t> 5</a:t>
            </a:r>
          </a:p>
          <a:p>
            <a:endParaRPr lang="en-US" dirty="0" smtClean="0"/>
          </a:p>
        </p:txBody>
      </p:sp>
    </p:spTree>
    <p:extLst>
      <p:ext uri="{BB962C8B-B14F-4D97-AF65-F5344CB8AC3E}">
        <p14:creationId xmlns:p14="http://schemas.microsoft.com/office/powerpoint/2010/main" val="6808621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(5)</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en-US" i="1" dirty="0" smtClean="0"/>
              <a:t>On </a:t>
            </a:r>
            <a:r>
              <a:rPr lang="en-US" i="1" dirty="0"/>
              <a:t>the other hand, those might turn out to be right who think that man is responsible for but a very small part of the destruction of fish that is constantly going on; and in that case a boat starting with equally good appliances and an equally efficient crew would be likely to get nearly as good a haul after the increase in the total volume of the fishing trade as before. </a:t>
            </a:r>
            <a:endParaRPr lang="en-US" i="1" dirty="0" smtClean="0"/>
          </a:p>
          <a:p>
            <a:pPr marL="0" indent="0">
              <a:buNone/>
            </a:pPr>
            <a:endParaRPr lang="en-US" i="1" dirty="0"/>
          </a:p>
          <a:p>
            <a:pPr marL="0" indent="0">
              <a:buNone/>
            </a:pPr>
            <a:r>
              <a:rPr lang="en-US" i="1" dirty="0" smtClean="0"/>
              <a:t>In </a:t>
            </a:r>
            <a:r>
              <a:rPr lang="en-US" i="1" dirty="0"/>
              <a:t>any case the normal cost of equipping a good boat with an efficient crew would certainly not be higher, and probably be a little lower after the trade had settled down to its now increased dimensions than before. </a:t>
            </a:r>
            <a:endParaRPr lang="en-US" i="1" dirty="0" smtClean="0"/>
          </a:p>
          <a:p>
            <a:pPr marL="0" indent="0">
              <a:buNone/>
            </a:pPr>
            <a:endParaRPr lang="it-IT" dirty="0" smtClean="0"/>
          </a:p>
          <a:p>
            <a:pPr marL="0" indent="0">
              <a:buNone/>
            </a:pPr>
            <a:r>
              <a:rPr lang="en-US" dirty="0"/>
              <a:t>Fonte Principles, Part V, </a:t>
            </a:r>
            <a:r>
              <a:rPr lang="en-US" dirty="0" err="1"/>
              <a:t>Capitolo</a:t>
            </a:r>
            <a:r>
              <a:rPr lang="en-US" dirty="0"/>
              <a:t> 5</a:t>
            </a:r>
            <a:endParaRPr lang="it-IT" dirty="0"/>
          </a:p>
        </p:txBody>
      </p:sp>
    </p:spTree>
    <p:extLst>
      <p:ext uri="{BB962C8B-B14F-4D97-AF65-F5344CB8AC3E}">
        <p14:creationId xmlns:p14="http://schemas.microsoft.com/office/powerpoint/2010/main" val="40569832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L’esempio dell’industria del pesce (6)</a:t>
            </a:r>
            <a:endParaRPr lang="it-IT" dirty="0"/>
          </a:p>
        </p:txBody>
      </p:sp>
      <p:sp>
        <p:nvSpPr>
          <p:cNvPr id="3" name="Segnaposto contenuto 2"/>
          <p:cNvSpPr>
            <a:spLocks noGrp="1"/>
          </p:cNvSpPr>
          <p:nvPr>
            <p:ph idx="1"/>
          </p:nvPr>
        </p:nvSpPr>
        <p:spPr/>
        <p:txBody>
          <a:bodyPr>
            <a:normAutofit fontScale="92500" lnSpcReduction="20000"/>
          </a:bodyPr>
          <a:lstStyle/>
          <a:p>
            <a:pPr marL="0" indent="0">
              <a:buNone/>
            </a:pPr>
            <a:r>
              <a:rPr lang="en-US" i="1" dirty="0" smtClean="0"/>
              <a:t>For </a:t>
            </a:r>
            <a:r>
              <a:rPr lang="en-US" i="1" dirty="0"/>
              <a:t>since fishermen require only trained aptitudes, and not any exceptional natural qualities, their number could be increased in less than a generation to almost any extent that was necessary to meet the demand; while the industries connected with building boats, making nets, etc. being now on a larger scale would be organized more thoroughly and economically. </a:t>
            </a:r>
            <a:endParaRPr lang="en-US" i="1" dirty="0" smtClean="0"/>
          </a:p>
          <a:p>
            <a:pPr marL="0" indent="0">
              <a:buNone/>
            </a:pPr>
            <a:endParaRPr lang="en-US" i="1" dirty="0"/>
          </a:p>
          <a:p>
            <a:pPr marL="0" indent="0">
              <a:buNone/>
            </a:pPr>
            <a:r>
              <a:rPr lang="en-US" i="1" dirty="0" smtClean="0"/>
              <a:t>If </a:t>
            </a:r>
            <a:r>
              <a:rPr lang="en-US" i="1" dirty="0"/>
              <a:t>therefore the waters of the sea showed no signs of depletion of fish, an increased supply could be produced at a lower price after a time sufficiently long to enable the normal action of economic causes to work itself out: and, the term Normal being taken to refer to a long period of time, the normal price of fish would decrease with an increase in demand. </a:t>
            </a:r>
          </a:p>
          <a:p>
            <a:endParaRPr lang="en-US" dirty="0" smtClean="0"/>
          </a:p>
          <a:p>
            <a:pPr marL="0" indent="0">
              <a:buNone/>
            </a:pPr>
            <a:r>
              <a:rPr lang="en-US" dirty="0"/>
              <a:t>Fonte Principles, Part V, </a:t>
            </a:r>
            <a:r>
              <a:rPr lang="en-US" dirty="0" err="1"/>
              <a:t>Capitolo</a:t>
            </a:r>
            <a:r>
              <a:rPr lang="en-US" dirty="0"/>
              <a:t> 5</a:t>
            </a:r>
          </a:p>
          <a:p>
            <a:endParaRPr lang="it-IT" dirty="0"/>
          </a:p>
        </p:txBody>
      </p:sp>
    </p:spTree>
    <p:extLst>
      <p:ext uri="{BB962C8B-B14F-4D97-AF65-F5344CB8AC3E}">
        <p14:creationId xmlns:p14="http://schemas.microsoft.com/office/powerpoint/2010/main" val="211270903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2424</TotalTime>
  <Words>7240</Words>
  <Application>Microsoft Office PowerPoint</Application>
  <PresentationFormat>Widescreen</PresentationFormat>
  <Paragraphs>363</Paragraphs>
  <Slides>61</Slides>
  <Notes>0</Notes>
  <HiddenSlides>0</HiddenSlides>
  <MMClips>1</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61</vt:i4>
      </vt:variant>
    </vt:vector>
  </HeadingPairs>
  <TitlesOfParts>
    <vt:vector size="70" baseType="lpstr">
      <vt:lpstr>Arial</vt:lpstr>
      <vt:lpstr>Arial</vt:lpstr>
      <vt:lpstr>Calibri</vt:lpstr>
      <vt:lpstr>Calibri Light</vt:lpstr>
      <vt:lpstr>Mangal</vt:lpstr>
      <vt:lpstr>sole_text</vt:lpstr>
      <vt:lpstr>Symbol</vt:lpstr>
      <vt:lpstr>Verdana</vt:lpstr>
      <vt:lpstr>Tema di Office</vt:lpstr>
      <vt:lpstr>Storia dell’Economia Politica  Lezione 10.26  Marshall</vt:lpstr>
      <vt:lpstr>Fatti salienti</vt:lpstr>
      <vt:lpstr>Fatti salienti</vt:lpstr>
      <vt:lpstr>Presentazione standard di PowerPoint</vt:lpstr>
      <vt:lpstr>Contesto internazionale: imperialismo</vt:lpstr>
      <vt:lpstr>Presentazione standard di PowerPoint</vt:lpstr>
      <vt:lpstr>Contesto inglese</vt:lpstr>
      <vt:lpstr>Presentazione standard di PowerPoint</vt:lpstr>
      <vt:lpstr>Profilo biografico (1842 – 1924)</vt:lpstr>
      <vt:lpstr>Profilo biografico (1842 – 1924), 2</vt:lpstr>
      <vt:lpstr>Istituzionalizzazione dell’economia e scuola di Cambridge</vt:lpstr>
      <vt:lpstr>Presentazione standard di PowerPoint</vt:lpstr>
      <vt:lpstr>La definizione di Economia politica secondo Marshall</vt:lpstr>
      <vt:lpstr>Il progetto di lavoro di Marshall, 1</vt:lpstr>
      <vt:lpstr>Il progetto di lavoro di Marshall, 2</vt:lpstr>
      <vt:lpstr>Il Residuum, la principale preoccupazione di Marshall</vt:lpstr>
      <vt:lpstr>Presentazione standard di PowerPoint</vt:lpstr>
      <vt:lpstr>La soluzione del problema: il progresso economico</vt:lpstr>
      <vt:lpstr>Progresso economico e rendimenti crescenti</vt:lpstr>
      <vt:lpstr>Migliore organizzazione della produzione genera rendimenti crescenti: ma perché migliorare l’organizzazione? </vt:lpstr>
      <vt:lpstr>Rendimenti crescenti e «Problema di Cournot»</vt:lpstr>
      <vt:lpstr>Marshall contro Cournot</vt:lpstr>
      <vt:lpstr>La soluzione di Marshall al problema di Cournot</vt:lpstr>
      <vt:lpstr>La soluzione di Marshall al problema di Cournot, 2</vt:lpstr>
      <vt:lpstr>La soluzione di Marshall al problema di Cournot, 3</vt:lpstr>
      <vt:lpstr>L’impresa rappresentativa</vt:lpstr>
      <vt:lpstr>Dall’impresa rappresentativa alla curva d’offerta</vt:lpstr>
      <vt:lpstr>Costruzione della curva di offerta</vt:lpstr>
      <vt:lpstr>Curve di offerta e curve di costo</vt:lpstr>
      <vt:lpstr>La concorrenza perfetta spiegata oggi</vt:lpstr>
      <vt:lpstr>La concorrenza secondo Marshall</vt:lpstr>
      <vt:lpstr>La concorrenza secondo Marshall, 2</vt:lpstr>
      <vt:lpstr>La concorrenza secondo Marshall, 3</vt:lpstr>
      <vt:lpstr>Analisi della domanda</vt:lpstr>
      <vt:lpstr>Il surplus del consumatore</vt:lpstr>
      <vt:lpstr>Teoria del valore e analisi periodale</vt:lpstr>
      <vt:lpstr>Teoria del valore e analisi periodale, 2</vt:lpstr>
      <vt:lpstr>Domanda, offerta e fattore tempo</vt:lpstr>
      <vt:lpstr>Breve e lungo periodo</vt:lpstr>
      <vt:lpstr>Domanda, offerta e distribuzione del reddito</vt:lpstr>
      <vt:lpstr>Conciliare l’inconciliabile</vt:lpstr>
      <vt:lpstr>Per finire …</vt:lpstr>
      <vt:lpstr>Marshall nel Valdarno ….</vt:lpstr>
      <vt:lpstr>Giacomo Becattini (1927 – 2017)</vt:lpstr>
      <vt:lpstr>Presentazione standard di PowerPoint</vt:lpstr>
      <vt:lpstr>Domande</vt:lpstr>
      <vt:lpstr>Fonti</vt:lpstr>
      <vt:lpstr>Appendice 1: Il metodo di Marshall</vt:lpstr>
      <vt:lpstr>Il metodo di Marshall (1)</vt:lpstr>
      <vt:lpstr>Il metodo di Marshall (2)</vt:lpstr>
      <vt:lpstr>Il metodo di Marshall (3)</vt:lpstr>
      <vt:lpstr>Il metodo di Marshall (4)</vt:lpstr>
      <vt:lpstr>Coeteris paribus</vt:lpstr>
      <vt:lpstr>Il metodo di Marshall (5)</vt:lpstr>
      <vt:lpstr>Appendice 2: Domanda, offerta e fattore tempo </vt:lpstr>
      <vt:lpstr>L’esempio dell’industria del pesce (1)</vt:lpstr>
      <vt:lpstr>L’esempio dell’industria del pesce (2)</vt:lpstr>
      <vt:lpstr>L’esempio dell’industria del pesce (3)</vt:lpstr>
      <vt:lpstr>L’esempio dell’industria del pesce (4)</vt:lpstr>
      <vt:lpstr>L’esempio dell’industria del pesce (5)</vt:lpstr>
      <vt:lpstr>L’esempio dell’industria del pesce (6)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223</cp:revision>
  <dcterms:created xsi:type="dcterms:W3CDTF">2019-02-18T06:11:12Z</dcterms:created>
  <dcterms:modified xsi:type="dcterms:W3CDTF">2026-05-04T05:28:15Z</dcterms:modified>
</cp:coreProperties>
</file>