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7" r:id="rId4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4" d="100"/>
          <a:sy n="74" d="100"/>
        </p:scale>
        <p:origin x="84" y="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469DDC5-CEB4-440C-8527-669973D896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D11986B9-FB30-4D38-9FBA-10B3A0B6FD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29B1A7C-FF36-4479-993D-243954F53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403F5-8F23-4480-AFDF-5272A8E1B723}" type="datetimeFigureOut">
              <a:rPr lang="it-IT" smtClean="0"/>
              <a:t>13/09/2018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6B7C62B-09C8-474A-A9E7-B57196EA2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BC825F3-45A3-4FF3-8D4E-F310BD3EB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A9EBB-9A43-46CC-911E-058C8AEFE1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20503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55B50B9-D20A-4C06-B1EC-9B71FB3DF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D74B899-F75E-4537-9228-9F597D44A8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01A062D-8C10-4ADF-97D5-A51962788D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403F5-8F23-4480-AFDF-5272A8E1B723}" type="datetimeFigureOut">
              <a:rPr lang="it-IT" smtClean="0"/>
              <a:t>13/09/2018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12A502F-D954-4E4B-9CED-2EF34594F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33C84BE-517C-4052-A003-43B6E39C6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A9EBB-9A43-46CC-911E-058C8AEFE1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77782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3F50173-4E36-4C44-9ADA-B7ADCF8F9A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08B36D5-B9D9-4B0B-9D68-5D39D37BC6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C455234-D507-47C7-8D3F-23BD6BEA9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403F5-8F23-4480-AFDF-5272A8E1B723}" type="datetimeFigureOut">
              <a:rPr lang="it-IT" smtClean="0"/>
              <a:t>13/09/2018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0677FF5-744C-47A8-8325-8EBA35FF0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ABC7B05-F7C8-4DFA-9155-1BFA3513C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A9EBB-9A43-46CC-911E-058C8AEFE1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57390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DA35E36-789B-41B7-ADFB-666B95E11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8DCE377-06C9-4C04-B87F-37EC103951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CD07434A-7582-4BBC-953A-E0F81820B7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098D5006-038F-4915-9FFD-8299118E5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403F5-8F23-4480-AFDF-5272A8E1B723}" type="datetimeFigureOut">
              <a:rPr lang="it-IT" smtClean="0"/>
              <a:t>13/09/2018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7FE3E5E9-7410-474E-8562-F92ADD105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DDE877A6-37D1-4C35-B3B1-9B3F2B2C6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A9EBB-9A43-46CC-911E-058C8AEFE1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42961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7678EF7-615E-4930-B0A3-E8C4C5188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8C67DAF-CFD7-4C38-B1B7-56C7422088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ACC06286-2993-4E5C-AE6C-7C33C9715B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8ABB32CC-B894-4C41-A1F1-D5DAE57056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E1807CCD-CDE4-44FC-AB0A-B27E4EE53E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EF0C88BE-D6DE-4338-9264-4C57EE5F3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403F5-8F23-4480-AFDF-5272A8E1B723}" type="datetimeFigureOut">
              <a:rPr lang="it-IT" smtClean="0"/>
              <a:t>13/09/2018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379DA724-10EF-4207-B567-0A6772AF7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D71DC80D-6C84-4AF5-A7D6-AA88A7DF4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A9EBB-9A43-46CC-911E-058C8AEFE1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49558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60C0F1D-D188-4D1F-8AD5-69B2EA249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827B2AE6-4F80-45F9-BC1B-B09640066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403F5-8F23-4480-AFDF-5272A8E1B723}" type="datetimeFigureOut">
              <a:rPr lang="it-IT" smtClean="0"/>
              <a:t>13/09/2018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CDACC918-FCC7-4F8F-9FDA-A86967271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14E52CBC-EEE4-459F-8A49-A4F31D0A4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A9EBB-9A43-46CC-911E-058C8AEFE1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9784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DF81E7D4-6AC5-4813-B95E-03AF59147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403F5-8F23-4480-AFDF-5272A8E1B723}" type="datetimeFigureOut">
              <a:rPr lang="it-IT" smtClean="0"/>
              <a:t>13/09/2018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E59C2791-9FCE-49BC-8BBA-C7C74282C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AF837F9A-1348-4869-9898-2AC0F5638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A9EBB-9A43-46CC-911E-058C8AEFE1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5374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D3C483F-28D5-4DF0-A50B-DD547FB35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659DC84-F558-4B80-AEA9-DB2568521C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33779281-1371-47F6-94E9-E667A34EBB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C2CFB943-A5B5-433E-942C-D268CD01A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403F5-8F23-4480-AFDF-5272A8E1B723}" type="datetimeFigureOut">
              <a:rPr lang="it-IT" smtClean="0"/>
              <a:t>13/09/2018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F6A49586-771E-4213-9678-05A00B687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0C388430-61EA-42A3-B8E6-8C2C92098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A9EBB-9A43-46CC-911E-058C8AEFE1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53229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AC87816-B0F7-472D-83EB-92A926F3CB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A129B840-F7E7-4043-B7D3-FDE75D0D14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31EAEA99-F926-46EC-988C-D8E3E73759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148A44C2-01C2-4D16-9ABA-AD4BCB3627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403F5-8F23-4480-AFDF-5272A8E1B723}" type="datetimeFigureOut">
              <a:rPr lang="it-IT" smtClean="0"/>
              <a:t>13/09/2018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0E7B338A-5BB1-43C8-BE31-4B5E6CA91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DB9C5F7-B769-45EB-A46C-584A24BF2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A9EBB-9A43-46CC-911E-058C8AEFE1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723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ADD7525-B0B2-430E-9993-E7B9A1734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89155F00-34FC-4513-B7E7-F9F7682B79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4C81300-397B-45F6-805F-1EF2B5472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403F5-8F23-4480-AFDF-5272A8E1B723}" type="datetimeFigureOut">
              <a:rPr lang="it-IT" smtClean="0"/>
              <a:t>13/09/2018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C67DF6F-1F23-4969-A1F6-B3DDC5AE2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0EC19A5-A937-4E1F-B3C6-49D3C2222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A9EBB-9A43-46CC-911E-058C8AEFE1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513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C30344BC-07A6-427D-891D-1CB2B906A7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98F30D69-0F4A-4749-A593-DE1205EA20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2397AC0-FE68-4DCD-A4F3-EBB9AEF79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403F5-8F23-4480-AFDF-5272A8E1B723}" type="datetimeFigureOut">
              <a:rPr lang="it-IT" smtClean="0"/>
              <a:t>13/09/2018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4BB6BB3-C004-4AF9-AE68-5C9A32BA6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F13BC72-6BF6-4DD9-81CD-34EE32019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A9EBB-9A43-46CC-911E-058C8AEFE1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72077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0981E4D9-818A-4CF9-A85B-0C922E63A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5552F787-12ED-4777-974C-8519B304E1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3C5BBB5-FAC5-46B8-9283-62E531ED1A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F403F5-8F23-4480-AFDF-5272A8E1B723}" type="datetimeFigureOut">
              <a:rPr lang="it-IT" smtClean="0"/>
              <a:t>13/09/2018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C083153-33F8-4FFB-8B76-32FFCE1850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1F341E5-83C8-4E41-9265-203C1E5F5A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4A9EBB-9A43-46CC-911E-058C8AEFE1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38037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967A6D76-C701-46E4-A3BF-A11731674D31}"/>
              </a:ext>
            </a:extLst>
          </p:cNvPr>
          <p:cNvSpPr txBox="1"/>
          <p:nvPr/>
        </p:nvSpPr>
        <p:spPr>
          <a:xfrm>
            <a:off x="361666" y="2521059"/>
            <a:ext cx="26817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/>
              <a:t>Rilevazione in P.D. di acquisti e vendite (e di altri fatti di gestione</a:t>
            </a:r>
            <a:r>
              <a:rPr lang="it-IT" dirty="0"/>
              <a:t>)</a:t>
            </a:r>
          </a:p>
        </p:txBody>
      </p:sp>
      <p:sp>
        <p:nvSpPr>
          <p:cNvPr id="5" name="Parentesi graffa aperta 4">
            <a:extLst>
              <a:ext uri="{FF2B5EF4-FFF2-40B4-BE49-F238E27FC236}">
                <a16:creationId xmlns:a16="http://schemas.microsoft.com/office/drawing/2014/main" id="{E1563767-593E-4ED3-84E8-0C46D2EACC58}"/>
              </a:ext>
            </a:extLst>
          </p:cNvPr>
          <p:cNvSpPr/>
          <p:nvPr/>
        </p:nvSpPr>
        <p:spPr>
          <a:xfrm>
            <a:off x="3248166" y="924635"/>
            <a:ext cx="259307" cy="5008729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1B2E0477-BF0A-4C1D-8C60-1BF38B737713}"/>
              </a:ext>
            </a:extLst>
          </p:cNvPr>
          <p:cNvSpPr txBox="1"/>
          <p:nvPr/>
        </p:nvSpPr>
        <p:spPr>
          <a:xfrm>
            <a:off x="4107976" y="1364776"/>
            <a:ext cx="6100550" cy="3682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sz="2400" dirty="0"/>
              <a:t>Fasi della liquidazione e del pagamento/riscossione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sz="2400" dirty="0"/>
              <a:t>Motivi per i quali è necessario distinguere in </a:t>
            </a:r>
            <a:r>
              <a:rPr lang="it-IT" sz="2400" dirty="0" err="1"/>
              <a:t>Co.Ge</a:t>
            </a:r>
            <a:r>
              <a:rPr lang="it-IT" sz="2400" dirty="0"/>
              <a:t>( contabilità generale) i due momenti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sz="2400" dirty="0"/>
              <a:t>Esempi numerici (</a:t>
            </a:r>
            <a:r>
              <a:rPr lang="it-IT" sz="2400"/>
              <a:t>slide successive)</a:t>
            </a:r>
            <a:endParaRPr lang="it-IT" sz="2400" dirty="0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623669AF-DE3E-4528-B9E3-93C55BBD4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C0B4E-CF04-497A-8172-C99197E8EF88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7782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6DDB6B08-7F5C-44B9-B773-E6DFA89AE70A}"/>
              </a:ext>
            </a:extLst>
          </p:cNvPr>
          <p:cNvSpPr txBox="1"/>
          <p:nvPr/>
        </p:nvSpPr>
        <p:spPr>
          <a:xfrm>
            <a:off x="746975" y="1255085"/>
            <a:ext cx="253713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t-IT"/>
            </a:defPPr>
            <a:lvl1pPr>
              <a:defRPr sz="25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dirty="0"/>
              <a:t>ACQUISTI</a:t>
            </a:r>
          </a:p>
          <a:p>
            <a:pPr algn="ctr"/>
            <a:r>
              <a:rPr lang="it-IT" dirty="0"/>
              <a:t>(beni e servizi)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97CEB9D5-BBBA-4302-8092-051791026355}"/>
              </a:ext>
            </a:extLst>
          </p:cNvPr>
          <p:cNvSpPr txBox="1"/>
          <p:nvPr/>
        </p:nvSpPr>
        <p:spPr>
          <a:xfrm>
            <a:off x="824252" y="3964012"/>
            <a:ext cx="2537138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it-IT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VENDITE</a:t>
            </a:r>
          </a:p>
          <a:p>
            <a:pPr algn="ctr"/>
            <a:r>
              <a:rPr lang="it-IT" sz="2800" dirty="0"/>
              <a:t>(beni e servizi)</a:t>
            </a:r>
          </a:p>
        </p:txBody>
      </p:sp>
      <p:sp>
        <p:nvSpPr>
          <p:cNvPr id="6" name="Parentesi graffa aperta 5">
            <a:extLst>
              <a:ext uri="{FF2B5EF4-FFF2-40B4-BE49-F238E27FC236}">
                <a16:creationId xmlns:a16="http://schemas.microsoft.com/office/drawing/2014/main" id="{9934F734-73ED-47DB-B4DF-8124B158C68C}"/>
              </a:ext>
            </a:extLst>
          </p:cNvPr>
          <p:cNvSpPr/>
          <p:nvPr/>
        </p:nvSpPr>
        <p:spPr>
          <a:xfrm>
            <a:off x="3580327" y="310860"/>
            <a:ext cx="180305" cy="252249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Parentesi graffa aperta 6">
            <a:extLst>
              <a:ext uri="{FF2B5EF4-FFF2-40B4-BE49-F238E27FC236}">
                <a16:creationId xmlns:a16="http://schemas.microsoft.com/office/drawing/2014/main" id="{20D62391-9A3A-46E9-8F58-DFF4CCD42D3E}"/>
              </a:ext>
            </a:extLst>
          </p:cNvPr>
          <p:cNvSpPr/>
          <p:nvPr/>
        </p:nvSpPr>
        <p:spPr>
          <a:xfrm>
            <a:off x="3580327" y="3357509"/>
            <a:ext cx="212500" cy="249179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27A7D4CD-C753-4164-BF1D-230FF71E8CDF}"/>
              </a:ext>
            </a:extLst>
          </p:cNvPr>
          <p:cNvSpPr txBox="1"/>
          <p:nvPr/>
        </p:nvSpPr>
        <p:spPr>
          <a:xfrm>
            <a:off x="4056845" y="364145"/>
            <a:ext cx="321327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Momento o fase formale</a:t>
            </a:r>
          </a:p>
          <a:p>
            <a:r>
              <a:rPr lang="it-IT" dirty="0"/>
              <a:t>(detta anche </a:t>
            </a:r>
            <a:r>
              <a:rPr lang="it-IT" b="1" dirty="0"/>
              <a:t>fase della liquidazione</a:t>
            </a:r>
            <a:r>
              <a:rPr lang="it-IT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Momento o fase sostanziale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7497C979-58B6-45C2-8C6E-F55926A49357}"/>
              </a:ext>
            </a:extLst>
          </p:cNvPr>
          <p:cNvSpPr txBox="1"/>
          <p:nvPr/>
        </p:nvSpPr>
        <p:spPr>
          <a:xfrm>
            <a:off x="3957034" y="3311852"/>
            <a:ext cx="321327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Momento o fase formale</a:t>
            </a:r>
          </a:p>
          <a:p>
            <a:r>
              <a:rPr lang="it-IT" dirty="0"/>
              <a:t>(detta anche </a:t>
            </a:r>
            <a:r>
              <a:rPr lang="it-IT" b="1" dirty="0"/>
              <a:t>fase della liquidazione</a:t>
            </a:r>
            <a:r>
              <a:rPr lang="it-IT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Momento o fase sostanziale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it-IT" dirty="0"/>
          </a:p>
        </p:txBody>
      </p:sp>
      <p:sp>
        <p:nvSpPr>
          <p:cNvPr id="10" name="Freccia a destra 9">
            <a:extLst>
              <a:ext uri="{FF2B5EF4-FFF2-40B4-BE49-F238E27FC236}">
                <a16:creationId xmlns:a16="http://schemas.microsoft.com/office/drawing/2014/main" id="{1CF8627D-B49B-408A-A59B-39AAD7339407}"/>
              </a:ext>
            </a:extLst>
          </p:cNvPr>
          <p:cNvSpPr/>
          <p:nvPr/>
        </p:nvSpPr>
        <p:spPr>
          <a:xfrm>
            <a:off x="7398912" y="484537"/>
            <a:ext cx="759854" cy="206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Freccia a destra 10">
            <a:extLst>
              <a:ext uri="{FF2B5EF4-FFF2-40B4-BE49-F238E27FC236}">
                <a16:creationId xmlns:a16="http://schemas.microsoft.com/office/drawing/2014/main" id="{3FC94D1B-A663-4ADA-A67B-FD362E4F836B}"/>
              </a:ext>
            </a:extLst>
          </p:cNvPr>
          <p:cNvSpPr/>
          <p:nvPr/>
        </p:nvSpPr>
        <p:spPr>
          <a:xfrm>
            <a:off x="7334518" y="2348686"/>
            <a:ext cx="759854" cy="206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Freccia a destra 11">
            <a:extLst>
              <a:ext uri="{FF2B5EF4-FFF2-40B4-BE49-F238E27FC236}">
                <a16:creationId xmlns:a16="http://schemas.microsoft.com/office/drawing/2014/main" id="{44355A25-9263-422D-9BE7-639914D6C66B}"/>
              </a:ext>
            </a:extLst>
          </p:cNvPr>
          <p:cNvSpPr/>
          <p:nvPr/>
        </p:nvSpPr>
        <p:spPr>
          <a:xfrm>
            <a:off x="7398912" y="3582895"/>
            <a:ext cx="759854" cy="206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Freccia a destra 12">
            <a:extLst>
              <a:ext uri="{FF2B5EF4-FFF2-40B4-BE49-F238E27FC236}">
                <a16:creationId xmlns:a16="http://schemas.microsoft.com/office/drawing/2014/main" id="{BE56055E-F2F8-4ABB-A803-E8AACBD61F72}"/>
              </a:ext>
            </a:extLst>
          </p:cNvPr>
          <p:cNvSpPr/>
          <p:nvPr/>
        </p:nvSpPr>
        <p:spPr>
          <a:xfrm>
            <a:off x="7398912" y="5278723"/>
            <a:ext cx="759854" cy="2511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6E7294D0-DAC4-4EC4-9DDE-B7C7236BE077}"/>
              </a:ext>
            </a:extLst>
          </p:cNvPr>
          <p:cNvSpPr txBox="1"/>
          <p:nvPr/>
        </p:nvSpPr>
        <p:spPr>
          <a:xfrm>
            <a:off x="8158766" y="364145"/>
            <a:ext cx="40332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Ricevimento fattura o altro documento contabile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C8BEBA59-322A-4FBA-91E0-EDB2E7F349B8}"/>
              </a:ext>
            </a:extLst>
          </p:cNvPr>
          <p:cNvSpPr txBox="1"/>
          <p:nvPr/>
        </p:nvSpPr>
        <p:spPr>
          <a:xfrm>
            <a:off x="8158768" y="2257325"/>
            <a:ext cx="1906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Pagamento</a:t>
            </a:r>
          </a:p>
        </p:txBody>
      </p:sp>
      <p:sp>
        <p:nvSpPr>
          <p:cNvPr id="16" name="Freccia in giù 15">
            <a:extLst>
              <a:ext uri="{FF2B5EF4-FFF2-40B4-BE49-F238E27FC236}">
                <a16:creationId xmlns:a16="http://schemas.microsoft.com/office/drawing/2014/main" id="{8533223E-A1EA-4EB7-AE99-6FA10C5B08C3}"/>
              </a:ext>
            </a:extLst>
          </p:cNvPr>
          <p:cNvSpPr/>
          <p:nvPr/>
        </p:nvSpPr>
        <p:spPr>
          <a:xfrm>
            <a:off x="8970138" y="1033201"/>
            <a:ext cx="244698" cy="4770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64C43069-6F90-4EDF-8343-6FE1E484526E}"/>
              </a:ext>
            </a:extLst>
          </p:cNvPr>
          <p:cNvSpPr txBox="1"/>
          <p:nvPr/>
        </p:nvSpPr>
        <p:spPr>
          <a:xfrm>
            <a:off x="8158766" y="1619718"/>
            <a:ext cx="3561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Sorge un debito, obbligo di pagare </a:t>
            </a:r>
            <a:r>
              <a:rPr lang="it-IT" b="1" baseline="30000" dirty="0"/>
              <a:t>1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3EC1B930-64F9-497E-93D8-C565899EC9B8}"/>
              </a:ext>
            </a:extLst>
          </p:cNvPr>
          <p:cNvSpPr txBox="1"/>
          <p:nvPr/>
        </p:nvSpPr>
        <p:spPr>
          <a:xfrm>
            <a:off x="8158767" y="3443618"/>
            <a:ext cx="4033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Emissione fattura o altro documento contabile</a:t>
            </a:r>
          </a:p>
        </p:txBody>
      </p:sp>
      <p:sp>
        <p:nvSpPr>
          <p:cNvPr id="19" name="Freccia in giù 18">
            <a:extLst>
              <a:ext uri="{FF2B5EF4-FFF2-40B4-BE49-F238E27FC236}">
                <a16:creationId xmlns:a16="http://schemas.microsoft.com/office/drawing/2014/main" id="{01C4F331-4CF1-4497-9C55-F4B979C455EC}"/>
              </a:ext>
            </a:extLst>
          </p:cNvPr>
          <p:cNvSpPr/>
          <p:nvPr/>
        </p:nvSpPr>
        <p:spPr>
          <a:xfrm>
            <a:off x="9092487" y="4431498"/>
            <a:ext cx="244698" cy="4770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674EB483-F689-4367-B302-90A669685C00}"/>
              </a:ext>
            </a:extLst>
          </p:cNvPr>
          <p:cNvSpPr txBox="1"/>
          <p:nvPr/>
        </p:nvSpPr>
        <p:spPr>
          <a:xfrm>
            <a:off x="8158766" y="4909391"/>
            <a:ext cx="37670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Sorge un credito</a:t>
            </a:r>
            <a:r>
              <a:rPr lang="it-IT" dirty="0"/>
              <a:t>, </a:t>
            </a:r>
            <a:r>
              <a:rPr lang="it-IT" b="1" dirty="0"/>
              <a:t>diritto a riscuotere </a:t>
            </a:r>
            <a:r>
              <a:rPr lang="it-IT" b="1" baseline="30000" dirty="0"/>
              <a:t>2</a:t>
            </a: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978214AA-63DE-4108-945C-3F8FF2446CEC}"/>
              </a:ext>
            </a:extLst>
          </p:cNvPr>
          <p:cNvSpPr txBox="1"/>
          <p:nvPr/>
        </p:nvSpPr>
        <p:spPr>
          <a:xfrm>
            <a:off x="8261799" y="5328970"/>
            <a:ext cx="1906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Riscossione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DBDA420F-EE93-44B7-8AA9-9D2C6C77BD85}"/>
              </a:ext>
            </a:extLst>
          </p:cNvPr>
          <p:cNvSpPr txBox="1"/>
          <p:nvPr/>
        </p:nvSpPr>
        <p:spPr>
          <a:xfrm>
            <a:off x="154546" y="310860"/>
            <a:ext cx="306517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RILEVAZIONE DI: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610A365E-8BAA-4378-A256-727DD5310215}"/>
              </a:ext>
            </a:extLst>
          </p:cNvPr>
          <p:cNvSpPr txBox="1"/>
          <p:nvPr/>
        </p:nvSpPr>
        <p:spPr>
          <a:xfrm>
            <a:off x="128790" y="6115310"/>
            <a:ext cx="122220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(1)(2) Questo è il significato di liquidazione, in senso contabile. Nel linguaggio comune, liquidazione equivale a pagamento/riscossione</a:t>
            </a:r>
          </a:p>
        </p:txBody>
      </p:sp>
      <p:sp>
        <p:nvSpPr>
          <p:cNvPr id="3" name="Segnaposto numero diapositiva 2">
            <a:extLst>
              <a:ext uri="{FF2B5EF4-FFF2-40B4-BE49-F238E27FC236}">
                <a16:creationId xmlns:a16="http://schemas.microsoft.com/office/drawing/2014/main" id="{A1CB7BD1-AFE7-4495-A8B0-1BC5C692B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C0B4E-CF04-497A-8172-C99197E8EF88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52396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>
            <a:extLst>
              <a:ext uri="{FF2B5EF4-FFF2-40B4-BE49-F238E27FC236}">
                <a16:creationId xmlns:a16="http://schemas.microsoft.com/office/drawing/2014/main" id="{C205AC24-DA57-405C-8959-20B647E3739D}"/>
              </a:ext>
            </a:extLst>
          </p:cNvPr>
          <p:cNvSpPr txBox="1"/>
          <p:nvPr/>
        </p:nvSpPr>
        <p:spPr>
          <a:xfrm>
            <a:off x="545206" y="746975"/>
            <a:ext cx="11101588" cy="5647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/>
              <a:t>Motivi per i quali occorre distinguere tra liquidazione e pagamenti</a:t>
            </a:r>
            <a:r>
              <a:rPr lang="it-IT" dirty="0"/>
              <a:t>:</a:t>
            </a:r>
          </a:p>
          <a:p>
            <a:pPr algn="ctr"/>
            <a:endParaRPr lang="it-IT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dirty="0"/>
              <a:t>Specie nelle grandi aziende, sulla base degli accordi contrattuali previsti, il pagamento o la riscossione avviene spesso dopo trenta/sessanta giorni dal ricevimento o dall’invio della fattura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dirty="0"/>
              <a:t>Chi deve pagare ha necessità di controllare la regolarità della fattura e dei suoi elementi costitutivi (tipo di merce-servizio, conformità di merce/servizio a quanto contrattualmente previsto, iva applicata, identificazione del fornitore, ecc. ecc.)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dirty="0"/>
              <a:t>Armonizzazione dei pagamenti con le riscossioni della data azienda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dirty="0"/>
              <a:t>Motivi di ordine fiscale: elenco clienti e fornitori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it-IT" dirty="0"/>
              <a:t>LAST BUT NOT LEAST: i programmi per la tenuta della </a:t>
            </a:r>
            <a:r>
              <a:rPr lang="it-IT" dirty="0" err="1"/>
              <a:t>Co.Ge</a:t>
            </a:r>
            <a:r>
              <a:rPr lang="it-IT" dirty="0"/>
              <a:t>. (contabilità generale) sono impostati per rilevare sia la fase della liquidazione che quella del pagamento/riscossione.</a:t>
            </a:r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EE66ED3-AE8F-4916-89E4-91C4061B9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C0B4E-CF04-497A-8172-C99197E8EF88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3453437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290</Words>
  <Application>Microsoft Office PowerPoint</Application>
  <PresentationFormat>Widescreen</PresentationFormat>
  <Paragraphs>40</Paragraphs>
  <Slides>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Tema di Office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Segreteria Studio Sarcone Frasca</dc:creator>
  <cp:lastModifiedBy>Segreteria Studio Sarcone Frasca</cp:lastModifiedBy>
  <cp:revision>2</cp:revision>
  <dcterms:created xsi:type="dcterms:W3CDTF">2018-09-13T10:57:37Z</dcterms:created>
  <dcterms:modified xsi:type="dcterms:W3CDTF">2018-09-13T10:57:58Z</dcterms:modified>
</cp:coreProperties>
</file>