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7" r:id="rId2"/>
    <p:sldId id="334" r:id="rId3"/>
    <p:sldId id="319" r:id="rId4"/>
    <p:sldId id="382" r:id="rId5"/>
    <p:sldId id="383" r:id="rId6"/>
    <p:sldId id="384" r:id="rId7"/>
    <p:sldId id="385" r:id="rId8"/>
    <p:sldId id="386" r:id="rId9"/>
    <p:sldId id="387" r:id="rId10"/>
    <p:sldId id="388" r:id="rId11"/>
    <p:sldId id="367" r:id="rId12"/>
    <p:sldId id="368" r:id="rId13"/>
    <p:sldId id="369" r:id="rId14"/>
    <p:sldId id="370" r:id="rId15"/>
    <p:sldId id="371" r:id="rId16"/>
    <p:sldId id="372" r:id="rId17"/>
    <p:sldId id="373" r:id="rId18"/>
    <p:sldId id="314" r:id="rId19"/>
    <p:sldId id="305" r:id="rId20"/>
    <p:sldId id="389" r:id="rId21"/>
    <p:sldId id="390" r:id="rId22"/>
    <p:sldId id="391" r:id="rId2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9" autoAdjust="0"/>
    <p:restoredTop sz="94660"/>
  </p:normalViewPr>
  <p:slideViewPr>
    <p:cSldViewPr snapToGrid="0">
      <p:cViewPr varScale="1">
        <p:scale>
          <a:sx n="69" d="100"/>
          <a:sy n="69" d="100"/>
        </p:scale>
        <p:origin x="576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BD60-9820-4F9F-85A3-E8EC16171855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9DEA-7BA9-491B-8E1A-9243A4E3F9D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325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BD60-9820-4F9F-85A3-E8EC16171855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9DEA-7BA9-491B-8E1A-9243A4E3F9D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8740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BD60-9820-4F9F-85A3-E8EC16171855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9DEA-7BA9-491B-8E1A-9243A4E3F9D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3754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BD60-9820-4F9F-85A3-E8EC16171855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9DEA-7BA9-491B-8E1A-9243A4E3F9D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26680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BD60-9820-4F9F-85A3-E8EC16171855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9DEA-7BA9-491B-8E1A-9243A4E3F9D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67385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BD60-9820-4F9F-85A3-E8EC16171855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9DEA-7BA9-491B-8E1A-9243A4E3F9D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11822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BD60-9820-4F9F-85A3-E8EC16171855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9DEA-7BA9-491B-8E1A-9243A4E3F9D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5877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BD60-9820-4F9F-85A3-E8EC16171855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9DEA-7BA9-491B-8E1A-9243A4E3F9D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9178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BD60-9820-4F9F-85A3-E8EC16171855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9DEA-7BA9-491B-8E1A-9243A4E3F9D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2222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BD60-9820-4F9F-85A3-E8EC16171855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9DEA-7BA9-491B-8E1A-9243A4E3F9D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0467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BD60-9820-4F9F-85A3-E8EC16171855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9DEA-7BA9-491B-8E1A-9243A4E3F9D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4717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CBD60-9820-4F9F-85A3-E8EC16171855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C9DEA-7BA9-491B-8E1A-9243A4E3F9D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93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t.mef.gov.it/it/dipartimento/organigramma/direzione_II_debito_pubblico/contatti/" TargetMode="External"/><Relationship Id="rId2" Type="http://schemas.openxmlformats.org/officeDocument/2006/relationships/hyperlink" Target="https://www.treccani.it/enciclopedia/debito-pubblico_(Enciclopedia-delle-scienze-sociali)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Economia pubblica / Politica economica</a:t>
            </a:r>
            <a:br>
              <a:rPr lang="it-IT" sz="4200" dirty="0" smtClean="0"/>
            </a:br>
            <a:r>
              <a:rPr lang="it-IT" sz="4200" dirty="0" smtClean="0"/>
              <a:t>Lezione 03.25</a:t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Debito pubblico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 smtClean="0"/>
              <a:t>ALEF </a:t>
            </a:r>
            <a:r>
              <a:rPr lang="it-IT" dirty="0"/>
              <a:t>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11.04.2025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13926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Debito pubblico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Debito dello Stato verso i privati </a:t>
            </a:r>
            <a:r>
              <a:rPr lang="it-IT" dirty="0" smtClean="0"/>
              <a:t>(in Italia = 2.756 miliardi di euro al 31 dicembre 2022). Debito pubblico lordo e netto (patrimonio pubblico e sua valorizzazione), debito esplicito e debito implicito (pensioni, rischi). 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Politica di gestione del debito pubblico</a:t>
            </a:r>
            <a:r>
              <a:rPr lang="it-IT" dirty="0" smtClean="0"/>
              <a:t>: scelta delle scadenze (breve/lungo), del tipo di rendimento (fisso/indicizzato), della valuta di riferimento (nazionale/estera). Composizione</a:t>
            </a:r>
            <a:r>
              <a:rPr lang="it-IT" dirty="0"/>
              <a:t>, scadenza, durata media (1/7 scade ogni anno = circa 400 miliardi di euro in Italia che vanno rinnovati attraverso nuove emissioni che si sommano al disavanzo dell’anno</a:t>
            </a:r>
            <a:r>
              <a:rPr lang="it-IT" dirty="0" smtClean="0"/>
              <a:t>). Rischio di default (ridenominazione, inflazione) e problema della sostenibilità.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Specificità del quadro di policy europeo</a:t>
            </a:r>
            <a:r>
              <a:rPr lang="it-IT" dirty="0" smtClean="0"/>
              <a:t>: moneta unica (e banca centrale unica) ma integrazione monetaria incompleta, pluralità di stati fiscalmente sovrani con livello di debito e d’indebitamento diversi, assenza di una politica di bilancio europea (almeno fino al varo del </a:t>
            </a:r>
            <a:r>
              <a:rPr lang="it-IT" dirty="0" err="1" smtClean="0"/>
              <a:t>Next</a:t>
            </a:r>
            <a:r>
              <a:rPr lang="it-IT" dirty="0" smtClean="0"/>
              <a:t> Generation EU) 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57498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4218" y="356562"/>
            <a:ext cx="8515927" cy="5482264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2207491" y="6329325"/>
            <a:ext cx="95319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https://www.bancaditalia.it/pubblicazioni/relazione-annuale/2023/index.html</a:t>
            </a:r>
          </a:p>
        </p:txBody>
      </p:sp>
    </p:spTree>
    <p:extLst>
      <p:ext uri="{BB962C8B-B14F-4D97-AF65-F5344CB8AC3E}">
        <p14:creationId xmlns:p14="http://schemas.microsoft.com/office/powerpoint/2010/main" val="3972625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Debito pubblico e titoli di stato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6821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Nozioni preliminari: Titoli di stato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Titoli di Stato</a:t>
            </a:r>
          </a:p>
          <a:p>
            <a:pPr lvl="1"/>
            <a:r>
              <a:rPr lang="it-IT" dirty="0" smtClean="0"/>
              <a:t>Lo strumento principale per finanziare il deficit del bilancio pubblico (TAX &lt; G + TR) è rappresentato dall’emissione di titoli di stato. </a:t>
            </a:r>
          </a:p>
          <a:p>
            <a:pPr lvl="1"/>
            <a:r>
              <a:rPr lang="it-IT" dirty="0" smtClean="0"/>
              <a:t>Questi titoli sono </a:t>
            </a:r>
            <a:r>
              <a:rPr lang="it-IT" dirty="0" smtClean="0">
                <a:solidFill>
                  <a:srgbClr val="FF0000"/>
                </a:solidFill>
              </a:rPr>
              <a:t>obbligazioni</a:t>
            </a:r>
            <a:r>
              <a:rPr lang="it-IT" dirty="0" smtClean="0"/>
              <a:t> (titoli di debito) emesse dallo Stato e sottoscritte dagli investitori sul mercato primario (emissione). </a:t>
            </a:r>
          </a:p>
          <a:p>
            <a:pPr lvl="1"/>
            <a:r>
              <a:rPr lang="it-IT" dirty="0" smtClean="0"/>
              <a:t>Una volta entrati in circolazione, i titoli di stato possono essere negoziati sul mercato secondario. </a:t>
            </a:r>
          </a:p>
          <a:p>
            <a:pPr lvl="1"/>
            <a:r>
              <a:rPr lang="it-IT" dirty="0" smtClean="0"/>
              <a:t>Esistono </a:t>
            </a:r>
            <a:r>
              <a:rPr lang="it-IT" dirty="0" smtClean="0">
                <a:solidFill>
                  <a:srgbClr val="FF0000"/>
                </a:solidFill>
              </a:rPr>
              <a:t>tipi diversi di titoli di stato </a:t>
            </a:r>
            <a:r>
              <a:rPr lang="it-IT" dirty="0" smtClean="0"/>
              <a:t>(a breve, medio e lungo termine, a tasso fisso e variabile, in valuta nazionale ed estera, ecc.), tecniche di emissione diverse (asta competitiva, emissione a rubinetto, classamento), modalità diverse di organizzare il mercato primario e il mercato secondario, ecc. </a:t>
            </a:r>
          </a:p>
          <a:p>
            <a:pPr lvl="1"/>
            <a:r>
              <a:rPr lang="it-IT" dirty="0" smtClean="0"/>
              <a:t>Tutto questo (e molto altro) rientra nell’ambito della </a:t>
            </a:r>
            <a:r>
              <a:rPr lang="it-IT" dirty="0" smtClean="0">
                <a:solidFill>
                  <a:srgbClr val="FF0000"/>
                </a:solidFill>
              </a:rPr>
              <a:t>politica di gestione del debito pubblico</a:t>
            </a:r>
            <a:r>
              <a:rPr lang="it-IT" dirty="0" smtClean="0"/>
              <a:t> (v. Appendice III del Cap. 5) 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72668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Caratteristiche di un titolo di Stato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Caratteristiche di un titolo di Stato standard (es. BTP)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Valore facciale</a:t>
            </a:r>
            <a:r>
              <a:rPr lang="it-IT" dirty="0" smtClean="0"/>
              <a:t>: valore monetario pagato da chi sottoscrive il titolo di stato in sede di emissione (alla pari) e restituito quando il titolo giunge a scadenza (es. 1000 EUR). 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Maturità del titolo</a:t>
            </a:r>
            <a:r>
              <a:rPr lang="it-IT" dirty="0" smtClean="0"/>
              <a:t>: tempo che passa tra l’emissione del titolo e la sua scadenza (es. 5 anni)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Tasso d’interesse cedolare </a:t>
            </a:r>
            <a:r>
              <a:rPr lang="it-IT" i="1" dirty="0" err="1" smtClean="0">
                <a:solidFill>
                  <a:srgbClr val="FF0000"/>
                </a:solidFill>
              </a:rPr>
              <a:t>Iced</a:t>
            </a:r>
            <a:r>
              <a:rPr lang="it-IT" dirty="0" smtClean="0"/>
              <a:t>: può essere fisso o variabile ed è stabilito in sede di emissione. Misura il pagamento che l’emittente (lo stato) deve effettuare periodicamente (ogni 6 mesi generalmente) a chi possiede titoli di stato (es. 5%). Viene stabilito in sede di emissione sulla base di varie considerazioni (v. slide successiva)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Cedola</a:t>
            </a:r>
            <a:r>
              <a:rPr lang="it-IT" dirty="0" smtClean="0"/>
              <a:t> = Si calcola moltiplicando il valore facciale per il tasso cedolare (es. 1000*0,05 = 50 EUR cedola annuale pagata in due rate semestrali di circa 25 EUR) </a:t>
            </a:r>
            <a:r>
              <a:rPr lang="it-IT" i="1" dirty="0" smtClean="0"/>
              <a:t>C = </a:t>
            </a:r>
            <a:r>
              <a:rPr lang="it-IT" i="1" dirty="0" err="1" smtClean="0"/>
              <a:t>Iced</a:t>
            </a:r>
            <a:r>
              <a:rPr lang="it-IT" i="1" dirty="0" smtClean="0"/>
              <a:t>*VF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79689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Tasso cedolare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Il tasso cedolare è determinato sulla base di elementi diversi</a:t>
            </a:r>
          </a:p>
          <a:p>
            <a:pPr lvl="1"/>
            <a:r>
              <a:rPr lang="it-IT" dirty="0" smtClean="0"/>
              <a:t>Rendimento atteso al netto di ogni tipo di rischio (annualizzato) = r</a:t>
            </a:r>
          </a:p>
          <a:p>
            <a:pPr lvl="1"/>
            <a:r>
              <a:rPr lang="it-IT" dirty="0" smtClean="0"/>
              <a:t>Tasso d’inflazione atteso (annualizzato</a:t>
            </a:r>
            <a:r>
              <a:rPr lang="it-IT" dirty="0"/>
              <a:t>) = </a:t>
            </a:r>
            <a:r>
              <a:rPr lang="el-GR" dirty="0" smtClean="0"/>
              <a:t>π</a:t>
            </a:r>
            <a:r>
              <a:rPr lang="it-IT" baseline="30000" dirty="0" smtClean="0"/>
              <a:t>e</a:t>
            </a:r>
          </a:p>
          <a:p>
            <a:pPr lvl="1"/>
            <a:r>
              <a:rPr lang="it-IT" dirty="0" smtClean="0"/>
              <a:t>Premio per il rischio di credito (riguarda il merito di credito dell’emittente così come percepito dagli investitori) = </a:t>
            </a:r>
            <a:r>
              <a:rPr lang="el-GR" dirty="0" smtClean="0"/>
              <a:t>ρ</a:t>
            </a:r>
            <a:endParaRPr lang="it-IT" dirty="0" smtClean="0"/>
          </a:p>
          <a:p>
            <a:pPr lvl="1"/>
            <a:r>
              <a:rPr lang="it-IT" dirty="0" smtClean="0"/>
              <a:t>Premio per il rischio di liquidità (riguarda l’efficienza del mercato secondario dei titoli di stato e la facilità/difficoltà di vedere i titoli in proprio possesso) = </a:t>
            </a:r>
            <a:r>
              <a:rPr lang="el-GR" dirty="0" smtClean="0"/>
              <a:t>λ</a:t>
            </a:r>
            <a:endParaRPr lang="it-IT" dirty="0" smtClean="0"/>
          </a:p>
          <a:p>
            <a:pPr lvl="1"/>
            <a:r>
              <a:rPr lang="it-IT" dirty="0" err="1" smtClean="0">
                <a:solidFill>
                  <a:srgbClr val="FF0000"/>
                </a:solidFill>
              </a:rPr>
              <a:t>Iced</a:t>
            </a:r>
            <a:r>
              <a:rPr lang="it-IT" dirty="0" smtClean="0">
                <a:solidFill>
                  <a:srgbClr val="FF0000"/>
                </a:solidFill>
              </a:rPr>
              <a:t> = r + </a:t>
            </a:r>
            <a:r>
              <a:rPr lang="el-GR" dirty="0">
                <a:solidFill>
                  <a:srgbClr val="FF0000"/>
                </a:solidFill>
              </a:rPr>
              <a:t>π</a:t>
            </a:r>
            <a:r>
              <a:rPr lang="it-IT" baseline="30000" dirty="0">
                <a:solidFill>
                  <a:srgbClr val="FF0000"/>
                </a:solidFill>
              </a:rPr>
              <a:t>e</a:t>
            </a:r>
            <a:r>
              <a:rPr lang="it-IT" dirty="0" smtClean="0">
                <a:solidFill>
                  <a:srgbClr val="FF0000"/>
                </a:solidFill>
              </a:rPr>
              <a:t> + </a:t>
            </a:r>
            <a:r>
              <a:rPr lang="el-GR" dirty="0">
                <a:solidFill>
                  <a:srgbClr val="FF0000"/>
                </a:solidFill>
              </a:rPr>
              <a:t>ρ </a:t>
            </a:r>
            <a:r>
              <a:rPr lang="it-IT" dirty="0" smtClean="0">
                <a:solidFill>
                  <a:srgbClr val="FF0000"/>
                </a:solidFill>
              </a:rPr>
              <a:t>+ </a:t>
            </a:r>
            <a:r>
              <a:rPr lang="el-GR" dirty="0">
                <a:solidFill>
                  <a:srgbClr val="FF0000"/>
                </a:solidFill>
              </a:rPr>
              <a:t>λ </a:t>
            </a:r>
            <a:r>
              <a:rPr lang="it-IT" dirty="0" smtClean="0">
                <a:solidFill>
                  <a:srgbClr val="FF0000"/>
                </a:solidFill>
              </a:rPr>
              <a:t>+ altri premi per il rischio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896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Caratteristiche di un titolo di </a:t>
            </a:r>
            <a:r>
              <a:rPr lang="it-IT" dirty="0" smtClean="0"/>
              <a:t>Stato (2)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Il </a:t>
            </a:r>
            <a:r>
              <a:rPr lang="it-IT" dirty="0" smtClean="0">
                <a:solidFill>
                  <a:srgbClr val="FF0000"/>
                </a:solidFill>
              </a:rPr>
              <a:t>flusso di cassa </a:t>
            </a:r>
            <a:r>
              <a:rPr lang="it-IT" dirty="0" smtClean="0"/>
              <a:t>associato al possesso del titolo nel nostro esempio (VF = 1000, </a:t>
            </a:r>
            <a:r>
              <a:rPr lang="it-IT" dirty="0" err="1" smtClean="0"/>
              <a:t>Iced</a:t>
            </a:r>
            <a:r>
              <a:rPr lang="it-IT" dirty="0" smtClean="0"/>
              <a:t> = 5%, maturità 5 anni) è il seguente</a:t>
            </a:r>
          </a:p>
          <a:p>
            <a:pPr lvl="1"/>
            <a:r>
              <a:rPr lang="it-IT" dirty="0" smtClean="0"/>
              <a:t>In sede di emissione (Tempo 0) il sottoscrittore paga 1000 EUR allo stato in cambio del titolo</a:t>
            </a:r>
          </a:p>
          <a:p>
            <a:pPr lvl="1"/>
            <a:r>
              <a:rPr lang="it-IT" dirty="0" smtClean="0"/>
              <a:t>Dopo 6 mesi dalla sottoscrizione, lo stato paga al proprietario del titolo 25 EUR (prima cedola semestrale), dopo altri 6 mesi altri 25 EUR (seconda cedola) e così per altre otto volte (5 anni, 2 cedole semestrali all’anno, numero totale di cedole 10). </a:t>
            </a:r>
          </a:p>
          <a:p>
            <a:pPr lvl="1"/>
            <a:r>
              <a:rPr lang="it-IT" dirty="0" smtClean="0"/>
              <a:t>Con l’ultimo pagamento, lo stato restituisce anche il capitale cioè 1000 EUR.</a:t>
            </a:r>
          </a:p>
          <a:p>
            <a:r>
              <a:rPr lang="it-IT" dirty="0" smtClean="0"/>
              <a:t>In caso di parziale o mancata restituzione, lo Stato emittente si trova in una condizione di </a:t>
            </a:r>
            <a:r>
              <a:rPr lang="it-IT" dirty="0" smtClean="0">
                <a:solidFill>
                  <a:srgbClr val="FF0000"/>
                </a:solidFill>
              </a:rPr>
              <a:t>default</a:t>
            </a:r>
          </a:p>
          <a:p>
            <a:pPr lvl="1"/>
            <a:r>
              <a:rPr lang="it-IT" dirty="0" smtClean="0"/>
              <a:t>Scenario 1: Rinegoziazione del debito (allungamento dei termini, riduzione dell’interesse ecc.)</a:t>
            </a:r>
          </a:p>
          <a:p>
            <a:pPr lvl="1"/>
            <a:r>
              <a:rPr lang="it-IT" dirty="0" smtClean="0"/>
              <a:t>Scenario 2: Cancellazione del debito (Perdono più o meno interessato)</a:t>
            </a:r>
          </a:p>
          <a:p>
            <a:pPr lvl="1"/>
            <a:r>
              <a:rPr lang="it-IT" dirty="0" smtClean="0"/>
              <a:t>Scenario 3: insolvenza e sanzioni corrispondenti (anche gli stati falliscono)</a:t>
            </a:r>
          </a:p>
        </p:txBody>
      </p:sp>
    </p:spTree>
    <p:extLst>
      <p:ext uri="{BB962C8B-B14F-4D97-AF65-F5344CB8AC3E}">
        <p14:creationId xmlns:p14="http://schemas.microsoft.com/office/powerpoint/2010/main" val="23100891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Caratteristiche di un titolo di </a:t>
            </a:r>
            <a:r>
              <a:rPr lang="it-IT" dirty="0" smtClean="0"/>
              <a:t>Stato (3)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/>
              <a:t>Nel corso della vita del titolo, il sottoscrittore originario può vendere il titolo in suo possesso a qualcun altro che ne diventa il proprietario. </a:t>
            </a:r>
          </a:p>
          <a:p>
            <a:endParaRPr lang="it-IT" dirty="0" smtClean="0"/>
          </a:p>
          <a:p>
            <a:r>
              <a:rPr lang="it-IT" dirty="0" smtClean="0"/>
              <a:t>Il prezzo al quale si realizza questa transazione è determinato nel mercato secondario e dipende dalla domanda e dall’offerta di titoli che a loro volta riflettono una molteplicità di circostanze. </a:t>
            </a:r>
          </a:p>
          <a:p>
            <a:endParaRPr lang="it-IT" dirty="0" smtClean="0"/>
          </a:p>
          <a:p>
            <a:r>
              <a:rPr lang="it-IT" dirty="0" smtClean="0"/>
              <a:t>Il </a:t>
            </a:r>
            <a:r>
              <a:rPr lang="it-IT" dirty="0" smtClean="0">
                <a:solidFill>
                  <a:srgbClr val="FF0000"/>
                </a:solidFill>
              </a:rPr>
              <a:t>prezzo del titolo sul mercato secondario</a:t>
            </a:r>
            <a:r>
              <a:rPr lang="it-IT" dirty="0" smtClean="0"/>
              <a:t>, può discostarsi anche in misura significativa dal valore facciale sia verso l‘alto sia verso il basso. </a:t>
            </a:r>
          </a:p>
          <a:p>
            <a:pPr lvl="1"/>
            <a:r>
              <a:rPr lang="it-IT" dirty="0" smtClean="0"/>
              <a:t>Il rapporto tra cedola annuale e prezzo del titolo sul mercato secondario è detto rendimento istantaneo </a:t>
            </a:r>
            <a:r>
              <a:rPr lang="it-IT" dirty="0" err="1" smtClean="0"/>
              <a:t>Rist</a:t>
            </a:r>
            <a:r>
              <a:rPr lang="it-IT" dirty="0" smtClean="0"/>
              <a:t> = </a:t>
            </a:r>
            <a:r>
              <a:rPr lang="it-IT" dirty="0" err="1" smtClean="0"/>
              <a:t>Ced</a:t>
            </a:r>
            <a:r>
              <a:rPr lang="it-IT" dirty="0" smtClean="0"/>
              <a:t>/</a:t>
            </a:r>
            <a:r>
              <a:rPr lang="it-IT" dirty="0" err="1" smtClean="0"/>
              <a:t>Ptit</a:t>
            </a:r>
            <a:r>
              <a:rPr lang="it-IT" dirty="0" smtClean="0"/>
              <a:t>. </a:t>
            </a:r>
          </a:p>
          <a:p>
            <a:pPr lvl="1"/>
            <a:r>
              <a:rPr lang="it-IT" dirty="0" smtClean="0"/>
              <a:t>E’ facile verificare che se </a:t>
            </a:r>
            <a:r>
              <a:rPr lang="it-IT" dirty="0" err="1" smtClean="0"/>
              <a:t>Ptit</a:t>
            </a:r>
            <a:r>
              <a:rPr lang="it-IT" dirty="0" smtClean="0"/>
              <a:t> = Valore facciale; </a:t>
            </a:r>
            <a:r>
              <a:rPr lang="it-IT" dirty="0" err="1" smtClean="0"/>
              <a:t>Rist</a:t>
            </a:r>
            <a:r>
              <a:rPr lang="it-IT" dirty="0" smtClean="0"/>
              <a:t> = </a:t>
            </a:r>
            <a:r>
              <a:rPr lang="it-IT" dirty="0" err="1" smtClean="0"/>
              <a:t>Iced</a:t>
            </a:r>
            <a:endParaRPr lang="it-IT" dirty="0" smtClean="0"/>
          </a:p>
          <a:p>
            <a:pPr lvl="1"/>
            <a:r>
              <a:rPr lang="it-IT" dirty="0" smtClean="0"/>
              <a:t>Se </a:t>
            </a:r>
            <a:r>
              <a:rPr lang="it-IT" dirty="0" err="1" smtClean="0"/>
              <a:t>Ptit</a:t>
            </a:r>
            <a:r>
              <a:rPr lang="it-IT" dirty="0" smtClean="0"/>
              <a:t> &gt; Valore facciale (alta domanda, bassa offerta sul secondario); </a:t>
            </a:r>
            <a:r>
              <a:rPr lang="it-IT" dirty="0" err="1" smtClean="0"/>
              <a:t>Rist</a:t>
            </a:r>
            <a:r>
              <a:rPr lang="it-IT" dirty="0" smtClean="0"/>
              <a:t> &lt; </a:t>
            </a:r>
            <a:r>
              <a:rPr lang="it-IT" dirty="0" err="1" smtClean="0"/>
              <a:t>Iced</a:t>
            </a:r>
            <a:endParaRPr lang="it-IT" dirty="0" smtClean="0"/>
          </a:p>
          <a:p>
            <a:pPr lvl="1"/>
            <a:r>
              <a:rPr lang="it-IT" dirty="0"/>
              <a:t>Se </a:t>
            </a:r>
            <a:r>
              <a:rPr lang="it-IT" dirty="0" err="1"/>
              <a:t>Ptit</a:t>
            </a:r>
            <a:r>
              <a:rPr lang="it-IT" dirty="0"/>
              <a:t> </a:t>
            </a:r>
            <a:r>
              <a:rPr lang="it-IT" dirty="0" smtClean="0"/>
              <a:t>&lt; </a:t>
            </a:r>
            <a:r>
              <a:rPr lang="it-IT" dirty="0"/>
              <a:t>Valore facciale </a:t>
            </a:r>
            <a:r>
              <a:rPr lang="it-IT" dirty="0" smtClean="0"/>
              <a:t>(bassa </a:t>
            </a:r>
            <a:r>
              <a:rPr lang="it-IT" dirty="0"/>
              <a:t>domanda, </a:t>
            </a:r>
            <a:r>
              <a:rPr lang="it-IT" dirty="0" smtClean="0"/>
              <a:t>offerta elevata sul </a:t>
            </a:r>
            <a:r>
              <a:rPr lang="it-IT" dirty="0"/>
              <a:t>secondario); </a:t>
            </a:r>
            <a:r>
              <a:rPr lang="it-IT" dirty="0" err="1"/>
              <a:t>Rist</a:t>
            </a:r>
            <a:r>
              <a:rPr lang="it-IT" dirty="0"/>
              <a:t> </a:t>
            </a:r>
            <a:r>
              <a:rPr lang="it-IT" dirty="0" smtClean="0"/>
              <a:t>&gt; </a:t>
            </a:r>
            <a:r>
              <a:rPr lang="it-IT" dirty="0" err="1" smtClean="0"/>
              <a:t>Iced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72832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Politica di gestione del debito pubblico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it-IT" dirty="0"/>
              <a:t>Definizione:</a:t>
            </a:r>
            <a:br>
              <a:rPr lang="it-IT" dirty="0"/>
            </a:br>
            <a:r>
              <a:rPr lang="it-IT" dirty="0"/>
              <a:t>L’insieme delle strategie adottate dallo Stato per finanziare il proprio disavanzo e gestire il debito esistente in modo sostenibile nel tempo</a:t>
            </a:r>
            <a:r>
              <a:rPr lang="it-IT" dirty="0" smtClean="0"/>
              <a:t>.</a:t>
            </a:r>
          </a:p>
          <a:p>
            <a:r>
              <a:rPr lang="it-IT" dirty="0"/>
              <a:t>Obiettivi principali:</a:t>
            </a:r>
          </a:p>
          <a:p>
            <a:pPr lvl="1"/>
            <a:r>
              <a:rPr lang="it-IT" dirty="0"/>
              <a:t>Garantire la solvibilità del debito nel lungo periodo</a:t>
            </a:r>
          </a:p>
          <a:p>
            <a:pPr lvl="1"/>
            <a:r>
              <a:rPr lang="it-IT" dirty="0"/>
              <a:t>Minimizzare il costo del servizio del debito compatibilmente con il rischio</a:t>
            </a:r>
          </a:p>
          <a:p>
            <a:pPr lvl="1"/>
            <a:r>
              <a:rPr lang="it-IT" dirty="0"/>
              <a:t>Stabilizzare i mercati finanziari nazionali</a:t>
            </a:r>
          </a:p>
          <a:p>
            <a:pPr lvl="1"/>
            <a:r>
              <a:rPr lang="it-IT" dirty="0"/>
              <a:t>Coordinare con la politica monetaria e </a:t>
            </a:r>
            <a:r>
              <a:rPr lang="it-IT" dirty="0" smtClean="0"/>
              <a:t>fiscale</a:t>
            </a:r>
          </a:p>
          <a:p>
            <a:r>
              <a:rPr lang="it-IT" dirty="0" smtClean="0"/>
              <a:t>Strumenti </a:t>
            </a:r>
            <a:r>
              <a:rPr lang="it-IT" dirty="0"/>
              <a:t>utilizzati:</a:t>
            </a:r>
          </a:p>
          <a:p>
            <a:pPr lvl="1"/>
            <a:r>
              <a:rPr lang="it-IT" dirty="0"/>
              <a:t>Emissione di titoli pubblici (a breve, medio, lungo termine</a:t>
            </a:r>
            <a:r>
              <a:rPr lang="it-IT" dirty="0" smtClean="0"/>
              <a:t>) (modalità, condizioni)</a:t>
            </a:r>
            <a:endParaRPr lang="it-IT" dirty="0"/>
          </a:p>
          <a:p>
            <a:pPr lvl="1"/>
            <a:r>
              <a:rPr lang="it-IT" dirty="0"/>
              <a:t>Scelta tra tasso fisso e variabile</a:t>
            </a:r>
          </a:p>
          <a:p>
            <a:pPr lvl="1"/>
            <a:r>
              <a:rPr lang="it-IT" dirty="0"/>
              <a:t>Profilo di scadenza del debito</a:t>
            </a:r>
          </a:p>
          <a:p>
            <a:pPr lvl="1"/>
            <a:r>
              <a:rPr lang="it-IT" dirty="0"/>
              <a:t>Operazioni di </a:t>
            </a:r>
            <a:r>
              <a:rPr lang="it-IT" b="1" dirty="0"/>
              <a:t>riacquisto o ristrutturazione</a:t>
            </a:r>
            <a:r>
              <a:rPr lang="it-IT" dirty="0"/>
              <a:t> del </a:t>
            </a:r>
            <a:r>
              <a:rPr lang="it-IT" dirty="0" smtClean="0"/>
              <a:t>debito</a:t>
            </a:r>
          </a:p>
          <a:p>
            <a:r>
              <a:rPr lang="it-IT" dirty="0" smtClean="0"/>
              <a:t>Sfide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 err="1"/>
              <a:t>Aumento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dei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tassi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d’interesse</a:t>
            </a:r>
            <a:endParaRPr lang="en-US" altLang="en-US" sz="2000" dirty="0"/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 err="1"/>
              <a:t>Rischio</a:t>
            </a:r>
            <a:r>
              <a:rPr lang="en-US" altLang="en-US" sz="2000" dirty="0"/>
              <a:t> di </a:t>
            </a:r>
            <a:r>
              <a:rPr lang="en-US" altLang="en-US" sz="2000" dirty="0" err="1"/>
              <a:t>rifinanziamento</a:t>
            </a:r>
            <a:endParaRPr lang="en-US" altLang="en-US" sz="2000" dirty="0"/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 err="1"/>
              <a:t>Pressione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sul</a:t>
            </a:r>
            <a:r>
              <a:rPr lang="en-US" altLang="en-US" sz="2000" dirty="0"/>
              <a:t> </a:t>
            </a:r>
            <a:r>
              <a:rPr lang="en-US" altLang="en-US" sz="2000" dirty="0" err="1"/>
              <a:t>bilancio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pubblico</a:t>
            </a:r>
            <a:endParaRPr lang="en-US" altLang="en-US" sz="2000" dirty="0"/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 err="1"/>
              <a:t>Fiducia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degli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investitori</a:t>
            </a:r>
            <a:endParaRPr lang="en-US" altLang="en-US" sz="2000" dirty="0"/>
          </a:p>
          <a:p>
            <a:endParaRPr lang="it-IT" dirty="0" smtClean="0"/>
          </a:p>
          <a:p>
            <a:endParaRPr lang="it-IT" dirty="0"/>
          </a:p>
          <a:p>
            <a:pPr lvl="1"/>
            <a:endParaRPr lang="it-IT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7541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Dal deficit al debito pubblico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>
                <a:solidFill>
                  <a:srgbClr val="FF0000"/>
                </a:solidFill>
              </a:rPr>
              <a:t>Passo 1</a:t>
            </a:r>
            <a:r>
              <a:rPr lang="it-IT" dirty="0"/>
              <a:t>: Definire il deficit</a:t>
            </a:r>
          </a:p>
          <a:p>
            <a:pPr lvl="1"/>
            <a:r>
              <a:rPr lang="it-IT" dirty="0"/>
              <a:t>DEF</a:t>
            </a:r>
            <a:r>
              <a:rPr lang="it-IT" baseline="-25000" dirty="0"/>
              <a:t>2019</a:t>
            </a:r>
            <a:r>
              <a:rPr lang="it-IT" dirty="0"/>
              <a:t> = G</a:t>
            </a:r>
            <a:r>
              <a:rPr lang="it-IT" baseline="-25000" dirty="0"/>
              <a:t>2019</a:t>
            </a:r>
            <a:r>
              <a:rPr lang="it-IT" dirty="0"/>
              <a:t> + TR</a:t>
            </a:r>
            <a:r>
              <a:rPr lang="it-IT" baseline="-25000" dirty="0"/>
              <a:t>2019</a:t>
            </a:r>
            <a:r>
              <a:rPr lang="it-IT" dirty="0"/>
              <a:t> – TAX</a:t>
            </a:r>
            <a:r>
              <a:rPr lang="it-IT" baseline="-25000" dirty="0"/>
              <a:t>2019</a:t>
            </a:r>
            <a:endParaRPr lang="it-IT" dirty="0"/>
          </a:p>
          <a:p>
            <a:pPr lvl="2"/>
            <a:r>
              <a:rPr lang="it-IT" dirty="0"/>
              <a:t>TR</a:t>
            </a:r>
            <a:r>
              <a:rPr lang="it-IT" baseline="-25000" dirty="0"/>
              <a:t>2019</a:t>
            </a:r>
            <a:r>
              <a:rPr lang="it-IT" dirty="0"/>
              <a:t> = TR*</a:t>
            </a:r>
            <a:r>
              <a:rPr lang="it-IT" baseline="-25000" dirty="0"/>
              <a:t>2019</a:t>
            </a:r>
            <a:r>
              <a:rPr lang="it-IT" dirty="0"/>
              <a:t> + i</a:t>
            </a:r>
            <a:r>
              <a:rPr lang="it-IT" baseline="-25000" dirty="0"/>
              <a:t>2019</a:t>
            </a:r>
            <a:r>
              <a:rPr lang="it-IT" dirty="0"/>
              <a:t>DEB</a:t>
            </a:r>
            <a:r>
              <a:rPr lang="it-IT" baseline="-25000" dirty="0"/>
              <a:t>2018 </a:t>
            </a:r>
            <a:r>
              <a:rPr lang="it-IT" dirty="0"/>
              <a:t>= Altri trasferimenti + Spesa per interessi</a:t>
            </a:r>
          </a:p>
          <a:p>
            <a:pPr lvl="2"/>
            <a:r>
              <a:rPr lang="it-IT" dirty="0"/>
              <a:t>DEF</a:t>
            </a:r>
            <a:r>
              <a:rPr lang="it-IT" baseline="-25000" dirty="0"/>
              <a:t>2019</a:t>
            </a:r>
            <a:r>
              <a:rPr lang="it-IT" dirty="0"/>
              <a:t> = (DEB</a:t>
            </a:r>
            <a:r>
              <a:rPr lang="it-IT" baseline="-25000" dirty="0"/>
              <a:t>2019</a:t>
            </a:r>
            <a:r>
              <a:rPr lang="it-IT" dirty="0"/>
              <a:t> – DEB</a:t>
            </a:r>
            <a:r>
              <a:rPr lang="it-IT" baseline="-25000" dirty="0"/>
              <a:t>2018 </a:t>
            </a:r>
            <a:r>
              <a:rPr lang="it-IT" dirty="0"/>
              <a:t>)</a:t>
            </a:r>
            <a:r>
              <a:rPr lang="it-IT" baseline="-25000" dirty="0"/>
              <a:t> </a:t>
            </a:r>
            <a:r>
              <a:rPr lang="it-IT" dirty="0"/>
              <a:t>+ (EM</a:t>
            </a:r>
            <a:r>
              <a:rPr lang="it-IT" baseline="-25000" dirty="0"/>
              <a:t>01/01/19</a:t>
            </a:r>
            <a:r>
              <a:rPr lang="it-IT" dirty="0"/>
              <a:t> - EM</a:t>
            </a:r>
            <a:r>
              <a:rPr lang="it-IT" baseline="-25000" dirty="0"/>
              <a:t>01/01/18 </a:t>
            </a:r>
            <a:r>
              <a:rPr lang="it-IT" dirty="0"/>
              <a:t>)</a:t>
            </a:r>
          </a:p>
          <a:p>
            <a:pPr lvl="2"/>
            <a:r>
              <a:rPr lang="it-IT" dirty="0"/>
              <a:t>(EM</a:t>
            </a:r>
            <a:r>
              <a:rPr lang="it-IT" baseline="-25000" dirty="0"/>
              <a:t>01/01/19</a:t>
            </a:r>
            <a:r>
              <a:rPr lang="it-IT" dirty="0"/>
              <a:t> - EM</a:t>
            </a:r>
            <a:r>
              <a:rPr lang="it-IT" baseline="-25000" dirty="0"/>
              <a:t>01/01/18 </a:t>
            </a:r>
            <a:r>
              <a:rPr lang="it-IT" dirty="0"/>
              <a:t>) = 0 (in Italia da molti anni) e quindi ….</a:t>
            </a:r>
          </a:p>
          <a:p>
            <a:pPr lvl="2"/>
            <a:r>
              <a:rPr lang="it-IT" dirty="0"/>
              <a:t>DEF</a:t>
            </a:r>
            <a:r>
              <a:rPr lang="it-IT" baseline="-25000" dirty="0"/>
              <a:t>2019</a:t>
            </a:r>
            <a:r>
              <a:rPr lang="it-IT" dirty="0"/>
              <a:t> = (DEB</a:t>
            </a:r>
            <a:r>
              <a:rPr lang="it-IT" baseline="-25000" dirty="0"/>
              <a:t>2019</a:t>
            </a:r>
            <a:r>
              <a:rPr lang="it-IT" dirty="0"/>
              <a:t> – DEB</a:t>
            </a:r>
            <a:r>
              <a:rPr lang="it-IT" baseline="-25000" dirty="0"/>
              <a:t>2018 </a:t>
            </a:r>
            <a:r>
              <a:rPr lang="it-IT" dirty="0"/>
              <a:t>) </a:t>
            </a:r>
          </a:p>
          <a:p>
            <a:pPr lvl="2"/>
            <a:r>
              <a:rPr lang="it-IT" dirty="0">
                <a:solidFill>
                  <a:srgbClr val="FF0000"/>
                </a:solidFill>
              </a:rPr>
              <a:t>Indebitamento nel 2019 (registrato nel Conto Economico) = Nuove emissioni fra il 2018 e il 2019 (registrate nel Conto Finanziario)</a:t>
            </a:r>
          </a:p>
          <a:p>
            <a:pPr lvl="2"/>
            <a:r>
              <a:rPr lang="it-IT" dirty="0">
                <a:solidFill>
                  <a:srgbClr val="FF0000"/>
                </a:solidFill>
              </a:rPr>
              <a:t>NB. Nel corso di un anno, lo Stato emette titoli per due ragioni: 1) finanziare il deficit/indebitamento di quell’anno (Nuove emissioni), 2) Rinnovare i titoli che giungono a scadenza nel corso dell’anno e devono essere rifinanziati. Le formule che stiamo considerando registrano solamente il primo tipo di emissioni.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33468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Dal deficit al debito pubblico (2)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>
                <a:solidFill>
                  <a:srgbClr val="FF0000"/>
                </a:solidFill>
              </a:rPr>
              <a:t>Passo 2</a:t>
            </a:r>
            <a:r>
              <a:rPr lang="it-IT" dirty="0"/>
              <a:t>: Dal deficit all’indebitamento</a:t>
            </a:r>
          </a:p>
          <a:p>
            <a:pPr lvl="1"/>
            <a:r>
              <a:rPr lang="it-IT" dirty="0"/>
              <a:t>(G</a:t>
            </a:r>
            <a:r>
              <a:rPr lang="it-IT" baseline="-25000" dirty="0"/>
              <a:t>2019</a:t>
            </a:r>
            <a:r>
              <a:rPr lang="it-IT" dirty="0"/>
              <a:t> + TR*</a:t>
            </a:r>
            <a:r>
              <a:rPr lang="it-IT" baseline="-25000" dirty="0"/>
              <a:t>2019</a:t>
            </a:r>
            <a:r>
              <a:rPr lang="it-IT" dirty="0"/>
              <a:t> – TAX</a:t>
            </a:r>
            <a:r>
              <a:rPr lang="it-IT" baseline="-25000" dirty="0"/>
              <a:t>2019 </a:t>
            </a:r>
            <a:r>
              <a:rPr lang="it-IT" dirty="0"/>
              <a:t>) + i</a:t>
            </a:r>
            <a:r>
              <a:rPr lang="it-IT" baseline="-25000" dirty="0"/>
              <a:t>2019</a:t>
            </a:r>
            <a:r>
              <a:rPr lang="it-IT" dirty="0"/>
              <a:t>DEB</a:t>
            </a:r>
            <a:r>
              <a:rPr lang="it-IT" baseline="-25000" dirty="0"/>
              <a:t>2018 </a:t>
            </a:r>
            <a:r>
              <a:rPr lang="it-IT" dirty="0"/>
              <a:t>= (DEB</a:t>
            </a:r>
            <a:r>
              <a:rPr lang="it-IT" baseline="-25000" dirty="0"/>
              <a:t>2019</a:t>
            </a:r>
            <a:r>
              <a:rPr lang="it-IT" dirty="0"/>
              <a:t> – DEB</a:t>
            </a:r>
            <a:r>
              <a:rPr lang="it-IT" baseline="-25000" dirty="0"/>
              <a:t>2018 </a:t>
            </a:r>
            <a:r>
              <a:rPr lang="it-IT" dirty="0"/>
              <a:t>)</a:t>
            </a:r>
          </a:p>
          <a:p>
            <a:pPr lvl="2"/>
            <a:r>
              <a:rPr lang="it-IT" dirty="0"/>
              <a:t>(G</a:t>
            </a:r>
            <a:r>
              <a:rPr lang="it-IT" baseline="-25000" dirty="0"/>
              <a:t>2019</a:t>
            </a:r>
            <a:r>
              <a:rPr lang="it-IT" dirty="0"/>
              <a:t> + TR*</a:t>
            </a:r>
            <a:r>
              <a:rPr lang="it-IT" baseline="-25000" dirty="0"/>
              <a:t>2019</a:t>
            </a:r>
            <a:r>
              <a:rPr lang="it-IT" dirty="0"/>
              <a:t> – TAX</a:t>
            </a:r>
            <a:r>
              <a:rPr lang="it-IT" baseline="-25000" dirty="0"/>
              <a:t>2019 </a:t>
            </a:r>
            <a:r>
              <a:rPr lang="it-IT" dirty="0"/>
              <a:t>) = saldo primario espresso come uscite meno entrate I</a:t>
            </a:r>
          </a:p>
          <a:p>
            <a:pPr lvl="2"/>
            <a:r>
              <a:rPr lang="it-IT" dirty="0"/>
              <a:t>In caso di avanzo primario il saldo così espresso ha segno negativo)</a:t>
            </a:r>
          </a:p>
          <a:p>
            <a:pPr lvl="2"/>
            <a:r>
              <a:rPr lang="it-IT" dirty="0"/>
              <a:t>(G</a:t>
            </a:r>
            <a:r>
              <a:rPr lang="it-IT" baseline="-25000" dirty="0"/>
              <a:t>2019</a:t>
            </a:r>
            <a:r>
              <a:rPr lang="it-IT" dirty="0"/>
              <a:t> + TR*</a:t>
            </a:r>
            <a:r>
              <a:rPr lang="it-IT" baseline="-25000" dirty="0"/>
              <a:t>2019</a:t>
            </a:r>
            <a:r>
              <a:rPr lang="it-IT" dirty="0"/>
              <a:t>) = (G*</a:t>
            </a:r>
            <a:r>
              <a:rPr lang="it-IT" baseline="-25000" dirty="0"/>
              <a:t>2019</a:t>
            </a:r>
            <a:r>
              <a:rPr lang="it-IT" dirty="0"/>
              <a:t>) = Spesa pubblica complessiva al netto degli interessi </a:t>
            </a:r>
            <a:r>
              <a:rPr lang="it-IT" dirty="0" err="1"/>
              <a:t>dui</a:t>
            </a:r>
            <a:r>
              <a:rPr lang="it-IT" dirty="0"/>
              <a:t> titoli di Stato</a:t>
            </a:r>
          </a:p>
          <a:p>
            <a:endParaRPr lang="it-IT" dirty="0"/>
          </a:p>
          <a:p>
            <a:r>
              <a:rPr lang="it-IT" dirty="0">
                <a:solidFill>
                  <a:srgbClr val="FF0000"/>
                </a:solidFill>
              </a:rPr>
              <a:t>Passo 3</a:t>
            </a:r>
            <a:r>
              <a:rPr lang="it-IT" dirty="0"/>
              <a:t>: Dai flussi (deficit) agli stock (debito)</a:t>
            </a:r>
          </a:p>
          <a:p>
            <a:pPr lvl="1"/>
            <a:r>
              <a:rPr lang="it-IT" dirty="0"/>
              <a:t>DEB</a:t>
            </a:r>
            <a:r>
              <a:rPr lang="it-IT" baseline="-25000" dirty="0"/>
              <a:t>2019</a:t>
            </a:r>
            <a:r>
              <a:rPr lang="it-IT" dirty="0"/>
              <a:t> = (G*</a:t>
            </a:r>
            <a:r>
              <a:rPr lang="it-IT" baseline="-25000" dirty="0"/>
              <a:t>2019</a:t>
            </a:r>
            <a:r>
              <a:rPr lang="it-IT" dirty="0"/>
              <a:t> – TAX</a:t>
            </a:r>
            <a:r>
              <a:rPr lang="it-IT" baseline="-25000" dirty="0"/>
              <a:t>2019 </a:t>
            </a:r>
            <a:r>
              <a:rPr lang="it-IT" dirty="0"/>
              <a:t>) + (1+ i</a:t>
            </a:r>
            <a:r>
              <a:rPr lang="it-IT" baseline="-25000" dirty="0"/>
              <a:t>2019</a:t>
            </a:r>
            <a:r>
              <a:rPr lang="it-IT" dirty="0"/>
              <a:t>)DEB</a:t>
            </a:r>
            <a:r>
              <a:rPr lang="it-IT" baseline="-25000" dirty="0"/>
              <a:t>2018</a:t>
            </a:r>
            <a:endParaRPr lang="it-IT" dirty="0"/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426656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Dal deficit al debito pubblico (3)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Passo 4</a:t>
            </a:r>
            <a:r>
              <a:rPr lang="it-IT" dirty="0"/>
              <a:t>: Dal debito al rapporto debito pubblico/PIL (indicatore di sostenibilità)</a:t>
            </a:r>
          </a:p>
          <a:p>
            <a:pPr lvl="1"/>
            <a:r>
              <a:rPr lang="it-IT" dirty="0"/>
              <a:t>Dividendo entrambi i membri dell’espressione precedente per il PIL nominale nel 2019</a:t>
            </a:r>
          </a:p>
          <a:p>
            <a:pPr lvl="1"/>
            <a:r>
              <a:rPr lang="it-IT" dirty="0"/>
              <a:t>(DEB/PIL)</a:t>
            </a:r>
            <a:r>
              <a:rPr lang="it-IT" baseline="-25000" dirty="0"/>
              <a:t> 2019</a:t>
            </a:r>
            <a:r>
              <a:rPr lang="it-IT" dirty="0"/>
              <a:t> = [(G*</a:t>
            </a:r>
            <a:r>
              <a:rPr lang="it-IT" baseline="-25000" dirty="0"/>
              <a:t>2019</a:t>
            </a:r>
            <a:r>
              <a:rPr lang="it-IT" dirty="0"/>
              <a:t> – TAX</a:t>
            </a:r>
            <a:r>
              <a:rPr lang="it-IT" baseline="-25000" dirty="0"/>
              <a:t>2019 </a:t>
            </a:r>
            <a:r>
              <a:rPr lang="it-IT" dirty="0"/>
              <a:t>)/PIL</a:t>
            </a:r>
            <a:r>
              <a:rPr lang="it-IT" baseline="-25000" dirty="0"/>
              <a:t> 2019</a:t>
            </a:r>
            <a:r>
              <a:rPr lang="it-IT" dirty="0"/>
              <a:t>] + (1+ i</a:t>
            </a:r>
            <a:r>
              <a:rPr lang="it-IT" baseline="-25000" dirty="0"/>
              <a:t>2019</a:t>
            </a:r>
            <a:r>
              <a:rPr lang="it-IT" dirty="0"/>
              <a:t>)(DEB</a:t>
            </a:r>
            <a:r>
              <a:rPr lang="it-IT" baseline="-25000" dirty="0"/>
              <a:t>2018</a:t>
            </a:r>
            <a:r>
              <a:rPr lang="it-IT" dirty="0"/>
              <a:t> /PIL</a:t>
            </a:r>
            <a:r>
              <a:rPr lang="it-IT" baseline="-25000" dirty="0"/>
              <a:t> 2019</a:t>
            </a:r>
            <a:r>
              <a:rPr lang="it-IT" dirty="0"/>
              <a:t>)</a:t>
            </a:r>
          </a:p>
          <a:p>
            <a:pPr lvl="1"/>
            <a:r>
              <a:rPr lang="it-IT" dirty="0"/>
              <a:t>Attenzione PIL</a:t>
            </a:r>
            <a:r>
              <a:rPr lang="it-IT" baseline="-25000" dirty="0"/>
              <a:t>2019</a:t>
            </a:r>
            <a:r>
              <a:rPr lang="it-IT" dirty="0"/>
              <a:t> = PIL</a:t>
            </a:r>
            <a:r>
              <a:rPr lang="it-IT" baseline="-25000" dirty="0"/>
              <a:t>2018</a:t>
            </a:r>
            <a:r>
              <a:rPr lang="it-IT" dirty="0"/>
              <a:t> (1+g) = PIL</a:t>
            </a:r>
            <a:r>
              <a:rPr lang="it-IT" baseline="-25000" dirty="0"/>
              <a:t>2018</a:t>
            </a:r>
            <a:r>
              <a:rPr lang="it-IT" dirty="0"/>
              <a:t> (1+</a:t>
            </a:r>
            <a:r>
              <a:rPr lang="el-GR" dirty="0"/>
              <a:t>π</a:t>
            </a:r>
            <a:r>
              <a:rPr lang="it-IT" baseline="-25000" dirty="0"/>
              <a:t>2019</a:t>
            </a:r>
            <a:r>
              <a:rPr lang="it-IT" dirty="0"/>
              <a:t>)(1+</a:t>
            </a:r>
            <a:r>
              <a:rPr lang="el-GR" dirty="0">
                <a:latin typeface="Calibri" panose="020F0502020204030204" pitchFamily="34" charset="0"/>
              </a:rPr>
              <a:t>γ</a:t>
            </a:r>
            <a:r>
              <a:rPr lang="it-IT" baseline="-25000" dirty="0"/>
              <a:t>2019</a:t>
            </a:r>
            <a:r>
              <a:rPr lang="it-IT" dirty="0"/>
              <a:t>) quindi</a:t>
            </a:r>
          </a:p>
          <a:p>
            <a:endParaRPr lang="it-IT" dirty="0"/>
          </a:p>
          <a:p>
            <a:r>
              <a:rPr lang="it-IT" dirty="0"/>
              <a:t>L’espressione precedente può essere riscritta come</a:t>
            </a:r>
          </a:p>
          <a:p>
            <a:pPr lvl="1"/>
            <a:r>
              <a:rPr lang="it-IT" sz="1900" dirty="0">
                <a:solidFill>
                  <a:srgbClr val="FF0000"/>
                </a:solidFill>
              </a:rPr>
              <a:t>(DEB/PIL)</a:t>
            </a:r>
            <a:r>
              <a:rPr lang="it-IT" sz="1900" baseline="-25000" dirty="0">
                <a:solidFill>
                  <a:srgbClr val="FF0000"/>
                </a:solidFill>
              </a:rPr>
              <a:t> 2019</a:t>
            </a:r>
            <a:r>
              <a:rPr lang="it-IT" sz="1900" dirty="0">
                <a:solidFill>
                  <a:srgbClr val="FF0000"/>
                </a:solidFill>
              </a:rPr>
              <a:t> = [(G*</a:t>
            </a:r>
            <a:r>
              <a:rPr lang="it-IT" sz="1900" baseline="-25000" dirty="0">
                <a:solidFill>
                  <a:srgbClr val="FF0000"/>
                </a:solidFill>
              </a:rPr>
              <a:t>2019</a:t>
            </a:r>
            <a:r>
              <a:rPr lang="it-IT" sz="1900" dirty="0">
                <a:solidFill>
                  <a:srgbClr val="FF0000"/>
                </a:solidFill>
              </a:rPr>
              <a:t> – TAX</a:t>
            </a:r>
            <a:r>
              <a:rPr lang="it-IT" sz="1900" baseline="-25000" dirty="0">
                <a:solidFill>
                  <a:srgbClr val="FF0000"/>
                </a:solidFill>
              </a:rPr>
              <a:t>2019 </a:t>
            </a:r>
            <a:r>
              <a:rPr lang="it-IT" sz="1900" dirty="0">
                <a:solidFill>
                  <a:srgbClr val="FF0000"/>
                </a:solidFill>
              </a:rPr>
              <a:t>)/PIL</a:t>
            </a:r>
            <a:r>
              <a:rPr lang="it-IT" sz="1900" baseline="-25000" dirty="0">
                <a:solidFill>
                  <a:srgbClr val="FF0000"/>
                </a:solidFill>
              </a:rPr>
              <a:t> 2019</a:t>
            </a:r>
            <a:r>
              <a:rPr lang="it-IT" sz="1900" dirty="0">
                <a:solidFill>
                  <a:srgbClr val="FF0000"/>
                </a:solidFill>
              </a:rPr>
              <a:t>] + [(1+ i</a:t>
            </a:r>
            <a:r>
              <a:rPr lang="it-IT" sz="1900" baseline="-25000" dirty="0">
                <a:solidFill>
                  <a:srgbClr val="FF0000"/>
                </a:solidFill>
              </a:rPr>
              <a:t>2019</a:t>
            </a:r>
            <a:r>
              <a:rPr lang="it-IT" sz="1900" dirty="0">
                <a:solidFill>
                  <a:srgbClr val="FF0000"/>
                </a:solidFill>
              </a:rPr>
              <a:t>)/ (1+</a:t>
            </a:r>
            <a:r>
              <a:rPr lang="el-GR" sz="1900" dirty="0">
                <a:solidFill>
                  <a:srgbClr val="FF0000"/>
                </a:solidFill>
              </a:rPr>
              <a:t>π</a:t>
            </a:r>
            <a:r>
              <a:rPr lang="it-IT" sz="1900" baseline="-25000" dirty="0">
                <a:solidFill>
                  <a:srgbClr val="FF0000"/>
                </a:solidFill>
              </a:rPr>
              <a:t>2019</a:t>
            </a:r>
            <a:r>
              <a:rPr lang="it-IT" sz="1900" dirty="0">
                <a:solidFill>
                  <a:srgbClr val="FF0000"/>
                </a:solidFill>
              </a:rPr>
              <a:t>)(1+</a:t>
            </a:r>
            <a:r>
              <a:rPr lang="el-GR" sz="1900" dirty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r>
              <a:rPr lang="it-IT" sz="1900" baseline="-25000" dirty="0">
                <a:solidFill>
                  <a:srgbClr val="FF0000"/>
                </a:solidFill>
              </a:rPr>
              <a:t>2019</a:t>
            </a:r>
            <a:r>
              <a:rPr lang="it-IT" sz="1900" dirty="0">
                <a:solidFill>
                  <a:srgbClr val="FF0000"/>
                </a:solidFill>
              </a:rPr>
              <a:t>)](DEB</a:t>
            </a:r>
            <a:r>
              <a:rPr lang="it-IT" sz="1900" baseline="-25000" dirty="0">
                <a:solidFill>
                  <a:srgbClr val="FF0000"/>
                </a:solidFill>
              </a:rPr>
              <a:t>2018</a:t>
            </a:r>
            <a:r>
              <a:rPr lang="it-IT" sz="1900" dirty="0"/>
              <a:t> </a:t>
            </a:r>
            <a:r>
              <a:rPr lang="it-IT" sz="1900" dirty="0">
                <a:solidFill>
                  <a:srgbClr val="FF0000"/>
                </a:solidFill>
              </a:rPr>
              <a:t>/PIL</a:t>
            </a:r>
            <a:r>
              <a:rPr lang="it-IT" sz="1900" baseline="-25000" dirty="0">
                <a:solidFill>
                  <a:srgbClr val="FF0000"/>
                </a:solidFill>
              </a:rPr>
              <a:t> 2018</a:t>
            </a:r>
            <a:r>
              <a:rPr lang="it-IT" sz="1900" dirty="0">
                <a:solidFill>
                  <a:srgbClr val="FF0000"/>
                </a:solidFill>
              </a:rPr>
              <a:t>)</a:t>
            </a:r>
          </a:p>
          <a:p>
            <a:pPr lvl="1"/>
            <a:r>
              <a:rPr lang="it-IT" dirty="0"/>
              <a:t>Quest’ultima espressione permette di evidenziare le politiche utili per ridurre il rapporto debito pubblico/PIL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917555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Dal deficit al debito pubblico (4)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/>
              <a:t>Esempio numerico (approssimazione caso italiano, valori in miliardi di euro)</a:t>
            </a:r>
          </a:p>
          <a:p>
            <a:pPr lvl="1"/>
            <a:r>
              <a:rPr lang="it-IT" dirty="0"/>
              <a:t>G + TR</a:t>
            </a:r>
            <a:r>
              <a:rPr lang="it-IT" baseline="-25000" dirty="0"/>
              <a:t> </a:t>
            </a:r>
            <a:r>
              <a:rPr lang="it-IT" dirty="0"/>
              <a:t>= 850 (Spese totali)</a:t>
            </a:r>
          </a:p>
          <a:p>
            <a:pPr lvl="1"/>
            <a:r>
              <a:rPr lang="it-IT" dirty="0"/>
              <a:t>TAX = 820 (Entrate fiscali e contributive totali)</a:t>
            </a:r>
          </a:p>
          <a:p>
            <a:pPr lvl="1"/>
            <a:r>
              <a:rPr lang="it-IT" dirty="0"/>
              <a:t>DEF = 850 – 820 = 30 (indebitamento)</a:t>
            </a:r>
          </a:p>
          <a:p>
            <a:pPr lvl="1"/>
            <a:r>
              <a:rPr lang="it-IT" dirty="0"/>
              <a:t>Interessi su debito = 60</a:t>
            </a:r>
          </a:p>
          <a:p>
            <a:pPr lvl="1"/>
            <a:r>
              <a:rPr lang="it-IT" dirty="0"/>
              <a:t>G* = G + TR – Interessi sul debito = 850 – 60 = 790</a:t>
            </a:r>
          </a:p>
          <a:p>
            <a:pPr lvl="1"/>
            <a:r>
              <a:rPr lang="it-IT" dirty="0"/>
              <a:t>G* - TAX = 790 – 820 = - 30  (avanzo primario, TAX &gt; G*)</a:t>
            </a:r>
          </a:p>
          <a:p>
            <a:pPr lvl="1"/>
            <a:r>
              <a:rPr lang="it-IT" dirty="0"/>
              <a:t>DEB = 2300</a:t>
            </a:r>
          </a:p>
          <a:p>
            <a:pPr lvl="1"/>
            <a:r>
              <a:rPr lang="it-IT" dirty="0"/>
              <a:t>Tasso d’interesse nominale medio sui titoli di stato = 60/2300 = 2,6% (0,026)</a:t>
            </a:r>
          </a:p>
          <a:p>
            <a:pPr lvl="1"/>
            <a:r>
              <a:rPr lang="it-IT" dirty="0"/>
              <a:t>PIL = 1700</a:t>
            </a:r>
          </a:p>
          <a:p>
            <a:pPr lvl="1"/>
            <a:r>
              <a:rPr lang="it-IT" dirty="0"/>
              <a:t>DEB/PIL = 2300/1700 = 135,3% (1,353)</a:t>
            </a:r>
          </a:p>
          <a:p>
            <a:pPr lvl="1"/>
            <a:r>
              <a:rPr lang="it-IT" dirty="0"/>
              <a:t>(1+</a:t>
            </a:r>
            <a:r>
              <a:rPr lang="el-GR" dirty="0"/>
              <a:t>π</a:t>
            </a:r>
            <a:r>
              <a:rPr lang="it-IT" dirty="0"/>
              <a:t>) = 1,01 (Inflazione annua 1%), (1+</a:t>
            </a:r>
            <a:r>
              <a:rPr lang="el-GR" dirty="0"/>
              <a:t>γ</a:t>
            </a:r>
            <a:r>
              <a:rPr lang="it-IT" dirty="0"/>
              <a:t>) = 1 (Crescita 0, stagnazione)</a:t>
            </a:r>
          </a:p>
          <a:p>
            <a:pPr lvl="1"/>
            <a:r>
              <a:rPr lang="it-IT" dirty="0"/>
              <a:t>Dinamica del debito</a:t>
            </a:r>
          </a:p>
          <a:p>
            <a:pPr lvl="1"/>
            <a:r>
              <a:rPr lang="it-IT" dirty="0"/>
              <a:t>[-30/1700] + [(1+ 0,026)/ (1,01)(1)](2300 /1700) = 1,357 (Verificare)</a:t>
            </a:r>
          </a:p>
          <a:p>
            <a:pPr lvl="1"/>
            <a:r>
              <a:rPr lang="it-IT" dirty="0"/>
              <a:t>IN questo esempio (come nel caso italiano) il rapporto debito pubblico/PIL aumenta nel tempo nonostante l’avanzo primario.  L’avanzo primario non è sufficiente a compensare il fatto che il tasso d’interesse nominale sui titoli di stato (2,6%) è maggiore del tasso di crescita del PIL in termini nominali (1%)</a:t>
            </a:r>
          </a:p>
          <a:p>
            <a:pPr lvl="1"/>
            <a:endParaRPr lang="it-IT" dirty="0"/>
          </a:p>
          <a:p>
            <a:pPr lvl="1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438489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Politiche per il contenimento del rapporto debito pubblico / PIL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Politiche dell’avanzo primario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G*, TAX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Vantaggi: piena controllabilità, effetti immediati, riduzione premio per il rischio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Controindicazioni PIL e dell’occupazione</a:t>
            </a:r>
          </a:p>
          <a:p>
            <a:endParaRPr lang="it-IT" dirty="0">
              <a:sym typeface="Symbol" panose="05050102010706020507" pitchFamily="18" charset="2"/>
            </a:endParaRPr>
          </a:p>
          <a:p>
            <a:r>
              <a:rPr lang="it-IT" dirty="0">
                <a:sym typeface="Symbol" panose="05050102010706020507" pitchFamily="18" charset="2"/>
              </a:rPr>
              <a:t>Inflazione inattesa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</a:t>
            </a:r>
            <a:r>
              <a:rPr lang="el-GR" dirty="0"/>
              <a:t> π</a:t>
            </a:r>
            <a:endParaRPr lang="it-IT" dirty="0">
              <a:sym typeface="Symbol" panose="05050102010706020507" pitchFamily="18" charset="2"/>
            </a:endParaRPr>
          </a:p>
          <a:p>
            <a:pPr lvl="1"/>
            <a:r>
              <a:rPr lang="it-IT" dirty="0">
                <a:sym typeface="Symbol" panose="05050102010706020507" pitchFamily="18" charset="2"/>
              </a:rPr>
              <a:t>Vantaggi: Tassa da inflazione, effetti immediati e ad ampio raggio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Controindicazioni: Impoverimento dei risparmiatori, distorsione allocativa, altri effetti negativi dell’inflazione (cap. 6)</a:t>
            </a:r>
          </a:p>
        </p:txBody>
      </p:sp>
    </p:spTree>
    <p:extLst>
      <p:ext uri="{BB962C8B-B14F-4D97-AF65-F5344CB8AC3E}">
        <p14:creationId xmlns:p14="http://schemas.microsoft.com/office/powerpoint/2010/main" val="6246389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Politiche per il contenimento del rapporto debito pubblico / PIL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>
                <a:sym typeface="Symbol" panose="05050102010706020507" pitchFamily="18" charset="2"/>
              </a:rPr>
              <a:t>Politica di gestione del debito pubblico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Vantaggi: Effetti duraturi, rafforza la fiducia degli investitori, favorisce la riduzione del premio per la liquidità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Controindicazione: Richiede tempo e l’ «assistenza» dei mercati finanziari</a:t>
            </a:r>
          </a:p>
          <a:p>
            <a:endParaRPr lang="it-IT" dirty="0">
              <a:sym typeface="Symbol" panose="05050102010706020507" pitchFamily="18" charset="2"/>
            </a:endParaRPr>
          </a:p>
          <a:p>
            <a:r>
              <a:rPr lang="it-IT" dirty="0">
                <a:sym typeface="Symbol" panose="05050102010706020507" pitchFamily="18" charset="2"/>
              </a:rPr>
              <a:t>Crescita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</a:t>
            </a:r>
            <a:r>
              <a:rPr lang="el-GR" dirty="0"/>
              <a:t> </a:t>
            </a:r>
            <a:r>
              <a:rPr lang="el-GR" dirty="0">
                <a:latin typeface="Calibri" panose="020F0502020204030204" pitchFamily="34" charset="0"/>
              </a:rPr>
              <a:t>γ</a:t>
            </a:r>
            <a:endParaRPr lang="it-IT" dirty="0">
              <a:sym typeface="Symbol" panose="05050102010706020507" pitchFamily="18" charset="2"/>
            </a:endParaRPr>
          </a:p>
          <a:p>
            <a:pPr lvl="1"/>
            <a:r>
              <a:rPr lang="it-IT" dirty="0">
                <a:sym typeface="Symbol" panose="05050102010706020507" pitchFamily="18" charset="2"/>
              </a:rPr>
              <a:t>Vantaggi: Effetti duraturi, alleggerimento del peso del debito pubblico e miglioramento del tenore di vita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Controindicazioni: tempo richiesto, Difficoltà</a:t>
            </a:r>
          </a:p>
          <a:p>
            <a:endParaRPr lang="it-IT" dirty="0">
              <a:sym typeface="Symbol" panose="05050102010706020507" pitchFamily="18" charset="2"/>
            </a:endParaRPr>
          </a:p>
          <a:p>
            <a:r>
              <a:rPr lang="it-IT" dirty="0">
                <a:sym typeface="Symbol" panose="05050102010706020507" pitchFamily="18" charset="2"/>
              </a:rPr>
              <a:t>Repressione finanziaria (es. sottoscrizione obbligatoria)</a:t>
            </a:r>
          </a:p>
          <a:p>
            <a:pPr lvl="1"/>
            <a:endParaRPr lang="it-IT" dirty="0">
              <a:sym typeface="Symbol" panose="05050102010706020507" pitchFamily="18" charset="2"/>
            </a:endParaRP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036035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Debito/PIL e sostenibilità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Debito / PIL come indicatore della sostenibilità</a:t>
            </a:r>
          </a:p>
          <a:p>
            <a:r>
              <a:rPr lang="it-IT" dirty="0"/>
              <a:t>Problemi: Durata del debito? Livello della pressione fiscale? Rapporto stock / flusso? </a:t>
            </a:r>
          </a:p>
          <a:p>
            <a:r>
              <a:rPr lang="it-IT" dirty="0"/>
              <a:t>Meglio rapporto fra due stock? </a:t>
            </a:r>
            <a:r>
              <a:rPr lang="it-IT" dirty="0" err="1"/>
              <a:t>DPu</a:t>
            </a:r>
            <a:r>
              <a:rPr lang="it-IT" dirty="0"/>
              <a:t>/</a:t>
            </a:r>
            <a:r>
              <a:rPr lang="it-IT" dirty="0" err="1"/>
              <a:t>APu</a:t>
            </a:r>
            <a:r>
              <a:rPr lang="it-IT" dirty="0"/>
              <a:t> (ma AOP non è liquido e poi lo Stato non è un’impresa)? </a:t>
            </a:r>
            <a:r>
              <a:rPr lang="it-IT" dirty="0" err="1"/>
              <a:t>DPu</a:t>
            </a:r>
            <a:r>
              <a:rPr lang="it-IT" dirty="0"/>
              <a:t>/</a:t>
            </a:r>
            <a:r>
              <a:rPr lang="it-IT" dirty="0" err="1"/>
              <a:t>RPr</a:t>
            </a:r>
            <a:r>
              <a:rPr lang="it-IT" dirty="0"/>
              <a:t> (</a:t>
            </a:r>
            <a:r>
              <a:rPr lang="it-IT" dirty="0" err="1"/>
              <a:t>RPr</a:t>
            </a:r>
            <a:r>
              <a:rPr lang="it-IT" dirty="0"/>
              <a:t> non è tutta liquida non sempre è facilmente valutabile e l’imposta patrimoniale è complicata)</a:t>
            </a:r>
          </a:p>
          <a:p>
            <a:r>
              <a:rPr lang="it-IT" dirty="0"/>
              <a:t>Meglio rapporto fra due flussi INT/PIL?</a:t>
            </a:r>
          </a:p>
          <a:p>
            <a:r>
              <a:rPr lang="it-IT" dirty="0"/>
              <a:t>E il debito pensionistico?</a:t>
            </a:r>
          </a:p>
          <a:p>
            <a:r>
              <a:rPr lang="it-IT" dirty="0"/>
              <a:t>E il vincolo intertemporale di bilancio? </a:t>
            </a:r>
          </a:p>
        </p:txBody>
      </p:sp>
    </p:spTree>
    <p:extLst>
      <p:ext uri="{BB962C8B-B14F-4D97-AF65-F5344CB8AC3E}">
        <p14:creationId xmlns:p14="http://schemas.microsoft.com/office/powerpoint/2010/main" val="314479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err="1" smtClean="0"/>
              <a:t>Pil</a:t>
            </a:r>
            <a:r>
              <a:rPr lang="it-IT" dirty="0" smtClean="0"/>
              <a:t> potenziale e output gap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dirty="0" smtClean="0"/>
              <a:t>Applicando </a:t>
            </a:r>
            <a:r>
              <a:rPr lang="it-IT" dirty="0"/>
              <a:t>metodi statistici </a:t>
            </a:r>
            <a:r>
              <a:rPr lang="it-IT" i="1" dirty="0"/>
              <a:t>ad </a:t>
            </a:r>
            <a:r>
              <a:rPr lang="it-IT" i="1" dirty="0" smtClean="0"/>
              <a:t>hoc, </a:t>
            </a:r>
            <a:r>
              <a:rPr lang="it-IT" dirty="0" smtClean="0"/>
              <a:t>Il PIL Y può essere suddiviso nella somma di due termini: </a:t>
            </a:r>
            <a:r>
              <a:rPr lang="it-IT" dirty="0" smtClean="0">
                <a:solidFill>
                  <a:srgbClr val="FF0000"/>
                </a:solidFill>
              </a:rPr>
              <a:t>il PIL potenziale (Y</a:t>
            </a:r>
            <a:r>
              <a:rPr lang="it-IT" baseline="-25000" dirty="0" smtClean="0">
                <a:solidFill>
                  <a:srgbClr val="FF0000"/>
                </a:solidFill>
              </a:rPr>
              <a:t>P</a:t>
            </a:r>
            <a:r>
              <a:rPr lang="it-IT" dirty="0" smtClean="0">
                <a:solidFill>
                  <a:srgbClr val="FF0000"/>
                </a:solidFill>
              </a:rPr>
              <a:t>) </a:t>
            </a:r>
            <a:r>
              <a:rPr lang="it-IT" dirty="0" smtClean="0"/>
              <a:t>e </a:t>
            </a:r>
            <a:r>
              <a:rPr lang="it-IT" dirty="0" smtClean="0">
                <a:solidFill>
                  <a:srgbClr val="FF0000"/>
                </a:solidFill>
              </a:rPr>
              <a:t>l’output gap (OG): Output </a:t>
            </a:r>
            <a:r>
              <a:rPr lang="it-IT" dirty="0">
                <a:solidFill>
                  <a:srgbClr val="FF0000"/>
                </a:solidFill>
              </a:rPr>
              <a:t>Gap = (Y - Y</a:t>
            </a:r>
            <a:r>
              <a:rPr lang="it-IT" baseline="-25000" dirty="0">
                <a:solidFill>
                  <a:srgbClr val="FF0000"/>
                </a:solidFill>
              </a:rPr>
              <a:t>P</a:t>
            </a:r>
            <a:r>
              <a:rPr lang="it-IT" dirty="0">
                <a:solidFill>
                  <a:srgbClr val="FF0000"/>
                </a:solidFill>
              </a:rPr>
              <a:t>)</a:t>
            </a:r>
          </a:p>
          <a:p>
            <a:pPr lvl="1"/>
            <a:endParaRPr lang="it-IT" dirty="0"/>
          </a:p>
          <a:p>
            <a:r>
              <a:rPr lang="it-IT" dirty="0" smtClean="0">
                <a:solidFill>
                  <a:srgbClr val="FF0000"/>
                </a:solidFill>
              </a:rPr>
              <a:t>Il </a:t>
            </a:r>
            <a:r>
              <a:rPr lang="it-IT" dirty="0">
                <a:solidFill>
                  <a:srgbClr val="FF0000"/>
                </a:solidFill>
              </a:rPr>
              <a:t>PIL </a:t>
            </a:r>
            <a:r>
              <a:rPr lang="it-IT" dirty="0" smtClean="0">
                <a:solidFill>
                  <a:srgbClr val="FF0000"/>
                </a:solidFill>
              </a:rPr>
              <a:t>«potenziale» </a:t>
            </a:r>
            <a:r>
              <a:rPr lang="it-IT" dirty="0" smtClean="0"/>
              <a:t>è il livello del PIL che ci aspettiamo di osservare quando il mercato del lavoro è in equilibrio e le imprese utilizzano la loro capacità produttiva (impianti, macchinari, stock di materie prime ecc.) a un livello «normale» </a:t>
            </a:r>
            <a:r>
              <a:rPr lang="it-IT" dirty="0"/>
              <a:t>(es. 85-90</a:t>
            </a:r>
            <a:r>
              <a:rPr lang="it-IT" dirty="0" smtClean="0"/>
              <a:t>%). La capacità produttiva inutilizzata in condizioni «normali» (es. 10 – 15%) permette alle imprese di fronteggiare picchi improvvisi di domanda, senza «stravolgere» i ritmi normale della produzione. 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Il PIL «effettivo»</a:t>
            </a:r>
            <a:r>
              <a:rPr lang="it-IT" dirty="0" smtClean="0"/>
              <a:t> fluttua intorno al suo livello potenziale, nel continuo alternarsi di fasi di espansione (Y &gt; </a:t>
            </a:r>
            <a:r>
              <a:rPr lang="it-IT" dirty="0"/>
              <a:t>Y</a:t>
            </a:r>
            <a:r>
              <a:rPr lang="it-IT" baseline="-25000" dirty="0"/>
              <a:t>P</a:t>
            </a:r>
            <a:r>
              <a:rPr lang="it-IT" dirty="0" smtClean="0"/>
              <a:t>) e  recessione </a:t>
            </a:r>
            <a:r>
              <a:rPr lang="it-IT" dirty="0"/>
              <a:t>(Y </a:t>
            </a:r>
            <a:r>
              <a:rPr lang="it-IT" dirty="0" smtClean="0"/>
              <a:t>&lt; </a:t>
            </a:r>
            <a:r>
              <a:rPr lang="it-IT" dirty="0"/>
              <a:t>Y</a:t>
            </a:r>
            <a:r>
              <a:rPr lang="it-IT" baseline="-25000" dirty="0"/>
              <a:t>P</a:t>
            </a:r>
            <a:r>
              <a:rPr lang="it-IT" dirty="0" smtClean="0"/>
              <a:t>). Chiamiamo output gap (Scarto del reddito) la differenza tra PIL effettivo e PIL potenziale</a:t>
            </a:r>
            <a:endParaRPr lang="it-IT" dirty="0"/>
          </a:p>
          <a:p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500515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Fonti rilevanti </a:t>
            </a:r>
            <a:r>
              <a:rPr lang="it-IT" smtClean="0"/>
              <a:t>per approfondimento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Sul dinamica e teoria del debito pubblico</a:t>
            </a:r>
          </a:p>
          <a:p>
            <a:pPr lvl="1"/>
            <a:r>
              <a:rPr lang="it-IT" dirty="0">
                <a:hlinkClick r:id="rId2"/>
              </a:rPr>
              <a:t>https://www.treccani.it/enciclopedia/debito-pubblico_%28Enciclopedia-delle-scienze-sociali%29</a:t>
            </a:r>
            <a:r>
              <a:rPr lang="it-IT" dirty="0" smtClean="0">
                <a:hlinkClick r:id="rId2"/>
              </a:rPr>
              <a:t>/</a:t>
            </a:r>
            <a:endParaRPr lang="it-IT" dirty="0" smtClean="0"/>
          </a:p>
          <a:p>
            <a:r>
              <a:rPr lang="it-IT" dirty="0" smtClean="0"/>
              <a:t>Gestione debito pubblico in Italia</a:t>
            </a:r>
          </a:p>
          <a:p>
            <a:pPr lvl="1"/>
            <a:r>
              <a:rPr lang="it-IT" dirty="0">
                <a:hlinkClick r:id="rId3"/>
              </a:rPr>
              <a:t>https://</a:t>
            </a:r>
            <a:r>
              <a:rPr lang="it-IT" dirty="0" smtClean="0">
                <a:hlinkClick r:id="rId3"/>
              </a:rPr>
              <a:t>www.dt.mef.gov.it/it/dipartimento/organigramma/direzione_II_debito_pubblico/contatti/</a:t>
            </a:r>
            <a:endParaRPr lang="it-IT" dirty="0" smtClean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718427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Appendice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3032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PIL in termini nominali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Il </a:t>
            </a:r>
            <a:r>
              <a:rPr lang="it-IT" dirty="0" smtClean="0">
                <a:solidFill>
                  <a:srgbClr val="FF0000"/>
                </a:solidFill>
              </a:rPr>
              <a:t>PIL in termini nominali</a:t>
            </a:r>
            <a:r>
              <a:rPr lang="it-IT" dirty="0" smtClean="0"/>
              <a:t> misura il </a:t>
            </a:r>
            <a:r>
              <a:rPr lang="it-IT" dirty="0"/>
              <a:t>valore complessivo, valutato ai prezzi di </a:t>
            </a:r>
            <a:r>
              <a:rPr lang="it-IT" dirty="0" smtClean="0"/>
              <a:t>mercato, dei beni e servizi finali prodotti in un paese nel corso di un anno. </a:t>
            </a:r>
          </a:p>
          <a:p>
            <a:pPr lvl="1"/>
            <a:r>
              <a:rPr lang="it-IT" dirty="0" smtClean="0"/>
              <a:t>Il PIL italiano nel 2019 = 1.831.313 milioni di euro</a:t>
            </a:r>
          </a:p>
          <a:p>
            <a:pPr lvl="1"/>
            <a:r>
              <a:rPr lang="it-IT" dirty="0" smtClean="0"/>
              <a:t>PIL = valore della ricchezza prodotta in un paese nel corso di un anno </a:t>
            </a:r>
          </a:p>
          <a:p>
            <a:endParaRPr lang="it-IT" dirty="0" smtClean="0"/>
          </a:p>
          <a:p>
            <a:r>
              <a:rPr lang="it-IT" dirty="0" smtClean="0"/>
              <a:t>Il </a:t>
            </a:r>
            <a:r>
              <a:rPr lang="it-IT" dirty="0" smtClean="0">
                <a:solidFill>
                  <a:srgbClr val="FF0000"/>
                </a:solidFill>
              </a:rPr>
              <a:t>tasso di crescita del PIL</a:t>
            </a:r>
            <a:r>
              <a:rPr lang="it-IT" dirty="0" smtClean="0"/>
              <a:t> in termini nominali da un anno all’altro (es. tra il 2018 e il 2019) è dato dalla somma tra il tasso d’inflazione (tasso di variazione dell’indice generale dei prezzi) e il tasso di crescita dell’economia (tasso di crescita del PIL a prezzi costanti)</a:t>
            </a:r>
          </a:p>
          <a:p>
            <a:pPr lvl="1"/>
            <a:r>
              <a:rPr lang="it-IT" dirty="0" smtClean="0"/>
              <a:t>PIL</a:t>
            </a:r>
            <a:r>
              <a:rPr lang="it-IT" baseline="-25000" dirty="0" smtClean="0"/>
              <a:t>2019</a:t>
            </a:r>
            <a:r>
              <a:rPr lang="it-IT" dirty="0" smtClean="0"/>
              <a:t> = PIL</a:t>
            </a:r>
            <a:r>
              <a:rPr lang="it-IT" baseline="-25000" dirty="0" smtClean="0"/>
              <a:t>2018</a:t>
            </a:r>
            <a:r>
              <a:rPr lang="it-IT" dirty="0" smtClean="0"/>
              <a:t> (1+g)</a:t>
            </a:r>
            <a:endParaRPr lang="it-IT" baseline="-25000" dirty="0" smtClean="0"/>
          </a:p>
          <a:p>
            <a:pPr lvl="1"/>
            <a:r>
              <a:rPr lang="it-IT" dirty="0" smtClean="0"/>
              <a:t>(1 + g) = Tasso lordo di crescita del PIL in termini nominali, (1+g) = </a:t>
            </a:r>
            <a:r>
              <a:rPr lang="it-IT" dirty="0"/>
              <a:t>PIL</a:t>
            </a:r>
            <a:r>
              <a:rPr lang="it-IT" baseline="-25000" dirty="0"/>
              <a:t>2019 </a:t>
            </a:r>
            <a:r>
              <a:rPr lang="it-IT" dirty="0" smtClean="0"/>
              <a:t>/</a:t>
            </a:r>
            <a:r>
              <a:rPr lang="it-IT" dirty="0"/>
              <a:t> PIL</a:t>
            </a:r>
            <a:r>
              <a:rPr lang="it-IT" baseline="-25000" dirty="0"/>
              <a:t>2018</a:t>
            </a:r>
            <a:r>
              <a:rPr lang="it-IT" dirty="0" smtClean="0"/>
              <a:t> </a:t>
            </a:r>
          </a:p>
          <a:p>
            <a:pPr lvl="1"/>
            <a:r>
              <a:rPr lang="it-IT" dirty="0" smtClean="0"/>
              <a:t>g = (</a:t>
            </a:r>
            <a:r>
              <a:rPr lang="it-IT" dirty="0"/>
              <a:t>PIL</a:t>
            </a:r>
            <a:r>
              <a:rPr lang="it-IT" baseline="-25000" dirty="0"/>
              <a:t>2019</a:t>
            </a:r>
            <a:r>
              <a:rPr lang="it-IT" dirty="0"/>
              <a:t> - PIL</a:t>
            </a:r>
            <a:r>
              <a:rPr lang="it-IT" baseline="-25000" dirty="0"/>
              <a:t>2018</a:t>
            </a:r>
            <a:r>
              <a:rPr lang="it-IT" dirty="0"/>
              <a:t>)/ </a:t>
            </a:r>
            <a:r>
              <a:rPr lang="it-IT" dirty="0" smtClean="0"/>
              <a:t>PIL</a:t>
            </a:r>
            <a:r>
              <a:rPr lang="it-IT" baseline="-25000" dirty="0" smtClean="0"/>
              <a:t>2018</a:t>
            </a: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8938065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PIL nominale, deflatore, PIL a prezzi costanti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Attenzione: PIL = PY </a:t>
            </a:r>
          </a:p>
          <a:p>
            <a:pPr lvl="1"/>
            <a:r>
              <a:rPr lang="it-IT" dirty="0" smtClean="0"/>
              <a:t>P = indice generale dei prezzi o deflatore del PIL</a:t>
            </a:r>
          </a:p>
          <a:p>
            <a:pPr lvl="1"/>
            <a:r>
              <a:rPr lang="it-IT" dirty="0" smtClean="0"/>
              <a:t>Y = PIL a prezzi costanti o PIL in termini reali</a:t>
            </a:r>
          </a:p>
          <a:p>
            <a:endParaRPr lang="it-IT" dirty="0" smtClean="0"/>
          </a:p>
          <a:p>
            <a:r>
              <a:rPr lang="it-IT" dirty="0" smtClean="0"/>
              <a:t>Il tasso lordo di crescita del PIL in termini nominali si può esprimere come prodotto tra il tasso lordo d’inflazione e il tasso lordo di crescita dell’economia</a:t>
            </a:r>
          </a:p>
          <a:p>
            <a:pPr lvl="1"/>
            <a:r>
              <a:rPr lang="it-IT" dirty="0" smtClean="0"/>
              <a:t>(</a:t>
            </a:r>
            <a:r>
              <a:rPr lang="it-IT" dirty="0"/>
              <a:t>1+g) = PIL</a:t>
            </a:r>
            <a:r>
              <a:rPr lang="it-IT" baseline="-25000" dirty="0"/>
              <a:t>2019 </a:t>
            </a:r>
            <a:r>
              <a:rPr lang="it-IT" dirty="0"/>
              <a:t>/ </a:t>
            </a:r>
            <a:r>
              <a:rPr lang="it-IT" dirty="0" smtClean="0"/>
              <a:t>PIL</a:t>
            </a:r>
            <a:r>
              <a:rPr lang="it-IT" baseline="-25000" dirty="0" smtClean="0"/>
              <a:t>2018 </a:t>
            </a:r>
            <a:r>
              <a:rPr lang="it-IT" dirty="0" smtClean="0"/>
              <a:t>= P</a:t>
            </a:r>
            <a:r>
              <a:rPr lang="it-IT" baseline="-25000" dirty="0" smtClean="0"/>
              <a:t>2019</a:t>
            </a:r>
            <a:r>
              <a:rPr lang="it-IT" dirty="0" smtClean="0"/>
              <a:t>Y</a:t>
            </a:r>
            <a:r>
              <a:rPr lang="it-IT" baseline="-25000" dirty="0" smtClean="0"/>
              <a:t>2019</a:t>
            </a:r>
            <a:r>
              <a:rPr lang="it-IT" dirty="0" smtClean="0"/>
              <a:t>/P</a:t>
            </a:r>
            <a:r>
              <a:rPr lang="it-IT" baseline="-25000" dirty="0" smtClean="0"/>
              <a:t>2018</a:t>
            </a:r>
            <a:r>
              <a:rPr lang="it-IT" dirty="0" smtClean="0"/>
              <a:t>Y</a:t>
            </a:r>
            <a:r>
              <a:rPr lang="it-IT" baseline="-25000" dirty="0" smtClean="0"/>
              <a:t>2018</a:t>
            </a:r>
            <a:r>
              <a:rPr lang="it-IT" dirty="0" smtClean="0"/>
              <a:t> che equivale a </a:t>
            </a:r>
          </a:p>
          <a:p>
            <a:pPr lvl="1"/>
            <a:r>
              <a:rPr lang="it-IT" dirty="0" smtClean="0"/>
              <a:t>(P</a:t>
            </a:r>
            <a:r>
              <a:rPr lang="it-IT" baseline="-25000" dirty="0" smtClean="0"/>
              <a:t>2019</a:t>
            </a:r>
            <a:r>
              <a:rPr lang="it-IT" dirty="0" smtClean="0"/>
              <a:t>/P</a:t>
            </a:r>
            <a:r>
              <a:rPr lang="it-IT" baseline="-25000" dirty="0" smtClean="0"/>
              <a:t>2018</a:t>
            </a:r>
            <a:r>
              <a:rPr lang="it-IT" dirty="0" smtClean="0"/>
              <a:t>)(Y</a:t>
            </a:r>
            <a:r>
              <a:rPr lang="it-IT" baseline="-25000" dirty="0" smtClean="0"/>
              <a:t>2019</a:t>
            </a:r>
            <a:r>
              <a:rPr lang="it-IT" dirty="0" smtClean="0"/>
              <a:t>/Y</a:t>
            </a:r>
            <a:r>
              <a:rPr lang="it-IT" baseline="-25000" dirty="0" smtClean="0"/>
              <a:t>2018</a:t>
            </a:r>
            <a:r>
              <a:rPr lang="it-IT" dirty="0" smtClean="0"/>
              <a:t> ) = (1+</a:t>
            </a:r>
            <a:r>
              <a:rPr lang="el-GR" dirty="0" smtClean="0"/>
              <a:t>π</a:t>
            </a:r>
            <a:r>
              <a:rPr lang="it-IT" dirty="0" smtClean="0"/>
              <a:t>)(1+</a:t>
            </a:r>
            <a:r>
              <a:rPr lang="el-GR" dirty="0">
                <a:latin typeface="Calibri" panose="020F0502020204030204" pitchFamily="34" charset="0"/>
              </a:rPr>
              <a:t>γ</a:t>
            </a:r>
            <a:r>
              <a:rPr lang="it-IT" dirty="0" smtClean="0"/>
              <a:t>)  dove</a:t>
            </a:r>
          </a:p>
          <a:p>
            <a:pPr lvl="2"/>
            <a:r>
              <a:rPr lang="it-IT" dirty="0" smtClean="0"/>
              <a:t>(</a:t>
            </a:r>
            <a:r>
              <a:rPr lang="it-IT" dirty="0"/>
              <a:t>1+</a:t>
            </a:r>
            <a:r>
              <a:rPr lang="el-GR" dirty="0"/>
              <a:t>π</a:t>
            </a:r>
            <a:r>
              <a:rPr lang="it-IT" dirty="0" smtClean="0"/>
              <a:t>) = tasso lordo d’inflazione tra il 2018 e il 2019 </a:t>
            </a:r>
          </a:p>
          <a:p>
            <a:pPr lvl="2"/>
            <a:r>
              <a:rPr lang="it-IT" dirty="0" smtClean="0"/>
              <a:t>(</a:t>
            </a:r>
            <a:r>
              <a:rPr lang="it-IT" dirty="0"/>
              <a:t>1+</a:t>
            </a:r>
            <a:r>
              <a:rPr lang="el-GR" dirty="0">
                <a:latin typeface="Calibri" panose="020F0502020204030204" pitchFamily="34" charset="0"/>
              </a:rPr>
              <a:t>γ</a:t>
            </a:r>
            <a:r>
              <a:rPr lang="it-IT" dirty="0" smtClean="0"/>
              <a:t>) = tasso lordo di crescita dell’economia tra il 2018 e il 2019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(1+g) = </a:t>
            </a:r>
            <a:r>
              <a:rPr lang="it-IT" dirty="0">
                <a:solidFill>
                  <a:srgbClr val="FF0000"/>
                </a:solidFill>
              </a:rPr>
              <a:t>(1+</a:t>
            </a:r>
            <a:r>
              <a:rPr lang="el-GR" dirty="0">
                <a:solidFill>
                  <a:srgbClr val="FF0000"/>
                </a:solidFill>
              </a:rPr>
              <a:t>π</a:t>
            </a:r>
            <a:r>
              <a:rPr lang="it-IT" dirty="0">
                <a:solidFill>
                  <a:srgbClr val="FF0000"/>
                </a:solidFill>
              </a:rPr>
              <a:t>)(1+</a:t>
            </a:r>
            <a:r>
              <a:rPr lang="el-GR" dirty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r>
              <a:rPr lang="it-IT" dirty="0">
                <a:solidFill>
                  <a:srgbClr val="FF0000"/>
                </a:solidFill>
              </a:rPr>
              <a:t>)</a:t>
            </a:r>
            <a:endParaRPr lang="it-IT" dirty="0" smtClean="0">
              <a:solidFill>
                <a:srgbClr val="FF0000"/>
              </a:solidFill>
            </a:endParaRPr>
          </a:p>
          <a:p>
            <a:endParaRPr lang="it-IT" dirty="0" smtClean="0"/>
          </a:p>
          <a:p>
            <a:r>
              <a:rPr lang="it-IT" dirty="0" smtClean="0"/>
              <a:t>Quindi il tasso netto di crescita del PIL nominale è dato da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g = 1 - </a:t>
            </a:r>
            <a:r>
              <a:rPr lang="it-IT" dirty="0">
                <a:solidFill>
                  <a:srgbClr val="FF0000"/>
                </a:solidFill>
              </a:rPr>
              <a:t>(1+</a:t>
            </a:r>
            <a:r>
              <a:rPr lang="el-GR" dirty="0">
                <a:solidFill>
                  <a:srgbClr val="FF0000"/>
                </a:solidFill>
              </a:rPr>
              <a:t>π</a:t>
            </a:r>
            <a:r>
              <a:rPr lang="it-IT" dirty="0">
                <a:solidFill>
                  <a:srgbClr val="FF0000"/>
                </a:solidFill>
              </a:rPr>
              <a:t>)(1+</a:t>
            </a:r>
            <a:r>
              <a:rPr lang="el-GR" dirty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r>
              <a:rPr lang="it-IT" dirty="0" smtClean="0">
                <a:solidFill>
                  <a:srgbClr val="FF0000"/>
                </a:solidFill>
              </a:rPr>
              <a:t>) = </a:t>
            </a:r>
            <a:r>
              <a:rPr lang="el-GR" dirty="0" smtClean="0">
                <a:solidFill>
                  <a:srgbClr val="FF0000"/>
                </a:solidFill>
              </a:rPr>
              <a:t>π</a:t>
            </a:r>
            <a:r>
              <a:rPr lang="it-IT" dirty="0" smtClean="0">
                <a:solidFill>
                  <a:srgbClr val="FF0000"/>
                </a:solidFill>
              </a:rPr>
              <a:t> + </a:t>
            </a:r>
            <a:r>
              <a:rPr lang="el-GR" dirty="0" smtClean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r>
              <a:rPr lang="it-IT" dirty="0" smtClean="0">
                <a:solidFill>
                  <a:srgbClr val="FF0000"/>
                </a:solidFill>
              </a:rPr>
              <a:t> + </a:t>
            </a:r>
            <a:r>
              <a:rPr lang="el-GR" dirty="0" smtClean="0">
                <a:solidFill>
                  <a:srgbClr val="FF0000"/>
                </a:solidFill>
              </a:rPr>
              <a:t>π</a:t>
            </a:r>
            <a:r>
              <a:rPr lang="el-GR" dirty="0" smtClean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</a:rPr>
              <a:t> ≈ </a:t>
            </a:r>
            <a:r>
              <a:rPr lang="el-GR" dirty="0">
                <a:solidFill>
                  <a:srgbClr val="FF0000"/>
                </a:solidFill>
              </a:rPr>
              <a:t>π</a:t>
            </a:r>
            <a:r>
              <a:rPr lang="it-IT" dirty="0">
                <a:solidFill>
                  <a:srgbClr val="FF0000"/>
                </a:solidFill>
              </a:rPr>
              <a:t> + </a:t>
            </a:r>
            <a:r>
              <a:rPr lang="el-GR" dirty="0" smtClean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endParaRPr lang="it-IT" dirty="0" smtClean="0">
              <a:solidFill>
                <a:srgbClr val="FF0000"/>
              </a:solidFill>
            </a:endParaRP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6254020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1220</TotalTime>
  <Words>2326</Words>
  <Application>Microsoft Office PowerPoint</Application>
  <PresentationFormat>Widescreen</PresentationFormat>
  <Paragraphs>178</Paragraphs>
  <Slides>22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Symbol</vt:lpstr>
      <vt:lpstr>Tema di Office</vt:lpstr>
      <vt:lpstr>Economia pubblica / Politica economica Lezione 03.25  Debito pubblico</vt:lpstr>
      <vt:lpstr>Debito pubblico</vt:lpstr>
      <vt:lpstr>Presentazione standard di PowerPoint</vt:lpstr>
      <vt:lpstr>Debito pubblico e titoli di stato</vt:lpstr>
      <vt:lpstr>Nozioni preliminari: Titoli di stato </vt:lpstr>
      <vt:lpstr>Caratteristiche di un titolo di Stato</vt:lpstr>
      <vt:lpstr>Tasso cedolare</vt:lpstr>
      <vt:lpstr>Caratteristiche di un titolo di Stato (2)</vt:lpstr>
      <vt:lpstr>Caratteristiche di un titolo di Stato (3)</vt:lpstr>
      <vt:lpstr>Politica di gestione del debito pubblico</vt:lpstr>
      <vt:lpstr>Dal deficit al debito pubblico</vt:lpstr>
      <vt:lpstr>Dal deficit al debito pubblico (2)</vt:lpstr>
      <vt:lpstr>Dal deficit al debito pubblico (3)</vt:lpstr>
      <vt:lpstr>Dal deficit al debito pubblico (4)</vt:lpstr>
      <vt:lpstr>Politiche per il contenimento del rapporto debito pubblico / PIL</vt:lpstr>
      <vt:lpstr>Politiche per il contenimento del rapporto debito pubblico / PIL</vt:lpstr>
      <vt:lpstr>Debito/PIL e sostenibilità</vt:lpstr>
      <vt:lpstr>Pil potenziale e output gap</vt:lpstr>
      <vt:lpstr>Fonti rilevanti per approfondimento</vt:lpstr>
      <vt:lpstr>Appendice</vt:lpstr>
      <vt:lpstr>PIL in termini nominali</vt:lpstr>
      <vt:lpstr>PIL nominale, deflatore, PIL a prezzi costanti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pe</dc:creator>
  <cp:lastModifiedBy>paolo paesani</cp:lastModifiedBy>
  <cp:revision>124</cp:revision>
  <dcterms:created xsi:type="dcterms:W3CDTF">2017-03-19T10:29:16Z</dcterms:created>
  <dcterms:modified xsi:type="dcterms:W3CDTF">2025-04-12T16:24:18Z</dcterms:modified>
</cp:coreProperties>
</file>