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268" r:id="rId3"/>
    <p:sldId id="282" r:id="rId4"/>
    <p:sldId id="271" r:id="rId5"/>
    <p:sldId id="273" r:id="rId6"/>
    <p:sldId id="306" r:id="rId7"/>
    <p:sldId id="287" r:id="rId8"/>
    <p:sldId id="288" r:id="rId9"/>
    <p:sldId id="293" r:id="rId10"/>
    <p:sldId id="294" r:id="rId11"/>
    <p:sldId id="266" r:id="rId12"/>
    <p:sldId id="296" r:id="rId13"/>
    <p:sldId id="297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12/04/2025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/>
              <a:t>Economia pubblica / </a:t>
            </a:r>
            <a:r>
              <a:rPr lang="it-IT" sz="4200"/>
              <a:t>Politica </a:t>
            </a:r>
            <a:r>
              <a:rPr lang="it-IT" sz="4200" smtClean="0"/>
              <a:t>economica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 smtClean="0"/>
              <a:t>Lezione 04.25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Politica fiscale: nozioni di base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14.04.2025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60610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200" dirty="0" smtClean="0"/>
              <a:t>Il principio keynesiano della domanda effettiva</a:t>
            </a:r>
            <a:endParaRPr lang="it-IT" sz="42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>
                <a:sym typeface="Symbol" panose="05050102010706020507" pitchFamily="18" charset="2"/>
              </a:rPr>
              <a:t>PRINCIPIO </a:t>
            </a:r>
            <a:r>
              <a:rPr lang="it-IT" dirty="0" smtClean="0">
                <a:sym typeface="Symbol" panose="05050102010706020507" pitchFamily="18" charset="2"/>
              </a:rPr>
              <a:t>DELLA </a:t>
            </a:r>
            <a:r>
              <a:rPr lang="it-IT" dirty="0">
                <a:sym typeface="Symbol" panose="05050102010706020507" pitchFamily="18" charset="2"/>
              </a:rPr>
              <a:t>DOMANDA EFFETTIVA, Y dipende da </a:t>
            </a:r>
            <a:r>
              <a:rPr lang="it-IT" dirty="0" err="1" smtClean="0">
                <a:sym typeface="Symbol" panose="05050102010706020507" pitchFamily="18" charset="2"/>
              </a:rPr>
              <a:t>DA</a:t>
            </a:r>
            <a:endParaRPr lang="it-IT" dirty="0" smtClean="0"/>
          </a:p>
          <a:p>
            <a:r>
              <a:rPr lang="it-IT" dirty="0" smtClean="0"/>
              <a:t>Equilibrio macroeconomico (Economia chiusa, stato minimo)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Y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 smtClean="0">
                <a:solidFill>
                  <a:srgbClr val="FF0000"/>
                </a:solidFill>
              </a:rPr>
              <a:t>= C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(Y) + 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0 &lt; 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Y</a:t>
            </a:r>
            <a:r>
              <a:rPr lang="it-IT" dirty="0">
                <a:sym typeface="Symbol" panose="05050102010706020507" pitchFamily="18" charset="2"/>
              </a:rPr>
              <a:t> &lt; 1, propensione marginale al </a:t>
            </a:r>
            <a:r>
              <a:rPr lang="it-IT" dirty="0" smtClean="0">
                <a:sym typeface="Symbol" panose="05050102010706020507" pitchFamily="18" charset="2"/>
              </a:rPr>
              <a:t>consumo</a:t>
            </a:r>
          </a:p>
          <a:p>
            <a:pPr lvl="1"/>
            <a:r>
              <a:rPr lang="it-IT" dirty="0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/>
              <a:t>Y</a:t>
            </a:r>
            <a:r>
              <a:rPr lang="it-IT" dirty="0">
                <a:sym typeface="Symbol" panose="05050102010706020507" pitchFamily="18" charset="2"/>
              </a:rPr>
              <a:t> &lt; 1, propensione media al consumo (</a:t>
            </a:r>
            <a:r>
              <a:rPr lang="it-IT" dirty="0"/>
              <a:t> Y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 </a:t>
            </a:r>
            <a:r>
              <a:rPr lang="it-IT" dirty="0"/>
              <a:t> C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/>
              <a:t>Y</a:t>
            </a:r>
            <a:r>
              <a:rPr lang="it-IT" dirty="0">
                <a:sym typeface="Symbol" panose="05050102010706020507" pitchFamily="18" charset="2"/>
              </a:rPr>
              <a:t>)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0 </a:t>
            </a:r>
            <a:r>
              <a:rPr lang="it-IT" dirty="0">
                <a:sym typeface="Symbol" panose="05050102010706020507" pitchFamily="18" charset="2"/>
              </a:rPr>
              <a:t>&lt; (1- 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C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>
                <a:sym typeface="Symbol" panose="05050102010706020507" pitchFamily="18" charset="2"/>
              </a:rPr>
              <a:t>d</a:t>
            </a:r>
            <a:r>
              <a:rPr lang="it-IT" dirty="0" err="1"/>
              <a:t>Y</a:t>
            </a:r>
            <a:r>
              <a:rPr lang="it-IT" dirty="0">
                <a:sym typeface="Symbol" panose="05050102010706020507" pitchFamily="18" charset="2"/>
              </a:rPr>
              <a:t>) &lt; 1, propensione marginale al risparmio</a:t>
            </a:r>
          </a:p>
          <a:p>
            <a:pPr lvl="1"/>
            <a:endParaRPr lang="it-IT" dirty="0" smtClean="0">
              <a:solidFill>
                <a:srgbClr val="FF0000"/>
              </a:solidFill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Effetti di una variazione degli investimenti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ΔY =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)ΔY + Δ</a:t>
            </a:r>
            <a:r>
              <a:rPr lang="it-IT" dirty="0" smtClean="0"/>
              <a:t>I</a:t>
            </a:r>
            <a:r>
              <a:rPr lang="it-IT" dirty="0" smtClean="0">
                <a:sym typeface="Symbol" panose="05050102010706020507" pitchFamily="18" charset="2"/>
              </a:rPr>
              <a:t> 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ΔY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=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[1/ 1 - (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</a:t>
            </a:r>
            <a:r>
              <a:rPr lang="it-IT" dirty="0" err="1" smtClean="0">
                <a:solidFill>
                  <a:srgbClr val="FF0000"/>
                </a:solidFill>
              </a:rPr>
              <a:t>C</a:t>
            </a:r>
            <a:r>
              <a:rPr lang="it-IT" baseline="-25000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/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</a:t>
            </a:r>
            <a:r>
              <a:rPr lang="it-IT" dirty="0" err="1" smtClean="0">
                <a:solidFill>
                  <a:srgbClr val="FF0000"/>
                </a:solidFill>
              </a:rPr>
              <a:t>Y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)] Δ</a:t>
            </a:r>
            <a:r>
              <a:rPr lang="it-IT" dirty="0" smtClean="0">
                <a:solidFill>
                  <a:srgbClr val="FF0000"/>
                </a:solidFill>
              </a:rPr>
              <a:t>I</a:t>
            </a:r>
            <a:endParaRPr lang="it-IT" baseline="-25000" dirty="0" smtClean="0">
              <a:solidFill>
                <a:srgbClr val="FF0000"/>
              </a:solidFill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La variazione complessiva del reddito, indotta dalla variazione iniziale degli investimenti, è data dal prodotto tra </a:t>
            </a:r>
            <a:r>
              <a:rPr lang="it-IT" dirty="0" err="1" smtClean="0">
                <a:sym typeface="Symbol" panose="05050102010706020507" pitchFamily="18" charset="2"/>
              </a:rPr>
              <a:t>tra</a:t>
            </a:r>
            <a:r>
              <a:rPr lang="it-IT" dirty="0" smtClean="0">
                <a:sym typeface="Symbol" panose="05050102010706020507" pitchFamily="18" charset="2"/>
              </a:rPr>
              <a:t> tale variazione e il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Moltiplicatore keynesiano </a:t>
            </a:r>
            <a:r>
              <a:rPr lang="it-IT" dirty="0" smtClean="0">
                <a:sym typeface="Symbol" panose="05050102010706020507" pitchFamily="18" charset="2"/>
              </a:rPr>
              <a:t>della spesa [1</a:t>
            </a:r>
            <a:r>
              <a:rPr lang="it-IT" dirty="0">
                <a:sym typeface="Symbol" panose="05050102010706020507" pitchFamily="18" charset="2"/>
              </a:rPr>
              <a:t>/ 1 -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</a:p>
        </p:txBody>
      </p:sp>
    </p:spTree>
    <p:extLst>
      <p:ext uri="{BB962C8B-B14F-4D97-AF65-F5344CB8AC3E}">
        <p14:creationId xmlns:p14="http://schemas.microsoft.com/office/powerpoint/2010/main" val="812508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moltiplicatore keynesiano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ym typeface="Symbol" panose="05050102010706020507" pitchFamily="18" charset="2"/>
              </a:rPr>
              <a:t>Il moltiplicatore keynesiano della spesa misura la variazione complessiva del prodotto aggregato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ΔY</a:t>
            </a:r>
            <a:r>
              <a:rPr lang="it-IT" dirty="0" smtClean="0">
                <a:sym typeface="Symbol" panose="05050102010706020507" pitchFamily="18" charset="2"/>
              </a:rPr>
              <a:t> indotta da una variazione iniziale della spesa per investimenti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ΔI</a:t>
            </a:r>
            <a:r>
              <a:rPr lang="it-IT" dirty="0" smtClean="0">
                <a:sym typeface="Symbol" panose="05050102010706020507" pitchFamily="18" charset="2"/>
              </a:rPr>
              <a:t>, data la propensione marginale al consumo 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dC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/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dY</a:t>
            </a:r>
            <a:r>
              <a:rPr lang="it-IT" dirty="0" smtClean="0">
                <a:sym typeface="Symbol" panose="05050102010706020507" pitchFamily="18" charset="2"/>
              </a:rPr>
              <a:t>.</a:t>
            </a:r>
          </a:p>
          <a:p>
            <a:r>
              <a:rPr lang="it-IT" dirty="0" smtClean="0">
                <a:sym typeface="Symbol" panose="05050102010706020507" pitchFamily="18" charset="2"/>
              </a:rPr>
              <a:t>Matematicamente, il moltiplicatore è </a:t>
            </a:r>
            <a:r>
              <a:rPr lang="it-IT" dirty="0">
                <a:sym typeface="Symbol" panose="05050102010706020507" pitchFamily="18" charset="2"/>
              </a:rPr>
              <a:t>dato dal reciproco della propensione marginale al risparmio [1/ 1 - (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C</a:t>
            </a:r>
            <a:r>
              <a:rPr lang="it-IT" baseline="-25000" dirty="0" smtClean="0"/>
              <a:t> </a:t>
            </a:r>
            <a:r>
              <a:rPr lang="it-IT" dirty="0">
                <a:sym typeface="Symbol" panose="05050102010706020507" pitchFamily="18" charset="2"/>
              </a:rPr>
              <a:t>/</a:t>
            </a:r>
            <a:r>
              <a:rPr lang="it-IT" dirty="0" err="1" smtClean="0">
                <a:sym typeface="Symbol" panose="05050102010706020507" pitchFamily="18" charset="2"/>
              </a:rPr>
              <a:t>d</a:t>
            </a:r>
            <a:r>
              <a:rPr lang="it-IT" dirty="0" err="1" smtClean="0"/>
              <a:t>Y</a:t>
            </a:r>
            <a:r>
              <a:rPr lang="it-IT" dirty="0" smtClean="0">
                <a:sym typeface="Symbol" panose="05050102010706020507" pitchFamily="18" charset="2"/>
              </a:rPr>
              <a:t>)]</a:t>
            </a:r>
          </a:p>
          <a:p>
            <a:r>
              <a:rPr lang="it-IT" dirty="0" smtClean="0">
                <a:sym typeface="Symbol" panose="05050102010706020507" pitchFamily="18" charset="2"/>
              </a:rPr>
              <a:t>Perché moltiplicatore? Spiegazione matematica (v. Libro)</a:t>
            </a:r>
          </a:p>
          <a:p>
            <a:r>
              <a:rPr lang="it-IT" dirty="0" smtClean="0">
                <a:sym typeface="Symbol" panose="05050102010706020507" pitchFamily="18" charset="2"/>
              </a:rPr>
              <a:t>Perché moltiplicatore? Spiegazione economica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↑ I → ↑ Y </a:t>
            </a:r>
            <a:r>
              <a:rPr lang="it-IT" dirty="0">
                <a:sym typeface="Symbol" panose="05050102010706020507" pitchFamily="18" charset="2"/>
              </a:rPr>
              <a:t>→ ↑ </a:t>
            </a:r>
            <a:r>
              <a:rPr lang="it-IT" dirty="0" smtClean="0">
                <a:sym typeface="Symbol" panose="05050102010706020507" pitchFamily="18" charset="2"/>
              </a:rPr>
              <a:t>C </a:t>
            </a:r>
            <a:r>
              <a:rPr lang="it-IT" dirty="0">
                <a:sym typeface="Symbol" panose="05050102010706020507" pitchFamily="18" charset="2"/>
              </a:rPr>
              <a:t>→ ↑ </a:t>
            </a:r>
            <a:r>
              <a:rPr lang="it-IT" dirty="0" smtClean="0">
                <a:sym typeface="Symbol" panose="05050102010706020507" pitchFamily="18" charset="2"/>
              </a:rPr>
              <a:t>Y</a:t>
            </a:r>
            <a:r>
              <a:rPr lang="it-IT" dirty="0">
                <a:sym typeface="Symbol" panose="05050102010706020507" pitchFamily="18" charset="2"/>
              </a:rPr>
              <a:t> → ↑ </a:t>
            </a:r>
            <a:r>
              <a:rPr lang="it-IT" dirty="0" smtClean="0">
                <a:sym typeface="Symbol" panose="05050102010706020507" pitchFamily="18" charset="2"/>
              </a:rPr>
              <a:t>C … (espansione, ottimismo)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I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Y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C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Y → </a:t>
            </a:r>
            <a:r>
              <a:rPr lang="it-IT" dirty="0" smtClean="0">
                <a:sym typeface="Symbol" panose="05050102010706020507" pitchFamily="18" charset="2"/>
              </a:rPr>
              <a:t>↓ </a:t>
            </a:r>
            <a:r>
              <a:rPr lang="it-IT" dirty="0">
                <a:sym typeface="Symbol" panose="05050102010706020507" pitchFamily="18" charset="2"/>
              </a:rPr>
              <a:t>C … </a:t>
            </a:r>
            <a:r>
              <a:rPr lang="it-IT" dirty="0" smtClean="0">
                <a:sym typeface="Symbol" panose="05050102010706020507" pitchFamily="18" charset="2"/>
              </a:rPr>
              <a:t>(recensione, pessimismo)</a:t>
            </a:r>
          </a:p>
          <a:p>
            <a:pPr marL="457200" lvl="1" indent="0">
              <a:buNone/>
            </a:pPr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0435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modello reddito-spesa,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Versione «semplificata» del modello keynesiano, utile per ragionare sugli effetti macroeconomici delle manovre di finanza pubblica in un mondo regolato del principio della domanda effettiva.</a:t>
            </a:r>
          </a:p>
          <a:p>
            <a:endParaRPr lang="it-IT" dirty="0" smtClean="0"/>
          </a:p>
          <a:p>
            <a:r>
              <a:rPr lang="it-IT" dirty="0" smtClean="0"/>
              <a:t>Semplificazioni principali rispetto al modello della </a:t>
            </a:r>
            <a:r>
              <a:rPr lang="it-IT" i="1" dirty="0" smtClean="0"/>
              <a:t>Teoria Generale</a:t>
            </a:r>
          </a:p>
          <a:p>
            <a:pPr lvl="1"/>
            <a:r>
              <a:rPr lang="it-IT" dirty="0" smtClean="0"/>
              <a:t>Astrazione dal problema dell’incertezza</a:t>
            </a:r>
          </a:p>
          <a:p>
            <a:pPr lvl="1"/>
            <a:r>
              <a:rPr lang="it-IT" dirty="0" smtClean="0"/>
              <a:t>Astrazione dai fattori monetari e finanziari</a:t>
            </a:r>
          </a:p>
          <a:p>
            <a:pPr lvl="1"/>
            <a:r>
              <a:rPr lang="it-IT" dirty="0" err="1" smtClean="0"/>
              <a:t>Keynesismo</a:t>
            </a:r>
            <a:r>
              <a:rPr lang="it-IT" dirty="0" smtClean="0"/>
              <a:t> «meccanico» / «idraulico» comunque utile per scopi didattici e per cogliere certi nessi causali rilevanti.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519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Versione 1 </a:t>
            </a:r>
          </a:p>
          <a:p>
            <a:r>
              <a:rPr lang="it-IT" dirty="0"/>
              <a:t>E</a:t>
            </a:r>
            <a:r>
              <a:rPr lang="it-IT" dirty="0" smtClean="0"/>
              <a:t>conomia chiusa</a:t>
            </a:r>
          </a:p>
          <a:p>
            <a:r>
              <a:rPr lang="it-IT" dirty="0" smtClean="0"/>
              <a:t>Equilibrio nel mercato dei beni: (1) Y = C + I + G </a:t>
            </a:r>
          </a:p>
          <a:p>
            <a:r>
              <a:rPr lang="it-IT" dirty="0" smtClean="0"/>
              <a:t>Funzione del consumo: (2) C = C</a:t>
            </a:r>
            <a:r>
              <a:rPr lang="it-IT" baseline="-25000" dirty="0" smtClean="0"/>
              <a:t>0</a:t>
            </a:r>
            <a:r>
              <a:rPr lang="it-IT" dirty="0" smtClean="0"/>
              <a:t> + c</a:t>
            </a:r>
            <a:r>
              <a:rPr lang="it-IT" baseline="-25000" dirty="0" smtClean="0"/>
              <a:t>1</a:t>
            </a:r>
            <a:r>
              <a:rPr lang="it-IT" dirty="0" smtClean="0"/>
              <a:t>(Y - T), 0 &lt; 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/>
              <a:t> &lt; 1</a:t>
            </a:r>
          </a:p>
          <a:p>
            <a:r>
              <a:rPr lang="it-IT" dirty="0" smtClean="0"/>
              <a:t>Funzione dell’investimento: (3) I = I</a:t>
            </a:r>
            <a:r>
              <a:rPr lang="it-IT" baseline="-25000" dirty="0" smtClean="0"/>
              <a:t>0</a:t>
            </a:r>
          </a:p>
          <a:p>
            <a:r>
              <a:rPr lang="it-IT" dirty="0" smtClean="0"/>
              <a:t>Finanza pubblica: (4) G = G</a:t>
            </a:r>
            <a:r>
              <a:rPr lang="it-IT" baseline="-25000" dirty="0" smtClean="0"/>
              <a:t>0</a:t>
            </a:r>
            <a:r>
              <a:rPr lang="it-IT" dirty="0" smtClean="0"/>
              <a:t>, (5) T = T</a:t>
            </a:r>
            <a:r>
              <a:rPr lang="it-IT" baseline="-25000" dirty="0" smtClean="0"/>
              <a:t>0 </a:t>
            </a:r>
            <a:r>
              <a:rPr lang="it-IT" dirty="0" smtClean="0"/>
              <a:t>+ </a:t>
            </a:r>
            <a:r>
              <a:rPr lang="it-IT" dirty="0" err="1" smtClean="0"/>
              <a:t>tY</a:t>
            </a:r>
            <a:endParaRPr lang="it-IT" dirty="0" smtClean="0"/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444621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Equilibrio</a:t>
            </a:r>
          </a:p>
          <a:p>
            <a:r>
              <a:rPr lang="it-IT" dirty="0" smtClean="0"/>
              <a:t>Prodotto </a:t>
            </a:r>
          </a:p>
          <a:p>
            <a:pPr lvl="1"/>
            <a:r>
              <a:rPr lang="it-IT" dirty="0" smtClean="0"/>
              <a:t>Y = </a:t>
            </a:r>
            <a:r>
              <a:rPr lang="it-IT" dirty="0"/>
              <a:t>C</a:t>
            </a:r>
            <a:r>
              <a:rPr lang="it-IT" baseline="-25000" dirty="0"/>
              <a:t>0</a:t>
            </a:r>
            <a:r>
              <a:rPr lang="it-IT" dirty="0"/>
              <a:t> + c</a:t>
            </a:r>
            <a:r>
              <a:rPr lang="it-IT" baseline="-25000" dirty="0"/>
              <a:t>1</a:t>
            </a:r>
            <a:r>
              <a:rPr lang="it-IT" dirty="0"/>
              <a:t>(Y - </a:t>
            </a:r>
            <a:r>
              <a:rPr lang="it-IT" dirty="0" smtClean="0"/>
              <a:t>T</a:t>
            </a:r>
            <a:r>
              <a:rPr lang="it-IT" baseline="-25000" dirty="0" smtClean="0"/>
              <a:t>0 </a:t>
            </a:r>
            <a:r>
              <a:rPr lang="it-IT" dirty="0" smtClean="0"/>
              <a:t>- </a:t>
            </a:r>
            <a:r>
              <a:rPr lang="it-IT" dirty="0" err="1" smtClean="0"/>
              <a:t>tY</a:t>
            </a:r>
            <a:r>
              <a:rPr lang="it-IT" dirty="0" smtClean="0"/>
              <a:t>) + I</a:t>
            </a:r>
            <a:r>
              <a:rPr lang="it-IT" baseline="-25000" dirty="0" smtClean="0"/>
              <a:t>0</a:t>
            </a:r>
            <a:r>
              <a:rPr lang="it-IT" dirty="0" smtClean="0"/>
              <a:t> + G</a:t>
            </a:r>
            <a:r>
              <a:rPr lang="it-IT" baseline="-25000" dirty="0" smtClean="0"/>
              <a:t>0</a:t>
            </a:r>
            <a:r>
              <a:rPr lang="it-IT" dirty="0"/>
              <a:t> </a:t>
            </a:r>
            <a:r>
              <a:rPr lang="it-IT" dirty="0" smtClean="0">
                <a:sym typeface="Symbol" panose="05050102010706020507" pitchFamily="18" charset="2"/>
              </a:rPr>
              <a:t> </a:t>
            </a:r>
            <a:r>
              <a:rPr lang="it-IT" dirty="0" smtClean="0"/>
              <a:t>Y</a:t>
            </a:r>
            <a:r>
              <a:rPr lang="it-IT" baseline="30000" dirty="0" smtClean="0"/>
              <a:t>*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= [1/(1 -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(1-t)</a:t>
            </a:r>
            <a:r>
              <a:rPr lang="it-IT" dirty="0" smtClean="0">
                <a:sym typeface="Symbol" panose="05050102010706020507" pitchFamily="18" charset="2"/>
              </a:rPr>
              <a:t>)](</a:t>
            </a:r>
            <a:r>
              <a:rPr lang="it-IT" dirty="0"/>
              <a:t>C</a:t>
            </a:r>
            <a:r>
              <a:rPr lang="it-IT" baseline="-25000" dirty="0"/>
              <a:t>0</a:t>
            </a:r>
            <a:r>
              <a:rPr lang="it-IT" dirty="0"/>
              <a:t> </a:t>
            </a:r>
            <a:r>
              <a:rPr lang="it-IT" dirty="0" smtClean="0"/>
              <a:t>- c</a:t>
            </a:r>
            <a:r>
              <a:rPr lang="it-IT" baseline="-25000" dirty="0" smtClean="0"/>
              <a:t>1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  <a:r>
              <a:rPr lang="it-IT" dirty="0"/>
              <a:t>+ I</a:t>
            </a:r>
            <a:r>
              <a:rPr lang="it-IT" baseline="-25000" dirty="0"/>
              <a:t>0</a:t>
            </a:r>
            <a:r>
              <a:rPr lang="it-IT" dirty="0"/>
              <a:t> + G</a:t>
            </a:r>
            <a:r>
              <a:rPr lang="it-IT" baseline="-25000" dirty="0"/>
              <a:t>0</a:t>
            </a:r>
            <a:r>
              <a:rPr lang="it-IT" dirty="0" smtClean="0">
                <a:sym typeface="Symbol" panose="05050102010706020507" pitchFamily="18" charset="2"/>
              </a:rPr>
              <a:t>)</a:t>
            </a:r>
          </a:p>
          <a:p>
            <a:r>
              <a:rPr lang="it-IT" dirty="0" smtClean="0"/>
              <a:t>Consumi: </a:t>
            </a:r>
          </a:p>
          <a:p>
            <a:pPr lvl="1"/>
            <a:r>
              <a:rPr lang="it-IT" dirty="0" smtClean="0"/>
              <a:t>C</a:t>
            </a:r>
            <a:r>
              <a:rPr lang="it-IT" baseline="30000" dirty="0"/>
              <a:t>*</a:t>
            </a:r>
            <a:r>
              <a:rPr lang="it-IT" dirty="0" smtClean="0"/>
              <a:t> </a:t>
            </a:r>
            <a:r>
              <a:rPr lang="it-IT" dirty="0"/>
              <a:t>= C</a:t>
            </a:r>
            <a:r>
              <a:rPr lang="it-IT" baseline="-25000" dirty="0"/>
              <a:t>0</a:t>
            </a:r>
            <a:r>
              <a:rPr lang="it-IT" dirty="0"/>
              <a:t> + 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(1-t)Y</a:t>
            </a:r>
            <a:r>
              <a:rPr lang="it-IT" baseline="30000" dirty="0"/>
              <a:t>*</a:t>
            </a:r>
            <a:r>
              <a:rPr lang="it-IT" dirty="0" smtClean="0"/>
              <a:t> </a:t>
            </a:r>
            <a:r>
              <a:rPr lang="it-IT" dirty="0"/>
              <a:t>- 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/>
              <a:t>T</a:t>
            </a:r>
            <a:r>
              <a:rPr lang="it-IT" baseline="-25000" dirty="0" smtClean="0"/>
              <a:t>0</a:t>
            </a:r>
            <a:endParaRPr lang="it-IT" dirty="0" smtClean="0"/>
          </a:p>
          <a:p>
            <a:r>
              <a:rPr lang="it-IT" dirty="0" smtClean="0"/>
              <a:t>Risparmi settore privato: S</a:t>
            </a:r>
            <a:r>
              <a:rPr lang="it-IT" baseline="30000" dirty="0" smtClean="0"/>
              <a:t>*</a:t>
            </a:r>
            <a:r>
              <a:rPr lang="it-IT" dirty="0" smtClean="0"/>
              <a:t>= </a:t>
            </a:r>
            <a:r>
              <a:rPr lang="it-IT" dirty="0"/>
              <a:t>(Y</a:t>
            </a:r>
            <a:r>
              <a:rPr lang="it-IT" baseline="30000" dirty="0"/>
              <a:t>*</a:t>
            </a:r>
            <a:r>
              <a:rPr lang="it-IT" dirty="0"/>
              <a:t> - </a:t>
            </a:r>
            <a:r>
              <a:rPr lang="it-IT" dirty="0" smtClean="0"/>
              <a:t>T</a:t>
            </a:r>
            <a:r>
              <a:rPr lang="it-IT" baseline="30000" dirty="0"/>
              <a:t>*</a:t>
            </a:r>
            <a:r>
              <a:rPr lang="it-IT" dirty="0" smtClean="0"/>
              <a:t>) - </a:t>
            </a:r>
            <a:r>
              <a:rPr lang="it-IT" dirty="0"/>
              <a:t>C</a:t>
            </a:r>
            <a:r>
              <a:rPr lang="it-IT" baseline="30000" dirty="0"/>
              <a:t>* </a:t>
            </a:r>
            <a:r>
              <a:rPr lang="it-IT" dirty="0" smtClean="0"/>
              <a:t>= (1 - </a:t>
            </a:r>
            <a:r>
              <a:rPr lang="it-IT" dirty="0"/>
              <a:t>c</a:t>
            </a:r>
            <a:r>
              <a:rPr lang="it-IT" baseline="-25000" dirty="0"/>
              <a:t>1</a:t>
            </a:r>
            <a:r>
              <a:rPr lang="it-IT" dirty="0" smtClean="0"/>
              <a:t>)(</a:t>
            </a:r>
            <a:r>
              <a:rPr lang="it-IT" dirty="0"/>
              <a:t>Y</a:t>
            </a:r>
            <a:r>
              <a:rPr lang="it-IT" baseline="30000" dirty="0"/>
              <a:t>*</a:t>
            </a:r>
            <a:r>
              <a:rPr lang="it-IT" dirty="0"/>
              <a:t> - T</a:t>
            </a:r>
            <a:r>
              <a:rPr lang="it-IT" baseline="30000" dirty="0"/>
              <a:t>*</a:t>
            </a:r>
            <a:r>
              <a:rPr lang="it-IT" dirty="0" smtClean="0"/>
              <a:t>) - C</a:t>
            </a:r>
            <a:r>
              <a:rPr lang="it-IT" baseline="-25000" dirty="0" smtClean="0"/>
              <a:t>0</a:t>
            </a:r>
          </a:p>
          <a:p>
            <a:r>
              <a:rPr lang="it-IT" dirty="0" smtClean="0"/>
              <a:t>Saldo bilancio pubblico: G – T</a:t>
            </a:r>
            <a:r>
              <a:rPr lang="it-IT" dirty="0"/>
              <a:t>* = </a:t>
            </a:r>
            <a:r>
              <a:rPr lang="it-IT" dirty="0" smtClean="0"/>
              <a:t>G</a:t>
            </a:r>
            <a:r>
              <a:rPr lang="it-IT" baseline="-25000" dirty="0" smtClean="0"/>
              <a:t>0</a:t>
            </a:r>
            <a:r>
              <a:rPr lang="it-IT" dirty="0" smtClean="0"/>
              <a:t> </a:t>
            </a:r>
            <a:r>
              <a:rPr lang="it-IT" dirty="0"/>
              <a:t>- T</a:t>
            </a:r>
            <a:r>
              <a:rPr lang="it-IT" baseline="-25000" dirty="0"/>
              <a:t>0 </a:t>
            </a:r>
            <a:r>
              <a:rPr lang="it-IT" dirty="0" smtClean="0"/>
              <a:t>– </a:t>
            </a:r>
            <a:r>
              <a:rPr lang="it-IT" dirty="0" err="1" smtClean="0"/>
              <a:t>tY</a:t>
            </a:r>
            <a:r>
              <a:rPr lang="it-IT" dirty="0" smtClean="0"/>
              <a:t>*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22176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4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Effetti di una caduta degli investimenti privati </a:t>
            </a:r>
          </a:p>
          <a:p>
            <a:pPr lvl="1"/>
            <a:r>
              <a:rPr lang="it-IT" dirty="0" smtClean="0"/>
              <a:t>La diminuzione degli investimenti privati ha un effetto più che proporzionale su domanda aggregata e prodotto di equilibrio (moltiplicatore).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Prodotto: Δ</a:t>
            </a:r>
            <a:r>
              <a:rPr lang="it-IT" dirty="0" smtClean="0"/>
              <a:t>Y</a:t>
            </a:r>
            <a:r>
              <a:rPr lang="it-IT" baseline="30000" dirty="0" smtClean="0"/>
              <a:t>*</a:t>
            </a:r>
            <a:r>
              <a:rPr lang="it-IT" baseline="-25000" dirty="0" smtClean="0"/>
              <a:t> </a:t>
            </a:r>
            <a:r>
              <a:rPr lang="it-IT" dirty="0" smtClean="0">
                <a:sym typeface="Symbol" panose="05050102010706020507" pitchFamily="18" charset="2"/>
              </a:rPr>
              <a:t>= [1/(1 -</a:t>
            </a:r>
            <a:r>
              <a:rPr lang="it-IT" dirty="0" smtClean="0"/>
              <a:t>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(1-t)] Δ</a:t>
            </a:r>
            <a:r>
              <a:rPr lang="it-IT" dirty="0" smtClean="0"/>
              <a:t>I</a:t>
            </a:r>
            <a:r>
              <a:rPr lang="it-IT" baseline="-25000" dirty="0" smtClean="0"/>
              <a:t>0 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ΔI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&lt; 0, </a:t>
            </a:r>
            <a:r>
              <a:rPr lang="it-IT" dirty="0" smtClean="0"/>
              <a:t>Se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I</a:t>
            </a:r>
            <a:r>
              <a:rPr lang="it-IT" baseline="-25000" dirty="0" smtClean="0">
                <a:solidFill>
                  <a:srgbClr val="FF0000"/>
                </a:solidFill>
                <a:sym typeface="Symbol" panose="05050102010706020507" pitchFamily="18" charset="2"/>
              </a:rPr>
              <a:t>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</a:t>
            </a:r>
            <a:r>
              <a:rPr lang="it-IT" dirty="0" smtClean="0">
                <a:sym typeface="Symbol" panose="05050102010706020507" pitchFamily="18" charset="2"/>
              </a:rPr>
              <a:t> allora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</a:t>
            </a:r>
            <a:r>
              <a:rPr lang="it-IT" dirty="0" smtClean="0">
                <a:solidFill>
                  <a:srgbClr val="FF0000"/>
                </a:solidFill>
              </a:rPr>
              <a:t> Y</a:t>
            </a:r>
            <a:r>
              <a:rPr lang="it-IT" baseline="30000" dirty="0" smtClean="0">
                <a:solidFill>
                  <a:srgbClr val="FF0000"/>
                </a:solidFill>
              </a:rPr>
              <a:t>*</a:t>
            </a:r>
            <a:endParaRPr lang="it-IT" dirty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Consumi privati: 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C</a:t>
            </a:r>
            <a:r>
              <a:rPr lang="it-IT" baseline="30000" dirty="0" smtClean="0"/>
              <a:t>* </a:t>
            </a:r>
            <a:r>
              <a:rPr lang="it-IT" dirty="0" smtClean="0"/>
              <a:t>= c</a:t>
            </a:r>
            <a:r>
              <a:rPr lang="it-IT" baseline="-25000" dirty="0" smtClean="0"/>
              <a:t>1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Y</a:t>
            </a:r>
            <a:r>
              <a:rPr lang="it-IT" baseline="30000" dirty="0" smtClean="0"/>
              <a:t>* 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C</a:t>
            </a:r>
            <a:r>
              <a:rPr lang="it-IT" baseline="30000" dirty="0" smtClean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&lt; 0, </a:t>
            </a:r>
            <a:r>
              <a:rPr lang="it-IT" dirty="0"/>
              <a:t>Se Y</a:t>
            </a:r>
            <a:r>
              <a:rPr lang="it-IT" baseline="30000" dirty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 smtClean="0">
                <a:sym typeface="Symbol" panose="05050102010706020507" pitchFamily="18" charset="2"/>
              </a:rPr>
              <a:t> </a:t>
            </a:r>
            <a:r>
              <a:rPr lang="it-IT" dirty="0">
                <a:sym typeface="Symbol" panose="05050102010706020507" pitchFamily="18" charset="2"/>
              </a:rPr>
              <a:t>allora </a:t>
            </a:r>
            <a:r>
              <a:rPr lang="it-IT" dirty="0" smtClean="0">
                <a:sym typeface="Symbol" panose="05050102010706020507" pitchFamily="18" charset="2"/>
              </a:rPr>
              <a:t></a:t>
            </a:r>
            <a:r>
              <a:rPr lang="it-IT" dirty="0" smtClean="0"/>
              <a:t> C</a:t>
            </a:r>
            <a:r>
              <a:rPr lang="it-IT" baseline="30000" dirty="0" smtClean="0"/>
              <a:t>*</a:t>
            </a:r>
            <a:endParaRPr lang="it-IT" dirty="0"/>
          </a:p>
          <a:p>
            <a:pPr lvl="1"/>
            <a:r>
              <a:rPr lang="it-IT" dirty="0" smtClean="0"/>
              <a:t>Risparmi settore privato (diminuiscono quanto gli investimenti)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 </a:t>
            </a:r>
            <a:r>
              <a:rPr lang="it-IT" dirty="0"/>
              <a:t>= </a:t>
            </a:r>
            <a:r>
              <a:rPr lang="it-IT" dirty="0" smtClean="0"/>
              <a:t>(1-c</a:t>
            </a:r>
            <a:r>
              <a:rPr lang="it-IT" baseline="-25000" dirty="0" smtClean="0"/>
              <a:t>1</a:t>
            </a:r>
            <a:r>
              <a:rPr lang="it-IT" dirty="0" smtClean="0"/>
              <a:t>(1-t))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Y</a:t>
            </a:r>
            <a:r>
              <a:rPr lang="it-IT" baseline="30000" dirty="0"/>
              <a:t>* </a:t>
            </a:r>
            <a:r>
              <a:rPr lang="it-IT" dirty="0"/>
              <a:t>(</a:t>
            </a:r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baseline="-25000" dirty="0" smtClean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&lt; 0, </a:t>
            </a:r>
            <a:r>
              <a:rPr lang="it-IT" dirty="0"/>
              <a:t>Se Y</a:t>
            </a:r>
            <a:r>
              <a:rPr lang="it-IT" baseline="30000" dirty="0"/>
              <a:t>*</a:t>
            </a:r>
            <a:r>
              <a:rPr lang="it-IT" baseline="-25000" dirty="0">
                <a:sym typeface="Symbol" panose="05050102010706020507" pitchFamily="18" charset="2"/>
              </a:rPr>
              <a:t> </a:t>
            </a:r>
            <a:r>
              <a:rPr lang="it-IT" dirty="0">
                <a:sym typeface="Symbol" panose="05050102010706020507" pitchFamily="18" charset="2"/>
              </a:rPr>
              <a:t> allora </a:t>
            </a:r>
            <a:r>
              <a:rPr lang="it-IT" dirty="0"/>
              <a:t> 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dirty="0" smtClean="0"/>
              <a:t>)</a:t>
            </a:r>
            <a:endParaRPr lang="it-IT" baseline="-25000" dirty="0" smtClean="0"/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Δ</a:t>
            </a:r>
            <a:r>
              <a:rPr lang="it-IT" dirty="0" smtClean="0"/>
              <a:t>S</a:t>
            </a:r>
            <a:r>
              <a:rPr lang="it-IT" baseline="30000" dirty="0" smtClean="0"/>
              <a:t>*</a:t>
            </a:r>
            <a:r>
              <a:rPr lang="it-IT" dirty="0" smtClean="0"/>
              <a:t> =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 smtClean="0"/>
              <a:t>I</a:t>
            </a:r>
            <a:r>
              <a:rPr lang="it-IT" baseline="-25000" dirty="0" smtClean="0"/>
              <a:t>0</a:t>
            </a:r>
            <a:r>
              <a:rPr lang="it-IT" dirty="0" smtClean="0"/>
              <a:t> (verificare)</a:t>
            </a:r>
          </a:p>
          <a:p>
            <a:pPr lvl="1"/>
            <a:r>
              <a:rPr lang="it-IT" dirty="0" smtClean="0"/>
              <a:t>Peggioramento del saldo del bilancio pubblico (Effetto di stabilizzazione)</a:t>
            </a:r>
          </a:p>
        </p:txBody>
      </p:sp>
    </p:spTree>
    <p:extLst>
      <p:ext uri="{BB962C8B-B14F-4D97-AF65-F5344CB8AC3E}">
        <p14:creationId xmlns:p14="http://schemas.microsoft.com/office/powerpoint/2010/main" val="3826784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modello </a:t>
            </a:r>
            <a:r>
              <a:rPr lang="it-IT" dirty="0" smtClean="0"/>
              <a:t>reddito-spesa, 5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Stabilizzazione dell’economia attraverso la manovra di finanza pubblica in presenza di </a:t>
            </a:r>
            <a:r>
              <a:rPr lang="it-IT" dirty="0" smtClean="0"/>
              <a:t>una recessione provocata dal </a:t>
            </a:r>
            <a:r>
              <a:rPr lang="it-IT" dirty="0"/>
              <a:t>calo </a:t>
            </a:r>
            <a:r>
              <a:rPr lang="it-IT" dirty="0" smtClean="0"/>
              <a:t>degli investimenti privati.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1</a:t>
            </a:r>
            <a:r>
              <a:rPr lang="it-IT" dirty="0"/>
              <a:t>: Aumento della spesa pubblica finanziato </a:t>
            </a:r>
            <a:r>
              <a:rPr lang="it-IT" dirty="0" smtClean="0"/>
              <a:t>in deficit a parità di tassazione </a:t>
            </a:r>
            <a:r>
              <a:rPr lang="it-IT" dirty="0"/>
              <a:t>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 </a:t>
            </a:r>
            <a:r>
              <a:rPr lang="it-IT" dirty="0"/>
              <a:t>&gt; </a:t>
            </a:r>
            <a:r>
              <a:rPr lang="it-IT" dirty="0" smtClean="0"/>
              <a:t>0)</a:t>
            </a:r>
            <a:endParaRPr lang="it-IT" dirty="0"/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2</a:t>
            </a:r>
            <a:r>
              <a:rPr lang="it-IT" dirty="0"/>
              <a:t>: Riduzione della tassazione al netto dei trasferimenti </a:t>
            </a:r>
            <a:r>
              <a:rPr lang="it-IT" dirty="0" smtClean="0"/>
              <a:t>a parità di spesa pubblica 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T</a:t>
            </a:r>
            <a:r>
              <a:rPr lang="it-IT" baseline="-25000" dirty="0"/>
              <a:t>0 </a:t>
            </a:r>
            <a:r>
              <a:rPr lang="it-IT" dirty="0"/>
              <a:t>&lt; 0)</a:t>
            </a:r>
          </a:p>
          <a:p>
            <a:pPr lvl="1"/>
            <a:r>
              <a:rPr lang="it-IT" dirty="0">
                <a:solidFill>
                  <a:srgbClr val="FF0000"/>
                </a:solidFill>
              </a:rPr>
              <a:t>Opzione 3</a:t>
            </a:r>
            <a:r>
              <a:rPr lang="it-IT" dirty="0"/>
              <a:t>: Aumento della spesa pubblica finanziato attraverso un pari aumento della tassazione (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G</a:t>
            </a:r>
            <a:r>
              <a:rPr lang="it-IT" baseline="-25000" dirty="0"/>
              <a:t>0 </a:t>
            </a:r>
            <a:r>
              <a:rPr lang="it-IT" dirty="0"/>
              <a:t>=</a:t>
            </a:r>
            <a:r>
              <a:rPr lang="it-IT" baseline="-25000" dirty="0"/>
              <a:t> </a:t>
            </a:r>
            <a:r>
              <a:rPr lang="it-IT" dirty="0">
                <a:sym typeface="Symbol" panose="05050102010706020507" pitchFamily="18" charset="2"/>
              </a:rPr>
              <a:t>Δ</a:t>
            </a:r>
            <a:r>
              <a:rPr lang="it-IT" dirty="0"/>
              <a:t>TAX</a:t>
            </a:r>
            <a:r>
              <a:rPr lang="it-IT" baseline="-25000" dirty="0"/>
              <a:t>0 </a:t>
            </a:r>
            <a:r>
              <a:rPr lang="it-IT" dirty="0"/>
              <a:t>&gt; 0</a:t>
            </a:r>
            <a:r>
              <a:rPr lang="it-IT" dirty="0" smtClean="0"/>
              <a:t>)</a:t>
            </a:r>
          </a:p>
          <a:p>
            <a:r>
              <a:rPr lang="it-IT" dirty="0" smtClean="0"/>
              <a:t>NB. Più alta l’aliquota fiscale t (a parità del resto) più basso il moltiplicatore e più basso l’effetto degli shock su Y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82825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Considerazioni sui moltiplicatori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Nella realtà, il processo economico alla base del moltiplicatore non è automatico. Keynes stesso </a:t>
            </a:r>
            <a:r>
              <a:rPr lang="it-IT" dirty="0"/>
              <a:t>identifica </a:t>
            </a:r>
            <a:r>
              <a:rPr lang="it-IT" dirty="0">
                <a:solidFill>
                  <a:srgbClr val="FF0000"/>
                </a:solidFill>
              </a:rPr>
              <a:t>otto ostacoli al processo del </a:t>
            </a:r>
            <a:r>
              <a:rPr lang="it-IT" dirty="0" smtClean="0">
                <a:solidFill>
                  <a:srgbClr val="FF0000"/>
                </a:solidFill>
              </a:rPr>
              <a:t>moltiplicatore</a:t>
            </a:r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/>
              <a:t>metodo di </a:t>
            </a:r>
            <a:r>
              <a:rPr lang="it-IT" dirty="0" smtClean="0"/>
              <a:t>finanziamento degli </a:t>
            </a:r>
            <a:r>
              <a:rPr lang="it-IT" dirty="0"/>
              <a:t>investimenti e i maggiori fondi richiesti dall’aumento del </a:t>
            </a:r>
            <a:r>
              <a:rPr lang="it-IT" dirty="0" smtClean="0"/>
              <a:t>reddito e </a:t>
            </a:r>
            <a:r>
              <a:rPr lang="it-IT" dirty="0"/>
              <a:t>dei prezzi possono provocare un aumento del tasso d’interesse che frena </a:t>
            </a:r>
            <a:r>
              <a:rPr lang="it-IT" dirty="0" smtClean="0"/>
              <a:t>gli investimenti</a:t>
            </a:r>
            <a:r>
              <a:rPr lang="it-IT" dirty="0"/>
              <a:t>, salvo che </a:t>
            </a:r>
            <a:r>
              <a:rPr lang="it-IT" dirty="0" smtClean="0"/>
              <a:t>l’autorità </a:t>
            </a:r>
            <a:r>
              <a:rPr lang="it-IT" dirty="0"/>
              <a:t>monetaria eserciti un’azione in senso contrario</a:t>
            </a:r>
            <a:r>
              <a:rPr lang="it-IT" dirty="0" smtClean="0"/>
              <a:t>. </a:t>
            </a:r>
          </a:p>
          <a:p>
            <a:r>
              <a:rPr lang="it-IT" dirty="0" smtClean="0"/>
              <a:t>L’accresciuta </a:t>
            </a:r>
            <a:r>
              <a:rPr lang="it-IT" dirty="0"/>
              <a:t>domanda di beni capitale porta a un aumento del loro prezzo e </a:t>
            </a:r>
            <a:r>
              <a:rPr lang="it-IT" dirty="0" smtClean="0"/>
              <a:t>ciò può </a:t>
            </a:r>
            <a:r>
              <a:rPr lang="it-IT" dirty="0"/>
              <a:t>deprimere la domanda di investimenti. </a:t>
            </a:r>
            <a:endParaRPr lang="it-IT" dirty="0" smtClean="0"/>
          </a:p>
          <a:p>
            <a:r>
              <a:rPr lang="it-IT" dirty="0" smtClean="0"/>
              <a:t>Se </a:t>
            </a:r>
            <a:r>
              <a:rPr lang="it-IT" dirty="0"/>
              <a:t>i maggiori investimenti sono </a:t>
            </a:r>
            <a:r>
              <a:rPr lang="it-IT" dirty="0" smtClean="0"/>
              <a:t>determinati nell’ambito </a:t>
            </a:r>
            <a:r>
              <a:rPr lang="it-IT" dirty="0"/>
              <a:t>di un piano governativo, la fiducia del pubblico </a:t>
            </a:r>
            <a:r>
              <a:rPr lang="it-IT" dirty="0" smtClean="0"/>
              <a:t>può deteriorarsi con </a:t>
            </a:r>
            <a:r>
              <a:rPr lang="it-IT" dirty="0"/>
              <a:t>effetti negativi sulla propensione a investire del settore privato. 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Effetto spiazzamento</a:t>
            </a:r>
          </a:p>
        </p:txBody>
      </p:sp>
    </p:spTree>
    <p:extLst>
      <p:ext uri="{BB962C8B-B14F-4D97-AF65-F5344CB8AC3E}">
        <p14:creationId xmlns:p14="http://schemas.microsoft.com/office/powerpoint/2010/main" val="4006394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Considerazioni sui moltiplicatori </a:t>
            </a:r>
            <a:r>
              <a:rPr lang="it-IT" dirty="0"/>
              <a:t>(2)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In un sistema </a:t>
            </a:r>
            <a:r>
              <a:rPr lang="it-IT" dirty="0"/>
              <a:t>aperto alle relazioni commerciali con l’estero, una certa parte del </a:t>
            </a:r>
            <a:r>
              <a:rPr lang="it-IT" dirty="0" smtClean="0"/>
              <a:t>moltiplicatore andrà </a:t>
            </a:r>
            <a:r>
              <a:rPr lang="it-IT" dirty="0"/>
              <a:t>a vantaggio dell’occupazione in paesi esteri, diminuendo il </a:t>
            </a:r>
            <a:r>
              <a:rPr lang="it-IT" dirty="0" smtClean="0"/>
              <a:t>saldo attivo </a:t>
            </a:r>
            <a:r>
              <a:rPr lang="it-IT" dirty="0"/>
              <a:t>della bilancia commerciale. </a:t>
            </a:r>
            <a:endParaRPr lang="it-IT" dirty="0" smtClean="0"/>
          </a:p>
          <a:p>
            <a:r>
              <a:rPr lang="it-IT" dirty="0" smtClean="0"/>
              <a:t>Se </a:t>
            </a:r>
            <a:r>
              <a:rPr lang="it-IT" dirty="0"/>
              <a:t>si ha a che fare con variazioni rilevanti </a:t>
            </a:r>
            <a:r>
              <a:rPr lang="it-IT" dirty="0" smtClean="0"/>
              <a:t>degli investimenti</a:t>
            </a:r>
            <a:r>
              <a:rPr lang="it-IT" dirty="0"/>
              <a:t>, si deve tener conto di una diminuzione della propensione </a:t>
            </a:r>
            <a:r>
              <a:rPr lang="it-IT" dirty="0" smtClean="0"/>
              <a:t>marginale al </a:t>
            </a:r>
            <a:r>
              <a:rPr lang="it-IT" dirty="0"/>
              <a:t>consumo, col progressivo aumento del reddito. </a:t>
            </a:r>
            <a:endParaRPr lang="it-IT" dirty="0" smtClean="0"/>
          </a:p>
          <a:p>
            <a:r>
              <a:rPr lang="it-IT" dirty="0" smtClean="0"/>
              <a:t>L’aumento </a:t>
            </a:r>
            <a:r>
              <a:rPr lang="it-IT" dirty="0"/>
              <a:t>dell’occupazione, </a:t>
            </a:r>
            <a:r>
              <a:rPr lang="it-IT" dirty="0" smtClean="0"/>
              <a:t>e la </a:t>
            </a:r>
            <a:r>
              <a:rPr lang="it-IT" dirty="0"/>
              <a:t>diminuzione dei salari reali, accrescono la quota del reddito che va agli imprenditori</a:t>
            </a:r>
            <a:r>
              <a:rPr lang="it-IT" dirty="0" smtClean="0"/>
              <a:t>, la </a:t>
            </a:r>
            <a:r>
              <a:rPr lang="it-IT" dirty="0"/>
              <a:t>cui propensione al consumo e minore di quella dei lavoratori. </a:t>
            </a:r>
            <a:endParaRPr lang="it-IT" dirty="0" smtClean="0"/>
          </a:p>
          <a:p>
            <a:r>
              <a:rPr lang="it-IT" dirty="0" smtClean="0"/>
              <a:t>E probabile che </a:t>
            </a:r>
            <a:r>
              <a:rPr lang="it-IT" dirty="0"/>
              <a:t>alla riduzione della disoccupazione vada associata una riduzione dei </a:t>
            </a:r>
            <a:r>
              <a:rPr lang="it-IT" dirty="0" smtClean="0"/>
              <a:t>sussidi e </a:t>
            </a:r>
            <a:r>
              <a:rPr lang="it-IT" dirty="0"/>
              <a:t>quindi della propensione al consumo. </a:t>
            </a:r>
            <a:endParaRPr lang="it-IT" dirty="0" smtClean="0"/>
          </a:p>
          <a:p>
            <a:r>
              <a:rPr lang="it-IT" dirty="0" smtClean="0"/>
              <a:t>Infine</a:t>
            </a:r>
            <a:r>
              <a:rPr lang="it-IT" dirty="0"/>
              <a:t>, se l’incremento degli </a:t>
            </a:r>
            <a:r>
              <a:rPr lang="it-IT" dirty="0" smtClean="0"/>
              <a:t>investimenti giunge </a:t>
            </a:r>
            <a:r>
              <a:rPr lang="it-IT" dirty="0"/>
              <a:t>inaspettato per le imprese che producono beni di consumo o </a:t>
            </a:r>
            <a:r>
              <a:rPr lang="it-IT" dirty="0" smtClean="0"/>
              <a:t>se queste </a:t>
            </a:r>
            <a:r>
              <a:rPr lang="it-IT" dirty="0"/>
              <a:t>imprese non dispongono di capacita produttiva inattiva, il processo </a:t>
            </a:r>
            <a:r>
              <a:rPr lang="it-IT" dirty="0" smtClean="0"/>
              <a:t>moltiplicativo ne risulterà </a:t>
            </a:r>
            <a:r>
              <a:rPr lang="it-IT" dirty="0"/>
              <a:t>ulteriormente frenato.</a:t>
            </a:r>
          </a:p>
        </p:txBody>
      </p:sp>
    </p:spTree>
    <p:extLst>
      <p:ext uri="{BB962C8B-B14F-4D97-AF65-F5344CB8AC3E}">
        <p14:creationId xmlns:p14="http://schemas.microsoft.com/office/powerpoint/2010/main" val="3770452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Politica di bilancio e stabilizzazione dell’economia nell’ottica keynesiana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Pro</a:t>
            </a:r>
          </a:p>
          <a:p>
            <a:pPr lvl="1"/>
            <a:r>
              <a:rPr lang="it-IT" dirty="0" smtClean="0"/>
              <a:t>Possibilità d’incidere sull’economia nazionale con la «potenza di fuoco» dello stato e del bilancio pubblico</a:t>
            </a:r>
          </a:p>
          <a:p>
            <a:pPr lvl="1"/>
            <a:r>
              <a:rPr lang="it-IT" dirty="0" smtClean="0"/>
              <a:t>Possibilità di modulare gli interventi coordinando stabilizzazione, redistribuzione, effetti su produzione, scambio e consumo.</a:t>
            </a:r>
          </a:p>
          <a:p>
            <a:r>
              <a:rPr lang="it-IT" dirty="0" smtClean="0"/>
              <a:t>Contro</a:t>
            </a:r>
          </a:p>
          <a:p>
            <a:pPr lvl="1"/>
            <a:r>
              <a:rPr lang="it-IT" dirty="0" smtClean="0"/>
              <a:t>Tempi e Complessità (legge di bilancio)</a:t>
            </a:r>
          </a:p>
          <a:p>
            <a:pPr lvl="1"/>
            <a:r>
              <a:rPr lang="it-IT" dirty="0" smtClean="0"/>
              <a:t>Asimmetria (politicamente facile espandere, più difficile restringere)</a:t>
            </a:r>
          </a:p>
          <a:p>
            <a:pPr lvl="1"/>
            <a:r>
              <a:rPr lang="it-IT" dirty="0" smtClean="0"/>
              <a:t>Vincoli finanziari (Debito pubblico, pressione fiscale elevata)</a:t>
            </a:r>
          </a:p>
          <a:p>
            <a:pPr lvl="1"/>
            <a:r>
              <a:rPr lang="it-IT" dirty="0" smtClean="0"/>
              <a:t>Vincoli esterni (Patto di Stabilità e Crescita)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52834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Conclusioni: indicazioni per la politica fiscale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9527" y="1825625"/>
            <a:ext cx="10864273" cy="4351338"/>
          </a:xfrm>
        </p:spPr>
        <p:txBody>
          <a:bodyPr>
            <a:normAutofit fontScale="92500" lnSpcReduction="10000"/>
          </a:bodyPr>
          <a:lstStyle/>
          <a:p>
            <a:r>
              <a:rPr lang="it-IT" dirty="0" smtClean="0"/>
              <a:t>Aumentare (diminuire) </a:t>
            </a:r>
            <a:r>
              <a:rPr lang="it-IT" dirty="0"/>
              <a:t>la spesa pubblica, per </a:t>
            </a:r>
            <a:r>
              <a:rPr lang="it-IT" dirty="0" smtClean="0">
                <a:solidFill>
                  <a:srgbClr val="FF0000"/>
                </a:solidFill>
              </a:rPr>
              <a:t>compensare</a:t>
            </a:r>
            <a:r>
              <a:rPr lang="it-IT" dirty="0" smtClean="0"/>
              <a:t> riduzioni (aumenti) improvvisi della componente privata della domanda aggregata che possono causare disoccupazione (inflazione). Politica anti-ciclica di stabilizzazione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/>
              <a:t>Aumentare </a:t>
            </a:r>
            <a:r>
              <a:rPr lang="it-IT" dirty="0"/>
              <a:t>(diminuire) la </a:t>
            </a:r>
            <a:r>
              <a:rPr lang="it-IT" dirty="0" smtClean="0"/>
              <a:t>tassazione, </a:t>
            </a:r>
            <a:r>
              <a:rPr lang="it-IT" dirty="0"/>
              <a:t>per compensare </a:t>
            </a:r>
            <a:r>
              <a:rPr lang="it-IT" dirty="0" smtClean="0"/>
              <a:t>aumenti (riduzioni) </a:t>
            </a:r>
            <a:r>
              <a:rPr lang="it-IT" dirty="0"/>
              <a:t>improvvisi della componente privata della domanda aggregata che possono causare </a:t>
            </a:r>
            <a:r>
              <a:rPr lang="it-IT" dirty="0" smtClean="0"/>
              <a:t>inflazione (</a:t>
            </a:r>
            <a:r>
              <a:rPr lang="it-IT" dirty="0"/>
              <a:t>disoccupazione</a:t>
            </a:r>
            <a:r>
              <a:rPr lang="it-IT" dirty="0" smtClean="0"/>
              <a:t>). </a:t>
            </a:r>
            <a:r>
              <a:rPr lang="it-IT" dirty="0"/>
              <a:t>Politica </a:t>
            </a:r>
            <a:r>
              <a:rPr lang="it-IT" dirty="0" smtClean="0"/>
              <a:t>anti-ciclica </a:t>
            </a:r>
            <a:r>
              <a:rPr lang="it-IT" dirty="0"/>
              <a:t>di stabilizzazione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Se l’economia è molto al di sotto del potenziale</a:t>
            </a:r>
            <a:r>
              <a:rPr lang="it-IT" dirty="0" smtClean="0"/>
              <a:t>, agire con forza con manovre espansive senza temere lo spiazzamento finanziario (aumentando il reddito aumentano anche i risparmi e quindi l’offerta di prestiti)</a:t>
            </a:r>
          </a:p>
        </p:txBody>
      </p:sp>
    </p:spTree>
    <p:extLst>
      <p:ext uri="{BB962C8B-B14F-4D97-AF65-F5344CB8AC3E}">
        <p14:creationId xmlns:p14="http://schemas.microsoft.com/office/powerpoint/2010/main" val="2501989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/>
              <a:t>Conclusioni: indicazioni per la politica </a:t>
            </a:r>
            <a:r>
              <a:rPr lang="it-IT" sz="4000" dirty="0" smtClean="0"/>
              <a:t>fiscale, 2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89527" y="1825625"/>
            <a:ext cx="10864273" cy="4351338"/>
          </a:xfrm>
        </p:spPr>
        <p:txBody>
          <a:bodyPr>
            <a:normAutofit lnSpcReduction="10000"/>
          </a:bodyPr>
          <a:lstStyle/>
          <a:p>
            <a:r>
              <a:rPr lang="it-IT" dirty="0" smtClean="0"/>
              <a:t>Se </a:t>
            </a:r>
            <a:r>
              <a:rPr lang="it-IT" dirty="0"/>
              <a:t>l’economia è </a:t>
            </a:r>
            <a:r>
              <a:rPr lang="it-IT" dirty="0" smtClean="0"/>
              <a:t>vicina al potenziale</a:t>
            </a:r>
            <a:r>
              <a:rPr lang="it-IT" dirty="0"/>
              <a:t>, </a:t>
            </a:r>
            <a:r>
              <a:rPr lang="it-IT" dirty="0" smtClean="0"/>
              <a:t>attenzione alle </a:t>
            </a:r>
            <a:r>
              <a:rPr lang="it-IT" dirty="0"/>
              <a:t>manovre espansive senza temere lo spiazzamento finanziario (aumentando il reddito aumentano anche i risparmi e quindi l’offerta di prestiti)</a:t>
            </a:r>
          </a:p>
          <a:p>
            <a:endParaRPr lang="it-IT" dirty="0" smtClean="0"/>
          </a:p>
          <a:p>
            <a:r>
              <a:rPr lang="it-IT" dirty="0" smtClean="0"/>
              <a:t>Non avere paura di usare la restrizione fiscale in presenza di rischi d’inflazione / surriscaldamento dell’economia.</a:t>
            </a:r>
            <a:endParaRPr lang="it-IT" dirty="0"/>
          </a:p>
          <a:p>
            <a:endParaRPr lang="it-IT" dirty="0" smtClean="0"/>
          </a:p>
          <a:p>
            <a:r>
              <a:rPr lang="it-IT" dirty="0" smtClean="0"/>
              <a:t>Equilibrio </a:t>
            </a:r>
            <a:r>
              <a:rPr lang="it-IT" dirty="0"/>
              <a:t>di bilancio </a:t>
            </a:r>
            <a:r>
              <a:rPr lang="it-IT" dirty="0" smtClean="0"/>
              <a:t>come prospettiva di lungo periodo G </a:t>
            </a:r>
            <a:r>
              <a:rPr lang="it-IT" dirty="0"/>
              <a:t>– T = 0 (la «mano pubblica» non altera l’equilibrio del mercato finanziario</a:t>
            </a:r>
            <a:r>
              <a:rPr lang="it-IT" dirty="0" smtClean="0"/>
              <a:t>). Austerità </a:t>
            </a:r>
            <a:r>
              <a:rPr lang="it-IT" dirty="0"/>
              <a:t>espansiva </a:t>
            </a:r>
            <a:r>
              <a:rPr lang="it-IT" dirty="0" smtClean="0"/>
              <a:t>è una sciocchezza!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9001013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5735</TotalTime>
  <Words>1285</Words>
  <Application>Microsoft Office PowerPoint</Application>
  <PresentationFormat>Widescreen</PresentationFormat>
  <Paragraphs>96</Paragraphs>
  <Slides>13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Symbol</vt:lpstr>
      <vt:lpstr>Tema di Office</vt:lpstr>
      <vt:lpstr>Economia pubblica / Politica economica Lezione 04.25  Politica fiscale: nozioni di base</vt:lpstr>
      <vt:lpstr>Il principio keynesiano della domanda effettiva</vt:lpstr>
      <vt:lpstr>Il moltiplicatore keynesiano</vt:lpstr>
      <vt:lpstr>Il modello reddito-spesa, 1</vt:lpstr>
      <vt:lpstr>Il modello reddito-spesa, 2</vt:lpstr>
      <vt:lpstr>Il modello reddito-spesa, 3</vt:lpstr>
      <vt:lpstr>Il modello reddito-spesa, 4</vt:lpstr>
      <vt:lpstr>Il modello reddito-spesa, 5</vt:lpstr>
      <vt:lpstr>Considerazioni sui moltiplicatori</vt:lpstr>
      <vt:lpstr>Considerazioni sui moltiplicatori (2)</vt:lpstr>
      <vt:lpstr>Politica di bilancio e stabilizzazione dell’economia nell’ottica keynesiana</vt:lpstr>
      <vt:lpstr>Conclusioni: indicazioni per la politica fiscale </vt:lpstr>
      <vt:lpstr>Conclusioni: indicazioni per la politica fiscale,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287</cp:revision>
  <dcterms:created xsi:type="dcterms:W3CDTF">2020-03-17T15:33:48Z</dcterms:created>
  <dcterms:modified xsi:type="dcterms:W3CDTF">2025-04-12T16:19:12Z</dcterms:modified>
</cp:coreProperties>
</file>