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3" r:id="rId2"/>
    <p:sldId id="284" r:id="rId3"/>
    <p:sldId id="285" r:id="rId4"/>
    <p:sldId id="286" r:id="rId5"/>
    <p:sldId id="287" r:id="rId6"/>
    <p:sldId id="288" r:id="rId7"/>
    <p:sldId id="304" r:id="rId8"/>
    <p:sldId id="305" r:id="rId9"/>
    <p:sldId id="289" r:id="rId10"/>
    <p:sldId id="290" r:id="rId11"/>
    <p:sldId id="291" r:id="rId12"/>
    <p:sldId id="292" r:id="rId13"/>
    <p:sldId id="293" r:id="rId14"/>
    <p:sldId id="313" r:id="rId15"/>
    <p:sldId id="314" r:id="rId16"/>
    <p:sldId id="316" r:id="rId17"/>
    <p:sldId id="317" r:id="rId18"/>
    <p:sldId id="312" r:id="rId19"/>
    <p:sldId id="296" r:id="rId20"/>
    <p:sldId id="297" r:id="rId21"/>
    <p:sldId id="298" r:id="rId22"/>
    <p:sldId id="299" r:id="rId23"/>
    <p:sldId id="300" r:id="rId24"/>
    <p:sldId id="301" r:id="rId25"/>
    <p:sldId id="302" r:id="rId26"/>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88" autoAdjust="0"/>
    <p:restoredTop sz="94660"/>
  </p:normalViewPr>
  <p:slideViewPr>
    <p:cSldViewPr snapToGrid="0">
      <p:cViewPr varScale="1">
        <p:scale>
          <a:sx n="69" d="100"/>
          <a:sy n="69" d="100"/>
        </p:scale>
        <p:origin x="63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22/04/2025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368136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22/04/2025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978208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8AF9706D-6A07-40C2-8DF2-A581D727338F}" type="datetimeFigureOut">
              <a:rPr lang="it-IT" smtClean="0"/>
              <a:t>22/04/2025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334687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8AF9706D-6A07-40C2-8DF2-A581D727338F}" type="datetimeFigureOut">
              <a:rPr lang="it-IT" smtClean="0"/>
              <a:t>22/04/2025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636905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8AF9706D-6A07-40C2-8DF2-A581D727338F}" type="datetimeFigureOut">
              <a:rPr lang="it-IT" smtClean="0"/>
              <a:t>22/04/2025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4058507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8AF9706D-6A07-40C2-8DF2-A581D727338F}" type="datetimeFigureOut">
              <a:rPr lang="it-IT" smtClean="0"/>
              <a:t>22/04/2025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624096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AF9706D-6A07-40C2-8DF2-A581D727338F}" type="datetimeFigureOut">
              <a:rPr lang="it-IT" smtClean="0"/>
              <a:t>22/04/2025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477965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22/04/2025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907265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22/04/2025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341048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22/04/2025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147591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22/04/2025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520049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F9706D-6A07-40C2-8DF2-A581D727338F}" type="datetimeFigureOut">
              <a:rPr lang="it-IT" smtClean="0"/>
              <a:t>22/04/2025</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29F51E-3083-479D-9BD2-A377EFE5230F}" type="slidenum">
              <a:rPr lang="it-IT" smtClean="0"/>
              <a:t>‹N›</a:t>
            </a:fld>
            <a:endParaRPr lang="it-IT"/>
          </a:p>
        </p:txBody>
      </p:sp>
    </p:spTree>
    <p:extLst>
      <p:ext uri="{BB962C8B-B14F-4D97-AF65-F5344CB8AC3E}">
        <p14:creationId xmlns:p14="http://schemas.microsoft.com/office/powerpoint/2010/main" val="33426252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ecb.europa.eu/press/pr/stats/md/html/index.en.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sdw.ecb.europa.eu/reports.do?node=1000003478" TargetMode="External"/><Relationship Id="rId2" Type="http://schemas.openxmlformats.org/officeDocument/2006/relationships/hyperlink" Target="https://www.ecb.europa.eu/press/pdf/md/ecb.md2002_annex~bae7e891aa.en.pdf?174d61f10876ae8e7748e524c145af56"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Economia pubblica / Politica economica</a:t>
            </a:r>
            <a:br>
              <a:rPr lang="it-IT" sz="4200" dirty="0" smtClean="0"/>
            </a:br>
            <a:r>
              <a:rPr lang="it-IT" sz="4200" dirty="0" smtClean="0"/>
              <a:t>Lezione </a:t>
            </a:r>
            <a:r>
              <a:rPr lang="it-IT" sz="4200" dirty="0" smtClean="0"/>
              <a:t>06.25</a:t>
            </a:r>
            <a:r>
              <a:rPr lang="it-IT" sz="4200" dirty="0" smtClean="0"/>
              <a:t/>
            </a:r>
            <a:br>
              <a:rPr lang="it-IT" sz="4200" dirty="0" smtClean="0"/>
            </a:br>
            <a:r>
              <a:rPr lang="it-IT" sz="4200" dirty="0"/>
              <a:t/>
            </a:r>
            <a:br>
              <a:rPr lang="it-IT" sz="4200" dirty="0"/>
            </a:br>
            <a:r>
              <a:rPr lang="it-IT" sz="4200" dirty="0" smtClean="0"/>
              <a:t>Moneta, banca, </a:t>
            </a:r>
            <a:r>
              <a:rPr lang="it-IT" sz="4200" smtClean="0"/>
              <a:t>sistema finanziario</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smtClean="0"/>
              <a:t>ALEF </a:t>
            </a:r>
            <a:r>
              <a:rPr lang="it-IT" dirty="0"/>
              <a:t>Tor Vergata</a:t>
            </a:r>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23.04.2025</a:t>
            </a:r>
            <a:endParaRPr lang="it-IT" dirty="0"/>
          </a:p>
        </p:txBody>
      </p:sp>
    </p:spTree>
    <p:extLst>
      <p:ext uri="{BB962C8B-B14F-4D97-AF65-F5344CB8AC3E}">
        <p14:creationId xmlns:p14="http://schemas.microsoft.com/office/powerpoint/2010/main" val="15264281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 funzioni della moneta, 1</a:t>
            </a:r>
            <a:endParaRPr lang="it-IT" dirty="0"/>
          </a:p>
        </p:txBody>
      </p:sp>
      <p:sp>
        <p:nvSpPr>
          <p:cNvPr id="3" name="Segnaposto contenuto 2"/>
          <p:cNvSpPr>
            <a:spLocks noGrp="1"/>
          </p:cNvSpPr>
          <p:nvPr>
            <p:ph idx="1"/>
          </p:nvPr>
        </p:nvSpPr>
        <p:spPr/>
        <p:txBody>
          <a:bodyPr>
            <a:normAutofit/>
          </a:bodyPr>
          <a:lstStyle/>
          <a:p>
            <a:r>
              <a:rPr lang="it-IT" dirty="0" smtClean="0">
                <a:solidFill>
                  <a:srgbClr val="FF0000"/>
                </a:solidFill>
              </a:rPr>
              <a:t>Unità di conto</a:t>
            </a:r>
            <a:r>
              <a:rPr lang="it-IT" dirty="0" smtClean="0"/>
              <a:t>: unità di misura dei prezzi, dei debiti, del potere d’acquisto (P, 1/P), essenziale nello svolgimento delle attività economiche (riduzione dei costi di transazione, contabilità).</a:t>
            </a:r>
          </a:p>
          <a:p>
            <a:r>
              <a:rPr lang="it-IT" dirty="0" smtClean="0">
                <a:solidFill>
                  <a:srgbClr val="FF0000"/>
                </a:solidFill>
              </a:rPr>
              <a:t>Mezzo di pagamento </a:t>
            </a:r>
            <a:r>
              <a:rPr lang="it-IT" dirty="0" smtClean="0"/>
              <a:t>: strumento dotato del potere di estinguere i debiti (</a:t>
            </a:r>
            <a:r>
              <a:rPr lang="it-IT" i="1" dirty="0" smtClean="0"/>
              <a:t>pax, </a:t>
            </a:r>
            <a:r>
              <a:rPr lang="it-IT" i="1" dirty="0" err="1" smtClean="0"/>
              <a:t>pacis</a:t>
            </a:r>
            <a:r>
              <a:rPr lang="it-IT" dirty="0" smtClean="0"/>
              <a:t>) secondo quanto stabilito dalla legge (moneta legale) e dalle consuetudini. Pagamento </a:t>
            </a:r>
            <a:r>
              <a:rPr lang="it-IT" dirty="0"/>
              <a:t>come trasferimento </a:t>
            </a:r>
            <a:r>
              <a:rPr lang="it-IT" dirty="0" smtClean="0"/>
              <a:t>unilaterale che estingue un debito (pagamento come atto finale). Pagamenti a pronti e a termine, pagamenti differiti nel tempo, sistema dei pagamenti. </a:t>
            </a:r>
            <a:endParaRPr lang="it-IT" dirty="0"/>
          </a:p>
        </p:txBody>
      </p:sp>
    </p:spTree>
    <p:extLst>
      <p:ext uri="{BB962C8B-B14F-4D97-AF65-F5344CB8AC3E}">
        <p14:creationId xmlns:p14="http://schemas.microsoft.com/office/powerpoint/2010/main" val="719822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 funzioni della moneta, 2</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solidFill>
                  <a:srgbClr val="FF0000"/>
                </a:solidFill>
              </a:rPr>
              <a:t>Intermediario degli scambi</a:t>
            </a:r>
            <a:r>
              <a:rPr lang="it-IT" dirty="0" smtClean="0"/>
              <a:t>: lo strumento che i «venditori» accettano in cambio dei beni/servizi che trasferiscono agli «acquirenti», sulla base dell’aspettativa di poter utilizzare lo stesso strumento per effettuare acquisti in futuro. Scambio come trasferimento bilaterale (</a:t>
            </a:r>
            <a:r>
              <a:rPr lang="it-IT" i="1" dirty="0" smtClean="0"/>
              <a:t>do ut </a:t>
            </a:r>
            <a:r>
              <a:rPr lang="it-IT" i="1" dirty="0" err="1" smtClean="0"/>
              <a:t>des</a:t>
            </a:r>
            <a:r>
              <a:rPr lang="it-IT" dirty="0" smtClean="0"/>
              <a:t>) che prelude a uno scambio futuro (</a:t>
            </a:r>
            <a:r>
              <a:rPr lang="it-IT" dirty="0"/>
              <a:t>riduzione dei costi di </a:t>
            </a:r>
            <a:r>
              <a:rPr lang="it-IT" dirty="0" smtClean="0"/>
              <a:t>transazione). La moneta al servizio del mercato.  </a:t>
            </a:r>
          </a:p>
          <a:p>
            <a:r>
              <a:rPr lang="it-IT" dirty="0" smtClean="0">
                <a:solidFill>
                  <a:srgbClr val="FF0000"/>
                </a:solidFill>
              </a:rPr>
              <a:t>Riserva di valore</a:t>
            </a:r>
            <a:r>
              <a:rPr lang="it-IT" dirty="0" smtClean="0"/>
              <a:t>: strumento dotato del potere di conservare e trasferire il potere d’acquisto nel tempo. Come riserva di valore la moneta è in concorrenza con le attività finanziarie (titoli obbligazionari, titoli azionari, quote di fondi d’investimento …) e le attività reali (oro, terreni, opere d’arte, proprietà immobiliari). Ognuno di questi strumenti ha caratteristiche diverse in termini di rendimento, rischio e liquidità. </a:t>
            </a:r>
            <a:endParaRPr lang="it-IT" dirty="0"/>
          </a:p>
        </p:txBody>
      </p:sp>
    </p:spTree>
    <p:extLst>
      <p:ext uri="{BB962C8B-B14F-4D97-AF65-F5344CB8AC3E}">
        <p14:creationId xmlns:p14="http://schemas.microsoft.com/office/powerpoint/2010/main" val="32327374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Liquidità</a:t>
            </a:r>
            <a:endParaRPr lang="it-IT" dirty="0"/>
          </a:p>
        </p:txBody>
      </p:sp>
      <p:graphicFrame>
        <p:nvGraphicFramePr>
          <p:cNvPr id="4" name="Segnaposto contenuto 3"/>
          <p:cNvGraphicFramePr>
            <a:graphicFrameLocks noGrp="1"/>
          </p:cNvGraphicFramePr>
          <p:nvPr>
            <p:ph idx="1"/>
            <p:extLst/>
          </p:nvPr>
        </p:nvGraphicFramePr>
        <p:xfrm>
          <a:off x="838200" y="1690688"/>
          <a:ext cx="10515600" cy="475996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20000"/>
                    </a:ext>
                  </a:extLst>
                </a:gridCol>
                <a:gridCol w="35052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370840">
                <a:tc>
                  <a:txBody>
                    <a:bodyPr/>
                    <a:lstStyle/>
                    <a:p>
                      <a:r>
                        <a:rPr lang="it-IT" dirty="0" smtClean="0"/>
                        <a:t>Strumento</a:t>
                      </a:r>
                      <a:endParaRPr lang="it-IT" dirty="0"/>
                    </a:p>
                  </a:txBody>
                  <a:tcPr/>
                </a:tc>
                <a:tc>
                  <a:txBody>
                    <a:bodyPr/>
                    <a:lstStyle/>
                    <a:p>
                      <a:r>
                        <a:rPr lang="it-IT" dirty="0" smtClean="0"/>
                        <a:t>Rendimento in termini nominali</a:t>
                      </a:r>
                      <a:endParaRPr lang="it-IT" dirty="0"/>
                    </a:p>
                  </a:txBody>
                  <a:tcPr/>
                </a:tc>
                <a:tc>
                  <a:txBody>
                    <a:bodyPr/>
                    <a:lstStyle/>
                    <a:p>
                      <a:r>
                        <a:rPr lang="it-IT" dirty="0" smtClean="0"/>
                        <a:t>Rischio</a:t>
                      </a:r>
                      <a:endParaRPr lang="it-IT" dirty="0"/>
                    </a:p>
                  </a:txBody>
                  <a:tcPr/>
                </a:tc>
                <a:extLst>
                  <a:ext uri="{0D108BD9-81ED-4DB2-BD59-A6C34878D82A}">
                    <a16:rowId xmlns:a16="http://schemas.microsoft.com/office/drawing/2014/main" val="10000"/>
                  </a:ext>
                </a:extLst>
              </a:tr>
              <a:tr h="370840">
                <a:tc>
                  <a:txBody>
                    <a:bodyPr/>
                    <a:lstStyle/>
                    <a:p>
                      <a:r>
                        <a:rPr lang="it-IT" dirty="0" smtClean="0"/>
                        <a:t>Moneta</a:t>
                      </a:r>
                      <a:endParaRPr lang="it-IT" dirty="0"/>
                    </a:p>
                  </a:txBody>
                  <a:tcPr/>
                </a:tc>
                <a:tc>
                  <a:txBody>
                    <a:bodyPr/>
                    <a:lstStyle/>
                    <a:p>
                      <a:r>
                        <a:rPr lang="it-IT" dirty="0" smtClean="0"/>
                        <a:t>Zero in termini nominali</a:t>
                      </a:r>
                    </a:p>
                    <a:p>
                      <a:r>
                        <a:rPr lang="it-IT" dirty="0" smtClean="0">
                          <a:solidFill>
                            <a:srgbClr val="FF0000"/>
                          </a:solidFill>
                        </a:rPr>
                        <a:t>Massima</a:t>
                      </a:r>
                      <a:r>
                        <a:rPr lang="it-IT" baseline="0" dirty="0" smtClean="0">
                          <a:solidFill>
                            <a:srgbClr val="FF0000"/>
                          </a:solidFill>
                        </a:rPr>
                        <a:t> liquidità</a:t>
                      </a:r>
                      <a:endParaRPr lang="it-IT" dirty="0">
                        <a:solidFill>
                          <a:srgbClr val="FF0000"/>
                        </a:solidFill>
                      </a:endParaRPr>
                    </a:p>
                  </a:txBody>
                  <a:tcPr/>
                </a:tc>
                <a:tc>
                  <a:txBody>
                    <a:bodyPr/>
                    <a:lstStyle/>
                    <a:p>
                      <a:r>
                        <a:rPr lang="it-IT" dirty="0" smtClean="0"/>
                        <a:t>Zero in termini nominali</a:t>
                      </a:r>
                    </a:p>
                    <a:p>
                      <a:r>
                        <a:rPr lang="it-IT" dirty="0" smtClean="0"/>
                        <a:t>Rischio inflazione</a:t>
                      </a:r>
                      <a:endParaRPr lang="it-IT" dirty="0"/>
                    </a:p>
                  </a:txBody>
                  <a:tcPr/>
                </a:tc>
                <a:extLst>
                  <a:ext uri="{0D108BD9-81ED-4DB2-BD59-A6C34878D82A}">
                    <a16:rowId xmlns:a16="http://schemas.microsoft.com/office/drawing/2014/main" val="10001"/>
                  </a:ext>
                </a:extLst>
              </a:tr>
              <a:tr h="370840">
                <a:tc>
                  <a:txBody>
                    <a:bodyPr/>
                    <a:lstStyle/>
                    <a:p>
                      <a:r>
                        <a:rPr lang="it-IT" dirty="0" smtClean="0"/>
                        <a:t>Attività finanziarie</a:t>
                      </a:r>
                      <a:endParaRPr lang="it-IT" dirty="0"/>
                    </a:p>
                  </a:txBody>
                  <a:tcPr/>
                </a:tc>
                <a:tc>
                  <a:txBody>
                    <a:bodyPr/>
                    <a:lstStyle/>
                    <a:p>
                      <a:r>
                        <a:rPr lang="it-IT" dirty="0" smtClean="0"/>
                        <a:t>Il rendimento</a:t>
                      </a:r>
                      <a:r>
                        <a:rPr lang="it-IT" baseline="0" dirty="0" smtClean="0"/>
                        <a:t> R è composta da due parti: </a:t>
                      </a:r>
                      <a:r>
                        <a:rPr lang="it-IT" baseline="0" dirty="0" smtClean="0">
                          <a:solidFill>
                            <a:srgbClr val="FF0000"/>
                          </a:solidFill>
                        </a:rPr>
                        <a:t>R1</a:t>
                      </a:r>
                      <a:r>
                        <a:rPr lang="it-IT" baseline="0" dirty="0" smtClean="0"/>
                        <a:t> (positivo, legato ai pagamenti che il possesso dell’attività dà diritto a ricevere, es. cedole, dividendi) + </a:t>
                      </a:r>
                      <a:r>
                        <a:rPr lang="it-IT" baseline="0" dirty="0" smtClean="0">
                          <a:solidFill>
                            <a:srgbClr val="FF0000"/>
                          </a:solidFill>
                        </a:rPr>
                        <a:t>R2</a:t>
                      </a:r>
                      <a:r>
                        <a:rPr lang="it-IT" baseline="0" dirty="0" smtClean="0"/>
                        <a:t> (positivo, negativo o nullo a seconda della variazione del prezzo dell’attività sul mercato secondario) </a:t>
                      </a:r>
                    </a:p>
                    <a:p>
                      <a:r>
                        <a:rPr lang="it-IT" baseline="0" dirty="0" smtClean="0"/>
                        <a:t>Liquidità dipende dalle condizioni di mercato</a:t>
                      </a:r>
                      <a:endParaRPr lang="it-IT" dirty="0"/>
                    </a:p>
                  </a:txBody>
                  <a:tcPr/>
                </a:tc>
                <a:tc>
                  <a:txBody>
                    <a:bodyPr/>
                    <a:lstStyle/>
                    <a:p>
                      <a:r>
                        <a:rPr lang="it-IT" dirty="0" smtClean="0">
                          <a:solidFill>
                            <a:srgbClr val="FF0000"/>
                          </a:solidFill>
                        </a:rPr>
                        <a:t>Rischio</a:t>
                      </a:r>
                      <a:r>
                        <a:rPr lang="it-IT" baseline="0" dirty="0" smtClean="0">
                          <a:solidFill>
                            <a:srgbClr val="FF0000"/>
                          </a:solidFill>
                        </a:rPr>
                        <a:t> di mercato </a:t>
                      </a:r>
                      <a:r>
                        <a:rPr lang="it-IT" baseline="0" dirty="0" smtClean="0"/>
                        <a:t>(rischio che il valore di mercato dell’attività diminuisca)</a:t>
                      </a:r>
                    </a:p>
                    <a:p>
                      <a:r>
                        <a:rPr lang="it-IT" baseline="0" dirty="0" smtClean="0"/>
                        <a:t>Rischio di credito (rischio che l’emittente di un’obbligazione non sia in grado di onorare i propri impegni) </a:t>
                      </a:r>
                    </a:p>
                    <a:p>
                      <a:r>
                        <a:rPr lang="it-IT" baseline="0" dirty="0" smtClean="0"/>
                        <a:t>Rischio d’insolvenza (rischio che l’emittente dichiari bancarotta)</a:t>
                      </a:r>
                      <a:endParaRPr lang="it-IT" dirty="0"/>
                    </a:p>
                  </a:txBody>
                  <a:tcPr/>
                </a:tc>
                <a:extLst>
                  <a:ext uri="{0D108BD9-81ED-4DB2-BD59-A6C34878D82A}">
                    <a16:rowId xmlns:a16="http://schemas.microsoft.com/office/drawing/2014/main" val="10002"/>
                  </a:ext>
                </a:extLst>
              </a:tr>
              <a:tr h="370840">
                <a:tc>
                  <a:txBody>
                    <a:bodyPr/>
                    <a:lstStyle/>
                    <a:p>
                      <a:r>
                        <a:rPr lang="it-IT" dirty="0" smtClean="0"/>
                        <a:t>Attività reali</a:t>
                      </a:r>
                      <a:endParaRPr lang="it-IT" dirty="0"/>
                    </a:p>
                  </a:txBody>
                  <a:tcPr/>
                </a:tc>
                <a:tc>
                  <a:txBody>
                    <a:bodyPr/>
                    <a:lstStyle/>
                    <a:p>
                      <a:r>
                        <a:rPr lang="it-IT" dirty="0" smtClean="0"/>
                        <a:t>Il rendimento R dipende in parte dall’uso in parte dalla variazione del prezzo di mercato dell’attività</a:t>
                      </a:r>
                      <a:endParaRPr lang="it-IT" dirty="0"/>
                    </a:p>
                  </a:txBody>
                  <a:tcPr/>
                </a:tc>
                <a:tc>
                  <a:txBody>
                    <a:bodyPr/>
                    <a:lstStyle/>
                    <a:p>
                      <a:r>
                        <a:rPr lang="it-IT" dirty="0" smtClean="0"/>
                        <a:t>Rischio di mercato, altri</a:t>
                      </a:r>
                      <a:r>
                        <a:rPr lang="it-IT" baseline="0" dirty="0" smtClean="0"/>
                        <a:t> rischi (furto, danneggiamento, ecc.)</a:t>
                      </a:r>
                      <a:endParaRPr lang="it-IT"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441587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Tipi di moneta</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solidFill>
                  <a:srgbClr val="FF0000"/>
                </a:solidFill>
              </a:rPr>
              <a:t>Monete metalliche e banconote </a:t>
            </a:r>
            <a:r>
              <a:rPr lang="it-IT" dirty="0" smtClean="0"/>
              <a:t>(circolante, contante): moneta dotata di una dimensione fisica, emessa dallo Stato, utilizzata per piccole transazioni, per risolvere il «problema del resto». L’uso del contante nell’economia sommersa. Vantaggi e rischi.</a:t>
            </a:r>
          </a:p>
          <a:p>
            <a:r>
              <a:rPr lang="it-IT" dirty="0" smtClean="0">
                <a:solidFill>
                  <a:srgbClr val="FF0000"/>
                </a:solidFill>
              </a:rPr>
              <a:t>Moneta bancaria </a:t>
            </a:r>
            <a:r>
              <a:rPr lang="it-IT" dirty="0" smtClean="0"/>
              <a:t>(depositi in conto corrente e a risparmio): moneta scritturale, creata (e gestiti) dalle banche (istituzioni private regolamentate dallo Stato), trasferita attraverso ordini di pagamento cartacei (es. assegni, bonifici). Tracciabilità. Vantaggi e rischi. </a:t>
            </a:r>
          </a:p>
          <a:p>
            <a:r>
              <a:rPr lang="it-IT" dirty="0" smtClean="0">
                <a:solidFill>
                  <a:srgbClr val="FF0000"/>
                </a:solidFill>
              </a:rPr>
              <a:t>Moneta elettronica </a:t>
            </a:r>
            <a:r>
              <a:rPr lang="it-IT" dirty="0" smtClean="0"/>
              <a:t>(bancomat, carte di credito, </a:t>
            </a:r>
            <a:r>
              <a:rPr lang="it-IT" dirty="0" err="1" smtClean="0"/>
              <a:t>paypal</a:t>
            </a:r>
            <a:r>
              <a:rPr lang="it-IT" dirty="0" smtClean="0"/>
              <a:t>): strumenti di pagamento, emessi (e gestiti) da banche e intermediari finanziari non bancari (comunque regolamentati dallo Stato), trasferita attraverso ordini di pagamento elettronici. Tracciabilità. Vantaggi e rischi. </a:t>
            </a:r>
          </a:p>
          <a:p>
            <a:r>
              <a:rPr lang="it-IT" dirty="0" smtClean="0">
                <a:solidFill>
                  <a:srgbClr val="FF0000"/>
                </a:solidFill>
              </a:rPr>
              <a:t>Moneta virtuale </a:t>
            </a:r>
            <a:r>
              <a:rPr lang="it-IT" dirty="0" smtClean="0"/>
              <a:t>(es. </a:t>
            </a:r>
            <a:r>
              <a:rPr lang="it-IT" dirty="0" err="1" smtClean="0"/>
              <a:t>Bitcoin</a:t>
            </a:r>
            <a:r>
              <a:rPr lang="it-IT" dirty="0" smtClean="0"/>
              <a:t>): </a:t>
            </a:r>
            <a:r>
              <a:rPr lang="it-IT" dirty="0"/>
              <a:t>strumenti di pagamento, emessi (e gestiti) da </a:t>
            </a:r>
            <a:r>
              <a:rPr lang="it-IT" dirty="0" smtClean="0"/>
              <a:t>soggetti privati non regolamentati, usata per transazioni online, </a:t>
            </a:r>
            <a:r>
              <a:rPr lang="it-IT" dirty="0"/>
              <a:t>trasferita attraverso ordini di pagamento </a:t>
            </a:r>
            <a:r>
              <a:rPr lang="it-IT" dirty="0" smtClean="0"/>
              <a:t>elettronici gestiti da </a:t>
            </a:r>
            <a:r>
              <a:rPr lang="it-IT" dirty="0" err="1" smtClean="0"/>
              <a:t>blockchain</a:t>
            </a:r>
            <a:r>
              <a:rPr lang="it-IT" dirty="0" smtClean="0"/>
              <a:t>. </a:t>
            </a:r>
            <a:r>
              <a:rPr lang="it-IT" dirty="0"/>
              <a:t>Vantaggi e rischi.</a:t>
            </a:r>
          </a:p>
        </p:txBody>
      </p:sp>
    </p:spTree>
    <p:extLst>
      <p:ext uri="{BB962C8B-B14F-4D97-AF65-F5344CB8AC3E}">
        <p14:creationId xmlns:p14="http://schemas.microsoft.com/office/powerpoint/2010/main" val="2024436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A screenshot of a cell phone&#10;&#10;Description automatically generated"/>
          <p:cNvPicPr/>
          <p:nvPr/>
        </p:nvPicPr>
        <p:blipFill>
          <a:blip r:embed="rId2">
            <a:extLst>
              <a:ext uri="{28A0092B-C50C-407E-A947-70E740481C1C}">
                <a14:useLocalDpi xmlns:a14="http://schemas.microsoft.com/office/drawing/2010/main" val="0"/>
              </a:ext>
            </a:extLst>
          </a:blip>
          <a:stretch>
            <a:fillRect/>
          </a:stretch>
        </p:blipFill>
        <p:spPr>
          <a:xfrm>
            <a:off x="853589" y="618837"/>
            <a:ext cx="10488666" cy="5542702"/>
          </a:xfrm>
          <a:prstGeom prst="rect">
            <a:avLst/>
          </a:prstGeom>
        </p:spPr>
      </p:pic>
    </p:spTree>
    <p:extLst>
      <p:ext uri="{BB962C8B-B14F-4D97-AF65-F5344CB8AC3E}">
        <p14:creationId xmlns:p14="http://schemas.microsoft.com/office/powerpoint/2010/main" val="1036146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Definizioni monetarie 1</a:t>
            </a:r>
            <a:endParaRPr lang="en-GB" dirty="0"/>
          </a:p>
        </p:txBody>
      </p:sp>
      <p:sp>
        <p:nvSpPr>
          <p:cNvPr id="3" name="Segnaposto contenuto 2"/>
          <p:cNvSpPr>
            <a:spLocks noGrp="1"/>
          </p:cNvSpPr>
          <p:nvPr>
            <p:ph idx="1"/>
          </p:nvPr>
        </p:nvSpPr>
        <p:spPr/>
        <p:txBody>
          <a:bodyPr>
            <a:normAutofit fontScale="77500" lnSpcReduction="20000"/>
          </a:bodyPr>
          <a:lstStyle/>
          <a:p>
            <a:r>
              <a:rPr lang="it-IT" dirty="0" smtClean="0">
                <a:solidFill>
                  <a:srgbClr val="FF0000"/>
                </a:solidFill>
              </a:rPr>
              <a:t>Base monetaria = </a:t>
            </a:r>
            <a:r>
              <a:rPr lang="it-IT" dirty="0">
                <a:solidFill>
                  <a:srgbClr val="FF0000"/>
                </a:solidFill>
              </a:rPr>
              <a:t>Contante + Riserve bancarie</a:t>
            </a:r>
          </a:p>
          <a:p>
            <a:pPr lvl="1"/>
            <a:r>
              <a:rPr lang="it-IT" dirty="0"/>
              <a:t>Anche detta base monetaria o moneta ad alto potenziale</a:t>
            </a:r>
          </a:p>
          <a:p>
            <a:pPr lvl="1"/>
            <a:r>
              <a:rPr lang="it-IT" dirty="0"/>
              <a:t>Emessa dalla banca centrale (moneta statale)</a:t>
            </a:r>
          </a:p>
          <a:p>
            <a:pPr lvl="1"/>
            <a:r>
              <a:rPr lang="it-IT" dirty="0"/>
              <a:t>Potrebbe includere in futuro la CBDC (da discutere alla fine)</a:t>
            </a:r>
          </a:p>
          <a:p>
            <a:endParaRPr lang="it-IT" dirty="0"/>
          </a:p>
          <a:p>
            <a:r>
              <a:rPr lang="it-IT" dirty="0">
                <a:solidFill>
                  <a:srgbClr val="FF0000"/>
                </a:solidFill>
              </a:rPr>
              <a:t>Contante = Monete + Banconote</a:t>
            </a:r>
          </a:p>
          <a:p>
            <a:pPr lvl="1"/>
            <a:r>
              <a:rPr lang="it-IT" dirty="0"/>
              <a:t>Anche detto circolante</a:t>
            </a:r>
          </a:p>
          <a:p>
            <a:pPr lvl="1"/>
            <a:r>
              <a:rPr lang="it-IT" dirty="0"/>
              <a:t>Detenuto dal pubblico per regolare transazioni in contanti P2P</a:t>
            </a:r>
          </a:p>
          <a:p>
            <a:pPr lvl="1"/>
            <a:r>
              <a:rPr lang="it-IT" dirty="0"/>
              <a:t>Utilizzato per pagamenti 'piccoli' e nell'economia sommersa (da discutere alla fine)</a:t>
            </a:r>
          </a:p>
          <a:p>
            <a:endParaRPr lang="it-IT" dirty="0"/>
          </a:p>
          <a:p>
            <a:r>
              <a:rPr lang="it-IT" dirty="0">
                <a:solidFill>
                  <a:srgbClr val="FF0000"/>
                </a:solidFill>
              </a:rPr>
              <a:t>Riserve bancarie = Riserve obbligatorie + Riserve volontarie</a:t>
            </a:r>
          </a:p>
          <a:p>
            <a:pPr lvl="1"/>
            <a:r>
              <a:rPr lang="it-IT" dirty="0"/>
              <a:t>Detenute dalle banche commerciali presso la banca centrale</a:t>
            </a:r>
          </a:p>
          <a:p>
            <a:pPr lvl="1"/>
            <a:r>
              <a:rPr lang="it-IT" dirty="0"/>
              <a:t>Utilizzate per regolare i pagamenti interbancari e per gestire l'emissione del contante</a:t>
            </a:r>
          </a:p>
          <a:p>
            <a:pPr lvl="1"/>
            <a:r>
              <a:rPr lang="it-IT" dirty="0"/>
              <a:t>Elemento centrale della politica monetaria</a:t>
            </a:r>
          </a:p>
          <a:p>
            <a:endParaRPr lang="en-GB" dirty="0"/>
          </a:p>
        </p:txBody>
      </p:sp>
    </p:spTree>
    <p:extLst>
      <p:ext uri="{BB962C8B-B14F-4D97-AF65-F5344CB8AC3E}">
        <p14:creationId xmlns:p14="http://schemas.microsoft.com/office/powerpoint/2010/main" val="3499107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Definizioni monetarie 2</a:t>
            </a:r>
            <a:endParaRPr lang="en-GB" dirty="0"/>
          </a:p>
        </p:txBody>
      </p:sp>
      <p:sp>
        <p:nvSpPr>
          <p:cNvPr id="3" name="Segnaposto contenuto 2"/>
          <p:cNvSpPr>
            <a:spLocks noGrp="1"/>
          </p:cNvSpPr>
          <p:nvPr>
            <p:ph idx="1"/>
          </p:nvPr>
        </p:nvSpPr>
        <p:spPr/>
        <p:txBody>
          <a:bodyPr>
            <a:normAutofit fontScale="92500"/>
          </a:bodyPr>
          <a:lstStyle/>
          <a:p>
            <a:r>
              <a:rPr lang="it-IT" dirty="0" smtClean="0">
                <a:solidFill>
                  <a:srgbClr val="FF0000"/>
                </a:solidFill>
              </a:rPr>
              <a:t>Depositi </a:t>
            </a:r>
            <a:r>
              <a:rPr lang="it-IT" dirty="0">
                <a:solidFill>
                  <a:srgbClr val="FF0000"/>
                </a:solidFill>
              </a:rPr>
              <a:t>bancari </a:t>
            </a:r>
            <a:r>
              <a:rPr lang="it-IT" dirty="0" smtClean="0">
                <a:solidFill>
                  <a:srgbClr val="FF0000"/>
                </a:solidFill>
              </a:rPr>
              <a:t>= </a:t>
            </a:r>
            <a:r>
              <a:rPr lang="it-IT" dirty="0">
                <a:solidFill>
                  <a:srgbClr val="FF0000"/>
                </a:solidFill>
              </a:rPr>
              <a:t>Conti correnti + Depositi </a:t>
            </a:r>
            <a:r>
              <a:rPr lang="it-IT" dirty="0" smtClean="0">
                <a:solidFill>
                  <a:srgbClr val="FF0000"/>
                </a:solidFill>
              </a:rPr>
              <a:t>a risparmio</a:t>
            </a:r>
          </a:p>
          <a:p>
            <a:pPr lvl="1"/>
            <a:r>
              <a:rPr lang="it-IT" dirty="0" smtClean="0"/>
              <a:t>Depositi </a:t>
            </a:r>
            <a:r>
              <a:rPr lang="it-IT" dirty="0"/>
              <a:t>in conto corrente, noti anche come depositi a vista o depositi a </a:t>
            </a:r>
            <a:r>
              <a:rPr lang="it-IT" dirty="0" smtClean="0"/>
              <a:t>richiesta sono tenuti </a:t>
            </a:r>
            <a:r>
              <a:rPr lang="it-IT" dirty="0"/>
              <a:t>dal pubblico e dalle imprese per regolare tutti i tipi di </a:t>
            </a:r>
            <a:r>
              <a:rPr lang="it-IT" dirty="0" smtClean="0"/>
              <a:t>pagamenti, generalmente non danno un interesse al depositante</a:t>
            </a:r>
          </a:p>
          <a:p>
            <a:pPr lvl="1"/>
            <a:r>
              <a:rPr lang="it-IT" dirty="0" smtClean="0"/>
              <a:t>Depositi </a:t>
            </a:r>
            <a:r>
              <a:rPr lang="it-IT" dirty="0"/>
              <a:t>a termine/di risparmio (meno liquidi dei conti correnti) detenuti come strumento di </a:t>
            </a:r>
            <a:r>
              <a:rPr lang="it-IT" dirty="0" smtClean="0"/>
              <a:t>risparmio, generalmente danno un interesse al depositante</a:t>
            </a:r>
          </a:p>
          <a:p>
            <a:r>
              <a:rPr lang="it-IT" dirty="0" smtClean="0">
                <a:solidFill>
                  <a:srgbClr val="FF0000"/>
                </a:solidFill>
              </a:rPr>
              <a:t>Offerta </a:t>
            </a:r>
            <a:r>
              <a:rPr lang="it-IT" dirty="0">
                <a:solidFill>
                  <a:srgbClr val="FF0000"/>
                </a:solidFill>
              </a:rPr>
              <a:t>di moneta = moneta in circolazione + depositi </a:t>
            </a:r>
            <a:r>
              <a:rPr lang="it-IT" dirty="0" smtClean="0">
                <a:solidFill>
                  <a:srgbClr val="FF0000"/>
                </a:solidFill>
              </a:rPr>
              <a:t>bancari</a:t>
            </a:r>
          </a:p>
          <a:p>
            <a:pPr lvl="1"/>
            <a:r>
              <a:rPr lang="it-IT" dirty="0" smtClean="0"/>
              <a:t>Offerta di moneta = ammontare complessivo dei mezzi di pagamento in circolazione. </a:t>
            </a:r>
          </a:p>
          <a:p>
            <a:pPr lvl="1"/>
            <a:r>
              <a:rPr lang="it-IT" dirty="0" smtClean="0"/>
              <a:t>Parte </a:t>
            </a:r>
            <a:r>
              <a:rPr lang="it-IT" dirty="0"/>
              <a:t>dell'offerta di moneta proviene direttamente dallo Stato (tramite la banca centrale), parte dal settore privato (sistema bancario commerciale</a:t>
            </a:r>
            <a:r>
              <a:rPr lang="it-IT" dirty="0" smtClean="0"/>
              <a:t>)</a:t>
            </a:r>
          </a:p>
          <a:p>
            <a:pPr lvl="1"/>
            <a:r>
              <a:rPr lang="it-IT" dirty="0" smtClean="0"/>
              <a:t>E’ possibile quantificare l’offerta di moneta facendo riferimento al concetto di aggregato monetario. </a:t>
            </a:r>
            <a:endParaRPr lang="en-GB" dirty="0"/>
          </a:p>
        </p:txBody>
      </p:sp>
    </p:spTree>
    <p:extLst>
      <p:ext uri="{BB962C8B-B14F-4D97-AF65-F5344CB8AC3E}">
        <p14:creationId xmlns:p14="http://schemas.microsoft.com/office/powerpoint/2010/main" val="11548363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Aggregati monetari</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La definizione statistica di moneta (aggregati monetari, definizione BCE)</a:t>
            </a:r>
          </a:p>
          <a:p>
            <a:pPr lvl="1"/>
            <a:r>
              <a:rPr lang="it-IT" dirty="0" smtClean="0">
                <a:solidFill>
                  <a:srgbClr val="FF0000"/>
                </a:solidFill>
              </a:rPr>
              <a:t>M1</a:t>
            </a:r>
            <a:r>
              <a:rPr lang="it-IT" dirty="0" smtClean="0"/>
              <a:t> = Circolante e depositi overnight (a vista, conti correnti)</a:t>
            </a:r>
          </a:p>
          <a:p>
            <a:pPr lvl="1"/>
            <a:r>
              <a:rPr lang="it-IT" dirty="0" smtClean="0">
                <a:solidFill>
                  <a:srgbClr val="FF0000"/>
                </a:solidFill>
              </a:rPr>
              <a:t>M2</a:t>
            </a:r>
            <a:r>
              <a:rPr lang="it-IT" dirty="0" smtClean="0"/>
              <a:t> = M1 + depositi vincolati (depositi a risparmio con scadenza fino a due anni, depositi redimibili con un preavviso fino a tre mesi)</a:t>
            </a:r>
          </a:p>
          <a:p>
            <a:pPr lvl="1"/>
            <a:r>
              <a:rPr lang="it-IT" dirty="0" smtClean="0">
                <a:solidFill>
                  <a:srgbClr val="FF0000"/>
                </a:solidFill>
              </a:rPr>
              <a:t>M3</a:t>
            </a:r>
            <a:r>
              <a:rPr lang="it-IT" dirty="0" smtClean="0"/>
              <a:t> = M2 + Attività finanziarie molto liquide negoziabili nel mercato (PT, quote di fondi nel mercato monetario, titoli di debito con scadenza fino a due anni)</a:t>
            </a:r>
          </a:p>
          <a:p>
            <a:pPr lvl="1"/>
            <a:r>
              <a:rPr lang="it-IT" dirty="0" smtClean="0">
                <a:solidFill>
                  <a:srgbClr val="FF0000"/>
                </a:solidFill>
              </a:rPr>
              <a:t>Base monetaria = Circolante + Riserve bancarie ( + CBDC ????)</a:t>
            </a:r>
          </a:p>
          <a:p>
            <a:r>
              <a:rPr lang="it-IT" dirty="0" smtClean="0"/>
              <a:t>La logica economica dietro il concetto di aggregato monetario. </a:t>
            </a:r>
          </a:p>
          <a:p>
            <a:pPr lvl="1"/>
            <a:r>
              <a:rPr lang="it-IT" dirty="0" smtClean="0"/>
              <a:t>Liquidità</a:t>
            </a:r>
          </a:p>
          <a:p>
            <a:pPr lvl="1"/>
            <a:r>
              <a:rPr lang="it-IT" dirty="0" smtClean="0"/>
              <a:t>Funzione prevalente</a:t>
            </a:r>
          </a:p>
          <a:p>
            <a:r>
              <a:rPr lang="it-IT" dirty="0" smtClean="0"/>
              <a:t>Analisi degli aggregati monetari</a:t>
            </a:r>
          </a:p>
          <a:p>
            <a:pPr lvl="1"/>
            <a:r>
              <a:rPr lang="it-IT" dirty="0">
                <a:hlinkClick r:id="rId2"/>
              </a:rPr>
              <a:t>https://www.ecb.europa.eu/press/pr/stats/md/html/index.en.html</a:t>
            </a:r>
            <a:endParaRPr lang="it-IT" dirty="0"/>
          </a:p>
        </p:txBody>
      </p:sp>
    </p:spTree>
    <p:extLst>
      <p:ext uri="{BB962C8B-B14F-4D97-AF65-F5344CB8AC3E}">
        <p14:creationId xmlns:p14="http://schemas.microsoft.com/office/powerpoint/2010/main" val="38992720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8118763" y="1052945"/>
            <a:ext cx="3235035" cy="5124017"/>
          </a:xfrm>
        </p:spPr>
        <p:txBody>
          <a:bodyPr>
            <a:normAutofit fontScale="77500" lnSpcReduction="20000"/>
          </a:bodyPr>
          <a:lstStyle/>
          <a:p>
            <a:r>
              <a:rPr lang="it-IT" dirty="0" smtClean="0">
                <a:hlinkClick r:id="rId2"/>
              </a:rPr>
              <a:t>Fonte: </a:t>
            </a:r>
            <a:r>
              <a:rPr lang="it-IT" dirty="0">
                <a:hlinkClick r:id="rId3"/>
              </a:rPr>
              <a:t>https://</a:t>
            </a:r>
            <a:r>
              <a:rPr lang="it-IT" dirty="0" smtClean="0">
                <a:hlinkClick r:id="rId3"/>
              </a:rPr>
              <a:t>sdw.ecb.europa.eu/reports.do?node=1000003478</a:t>
            </a:r>
            <a:endParaRPr lang="it-IT" dirty="0" smtClean="0"/>
          </a:p>
          <a:p>
            <a:r>
              <a:rPr lang="it-IT" dirty="0" smtClean="0"/>
              <a:t>Osservazione: Meno di un decimo della moneta che utilizziamo viene dallo stato (monete e banconote), più di nove decimi vengono dal sistema bancario (privato) e dai mercati finanziari (attività molto liquide affini alla moneta).</a:t>
            </a:r>
          </a:p>
          <a:p>
            <a:r>
              <a:rPr lang="it-IT" dirty="0" smtClean="0"/>
              <a:t>Regolamentazione bancari e finanziaria e politica monetaria come elementi cruciali della politica economica. </a:t>
            </a:r>
          </a:p>
          <a:p>
            <a:endParaRPr lang="it-IT" dirty="0"/>
          </a:p>
        </p:txBody>
      </p:sp>
      <p:pic>
        <p:nvPicPr>
          <p:cNvPr id="2" name="Immagine 1"/>
          <p:cNvPicPr>
            <a:picLocks noChangeAspect="1"/>
          </p:cNvPicPr>
          <p:nvPr/>
        </p:nvPicPr>
        <p:blipFill>
          <a:blip r:embed="rId4"/>
          <a:stretch>
            <a:fillRect/>
          </a:stretch>
        </p:blipFill>
        <p:spPr>
          <a:xfrm>
            <a:off x="404571" y="1348508"/>
            <a:ext cx="7494396" cy="4267200"/>
          </a:xfrm>
          <a:prstGeom prst="rect">
            <a:avLst/>
          </a:prstGeom>
        </p:spPr>
      </p:pic>
      <p:sp>
        <p:nvSpPr>
          <p:cNvPr id="5" name="Rettangolo 4"/>
          <p:cNvSpPr/>
          <p:nvPr/>
        </p:nvSpPr>
        <p:spPr>
          <a:xfrm>
            <a:off x="1117600" y="6176962"/>
            <a:ext cx="7241309" cy="369332"/>
          </a:xfrm>
          <a:prstGeom prst="rect">
            <a:avLst/>
          </a:prstGeom>
        </p:spPr>
        <p:txBody>
          <a:bodyPr wrap="square">
            <a:spAutoFit/>
          </a:bodyPr>
          <a:lstStyle/>
          <a:p>
            <a:r>
              <a:rPr lang="en-GB" dirty="0"/>
              <a:t>https://www.ecb.europa.eu/pub/pdf/annex/ecb.md2502_annex.en.pdf</a:t>
            </a:r>
          </a:p>
        </p:txBody>
      </p:sp>
    </p:spTree>
    <p:extLst>
      <p:ext uri="{BB962C8B-B14F-4D97-AF65-F5344CB8AC3E}">
        <p14:creationId xmlns:p14="http://schemas.microsoft.com/office/powerpoint/2010/main" val="1722889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Credito</a:t>
            </a:r>
            <a:endParaRPr lang="it-IT" dirty="0"/>
          </a:p>
        </p:txBody>
      </p:sp>
      <p:sp>
        <p:nvSpPr>
          <p:cNvPr id="3" name="Segnaposto contenuto 2"/>
          <p:cNvSpPr>
            <a:spLocks noGrp="1"/>
          </p:cNvSpPr>
          <p:nvPr>
            <p:ph idx="1"/>
          </p:nvPr>
        </p:nvSpPr>
        <p:spPr/>
        <p:txBody>
          <a:bodyPr>
            <a:normAutofit fontScale="85000" lnSpcReduction="10000"/>
          </a:bodyPr>
          <a:lstStyle/>
          <a:p>
            <a:r>
              <a:rPr lang="it-IT" dirty="0" smtClean="0"/>
              <a:t>Prima di parlare di banche, alcune informazioni generali sul concetto di credito (avendo già considerato l’esempio dei titoli di stato)</a:t>
            </a:r>
          </a:p>
          <a:p>
            <a:r>
              <a:rPr lang="it-IT" dirty="0" smtClean="0">
                <a:solidFill>
                  <a:srgbClr val="FF0000"/>
                </a:solidFill>
              </a:rPr>
              <a:t>Credito</a:t>
            </a:r>
            <a:r>
              <a:rPr lang="it-IT" dirty="0" smtClean="0"/>
              <a:t> = transazione che prevede lo scambio di valori nel tempo </a:t>
            </a:r>
            <a:endParaRPr lang="it-IT" dirty="0"/>
          </a:p>
          <a:p>
            <a:r>
              <a:rPr lang="it-IT" dirty="0" smtClean="0"/>
              <a:t>Ogni operazione di credito è caratterizzata da alcuni elementi:</a:t>
            </a:r>
          </a:p>
          <a:p>
            <a:pPr lvl="1"/>
            <a:r>
              <a:rPr lang="it-IT" dirty="0" smtClean="0"/>
              <a:t>Durata dell’operazione: breve, medio, lungo termine</a:t>
            </a:r>
          </a:p>
          <a:p>
            <a:pPr lvl="1"/>
            <a:r>
              <a:rPr lang="it-IT" dirty="0" smtClean="0"/>
              <a:t>Identità del debitore e identità del creditore</a:t>
            </a:r>
          </a:p>
          <a:p>
            <a:pPr lvl="1"/>
            <a:r>
              <a:rPr lang="it-IT" dirty="0" smtClean="0"/>
              <a:t>Oggetto della transazione e titolo di credito (negoziabile, non negoziabile, cartolarizzazione)</a:t>
            </a:r>
          </a:p>
          <a:p>
            <a:pPr lvl="1"/>
            <a:r>
              <a:rPr lang="it-IT" dirty="0" smtClean="0"/>
              <a:t>Il pagamento iniziale (emissione)</a:t>
            </a:r>
          </a:p>
          <a:p>
            <a:pPr lvl="1"/>
            <a:r>
              <a:rPr lang="it-IT" dirty="0"/>
              <a:t>Il pagamento finale </a:t>
            </a:r>
            <a:r>
              <a:rPr lang="it-IT" dirty="0" smtClean="0"/>
              <a:t>(finanza</a:t>
            </a:r>
            <a:r>
              <a:rPr lang="it-IT" dirty="0"/>
              <a:t>) e i tre scenari in caso di mancata chiusura dell’operazione</a:t>
            </a:r>
          </a:p>
          <a:p>
            <a:pPr lvl="1"/>
            <a:r>
              <a:rPr lang="it-IT" dirty="0" smtClean="0"/>
              <a:t>Rischio di credito (rischio del debitore, rischio del creditore), problemi d’informazione, garanzie e altri antidoti contro il rischio di credito</a:t>
            </a:r>
          </a:p>
          <a:p>
            <a:r>
              <a:rPr lang="it-IT" dirty="0" smtClean="0">
                <a:solidFill>
                  <a:srgbClr val="FF0000"/>
                </a:solidFill>
              </a:rPr>
              <a:t>La moneta viene emessa (creata) nell’economia principalmente attraverso operazioni di credito. </a:t>
            </a:r>
          </a:p>
        </p:txBody>
      </p:sp>
    </p:spTree>
    <p:extLst>
      <p:ext uri="{BB962C8B-B14F-4D97-AF65-F5344CB8AC3E}">
        <p14:creationId xmlns:p14="http://schemas.microsoft.com/office/powerpoint/2010/main" val="41777130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 banche ordinarie</a:t>
            </a:r>
            <a:endParaRPr lang="it-IT" dirty="0"/>
          </a:p>
        </p:txBody>
      </p:sp>
      <p:sp>
        <p:nvSpPr>
          <p:cNvPr id="3" name="Segnaposto contenuto 2"/>
          <p:cNvSpPr>
            <a:spLocks noGrp="1"/>
          </p:cNvSpPr>
          <p:nvPr>
            <p:ph idx="1"/>
          </p:nvPr>
        </p:nvSpPr>
        <p:spPr/>
        <p:txBody>
          <a:bodyPr>
            <a:normAutofit lnSpcReduction="10000"/>
          </a:bodyPr>
          <a:lstStyle/>
          <a:p>
            <a:r>
              <a:rPr lang="it-IT" dirty="0" smtClean="0"/>
              <a:t>Banche = Istituzioni Monetarie Finanziarie</a:t>
            </a:r>
          </a:p>
          <a:p>
            <a:r>
              <a:rPr lang="it-IT" dirty="0" smtClean="0"/>
              <a:t>Come Istituzioni Monetarie le banche «custodiscono» i saldi monetari dei depositanti, forniscono servizi di pagamento e consulenza in materia di gestione della liquidità</a:t>
            </a:r>
          </a:p>
          <a:p>
            <a:r>
              <a:rPr lang="it-IT" dirty="0" smtClean="0"/>
              <a:t>Come Istituzioni Finanziarie le banche «forniscono» credito alla clientela direttamente e attraverso il mercato finanziario (acquisto di titoli all’emissione)</a:t>
            </a:r>
          </a:p>
          <a:p>
            <a:r>
              <a:rPr lang="it-IT" dirty="0" smtClean="0"/>
              <a:t>Sintesi delle due funzioni: vantaggi e rischi</a:t>
            </a:r>
          </a:p>
          <a:p>
            <a:r>
              <a:rPr lang="it-IT" dirty="0" smtClean="0"/>
              <a:t>Le tre attività fondamentali: depositi, prestiti, titoli</a:t>
            </a:r>
          </a:p>
          <a:p>
            <a:r>
              <a:rPr lang="it-IT" dirty="0" smtClean="0"/>
              <a:t>Tipologie diverse di banche (non ne parliamo)</a:t>
            </a:r>
            <a:endParaRPr lang="it-IT" dirty="0"/>
          </a:p>
        </p:txBody>
      </p:sp>
    </p:spTree>
    <p:extLst>
      <p:ext uri="{BB962C8B-B14F-4D97-AF65-F5344CB8AC3E}">
        <p14:creationId xmlns:p14="http://schemas.microsoft.com/office/powerpoint/2010/main" val="4102598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bilancio della banca</a:t>
            </a:r>
            <a:endParaRPr lang="it-IT" dirty="0"/>
          </a:p>
        </p:txBody>
      </p:sp>
      <p:pic>
        <p:nvPicPr>
          <p:cNvPr id="5" name="Immagine 4"/>
          <p:cNvPicPr>
            <a:picLocks noChangeAspect="1"/>
          </p:cNvPicPr>
          <p:nvPr/>
        </p:nvPicPr>
        <p:blipFill>
          <a:blip r:embed="rId2"/>
          <a:stretch>
            <a:fillRect/>
          </a:stretch>
        </p:blipFill>
        <p:spPr>
          <a:xfrm>
            <a:off x="1447800" y="1666875"/>
            <a:ext cx="9296400" cy="3524250"/>
          </a:xfrm>
          <a:prstGeom prst="rect">
            <a:avLst/>
          </a:prstGeom>
        </p:spPr>
      </p:pic>
    </p:spTree>
    <p:extLst>
      <p:ext uri="{BB962C8B-B14F-4D97-AF65-F5344CB8AC3E}">
        <p14:creationId xmlns:p14="http://schemas.microsoft.com/office/powerpoint/2010/main" val="34302637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Attività di una banca (</a:t>
            </a:r>
            <a:r>
              <a:rPr lang="it-IT" dirty="0" err="1" smtClean="0"/>
              <a:t>Assets</a:t>
            </a:r>
            <a:r>
              <a:rPr lang="it-IT" dirty="0" smtClean="0"/>
              <a:t>)</a:t>
            </a:r>
            <a:endParaRPr lang="en-GB" dirty="0"/>
          </a:p>
        </p:txBody>
      </p:sp>
      <p:sp>
        <p:nvSpPr>
          <p:cNvPr id="3" name="Segnaposto contenuto 2"/>
          <p:cNvSpPr>
            <a:spLocks noGrp="1"/>
          </p:cNvSpPr>
          <p:nvPr>
            <p:ph idx="1"/>
          </p:nvPr>
        </p:nvSpPr>
        <p:spPr/>
        <p:txBody>
          <a:bodyPr>
            <a:normAutofit fontScale="92500" lnSpcReduction="20000"/>
          </a:bodyPr>
          <a:lstStyle/>
          <a:p>
            <a:r>
              <a:rPr lang="it-IT" dirty="0" smtClean="0"/>
              <a:t>Contanti </a:t>
            </a:r>
            <a:r>
              <a:rPr lang="it-IT" dirty="0"/>
              <a:t>e riserve liquide depositate presso la banca </a:t>
            </a:r>
            <a:r>
              <a:rPr lang="it-IT" dirty="0" smtClean="0"/>
              <a:t>centrale</a:t>
            </a:r>
          </a:p>
          <a:p>
            <a:pPr lvl="1"/>
            <a:r>
              <a:rPr lang="it-IT" dirty="0" smtClean="0"/>
              <a:t>Riserve </a:t>
            </a:r>
            <a:r>
              <a:rPr lang="it-IT" dirty="0"/>
              <a:t>liquide = Riserve obbligatorie + Riserve </a:t>
            </a:r>
            <a:r>
              <a:rPr lang="it-IT" dirty="0" smtClean="0"/>
              <a:t>volontarie</a:t>
            </a:r>
          </a:p>
          <a:p>
            <a:r>
              <a:rPr lang="it-IT" dirty="0" smtClean="0"/>
              <a:t>Titoli </a:t>
            </a:r>
            <a:r>
              <a:rPr lang="it-IT" dirty="0"/>
              <a:t>(</a:t>
            </a:r>
            <a:r>
              <a:rPr lang="it-IT" dirty="0" smtClean="0"/>
              <a:t>collegamento con i </a:t>
            </a:r>
            <a:r>
              <a:rPr lang="it-IT" dirty="0"/>
              <a:t>mercati finanziari</a:t>
            </a:r>
            <a:r>
              <a:rPr lang="it-IT" dirty="0" smtClean="0"/>
              <a:t>)</a:t>
            </a:r>
          </a:p>
          <a:p>
            <a:pPr lvl="1"/>
            <a:r>
              <a:rPr lang="it-IT" dirty="0" smtClean="0"/>
              <a:t>Buoni </a:t>
            </a:r>
            <a:r>
              <a:rPr lang="it-IT" dirty="0"/>
              <a:t>del Tesoro, titoli e obbligazioni; obbligazioni municipali, obbligazioni </a:t>
            </a:r>
            <a:r>
              <a:rPr lang="it-IT" dirty="0" smtClean="0"/>
              <a:t>SN</a:t>
            </a:r>
          </a:p>
          <a:p>
            <a:pPr lvl="1"/>
            <a:r>
              <a:rPr lang="it-IT" dirty="0" smtClean="0"/>
              <a:t>Obbligazioni </a:t>
            </a:r>
            <a:r>
              <a:rPr lang="it-IT" dirty="0"/>
              <a:t>societarie, azioni, quote di fondi di </a:t>
            </a:r>
            <a:r>
              <a:rPr lang="it-IT" dirty="0" smtClean="0"/>
              <a:t>investimento</a:t>
            </a:r>
          </a:p>
          <a:p>
            <a:r>
              <a:rPr lang="it-IT" dirty="0" smtClean="0"/>
              <a:t>Prestiti bancari (collegamento con altre </a:t>
            </a:r>
            <a:r>
              <a:rPr lang="it-IT" dirty="0"/>
              <a:t>banche, imprese, famiglie</a:t>
            </a:r>
            <a:r>
              <a:rPr lang="it-IT" dirty="0" smtClean="0"/>
              <a:t>)</a:t>
            </a:r>
          </a:p>
          <a:p>
            <a:pPr lvl="1"/>
            <a:r>
              <a:rPr lang="it-IT" dirty="0" smtClean="0"/>
              <a:t>Prestiti interbancari</a:t>
            </a:r>
          </a:p>
          <a:p>
            <a:pPr lvl="1"/>
            <a:r>
              <a:rPr lang="it-IT" dirty="0" smtClean="0"/>
              <a:t>Prestiti </a:t>
            </a:r>
            <a:r>
              <a:rPr lang="it-IT" dirty="0"/>
              <a:t>al </a:t>
            </a:r>
            <a:r>
              <a:rPr lang="it-IT" dirty="0" smtClean="0"/>
              <a:t>consumo</a:t>
            </a:r>
          </a:p>
          <a:p>
            <a:pPr lvl="1"/>
            <a:r>
              <a:rPr lang="it-IT" dirty="0" smtClean="0"/>
              <a:t>Prestiti </a:t>
            </a:r>
            <a:r>
              <a:rPr lang="it-IT" dirty="0"/>
              <a:t>commerciali (a breve termine) e industriali (a lungo termine</a:t>
            </a:r>
            <a:r>
              <a:rPr lang="it-IT" dirty="0" smtClean="0"/>
              <a:t>)•</a:t>
            </a:r>
          </a:p>
          <a:p>
            <a:pPr lvl="1"/>
            <a:r>
              <a:rPr lang="it-IT" dirty="0" smtClean="0"/>
              <a:t>Prestiti immobiliari </a:t>
            </a:r>
            <a:r>
              <a:rPr lang="it-IT" dirty="0"/>
              <a:t>(a lungo termine</a:t>
            </a:r>
            <a:r>
              <a:rPr lang="it-IT" dirty="0" smtClean="0"/>
              <a:t>)•</a:t>
            </a:r>
          </a:p>
          <a:p>
            <a:r>
              <a:rPr lang="it-IT" dirty="0" smtClean="0"/>
              <a:t>Altre attività finanziarie e reali</a:t>
            </a:r>
          </a:p>
          <a:p>
            <a:pPr lvl="1"/>
            <a:r>
              <a:rPr lang="it-IT" dirty="0" smtClean="0"/>
              <a:t>Derivati </a:t>
            </a:r>
            <a:r>
              <a:rPr lang="it-IT" dirty="0"/>
              <a:t>(collegati ai mercati finanziari)•Beni reali / </a:t>
            </a:r>
            <a:r>
              <a:rPr lang="it-IT" dirty="0" err="1"/>
              <a:t>proprietà•Oro</a:t>
            </a:r>
            <a:r>
              <a:rPr lang="it-IT" dirty="0"/>
              <a:t>, opere d'arte ...</a:t>
            </a:r>
            <a:endParaRPr lang="en-GB" dirty="0"/>
          </a:p>
        </p:txBody>
      </p:sp>
    </p:spTree>
    <p:extLst>
      <p:ext uri="{BB962C8B-B14F-4D97-AF65-F5344CB8AC3E}">
        <p14:creationId xmlns:p14="http://schemas.microsoft.com/office/powerpoint/2010/main" val="8587210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Osservazioni su attività bancarie</a:t>
            </a:r>
            <a:endParaRPr lang="en-GB" dirty="0"/>
          </a:p>
        </p:txBody>
      </p:sp>
      <p:sp>
        <p:nvSpPr>
          <p:cNvPr id="3" name="Segnaposto contenuto 2"/>
          <p:cNvSpPr>
            <a:spLocks noGrp="1"/>
          </p:cNvSpPr>
          <p:nvPr>
            <p:ph idx="1"/>
          </p:nvPr>
        </p:nvSpPr>
        <p:spPr/>
        <p:txBody>
          <a:bodyPr>
            <a:normAutofit fontScale="77500" lnSpcReduction="20000"/>
          </a:bodyPr>
          <a:lstStyle/>
          <a:p>
            <a:r>
              <a:rPr lang="it-IT" dirty="0"/>
              <a:t>Il lato dell'attivo indica gli impieghi dei fondi da parte della banca</a:t>
            </a:r>
            <a:r>
              <a:rPr lang="it-IT" dirty="0" smtClean="0"/>
              <a:t>.</a:t>
            </a:r>
          </a:p>
          <a:p>
            <a:r>
              <a:rPr lang="it-IT" dirty="0" smtClean="0"/>
              <a:t>Le </a:t>
            </a:r>
            <a:r>
              <a:rPr lang="it-IT" dirty="0"/>
              <a:t>attività bancarie possono essere distinte in base alla loro scadenza, liquidità e </a:t>
            </a:r>
            <a:r>
              <a:rPr lang="it-IT" dirty="0" smtClean="0"/>
              <a:t>rischiosità:</a:t>
            </a:r>
          </a:p>
          <a:p>
            <a:pPr lvl="1"/>
            <a:r>
              <a:rPr lang="it-IT" dirty="0" smtClean="0"/>
              <a:t>Contanti </a:t>
            </a:r>
            <a:r>
              <a:rPr lang="it-IT" dirty="0"/>
              <a:t>e riserve bancarie (molto liquidi, molto sicuri, non </a:t>
            </a:r>
            <a:r>
              <a:rPr lang="it-IT" dirty="0" smtClean="0"/>
              <a:t>fruttiferi), Titoli</a:t>
            </a:r>
            <a:r>
              <a:rPr lang="it-IT" dirty="0"/>
              <a:t>: vari gradi di liquidità, rischio (principalmente rischio di mercato, ovvero rischio di deprezzamento in termini nominali, ma anche rischio di tasso d'interesse e rischio di insolvenza), fruttiferi (o dividendi) a titolo di compensazione del </a:t>
            </a:r>
            <a:r>
              <a:rPr lang="it-IT" dirty="0" smtClean="0"/>
              <a:t>rischio. Prestiti: </a:t>
            </a:r>
            <a:r>
              <a:rPr lang="it-IT" dirty="0"/>
              <a:t>illiquidi, soprattutto se a medio-lungo termine (a meno che la banca non ricorra alla cartolarizzazione), rischiosi (principalmente rischio di credito), fruttiferi</a:t>
            </a:r>
            <a:r>
              <a:rPr lang="it-IT" dirty="0" smtClean="0"/>
              <a:t>.</a:t>
            </a:r>
          </a:p>
          <a:p>
            <a:r>
              <a:rPr lang="it-IT" dirty="0"/>
              <a:t>Le attività bancarie pagano interessi, dividendi e rendimenti, che vengono iscritti nel conto economico della banca nella voce ricavi (insieme ai ricavi derivanti dalle attività fuori bilancio</a:t>
            </a:r>
            <a:r>
              <a:rPr lang="it-IT" dirty="0" smtClean="0"/>
              <a:t>).  </a:t>
            </a:r>
            <a:r>
              <a:rPr lang="it-IT" dirty="0"/>
              <a:t>I rendimenti delle attività variano in modo inversamente proporzionale alla liquidità e direttamente proporzionale ai rischi.</a:t>
            </a:r>
          </a:p>
          <a:p>
            <a:r>
              <a:rPr lang="it-IT" dirty="0"/>
              <a:t>Vantaggi delle attività liquide. Basso coefficiente di rischio, basso impatto sui requisiti patrimoniali prudenziali (requisiti regolamentari stabiliti dalle regole di Basilea), facilitano il passaggio da una classe di attività all'altra</a:t>
            </a:r>
            <a:r>
              <a:rPr lang="it-IT" dirty="0" smtClean="0"/>
              <a:t>. Svantaggi </a:t>
            </a:r>
            <a:r>
              <a:rPr lang="it-IT" dirty="0"/>
              <a:t>delle attività liquide: bassa redditività.</a:t>
            </a:r>
            <a:endParaRPr lang="en-GB" dirty="0"/>
          </a:p>
          <a:p>
            <a:endParaRPr lang="en-GB" dirty="0"/>
          </a:p>
        </p:txBody>
      </p:sp>
    </p:spTree>
    <p:extLst>
      <p:ext uri="{BB962C8B-B14F-4D97-AF65-F5344CB8AC3E}">
        <p14:creationId xmlns:p14="http://schemas.microsoft.com/office/powerpoint/2010/main" val="34220451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Passività di una banca (</a:t>
            </a:r>
            <a:r>
              <a:rPr lang="it-IT" dirty="0" err="1" smtClean="0"/>
              <a:t>Liabilities</a:t>
            </a:r>
            <a:r>
              <a:rPr lang="it-IT" dirty="0" smtClean="0"/>
              <a:t>)</a:t>
            </a:r>
            <a:endParaRPr lang="en-GB" dirty="0"/>
          </a:p>
        </p:txBody>
      </p:sp>
      <p:sp>
        <p:nvSpPr>
          <p:cNvPr id="3" name="Segnaposto contenuto 2"/>
          <p:cNvSpPr>
            <a:spLocks noGrp="1"/>
          </p:cNvSpPr>
          <p:nvPr>
            <p:ph idx="1"/>
          </p:nvPr>
        </p:nvSpPr>
        <p:spPr/>
        <p:txBody>
          <a:bodyPr>
            <a:normAutofit fontScale="92500" lnSpcReduction="10000"/>
          </a:bodyPr>
          <a:lstStyle/>
          <a:p>
            <a:r>
              <a:rPr lang="it-IT" dirty="0" smtClean="0"/>
              <a:t>Prestiti da altre banche</a:t>
            </a:r>
          </a:p>
          <a:p>
            <a:pPr lvl="1"/>
            <a:r>
              <a:rPr lang="it-IT" dirty="0" smtClean="0"/>
              <a:t>Prestiti dalla </a:t>
            </a:r>
            <a:r>
              <a:rPr lang="it-IT" dirty="0"/>
              <a:t>banca centrale (operazioni di rifinanziamento bancario</a:t>
            </a:r>
            <a:r>
              <a:rPr lang="it-IT" dirty="0" smtClean="0"/>
              <a:t>)</a:t>
            </a:r>
          </a:p>
          <a:p>
            <a:pPr lvl="1"/>
            <a:r>
              <a:rPr lang="it-IT" dirty="0" smtClean="0"/>
              <a:t>Prestiti da </a:t>
            </a:r>
            <a:r>
              <a:rPr lang="it-IT" dirty="0"/>
              <a:t>altre banche (mercato interbancario</a:t>
            </a:r>
            <a:r>
              <a:rPr lang="it-IT" dirty="0" smtClean="0"/>
              <a:t>)</a:t>
            </a:r>
          </a:p>
          <a:p>
            <a:r>
              <a:rPr lang="it-IT" dirty="0" smtClean="0"/>
              <a:t>Depositi</a:t>
            </a:r>
          </a:p>
          <a:p>
            <a:pPr lvl="1"/>
            <a:r>
              <a:rPr lang="it-IT" dirty="0" smtClean="0"/>
              <a:t>Depositi </a:t>
            </a:r>
            <a:r>
              <a:rPr lang="it-IT" dirty="0"/>
              <a:t>in conto corrente / Depositi a vista / Depositi a </a:t>
            </a:r>
            <a:r>
              <a:rPr lang="it-IT" dirty="0" smtClean="0"/>
              <a:t>richiesta</a:t>
            </a:r>
          </a:p>
          <a:p>
            <a:pPr lvl="1"/>
            <a:r>
              <a:rPr lang="it-IT" dirty="0" smtClean="0"/>
              <a:t>Depositi </a:t>
            </a:r>
            <a:r>
              <a:rPr lang="it-IT" dirty="0"/>
              <a:t>a </a:t>
            </a:r>
            <a:r>
              <a:rPr lang="it-IT" dirty="0" smtClean="0"/>
              <a:t>risparmio e depositi </a:t>
            </a:r>
            <a:r>
              <a:rPr lang="it-IT" dirty="0"/>
              <a:t>a termine (certificati di </a:t>
            </a:r>
            <a:r>
              <a:rPr lang="it-IT" dirty="0" smtClean="0"/>
              <a:t>deposito)</a:t>
            </a:r>
          </a:p>
          <a:p>
            <a:r>
              <a:rPr lang="it-IT" dirty="0" smtClean="0"/>
              <a:t>Obbligazioni </a:t>
            </a:r>
            <a:r>
              <a:rPr lang="it-IT" dirty="0"/>
              <a:t>bancarie e titoli ibridi </a:t>
            </a:r>
            <a:r>
              <a:rPr lang="it-IT" dirty="0" smtClean="0"/>
              <a:t>bancari</a:t>
            </a:r>
          </a:p>
          <a:p>
            <a:r>
              <a:rPr lang="it-IT" dirty="0" smtClean="0"/>
              <a:t>Passività </a:t>
            </a:r>
            <a:r>
              <a:rPr lang="it-IT" dirty="0"/>
              <a:t>non </a:t>
            </a:r>
            <a:r>
              <a:rPr lang="it-IT" dirty="0" smtClean="0"/>
              <a:t>fruttifere</a:t>
            </a:r>
          </a:p>
          <a:p>
            <a:r>
              <a:rPr lang="it-IT" dirty="0" smtClean="0"/>
              <a:t>Capitale </a:t>
            </a:r>
            <a:r>
              <a:rPr lang="it-IT" dirty="0"/>
              <a:t>bancario (patrimonio netto)•Capitale iniziale degli </a:t>
            </a:r>
            <a:r>
              <a:rPr lang="it-IT" dirty="0" err="1"/>
              <a:t>azionisti•Nuovo</a:t>
            </a:r>
            <a:r>
              <a:rPr lang="it-IT" dirty="0"/>
              <a:t> capitale (ricapitalizzazione)•Utili non distribuiti, riserve per rischi, riserve di rivalutazione•</a:t>
            </a:r>
            <a:endParaRPr lang="en-GB" dirty="0"/>
          </a:p>
        </p:txBody>
      </p:sp>
    </p:spTree>
    <p:extLst>
      <p:ext uri="{BB962C8B-B14F-4D97-AF65-F5344CB8AC3E}">
        <p14:creationId xmlns:p14="http://schemas.microsoft.com/office/powerpoint/2010/main" val="34036502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Osservazioni su </a:t>
            </a:r>
            <a:r>
              <a:rPr lang="it-IT" dirty="0" smtClean="0"/>
              <a:t>passività bancarie e capitale</a:t>
            </a:r>
            <a:endParaRPr lang="en-GB" dirty="0"/>
          </a:p>
        </p:txBody>
      </p:sp>
      <p:sp>
        <p:nvSpPr>
          <p:cNvPr id="3" name="Segnaposto contenuto 2"/>
          <p:cNvSpPr>
            <a:spLocks noGrp="1"/>
          </p:cNvSpPr>
          <p:nvPr>
            <p:ph idx="1"/>
          </p:nvPr>
        </p:nvSpPr>
        <p:spPr/>
        <p:txBody>
          <a:bodyPr>
            <a:normAutofit fontScale="77500" lnSpcReduction="20000"/>
          </a:bodyPr>
          <a:lstStyle/>
          <a:p>
            <a:r>
              <a:rPr lang="it-IT" dirty="0" smtClean="0"/>
              <a:t>Il </a:t>
            </a:r>
            <a:r>
              <a:rPr lang="it-IT" dirty="0"/>
              <a:t>passivo indica le diverse fonti di </a:t>
            </a:r>
            <a:r>
              <a:rPr lang="it-IT" dirty="0" smtClean="0"/>
              <a:t>finanziamento di una banca</a:t>
            </a:r>
          </a:p>
          <a:p>
            <a:r>
              <a:rPr lang="it-IT" dirty="0" smtClean="0"/>
              <a:t>Le </a:t>
            </a:r>
            <a:r>
              <a:rPr lang="it-IT" dirty="0"/>
              <a:t>passività bancarie si distinguono in base alla loro durata e </a:t>
            </a:r>
            <a:r>
              <a:rPr lang="it-IT" dirty="0" smtClean="0"/>
              <a:t>scadenza </a:t>
            </a:r>
          </a:p>
          <a:p>
            <a:pPr lvl="1"/>
            <a:r>
              <a:rPr lang="it-IT" dirty="0" smtClean="0"/>
              <a:t>A </a:t>
            </a:r>
            <a:r>
              <a:rPr lang="it-IT" dirty="0"/>
              <a:t>breve termine, con scadenza prestabilita (ad esempio, operazioni di rifinanziamento ordinario da parte della banca centrale</a:t>
            </a:r>
            <a:r>
              <a:rPr lang="it-IT" dirty="0" smtClean="0"/>
              <a:t>), a </a:t>
            </a:r>
            <a:r>
              <a:rPr lang="it-IT" dirty="0"/>
              <a:t>medio termine, con scadenza prestabilita (certificati di deposito</a:t>
            </a:r>
            <a:r>
              <a:rPr lang="it-IT" dirty="0" smtClean="0"/>
              <a:t>), a </a:t>
            </a:r>
            <a:r>
              <a:rPr lang="it-IT" dirty="0"/>
              <a:t>lungo termine, con scadenza prestabilita (obbligazioni bancarie</a:t>
            </a:r>
            <a:r>
              <a:rPr lang="it-IT" dirty="0" smtClean="0"/>
              <a:t>), Non prestabilita e </a:t>
            </a:r>
            <a:r>
              <a:rPr lang="it-IT" dirty="0"/>
              <a:t>rimborsabile su </a:t>
            </a:r>
            <a:r>
              <a:rPr lang="it-IT" dirty="0" smtClean="0"/>
              <a:t>richiesta (depositi in conto corrente) Non predeterminata ma </a:t>
            </a:r>
            <a:r>
              <a:rPr lang="it-IT" dirty="0"/>
              <a:t>rimborsabile con </a:t>
            </a:r>
            <a:r>
              <a:rPr lang="it-IT" dirty="0" smtClean="0"/>
              <a:t>preavviso (depositi a risparmio), Non </a:t>
            </a:r>
            <a:r>
              <a:rPr lang="it-IT" dirty="0"/>
              <a:t>rimborsabile (azioni, ma negoziabili</a:t>
            </a:r>
            <a:r>
              <a:rPr lang="it-IT" dirty="0" smtClean="0"/>
              <a:t>)</a:t>
            </a:r>
          </a:p>
          <a:p>
            <a:r>
              <a:rPr lang="it-IT" dirty="0" smtClean="0"/>
              <a:t>Le </a:t>
            </a:r>
            <a:r>
              <a:rPr lang="it-IT" dirty="0"/>
              <a:t>banche pagano un interesse (o un dividendo) su diverse fonti di finanziamento, che vengono iscritti nel conto economico della banca nella voce dei costi insieme ad altre voci di costo (ad esempio, i costi del lavoro</a:t>
            </a:r>
            <a:r>
              <a:rPr lang="it-IT" dirty="0" smtClean="0"/>
              <a:t>). Normalmente</a:t>
            </a:r>
            <a:r>
              <a:rPr lang="it-IT" dirty="0"/>
              <a:t>, gli interessi sulle passività a breve termine sono inferiori a quelli sulle passività a lungo termine (rapporto tra tasso di interesse e premio di liquidità</a:t>
            </a:r>
            <a:r>
              <a:rPr lang="it-IT" dirty="0" smtClean="0"/>
              <a:t>).</a:t>
            </a:r>
          </a:p>
          <a:p>
            <a:r>
              <a:rPr lang="it-IT" dirty="0" smtClean="0"/>
              <a:t>Vantaggi </a:t>
            </a:r>
            <a:r>
              <a:rPr lang="it-IT" dirty="0"/>
              <a:t>e svantaggi delle passività liquide rispetto a quelle meno liquide</a:t>
            </a:r>
            <a:r>
              <a:rPr lang="it-IT" dirty="0" smtClean="0"/>
              <a:t>. Costo </a:t>
            </a:r>
            <a:r>
              <a:rPr lang="it-IT" dirty="0"/>
              <a:t>rispetto alla volatilità nell'offerta di fondi liquidi e maggiore rischio di incorrere in carenze di liquidità.</a:t>
            </a:r>
            <a:endParaRPr lang="en-GB" dirty="0"/>
          </a:p>
        </p:txBody>
      </p:sp>
    </p:spTree>
    <p:extLst>
      <p:ext uri="{BB962C8B-B14F-4D97-AF65-F5344CB8AC3E}">
        <p14:creationId xmlns:p14="http://schemas.microsoft.com/office/powerpoint/2010/main" val="10895752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152650" y="365127"/>
            <a:ext cx="7886700" cy="1047650"/>
          </a:xfrm>
        </p:spPr>
        <p:txBody>
          <a:bodyPr>
            <a:noAutofit/>
          </a:bodyPr>
          <a:lstStyle/>
          <a:p>
            <a:pPr algn="ctr"/>
            <a:r>
              <a:rPr lang="it-IT" sz="4200" dirty="0" err="1">
                <a:cs typeface="Calibri" panose="020F0502020204030204" pitchFamily="34" charset="0"/>
              </a:rPr>
              <a:t>Off-balance-sheet</a:t>
            </a:r>
            <a:r>
              <a:rPr lang="it-IT" sz="4200" dirty="0">
                <a:cs typeface="Calibri" panose="020F0502020204030204" pitchFamily="34" charset="0"/>
              </a:rPr>
              <a:t> </a:t>
            </a:r>
            <a:r>
              <a:rPr lang="it-IT" sz="4200" dirty="0" err="1">
                <a:cs typeface="Calibri" panose="020F0502020204030204" pitchFamily="34" charset="0"/>
              </a:rPr>
              <a:t>activities</a:t>
            </a:r>
            <a:endParaRPr lang="it-IT" sz="4200" dirty="0">
              <a:cs typeface="Calibri" panose="020F0502020204030204" pitchFamily="34" charset="0"/>
            </a:endParaRPr>
          </a:p>
        </p:txBody>
      </p:sp>
      <p:sp>
        <p:nvSpPr>
          <p:cNvPr id="3" name="Segnaposto contenuto 2"/>
          <p:cNvSpPr>
            <a:spLocks noGrp="1"/>
          </p:cNvSpPr>
          <p:nvPr>
            <p:ph idx="1"/>
          </p:nvPr>
        </p:nvSpPr>
        <p:spPr>
          <a:xfrm>
            <a:off x="2077262" y="1484784"/>
            <a:ext cx="7962088" cy="5149552"/>
          </a:xfrm>
        </p:spPr>
        <p:txBody>
          <a:bodyPr>
            <a:normAutofit lnSpcReduction="10000"/>
          </a:bodyPr>
          <a:lstStyle/>
          <a:p>
            <a:r>
              <a:rPr lang="it-IT" sz="2400" dirty="0" err="1">
                <a:latin typeface="Calibri" panose="020F0502020204030204" pitchFamily="34" charset="0"/>
                <a:cs typeface="Calibri" panose="020F0502020204030204" pitchFamily="34" charset="0"/>
              </a:rPr>
              <a:t>Activities</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that</a:t>
            </a:r>
            <a:r>
              <a:rPr lang="it-IT" sz="2400" dirty="0">
                <a:latin typeface="Calibri" panose="020F0502020204030204" pitchFamily="34" charset="0"/>
                <a:cs typeface="Calibri" panose="020F0502020204030204" pitchFamily="34" charset="0"/>
              </a:rPr>
              <a:t> involve trading </a:t>
            </a:r>
            <a:r>
              <a:rPr lang="it-IT" sz="2400" dirty="0" err="1">
                <a:latin typeface="Calibri" panose="020F0502020204030204" pitchFamily="34" charset="0"/>
                <a:cs typeface="Calibri" panose="020F0502020204030204" pitchFamily="34" charset="0"/>
              </a:rPr>
              <a:t>financial</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instruments</a:t>
            </a:r>
            <a:r>
              <a:rPr lang="it-IT" sz="2400" dirty="0">
                <a:latin typeface="Calibri" panose="020F0502020204030204" pitchFamily="34" charset="0"/>
                <a:cs typeface="Calibri" panose="020F0502020204030204" pitchFamily="34" charset="0"/>
              </a:rPr>
              <a:t> and </a:t>
            </a:r>
            <a:r>
              <a:rPr lang="it-IT" sz="2400" dirty="0" err="1">
                <a:latin typeface="Calibri" panose="020F0502020204030204" pitchFamily="34" charset="0"/>
                <a:cs typeface="Calibri" panose="020F0502020204030204" pitchFamily="34" charset="0"/>
              </a:rPr>
              <a:t>generating</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income</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from</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fees</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that</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banks</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receive</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for</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providing</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specialised</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services</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to</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their</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customers</a:t>
            </a:r>
            <a:endParaRPr lang="it-IT" sz="2400" dirty="0">
              <a:latin typeface="Calibri" panose="020F0502020204030204" pitchFamily="34" charset="0"/>
              <a:cs typeface="Calibri" panose="020F0502020204030204" pitchFamily="34" charset="0"/>
            </a:endParaRPr>
          </a:p>
          <a:p>
            <a:r>
              <a:rPr lang="it-IT" sz="2400" dirty="0" err="1">
                <a:latin typeface="Calibri" panose="020F0502020204030204" pitchFamily="34" charset="0"/>
                <a:cs typeface="Calibri" panose="020F0502020204030204" pitchFamily="34" charset="0"/>
              </a:rPr>
              <a:t>Letter</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of</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Credit</a:t>
            </a:r>
            <a:endParaRPr lang="it-IT" sz="2400" dirty="0">
              <a:latin typeface="Calibri" panose="020F0502020204030204" pitchFamily="34" charset="0"/>
              <a:cs typeface="Calibri" panose="020F0502020204030204" pitchFamily="34" charset="0"/>
            </a:endParaRPr>
          </a:p>
          <a:p>
            <a:r>
              <a:rPr lang="it-IT" sz="2400" dirty="0" err="1">
                <a:latin typeface="Calibri" panose="020F0502020204030204" pitchFamily="34" charset="0"/>
                <a:cs typeface="Calibri" panose="020F0502020204030204" pitchFamily="34" charset="0"/>
              </a:rPr>
              <a:t>Bank</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guarantees</a:t>
            </a:r>
            <a:endParaRPr lang="it-IT" sz="2400" dirty="0">
              <a:latin typeface="Calibri" panose="020F0502020204030204" pitchFamily="34" charset="0"/>
              <a:cs typeface="Calibri" panose="020F0502020204030204" pitchFamily="34" charset="0"/>
            </a:endParaRPr>
          </a:p>
          <a:p>
            <a:r>
              <a:rPr lang="it-IT" sz="2400" dirty="0" err="1">
                <a:latin typeface="Calibri" panose="020F0502020204030204" pitchFamily="34" charset="0"/>
                <a:cs typeface="Calibri" panose="020F0502020204030204" pitchFamily="34" charset="0"/>
              </a:rPr>
              <a:t>Structured</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investment</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vehicles</a:t>
            </a:r>
            <a:endParaRPr lang="it-IT" sz="2400" dirty="0">
              <a:latin typeface="Calibri" panose="020F0502020204030204" pitchFamily="34" charset="0"/>
              <a:cs typeface="Calibri" panose="020F0502020204030204" pitchFamily="34" charset="0"/>
            </a:endParaRPr>
          </a:p>
          <a:p>
            <a:r>
              <a:rPr lang="it-IT" sz="2400" dirty="0" err="1">
                <a:latin typeface="Calibri" panose="020F0502020204030204" pitchFamily="34" charset="0"/>
                <a:cs typeface="Calibri" panose="020F0502020204030204" pitchFamily="34" charset="0"/>
              </a:rPr>
              <a:t>Foreign</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exchange</a:t>
            </a:r>
            <a:r>
              <a:rPr lang="it-IT" sz="2400" dirty="0">
                <a:latin typeface="Calibri" panose="020F0502020204030204" pitchFamily="34" charset="0"/>
                <a:cs typeface="Calibri" panose="020F0502020204030204" pitchFamily="34" charset="0"/>
              </a:rPr>
              <a:t> trading </a:t>
            </a:r>
          </a:p>
          <a:p>
            <a:r>
              <a:rPr lang="it-IT" sz="2400" dirty="0" err="1">
                <a:latin typeface="Calibri" panose="020F0502020204030204" pitchFamily="34" charset="0"/>
                <a:cs typeface="Calibri" panose="020F0502020204030204" pitchFamily="34" charset="0"/>
              </a:rPr>
              <a:t>Loan</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commitement</a:t>
            </a:r>
            <a:endParaRPr lang="it-IT" sz="2400" dirty="0">
              <a:latin typeface="Calibri" panose="020F0502020204030204" pitchFamily="34" charset="0"/>
              <a:cs typeface="Calibri" panose="020F0502020204030204" pitchFamily="34" charset="0"/>
            </a:endParaRPr>
          </a:p>
          <a:p>
            <a:r>
              <a:rPr lang="it-IT" sz="2400" dirty="0" err="1">
                <a:latin typeface="Calibri" panose="020F0502020204030204" pitchFamily="34" charset="0"/>
                <a:cs typeface="Calibri" panose="020F0502020204030204" pitchFamily="34" charset="0"/>
              </a:rPr>
              <a:t>Overdraft</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privileges</a:t>
            </a:r>
            <a:endParaRPr lang="it-IT" sz="2400" dirty="0">
              <a:latin typeface="Calibri" panose="020F0502020204030204" pitchFamily="34" charset="0"/>
              <a:cs typeface="Calibri" panose="020F0502020204030204" pitchFamily="34" charset="0"/>
            </a:endParaRPr>
          </a:p>
          <a:p>
            <a:r>
              <a:rPr lang="it-IT" sz="2400" dirty="0" err="1">
                <a:latin typeface="Calibri" panose="020F0502020204030204" pitchFamily="34" charset="0"/>
                <a:cs typeface="Calibri" panose="020F0502020204030204" pitchFamily="34" charset="0"/>
              </a:rPr>
              <a:t>Transaction</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involving</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derivatives</a:t>
            </a:r>
            <a:endParaRPr lang="it-IT" sz="2400" dirty="0">
              <a:latin typeface="Calibri" panose="020F0502020204030204" pitchFamily="34" charset="0"/>
              <a:cs typeface="Calibri" panose="020F0502020204030204" pitchFamily="34" charset="0"/>
            </a:endParaRPr>
          </a:p>
          <a:p>
            <a:r>
              <a:rPr lang="it-IT" sz="2400" dirty="0" err="1">
                <a:latin typeface="Calibri" panose="020F0502020204030204" pitchFamily="34" charset="0"/>
                <a:cs typeface="Calibri" panose="020F0502020204030204" pitchFamily="34" charset="0"/>
              </a:rPr>
              <a:t>Custody</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of</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securities</a:t>
            </a:r>
            <a:endParaRPr lang="it-IT" sz="2400" dirty="0">
              <a:latin typeface="Calibri" panose="020F0502020204030204" pitchFamily="34" charset="0"/>
              <a:cs typeface="Calibri" panose="020F0502020204030204" pitchFamily="34" charset="0"/>
            </a:endParaRPr>
          </a:p>
          <a:p>
            <a:r>
              <a:rPr lang="it-IT" sz="2400" dirty="0" err="1">
                <a:latin typeface="Calibri" panose="020F0502020204030204" pitchFamily="34" charset="0"/>
                <a:cs typeface="Calibri" panose="020F0502020204030204" pitchFamily="34" charset="0"/>
              </a:rPr>
              <a:t>Safe-boxes</a:t>
            </a:r>
            <a:endParaRPr lang="it-IT" sz="2400" dirty="0">
              <a:latin typeface="Calibri" panose="020F0502020204030204" pitchFamily="34" charset="0"/>
              <a:cs typeface="Calibri" panose="020F0502020204030204" pitchFamily="34" charset="0"/>
            </a:endParaRPr>
          </a:p>
          <a:p>
            <a:endParaRPr lang="it-IT" sz="2600" dirty="0"/>
          </a:p>
          <a:p>
            <a:endParaRPr lang="it-IT" sz="2600" dirty="0"/>
          </a:p>
          <a:p>
            <a:pPr lvl="1"/>
            <a:endParaRPr lang="it-IT" sz="2000" dirty="0"/>
          </a:p>
        </p:txBody>
      </p:sp>
    </p:spTree>
    <p:extLst>
      <p:ext uri="{BB962C8B-B14F-4D97-AF65-F5344CB8AC3E}">
        <p14:creationId xmlns:p14="http://schemas.microsoft.com/office/powerpoint/2010/main" val="553311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 mercati finanziari: nozioni generali</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solidFill>
                  <a:srgbClr val="FF0000"/>
                </a:solidFill>
              </a:rPr>
              <a:t>Molte operazioni finanziarie danno origine a titoli negoziabili</a:t>
            </a:r>
          </a:p>
          <a:p>
            <a:pPr lvl="1"/>
            <a:r>
              <a:rPr lang="it-IT" dirty="0" smtClean="0"/>
              <a:t>Titoli obbligazionari: a breve, medio, lungo termine; pubblici (titoli di stato, titoli municipali, obbligazioni emesse da enti sovranazionali) o privati (obbligazioni </a:t>
            </a:r>
            <a:r>
              <a:rPr lang="it-IT" i="1" dirty="0" smtClean="0"/>
              <a:t>corporate</a:t>
            </a:r>
            <a:r>
              <a:rPr lang="it-IT" dirty="0" smtClean="0"/>
              <a:t>, obbligazioni bancarie) </a:t>
            </a:r>
          </a:p>
          <a:p>
            <a:pPr lvl="1"/>
            <a:r>
              <a:rPr lang="it-IT" dirty="0" smtClean="0"/>
              <a:t>Titoli azionari (quotati e non quotati), quote di fondi d’investimento e fondi pensione, contratti future, </a:t>
            </a:r>
            <a:r>
              <a:rPr lang="it-IT" dirty="0" err="1" smtClean="0"/>
              <a:t>forward</a:t>
            </a:r>
            <a:r>
              <a:rPr lang="it-IT" dirty="0" smtClean="0"/>
              <a:t>, swap, opzioni (prodotti finanziari derivati) …</a:t>
            </a:r>
          </a:p>
          <a:p>
            <a:pPr lvl="1"/>
            <a:r>
              <a:rPr lang="it-IT" dirty="0" smtClean="0"/>
              <a:t>«Promesse» di pagamento a pronti e a termine (concetto generale)</a:t>
            </a:r>
          </a:p>
          <a:p>
            <a:endParaRPr lang="it-IT" dirty="0" smtClean="0"/>
          </a:p>
          <a:p>
            <a:r>
              <a:rPr lang="it-IT" dirty="0" smtClean="0">
                <a:solidFill>
                  <a:srgbClr val="FF0000"/>
                </a:solidFill>
              </a:rPr>
              <a:t>Nei mercati finanziari questi titoli sono emessi e scambiati successivamente</a:t>
            </a:r>
          </a:p>
          <a:p>
            <a:pPr lvl="1"/>
            <a:r>
              <a:rPr lang="it-IT" dirty="0" smtClean="0"/>
              <a:t>Emissione: </a:t>
            </a:r>
            <a:r>
              <a:rPr lang="it-IT" dirty="0"/>
              <a:t>(mercato </a:t>
            </a:r>
            <a:r>
              <a:rPr lang="it-IT" dirty="0" smtClean="0"/>
              <a:t>primario) è il momento in cui i «finanziatori» (risparmiatori, banche, fondi pensione ecc.) entrano in contatto con </a:t>
            </a:r>
            <a:r>
              <a:rPr lang="it-IT" dirty="0"/>
              <a:t>chi ha bisogno di risorse </a:t>
            </a:r>
            <a:r>
              <a:rPr lang="it-IT" dirty="0" smtClean="0"/>
              <a:t>finanziarie (imprese, stato)</a:t>
            </a:r>
          </a:p>
          <a:p>
            <a:pPr lvl="1"/>
            <a:r>
              <a:rPr lang="it-IT" dirty="0" smtClean="0"/>
              <a:t>Scambio successivo (mercato secondario) è il momento  in cui i «detentori» vendono i titoli in loro possesso ad altri investitori. </a:t>
            </a:r>
          </a:p>
          <a:p>
            <a:endParaRPr lang="it-IT" dirty="0" smtClean="0"/>
          </a:p>
          <a:p>
            <a:r>
              <a:rPr lang="it-IT" dirty="0" smtClean="0"/>
              <a:t>Una distinzione importante: mercati monetari vs. mercati finanziari in senso proprio. </a:t>
            </a:r>
          </a:p>
          <a:p>
            <a:endParaRPr lang="it-IT" dirty="0"/>
          </a:p>
        </p:txBody>
      </p:sp>
    </p:spTree>
    <p:extLst>
      <p:ext uri="{BB962C8B-B14F-4D97-AF65-F5344CB8AC3E}">
        <p14:creationId xmlns:p14="http://schemas.microsoft.com/office/powerpoint/2010/main" val="194309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 mercati monetari: nozioni generali</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Nei mercati monetari si scambiano </a:t>
            </a:r>
            <a:r>
              <a:rPr lang="it-IT" dirty="0"/>
              <a:t>attività finanziarie a </a:t>
            </a:r>
            <a:r>
              <a:rPr lang="it-IT" dirty="0">
                <a:solidFill>
                  <a:srgbClr val="FF0000"/>
                </a:solidFill>
              </a:rPr>
              <a:t>breve termine</a:t>
            </a:r>
            <a:r>
              <a:rPr lang="it-IT" dirty="0"/>
              <a:t>. </a:t>
            </a:r>
            <a:endParaRPr lang="it-IT" dirty="0" smtClean="0"/>
          </a:p>
          <a:p>
            <a:r>
              <a:rPr lang="it-IT" dirty="0" smtClean="0"/>
              <a:t>I </a:t>
            </a:r>
            <a:r>
              <a:rPr lang="it-IT" dirty="0"/>
              <a:t>mercati monetari forniscono l'infrastruttura per </a:t>
            </a:r>
            <a:r>
              <a:rPr lang="it-IT" dirty="0">
                <a:solidFill>
                  <a:srgbClr val="FF0000"/>
                </a:solidFill>
              </a:rPr>
              <a:t>riallocare la </a:t>
            </a:r>
            <a:r>
              <a:rPr lang="it-IT" dirty="0" smtClean="0">
                <a:solidFill>
                  <a:srgbClr val="FF0000"/>
                </a:solidFill>
              </a:rPr>
              <a:t>liquidità nell’economia</a:t>
            </a:r>
            <a:r>
              <a:rPr lang="it-IT" dirty="0" smtClean="0"/>
              <a:t> dalle </a:t>
            </a:r>
            <a:r>
              <a:rPr lang="it-IT" dirty="0"/>
              <a:t>unità in eccesso a quelle in deficit. </a:t>
            </a:r>
            <a:endParaRPr lang="it-IT" dirty="0" smtClean="0"/>
          </a:p>
          <a:p>
            <a:r>
              <a:rPr lang="it-IT" dirty="0" smtClean="0"/>
              <a:t>Questa riallocazione è essenziale </a:t>
            </a:r>
            <a:r>
              <a:rPr lang="it-IT" dirty="0"/>
              <a:t>per garantire il buon funzionamento del sistema dei </a:t>
            </a:r>
            <a:r>
              <a:rPr lang="it-IT" dirty="0" smtClean="0"/>
              <a:t>pagamenti (v. dopo). </a:t>
            </a:r>
          </a:p>
          <a:p>
            <a:r>
              <a:rPr lang="it-IT" dirty="0" smtClean="0"/>
              <a:t>Il </a:t>
            </a:r>
            <a:r>
              <a:rPr lang="it-IT" dirty="0"/>
              <a:t>nucleo del mercato monetario è costituito dal mercato interbancario e dal mercato dei </a:t>
            </a:r>
            <a:r>
              <a:rPr lang="it-IT" dirty="0" smtClean="0"/>
              <a:t>cambi.</a:t>
            </a:r>
          </a:p>
          <a:p>
            <a:pPr lvl="1"/>
            <a:r>
              <a:rPr lang="it-IT" dirty="0" smtClean="0"/>
              <a:t>Mercato </a:t>
            </a:r>
            <a:r>
              <a:rPr lang="it-IT" dirty="0"/>
              <a:t>delle riserve </a:t>
            </a:r>
            <a:r>
              <a:rPr lang="it-IT" dirty="0" smtClean="0"/>
              <a:t>bancarie: le </a:t>
            </a:r>
            <a:r>
              <a:rPr lang="it-IT" dirty="0"/>
              <a:t>banche </a:t>
            </a:r>
            <a:r>
              <a:rPr lang="it-IT" dirty="0" smtClean="0"/>
              <a:t>si </a:t>
            </a:r>
            <a:r>
              <a:rPr lang="it-IT" dirty="0"/>
              <a:t>prestano reciprocamente </a:t>
            </a:r>
            <a:r>
              <a:rPr lang="it-IT" dirty="0" smtClean="0"/>
              <a:t>liquidità attraverso </a:t>
            </a:r>
            <a:r>
              <a:rPr lang="it-IT" dirty="0"/>
              <a:t>prestiti </a:t>
            </a:r>
            <a:r>
              <a:rPr lang="it-IT" dirty="0" smtClean="0"/>
              <a:t>interbancari (</a:t>
            </a:r>
            <a:r>
              <a:rPr lang="it-IT" dirty="0"/>
              <a:t>tassi interbancari: EURIBOR, LIBOR, EONIA</a:t>
            </a:r>
            <a:r>
              <a:rPr lang="it-IT" dirty="0" smtClean="0"/>
              <a:t>). Il funzionamento monetario è fortemente condizionato dagli interventi della banca centrale (v. dopo)</a:t>
            </a:r>
          </a:p>
          <a:p>
            <a:pPr lvl="1"/>
            <a:r>
              <a:rPr lang="it-IT" dirty="0" smtClean="0"/>
              <a:t>Mercato </a:t>
            </a:r>
            <a:r>
              <a:rPr lang="it-IT" dirty="0"/>
              <a:t>dei cambi: il mercato in cui i partecipanti sono in grado di acquistare, vendere, scambiare e speculare sulle valute. (Determinazione del tasso di cambio </a:t>
            </a:r>
            <a:r>
              <a:rPr lang="it-IT" dirty="0" smtClean="0"/>
              <a:t>nominale – ne riparleremo). </a:t>
            </a:r>
            <a:endParaRPr lang="it-IT" dirty="0"/>
          </a:p>
        </p:txBody>
      </p:sp>
    </p:spTree>
    <p:extLst>
      <p:ext uri="{BB962C8B-B14F-4D97-AF65-F5344CB8AC3E}">
        <p14:creationId xmlns:p14="http://schemas.microsoft.com/office/powerpoint/2010/main" val="4974877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_pcb4DIRlmgI/SPe2G_gRekI/AAAAAAAAAVI/Z6SbVb7mjp4/s400/interbank15_p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6928" y="373487"/>
            <a:ext cx="7786807" cy="5840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6417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230459" y="851212"/>
            <a:ext cx="7995365" cy="5412791"/>
          </a:xfrm>
          <a:prstGeom prst="rect">
            <a:avLst/>
          </a:prstGeom>
        </p:spPr>
      </p:pic>
    </p:spTree>
    <p:extLst>
      <p:ext uri="{BB962C8B-B14F-4D97-AF65-F5344CB8AC3E}">
        <p14:creationId xmlns:p14="http://schemas.microsoft.com/office/powerpoint/2010/main" val="35976250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sistema finanziario nazionale, 1 </a:t>
            </a:r>
            <a:endParaRPr lang="it-IT" dirty="0"/>
          </a:p>
        </p:txBody>
      </p:sp>
      <p:sp>
        <p:nvSpPr>
          <p:cNvPr id="3" name="Segnaposto contenuto 2"/>
          <p:cNvSpPr>
            <a:spLocks noGrp="1"/>
          </p:cNvSpPr>
          <p:nvPr>
            <p:ph idx="1"/>
          </p:nvPr>
        </p:nvSpPr>
        <p:spPr/>
        <p:txBody>
          <a:bodyPr>
            <a:normAutofit fontScale="85000" lnSpcReduction="10000"/>
          </a:bodyPr>
          <a:lstStyle/>
          <a:p>
            <a:r>
              <a:rPr lang="it-IT" dirty="0" smtClean="0"/>
              <a:t>"</a:t>
            </a:r>
            <a:r>
              <a:rPr lang="it-IT" i="1" dirty="0"/>
              <a:t>Esiste un modello semplificato, ma ancora utile, del sistema finanziario che lo </a:t>
            </a:r>
            <a:r>
              <a:rPr lang="it-IT" i="1" dirty="0" smtClean="0"/>
              <a:t>rappresenta </a:t>
            </a:r>
            <a:r>
              <a:rPr lang="it-IT" i="1" dirty="0"/>
              <a:t>come una </a:t>
            </a:r>
            <a:r>
              <a:rPr lang="it-IT" i="1" dirty="0">
                <a:solidFill>
                  <a:srgbClr val="FF0000"/>
                </a:solidFill>
              </a:rPr>
              <a:t>gerarchia</a:t>
            </a:r>
            <a:r>
              <a:rPr lang="it-IT" i="1" dirty="0"/>
              <a:t> di </a:t>
            </a:r>
            <a:r>
              <a:rPr lang="it-IT" i="1" dirty="0" smtClean="0"/>
              <a:t>finanziatori </a:t>
            </a:r>
            <a:r>
              <a:rPr lang="it-IT" i="1" dirty="0"/>
              <a:t>che possono essere organizzati in anelli. Ogni anello presta all'anello esterno e prende in prestito dall'anello interno; al centro di tutti gli anelli c'è la banca centrale</a:t>
            </a:r>
            <a:r>
              <a:rPr lang="it-IT" dirty="0"/>
              <a:t>". </a:t>
            </a:r>
            <a:r>
              <a:rPr lang="it-IT" dirty="0" smtClean="0"/>
              <a:t>(Fonte: </a:t>
            </a:r>
            <a:r>
              <a:rPr lang="it-IT" dirty="0" err="1" smtClean="0"/>
              <a:t>Hicks</a:t>
            </a:r>
            <a:r>
              <a:rPr lang="it-IT" dirty="0" smtClean="0"/>
              <a:t> </a:t>
            </a:r>
            <a:r>
              <a:rPr lang="it-IT" dirty="0"/>
              <a:t>1967,Essays on </a:t>
            </a:r>
            <a:r>
              <a:rPr lang="it-IT" dirty="0" err="1"/>
              <a:t>monetary</a:t>
            </a:r>
            <a:r>
              <a:rPr lang="it-IT" dirty="0"/>
              <a:t> </a:t>
            </a:r>
            <a:r>
              <a:rPr lang="it-IT" dirty="0" err="1"/>
              <a:t>theory</a:t>
            </a:r>
            <a:r>
              <a:rPr lang="it-IT" dirty="0"/>
              <a:t>, p.58</a:t>
            </a:r>
            <a:r>
              <a:rPr lang="it-IT" dirty="0" smtClean="0"/>
              <a:t>)</a:t>
            </a:r>
          </a:p>
          <a:p>
            <a:r>
              <a:rPr lang="it-IT" dirty="0"/>
              <a:t>Insieme di istituzioni e mercati preposti alla circolazione della moneta e del credito all’interno dell’economia</a:t>
            </a:r>
            <a:r>
              <a:rPr lang="it-IT" dirty="0" smtClean="0"/>
              <a:t>. Funzioni </a:t>
            </a:r>
            <a:r>
              <a:rPr lang="it-IT" dirty="0"/>
              <a:t>principali</a:t>
            </a:r>
          </a:p>
          <a:p>
            <a:pPr lvl="1"/>
            <a:r>
              <a:rPr lang="it-IT" dirty="0"/>
              <a:t>Allocazione delle risorse nel tempo (Investimento/Risparmio);</a:t>
            </a:r>
          </a:p>
          <a:p>
            <a:pPr lvl="1"/>
            <a:r>
              <a:rPr lang="it-IT" dirty="0"/>
              <a:t>Allocazione delle risorse nello spazio (Finanziamento del commercio, Sistema dei pagamenti);</a:t>
            </a:r>
          </a:p>
          <a:p>
            <a:pPr lvl="1"/>
            <a:r>
              <a:rPr lang="it-IT" dirty="0"/>
              <a:t>(</a:t>
            </a:r>
            <a:r>
              <a:rPr lang="it-IT" dirty="0" err="1"/>
              <a:t>Ri</a:t>
            </a:r>
            <a:r>
              <a:rPr lang="it-IT" dirty="0"/>
              <a:t>)allocazione/gestione del rischio sia personale (Assicurazioni) che di mercato (Derivati - copertura / speculazione);</a:t>
            </a:r>
          </a:p>
          <a:p>
            <a:pPr lvl="1"/>
            <a:r>
              <a:rPr lang="it-IT" dirty="0"/>
              <a:t>(</a:t>
            </a:r>
            <a:r>
              <a:rPr lang="it-IT" dirty="0" err="1"/>
              <a:t>Ri</a:t>
            </a:r>
            <a:r>
              <a:rPr lang="it-IT" dirty="0"/>
              <a:t>)allocazione/gestione dei diritti di proprietà sul capitale delle imprese (Aumento di capitale, Corporate </a:t>
            </a:r>
            <a:r>
              <a:rPr lang="it-IT" dirty="0" err="1"/>
              <a:t>governance</a:t>
            </a:r>
            <a:r>
              <a:rPr lang="it-IT" dirty="0"/>
              <a:t>);</a:t>
            </a:r>
          </a:p>
          <a:p>
            <a:pPr lvl="1"/>
            <a:r>
              <a:rPr lang="it-IT" dirty="0"/>
              <a:t>Aggregazione/circolazione di informazioni sui prezzi e sui partecipanti al mercato.</a:t>
            </a:r>
          </a:p>
          <a:p>
            <a:endParaRPr lang="it-IT" dirty="0"/>
          </a:p>
        </p:txBody>
      </p:sp>
    </p:spTree>
    <p:extLst>
      <p:ext uri="{BB962C8B-B14F-4D97-AF65-F5344CB8AC3E}">
        <p14:creationId xmlns:p14="http://schemas.microsoft.com/office/powerpoint/2010/main" val="2259082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Il sistema finanziario nazionale, </a:t>
            </a:r>
            <a:r>
              <a:rPr lang="it-IT" dirty="0" smtClean="0"/>
              <a:t>2</a:t>
            </a:r>
            <a:endParaRPr lang="it-IT" dirty="0"/>
          </a:p>
        </p:txBody>
      </p:sp>
      <p:pic>
        <p:nvPicPr>
          <p:cNvPr id="4" name="Picture 2" descr="http://vitaliquidadotnet.files.wordpress.com/2013/03/bersaglio_14x14_color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808820"/>
            <a:ext cx="3888432" cy="2916324"/>
          </a:xfrm>
          <a:prstGeom prst="rect">
            <a:avLst/>
          </a:prstGeom>
          <a:noFill/>
          <a:extLst>
            <a:ext uri="{909E8E84-426E-40dd-AFC4-6F175D3DCCD1}">
              <a14:hiddenFill xmlns:a14="http://schemas.microsoft.com/office/drawing/2010/main" xmlns="">
                <a:solidFill>
                  <a:srgbClr val="FFFFFF"/>
                </a:solidFill>
              </a14:hiddenFill>
            </a:ext>
          </a:extLst>
        </p:spPr>
      </p:pic>
      <p:sp>
        <p:nvSpPr>
          <p:cNvPr id="5" name="CasellaDiTesto 4"/>
          <p:cNvSpPr txBox="1"/>
          <p:nvPr/>
        </p:nvSpPr>
        <p:spPr>
          <a:xfrm>
            <a:off x="4868214" y="1506828"/>
            <a:ext cx="6485586" cy="4524315"/>
          </a:xfrm>
          <a:prstGeom prst="rect">
            <a:avLst/>
          </a:prstGeom>
          <a:noFill/>
        </p:spPr>
        <p:txBody>
          <a:bodyPr wrap="square" rtlCol="0">
            <a:spAutoFit/>
          </a:bodyPr>
          <a:lstStyle/>
          <a:p>
            <a:pPr>
              <a:buAutoNum type="arabicPeriod"/>
            </a:pPr>
            <a:r>
              <a:rPr lang="it-IT" dirty="0" smtClean="0"/>
              <a:t>Istituzioni finanziarie non monetarie</a:t>
            </a:r>
          </a:p>
          <a:p>
            <a:pPr lvl="1">
              <a:buAutoNum type="arabicPeriod"/>
            </a:pPr>
            <a:r>
              <a:rPr lang="it-IT" dirty="0" smtClean="0"/>
              <a:t>Banche d’investimento</a:t>
            </a:r>
          </a:p>
          <a:p>
            <a:pPr lvl="1">
              <a:buAutoNum type="arabicPeriod"/>
            </a:pPr>
            <a:r>
              <a:rPr lang="it-IT" dirty="0" smtClean="0"/>
              <a:t>Compagnie di assicurazione</a:t>
            </a:r>
          </a:p>
          <a:p>
            <a:pPr lvl="1">
              <a:buAutoNum type="arabicPeriod"/>
            </a:pPr>
            <a:r>
              <a:rPr lang="it-IT" dirty="0" smtClean="0"/>
              <a:t>Fondi d’investimenti, fondi pensione, hedge funds …</a:t>
            </a:r>
            <a:endParaRPr lang="it-IT" dirty="0"/>
          </a:p>
          <a:p>
            <a:pPr>
              <a:buAutoNum type="arabicPeriod"/>
            </a:pPr>
            <a:r>
              <a:rPr lang="it-IT" dirty="0" smtClean="0"/>
              <a:t>Mercati finanziari in senso proprio</a:t>
            </a:r>
          </a:p>
          <a:p>
            <a:pPr lvl="1">
              <a:buAutoNum type="arabicPeriod"/>
            </a:pPr>
            <a:r>
              <a:rPr lang="it-IT" dirty="0" smtClean="0"/>
              <a:t>Mercati obbligazionari</a:t>
            </a:r>
          </a:p>
          <a:p>
            <a:pPr lvl="1">
              <a:buAutoNum type="arabicPeriod"/>
            </a:pPr>
            <a:r>
              <a:rPr lang="it-IT" dirty="0" smtClean="0"/>
              <a:t>Mercati azionari</a:t>
            </a:r>
          </a:p>
          <a:p>
            <a:pPr lvl="1">
              <a:buAutoNum type="arabicPeriod"/>
            </a:pPr>
            <a:r>
              <a:rPr lang="it-IT" dirty="0" smtClean="0"/>
              <a:t>Mercati dei derivati</a:t>
            </a:r>
          </a:p>
          <a:p>
            <a:pPr lvl="1">
              <a:buAutoNum type="arabicPeriod"/>
            </a:pPr>
            <a:r>
              <a:rPr lang="it-IT" dirty="0" smtClean="0"/>
              <a:t>Mercati delle </a:t>
            </a:r>
            <a:r>
              <a:rPr lang="it-IT" i="1" dirty="0" err="1" smtClean="0"/>
              <a:t>commodities</a:t>
            </a:r>
            <a:endParaRPr lang="it-IT" i="1" dirty="0"/>
          </a:p>
          <a:p>
            <a:pPr>
              <a:buAutoNum type="arabicPeriod"/>
            </a:pPr>
            <a:r>
              <a:rPr lang="it-IT" dirty="0" smtClean="0"/>
              <a:t>Banche in senso proprio (IMF)</a:t>
            </a:r>
            <a:endParaRPr lang="it-IT" dirty="0"/>
          </a:p>
          <a:p>
            <a:pPr>
              <a:buAutoNum type="arabicPeriod"/>
            </a:pPr>
            <a:r>
              <a:rPr lang="it-IT" dirty="0" smtClean="0"/>
              <a:t>Mercati monetari</a:t>
            </a:r>
          </a:p>
          <a:p>
            <a:pPr lvl="1">
              <a:buAutoNum type="arabicPeriod"/>
            </a:pPr>
            <a:r>
              <a:rPr lang="it-IT" dirty="0" smtClean="0"/>
              <a:t>Mercato interbancario</a:t>
            </a:r>
          </a:p>
          <a:p>
            <a:pPr lvl="1">
              <a:buAutoNum type="arabicPeriod"/>
            </a:pPr>
            <a:r>
              <a:rPr lang="it-IT" dirty="0" smtClean="0"/>
              <a:t>Mercato dei cambi</a:t>
            </a:r>
          </a:p>
          <a:p>
            <a:pPr lvl="1">
              <a:buAutoNum type="arabicPeriod"/>
            </a:pPr>
            <a:r>
              <a:rPr lang="it-IT" dirty="0" smtClean="0"/>
              <a:t>Altri mercati monetari</a:t>
            </a:r>
            <a:endParaRPr lang="it-IT" dirty="0"/>
          </a:p>
          <a:p>
            <a:pPr>
              <a:buAutoNum type="arabicPeriod"/>
            </a:pPr>
            <a:r>
              <a:rPr lang="it-IT" dirty="0" smtClean="0"/>
              <a:t>Banca centrale</a:t>
            </a:r>
            <a:endParaRPr lang="it-IT" dirty="0"/>
          </a:p>
          <a:p>
            <a:endParaRPr lang="it-IT" dirty="0"/>
          </a:p>
        </p:txBody>
      </p:sp>
    </p:spTree>
    <p:extLst>
      <p:ext uri="{BB962C8B-B14F-4D97-AF65-F5344CB8AC3E}">
        <p14:creationId xmlns:p14="http://schemas.microsoft.com/office/powerpoint/2010/main" val="14675175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81130" y="123351"/>
            <a:ext cx="10515600" cy="1325563"/>
          </a:xfrm>
        </p:spPr>
        <p:txBody>
          <a:bodyPr/>
          <a:lstStyle/>
          <a:p>
            <a:pPr algn="ctr"/>
            <a:r>
              <a:rPr lang="it-IT" dirty="0" smtClean="0"/>
              <a:t>Il sistema finanziario internazionale</a:t>
            </a:r>
            <a:endParaRPr lang="it-IT" dirty="0"/>
          </a:p>
        </p:txBody>
      </p:sp>
      <p:pic>
        <p:nvPicPr>
          <p:cNvPr id="4" name="Picture 2" descr="C:\Users\Paolo\Desktop\TakePartInTheGlobalEconomyGSBB.jpg"/>
          <p:cNvPicPr>
            <a:picLocks noChangeAspect="1" noChangeArrowheads="1"/>
          </p:cNvPicPr>
          <p:nvPr/>
        </p:nvPicPr>
        <p:blipFill>
          <a:blip r:embed="rId2" cstate="print"/>
          <a:srcRect/>
          <a:stretch>
            <a:fillRect/>
          </a:stretch>
        </p:blipFill>
        <p:spPr bwMode="auto">
          <a:xfrm>
            <a:off x="2375150" y="1368491"/>
            <a:ext cx="7088795" cy="5133980"/>
          </a:xfrm>
          <a:prstGeom prst="rect">
            <a:avLst/>
          </a:prstGeom>
          <a:noFill/>
        </p:spPr>
      </p:pic>
      <p:pic>
        <p:nvPicPr>
          <p:cNvPr id="5" name="Picture 2" descr="http://vitaliquidadotnet.files.wordpress.com/2013/03/bersaglio_14x14_color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19548" y="3019435"/>
            <a:ext cx="438764" cy="329073"/>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2" descr="http://vitaliquidadotnet.files.wordpress.com/2013/03/bersaglio_14x14_color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28980" y="3183971"/>
            <a:ext cx="438764" cy="329073"/>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2" descr="http://vitaliquidadotnet.files.wordpress.com/2013/03/bersaglio_14x14_color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9659" y="2603902"/>
            <a:ext cx="438764" cy="329073"/>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Picture 2" descr="http://vitaliquidadotnet.files.wordpress.com/2013/03/bersaglio_14x14_color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35598" y="3348507"/>
            <a:ext cx="438764" cy="329073"/>
          </a:xfrm>
          <a:prstGeom prst="rect">
            <a:avLst/>
          </a:prstGeom>
          <a:noFill/>
          <a:extLst>
            <a:ext uri="{909E8E84-426E-40dd-AFC4-6F175D3DCCD1}">
              <a14:hiddenFill xmlns:a14="http://schemas.microsoft.com/office/drawing/2010/main" xmlns="">
                <a:solidFill>
                  <a:srgbClr val="FFFFFF"/>
                </a:solidFill>
              </a14:hiddenFill>
            </a:ext>
          </a:extLst>
        </p:spPr>
      </p:pic>
      <p:pic>
        <p:nvPicPr>
          <p:cNvPr id="9" name="Picture 2" descr="http://vitaliquidadotnet.files.wordpress.com/2013/03/bersaglio_14x14_color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53995" y="3309870"/>
            <a:ext cx="438764" cy="329073"/>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2" descr="http://vitaliquidadotnet.files.wordpress.com/2013/03/bersaglio_14x14_color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39362" y="4691542"/>
            <a:ext cx="438764" cy="329073"/>
          </a:xfrm>
          <a:prstGeom prst="rect">
            <a:avLst/>
          </a:prstGeom>
          <a:noFill/>
          <a:extLst>
            <a:ext uri="{909E8E84-426E-40dd-AFC4-6F175D3DCCD1}">
              <a14:hiddenFill xmlns:a14="http://schemas.microsoft.com/office/drawing/2010/main" xmlns="">
                <a:solidFill>
                  <a:srgbClr val="FFFFFF"/>
                </a:solidFill>
              </a14:hiddenFill>
            </a:ext>
          </a:extLst>
        </p:spPr>
      </p:pic>
      <p:pic>
        <p:nvPicPr>
          <p:cNvPr id="11" name="Picture 2" descr="http://vitaliquidadotnet.files.wordpress.com/2013/03/bersaglio_14x14_color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19548" y="4728756"/>
            <a:ext cx="438764" cy="329073"/>
          </a:xfrm>
          <a:prstGeom prst="rect">
            <a:avLst/>
          </a:prstGeom>
          <a:noFill/>
          <a:extLst>
            <a:ext uri="{909E8E84-426E-40dd-AFC4-6F175D3DCCD1}">
              <a14:hiddenFill xmlns:a14="http://schemas.microsoft.com/office/drawing/2010/main" xmlns="">
                <a:solidFill>
                  <a:srgbClr val="FFFFFF"/>
                </a:solidFill>
              </a14:hiddenFill>
            </a:ext>
          </a:extLst>
        </p:spPr>
      </p:pic>
      <p:pic>
        <p:nvPicPr>
          <p:cNvPr id="12" name="Picture 2" descr="http://vitaliquidadotnet.files.wordpress.com/2013/03/bersaglio_14x14_color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92759" y="2697505"/>
            <a:ext cx="438764" cy="32907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40663271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3766</TotalTime>
  <Words>2437</Words>
  <Application>Microsoft Office PowerPoint</Application>
  <PresentationFormat>Widescreen</PresentationFormat>
  <Paragraphs>181</Paragraphs>
  <Slides>25</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25</vt:i4>
      </vt:variant>
    </vt:vector>
  </HeadingPairs>
  <TitlesOfParts>
    <vt:vector size="29" baseType="lpstr">
      <vt:lpstr>Arial</vt:lpstr>
      <vt:lpstr>Calibri</vt:lpstr>
      <vt:lpstr>Calibri Light</vt:lpstr>
      <vt:lpstr>Tema di Office</vt:lpstr>
      <vt:lpstr>Economia pubblica / Politica economica Lezione 06.25  Moneta, banca, sistema finanziario</vt:lpstr>
      <vt:lpstr>Le funzioni della moneta, 1</vt:lpstr>
      <vt:lpstr>Le funzioni della moneta, 2</vt:lpstr>
      <vt:lpstr>Liquidità</vt:lpstr>
      <vt:lpstr>Tipi di moneta</vt:lpstr>
      <vt:lpstr>Presentazione standard di PowerPoint</vt:lpstr>
      <vt:lpstr>Definizioni monetarie 1</vt:lpstr>
      <vt:lpstr>Definizioni monetarie 2</vt:lpstr>
      <vt:lpstr>Aggregati monetari</vt:lpstr>
      <vt:lpstr>Presentazione standard di PowerPoint</vt:lpstr>
      <vt:lpstr>Credito</vt:lpstr>
      <vt:lpstr>Le banche ordinarie</vt:lpstr>
      <vt:lpstr>Il bilancio della banca</vt:lpstr>
      <vt:lpstr>Attività di una banca (Assets)</vt:lpstr>
      <vt:lpstr>Osservazioni su attività bancarie</vt:lpstr>
      <vt:lpstr>Passività di una banca (Liabilities)</vt:lpstr>
      <vt:lpstr>Osservazioni su passività bancarie e capitale</vt:lpstr>
      <vt:lpstr>Off-balance-sheet activities</vt:lpstr>
      <vt:lpstr>I mercati finanziari: nozioni generali</vt:lpstr>
      <vt:lpstr>I mercati monetari: nozioni generali</vt:lpstr>
      <vt:lpstr>Presentazione standard di PowerPoint</vt:lpstr>
      <vt:lpstr>Presentazione standard di PowerPoint</vt:lpstr>
      <vt:lpstr>Il sistema finanziario nazionale, 1 </vt:lpstr>
      <vt:lpstr>Il sistema finanziario nazionale, 2</vt:lpstr>
      <vt:lpstr>Il sistema finanziario internazionale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SARI  Politica Economica  Paolo Paesani</dc:title>
  <dc:creator>Paolo</dc:creator>
  <cp:lastModifiedBy>paolo paesani</cp:lastModifiedBy>
  <cp:revision>185</cp:revision>
  <dcterms:created xsi:type="dcterms:W3CDTF">2020-03-17T15:33:48Z</dcterms:created>
  <dcterms:modified xsi:type="dcterms:W3CDTF">2025-04-22T16:12:47Z</dcterms:modified>
</cp:coreProperties>
</file>