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96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93" r:id="rId10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7DEF66-231D-4548-8A25-5DE6A50E5AAA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660D3-F4B0-434D-B2D7-31A8AB0EA41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1180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Economia pubblica / Politica economica</a:t>
            </a:r>
            <a:br>
              <a:rPr lang="it-IT" sz="4200" dirty="0" smtClean="0"/>
            </a:br>
            <a:r>
              <a:rPr lang="it-IT" sz="4200" dirty="0" smtClean="0"/>
              <a:t>Lezione 08.25</a:t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Politica monetaria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 smtClean="0"/>
              <a:t>ALEF </a:t>
            </a:r>
            <a:r>
              <a:rPr lang="it-IT" dirty="0"/>
              <a:t>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24.04.2025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21075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82675"/>
          </a:xfrm>
        </p:spPr>
        <p:txBody>
          <a:bodyPr/>
          <a:lstStyle/>
          <a:p>
            <a:pPr algn="ctr"/>
            <a:r>
              <a:rPr lang="it-IT" dirty="0">
                <a:cs typeface="Calibri" panose="020F0502020204030204" pitchFamily="34" charset="0"/>
              </a:rPr>
              <a:t>Modello IS-MP-IA: </a:t>
            </a:r>
            <a:r>
              <a:rPr lang="it-IT" dirty="0" smtClean="0">
                <a:cs typeface="Calibri" panose="020F0502020204030204" pitchFamily="34" charset="0"/>
              </a:rPr>
              <a:t>Struttura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447800"/>
            <a:ext cx="9619488" cy="4800600"/>
          </a:xfrm>
        </p:spPr>
        <p:txBody>
          <a:bodyPr>
            <a:normAutofit fontScale="92500" lnSpcReduction="20000"/>
          </a:bodyPr>
          <a:lstStyle/>
          <a:p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Il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modello IS-MP-IA si compone di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tre equazioni</a:t>
            </a:r>
          </a:p>
          <a:p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curva IS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che rappresenta le combinazioni tra il tasso di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interesse reale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e il PIL reale che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uguaglia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la domanda aggregata di beni e servizi alla produzione aggregata.</a:t>
            </a:r>
          </a:p>
          <a:p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curva MP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che rappresenta la regola del tasso di interesse applicata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dalla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banca centrale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per conseguire un obiettivo espresso in termini del tasso d’inflazione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curva di IA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che rappresenta la risposta dinamica dell'inflazione π alle variazioni dell'output gap (y-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047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7164" y="365091"/>
            <a:ext cx="3702790" cy="1143000"/>
          </a:xfrm>
        </p:spPr>
        <p:txBody>
          <a:bodyPr>
            <a:normAutofit/>
          </a:bodyPr>
          <a:lstStyle/>
          <a:p>
            <a:r>
              <a:rPr lang="it-IT" dirty="0" smtClean="0">
                <a:cs typeface="Calibri" panose="020F0502020204030204" pitchFamily="34" charset="0"/>
              </a:rPr>
              <a:t>La curva IS</a:t>
            </a:r>
            <a:endParaRPr lang="it-IT" dirty="0">
              <a:cs typeface="Calibri" panose="020F050202020403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produzione aggregata (PIL)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al momento t 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dipende: </a:t>
            </a:r>
          </a:p>
          <a:p>
            <a:pPr lvl="1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Positivamente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dal livello naturale del PIL </a:t>
            </a:r>
            <a:r>
              <a:rPr lang="it-IT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che è una funzione della tecnologia, delle preferenze, delle dotazioni, del grado di concorrenza (ricorda la visione classica)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Negativamente,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 dal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divario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tra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tasso di interesse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reale al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momento t 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it-IT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data dalla differenza tra il tasso di interesse nominale esso e il tasso di inflazione π</a:t>
            </a:r>
            <a:r>
              <a:rPr lang="it-IT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) e il tasso di interesse reale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corrispondente all'equilibrio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di lungo termine r*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it-IT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real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interest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rate gap, effetto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una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componente casuale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(ad es. shock fiscale, pessimismo/ottimismo delle famiglie/aziendale). Le realizzazioni positive (negative) di questa componente casuale indicano aumenti (diminuzioni) inattesi della domanda aggregata e dell'impatto sul PIL (principio keynesiano della domanda effettiva valida nel breve periodo).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8084" y="696446"/>
            <a:ext cx="7145716" cy="64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249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59162" y="211046"/>
            <a:ext cx="2815311" cy="1143000"/>
          </a:xfrm>
        </p:spPr>
        <p:txBody>
          <a:bodyPr>
            <a:normAutofit fontScale="90000"/>
          </a:bodyPr>
          <a:lstStyle/>
          <a:p>
            <a:r>
              <a:rPr lang="it-IT" dirty="0" smtClean="0">
                <a:cs typeface="Calibri" panose="020F0502020204030204" pitchFamily="34" charset="0"/>
              </a:rPr>
              <a:t>La curva MP</a:t>
            </a:r>
            <a:endParaRPr lang="it-IT" dirty="0">
              <a:cs typeface="Calibri" panose="020F050202020403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72655" y="1447800"/>
            <a:ext cx="10206181" cy="5410200"/>
          </a:xfrm>
        </p:spPr>
        <p:txBody>
          <a:bodyPr>
            <a:normAutofit fontScale="92500" lnSpcReduction="10000"/>
          </a:bodyPr>
          <a:lstStyle/>
          <a:p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banca centrale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fissa il tasso di interesse nominale seguendo una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regola di Taylor deterministica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(nessuno shock, idea che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ricorda il monetarismo con la sua enfasi sulle regole di politica monetaria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Il tasso d’interesse di policy dipende 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Positivamente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dal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livello del tasso di interesse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nominale che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corrisponde all'equilibrio nel lungo periodo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i*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Positivamente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, dal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differenziale d'inflazione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cioè il tasso d'inflazione al momento t π</a:t>
            </a:r>
            <a:r>
              <a:rPr lang="it-IT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e l'obiettivo d'inflazione π*. </a:t>
            </a:r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Più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alto è il 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coefficiente </a:t>
            </a:r>
            <a:r>
              <a:rPr lang="el-GR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Φ</a:t>
            </a:r>
            <a:r>
              <a:rPr lang="el-GR" baseline="-25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più la banca centrale è aggressiva contro l'inflazione. Si noti che questo coefficiente è superiore a 1 per ipotesi. In questo caso, ogni deviazione dell'inflazione dall'obiettivo genera una variazione più che proporzionale del tasso di interesse nominale nella stessa direzione. </a:t>
            </a:r>
          </a:p>
          <a:p>
            <a:pPr lvl="2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π</a:t>
            </a:r>
            <a:r>
              <a:rPr lang="it-IT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sale al di sopra di π*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aumenta più che proporzionalmente rispetto a i*, portando 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rt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a salire, con un effetto di smorzamento della domanda aggregata attraverso la funzione IS (meccanismo di stabilizzazione)</a:t>
            </a:r>
          </a:p>
          <a:p>
            <a:pPr lvl="2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π</a:t>
            </a:r>
            <a:r>
              <a:rPr lang="it-IT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scende al di sotto di π*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scende più che proporzionalmente rispetto a i*, portando 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rt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a scendere, con un effetto stimolante sulla domanda aggregata tramite IS (meccanismo di stabilizzazione). Possibile ostacolo il limite inferiore dello zero.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7055" y="432310"/>
            <a:ext cx="5399786" cy="691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453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60763" y="304800"/>
            <a:ext cx="2575164" cy="1143000"/>
          </a:xfrm>
        </p:spPr>
        <p:txBody>
          <a:bodyPr>
            <a:normAutofit fontScale="90000"/>
          </a:bodyPr>
          <a:lstStyle/>
          <a:p>
            <a:r>
              <a:rPr lang="it-IT" dirty="0" smtClean="0">
                <a:cs typeface="Calibri" panose="020F0502020204030204" pitchFamily="34" charset="0"/>
              </a:rPr>
              <a:t>La curva IA</a:t>
            </a:r>
            <a:endParaRPr lang="it-IT" dirty="0">
              <a:cs typeface="Calibri" panose="020F050202020403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28073" y="1447800"/>
            <a:ext cx="10520218" cy="4130964"/>
          </a:xfrm>
        </p:spPr>
        <p:txBody>
          <a:bodyPr>
            <a:normAutofit/>
          </a:bodyPr>
          <a:lstStyle/>
          <a:p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L'inflazione al tempo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t+1,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t+1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dipende: </a:t>
            </a:r>
          </a:p>
          <a:p>
            <a:pPr lvl="1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Positivamente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dal livello di inflazione al momento t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(possibili spiegazioni. 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proxy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per le aspettative di inflazione, inerzia dell'inflazione)</a:t>
            </a:r>
          </a:p>
          <a:p>
            <a:pPr lvl="1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Positivamente, 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dall'output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gap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cioè la differenza tra l'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e il suo livello naturale </a:t>
            </a:r>
            <a:r>
              <a:rPr lang="it-IT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effetto curva di Phillips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limiti alla capacità produttiva, costi marginali che aumentano con il livello o la produzione...)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Da una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componente casuale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(ad es. shock per i salari, prezzi dell'energia, aliquote fiscali, catene di approvvigionamento...). Le realizzazioni positive (negative) di questa componente casuale indicano la comparsa (scomparsa) inaspettata di ostacoli alla produzione che portano l'inflazione ad aumentare (caduta).</a:t>
            </a:r>
          </a:p>
          <a:p>
            <a:pPr lvl="1"/>
            <a:endParaRPr lang="en-US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00" y="474855"/>
            <a:ext cx="5636166" cy="63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63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18127" y="88035"/>
            <a:ext cx="10515600" cy="964702"/>
          </a:xfrm>
        </p:spPr>
        <p:txBody>
          <a:bodyPr/>
          <a:lstStyle/>
          <a:p>
            <a:r>
              <a:rPr lang="it-IT" dirty="0" smtClean="0"/>
              <a:t>IS + MP = AD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sz="half" idx="2"/>
          </p:nvPr>
        </p:nvSpPr>
        <p:spPr>
          <a:xfrm>
            <a:off x="5403273" y="1052736"/>
            <a:ext cx="5948218" cy="5688632"/>
          </a:xfrm>
        </p:spPr>
        <p:txBody>
          <a:bodyPr>
            <a:noAutofit/>
          </a:bodyPr>
          <a:lstStyle/>
          <a:p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La funzione AD definisce una relazione inversa tra il tasso d’inflazione al tempo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</a:rPr>
              <a:t>t (</a:t>
            </a:r>
            <a:r>
              <a:rPr lang="el-GR" sz="2200" dirty="0"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sz="2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e il Pil </a:t>
            </a:r>
            <a:r>
              <a:rPr lang="it-IT" sz="2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real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al tempo t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it-IT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sz="2200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Pendenza negativa</a:t>
            </a:r>
            <a:endParaRPr lang="it-IT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</a:t>
            </a:r>
            <a:r>
              <a:rPr lang="el-GR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π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 i</a:t>
            </a:r>
            <a:r>
              <a:rPr lang="el-GR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 r  DA  Y</a:t>
            </a:r>
          </a:p>
          <a:p>
            <a:pPr lvl="1"/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Effetto regola di Taylor</a:t>
            </a:r>
            <a:endParaRPr lang="it-IT" sz="2200" dirty="0"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it-IT" sz="22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Spostamenti verso l’alto della curva AD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può essere dovuta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C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(ottimismo delle famiglie),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I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(ottimismo delle imprese),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G, TAX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(politica fiscale espansiva),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</a:t>
            </a:r>
            <a:r>
              <a:rPr lang="it-IT" sz="2200" dirty="0" err="1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Exports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, … </a:t>
            </a:r>
          </a:p>
          <a:p>
            <a:r>
              <a:rPr lang="it-IT" sz="22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Spostamenti verso il basso della curva </a:t>
            </a:r>
            <a:r>
              <a:rPr lang="it-IT" sz="2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AD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può essere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dovuta a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 C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(pessimismo delle famiglie),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 I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(pessimismo delle imprese),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 G,  TAX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(politica fiscale restrittiva),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 </a:t>
            </a:r>
            <a:r>
              <a:rPr lang="it-IT" sz="2200" dirty="0" err="1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Exports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, …</a:t>
            </a:r>
            <a:endParaRPr lang="it-IT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363" y="941899"/>
            <a:ext cx="4567929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837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960639" y="16595"/>
            <a:ext cx="7498080" cy="1143000"/>
          </a:xfrm>
        </p:spPr>
        <p:txBody>
          <a:bodyPr>
            <a:normAutofit/>
          </a:bodyPr>
          <a:lstStyle/>
          <a:p>
            <a:r>
              <a:rPr lang="it-IT" sz="3000" dirty="0" smtClean="0">
                <a:latin typeface="Calibri" panose="020F0502020204030204" pitchFamily="34" charset="0"/>
                <a:cs typeface="Calibri" panose="020F0502020204030204" pitchFamily="34" charset="0"/>
              </a:rPr>
              <a:t>Equilibrio di breve e di lungo periodo</a:t>
            </a:r>
            <a:endParaRPr lang="it-IT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455277" y="1268761"/>
            <a:ext cx="6256432" cy="5544615"/>
          </a:xfrm>
        </p:spPr>
        <p:txBody>
          <a:bodyPr>
            <a:normAutofit fontScale="92500" lnSpcReduction="10000"/>
          </a:bodyPr>
          <a:lstStyle/>
          <a:p>
            <a:r>
              <a:rPr lang="it-IT" sz="26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Equilibrio di breve periodo E</a:t>
            </a:r>
            <a:r>
              <a:rPr lang="it-IT" sz="2600" baseline="-25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BP</a:t>
            </a:r>
            <a:r>
              <a:rPr lang="it-IT" sz="26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l-GR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sz="2600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sz="26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sz="2600" baseline="-250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sz="26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it-IT" sz="2600" baseline="-250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lvl="1"/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Dipende dalla posizione della funzione AD e dal livello iniziale di inflazione (dato). Questo determina il tasso di interesse in termini nominali (tramite MP) e il livello di reddito (tramite IS</a:t>
            </a:r>
            <a:r>
              <a:rPr lang="it-IT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lvl="1"/>
            <a:r>
              <a:rPr lang="it-IT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Se 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yt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&lt; 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sz="2600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(negative output gap) </a:t>
            </a:r>
            <a:r>
              <a:rPr lang="it-IT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l’inflazione </a:t>
            </a:r>
            <a:r>
              <a:rPr lang="it-IT" sz="2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diminusice</a:t>
            </a:r>
            <a:r>
              <a:rPr lang="it-IT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 (tramite 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IA). La banca centrale risponde abbassando il tasso d'interesse. Ciò stimola la domanda aggregata e contribuisce alla convergenza dei tassi di interesse al suo livello naturale</a:t>
            </a:r>
          </a:p>
          <a:p>
            <a:r>
              <a:rPr lang="it-IT" sz="26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Equilibrio di lungo periodo E</a:t>
            </a:r>
            <a:r>
              <a:rPr lang="it-IT" sz="2600" baseline="-25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LP</a:t>
            </a:r>
            <a:endParaRPr lang="it-IT" sz="2600" baseline="-250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sz="2600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LP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sz="2600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(full 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employment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, OG = 0)</a:t>
            </a:r>
          </a:p>
          <a:p>
            <a:pPr lvl="1"/>
            <a:r>
              <a:rPr lang="el-GR" sz="2600" dirty="0"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sz="26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LP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l-GR" sz="2600" dirty="0"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* (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price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stability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, target BC) </a:t>
            </a:r>
          </a:p>
          <a:p>
            <a:pPr lvl="1"/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it-IT" sz="2600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LP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= r*+ </a:t>
            </a:r>
            <a:r>
              <a:rPr lang="el-GR" sz="2600" dirty="0"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* (target BC)</a:t>
            </a:r>
          </a:p>
          <a:p>
            <a:pPr lvl="1"/>
            <a:endParaRPr lang="it-IT" dirty="0" smtClean="0"/>
          </a:p>
          <a:p>
            <a:pPr lvl="1"/>
            <a:endParaRPr lang="it-IT" dirty="0" smtClean="0"/>
          </a:p>
          <a:p>
            <a:pPr marL="342900" lvl="1" indent="0">
              <a:buNone/>
            </a:pP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402" y="1268761"/>
            <a:ext cx="4456084" cy="4154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917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Effetti di una caduta dei consumi delle famiglie</a:t>
            </a:r>
            <a:endParaRPr lang="it-IT" sz="3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9736" y="1700809"/>
            <a:ext cx="5754762" cy="4453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798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Osservazioni conclusive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>
          <a:xfrm>
            <a:off x="1016001" y="1690688"/>
            <a:ext cx="10067636" cy="4303712"/>
          </a:xfrm>
        </p:spPr>
        <p:txBody>
          <a:bodyPr>
            <a:normAutofit fontScale="70000" lnSpcReduction="20000"/>
          </a:bodyPr>
          <a:lstStyle/>
          <a:p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La macroeconomia keynesiana senza il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LM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significa IS-LM meno le banche più l'inflazione e l'inerzia dell'inflazione </a:t>
            </a:r>
          </a:p>
          <a:p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L'equilibrio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di lungo periodo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combina la piena occupazione (data la tecnologia, le dotazioni, le preferenze, le possibili distorsioni della concorrenza) con la stabilità dei prezzi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(definita sulla base dell’obiettivo d’inflazione fissato dalla banca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centrale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). Nel breve periodo il reddito di equilibrio dipende dalla domanda aggregata di beni che è funzione del tasso d’interesse. 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L’</a:t>
            </a:r>
            <a:r>
              <a:rPr lang="it-IT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inflation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targeting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 contribuisce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stabilizzare l’economia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intorno alla piena occupazione e alla stabilità dei prezzi nell'ipotesi che la domanda aggregata risponda alle variazioni del tasso di interesse.</a:t>
            </a:r>
          </a:p>
          <a:p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Il modello è aperto a molte estensioni ed è flessibile proprio come l'IS-LM originale (un fatto, che contribuisce a spiegare il suo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successo)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3467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7724</TotalTime>
  <Words>989</Words>
  <Application>Microsoft Office PowerPoint</Application>
  <PresentationFormat>Widescreen</PresentationFormat>
  <Paragraphs>57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Symbol</vt:lpstr>
      <vt:lpstr>Tema di Office</vt:lpstr>
      <vt:lpstr>Economia pubblica / Politica economica Lezione 08.25  Politica monetaria</vt:lpstr>
      <vt:lpstr>Modello IS-MP-IA: Struttura</vt:lpstr>
      <vt:lpstr>La curva IS</vt:lpstr>
      <vt:lpstr>La curva MP</vt:lpstr>
      <vt:lpstr>La curva IA</vt:lpstr>
      <vt:lpstr>IS + MP = AD</vt:lpstr>
      <vt:lpstr>Equilibrio di breve e di lungo periodo</vt:lpstr>
      <vt:lpstr>Effetti di una caduta dei consumi delle famiglie</vt:lpstr>
      <vt:lpstr>Osservazioni conclusive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420</cp:revision>
  <dcterms:created xsi:type="dcterms:W3CDTF">2020-03-17T15:33:48Z</dcterms:created>
  <dcterms:modified xsi:type="dcterms:W3CDTF">2025-04-22T17:05:10Z</dcterms:modified>
</cp:coreProperties>
</file>