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5" r:id="rId2"/>
    <p:sldId id="265" r:id="rId3"/>
    <p:sldId id="266" r:id="rId4"/>
    <p:sldId id="267" r:id="rId5"/>
    <p:sldId id="268" r:id="rId6"/>
    <p:sldId id="269" r:id="rId7"/>
    <p:sldId id="283" r:id="rId8"/>
    <p:sldId id="270" r:id="rId9"/>
    <p:sldId id="271" r:id="rId10"/>
    <p:sldId id="274" r:id="rId11"/>
    <p:sldId id="272" r:id="rId12"/>
    <p:sldId id="276" r:id="rId13"/>
    <p:sldId id="277" r:id="rId14"/>
    <p:sldId id="278" r:id="rId15"/>
    <p:sldId id="286" r:id="rId16"/>
    <p:sldId id="279" r:id="rId17"/>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88" autoAdjust="0"/>
    <p:restoredTop sz="94660"/>
  </p:normalViewPr>
  <p:slideViewPr>
    <p:cSldViewPr snapToGrid="0">
      <p:cViewPr varScale="1">
        <p:scale>
          <a:sx n="69" d="100"/>
          <a:sy n="69" d="100"/>
        </p:scale>
        <p:origin x="6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03/05/2025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03/05/2025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03/05/2025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03/05/2025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03/05/2025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03/05/2025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03/05/2025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03/05/2025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03/05/2025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03/05/2025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03/05/2025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03/05/2025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bancaditalia.it/pubblicazioni/metodi-e-fonti-manuali/manuale_BOP.pdf"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a:t>Economia pubblica / Politica economica Lezione </a:t>
            </a:r>
            <a:r>
              <a:rPr lang="it-IT" sz="4200" dirty="0" smtClean="0"/>
              <a:t>10.25</a:t>
            </a:r>
            <a:br>
              <a:rPr lang="it-IT" sz="4200" dirty="0" smtClean="0"/>
            </a:br>
            <a:r>
              <a:rPr lang="it-IT" sz="4200" dirty="0"/>
              <a:t/>
            </a:r>
            <a:br>
              <a:rPr lang="it-IT" sz="4200" dirty="0"/>
            </a:br>
            <a:r>
              <a:rPr lang="it-IT" sz="4200" dirty="0" smtClean="0"/>
              <a:t>La bilancia dei pagamenti</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smtClean="0"/>
              <a:t>ALEF </a:t>
            </a:r>
            <a:r>
              <a:rPr lang="it-IT" dirty="0"/>
              <a:t>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06.05.2025</a:t>
            </a:r>
            <a:endParaRPr lang="it-IT" dirty="0"/>
          </a:p>
        </p:txBody>
      </p:sp>
    </p:spTree>
    <p:extLst>
      <p:ext uri="{BB962C8B-B14F-4D97-AF65-F5344CB8AC3E}">
        <p14:creationId xmlns:p14="http://schemas.microsoft.com/office/powerpoint/2010/main" val="352275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600" dirty="0" smtClean="0"/>
              <a:t>La dimensione internazionale della politica economica</a:t>
            </a:r>
            <a:endParaRPr lang="it-IT" sz="3600"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Commercio internazionale (esportazioni e importazioni)</a:t>
            </a:r>
          </a:p>
          <a:p>
            <a:pPr lvl="1"/>
            <a:r>
              <a:rPr lang="it-IT" dirty="0" smtClean="0"/>
              <a:t>Y </a:t>
            </a:r>
            <a:r>
              <a:rPr lang="it-IT" dirty="0"/>
              <a:t>= C + I + G + X – M</a:t>
            </a:r>
          </a:p>
          <a:p>
            <a:pPr lvl="1"/>
            <a:r>
              <a:rPr lang="it-IT" dirty="0" smtClean="0"/>
              <a:t>Protezionismo vs. libero scambio</a:t>
            </a:r>
          </a:p>
          <a:p>
            <a:pPr lvl="1"/>
            <a:r>
              <a:rPr lang="it-IT" dirty="0" smtClean="0"/>
              <a:t>(X – M) diverso da 0 ha implicazioni monetarie e finanziarie</a:t>
            </a:r>
          </a:p>
          <a:p>
            <a:pPr lvl="1"/>
            <a:r>
              <a:rPr lang="it-IT" dirty="0" smtClean="0"/>
              <a:t>Aspetti strategici (es. petrolio) e dimensione geopolitica</a:t>
            </a:r>
          </a:p>
          <a:p>
            <a:endParaRPr lang="it-IT" dirty="0" smtClean="0"/>
          </a:p>
          <a:p>
            <a:r>
              <a:rPr lang="it-IT" dirty="0" smtClean="0">
                <a:solidFill>
                  <a:srgbClr val="FF0000"/>
                </a:solidFill>
              </a:rPr>
              <a:t>Internazionalizzazione della produzione (catene del valore globali)</a:t>
            </a:r>
          </a:p>
          <a:p>
            <a:pPr lvl="1"/>
            <a:r>
              <a:rPr lang="it-IT" dirty="0" smtClean="0"/>
              <a:t>Interconnessione tra sistemi produttivi</a:t>
            </a:r>
          </a:p>
          <a:p>
            <a:pPr lvl="1"/>
            <a:r>
              <a:rPr lang="it-IT" dirty="0" smtClean="0"/>
              <a:t>Investimenti diretti all’estero e dall’estero: modalità, vantaggi e svantaggi</a:t>
            </a:r>
          </a:p>
          <a:p>
            <a:pPr lvl="1"/>
            <a:r>
              <a:rPr lang="it-IT" dirty="0" smtClean="0"/>
              <a:t>Off-</a:t>
            </a:r>
            <a:r>
              <a:rPr lang="it-IT" dirty="0" err="1" smtClean="0"/>
              <a:t>shoring</a:t>
            </a:r>
            <a:r>
              <a:rPr lang="it-IT" dirty="0" smtClean="0"/>
              <a:t> e Re-</a:t>
            </a:r>
            <a:r>
              <a:rPr lang="it-IT" dirty="0" err="1" smtClean="0"/>
              <a:t>shoring</a:t>
            </a:r>
            <a:endParaRPr lang="it-IT" dirty="0" smtClean="0"/>
          </a:p>
          <a:p>
            <a:pPr lvl="1"/>
            <a:r>
              <a:rPr lang="it-IT" dirty="0" smtClean="0"/>
              <a:t>Mobilità internazionale del lavoro e del capitale (e dei redditi </a:t>
            </a:r>
            <a:r>
              <a:rPr lang="it-IT" dirty="0" err="1" smtClean="0"/>
              <a:t>corrispondentiI</a:t>
            </a:r>
            <a:endParaRPr lang="it-IT" dirty="0" smtClean="0"/>
          </a:p>
          <a:p>
            <a:pPr lvl="1"/>
            <a:endParaRPr lang="it-IT" dirty="0" smtClean="0"/>
          </a:p>
          <a:p>
            <a:pPr marL="0" indent="0">
              <a:buNone/>
            </a:pPr>
            <a:endParaRPr lang="it-IT" dirty="0" smtClean="0"/>
          </a:p>
          <a:p>
            <a:pPr lvl="1"/>
            <a:endParaRPr lang="it-IT" dirty="0" smtClean="0"/>
          </a:p>
          <a:p>
            <a:pPr lvl="1"/>
            <a:endParaRPr lang="it-IT" dirty="0"/>
          </a:p>
        </p:txBody>
      </p:sp>
    </p:spTree>
    <p:extLst>
      <p:ext uri="{BB962C8B-B14F-4D97-AF65-F5344CB8AC3E}">
        <p14:creationId xmlns:p14="http://schemas.microsoft.com/office/powerpoint/2010/main" val="353225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400" dirty="0"/>
              <a:t>La dimensione internazionale della politica </a:t>
            </a:r>
            <a:r>
              <a:rPr lang="it-IT" sz="3400" dirty="0" smtClean="0"/>
              <a:t>economica (2)</a:t>
            </a:r>
            <a:endParaRPr lang="it-IT" sz="3400"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Moneta e finanza</a:t>
            </a:r>
          </a:p>
          <a:p>
            <a:pPr lvl="1"/>
            <a:r>
              <a:rPr lang="it-IT" dirty="0" smtClean="0"/>
              <a:t>Pagamenti internazionali e mercato dei cambi (parte del mercato monetario)</a:t>
            </a:r>
          </a:p>
          <a:p>
            <a:pPr lvl="1"/>
            <a:r>
              <a:rPr lang="it-IT" dirty="0" smtClean="0"/>
              <a:t>Regime di cambio (cambi fissi vs. cambi flessibili)</a:t>
            </a:r>
          </a:p>
          <a:p>
            <a:pPr lvl="1"/>
            <a:r>
              <a:rPr lang="it-IT" dirty="0" smtClean="0"/>
              <a:t>Mobilità internazionale del capitali</a:t>
            </a:r>
          </a:p>
          <a:p>
            <a:pPr lvl="1"/>
            <a:r>
              <a:rPr lang="it-IT" dirty="0" smtClean="0"/>
              <a:t>Regolamentazione del sistema finanziario globale (ricorda il concetto)</a:t>
            </a:r>
          </a:p>
          <a:p>
            <a:endParaRPr lang="it-IT" dirty="0" smtClean="0"/>
          </a:p>
          <a:p>
            <a:r>
              <a:rPr lang="it-IT" dirty="0" smtClean="0">
                <a:solidFill>
                  <a:srgbClr val="FF0000"/>
                </a:solidFill>
              </a:rPr>
              <a:t>Il problema dello sviluppo / sottosviluppo</a:t>
            </a:r>
          </a:p>
          <a:p>
            <a:pPr lvl="1"/>
            <a:r>
              <a:rPr lang="it-IT" dirty="0" smtClean="0"/>
              <a:t>«La ricchezza delle nazioni» e le sue cause</a:t>
            </a:r>
          </a:p>
          <a:p>
            <a:pPr lvl="1"/>
            <a:r>
              <a:rPr lang="it-IT" dirty="0" smtClean="0"/>
              <a:t>GDP/POP = (GDP/Occupati)*(Occupati/FL)*(FL/POP)</a:t>
            </a:r>
          </a:p>
          <a:p>
            <a:pPr lvl="1"/>
            <a:r>
              <a:rPr lang="it-IT" dirty="0" smtClean="0"/>
              <a:t>Differenza tra crescita e sviluppo </a:t>
            </a:r>
          </a:p>
          <a:p>
            <a:pPr lvl="1"/>
            <a:r>
              <a:rPr lang="it-IT" dirty="0" smtClean="0"/>
              <a:t>Migrazione</a:t>
            </a:r>
          </a:p>
          <a:p>
            <a:pPr marL="0" indent="0">
              <a:buNone/>
            </a:pPr>
            <a:endParaRPr lang="it-IT" dirty="0" smtClean="0"/>
          </a:p>
          <a:p>
            <a:pPr lvl="1"/>
            <a:endParaRPr lang="it-IT" dirty="0" smtClean="0"/>
          </a:p>
          <a:p>
            <a:pPr lvl="1"/>
            <a:endParaRPr lang="it-IT" dirty="0"/>
          </a:p>
        </p:txBody>
      </p:sp>
    </p:spTree>
    <p:extLst>
      <p:ext uri="{BB962C8B-B14F-4D97-AF65-F5344CB8AC3E}">
        <p14:creationId xmlns:p14="http://schemas.microsoft.com/office/powerpoint/2010/main" val="2037428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bilancia dei pagamenti</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La </a:t>
            </a:r>
            <a:r>
              <a:rPr lang="it-IT" dirty="0" smtClean="0">
                <a:solidFill>
                  <a:srgbClr val="FF0000"/>
                </a:solidFill>
              </a:rPr>
              <a:t>bilancia dei pagamenti </a:t>
            </a:r>
            <a:r>
              <a:rPr lang="it-IT" dirty="0" smtClean="0"/>
              <a:t>registra le transazioni economiche e finanziarie tra i residenti all’interno di un paese e il resto del mondo.</a:t>
            </a:r>
          </a:p>
          <a:p>
            <a:r>
              <a:rPr lang="it-IT" dirty="0" smtClean="0">
                <a:solidFill>
                  <a:srgbClr val="FF0000"/>
                </a:solidFill>
              </a:rPr>
              <a:t>Prospetto sintetico </a:t>
            </a:r>
            <a:r>
              <a:rPr lang="it-IT" dirty="0" smtClean="0"/>
              <a:t>della posizione di un paese all’interno dell’economia globale, considerata dal punto di vista dei «pagamenti» da un paese verso il resto del mondo e viceversa</a:t>
            </a:r>
          </a:p>
          <a:p>
            <a:r>
              <a:rPr lang="it-IT" dirty="0" smtClean="0"/>
              <a:t>I </a:t>
            </a:r>
            <a:r>
              <a:rPr lang="it-IT" dirty="0" smtClean="0">
                <a:solidFill>
                  <a:srgbClr val="FF0000"/>
                </a:solidFill>
              </a:rPr>
              <a:t>criteri contabili </a:t>
            </a:r>
            <a:r>
              <a:rPr lang="it-IT" dirty="0" smtClean="0"/>
              <a:t>utilizzati nella compilazione della Bilancia dei pagamenti (e del conto corrispondete della Posizione patrimoniale sull’estero </a:t>
            </a:r>
            <a:r>
              <a:rPr lang="it-IT" dirty="0"/>
              <a:t>che registra </a:t>
            </a:r>
            <a:r>
              <a:rPr lang="it-IT" dirty="0" smtClean="0"/>
              <a:t>il totale delle attività e le passività finanziarie tra i residenti nel paese e l’estero) sono stabiliti a livello internazionale dall’FMI e uniformi per tutti i Paesi del mondo</a:t>
            </a:r>
            <a:r>
              <a:rPr lang="it-IT" dirty="0">
                <a:hlinkClick r:id="rId2"/>
              </a:rPr>
              <a:t> https://</a:t>
            </a:r>
            <a:r>
              <a:rPr lang="it-IT" dirty="0" smtClean="0">
                <a:hlinkClick r:id="rId2"/>
              </a:rPr>
              <a:t>www.bancaditalia.it/pubblicazioni/metodi-e-fonti-manuali/manuale_BOP.pdf</a:t>
            </a:r>
            <a:endParaRPr lang="it-IT" dirty="0" smtClean="0"/>
          </a:p>
          <a:p>
            <a:r>
              <a:rPr lang="it-IT" dirty="0" smtClean="0"/>
              <a:t>Il criterio della partita doppia</a:t>
            </a:r>
            <a:endParaRPr lang="it-IT" dirty="0"/>
          </a:p>
        </p:txBody>
      </p:sp>
    </p:spTree>
    <p:extLst>
      <p:ext uri="{BB962C8B-B14F-4D97-AF65-F5344CB8AC3E}">
        <p14:creationId xmlns:p14="http://schemas.microsoft.com/office/powerpoint/2010/main" val="2212486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bilancia dei </a:t>
            </a:r>
            <a:r>
              <a:rPr lang="it-IT" dirty="0" smtClean="0"/>
              <a:t>pagamenti (2)</a:t>
            </a:r>
            <a:endParaRPr lang="it-IT" dirty="0"/>
          </a:p>
        </p:txBody>
      </p:sp>
      <p:sp>
        <p:nvSpPr>
          <p:cNvPr id="6" name="Segnaposto contenuto 5"/>
          <p:cNvSpPr>
            <a:spLocks noGrp="1"/>
          </p:cNvSpPr>
          <p:nvPr>
            <p:ph sz="half" idx="2"/>
          </p:nvPr>
        </p:nvSpPr>
        <p:spPr>
          <a:xfrm>
            <a:off x="6138429" y="1514092"/>
            <a:ext cx="5585691" cy="4584411"/>
          </a:xfrm>
        </p:spPr>
        <p:txBody>
          <a:bodyPr>
            <a:normAutofit fontScale="70000" lnSpcReduction="20000"/>
          </a:bodyPr>
          <a:lstStyle/>
          <a:p>
            <a:r>
              <a:rPr lang="it-IT" dirty="0" smtClean="0"/>
              <a:t>CC + CK – CF + EO = </a:t>
            </a:r>
            <a:r>
              <a:rPr lang="it-IT" dirty="0" smtClean="0">
                <a:solidFill>
                  <a:srgbClr val="FF0000"/>
                </a:solidFill>
              </a:rPr>
              <a:t>0</a:t>
            </a:r>
          </a:p>
          <a:p>
            <a:r>
              <a:rPr lang="it-IT" dirty="0" smtClean="0"/>
              <a:t>CC e CK = Crediti – Debiti</a:t>
            </a:r>
          </a:p>
          <a:p>
            <a:pPr lvl="1"/>
            <a:r>
              <a:rPr lang="it-IT" dirty="0" smtClean="0"/>
              <a:t>Crediti: Transazioni che danno origine a pagamenti in entrata nel paese</a:t>
            </a:r>
          </a:p>
          <a:p>
            <a:pPr lvl="1"/>
            <a:r>
              <a:rPr lang="it-IT" dirty="0" smtClean="0"/>
              <a:t>Debiti: Transazioni che danno origine a pagamenti in uscita dal paese</a:t>
            </a:r>
          </a:p>
          <a:p>
            <a:r>
              <a:rPr lang="it-IT" dirty="0" smtClean="0"/>
              <a:t>CF = </a:t>
            </a:r>
            <a:r>
              <a:rPr lang="el-GR" dirty="0" smtClean="0">
                <a:solidFill>
                  <a:srgbClr val="FF0000"/>
                </a:solidFill>
              </a:rPr>
              <a:t>Δ</a:t>
            </a:r>
            <a:r>
              <a:rPr lang="it-IT" dirty="0" smtClean="0"/>
              <a:t>Attività – </a:t>
            </a:r>
            <a:r>
              <a:rPr lang="el-GR" dirty="0" smtClean="0">
                <a:solidFill>
                  <a:srgbClr val="FF0000"/>
                </a:solidFill>
              </a:rPr>
              <a:t>Δ</a:t>
            </a:r>
            <a:r>
              <a:rPr lang="it-IT" dirty="0" smtClean="0"/>
              <a:t>passività</a:t>
            </a:r>
          </a:p>
          <a:p>
            <a:pPr lvl="1"/>
            <a:r>
              <a:rPr lang="el-GR" dirty="0" smtClean="0"/>
              <a:t>Δ</a:t>
            </a:r>
            <a:r>
              <a:rPr lang="it-IT" dirty="0" smtClean="0"/>
              <a:t>attività = Variazione delle attività finanziarie (depositi bancari, titoli, crediti, ecc.) detenuti da residenti nei confronti di soggetti residenti all’estero</a:t>
            </a:r>
          </a:p>
          <a:p>
            <a:pPr lvl="1"/>
            <a:r>
              <a:rPr lang="el-GR" dirty="0" smtClean="0"/>
              <a:t>Δ</a:t>
            </a:r>
            <a:r>
              <a:rPr lang="it-IT" dirty="0" smtClean="0"/>
              <a:t>passività </a:t>
            </a:r>
            <a:r>
              <a:rPr lang="it-IT" dirty="0"/>
              <a:t>= Variazione delle </a:t>
            </a:r>
            <a:r>
              <a:rPr lang="it-IT" dirty="0" err="1" smtClean="0"/>
              <a:t>passivitià</a:t>
            </a:r>
            <a:r>
              <a:rPr lang="it-IT" dirty="0" smtClean="0"/>
              <a:t> finanziarie (presiti </a:t>
            </a:r>
            <a:r>
              <a:rPr lang="it-IT" dirty="0"/>
              <a:t>bancari, titoli, </a:t>
            </a:r>
            <a:r>
              <a:rPr lang="it-IT" dirty="0" smtClean="0"/>
              <a:t>debiti, </a:t>
            </a:r>
            <a:r>
              <a:rPr lang="it-IT" dirty="0"/>
              <a:t>ecc.) </a:t>
            </a:r>
            <a:r>
              <a:rPr lang="it-IT" dirty="0" smtClean="0"/>
              <a:t>dei </a:t>
            </a:r>
            <a:r>
              <a:rPr lang="it-IT" dirty="0"/>
              <a:t>residenti nei confronti di soggetti residenti all’estero</a:t>
            </a:r>
            <a:r>
              <a:rPr lang="it-IT" dirty="0" smtClean="0"/>
              <a:t> </a:t>
            </a:r>
          </a:p>
          <a:p>
            <a:r>
              <a:rPr lang="it-IT" dirty="0" smtClean="0"/>
              <a:t>EO = CF – (CC + CK)</a:t>
            </a:r>
          </a:p>
          <a:p>
            <a:pPr lvl="1"/>
            <a:r>
              <a:rPr lang="it-IT" dirty="0" smtClean="0"/>
              <a:t>Lo zero contabile della BOP (conseguenza della partita doppia)</a:t>
            </a:r>
          </a:p>
          <a:p>
            <a:pPr lvl="1"/>
            <a:r>
              <a:rPr lang="it-IT" dirty="0" smtClean="0"/>
              <a:t>EO Voce </a:t>
            </a:r>
            <a:r>
              <a:rPr lang="it-IT" dirty="0"/>
              <a:t>necessaria a «far tornare» il pareggio contabile della bilancia dei pagamenti</a:t>
            </a:r>
          </a:p>
          <a:p>
            <a:pPr lvl="1"/>
            <a:endParaRPr lang="it-IT" dirty="0"/>
          </a:p>
        </p:txBody>
      </p:sp>
      <p:sp>
        <p:nvSpPr>
          <p:cNvPr id="5" name="CasellaDiTesto 4"/>
          <p:cNvSpPr txBox="1"/>
          <p:nvPr/>
        </p:nvSpPr>
        <p:spPr>
          <a:xfrm>
            <a:off x="838200" y="6488668"/>
            <a:ext cx="11075831" cy="307777"/>
          </a:xfrm>
          <a:prstGeom prst="rect">
            <a:avLst/>
          </a:prstGeom>
          <a:noFill/>
        </p:spPr>
        <p:txBody>
          <a:bodyPr wrap="square" rtlCol="0">
            <a:spAutoFit/>
          </a:bodyPr>
          <a:lstStyle/>
          <a:p>
            <a:pPr algn="ctr"/>
            <a:r>
              <a:rPr lang="it-IT" sz="1400" dirty="0"/>
              <a:t>https://www.bancaditalia.it/pubblicazioni/bilancia-pagamenti/2025-bilancia-pagamenti/statistiche_BDP_20250416.pdf</a:t>
            </a:r>
          </a:p>
        </p:txBody>
      </p:sp>
      <p:pic>
        <p:nvPicPr>
          <p:cNvPr id="3" name="Immagine 2"/>
          <p:cNvPicPr>
            <a:picLocks noChangeAspect="1"/>
          </p:cNvPicPr>
          <p:nvPr/>
        </p:nvPicPr>
        <p:blipFill>
          <a:blip r:embed="rId2"/>
          <a:stretch>
            <a:fillRect/>
          </a:stretch>
        </p:blipFill>
        <p:spPr>
          <a:xfrm>
            <a:off x="1176193" y="1506825"/>
            <a:ext cx="4624243" cy="4591678"/>
          </a:xfrm>
          <a:prstGeom prst="rect">
            <a:avLst/>
          </a:prstGeom>
        </p:spPr>
      </p:pic>
    </p:spTree>
    <p:extLst>
      <p:ext uri="{BB962C8B-B14F-4D97-AF65-F5344CB8AC3E}">
        <p14:creationId xmlns:p14="http://schemas.microsoft.com/office/powerpoint/2010/main" val="1738194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conto corrente</a:t>
            </a:r>
            <a:endParaRPr lang="it-IT" dirty="0"/>
          </a:p>
        </p:txBody>
      </p:sp>
      <p:sp>
        <p:nvSpPr>
          <p:cNvPr id="3" name="Segnaposto contenuto 2"/>
          <p:cNvSpPr>
            <a:spLocks noGrp="1"/>
          </p:cNvSpPr>
          <p:nvPr>
            <p:ph idx="1"/>
          </p:nvPr>
        </p:nvSpPr>
        <p:spPr/>
        <p:txBody>
          <a:bodyPr>
            <a:normAutofit/>
          </a:bodyPr>
          <a:lstStyle/>
          <a:p>
            <a:r>
              <a:rPr lang="it-IT" dirty="0" smtClean="0"/>
              <a:t>CC = NXM + NXS + RNP + RNS</a:t>
            </a:r>
          </a:p>
          <a:p>
            <a:pPr lvl="1"/>
            <a:r>
              <a:rPr lang="it-IT" dirty="0" smtClean="0">
                <a:solidFill>
                  <a:srgbClr val="FF0000"/>
                </a:solidFill>
              </a:rPr>
              <a:t>NXM</a:t>
            </a:r>
            <a:r>
              <a:rPr lang="it-IT" dirty="0" smtClean="0"/>
              <a:t> = </a:t>
            </a:r>
            <a:r>
              <a:rPr lang="it-IT" dirty="0" smtClean="0">
                <a:solidFill>
                  <a:srgbClr val="FF0000"/>
                </a:solidFill>
              </a:rPr>
              <a:t>Esportazioni – Importazioni di merci</a:t>
            </a:r>
            <a:r>
              <a:rPr lang="it-IT" dirty="0" smtClean="0"/>
              <a:t> (settore primario e secondario dell’economia: beni agricoli, prodotti dell’industria estrattiva, beni manifatturieri) </a:t>
            </a:r>
          </a:p>
          <a:p>
            <a:pPr lvl="1"/>
            <a:r>
              <a:rPr lang="it-IT" dirty="0" smtClean="0">
                <a:solidFill>
                  <a:srgbClr val="FF0000"/>
                </a:solidFill>
              </a:rPr>
              <a:t>NXS</a:t>
            </a:r>
            <a:r>
              <a:rPr lang="it-IT" dirty="0" smtClean="0"/>
              <a:t> </a:t>
            </a:r>
            <a:r>
              <a:rPr lang="it-IT" dirty="0"/>
              <a:t>= </a:t>
            </a:r>
            <a:r>
              <a:rPr lang="it-IT" dirty="0" smtClean="0">
                <a:solidFill>
                  <a:srgbClr val="FF0000"/>
                </a:solidFill>
              </a:rPr>
              <a:t>Esportazioni – </a:t>
            </a:r>
            <a:r>
              <a:rPr lang="it-IT" dirty="0">
                <a:solidFill>
                  <a:srgbClr val="FF0000"/>
                </a:solidFill>
              </a:rPr>
              <a:t>Importazioni di </a:t>
            </a:r>
            <a:r>
              <a:rPr lang="it-IT" dirty="0" smtClean="0">
                <a:solidFill>
                  <a:srgbClr val="FF0000"/>
                </a:solidFill>
              </a:rPr>
              <a:t>servizi</a:t>
            </a:r>
            <a:r>
              <a:rPr lang="it-IT" dirty="0" smtClean="0"/>
              <a:t> </a:t>
            </a:r>
            <a:r>
              <a:rPr lang="it-IT" dirty="0"/>
              <a:t>(settore </a:t>
            </a:r>
            <a:r>
              <a:rPr lang="it-IT" dirty="0" smtClean="0"/>
              <a:t>terziario dell’economia: turismo, trasporti, commercio internazionale, servizi finanziari ecc.)</a:t>
            </a:r>
          </a:p>
          <a:p>
            <a:pPr lvl="1"/>
            <a:r>
              <a:rPr lang="it-IT" dirty="0" smtClean="0">
                <a:solidFill>
                  <a:srgbClr val="FF0000"/>
                </a:solidFill>
              </a:rPr>
              <a:t>RNP</a:t>
            </a:r>
            <a:r>
              <a:rPr lang="it-IT" dirty="0" smtClean="0"/>
              <a:t> = </a:t>
            </a:r>
            <a:r>
              <a:rPr lang="it-IT" dirty="0" smtClean="0">
                <a:solidFill>
                  <a:srgbClr val="FF0000"/>
                </a:solidFill>
              </a:rPr>
              <a:t>Redditi da lavoro e da capitale </a:t>
            </a:r>
            <a:r>
              <a:rPr lang="it-IT" dirty="0" smtClean="0"/>
              <a:t>guadagnati all’estero da soggetti residenti all’interno del paese - </a:t>
            </a:r>
            <a:r>
              <a:rPr lang="it-IT" dirty="0"/>
              <a:t>Redditi da lavoro e da capitale guadagnati </a:t>
            </a:r>
            <a:r>
              <a:rPr lang="it-IT" dirty="0" smtClean="0"/>
              <a:t>nel paese </a:t>
            </a:r>
            <a:r>
              <a:rPr lang="it-IT" dirty="0"/>
              <a:t>da soggetti residenti </a:t>
            </a:r>
            <a:r>
              <a:rPr lang="it-IT" dirty="0" smtClean="0"/>
              <a:t>all’estero (altri redditi primari, esempi)</a:t>
            </a:r>
          </a:p>
          <a:p>
            <a:pPr lvl="1"/>
            <a:r>
              <a:rPr lang="it-IT" dirty="0" smtClean="0">
                <a:solidFill>
                  <a:srgbClr val="FF0000"/>
                </a:solidFill>
              </a:rPr>
              <a:t>RNS</a:t>
            </a:r>
            <a:r>
              <a:rPr lang="it-IT" dirty="0" smtClean="0"/>
              <a:t> </a:t>
            </a:r>
            <a:r>
              <a:rPr lang="it-IT" dirty="0"/>
              <a:t>= </a:t>
            </a:r>
            <a:r>
              <a:rPr lang="it-IT" dirty="0" smtClean="0">
                <a:solidFill>
                  <a:srgbClr val="FF0000"/>
                </a:solidFill>
              </a:rPr>
              <a:t>Trasferimenti in conto corrente </a:t>
            </a:r>
            <a:r>
              <a:rPr lang="it-IT" dirty="0" smtClean="0"/>
              <a:t>dall’estero verso il paese </a:t>
            </a:r>
            <a:r>
              <a:rPr lang="it-IT" dirty="0"/>
              <a:t>- Trasferimenti in conto corrente </a:t>
            </a:r>
            <a:r>
              <a:rPr lang="it-IT" dirty="0" smtClean="0"/>
              <a:t>dal paese verso l’estero </a:t>
            </a:r>
            <a:r>
              <a:rPr lang="it-IT" dirty="0"/>
              <a:t>(</a:t>
            </a:r>
            <a:r>
              <a:rPr lang="it-IT" dirty="0" smtClean="0"/>
              <a:t>es. rimesse e aiuti internazionali)</a:t>
            </a:r>
          </a:p>
          <a:p>
            <a:pPr lvl="1"/>
            <a:endParaRPr lang="it-IT" dirty="0"/>
          </a:p>
        </p:txBody>
      </p:sp>
    </p:spTree>
    <p:extLst>
      <p:ext uri="{BB962C8B-B14F-4D97-AF65-F5344CB8AC3E}">
        <p14:creationId xmlns:p14="http://schemas.microsoft.com/office/powerpoint/2010/main" val="3932249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274618" y="6052280"/>
            <a:ext cx="10455563" cy="307777"/>
          </a:xfrm>
          <a:prstGeom prst="rect">
            <a:avLst/>
          </a:prstGeom>
        </p:spPr>
        <p:txBody>
          <a:bodyPr wrap="square">
            <a:spAutoFit/>
          </a:bodyPr>
          <a:lstStyle/>
          <a:p>
            <a:pPr algn="ctr"/>
            <a:r>
              <a:rPr lang="it-IT" sz="1400" dirty="0"/>
              <a:t>https://www.bancaditalia.it/pubblicazioni/bilancia-pagamenti/2025-bilancia-pagamenti/statistiche_BDP_20250416.pdf</a:t>
            </a:r>
          </a:p>
        </p:txBody>
      </p:sp>
      <p:pic>
        <p:nvPicPr>
          <p:cNvPr id="3" name="Immagine 2"/>
          <p:cNvPicPr>
            <a:picLocks noChangeAspect="1"/>
          </p:cNvPicPr>
          <p:nvPr/>
        </p:nvPicPr>
        <p:blipFill>
          <a:blip r:embed="rId2"/>
          <a:stretch>
            <a:fillRect/>
          </a:stretch>
        </p:blipFill>
        <p:spPr>
          <a:xfrm>
            <a:off x="1462555" y="738909"/>
            <a:ext cx="9316282" cy="4827089"/>
          </a:xfrm>
          <a:prstGeom prst="rect">
            <a:avLst/>
          </a:prstGeom>
        </p:spPr>
      </p:pic>
    </p:spTree>
    <p:extLst>
      <p:ext uri="{BB962C8B-B14F-4D97-AF65-F5344CB8AC3E}">
        <p14:creationId xmlns:p14="http://schemas.microsoft.com/office/powerpoint/2010/main" val="3958485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conto capitale</a:t>
            </a:r>
            <a:endParaRPr lang="it-IT" dirty="0"/>
          </a:p>
        </p:txBody>
      </p:sp>
      <p:sp>
        <p:nvSpPr>
          <p:cNvPr id="3" name="Segnaposto contenuto 2"/>
          <p:cNvSpPr>
            <a:spLocks noGrp="1"/>
          </p:cNvSpPr>
          <p:nvPr>
            <p:ph idx="1"/>
          </p:nvPr>
        </p:nvSpPr>
        <p:spPr/>
        <p:txBody>
          <a:bodyPr>
            <a:normAutofit fontScale="92500"/>
          </a:bodyPr>
          <a:lstStyle/>
          <a:p>
            <a:r>
              <a:rPr lang="it-IT" dirty="0" smtClean="0"/>
              <a:t>CK = TNK – NPNNA</a:t>
            </a:r>
          </a:p>
          <a:p>
            <a:pPr lvl="1"/>
            <a:r>
              <a:rPr lang="it-IT" dirty="0" smtClean="0">
                <a:solidFill>
                  <a:srgbClr val="FF0000"/>
                </a:solidFill>
              </a:rPr>
              <a:t>TNK</a:t>
            </a:r>
            <a:r>
              <a:rPr lang="it-IT" dirty="0" smtClean="0"/>
              <a:t> = </a:t>
            </a:r>
            <a:r>
              <a:rPr lang="it-IT" dirty="0" smtClean="0">
                <a:solidFill>
                  <a:srgbClr val="FF0000"/>
                </a:solidFill>
              </a:rPr>
              <a:t>Trasferimenti di capitale </a:t>
            </a:r>
            <a:r>
              <a:rPr lang="it-IT" dirty="0" smtClean="0"/>
              <a:t>relativi a trasferimento </a:t>
            </a:r>
            <a:r>
              <a:rPr lang="it-IT" dirty="0"/>
              <a:t>di proprietà di beni capitali; </a:t>
            </a:r>
            <a:r>
              <a:rPr lang="it-IT" dirty="0" smtClean="0"/>
              <a:t>trasferimenti </a:t>
            </a:r>
            <a:r>
              <a:rPr lang="it-IT" dirty="0"/>
              <a:t>di fondi collegati o condizionati all’acquisizione/cessione di beni capitali; </a:t>
            </a:r>
            <a:r>
              <a:rPr lang="it-IT" dirty="0" smtClean="0"/>
              <a:t>cancellazione </a:t>
            </a:r>
            <a:r>
              <a:rPr lang="it-IT" dirty="0"/>
              <a:t>dei debiti, totale o parziale, da parte dei creditori nell’ambito di un accordo contrattuale con i debitori senza percezione di un qualsiasi </a:t>
            </a:r>
            <a:r>
              <a:rPr lang="it-IT" dirty="0" smtClean="0"/>
              <a:t>corrispettivo</a:t>
            </a:r>
          </a:p>
          <a:p>
            <a:pPr lvl="1"/>
            <a:r>
              <a:rPr lang="it-IT" dirty="0">
                <a:solidFill>
                  <a:srgbClr val="FF0000"/>
                </a:solidFill>
              </a:rPr>
              <a:t>NPNNA</a:t>
            </a:r>
            <a:r>
              <a:rPr lang="it-IT" dirty="0"/>
              <a:t> = </a:t>
            </a:r>
            <a:r>
              <a:rPr lang="it-IT" dirty="0" smtClean="0">
                <a:solidFill>
                  <a:srgbClr val="FF0000"/>
                </a:solidFill>
              </a:rPr>
              <a:t>Acquisizione/cessione </a:t>
            </a:r>
            <a:r>
              <a:rPr lang="it-IT" dirty="0">
                <a:solidFill>
                  <a:srgbClr val="FF0000"/>
                </a:solidFill>
              </a:rPr>
              <a:t>di attività </a:t>
            </a:r>
            <a:r>
              <a:rPr lang="it-IT" dirty="0" smtClean="0">
                <a:solidFill>
                  <a:srgbClr val="FF0000"/>
                </a:solidFill>
              </a:rPr>
              <a:t>Non </a:t>
            </a:r>
            <a:r>
              <a:rPr lang="it-IT" dirty="0">
                <a:solidFill>
                  <a:srgbClr val="FF0000"/>
                </a:solidFill>
              </a:rPr>
              <a:t>finanziarie </a:t>
            </a:r>
            <a:r>
              <a:rPr lang="it-IT" dirty="0" smtClean="0">
                <a:solidFill>
                  <a:srgbClr val="FF0000"/>
                </a:solidFill>
              </a:rPr>
              <a:t>Non Prodotte</a:t>
            </a:r>
            <a:r>
              <a:rPr lang="it-IT" dirty="0" smtClean="0"/>
              <a:t> </a:t>
            </a:r>
            <a:r>
              <a:rPr lang="it-IT" dirty="0"/>
              <a:t>riguarda principalmente beni immateriali. La registrazione nel conto capitale deve concernere solo la vendita o l’acquisto di tali attività, ma non il loro uso. Tali attività riguardano: • risorse </a:t>
            </a:r>
            <a:r>
              <a:rPr lang="it-IT" dirty="0" smtClean="0"/>
              <a:t>naturali; brevetti</a:t>
            </a:r>
            <a:r>
              <a:rPr lang="it-IT" dirty="0"/>
              <a:t>, licenze, contratti di leasing e altri contratti; </a:t>
            </a:r>
            <a:r>
              <a:rPr lang="it-IT" dirty="0" smtClean="0"/>
              <a:t>risorse </a:t>
            </a:r>
            <a:r>
              <a:rPr lang="it-IT" dirty="0"/>
              <a:t>di marketing (marchi di fabbrica, nomi commerciali) e avviamento commerciale. Le acquisizioni e le cessioni di attività non finanziarie non prodotte sono registrate separatamente su base lorda, anziché </a:t>
            </a:r>
            <a:r>
              <a:rPr lang="it-IT" dirty="0" smtClean="0"/>
              <a:t>netta. (Fonte Banca d’Italia)</a:t>
            </a:r>
            <a:endParaRPr lang="it-IT" dirty="0"/>
          </a:p>
        </p:txBody>
      </p:sp>
    </p:spTree>
    <p:extLst>
      <p:ext uri="{BB962C8B-B14F-4D97-AF65-F5344CB8AC3E}">
        <p14:creationId xmlns:p14="http://schemas.microsoft.com/office/powerpoint/2010/main" val="1241841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conto finanziario</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CF = IDE + IPO + DFN + ALT + </a:t>
            </a:r>
            <a:r>
              <a:rPr lang="el-GR" dirty="0" smtClean="0"/>
              <a:t>Δ</a:t>
            </a:r>
            <a:r>
              <a:rPr lang="it-IT" dirty="0" smtClean="0"/>
              <a:t>RU</a:t>
            </a:r>
          </a:p>
          <a:p>
            <a:pPr lvl="1"/>
            <a:r>
              <a:rPr lang="it-IT" dirty="0">
                <a:solidFill>
                  <a:srgbClr val="FF0000"/>
                </a:solidFill>
              </a:rPr>
              <a:t>IDE</a:t>
            </a:r>
            <a:r>
              <a:rPr lang="it-IT" dirty="0"/>
              <a:t> = Si definiscono </a:t>
            </a:r>
            <a:r>
              <a:rPr lang="it-IT" dirty="0" smtClean="0">
                <a:solidFill>
                  <a:srgbClr val="FF0000"/>
                </a:solidFill>
              </a:rPr>
              <a:t>Investimenti </a:t>
            </a:r>
            <a:r>
              <a:rPr lang="it-IT" dirty="0">
                <a:solidFill>
                  <a:srgbClr val="FF0000"/>
                </a:solidFill>
              </a:rPr>
              <a:t>diretti </a:t>
            </a:r>
            <a:r>
              <a:rPr lang="it-IT" dirty="0" smtClean="0">
                <a:solidFill>
                  <a:srgbClr val="FF0000"/>
                </a:solidFill>
              </a:rPr>
              <a:t>esteri</a:t>
            </a:r>
            <a:r>
              <a:rPr lang="it-IT" dirty="0" smtClean="0"/>
              <a:t> tutti </a:t>
            </a:r>
            <a:r>
              <a:rPr lang="it-IT" dirty="0"/>
              <a:t>gli investimenti effettuati per acquisire una responsabilità gestionale e per stabilire un legame durevole con un’impresa che opera in un paese diverso da quello in cui risiede </a:t>
            </a:r>
            <a:r>
              <a:rPr lang="it-IT" dirty="0" smtClean="0"/>
              <a:t>l’investitore (fusioni e acquisizioni internazionali, acquisto di partecipazioni rilevanti) </a:t>
            </a:r>
          </a:p>
          <a:p>
            <a:pPr lvl="2"/>
            <a:r>
              <a:rPr lang="it-IT" dirty="0" smtClean="0"/>
              <a:t>IDE dal paese verso l’estero (al netto della liquidazione di IDE attivi passati) – IDE dall’estero verso il paese </a:t>
            </a:r>
            <a:r>
              <a:rPr lang="it-IT" dirty="0"/>
              <a:t>(al netto della liquidazione di IDE </a:t>
            </a:r>
            <a:r>
              <a:rPr lang="it-IT" dirty="0" smtClean="0"/>
              <a:t>passivi passati</a:t>
            </a:r>
            <a:r>
              <a:rPr lang="it-IT" dirty="0"/>
              <a:t>)</a:t>
            </a:r>
            <a:endParaRPr lang="it-IT" dirty="0" smtClean="0"/>
          </a:p>
          <a:p>
            <a:pPr lvl="1"/>
            <a:r>
              <a:rPr lang="it-IT" dirty="0">
                <a:solidFill>
                  <a:srgbClr val="FF0000"/>
                </a:solidFill>
              </a:rPr>
              <a:t>IPO</a:t>
            </a:r>
            <a:r>
              <a:rPr lang="it-IT" dirty="0"/>
              <a:t> = La voce </a:t>
            </a:r>
            <a:r>
              <a:rPr lang="it-IT" dirty="0">
                <a:solidFill>
                  <a:srgbClr val="FF0000"/>
                </a:solidFill>
              </a:rPr>
              <a:t>investimenti di portafoglio </a:t>
            </a:r>
            <a:r>
              <a:rPr lang="it-IT" dirty="0"/>
              <a:t>include le transazioni e le consistenze riguardanti azioni e altre partecipazioni, quote di fondi di investimento e titoli di debito, diversi da quelli inclusi negli investimenti diretti o nelle attività di riserva. </a:t>
            </a:r>
            <a:endParaRPr lang="it-IT" dirty="0" smtClean="0"/>
          </a:p>
          <a:p>
            <a:pPr lvl="2"/>
            <a:r>
              <a:rPr lang="it-IT" dirty="0" smtClean="0"/>
              <a:t>IPO </a:t>
            </a:r>
            <a:r>
              <a:rPr lang="it-IT" dirty="0"/>
              <a:t>dal paese verso l’estero (al netto della liquidazione di </a:t>
            </a:r>
            <a:r>
              <a:rPr lang="it-IT" dirty="0" smtClean="0"/>
              <a:t>IPO attivi passati</a:t>
            </a:r>
            <a:r>
              <a:rPr lang="it-IT" dirty="0"/>
              <a:t>) – IDE dall’estero verso il paese (al netto della liquidazione di </a:t>
            </a:r>
            <a:r>
              <a:rPr lang="it-IT" dirty="0" smtClean="0"/>
              <a:t>IPO passivi </a:t>
            </a:r>
            <a:r>
              <a:rPr lang="it-IT" dirty="0"/>
              <a:t>passati</a:t>
            </a:r>
            <a:r>
              <a:rPr lang="it-IT" dirty="0" smtClean="0"/>
              <a:t>)</a:t>
            </a:r>
          </a:p>
          <a:p>
            <a:pPr lvl="1"/>
            <a:r>
              <a:rPr lang="it-IT" dirty="0" smtClean="0"/>
              <a:t>Derivati, altri investimenti, riserve ufficiali (detenute e gestite dalle autorità monetarie)</a:t>
            </a:r>
            <a:endParaRPr lang="it-IT" dirty="0"/>
          </a:p>
        </p:txBody>
      </p:sp>
    </p:spTree>
    <p:extLst>
      <p:ext uri="{BB962C8B-B14F-4D97-AF65-F5344CB8AC3E}">
        <p14:creationId xmlns:p14="http://schemas.microsoft.com/office/powerpoint/2010/main" val="1230842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734096" y="6168980"/>
            <a:ext cx="11075831" cy="307777"/>
          </a:xfrm>
          <a:prstGeom prst="rect">
            <a:avLst/>
          </a:prstGeom>
          <a:noFill/>
        </p:spPr>
        <p:txBody>
          <a:bodyPr wrap="square" rtlCol="0">
            <a:spAutoFit/>
          </a:bodyPr>
          <a:lstStyle/>
          <a:p>
            <a:pPr algn="ctr"/>
            <a:r>
              <a:rPr lang="it-IT" sz="1400" dirty="0"/>
              <a:t>https://www.bancaditalia.it/pubblicazioni/bilancia-pagamenti/2025-bilancia-pagamenti/statistiche_BDP_20250416.pdf</a:t>
            </a:r>
          </a:p>
        </p:txBody>
      </p:sp>
      <p:pic>
        <p:nvPicPr>
          <p:cNvPr id="3" name="Immagine 2"/>
          <p:cNvPicPr>
            <a:picLocks noChangeAspect="1"/>
          </p:cNvPicPr>
          <p:nvPr/>
        </p:nvPicPr>
        <p:blipFill>
          <a:blip r:embed="rId2"/>
          <a:stretch>
            <a:fillRect/>
          </a:stretch>
        </p:blipFill>
        <p:spPr>
          <a:xfrm>
            <a:off x="92362" y="101601"/>
            <a:ext cx="6027039" cy="3434100"/>
          </a:xfrm>
          <a:prstGeom prst="rect">
            <a:avLst/>
          </a:prstGeom>
        </p:spPr>
      </p:pic>
      <p:pic>
        <p:nvPicPr>
          <p:cNvPr id="4" name="Immagine 3"/>
          <p:cNvPicPr>
            <a:picLocks noChangeAspect="1"/>
          </p:cNvPicPr>
          <p:nvPr/>
        </p:nvPicPr>
        <p:blipFill>
          <a:blip r:embed="rId3"/>
          <a:stretch>
            <a:fillRect/>
          </a:stretch>
        </p:blipFill>
        <p:spPr>
          <a:xfrm>
            <a:off x="6189756" y="2326408"/>
            <a:ext cx="5878789" cy="3388157"/>
          </a:xfrm>
          <a:prstGeom prst="rect">
            <a:avLst/>
          </a:prstGeom>
        </p:spPr>
      </p:pic>
    </p:spTree>
    <p:extLst>
      <p:ext uri="{BB962C8B-B14F-4D97-AF65-F5344CB8AC3E}">
        <p14:creationId xmlns:p14="http://schemas.microsoft.com/office/powerpoint/2010/main" val="1899078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posizione patrimoniale sull’estero</a:t>
            </a:r>
            <a:endParaRPr lang="it-IT" dirty="0"/>
          </a:p>
        </p:txBody>
      </p:sp>
      <p:sp>
        <p:nvSpPr>
          <p:cNvPr id="3" name="Segnaposto contenuto 2"/>
          <p:cNvSpPr>
            <a:spLocks noGrp="1"/>
          </p:cNvSpPr>
          <p:nvPr>
            <p:ph idx="1"/>
          </p:nvPr>
        </p:nvSpPr>
        <p:spPr/>
        <p:txBody>
          <a:bodyPr>
            <a:normAutofit fontScale="70000" lnSpcReduction="20000"/>
          </a:bodyPr>
          <a:lstStyle/>
          <a:p>
            <a:r>
              <a:rPr lang="it-IT" dirty="0"/>
              <a:t>La posizione patrimoniale sull’estero è uno schema statistico che mostra il valore, al termine di ogni periodo di riferimento, delle attività e delle passività finanziarie dei residenti in un’economia nei confronti dei non residenti; l’oro fisico detenuto come attività di riserva si computa convenzionalmente tra le attività anche se non rappresenta alcuna passività di non residenti. </a:t>
            </a:r>
            <a:endParaRPr lang="it-IT" dirty="0" smtClean="0"/>
          </a:p>
          <a:p>
            <a:r>
              <a:rPr lang="it-IT" dirty="0" smtClean="0"/>
              <a:t>Come </a:t>
            </a:r>
            <a:r>
              <a:rPr lang="it-IT" dirty="0"/>
              <a:t>nel conto finanziario, le attività e passività finanziarie sono classificate in cinque categorie funzionali; anche in questo caso sono inclusi terreni e beni </a:t>
            </a:r>
            <a:r>
              <a:rPr lang="it-IT" dirty="0" smtClean="0"/>
              <a:t>immobili</a:t>
            </a:r>
          </a:p>
          <a:p>
            <a:r>
              <a:rPr lang="it-IT" dirty="0"/>
              <a:t>La differenza tra attività e passività finanziarie è </a:t>
            </a:r>
            <a:r>
              <a:rPr lang="it-IT" dirty="0">
                <a:solidFill>
                  <a:srgbClr val="FF0000"/>
                </a:solidFill>
              </a:rPr>
              <a:t>la posizione patrimoniale netta </a:t>
            </a:r>
            <a:r>
              <a:rPr lang="it-IT" dirty="0" smtClean="0">
                <a:solidFill>
                  <a:srgbClr val="FF0000"/>
                </a:solidFill>
              </a:rPr>
              <a:t>sull’estero (PNE)</a:t>
            </a:r>
            <a:r>
              <a:rPr lang="it-IT" dirty="0" smtClean="0"/>
              <a:t>, </a:t>
            </a:r>
            <a:r>
              <a:rPr lang="it-IT" dirty="0"/>
              <a:t>che rappresenta, a seconda del segno del saldo, un credito </a:t>
            </a:r>
            <a:r>
              <a:rPr lang="it-IT" dirty="0" smtClean="0"/>
              <a:t>netto (</a:t>
            </a:r>
            <a:r>
              <a:rPr lang="it-IT" dirty="0" smtClean="0">
                <a:solidFill>
                  <a:srgbClr val="FF0000"/>
                </a:solidFill>
              </a:rPr>
              <a:t>PNE &gt; 0</a:t>
            </a:r>
            <a:r>
              <a:rPr lang="it-IT" dirty="0" smtClean="0"/>
              <a:t>) </a:t>
            </a:r>
            <a:r>
              <a:rPr lang="it-IT" dirty="0"/>
              <a:t>ovvero una passività netta </a:t>
            </a:r>
            <a:r>
              <a:rPr lang="it-IT" dirty="0" smtClean="0"/>
              <a:t>(</a:t>
            </a:r>
            <a:r>
              <a:rPr lang="it-IT" dirty="0" smtClean="0">
                <a:solidFill>
                  <a:srgbClr val="FF0000"/>
                </a:solidFill>
              </a:rPr>
              <a:t>PNE &lt; 0</a:t>
            </a:r>
            <a:r>
              <a:rPr lang="it-IT" dirty="0" smtClean="0"/>
              <a:t>) verso </a:t>
            </a:r>
            <a:r>
              <a:rPr lang="it-IT" dirty="0"/>
              <a:t>i non residenti. Le sue variazioni nell’arco di un determinato periodo possono essere dovute sia alle transazioni registrate nel conto finanziario della bilancia dei pagamenti durante tale periodo sia agli aggiustamenti di valutazione. </a:t>
            </a:r>
            <a:endParaRPr lang="it-IT" dirty="0" smtClean="0"/>
          </a:p>
          <a:p>
            <a:r>
              <a:rPr lang="it-IT" dirty="0" smtClean="0"/>
              <a:t>Componente </a:t>
            </a:r>
            <a:r>
              <a:rPr lang="it-IT" dirty="0"/>
              <a:t>della posizione patrimoniale sull’estero è il debito lordo estero, che è costituito dall’ammontare del debito contratto dai residenti in un paese verso i non-residenti3 . L’impegno assunto dal debitore deve essere effettivo e non eventuale e si sostanzia nella restituzione, a una futura scadenza, di capitale e/o interessi. La consistenza del debito estero è coerente con il passivo della posizione patrimoniale sull’estero, della quale rappresenta un sottoinsieme: il debito estero ne esclude la componente azionaria, gli utili reinvestiti e la posizione in strumenti derivati.</a:t>
            </a:r>
          </a:p>
        </p:txBody>
      </p:sp>
    </p:spTree>
    <p:extLst>
      <p:ext uri="{BB962C8B-B14F-4D97-AF65-F5344CB8AC3E}">
        <p14:creationId xmlns:p14="http://schemas.microsoft.com/office/powerpoint/2010/main" val="4048330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asellaDiTesto 8"/>
          <p:cNvSpPr txBox="1"/>
          <p:nvPr/>
        </p:nvSpPr>
        <p:spPr>
          <a:xfrm>
            <a:off x="734096" y="6168980"/>
            <a:ext cx="11075831" cy="307777"/>
          </a:xfrm>
          <a:prstGeom prst="rect">
            <a:avLst/>
          </a:prstGeom>
          <a:noFill/>
        </p:spPr>
        <p:txBody>
          <a:bodyPr wrap="square" rtlCol="0">
            <a:spAutoFit/>
          </a:bodyPr>
          <a:lstStyle/>
          <a:p>
            <a:pPr algn="ctr"/>
            <a:r>
              <a:rPr lang="it-IT" sz="1400" dirty="0"/>
              <a:t>https://www.bancaditalia.it/pubblicazioni/bilancia-pagamenti/2025-bilancia-pagamenti/statistiche_BDP_20250416.pdf</a:t>
            </a:r>
          </a:p>
        </p:txBody>
      </p:sp>
      <p:pic>
        <p:nvPicPr>
          <p:cNvPr id="2" name="Immagine 1"/>
          <p:cNvPicPr>
            <a:picLocks noChangeAspect="1"/>
          </p:cNvPicPr>
          <p:nvPr/>
        </p:nvPicPr>
        <p:blipFill>
          <a:blip r:embed="rId2"/>
          <a:stretch>
            <a:fillRect/>
          </a:stretch>
        </p:blipFill>
        <p:spPr>
          <a:xfrm>
            <a:off x="1449326" y="498763"/>
            <a:ext cx="9645369" cy="5033445"/>
          </a:xfrm>
          <a:prstGeom prst="rect">
            <a:avLst/>
          </a:prstGeom>
        </p:spPr>
      </p:pic>
    </p:spTree>
    <p:extLst>
      <p:ext uri="{BB962C8B-B14F-4D97-AF65-F5344CB8AC3E}">
        <p14:creationId xmlns:p14="http://schemas.microsoft.com/office/powerpoint/2010/main" val="990013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Saldo economico, finanziario, valutario</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CC (+ CK) – CF (+ EO) = 0 </a:t>
            </a:r>
            <a:r>
              <a:rPr lang="it-IT" dirty="0" smtClean="0">
                <a:sym typeface="Symbol" panose="05050102010706020507" pitchFamily="18" charset="2"/>
              </a:rPr>
              <a:t> </a:t>
            </a:r>
            <a:r>
              <a:rPr lang="it-IT" dirty="0">
                <a:solidFill>
                  <a:srgbClr val="FF0000"/>
                </a:solidFill>
              </a:rPr>
              <a:t>CC </a:t>
            </a:r>
            <a:r>
              <a:rPr lang="it-IT" dirty="0">
                <a:solidFill>
                  <a:srgbClr val="FF0000"/>
                </a:solidFill>
                <a:sym typeface="Symbol" panose="05050102010706020507" pitchFamily="18" charset="2"/>
              </a:rPr>
              <a:t>≈</a:t>
            </a:r>
            <a:r>
              <a:rPr lang="it-IT" dirty="0" smtClean="0">
                <a:solidFill>
                  <a:srgbClr val="FF0000"/>
                </a:solidFill>
              </a:rPr>
              <a:t> CF (CC = Saldo economico)</a:t>
            </a:r>
          </a:p>
          <a:p>
            <a:r>
              <a:rPr lang="it-IT" dirty="0" smtClean="0">
                <a:solidFill>
                  <a:srgbClr val="FF0000"/>
                </a:solidFill>
                <a:sym typeface="Symbol" panose="05050102010706020507" pitchFamily="18" charset="2"/>
              </a:rPr>
              <a:t>CF ≈ </a:t>
            </a:r>
            <a:r>
              <a:rPr lang="el-GR" dirty="0" smtClean="0">
                <a:solidFill>
                  <a:srgbClr val="FF0000"/>
                </a:solidFill>
                <a:sym typeface="Symbol" panose="05050102010706020507" pitchFamily="18" charset="2"/>
              </a:rPr>
              <a:t>Δ</a:t>
            </a:r>
            <a:r>
              <a:rPr lang="it-IT" dirty="0" smtClean="0">
                <a:solidFill>
                  <a:srgbClr val="FF0000"/>
                </a:solidFill>
                <a:sym typeface="Symbol" panose="05050102010706020507" pitchFamily="18" charset="2"/>
              </a:rPr>
              <a:t>PNE (Saldo finanziario)</a:t>
            </a:r>
          </a:p>
          <a:p>
            <a:pPr lvl="1"/>
            <a:r>
              <a:rPr lang="el-GR" dirty="0">
                <a:sym typeface="Symbol" panose="05050102010706020507" pitchFamily="18" charset="2"/>
              </a:rPr>
              <a:t>Δ</a:t>
            </a:r>
            <a:r>
              <a:rPr lang="it-IT" dirty="0">
                <a:sym typeface="Symbol" panose="05050102010706020507" pitchFamily="18" charset="2"/>
              </a:rPr>
              <a:t>PNE = </a:t>
            </a:r>
            <a:r>
              <a:rPr lang="el-GR" dirty="0" smtClean="0">
                <a:sym typeface="Symbol" panose="05050102010706020507" pitchFamily="18" charset="2"/>
              </a:rPr>
              <a:t>Δ</a:t>
            </a:r>
            <a:r>
              <a:rPr lang="it-IT" dirty="0" smtClean="0">
                <a:sym typeface="Symbol" panose="05050102010706020507" pitchFamily="18" charset="2"/>
              </a:rPr>
              <a:t> Attività finanziarie sull’estero – </a:t>
            </a:r>
            <a:r>
              <a:rPr lang="el-GR" dirty="0" smtClean="0">
                <a:sym typeface="Symbol" panose="05050102010706020507" pitchFamily="18" charset="2"/>
              </a:rPr>
              <a:t>Δ</a:t>
            </a:r>
            <a:r>
              <a:rPr lang="it-IT" dirty="0" smtClean="0">
                <a:sym typeface="Symbol" panose="05050102010706020507" pitchFamily="18" charset="2"/>
              </a:rPr>
              <a:t> Passività finanziarie verso l’estero</a:t>
            </a:r>
          </a:p>
          <a:p>
            <a:pPr lvl="1"/>
            <a:r>
              <a:rPr lang="it-IT" dirty="0" smtClean="0">
                <a:sym typeface="Symbol" panose="05050102010706020507" pitchFamily="18" charset="2"/>
              </a:rPr>
              <a:t>Il valore delle attività finanziarie sull’estero e delle passività finanziarie nei confronti dell’estero è influenzato dalle variazioni dei tassi di cambio (ne parliamo domani) e dei mercati finanziari dove si scambiano i titoli azionari e obbligazionari ecc. (vedi libro p. 265)</a:t>
            </a:r>
          </a:p>
          <a:p>
            <a:r>
              <a:rPr lang="it-IT" dirty="0" smtClean="0">
                <a:solidFill>
                  <a:srgbClr val="FF0000"/>
                </a:solidFill>
                <a:sym typeface="Symbol" panose="05050102010706020507" pitchFamily="18" charset="2"/>
              </a:rPr>
              <a:t>CC + CK – (IDE + IPO + DFN + ALT) = </a:t>
            </a:r>
            <a:r>
              <a:rPr lang="el-GR" dirty="0" smtClean="0">
                <a:solidFill>
                  <a:srgbClr val="FF0000"/>
                </a:solidFill>
                <a:sym typeface="Symbol" panose="05050102010706020507" pitchFamily="18" charset="2"/>
              </a:rPr>
              <a:t>Δ</a:t>
            </a:r>
            <a:r>
              <a:rPr lang="it-IT" dirty="0" smtClean="0">
                <a:solidFill>
                  <a:srgbClr val="FF0000"/>
                </a:solidFill>
                <a:sym typeface="Symbol" panose="05050102010706020507" pitchFamily="18" charset="2"/>
              </a:rPr>
              <a:t>RU (saldo valutario)</a:t>
            </a:r>
          </a:p>
          <a:p>
            <a:pPr lvl="1"/>
            <a:r>
              <a:rPr lang="it-IT" dirty="0" smtClean="0">
                <a:sym typeface="Symbol" panose="05050102010706020507" pitchFamily="18" charset="2"/>
              </a:rPr>
              <a:t>La variazione delle riserve ufficiali come riflesso delle operazioni economiche e finanziarie tra settore privato e resto del mondo.   </a:t>
            </a:r>
            <a:endParaRPr lang="it-IT" dirty="0"/>
          </a:p>
        </p:txBody>
      </p:sp>
    </p:spTree>
    <p:extLst>
      <p:ext uri="{BB962C8B-B14F-4D97-AF65-F5344CB8AC3E}">
        <p14:creationId xmlns:p14="http://schemas.microsoft.com/office/powerpoint/2010/main" val="4046046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Saldo economico e finanziario: casi possibili</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ym typeface="Symbol" panose="05050102010706020507" pitchFamily="18" charset="2"/>
              </a:rPr>
              <a:t>Situazione 1: Avanzo nei conti con l’estero </a:t>
            </a:r>
            <a:r>
              <a:rPr lang="it-IT" dirty="0">
                <a:solidFill>
                  <a:srgbClr val="FF0000"/>
                </a:solidFill>
              </a:rPr>
              <a:t>CC </a:t>
            </a:r>
            <a:r>
              <a:rPr lang="it-IT" dirty="0">
                <a:solidFill>
                  <a:srgbClr val="FF0000"/>
                </a:solidFill>
                <a:sym typeface="Symbol" panose="05050102010706020507" pitchFamily="18" charset="2"/>
              </a:rPr>
              <a:t>≈</a:t>
            </a:r>
            <a:r>
              <a:rPr lang="it-IT" dirty="0" smtClean="0">
                <a:solidFill>
                  <a:srgbClr val="FF0000"/>
                </a:solidFill>
              </a:rPr>
              <a:t> </a:t>
            </a:r>
            <a:r>
              <a:rPr lang="it-IT" dirty="0">
                <a:solidFill>
                  <a:srgbClr val="FF0000"/>
                </a:solidFill>
              </a:rPr>
              <a:t>CF </a:t>
            </a:r>
            <a:r>
              <a:rPr lang="it-IT" dirty="0">
                <a:solidFill>
                  <a:srgbClr val="FF0000"/>
                </a:solidFill>
                <a:sym typeface="Symbol" panose="05050102010706020507" pitchFamily="18" charset="2"/>
              </a:rPr>
              <a:t>≈</a:t>
            </a:r>
            <a:r>
              <a:rPr lang="it-IT" dirty="0" smtClean="0">
                <a:solidFill>
                  <a:srgbClr val="FF0000"/>
                </a:solidFill>
              </a:rPr>
              <a:t> </a:t>
            </a:r>
            <a:r>
              <a:rPr lang="el-GR" dirty="0">
                <a:solidFill>
                  <a:srgbClr val="FF0000"/>
                </a:solidFill>
                <a:sym typeface="Symbol" panose="05050102010706020507" pitchFamily="18" charset="2"/>
              </a:rPr>
              <a:t>Δ</a:t>
            </a:r>
            <a:r>
              <a:rPr lang="it-IT" dirty="0" smtClean="0">
                <a:solidFill>
                  <a:srgbClr val="FF0000"/>
                </a:solidFill>
                <a:sym typeface="Symbol" panose="05050102010706020507" pitchFamily="18" charset="2"/>
              </a:rPr>
              <a:t>PNE &gt; 0</a:t>
            </a:r>
          </a:p>
          <a:p>
            <a:pPr lvl="1"/>
            <a:r>
              <a:rPr lang="it-IT" dirty="0" smtClean="0">
                <a:sym typeface="Symbol" panose="05050102010706020507" pitchFamily="18" charset="2"/>
              </a:rPr>
              <a:t>Pagamenti in entrata (che danno origine a crediti sull’estero) &gt; Pagamenti in uscita (che danno origine a debiti nei confronti dell’estero)</a:t>
            </a:r>
          </a:p>
          <a:p>
            <a:pPr lvl="1"/>
            <a:r>
              <a:rPr lang="it-IT" dirty="0" smtClean="0">
                <a:sym typeface="Symbol" panose="05050102010706020507" pitchFamily="18" charset="2"/>
              </a:rPr>
              <a:t>La posizione patrimoniale sull’estero migliora</a:t>
            </a:r>
          </a:p>
          <a:p>
            <a:pPr lvl="1"/>
            <a:r>
              <a:rPr lang="it-IT" dirty="0" smtClean="0">
                <a:sym typeface="Symbol" panose="05050102010706020507" pitchFamily="18" charset="2"/>
              </a:rPr>
              <a:t> Attività sull’estero e/o  Passività sull’estero</a:t>
            </a:r>
          </a:p>
          <a:p>
            <a:pPr lvl="1"/>
            <a:r>
              <a:rPr lang="it-IT" dirty="0" smtClean="0">
                <a:sym typeface="Symbol" panose="05050102010706020507" pitchFamily="18" charset="2"/>
              </a:rPr>
              <a:t>Il paese si rafforza nei confronti del resto del mondo dal punto di vista finanziario</a:t>
            </a:r>
          </a:p>
          <a:p>
            <a:r>
              <a:rPr lang="it-IT" dirty="0" smtClean="0">
                <a:sym typeface="Symbol" panose="05050102010706020507" pitchFamily="18" charset="2"/>
              </a:rPr>
              <a:t>Situazione 2: Deficit </a:t>
            </a:r>
            <a:r>
              <a:rPr lang="it-IT" dirty="0">
                <a:sym typeface="Symbol" panose="05050102010706020507" pitchFamily="18" charset="2"/>
              </a:rPr>
              <a:t>nei conti con l’estero </a:t>
            </a:r>
            <a:r>
              <a:rPr lang="it-IT" dirty="0">
                <a:solidFill>
                  <a:srgbClr val="FF0000"/>
                </a:solidFill>
              </a:rPr>
              <a:t>CC </a:t>
            </a:r>
            <a:r>
              <a:rPr lang="it-IT" dirty="0">
                <a:solidFill>
                  <a:srgbClr val="FF0000"/>
                </a:solidFill>
                <a:sym typeface="Symbol" panose="05050102010706020507" pitchFamily="18" charset="2"/>
              </a:rPr>
              <a:t>≈</a:t>
            </a:r>
            <a:r>
              <a:rPr lang="it-IT" dirty="0">
                <a:solidFill>
                  <a:srgbClr val="FF0000"/>
                </a:solidFill>
              </a:rPr>
              <a:t> CF </a:t>
            </a:r>
            <a:r>
              <a:rPr lang="it-IT" dirty="0">
                <a:solidFill>
                  <a:srgbClr val="FF0000"/>
                </a:solidFill>
                <a:sym typeface="Symbol" panose="05050102010706020507" pitchFamily="18" charset="2"/>
              </a:rPr>
              <a:t>≈</a:t>
            </a:r>
            <a:r>
              <a:rPr lang="it-IT" dirty="0">
                <a:solidFill>
                  <a:srgbClr val="FF0000"/>
                </a:solidFill>
              </a:rPr>
              <a:t> </a:t>
            </a:r>
            <a:r>
              <a:rPr lang="el-GR" dirty="0">
                <a:solidFill>
                  <a:srgbClr val="FF0000"/>
                </a:solidFill>
                <a:sym typeface="Symbol" panose="05050102010706020507" pitchFamily="18" charset="2"/>
              </a:rPr>
              <a:t>Δ</a:t>
            </a:r>
            <a:r>
              <a:rPr lang="it-IT" dirty="0">
                <a:solidFill>
                  <a:srgbClr val="FF0000"/>
                </a:solidFill>
                <a:sym typeface="Symbol" panose="05050102010706020507" pitchFamily="18" charset="2"/>
              </a:rPr>
              <a:t>PNE </a:t>
            </a:r>
            <a:r>
              <a:rPr lang="it-IT" dirty="0" smtClean="0">
                <a:solidFill>
                  <a:srgbClr val="FF0000"/>
                </a:solidFill>
                <a:sym typeface="Symbol" panose="05050102010706020507" pitchFamily="18" charset="2"/>
              </a:rPr>
              <a:t>&lt; </a:t>
            </a:r>
            <a:r>
              <a:rPr lang="it-IT" dirty="0">
                <a:solidFill>
                  <a:srgbClr val="FF0000"/>
                </a:solidFill>
                <a:sym typeface="Symbol" panose="05050102010706020507" pitchFamily="18" charset="2"/>
              </a:rPr>
              <a:t>0</a:t>
            </a:r>
          </a:p>
          <a:p>
            <a:pPr lvl="1"/>
            <a:r>
              <a:rPr lang="it-IT" dirty="0">
                <a:sym typeface="Symbol" panose="05050102010706020507" pitchFamily="18" charset="2"/>
              </a:rPr>
              <a:t>Pagamenti in entrata (che danno origine a crediti sull’estero) </a:t>
            </a:r>
            <a:r>
              <a:rPr lang="it-IT" dirty="0" smtClean="0">
                <a:sym typeface="Symbol" panose="05050102010706020507" pitchFamily="18" charset="2"/>
              </a:rPr>
              <a:t>&lt; </a:t>
            </a:r>
            <a:r>
              <a:rPr lang="it-IT" dirty="0">
                <a:sym typeface="Symbol" panose="05050102010706020507" pitchFamily="18" charset="2"/>
              </a:rPr>
              <a:t>Pagamenti in uscita (che danno origine a debiti nei confronti dell’estero)</a:t>
            </a:r>
          </a:p>
          <a:p>
            <a:pPr lvl="1"/>
            <a:r>
              <a:rPr lang="it-IT" dirty="0" smtClean="0">
                <a:sym typeface="Symbol" panose="05050102010706020507" pitchFamily="18" charset="2"/>
              </a:rPr>
              <a:t>La </a:t>
            </a:r>
            <a:r>
              <a:rPr lang="it-IT" dirty="0">
                <a:sym typeface="Symbol" panose="05050102010706020507" pitchFamily="18" charset="2"/>
              </a:rPr>
              <a:t>posizione patrimoniale sull’estero </a:t>
            </a:r>
            <a:r>
              <a:rPr lang="it-IT" dirty="0" smtClean="0">
                <a:sym typeface="Symbol" panose="05050102010706020507" pitchFamily="18" charset="2"/>
              </a:rPr>
              <a:t>peggiora</a:t>
            </a:r>
            <a:endParaRPr lang="it-IT" dirty="0">
              <a:sym typeface="Symbol" panose="05050102010706020507" pitchFamily="18" charset="2"/>
            </a:endParaRPr>
          </a:p>
          <a:p>
            <a:pPr lvl="1"/>
            <a:r>
              <a:rPr lang="it-IT" dirty="0">
                <a:sym typeface="Symbol" panose="05050102010706020507" pitchFamily="18" charset="2"/>
              </a:rPr>
              <a:t></a:t>
            </a:r>
            <a:r>
              <a:rPr lang="it-IT" dirty="0" smtClean="0">
                <a:sym typeface="Symbol" panose="05050102010706020507" pitchFamily="18" charset="2"/>
              </a:rPr>
              <a:t> </a:t>
            </a:r>
            <a:r>
              <a:rPr lang="it-IT" dirty="0">
                <a:sym typeface="Symbol" panose="05050102010706020507" pitchFamily="18" charset="2"/>
              </a:rPr>
              <a:t>Attività sull’estero </a:t>
            </a:r>
            <a:r>
              <a:rPr lang="it-IT" dirty="0" smtClean="0">
                <a:sym typeface="Symbol" panose="05050102010706020507" pitchFamily="18" charset="2"/>
              </a:rPr>
              <a:t> </a:t>
            </a:r>
            <a:r>
              <a:rPr lang="it-IT" dirty="0">
                <a:sym typeface="Symbol" panose="05050102010706020507" pitchFamily="18" charset="2"/>
              </a:rPr>
              <a:t>Passività </a:t>
            </a:r>
            <a:r>
              <a:rPr lang="it-IT" dirty="0" smtClean="0">
                <a:sym typeface="Symbol" panose="05050102010706020507" pitchFamily="18" charset="2"/>
              </a:rPr>
              <a:t>sull’estero</a:t>
            </a:r>
          </a:p>
          <a:p>
            <a:pPr lvl="1"/>
            <a:r>
              <a:rPr lang="it-IT" dirty="0">
                <a:sym typeface="Symbol" panose="05050102010706020507" pitchFamily="18" charset="2"/>
              </a:rPr>
              <a:t>Il paese </a:t>
            </a:r>
            <a:r>
              <a:rPr lang="it-IT" dirty="0" smtClean="0">
                <a:sym typeface="Symbol" panose="05050102010706020507" pitchFamily="18" charset="2"/>
              </a:rPr>
              <a:t>s’indebolisce </a:t>
            </a:r>
            <a:r>
              <a:rPr lang="it-IT" dirty="0">
                <a:sym typeface="Symbol" panose="05050102010706020507" pitchFamily="18" charset="2"/>
              </a:rPr>
              <a:t>nei confronti del resto del mondo dal punto di vista </a:t>
            </a:r>
            <a:r>
              <a:rPr lang="it-IT" dirty="0" smtClean="0">
                <a:sym typeface="Symbol" panose="05050102010706020507" pitchFamily="18" charset="2"/>
              </a:rPr>
              <a:t>finanziario</a:t>
            </a:r>
          </a:p>
          <a:p>
            <a:r>
              <a:rPr lang="it-IT" dirty="0" smtClean="0">
                <a:sym typeface="Symbol" panose="05050102010706020507" pitchFamily="18" charset="2"/>
              </a:rPr>
              <a:t>Situazione 3: Equilibrio / Pareggio nei conti con l’estero CC = 0</a:t>
            </a:r>
          </a:p>
          <a:p>
            <a:endParaRPr lang="it-IT" dirty="0"/>
          </a:p>
        </p:txBody>
      </p:sp>
    </p:spTree>
    <p:extLst>
      <p:ext uri="{BB962C8B-B14F-4D97-AF65-F5344CB8AC3E}">
        <p14:creationId xmlns:p14="http://schemas.microsoft.com/office/powerpoint/2010/main" val="39571907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Saldo valutario: casi possibili</a:t>
            </a:r>
            <a:endParaRPr lang="en-GB" dirty="0"/>
          </a:p>
        </p:txBody>
      </p:sp>
      <p:sp>
        <p:nvSpPr>
          <p:cNvPr id="3" name="Segnaposto contenuto 2"/>
          <p:cNvSpPr>
            <a:spLocks noGrp="1"/>
          </p:cNvSpPr>
          <p:nvPr>
            <p:ph idx="1"/>
          </p:nvPr>
        </p:nvSpPr>
        <p:spPr/>
        <p:txBody>
          <a:bodyPr>
            <a:normAutofit fontScale="77500" lnSpcReduction="20000"/>
          </a:bodyPr>
          <a:lstStyle/>
          <a:p>
            <a:r>
              <a:rPr lang="el-GR" dirty="0" smtClean="0">
                <a:solidFill>
                  <a:srgbClr val="FF0000"/>
                </a:solidFill>
                <a:sym typeface="Symbol" panose="05050102010706020507" pitchFamily="18" charset="2"/>
              </a:rPr>
              <a:t>Δ</a:t>
            </a:r>
            <a:r>
              <a:rPr lang="it-IT" dirty="0" smtClean="0">
                <a:solidFill>
                  <a:srgbClr val="FF0000"/>
                </a:solidFill>
                <a:sym typeface="Symbol" panose="05050102010706020507" pitchFamily="18" charset="2"/>
              </a:rPr>
              <a:t>RU = </a:t>
            </a:r>
            <a:r>
              <a:rPr lang="it-IT" dirty="0" smtClean="0">
                <a:sym typeface="Symbol" panose="05050102010706020507" pitchFamily="18" charset="2"/>
              </a:rPr>
              <a:t>La </a:t>
            </a:r>
            <a:r>
              <a:rPr lang="it-IT" dirty="0">
                <a:sym typeface="Symbol" panose="05050102010706020507" pitchFamily="18" charset="2"/>
              </a:rPr>
              <a:t>variazione delle riserve ufficiali come riflesso delle operazioni economiche e finanziarie tra settore privato e resto del </a:t>
            </a:r>
            <a:r>
              <a:rPr lang="it-IT" dirty="0" smtClean="0">
                <a:sym typeface="Symbol" panose="05050102010706020507" pitchFamily="18" charset="2"/>
              </a:rPr>
              <a:t>mondo (</a:t>
            </a:r>
            <a:r>
              <a:rPr lang="it-IT" dirty="0" err="1" smtClean="0">
                <a:sym typeface="Symbol" panose="05050102010706020507" pitchFamily="18" charset="2"/>
              </a:rPr>
              <a:t>funzioi</a:t>
            </a:r>
            <a:r>
              <a:rPr lang="it-IT" dirty="0" smtClean="0">
                <a:sym typeface="Symbol" panose="05050102010706020507" pitchFamily="18" charset="2"/>
              </a:rPr>
              <a:t> della banca centrale).   </a:t>
            </a:r>
            <a:endParaRPr lang="it-IT" dirty="0"/>
          </a:p>
          <a:p>
            <a:r>
              <a:rPr lang="it-IT" dirty="0">
                <a:sym typeface="Symbol" panose="05050102010706020507" pitchFamily="18" charset="2"/>
              </a:rPr>
              <a:t>Situazione 1: </a:t>
            </a:r>
            <a:r>
              <a:rPr lang="it-IT" dirty="0" smtClean="0">
                <a:sym typeface="Symbol" panose="05050102010706020507" pitchFamily="18" charset="2"/>
              </a:rPr>
              <a:t>Saldo valutario positivo </a:t>
            </a:r>
            <a:r>
              <a:rPr lang="el-GR" dirty="0">
                <a:solidFill>
                  <a:srgbClr val="FF0000"/>
                </a:solidFill>
                <a:sym typeface="Symbol" panose="05050102010706020507" pitchFamily="18" charset="2"/>
              </a:rPr>
              <a:t>Δ</a:t>
            </a:r>
            <a:r>
              <a:rPr lang="it-IT" dirty="0" smtClean="0">
                <a:solidFill>
                  <a:srgbClr val="FF0000"/>
                </a:solidFill>
                <a:sym typeface="Symbol" panose="05050102010706020507" pitchFamily="18" charset="2"/>
              </a:rPr>
              <a:t>RU </a:t>
            </a:r>
            <a:r>
              <a:rPr lang="it-IT" dirty="0">
                <a:solidFill>
                  <a:srgbClr val="FF0000"/>
                </a:solidFill>
                <a:sym typeface="Symbol" panose="05050102010706020507" pitchFamily="18" charset="2"/>
              </a:rPr>
              <a:t>&gt; 0</a:t>
            </a:r>
          </a:p>
          <a:p>
            <a:pPr lvl="1"/>
            <a:r>
              <a:rPr lang="it-IT" dirty="0" smtClean="0">
                <a:sym typeface="Symbol" panose="05050102010706020507" pitchFamily="18" charset="2"/>
              </a:rPr>
              <a:t>I pagamenti in entrata attraverso il conto economico e il conto finanziario privato superano i pagamenti in uscita </a:t>
            </a:r>
            <a:endParaRPr lang="it-IT" dirty="0">
              <a:sym typeface="Symbol" panose="05050102010706020507" pitchFamily="18" charset="2"/>
            </a:endParaRPr>
          </a:p>
          <a:p>
            <a:pPr lvl="1"/>
            <a:r>
              <a:rPr lang="it-IT" dirty="0">
                <a:sym typeface="Symbol" panose="05050102010706020507" pitchFamily="18" charset="2"/>
              </a:rPr>
              <a:t> </a:t>
            </a:r>
            <a:r>
              <a:rPr lang="it-IT" dirty="0" smtClean="0">
                <a:sym typeface="Symbol" panose="05050102010706020507" pitchFamily="18" charset="2"/>
              </a:rPr>
              <a:t>Riserve ufficiali di valuta estera (generando un pari aumento di base monetaria al netto di operazioni di </a:t>
            </a:r>
            <a:r>
              <a:rPr lang="it-IT" dirty="0" err="1" smtClean="0">
                <a:sym typeface="Symbol" panose="05050102010706020507" pitchFamily="18" charset="2"/>
              </a:rPr>
              <a:t>sterlizzazione</a:t>
            </a:r>
            <a:r>
              <a:rPr lang="it-IT" dirty="0" smtClean="0">
                <a:sym typeface="Symbol" panose="05050102010706020507" pitchFamily="18" charset="2"/>
              </a:rPr>
              <a:t>)</a:t>
            </a:r>
            <a:endParaRPr lang="it-IT" dirty="0">
              <a:sym typeface="Symbol" panose="05050102010706020507" pitchFamily="18" charset="2"/>
            </a:endParaRPr>
          </a:p>
          <a:p>
            <a:pPr lvl="1"/>
            <a:r>
              <a:rPr lang="it-IT" dirty="0" smtClean="0">
                <a:sym typeface="Symbol" panose="05050102010706020507" pitchFamily="18" charset="2"/>
              </a:rPr>
              <a:t>Creazione netta di moneta (possibili conseguenze: inflazione, apprezzamento)</a:t>
            </a:r>
            <a:endParaRPr lang="it-IT" dirty="0">
              <a:sym typeface="Symbol" panose="05050102010706020507" pitchFamily="18" charset="2"/>
            </a:endParaRPr>
          </a:p>
          <a:p>
            <a:r>
              <a:rPr lang="it-IT" dirty="0">
                <a:sym typeface="Symbol" panose="05050102010706020507" pitchFamily="18" charset="2"/>
              </a:rPr>
              <a:t>Situazione 2: Deficit nei conti con l’estero </a:t>
            </a:r>
            <a:r>
              <a:rPr lang="el-GR" dirty="0">
                <a:solidFill>
                  <a:srgbClr val="FF0000"/>
                </a:solidFill>
                <a:sym typeface="Symbol" panose="05050102010706020507" pitchFamily="18" charset="2"/>
              </a:rPr>
              <a:t>Δ</a:t>
            </a:r>
            <a:r>
              <a:rPr lang="it-IT" dirty="0">
                <a:solidFill>
                  <a:srgbClr val="FF0000"/>
                </a:solidFill>
                <a:sym typeface="Symbol" panose="05050102010706020507" pitchFamily="18" charset="2"/>
              </a:rPr>
              <a:t>RU</a:t>
            </a:r>
            <a:r>
              <a:rPr lang="it-IT" dirty="0" smtClean="0">
                <a:solidFill>
                  <a:srgbClr val="FF0000"/>
                </a:solidFill>
                <a:sym typeface="Symbol" panose="05050102010706020507" pitchFamily="18" charset="2"/>
              </a:rPr>
              <a:t> </a:t>
            </a:r>
            <a:r>
              <a:rPr lang="it-IT" dirty="0">
                <a:solidFill>
                  <a:srgbClr val="FF0000"/>
                </a:solidFill>
                <a:sym typeface="Symbol" panose="05050102010706020507" pitchFamily="18" charset="2"/>
              </a:rPr>
              <a:t>&lt; 0</a:t>
            </a:r>
          </a:p>
          <a:p>
            <a:pPr lvl="1"/>
            <a:r>
              <a:rPr lang="it-IT" dirty="0">
                <a:sym typeface="Symbol" panose="05050102010706020507" pitchFamily="18" charset="2"/>
              </a:rPr>
              <a:t>I pagamenti in </a:t>
            </a:r>
            <a:r>
              <a:rPr lang="it-IT" dirty="0" smtClean="0">
                <a:sym typeface="Symbol" panose="05050102010706020507" pitchFamily="18" charset="2"/>
              </a:rPr>
              <a:t>uscita </a:t>
            </a:r>
            <a:r>
              <a:rPr lang="it-IT" dirty="0">
                <a:sym typeface="Symbol" panose="05050102010706020507" pitchFamily="18" charset="2"/>
              </a:rPr>
              <a:t>attraverso il conto economico e il conto finanziario superano i pagamenti in </a:t>
            </a:r>
            <a:r>
              <a:rPr lang="it-IT" dirty="0" smtClean="0">
                <a:sym typeface="Symbol" panose="05050102010706020507" pitchFamily="18" charset="2"/>
              </a:rPr>
              <a:t>entrata </a:t>
            </a:r>
            <a:endParaRPr lang="it-IT" dirty="0">
              <a:sym typeface="Symbol" panose="05050102010706020507" pitchFamily="18" charset="2"/>
            </a:endParaRPr>
          </a:p>
          <a:p>
            <a:pPr lvl="1"/>
            <a:r>
              <a:rPr lang="it-IT" dirty="0">
                <a:sym typeface="Symbol" panose="05050102010706020507" pitchFamily="18" charset="2"/>
              </a:rPr>
              <a:t></a:t>
            </a:r>
            <a:r>
              <a:rPr lang="it-IT" dirty="0" smtClean="0">
                <a:sym typeface="Symbol" panose="05050102010706020507" pitchFamily="18" charset="2"/>
              </a:rPr>
              <a:t> </a:t>
            </a:r>
            <a:r>
              <a:rPr lang="it-IT" dirty="0">
                <a:sym typeface="Symbol" panose="05050102010706020507" pitchFamily="18" charset="2"/>
              </a:rPr>
              <a:t>Riserve ufficiali di valuta estera (generando un pari </a:t>
            </a:r>
            <a:r>
              <a:rPr lang="it-IT" dirty="0" smtClean="0">
                <a:sym typeface="Symbol" panose="05050102010706020507" pitchFamily="18" charset="2"/>
              </a:rPr>
              <a:t>diminuzione </a:t>
            </a:r>
            <a:r>
              <a:rPr lang="it-IT" dirty="0">
                <a:sym typeface="Symbol" panose="05050102010706020507" pitchFamily="18" charset="2"/>
              </a:rPr>
              <a:t>di base monetaria al netto di operazioni di </a:t>
            </a:r>
            <a:r>
              <a:rPr lang="it-IT" dirty="0" err="1">
                <a:sym typeface="Symbol" panose="05050102010706020507" pitchFamily="18" charset="2"/>
              </a:rPr>
              <a:t>sterlizzazione</a:t>
            </a:r>
            <a:r>
              <a:rPr lang="it-IT" dirty="0">
                <a:sym typeface="Symbol" panose="05050102010706020507" pitchFamily="18" charset="2"/>
              </a:rPr>
              <a:t>)</a:t>
            </a:r>
          </a:p>
          <a:p>
            <a:pPr lvl="1"/>
            <a:r>
              <a:rPr lang="it-IT" dirty="0" smtClean="0">
                <a:sym typeface="Symbol" panose="05050102010706020507" pitchFamily="18" charset="2"/>
              </a:rPr>
              <a:t>Riduzione </a:t>
            </a:r>
            <a:r>
              <a:rPr lang="it-IT" dirty="0">
                <a:sym typeface="Symbol" panose="05050102010706020507" pitchFamily="18" charset="2"/>
              </a:rPr>
              <a:t>netta di moneta (possibili conseguenze: </a:t>
            </a:r>
            <a:r>
              <a:rPr lang="it-IT" dirty="0" smtClean="0">
                <a:sym typeface="Symbol" panose="05050102010706020507" pitchFamily="18" charset="2"/>
              </a:rPr>
              <a:t>disinflazione/deflazione, deprezzamento</a:t>
            </a:r>
            <a:r>
              <a:rPr lang="it-IT" dirty="0">
                <a:sym typeface="Symbol" panose="05050102010706020507" pitchFamily="18" charset="2"/>
              </a:rPr>
              <a:t>)</a:t>
            </a:r>
          </a:p>
          <a:p>
            <a:r>
              <a:rPr lang="it-IT" dirty="0" smtClean="0">
                <a:sym typeface="Symbol" panose="05050102010706020507" pitchFamily="18" charset="2"/>
              </a:rPr>
              <a:t>Situazione </a:t>
            </a:r>
            <a:r>
              <a:rPr lang="it-IT" dirty="0">
                <a:sym typeface="Symbol" panose="05050102010706020507" pitchFamily="18" charset="2"/>
              </a:rPr>
              <a:t>3: Equilibrio / Pareggio nei conti con l’estero </a:t>
            </a:r>
            <a:r>
              <a:rPr lang="el-GR" dirty="0">
                <a:solidFill>
                  <a:srgbClr val="FF0000"/>
                </a:solidFill>
                <a:sym typeface="Symbol" panose="05050102010706020507" pitchFamily="18" charset="2"/>
              </a:rPr>
              <a:t>Δ</a:t>
            </a:r>
            <a:r>
              <a:rPr lang="it-IT" dirty="0" smtClean="0">
                <a:solidFill>
                  <a:srgbClr val="FF0000"/>
                </a:solidFill>
                <a:sym typeface="Symbol" panose="05050102010706020507" pitchFamily="18" charset="2"/>
              </a:rPr>
              <a:t>RU = 0 </a:t>
            </a:r>
            <a:endParaRPr lang="en-GB" dirty="0"/>
          </a:p>
        </p:txBody>
      </p:sp>
    </p:spTree>
    <p:extLst>
      <p:ext uri="{BB962C8B-B14F-4D97-AF65-F5344CB8AC3E}">
        <p14:creationId xmlns:p14="http://schemas.microsoft.com/office/powerpoint/2010/main" val="12781238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Raccordo tra la contabilità nazionale e la bilancia dei pagamenti; versione semplificata</a:t>
            </a:r>
            <a:endParaRPr lang="it-IT" dirty="0"/>
          </a:p>
        </p:txBody>
      </p:sp>
      <p:sp>
        <p:nvSpPr>
          <p:cNvPr id="3" name="Segnaposto contenuto 2"/>
          <p:cNvSpPr>
            <a:spLocks noGrp="1"/>
          </p:cNvSpPr>
          <p:nvPr>
            <p:ph idx="1"/>
          </p:nvPr>
        </p:nvSpPr>
        <p:spPr/>
        <p:txBody>
          <a:bodyPr>
            <a:normAutofit fontScale="92500" lnSpcReduction="20000"/>
          </a:bodyPr>
          <a:lstStyle/>
          <a:p>
            <a:pPr marL="514350" indent="-514350">
              <a:buFont typeface="+mj-lt"/>
              <a:buAutoNum type="arabicPeriod"/>
            </a:pPr>
            <a:r>
              <a:rPr lang="it-IT" dirty="0" smtClean="0"/>
              <a:t>Y = C + I + G + X – M   </a:t>
            </a:r>
          </a:p>
          <a:p>
            <a:pPr lvl="1"/>
            <a:r>
              <a:rPr lang="it-IT" dirty="0" smtClean="0"/>
              <a:t>(X – M </a:t>
            </a:r>
            <a:r>
              <a:rPr lang="it-IT" dirty="0">
                <a:latin typeface="Calibri" panose="020F0502020204030204" pitchFamily="34" charset="0"/>
                <a:cs typeface="Calibri" panose="020F0502020204030204" pitchFamily="34" charset="0"/>
              </a:rPr>
              <a:t>≈ CC </a:t>
            </a:r>
            <a:r>
              <a:rPr lang="it-IT" dirty="0" smtClean="0">
                <a:latin typeface="Calibri" panose="020F0502020204030204" pitchFamily="34" charset="0"/>
                <a:cs typeface="Calibri" panose="020F0502020204030204" pitchFamily="34" charset="0"/>
              </a:rPr>
              <a:t>≈ CF ≈ </a:t>
            </a:r>
            <a:r>
              <a:rPr lang="el-GR" dirty="0">
                <a:sym typeface="Symbol" panose="05050102010706020507" pitchFamily="18" charset="2"/>
              </a:rPr>
              <a:t>Δ</a:t>
            </a:r>
            <a:r>
              <a:rPr lang="it-IT" dirty="0">
                <a:sym typeface="Symbol" panose="05050102010706020507" pitchFamily="18" charset="2"/>
              </a:rPr>
              <a:t>PNE</a:t>
            </a:r>
            <a:r>
              <a:rPr lang="it-IT" dirty="0" smtClean="0">
                <a:latin typeface="Calibri" panose="020F0502020204030204" pitchFamily="34" charset="0"/>
                <a:cs typeface="Calibri" panose="020F0502020204030204" pitchFamily="34" charset="0"/>
              </a:rPr>
              <a:t> ) </a:t>
            </a:r>
            <a:endParaRPr lang="it-IT" dirty="0" smtClean="0"/>
          </a:p>
          <a:p>
            <a:pPr marL="514350" indent="-514350">
              <a:buFont typeface="+mj-lt"/>
              <a:buAutoNum type="arabicPeriod"/>
            </a:pPr>
            <a:r>
              <a:rPr lang="it-IT" dirty="0" smtClean="0"/>
              <a:t>Y + TR - TAX = C + I + (G + TR – TAX) + CC</a:t>
            </a:r>
          </a:p>
          <a:p>
            <a:pPr lvl="1"/>
            <a:r>
              <a:rPr lang="it-IT" dirty="0"/>
              <a:t>Y + TR - TAX = </a:t>
            </a:r>
            <a:r>
              <a:rPr lang="it-IT" dirty="0" smtClean="0"/>
              <a:t>YD (Reddito disponibile) = C + </a:t>
            </a:r>
            <a:r>
              <a:rPr lang="it-IT" dirty="0" err="1" smtClean="0"/>
              <a:t>Spri</a:t>
            </a:r>
            <a:r>
              <a:rPr lang="it-IT" dirty="0" smtClean="0"/>
              <a:t> </a:t>
            </a:r>
          </a:p>
          <a:p>
            <a:pPr lvl="1"/>
            <a:r>
              <a:rPr lang="it-IT" dirty="0" smtClean="0"/>
              <a:t>(G + TR – TAX) = deficit bilancio pubblico = - </a:t>
            </a:r>
            <a:r>
              <a:rPr lang="it-IT" dirty="0" err="1" smtClean="0"/>
              <a:t>Spub</a:t>
            </a:r>
            <a:r>
              <a:rPr lang="it-IT" dirty="0" smtClean="0"/>
              <a:t> </a:t>
            </a:r>
          </a:p>
          <a:p>
            <a:pPr marL="514350" indent="-514350">
              <a:buFont typeface="+mj-lt"/>
              <a:buAutoNum type="arabicPeriod"/>
            </a:pPr>
            <a:r>
              <a:rPr lang="it-IT" dirty="0" smtClean="0"/>
              <a:t>YD –  C = I – </a:t>
            </a:r>
            <a:r>
              <a:rPr lang="it-IT" dirty="0" err="1" smtClean="0"/>
              <a:t>Spub</a:t>
            </a:r>
            <a:r>
              <a:rPr lang="it-IT" dirty="0" smtClean="0"/>
              <a:t> + CC</a:t>
            </a:r>
          </a:p>
          <a:p>
            <a:pPr marL="514350" indent="-514350">
              <a:buFont typeface="+mj-lt"/>
              <a:buAutoNum type="arabicPeriod"/>
            </a:pPr>
            <a:r>
              <a:rPr lang="it-IT" dirty="0" err="1" smtClean="0"/>
              <a:t>Spri</a:t>
            </a:r>
            <a:r>
              <a:rPr lang="it-IT" dirty="0" smtClean="0"/>
              <a:t> + </a:t>
            </a:r>
            <a:r>
              <a:rPr lang="it-IT" dirty="0" err="1" smtClean="0"/>
              <a:t>Spub</a:t>
            </a:r>
            <a:r>
              <a:rPr lang="it-IT" dirty="0" smtClean="0"/>
              <a:t> = I + CC </a:t>
            </a:r>
            <a:endParaRPr lang="it-IT" dirty="0" smtClean="0">
              <a:sym typeface="Symbol" panose="05050102010706020507" pitchFamily="18" charset="2"/>
            </a:endParaRPr>
          </a:p>
          <a:p>
            <a:pPr lvl="1"/>
            <a:r>
              <a:rPr lang="it-IT" dirty="0" err="1" smtClean="0">
                <a:sym typeface="Symbol" panose="05050102010706020507" pitchFamily="18" charset="2"/>
              </a:rPr>
              <a:t>Spri</a:t>
            </a:r>
            <a:r>
              <a:rPr lang="it-IT" dirty="0" smtClean="0">
                <a:sym typeface="Symbol" panose="05050102010706020507" pitchFamily="18" charset="2"/>
              </a:rPr>
              <a:t> + </a:t>
            </a:r>
            <a:r>
              <a:rPr lang="it-IT" dirty="0" err="1" smtClean="0">
                <a:sym typeface="Symbol" panose="05050102010706020507" pitchFamily="18" charset="2"/>
              </a:rPr>
              <a:t>Spub</a:t>
            </a:r>
            <a:r>
              <a:rPr lang="it-IT" dirty="0" smtClean="0">
                <a:sym typeface="Symbol" panose="05050102010706020507" pitchFamily="18" charset="2"/>
              </a:rPr>
              <a:t> = </a:t>
            </a:r>
            <a:r>
              <a:rPr lang="it-IT" dirty="0" err="1" smtClean="0">
                <a:sym typeface="Symbol" panose="05050102010706020507" pitchFamily="18" charset="2"/>
              </a:rPr>
              <a:t>Stot</a:t>
            </a:r>
            <a:endParaRPr lang="it-IT" dirty="0" smtClean="0">
              <a:sym typeface="Symbol" panose="05050102010706020507" pitchFamily="18" charset="2"/>
            </a:endParaRPr>
          </a:p>
          <a:p>
            <a:pPr lvl="1"/>
            <a:r>
              <a:rPr lang="it-IT" dirty="0" smtClean="0">
                <a:latin typeface="Calibri" panose="020F0502020204030204" pitchFamily="34" charset="0"/>
                <a:cs typeface="Calibri" panose="020F0502020204030204" pitchFamily="34" charset="0"/>
              </a:rPr>
              <a:t>CC </a:t>
            </a:r>
            <a:r>
              <a:rPr lang="it-IT" dirty="0">
                <a:latin typeface="Calibri" panose="020F0502020204030204" pitchFamily="34" charset="0"/>
                <a:cs typeface="Calibri" panose="020F0502020204030204" pitchFamily="34" charset="0"/>
              </a:rPr>
              <a:t>≈ CF </a:t>
            </a:r>
            <a:endParaRPr lang="it-IT" dirty="0" smtClean="0">
              <a:sym typeface="Symbol" panose="05050102010706020507" pitchFamily="18" charset="2"/>
            </a:endParaRPr>
          </a:p>
          <a:p>
            <a:pPr marL="514350" indent="-514350">
              <a:buFont typeface="+mj-lt"/>
              <a:buAutoNum type="arabicPeriod"/>
            </a:pPr>
            <a:r>
              <a:rPr lang="it-IT" dirty="0" err="1" smtClean="0">
                <a:solidFill>
                  <a:srgbClr val="FF0000"/>
                </a:solidFill>
                <a:sym typeface="Symbol" panose="05050102010706020507" pitchFamily="18" charset="2"/>
              </a:rPr>
              <a:t>Stot</a:t>
            </a:r>
            <a:r>
              <a:rPr lang="it-IT" dirty="0" smtClean="0">
                <a:solidFill>
                  <a:srgbClr val="FF0000"/>
                </a:solidFill>
                <a:sym typeface="Symbol" panose="05050102010706020507" pitchFamily="18" charset="2"/>
              </a:rPr>
              <a:t> – I = CF = </a:t>
            </a:r>
            <a:r>
              <a:rPr lang="el-GR" dirty="0">
                <a:solidFill>
                  <a:srgbClr val="FF0000"/>
                </a:solidFill>
                <a:sym typeface="Symbol" panose="05050102010706020507" pitchFamily="18" charset="2"/>
              </a:rPr>
              <a:t>Δ</a:t>
            </a:r>
            <a:r>
              <a:rPr lang="it-IT" dirty="0">
                <a:solidFill>
                  <a:srgbClr val="FF0000"/>
                </a:solidFill>
                <a:sym typeface="Symbol" panose="05050102010706020507" pitchFamily="18" charset="2"/>
              </a:rPr>
              <a:t>PNE</a:t>
            </a:r>
            <a:r>
              <a:rPr lang="it-IT" dirty="0">
                <a:latin typeface="Calibri" panose="020F0502020204030204" pitchFamily="34" charset="0"/>
                <a:cs typeface="Calibri" panose="020F0502020204030204" pitchFamily="34" charset="0"/>
              </a:rPr>
              <a:t> </a:t>
            </a:r>
            <a:endParaRPr lang="it-IT" dirty="0" smtClean="0">
              <a:solidFill>
                <a:srgbClr val="FF0000"/>
              </a:solidFill>
              <a:sym typeface="Symbol" panose="05050102010706020507" pitchFamily="18" charset="2"/>
            </a:endParaRPr>
          </a:p>
          <a:p>
            <a:pPr lvl="1"/>
            <a:r>
              <a:rPr lang="it-IT" dirty="0" smtClean="0">
                <a:sym typeface="Symbol" panose="05050102010706020507" pitchFamily="18" charset="2"/>
              </a:rPr>
              <a:t>CC &gt; 0 (es. Germania) </a:t>
            </a:r>
            <a:r>
              <a:rPr lang="it-IT" dirty="0">
                <a:sym typeface="Symbol" panose="05050102010706020507" pitchFamily="18" charset="2"/>
              </a:rPr>
              <a:t> S </a:t>
            </a:r>
            <a:r>
              <a:rPr lang="it-IT" dirty="0" smtClean="0">
                <a:sym typeface="Symbol" panose="05050102010706020507" pitchFamily="18" charset="2"/>
              </a:rPr>
              <a:t>&gt; </a:t>
            </a:r>
            <a:r>
              <a:rPr lang="it-IT" dirty="0">
                <a:sym typeface="Symbol" panose="05050102010706020507" pitchFamily="18" charset="2"/>
              </a:rPr>
              <a:t>I  </a:t>
            </a:r>
            <a:r>
              <a:rPr lang="it-IT" dirty="0" err="1" smtClean="0">
                <a:sym typeface="Symbol" panose="05050102010706020507" pitchFamily="18" charset="2"/>
              </a:rPr>
              <a:t>Spr</a:t>
            </a:r>
            <a:r>
              <a:rPr lang="it-IT" dirty="0" smtClean="0">
                <a:sym typeface="Symbol" panose="05050102010706020507" pitchFamily="18" charset="2"/>
              </a:rPr>
              <a:t> + (TAX – G – TR) </a:t>
            </a:r>
            <a:r>
              <a:rPr lang="it-IT" dirty="0">
                <a:sym typeface="Symbol" panose="05050102010706020507" pitchFamily="18" charset="2"/>
              </a:rPr>
              <a:t>&gt; I</a:t>
            </a:r>
            <a:r>
              <a:rPr lang="it-IT" dirty="0" smtClean="0">
                <a:sym typeface="Symbol" panose="05050102010706020507" pitchFamily="18" charset="2"/>
              </a:rPr>
              <a:t> </a:t>
            </a:r>
          </a:p>
          <a:p>
            <a:pPr lvl="1"/>
            <a:r>
              <a:rPr lang="it-IT" dirty="0">
                <a:sym typeface="Symbol" panose="05050102010706020507" pitchFamily="18" charset="2"/>
              </a:rPr>
              <a:t>CC </a:t>
            </a:r>
            <a:r>
              <a:rPr lang="it-IT" dirty="0" smtClean="0">
                <a:sym typeface="Symbol" panose="05050102010706020507" pitchFamily="18" charset="2"/>
              </a:rPr>
              <a:t>&lt; </a:t>
            </a:r>
            <a:r>
              <a:rPr lang="it-IT" dirty="0">
                <a:sym typeface="Symbol" panose="05050102010706020507" pitchFamily="18" charset="2"/>
              </a:rPr>
              <a:t>0 (es. </a:t>
            </a:r>
            <a:r>
              <a:rPr lang="it-IT" dirty="0" smtClean="0">
                <a:sym typeface="Symbol" panose="05050102010706020507" pitchFamily="18" charset="2"/>
              </a:rPr>
              <a:t>USA) </a:t>
            </a:r>
            <a:r>
              <a:rPr lang="it-IT" dirty="0">
                <a:sym typeface="Symbol" panose="05050102010706020507" pitchFamily="18" charset="2"/>
              </a:rPr>
              <a:t> S </a:t>
            </a:r>
            <a:r>
              <a:rPr lang="it-IT" dirty="0" smtClean="0">
                <a:sym typeface="Symbol" panose="05050102010706020507" pitchFamily="18" charset="2"/>
              </a:rPr>
              <a:t>&lt; </a:t>
            </a:r>
            <a:r>
              <a:rPr lang="it-IT" dirty="0">
                <a:sym typeface="Symbol" panose="05050102010706020507" pitchFamily="18" charset="2"/>
              </a:rPr>
              <a:t>I  </a:t>
            </a:r>
            <a:r>
              <a:rPr lang="it-IT" dirty="0" err="1">
                <a:sym typeface="Symbol" panose="05050102010706020507" pitchFamily="18" charset="2"/>
              </a:rPr>
              <a:t>Spr</a:t>
            </a:r>
            <a:r>
              <a:rPr lang="it-IT" dirty="0">
                <a:sym typeface="Symbol" panose="05050102010706020507" pitchFamily="18" charset="2"/>
              </a:rPr>
              <a:t> + (TAX – G – TR) </a:t>
            </a:r>
            <a:r>
              <a:rPr lang="it-IT" dirty="0" smtClean="0">
                <a:sym typeface="Symbol" panose="05050102010706020507" pitchFamily="18" charset="2"/>
              </a:rPr>
              <a:t>&lt; </a:t>
            </a:r>
            <a:r>
              <a:rPr lang="it-IT" dirty="0">
                <a:sym typeface="Symbol" panose="05050102010706020507" pitchFamily="18" charset="2"/>
              </a:rPr>
              <a:t>I</a:t>
            </a:r>
            <a:endParaRPr lang="it-IT" dirty="0" smtClean="0">
              <a:sym typeface="Symbol" panose="05050102010706020507" pitchFamily="18" charset="2"/>
            </a:endParaRPr>
          </a:p>
          <a:p>
            <a:pPr lvl="1"/>
            <a:endParaRPr lang="it-IT" dirty="0" smtClean="0">
              <a:sym typeface="Symbol" panose="05050102010706020507" pitchFamily="18" charset="2"/>
            </a:endParaRPr>
          </a:p>
        </p:txBody>
      </p:sp>
    </p:spTree>
    <p:extLst>
      <p:ext uri="{BB962C8B-B14F-4D97-AF65-F5344CB8AC3E}">
        <p14:creationId xmlns:p14="http://schemas.microsoft.com/office/powerpoint/2010/main" val="3044185648"/>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9332</TotalTime>
  <Words>1797</Words>
  <Application>Microsoft Office PowerPoint</Application>
  <PresentationFormat>Widescreen</PresentationFormat>
  <Paragraphs>117</Paragraphs>
  <Slides>16</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16</vt:i4>
      </vt:variant>
    </vt:vector>
  </HeadingPairs>
  <TitlesOfParts>
    <vt:vector size="21" baseType="lpstr">
      <vt:lpstr>Arial</vt:lpstr>
      <vt:lpstr>Calibri</vt:lpstr>
      <vt:lpstr>Calibri Light</vt:lpstr>
      <vt:lpstr>Symbol</vt:lpstr>
      <vt:lpstr>Tema di Office</vt:lpstr>
      <vt:lpstr>Economia pubblica / Politica economica Lezione 10.25  La bilancia dei pagamenti</vt:lpstr>
      <vt:lpstr>La dimensione internazionale della politica economica</vt:lpstr>
      <vt:lpstr>La dimensione internazionale della politica economica (2)</vt:lpstr>
      <vt:lpstr>La bilancia dei pagamenti</vt:lpstr>
      <vt:lpstr>La bilancia dei pagamenti (2)</vt:lpstr>
      <vt:lpstr>Il conto corrente</vt:lpstr>
      <vt:lpstr>Presentazione standard di PowerPoint</vt:lpstr>
      <vt:lpstr>Il conto capitale</vt:lpstr>
      <vt:lpstr>Il conto finanziario</vt:lpstr>
      <vt:lpstr>Presentazione standard di PowerPoint</vt:lpstr>
      <vt:lpstr>La posizione patrimoniale sull’estero</vt:lpstr>
      <vt:lpstr>Presentazione standard di PowerPoint</vt:lpstr>
      <vt:lpstr>Saldo economico, finanziario, valutario</vt:lpstr>
      <vt:lpstr>Saldo economico e finanziario: casi possibili</vt:lpstr>
      <vt:lpstr>Saldo valutario: casi possibili</vt:lpstr>
      <vt:lpstr>Raccordo tra la contabilità nazionale e la bilancia dei pagamenti; versione semplificata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514</cp:revision>
  <dcterms:created xsi:type="dcterms:W3CDTF">2020-03-17T15:33:48Z</dcterms:created>
  <dcterms:modified xsi:type="dcterms:W3CDTF">2025-05-03T06:32:58Z</dcterms:modified>
</cp:coreProperties>
</file>