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6" r:id="rId2"/>
    <p:sldId id="268" r:id="rId3"/>
    <p:sldId id="275" r:id="rId4"/>
    <p:sldId id="269" r:id="rId5"/>
    <p:sldId id="270" r:id="rId6"/>
    <p:sldId id="276" r:id="rId7"/>
    <p:sldId id="277" r:id="rId8"/>
    <p:sldId id="278" r:id="rId9"/>
    <p:sldId id="279" r:id="rId10"/>
    <p:sldId id="280" r:id="rId11"/>
  </p:sldIdLst>
  <p:sldSz cx="12192000" cy="6858000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088" autoAdjust="0"/>
    <p:restoredTop sz="94660"/>
  </p:normalViewPr>
  <p:slideViewPr>
    <p:cSldViewPr snapToGrid="0">
      <p:cViewPr varScale="1">
        <p:scale>
          <a:sx n="69" d="100"/>
          <a:sy n="69" d="100"/>
        </p:scale>
        <p:origin x="63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681365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82082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34687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6369050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85074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240965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4779652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072655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3410487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475916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200493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F9706D-6A07-40C2-8DF2-A581D727338F}" type="datetimeFigureOut">
              <a:rPr lang="it-IT" smtClean="0"/>
              <a:t>03/05/2025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29F51E-3083-479D-9BD2-A377EFE5230F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426252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524000" y="1122362"/>
            <a:ext cx="9144000" cy="2865977"/>
          </a:xfrm>
        </p:spPr>
        <p:txBody>
          <a:bodyPr>
            <a:normAutofit/>
          </a:bodyPr>
          <a:lstStyle/>
          <a:p>
            <a:r>
              <a:rPr lang="it-IT" sz="4200" dirty="0" smtClean="0"/>
              <a:t>Politica economica</a:t>
            </a:r>
            <a:br>
              <a:rPr lang="it-IT" sz="4200" dirty="0" smtClean="0"/>
            </a:br>
            <a:r>
              <a:rPr lang="it-IT" sz="4200" dirty="0" smtClean="0"/>
              <a:t>Lezione </a:t>
            </a:r>
            <a:r>
              <a:rPr lang="it-IT" sz="4200" dirty="0" smtClean="0"/>
              <a:t>12.25</a:t>
            </a:r>
            <a:r>
              <a:rPr lang="it-IT" sz="4200" dirty="0" smtClean="0"/>
              <a:t/>
            </a:r>
            <a:br>
              <a:rPr lang="it-IT" sz="4200" dirty="0" smtClean="0"/>
            </a:br>
            <a:r>
              <a:rPr lang="it-IT" sz="4200" dirty="0"/>
              <a:t/>
            </a:r>
            <a:br>
              <a:rPr lang="it-IT" sz="4200" dirty="0"/>
            </a:br>
            <a:r>
              <a:rPr lang="it-IT" sz="4200" dirty="0" smtClean="0"/>
              <a:t>Politiche per la bilancia dei pagamenti</a:t>
            </a:r>
            <a:endParaRPr lang="it-IT" sz="42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it-IT" dirty="0"/>
          </a:p>
          <a:p>
            <a:r>
              <a:rPr lang="it-IT" dirty="0"/>
              <a:t>Paolo Paesani</a:t>
            </a:r>
          </a:p>
          <a:p>
            <a:r>
              <a:rPr lang="it-IT" dirty="0" smtClean="0"/>
              <a:t>ALEF </a:t>
            </a:r>
            <a:r>
              <a:rPr lang="it-IT" dirty="0"/>
              <a:t>Tor Vergata</a:t>
            </a:r>
          </a:p>
        </p:txBody>
      </p:sp>
      <p:sp>
        <p:nvSpPr>
          <p:cNvPr id="4" name="CasellaDiTesto 3"/>
          <p:cNvSpPr txBox="1"/>
          <p:nvPr/>
        </p:nvSpPr>
        <p:spPr>
          <a:xfrm>
            <a:off x="9301018" y="5523345"/>
            <a:ext cx="26231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dirty="0" smtClean="0"/>
              <a:t>08.05.2025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9698492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Politiche per affrontare CC &lt; 0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Deprezzamento/svalutazione del tasso di cambio per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 EXP  IMP</a:t>
            </a:r>
            <a:endParaRPr lang="it-IT" dirty="0" smtClean="0">
              <a:solidFill>
                <a:srgbClr val="FF0000"/>
              </a:solidFill>
            </a:endParaRPr>
          </a:p>
          <a:p>
            <a:pPr lvl="1"/>
            <a:r>
              <a:rPr lang="it-IT" dirty="0" smtClean="0"/>
              <a:t>Come fare? </a:t>
            </a:r>
          </a:p>
          <a:p>
            <a:pPr lvl="2"/>
            <a:r>
              <a:rPr lang="it-IT" dirty="0" smtClean="0"/>
              <a:t>Se cambi flessibili politica monetaria espansiva: </a:t>
            </a:r>
            <a:r>
              <a:rPr lang="it-IT" dirty="0" smtClean="0">
                <a:sym typeface="Symbol" panose="05050102010706020507" pitchFamily="18" charset="2"/>
              </a:rPr>
              <a:t> i  </a:t>
            </a:r>
            <a:r>
              <a:rPr lang="it-IT" dirty="0">
                <a:sym typeface="Symbol" panose="05050102010706020507" pitchFamily="18" charset="2"/>
              </a:rPr>
              <a:t> </a:t>
            </a:r>
            <a:r>
              <a:rPr lang="it-IT" dirty="0" smtClean="0">
                <a:sym typeface="Symbol" panose="05050102010706020507" pitchFamily="18" charset="2"/>
              </a:rPr>
              <a:t> D</a:t>
            </a:r>
            <a:r>
              <a:rPr lang="it-IT" baseline="-25000" dirty="0" smtClean="0">
                <a:sym typeface="Symbol" panose="05050102010706020507" pitchFamily="18" charset="2"/>
              </a:rPr>
              <a:t>VN</a:t>
            </a:r>
            <a:r>
              <a:rPr lang="it-IT" dirty="0" smtClean="0">
                <a:sym typeface="Symbol" panose="05050102010706020507" pitchFamily="18" charset="2"/>
              </a:rPr>
              <a:t>  D</a:t>
            </a:r>
            <a:r>
              <a:rPr lang="it-IT" baseline="-25000" dirty="0" smtClean="0">
                <a:sym typeface="Symbol" panose="05050102010706020507" pitchFamily="18" charset="2"/>
              </a:rPr>
              <a:t>VE </a:t>
            </a:r>
            <a:r>
              <a:rPr lang="it-IT" dirty="0" smtClean="0">
                <a:sym typeface="Symbol" panose="05050102010706020507" pitchFamily="18" charset="2"/>
              </a:rPr>
              <a:t> VN si deprezza  </a:t>
            </a:r>
            <a:r>
              <a:rPr lang="it-IT" dirty="0">
                <a:sym typeface="Symbol" panose="05050102010706020507" pitchFamily="18" charset="2"/>
              </a:rPr>
              <a:t> EXP  </a:t>
            </a:r>
            <a:r>
              <a:rPr lang="it-IT" dirty="0" smtClean="0">
                <a:sym typeface="Symbol" panose="05050102010706020507" pitchFamily="18" charset="2"/>
              </a:rPr>
              <a:t>IMP (a parità di P e P*)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Se cambi fissi, svalutazione della parità ufficiale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Efficacia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Condizione di </a:t>
            </a:r>
            <a:r>
              <a:rPr lang="it-IT" dirty="0" smtClean="0">
                <a:sym typeface="Symbol" panose="05050102010706020507" pitchFamily="18" charset="2"/>
              </a:rPr>
              <a:t>Marshall-Lerner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Dipende dalla composizione delle importazioni e delle esportazioni e dall’elasticità della domanda al prezzo di entrambe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Controindicazioni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Effetto J 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Rappresaglia da parte degli altri paesi (guerra valutaria)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8314918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La condizione di Marshall-Lerner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19777" y="1690688"/>
            <a:ext cx="6667500" cy="619125"/>
          </a:xfrm>
          <a:prstGeom prst="rect">
            <a:avLst/>
          </a:prstGeom>
        </p:spPr>
      </p:pic>
      <p:pic>
        <p:nvPicPr>
          <p:cNvPr id="5" name="Immagin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47788" y="2487613"/>
            <a:ext cx="7058025" cy="1057275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42171" y="3722688"/>
            <a:ext cx="8143875" cy="1000125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86752" y="5000192"/>
            <a:ext cx="5848350" cy="847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210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Politiche per affrontare CC &lt; 0 (2)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dirty="0" smtClean="0">
                <a:solidFill>
                  <a:srgbClr val="FF0000"/>
                </a:solidFill>
              </a:rPr>
              <a:t>Politiche restrittive per 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 IMP</a:t>
            </a:r>
            <a:endParaRPr lang="it-IT" dirty="0" smtClean="0">
              <a:solidFill>
                <a:srgbClr val="FF0000"/>
              </a:solidFill>
            </a:endParaRPr>
          </a:p>
          <a:p>
            <a:pPr lvl="1"/>
            <a:r>
              <a:rPr lang="it-IT" dirty="0" smtClean="0"/>
              <a:t>Come fare? </a:t>
            </a:r>
          </a:p>
          <a:p>
            <a:pPr lvl="2"/>
            <a:r>
              <a:rPr lang="it-IT" dirty="0">
                <a:sym typeface="Symbol" panose="05050102010706020507" pitchFamily="18" charset="2"/>
              </a:rPr>
              <a:t> </a:t>
            </a:r>
            <a:r>
              <a:rPr lang="it-IT" dirty="0" smtClean="0">
                <a:sym typeface="Symbol" panose="05050102010706020507" pitchFamily="18" charset="2"/>
              </a:rPr>
              <a:t>TAX, </a:t>
            </a:r>
            <a:r>
              <a:rPr lang="it-IT" dirty="0">
                <a:sym typeface="Symbol" panose="05050102010706020507" pitchFamily="18" charset="2"/>
              </a:rPr>
              <a:t> </a:t>
            </a:r>
            <a:r>
              <a:rPr lang="it-IT" dirty="0" smtClean="0">
                <a:sym typeface="Symbol" panose="05050102010706020507" pitchFamily="18" charset="2"/>
              </a:rPr>
              <a:t>G, TR  </a:t>
            </a:r>
            <a:r>
              <a:rPr lang="it-IT" dirty="0">
                <a:sym typeface="Symbol" panose="05050102010706020507" pitchFamily="18" charset="2"/>
              </a:rPr>
              <a:t> </a:t>
            </a:r>
            <a:r>
              <a:rPr lang="it-IT" dirty="0" smtClean="0">
                <a:sym typeface="Symbol" panose="05050102010706020507" pitchFamily="18" charset="2"/>
              </a:rPr>
              <a:t> Y  </a:t>
            </a:r>
            <a:r>
              <a:rPr lang="it-IT" dirty="0">
                <a:sym typeface="Symbol" panose="05050102010706020507" pitchFamily="18" charset="2"/>
              </a:rPr>
              <a:t>  </a:t>
            </a:r>
            <a:r>
              <a:rPr lang="it-IT" dirty="0" smtClean="0">
                <a:sym typeface="Symbol" panose="05050102010706020507" pitchFamily="18" charset="2"/>
              </a:rPr>
              <a:t>IMP (</a:t>
            </a:r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IMP = M0 + </a:t>
            </a:r>
            <a:r>
              <a:rPr lang="it-IT" i="1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m</a:t>
            </a:r>
            <a:r>
              <a:rPr lang="it-IT" dirty="0" err="1" smtClean="0">
                <a:solidFill>
                  <a:srgbClr val="FF0000"/>
                </a:solidFill>
                <a:sym typeface="Symbol" panose="05050102010706020507" pitchFamily="18" charset="2"/>
              </a:rPr>
              <a:t>Y</a:t>
            </a:r>
            <a:r>
              <a:rPr lang="it-IT" dirty="0" smtClean="0">
                <a:sym typeface="Symbol" panose="05050102010706020507" pitchFamily="18" charset="2"/>
              </a:rPr>
              <a:t>) oppure politica monetaria restrittiva in regime di cambi flessibili (con controindicazioni attraverso il e)</a:t>
            </a:r>
          </a:p>
          <a:p>
            <a:pPr lvl="2"/>
            <a:r>
              <a:rPr lang="it-IT" dirty="0" smtClean="0">
                <a:sym typeface="Symbol" panose="05050102010706020507" pitchFamily="18" charset="2"/>
              </a:rPr>
              <a:t>La politica fiscale restrittiva a prescindere dal regime di cambio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Efficacia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Dipende da </a:t>
            </a:r>
            <a:r>
              <a:rPr lang="it-IT" i="1" dirty="0" smtClean="0">
                <a:sym typeface="Symbol" panose="05050102010706020507" pitchFamily="18" charset="2"/>
              </a:rPr>
              <a:t>m</a:t>
            </a:r>
            <a:r>
              <a:rPr lang="it-IT" dirty="0" smtClean="0">
                <a:sym typeface="Symbol" panose="05050102010706020507" pitchFamily="18" charset="2"/>
              </a:rPr>
              <a:t> , dalla struttura delle importazioni e dal gradi di dipendenza del paese dall’estero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Controindicazioni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Effetti negativi sul mercato del lavoro e sull’economia</a:t>
            </a:r>
          </a:p>
          <a:p>
            <a:pPr lvl="1"/>
            <a:r>
              <a:rPr lang="it-IT" dirty="0">
                <a:sym typeface="Symbol" panose="05050102010706020507" pitchFamily="18" charset="2"/>
              </a:rPr>
              <a:t>Fattibilità politica</a:t>
            </a:r>
          </a:p>
          <a:p>
            <a:pPr lvl="1"/>
            <a:endParaRPr lang="it-IT" dirty="0" smtClean="0">
              <a:sym typeface="Symbol" panose="05050102010706020507" pitchFamily="18" charset="2"/>
            </a:endParaRPr>
          </a:p>
        </p:txBody>
      </p:sp>
    </p:spTree>
    <p:extLst>
      <p:ext uri="{BB962C8B-B14F-4D97-AF65-F5344CB8AC3E}">
        <p14:creationId xmlns:p14="http://schemas.microsoft.com/office/powerpoint/2010/main" val="105269848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Politiche per </a:t>
            </a:r>
            <a:r>
              <a:rPr lang="it-IT" dirty="0" smtClean="0"/>
              <a:t>affrontare </a:t>
            </a:r>
            <a:r>
              <a:rPr lang="it-IT" dirty="0"/>
              <a:t>CC &lt; 0 </a:t>
            </a:r>
            <a:r>
              <a:rPr lang="it-IT" dirty="0" smtClean="0"/>
              <a:t>(3)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>
                <a:solidFill>
                  <a:srgbClr val="FF0000"/>
                </a:solidFill>
              </a:rPr>
              <a:t>Introdurre barriere protezionistiche per </a:t>
            </a:r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 EXP  IMP</a:t>
            </a:r>
            <a:endParaRPr lang="it-IT" dirty="0" smtClean="0">
              <a:solidFill>
                <a:srgbClr val="FF0000"/>
              </a:solidFill>
            </a:endParaRP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Barriere tariffarie</a:t>
            </a:r>
            <a:r>
              <a:rPr lang="it-IT" dirty="0" smtClean="0"/>
              <a:t>: dazi e imposte sulle importazioni</a:t>
            </a:r>
          </a:p>
          <a:p>
            <a:pPr lvl="1"/>
            <a:r>
              <a:rPr lang="it-IT" dirty="0" smtClean="0">
                <a:solidFill>
                  <a:srgbClr val="FF0000"/>
                </a:solidFill>
              </a:rPr>
              <a:t>Barriere non tariffarie</a:t>
            </a:r>
            <a:r>
              <a:rPr lang="it-IT" dirty="0" smtClean="0"/>
              <a:t>: quote, barriere di natura amministrativa</a:t>
            </a:r>
          </a:p>
          <a:p>
            <a:pPr lvl="1"/>
            <a:r>
              <a:rPr lang="it-IT" dirty="0" smtClean="0"/>
              <a:t>Altri motivi per introdurre barriere protezionistiche (p. 280)</a:t>
            </a:r>
          </a:p>
          <a:p>
            <a:r>
              <a:rPr lang="it-IT" dirty="0">
                <a:solidFill>
                  <a:srgbClr val="FF0000"/>
                </a:solidFill>
                <a:sym typeface="Symbol" panose="05050102010706020507" pitchFamily="18" charset="2"/>
              </a:rPr>
              <a:t>Efficacia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Effetti del dazio in equilibrio parziale </a:t>
            </a:r>
          </a:p>
          <a:p>
            <a:r>
              <a:rPr lang="it-IT" dirty="0" smtClean="0">
                <a:solidFill>
                  <a:srgbClr val="FF0000"/>
                </a:solidFill>
                <a:sym typeface="Symbol" panose="05050102010706020507" pitchFamily="18" charset="2"/>
              </a:rPr>
              <a:t>Controindicazioni</a:t>
            </a:r>
            <a:endParaRPr lang="it-IT" dirty="0">
              <a:solidFill>
                <a:srgbClr val="FF0000"/>
              </a:solidFill>
              <a:sym typeface="Symbol" panose="05050102010706020507" pitchFamily="18" charset="2"/>
            </a:endParaRP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Effetti distorsivi</a:t>
            </a:r>
            <a:endParaRPr lang="it-IT" dirty="0">
              <a:sym typeface="Symbol" panose="05050102010706020507" pitchFamily="18" charset="2"/>
            </a:endParaRP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Rischi di rappresaglia</a:t>
            </a:r>
          </a:p>
          <a:p>
            <a:pPr lvl="1"/>
            <a:r>
              <a:rPr lang="it-IT" dirty="0" smtClean="0">
                <a:sym typeface="Symbol" panose="05050102010706020507" pitchFamily="18" charset="2"/>
              </a:rPr>
              <a:t>Rinuncia ai vantaggi del libero scambio e forme d’integrazione commerciale </a:t>
            </a:r>
            <a:endParaRPr lang="it-IT" dirty="0">
              <a:sym typeface="Symbol" panose="05050102010706020507" pitchFamily="18" charset="2"/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3513387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Effetti di un dazio in equilibrio parziale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1746" y="1690688"/>
            <a:ext cx="7891318" cy="4487811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8036" y="3112653"/>
            <a:ext cx="5909741" cy="16256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36921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Giustificazioni del protezionismo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907684"/>
          </a:xfrm>
        </p:spPr>
        <p:txBody>
          <a:bodyPr>
            <a:normAutofit fontScale="62500" lnSpcReduction="20000"/>
          </a:bodyPr>
          <a:lstStyle/>
          <a:p>
            <a:r>
              <a:rPr lang="it-IT" dirty="0"/>
              <a:t>1. </a:t>
            </a:r>
            <a:r>
              <a:rPr lang="it-IT" dirty="0">
                <a:solidFill>
                  <a:srgbClr val="FF0000"/>
                </a:solidFill>
              </a:rPr>
              <a:t>L’industria nascente</a:t>
            </a:r>
            <a:r>
              <a:rPr lang="it-IT" dirty="0"/>
              <a:t>: alcune industrie inizialmente sono troppo piccole </a:t>
            </a:r>
            <a:r>
              <a:rPr lang="it-IT" dirty="0" smtClean="0"/>
              <a:t>per competere </a:t>
            </a:r>
            <a:r>
              <a:rPr lang="it-IT" dirty="0"/>
              <a:t>a livello internazionale anche se, potenzialmente, sarebbero in grado </a:t>
            </a:r>
            <a:r>
              <a:rPr lang="it-IT" dirty="0" smtClean="0"/>
              <a:t>di farlo</a:t>
            </a:r>
            <a:r>
              <a:rPr lang="it-IT" dirty="0"/>
              <a:t>. Questo e vero, in particolare, nei settori caratterizzati dalla presenza di </a:t>
            </a:r>
            <a:r>
              <a:rPr lang="it-IT" dirty="0" smtClean="0"/>
              <a:t>economie di scala. La protezione dà all’impresa nascente </a:t>
            </a:r>
            <a:r>
              <a:rPr lang="it-IT" dirty="0"/>
              <a:t>il tempo di acquisire le conoscenze e la specializzazione necessaria e </a:t>
            </a:r>
            <a:r>
              <a:rPr lang="it-IT" dirty="0" smtClean="0"/>
              <a:t>per dotarsi </a:t>
            </a:r>
            <a:r>
              <a:rPr lang="it-IT" dirty="0"/>
              <a:t>dei mezzi utili </a:t>
            </a:r>
            <a:r>
              <a:rPr lang="it-IT" dirty="0" smtClean="0"/>
              <a:t>per </a:t>
            </a:r>
            <a:r>
              <a:rPr lang="it-IT" dirty="0"/>
              <a:t>competere a livello internazionale (</a:t>
            </a:r>
            <a:r>
              <a:rPr lang="it-IT" dirty="0" smtClean="0"/>
              <a:t>problema dell’assuefazione alla protezione).</a:t>
            </a:r>
            <a:endParaRPr lang="it-IT" dirty="0"/>
          </a:p>
          <a:p>
            <a:r>
              <a:rPr lang="it-IT" dirty="0"/>
              <a:t>2. </a:t>
            </a:r>
            <a:r>
              <a:rPr lang="it-IT" dirty="0">
                <a:solidFill>
                  <a:srgbClr val="FF0000"/>
                </a:solidFill>
              </a:rPr>
              <a:t>Riduzione della dipendenza </a:t>
            </a:r>
            <a:r>
              <a:rPr lang="it-IT" dirty="0"/>
              <a:t>da beni con potenziale dinamico limitato. </a:t>
            </a:r>
            <a:r>
              <a:rPr lang="it-IT" dirty="0" smtClean="0"/>
              <a:t>Questo argomento </a:t>
            </a:r>
            <a:r>
              <a:rPr lang="it-IT" dirty="0"/>
              <a:t>vale soprattutto per i paesi che si specializzano nella produzione</a:t>
            </a:r>
            <a:r>
              <a:rPr lang="it-IT" dirty="0" smtClean="0"/>
              <a:t>/ esportazione </a:t>
            </a:r>
            <a:r>
              <a:rPr lang="it-IT" dirty="0"/>
              <a:t>di beni di caratterizzati da una domanda inelastica al reddito e ai </a:t>
            </a:r>
            <a:r>
              <a:rPr lang="it-IT" dirty="0" smtClean="0"/>
              <a:t>prezzi (</a:t>
            </a:r>
            <a:r>
              <a:rPr lang="it-IT" dirty="0"/>
              <a:t>es. beni primari, materie prime). </a:t>
            </a:r>
            <a:r>
              <a:rPr lang="it-IT" dirty="0" smtClean="0"/>
              <a:t>Il </a:t>
            </a:r>
            <a:r>
              <a:rPr lang="it-IT" dirty="0"/>
              <a:t>protezionismo si </a:t>
            </a:r>
            <a:r>
              <a:rPr lang="it-IT" dirty="0" err="1"/>
              <a:t>puo</a:t>
            </a:r>
            <a:r>
              <a:rPr lang="it-IT" dirty="0"/>
              <a:t> giustificare </a:t>
            </a:r>
            <a:r>
              <a:rPr lang="it-IT" dirty="0" smtClean="0"/>
              <a:t>se serve </a:t>
            </a:r>
            <a:r>
              <a:rPr lang="it-IT" dirty="0"/>
              <a:t>a creare una struttura produttiva </a:t>
            </a:r>
            <a:r>
              <a:rPr lang="it-IT" dirty="0" err="1"/>
              <a:t>piu</a:t>
            </a:r>
            <a:r>
              <a:rPr lang="it-IT" dirty="0"/>
              <a:t> bilanciata.</a:t>
            </a:r>
          </a:p>
          <a:p>
            <a:r>
              <a:rPr lang="it-IT" dirty="0"/>
              <a:t>3. </a:t>
            </a:r>
            <a:r>
              <a:rPr lang="it-IT" dirty="0" smtClean="0">
                <a:solidFill>
                  <a:srgbClr val="FF0000"/>
                </a:solidFill>
              </a:rPr>
              <a:t>Rappresaglia</a:t>
            </a:r>
            <a:r>
              <a:rPr lang="it-IT" dirty="0" smtClean="0"/>
              <a:t> contro l’adozione di politiche </a:t>
            </a:r>
            <a:r>
              <a:rPr lang="it-IT" dirty="0"/>
              <a:t>scorrette da parte di </a:t>
            </a:r>
            <a:r>
              <a:rPr lang="it-IT" dirty="0" smtClean="0"/>
              <a:t>paesi esteri </a:t>
            </a:r>
            <a:r>
              <a:rPr lang="it-IT" dirty="0"/>
              <a:t>(es. </a:t>
            </a:r>
            <a:r>
              <a:rPr lang="it-IT" i="1" dirty="0"/>
              <a:t>dumping</a:t>
            </a:r>
            <a:r>
              <a:rPr lang="it-IT" dirty="0"/>
              <a:t>, sussidi alle esportazioni).</a:t>
            </a:r>
          </a:p>
          <a:p>
            <a:r>
              <a:rPr lang="it-IT" dirty="0"/>
              <a:t>4. </a:t>
            </a:r>
            <a:r>
              <a:rPr lang="it-IT" dirty="0">
                <a:solidFill>
                  <a:srgbClr val="FF0000"/>
                </a:solidFill>
              </a:rPr>
              <a:t>Protezione del tessuto economico/industriale nazionale </a:t>
            </a:r>
            <a:r>
              <a:rPr lang="it-IT" dirty="0"/>
              <a:t>dalla concorrenza </a:t>
            </a:r>
            <a:r>
              <a:rPr lang="it-IT" dirty="0" smtClean="0"/>
              <a:t>di imprese </a:t>
            </a:r>
            <a:r>
              <a:rPr lang="it-IT" dirty="0"/>
              <a:t>straniere dotate di potere di mercato elevato e per questo in grado di </a:t>
            </a:r>
            <a:r>
              <a:rPr lang="it-IT" dirty="0" smtClean="0"/>
              <a:t>sopraffare le </a:t>
            </a:r>
            <a:r>
              <a:rPr lang="it-IT" dirty="0"/>
              <a:t>imprese nazionali (monopoli </a:t>
            </a:r>
            <a:r>
              <a:rPr lang="it-IT" dirty="0" smtClean="0"/>
              <a:t>esteri contro piccole imprese nazionali).</a:t>
            </a:r>
            <a:endParaRPr lang="it-IT" dirty="0"/>
          </a:p>
          <a:p>
            <a:r>
              <a:rPr lang="it-IT" dirty="0"/>
              <a:t>5. </a:t>
            </a:r>
            <a:r>
              <a:rPr lang="it-IT" dirty="0">
                <a:solidFill>
                  <a:srgbClr val="FF0000"/>
                </a:solidFill>
              </a:rPr>
              <a:t>Limitazione dell’impatto del ciclo economico internazionale </a:t>
            </a:r>
            <a:r>
              <a:rPr lang="it-IT" dirty="0" smtClean="0"/>
              <a:t>sull’economia domestica (modello reddito spesa in economia aperta).</a:t>
            </a:r>
            <a:endParaRPr lang="it-IT" dirty="0"/>
          </a:p>
          <a:p>
            <a:r>
              <a:rPr lang="it-IT" dirty="0"/>
              <a:t>6. </a:t>
            </a:r>
            <a:r>
              <a:rPr lang="it-IT" dirty="0">
                <a:solidFill>
                  <a:srgbClr val="FF0000"/>
                </a:solidFill>
              </a:rPr>
              <a:t>Protezione dei consumatori </a:t>
            </a:r>
            <a:r>
              <a:rPr lang="it-IT" dirty="0"/>
              <a:t>dall’influenza delle merci importate, </a:t>
            </a:r>
            <a:r>
              <a:rPr lang="it-IT" dirty="0" smtClean="0"/>
              <a:t>soprattutto se </a:t>
            </a:r>
            <a:r>
              <a:rPr lang="it-IT" dirty="0"/>
              <a:t>ritenute dannose per la salute dei cittadini o per motivi culturali, sociali ecc</a:t>
            </a:r>
            <a:r>
              <a:rPr lang="it-IT" dirty="0" smtClean="0"/>
              <a:t>. </a:t>
            </a:r>
            <a:endParaRPr lang="it-IT" dirty="0"/>
          </a:p>
          <a:p>
            <a:r>
              <a:rPr lang="it-IT" dirty="0"/>
              <a:t>7. </a:t>
            </a:r>
            <a:r>
              <a:rPr lang="it-IT" dirty="0">
                <a:solidFill>
                  <a:srgbClr val="FF0000"/>
                </a:solidFill>
              </a:rPr>
              <a:t>Motivi di carattere geo-politico e motivi strategici</a:t>
            </a:r>
            <a:r>
              <a:rPr lang="it-IT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7784689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 vantaggi del libero scambio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it-IT" dirty="0" smtClean="0"/>
              <a:t>Teoria dei vantaggi comparati: la più </a:t>
            </a:r>
            <a:r>
              <a:rPr lang="it-IT" dirty="0"/>
              <a:t>antica tra le teorie del commercio internazionale, anche nota come teoria dei </a:t>
            </a:r>
            <a:r>
              <a:rPr lang="it-IT" dirty="0" smtClean="0"/>
              <a:t>vantaggi comparati</a:t>
            </a:r>
            <a:r>
              <a:rPr lang="it-IT" dirty="0"/>
              <a:t>, e si deve a D. Ricardo. </a:t>
            </a:r>
            <a:endParaRPr lang="it-IT" dirty="0" smtClean="0"/>
          </a:p>
          <a:p>
            <a:r>
              <a:rPr lang="it-IT" dirty="0" smtClean="0"/>
              <a:t>Secondo </a:t>
            </a:r>
            <a:r>
              <a:rPr lang="it-IT" dirty="0"/>
              <a:t>quest’ultima, </a:t>
            </a:r>
            <a:r>
              <a:rPr lang="it-IT" dirty="0">
                <a:solidFill>
                  <a:srgbClr val="FF0000"/>
                </a:solidFill>
              </a:rPr>
              <a:t>la primaria determinante del </a:t>
            </a:r>
            <a:r>
              <a:rPr lang="it-IT" dirty="0" smtClean="0">
                <a:solidFill>
                  <a:srgbClr val="FF0000"/>
                </a:solidFill>
              </a:rPr>
              <a:t>commercio internazionale </a:t>
            </a:r>
            <a:r>
              <a:rPr lang="it-IT" dirty="0">
                <a:solidFill>
                  <a:srgbClr val="FF0000"/>
                </a:solidFill>
              </a:rPr>
              <a:t>risiede nelle differenze tecnologiche esistenti fra diversi Paesi</a:t>
            </a:r>
            <a:r>
              <a:rPr lang="it-IT" dirty="0"/>
              <a:t>, che si </a:t>
            </a:r>
            <a:r>
              <a:rPr lang="it-IT" dirty="0" smtClean="0"/>
              <a:t>sostanziano in </a:t>
            </a:r>
            <a:r>
              <a:rPr lang="it-IT" dirty="0"/>
              <a:t>differenti </a:t>
            </a:r>
            <a:r>
              <a:rPr lang="it-IT" dirty="0" smtClean="0"/>
              <a:t>produttività </a:t>
            </a:r>
            <a:r>
              <a:rPr lang="it-IT" dirty="0"/>
              <a:t>relative e diversi salari in diversi settori produttivi. </a:t>
            </a:r>
            <a:endParaRPr lang="it-IT" dirty="0" smtClean="0"/>
          </a:p>
          <a:p>
            <a:r>
              <a:rPr lang="it-IT" dirty="0" smtClean="0"/>
              <a:t>La </a:t>
            </a:r>
            <a:r>
              <a:rPr lang="it-IT" dirty="0"/>
              <a:t>combinazione di </a:t>
            </a:r>
            <a:r>
              <a:rPr lang="it-IT" dirty="0" smtClean="0"/>
              <a:t>produttività e </a:t>
            </a:r>
            <a:r>
              <a:rPr lang="it-IT" dirty="0"/>
              <a:t>costi del lavoro </a:t>
            </a:r>
            <a:r>
              <a:rPr lang="it-IT" dirty="0" smtClean="0"/>
              <a:t>renderà più </a:t>
            </a:r>
            <a:r>
              <a:rPr lang="it-IT" dirty="0"/>
              <a:t>conveniente, per ciascun Paese, produrre solo alcuni beni </a:t>
            </a:r>
            <a:r>
              <a:rPr lang="it-IT" dirty="0" smtClean="0"/>
              <a:t>e importarne </a:t>
            </a:r>
            <a:r>
              <a:rPr lang="it-IT" dirty="0"/>
              <a:t>altre tipologie da Paesi esteri, dove tali beni possono essere prodotti in modo </a:t>
            </a:r>
            <a:r>
              <a:rPr lang="it-IT" dirty="0" smtClean="0"/>
              <a:t>più </a:t>
            </a:r>
            <a:r>
              <a:rPr lang="it-IT" dirty="0"/>
              <a:t>conveniente.</a:t>
            </a:r>
          </a:p>
          <a:p>
            <a:r>
              <a:rPr lang="it-IT" dirty="0">
                <a:solidFill>
                  <a:srgbClr val="FF0000"/>
                </a:solidFill>
              </a:rPr>
              <a:t>L’apertura al commercio internazionale, quindi, porta ogni Paese a specializzarsi nelle </a:t>
            </a:r>
            <a:r>
              <a:rPr lang="it-IT" dirty="0" smtClean="0">
                <a:solidFill>
                  <a:srgbClr val="FF0000"/>
                </a:solidFill>
              </a:rPr>
              <a:t>produzioni nelle </a:t>
            </a:r>
            <a:r>
              <a:rPr lang="it-IT" dirty="0">
                <a:solidFill>
                  <a:srgbClr val="FF0000"/>
                </a:solidFill>
              </a:rPr>
              <a:t>quali e relativamente </a:t>
            </a:r>
            <a:r>
              <a:rPr lang="it-IT" dirty="0" smtClean="0">
                <a:solidFill>
                  <a:srgbClr val="FF0000"/>
                </a:solidFill>
              </a:rPr>
              <a:t>più </a:t>
            </a:r>
            <a:r>
              <a:rPr lang="it-IT" dirty="0">
                <a:solidFill>
                  <a:srgbClr val="FF0000"/>
                </a:solidFill>
              </a:rPr>
              <a:t>efficiente e risulta vantaggiosa per tutti gli attori</a:t>
            </a:r>
            <a:r>
              <a:rPr lang="it-IT" dirty="0"/>
              <a:t>”. </a:t>
            </a:r>
            <a:endParaRPr lang="it-IT" dirty="0" smtClean="0"/>
          </a:p>
          <a:p>
            <a:r>
              <a:rPr lang="it-IT" i="1" dirty="0" smtClean="0"/>
              <a:t>Fonte</a:t>
            </a:r>
            <a:r>
              <a:rPr lang="it-IT" dirty="0"/>
              <a:t>: </a:t>
            </a:r>
            <a:r>
              <a:rPr lang="it-IT" i="1" dirty="0"/>
              <a:t>http</a:t>
            </a:r>
            <a:r>
              <a:rPr lang="it-IT" i="1" dirty="0" smtClean="0"/>
              <a:t>:// www.treccani.it</a:t>
            </a:r>
            <a:r>
              <a:rPr lang="it-IT" i="1" dirty="0"/>
              <a:t>/.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4359508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I vantaggi del libero </a:t>
            </a:r>
            <a:r>
              <a:rPr lang="it-IT" dirty="0" smtClean="0"/>
              <a:t>scambio (2)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71418" y="1842366"/>
            <a:ext cx="9858375" cy="2305050"/>
          </a:xfrm>
          <a:prstGeom prst="rect">
            <a:avLst/>
          </a:prstGeom>
        </p:spPr>
      </p:pic>
      <p:sp>
        <p:nvSpPr>
          <p:cNvPr id="5" name="CasellaDiTesto 4"/>
          <p:cNvSpPr txBox="1"/>
          <p:nvPr/>
        </p:nvSpPr>
        <p:spPr>
          <a:xfrm>
            <a:off x="1487054" y="4147416"/>
            <a:ext cx="928254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Paese B più efficiente del paese A in entrambe le produzioni</a:t>
            </a:r>
          </a:p>
          <a:p>
            <a:r>
              <a:rPr lang="it-IT" dirty="0" smtClean="0"/>
              <a:t>Prezzo relativo del Bene Y in termini del bene X nel Paese A = 20/10 = </a:t>
            </a:r>
            <a:r>
              <a:rPr lang="it-IT" dirty="0" smtClean="0">
                <a:solidFill>
                  <a:srgbClr val="FF0000"/>
                </a:solidFill>
              </a:rPr>
              <a:t>2</a:t>
            </a:r>
            <a:r>
              <a:rPr lang="it-IT" dirty="0" smtClean="0"/>
              <a:t> unità di X per 1 unità d Y</a:t>
            </a:r>
          </a:p>
          <a:p>
            <a:r>
              <a:rPr lang="it-IT" dirty="0"/>
              <a:t>Prezzo relativo del Bene </a:t>
            </a:r>
            <a:r>
              <a:rPr lang="it-IT" dirty="0" smtClean="0"/>
              <a:t>X </a:t>
            </a:r>
            <a:r>
              <a:rPr lang="it-IT" dirty="0"/>
              <a:t>in termini del bene </a:t>
            </a:r>
            <a:r>
              <a:rPr lang="it-IT" dirty="0" smtClean="0"/>
              <a:t>Y </a:t>
            </a:r>
            <a:r>
              <a:rPr lang="it-IT" dirty="0"/>
              <a:t>nel Paese A = </a:t>
            </a:r>
            <a:r>
              <a:rPr lang="it-IT" dirty="0" smtClean="0"/>
              <a:t>10/20 </a:t>
            </a:r>
            <a:r>
              <a:rPr lang="it-IT" dirty="0"/>
              <a:t>= </a:t>
            </a:r>
            <a:r>
              <a:rPr lang="it-IT" dirty="0" smtClean="0"/>
              <a:t>0.5 </a:t>
            </a:r>
            <a:r>
              <a:rPr lang="it-IT" dirty="0"/>
              <a:t>unità di </a:t>
            </a:r>
            <a:r>
              <a:rPr lang="it-IT" dirty="0" smtClean="0"/>
              <a:t>Y </a:t>
            </a:r>
            <a:r>
              <a:rPr lang="it-IT" dirty="0"/>
              <a:t>per 1 unità d </a:t>
            </a:r>
            <a:r>
              <a:rPr lang="it-IT" dirty="0" smtClean="0"/>
              <a:t>X</a:t>
            </a:r>
            <a:endParaRPr lang="it-IT" dirty="0"/>
          </a:p>
          <a:p>
            <a:r>
              <a:rPr lang="it-IT" dirty="0" smtClean="0"/>
              <a:t>Prezzo </a:t>
            </a:r>
            <a:r>
              <a:rPr lang="it-IT" dirty="0"/>
              <a:t>relativo del Bene Y in termini del bene X nel Paese </a:t>
            </a:r>
            <a:r>
              <a:rPr lang="it-IT" dirty="0" smtClean="0"/>
              <a:t>B </a:t>
            </a:r>
            <a:r>
              <a:rPr lang="it-IT" dirty="0"/>
              <a:t>= </a:t>
            </a:r>
            <a:r>
              <a:rPr lang="it-IT" dirty="0" smtClean="0"/>
              <a:t>10/4 </a:t>
            </a:r>
            <a:r>
              <a:rPr lang="it-IT" dirty="0"/>
              <a:t>= </a:t>
            </a:r>
            <a:r>
              <a:rPr lang="it-IT" dirty="0" smtClean="0"/>
              <a:t>2.5 </a:t>
            </a:r>
            <a:r>
              <a:rPr lang="it-IT" dirty="0"/>
              <a:t>unità di X per 1 unità d </a:t>
            </a:r>
            <a:r>
              <a:rPr lang="it-IT" dirty="0" smtClean="0"/>
              <a:t>Y</a:t>
            </a:r>
          </a:p>
          <a:p>
            <a:r>
              <a:rPr lang="it-IT" dirty="0"/>
              <a:t>Prezzo relativo del Bene X in termini del bene Y nel Paese </a:t>
            </a:r>
            <a:r>
              <a:rPr lang="it-IT" dirty="0" smtClean="0"/>
              <a:t>B </a:t>
            </a:r>
            <a:r>
              <a:rPr lang="it-IT" dirty="0"/>
              <a:t>= </a:t>
            </a:r>
            <a:r>
              <a:rPr lang="it-IT" dirty="0" smtClean="0"/>
              <a:t>4/10 </a:t>
            </a:r>
            <a:r>
              <a:rPr lang="it-IT" dirty="0"/>
              <a:t>= </a:t>
            </a:r>
            <a:r>
              <a:rPr lang="it-IT" dirty="0" smtClean="0">
                <a:solidFill>
                  <a:srgbClr val="FF0000"/>
                </a:solidFill>
              </a:rPr>
              <a:t>0.4</a:t>
            </a:r>
            <a:r>
              <a:rPr lang="it-IT" dirty="0" smtClean="0"/>
              <a:t> </a:t>
            </a:r>
            <a:r>
              <a:rPr lang="it-IT" dirty="0"/>
              <a:t>unità di Y per 1 unità d X</a:t>
            </a:r>
            <a:endParaRPr lang="it-IT" dirty="0" smtClean="0"/>
          </a:p>
          <a:p>
            <a:r>
              <a:rPr lang="it-IT" dirty="0" smtClean="0">
                <a:solidFill>
                  <a:srgbClr val="FF0000"/>
                </a:solidFill>
              </a:rPr>
              <a:t>Paese A vantaggio comparato nella produzione di Y (2 &lt; 2.5)</a:t>
            </a:r>
          </a:p>
          <a:p>
            <a:r>
              <a:rPr lang="it-IT" dirty="0">
                <a:solidFill>
                  <a:srgbClr val="FF0000"/>
                </a:solidFill>
              </a:rPr>
              <a:t>Paese </a:t>
            </a:r>
            <a:r>
              <a:rPr lang="it-IT" dirty="0" smtClean="0">
                <a:solidFill>
                  <a:srgbClr val="FF0000"/>
                </a:solidFill>
              </a:rPr>
              <a:t>B </a:t>
            </a:r>
            <a:r>
              <a:rPr lang="it-IT" dirty="0">
                <a:solidFill>
                  <a:srgbClr val="FF0000"/>
                </a:solidFill>
              </a:rPr>
              <a:t>vantaggio comparato nella produzione di </a:t>
            </a:r>
            <a:r>
              <a:rPr lang="it-IT" dirty="0" smtClean="0">
                <a:solidFill>
                  <a:srgbClr val="FF0000"/>
                </a:solidFill>
              </a:rPr>
              <a:t>X (0.4 </a:t>
            </a:r>
            <a:r>
              <a:rPr lang="it-IT" dirty="0">
                <a:solidFill>
                  <a:srgbClr val="FF0000"/>
                </a:solidFill>
              </a:rPr>
              <a:t>&lt; </a:t>
            </a:r>
            <a:r>
              <a:rPr lang="it-IT" dirty="0" smtClean="0">
                <a:solidFill>
                  <a:srgbClr val="FF0000"/>
                </a:solidFill>
              </a:rPr>
              <a:t>0.5)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EFFETTI DEL LIBERO SCAMBIO . </a:t>
            </a:r>
          </a:p>
          <a:p>
            <a:r>
              <a:rPr lang="it-IT" dirty="0" smtClean="0">
                <a:solidFill>
                  <a:srgbClr val="FF0000"/>
                </a:solidFill>
              </a:rPr>
              <a:t>Un solo prezzo di equilibrio 2 &lt; </a:t>
            </a:r>
            <a:r>
              <a:rPr lang="it-IT" dirty="0" err="1" smtClean="0">
                <a:solidFill>
                  <a:srgbClr val="FF0000"/>
                </a:solidFill>
              </a:rPr>
              <a:t>ToT</a:t>
            </a:r>
            <a:r>
              <a:rPr lang="it-IT" dirty="0" smtClean="0">
                <a:solidFill>
                  <a:srgbClr val="FF0000"/>
                </a:solidFill>
              </a:rPr>
              <a:t> &lt; 2.5</a:t>
            </a:r>
            <a:endParaRPr lang="it-IT" dirty="0">
              <a:solidFill>
                <a:srgbClr val="FF0000"/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7915564" y="1413164"/>
            <a:ext cx="285403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/>
              <a:t>I costi sono espressi in termini di ore lavoro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6949829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905577" y="117579"/>
            <a:ext cx="10515600" cy="1325563"/>
          </a:xfrm>
        </p:spPr>
        <p:txBody>
          <a:bodyPr/>
          <a:lstStyle/>
          <a:p>
            <a:pPr algn="ctr"/>
            <a:r>
              <a:rPr lang="it-IT" dirty="0" smtClean="0"/>
              <a:t>Accordi commerciali preferenziali</a:t>
            </a:r>
            <a:endParaRPr lang="it-IT" dirty="0"/>
          </a:p>
        </p:txBody>
      </p:sp>
      <p:pic>
        <p:nvPicPr>
          <p:cNvPr id="4" name="Immagin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74913" y="1443142"/>
            <a:ext cx="7362103" cy="4933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795877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9834</TotalTime>
  <Words>839</Words>
  <Application>Microsoft Office PowerPoint</Application>
  <PresentationFormat>Widescreen</PresentationFormat>
  <Paragraphs>65</Paragraphs>
  <Slides>10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Symbol</vt:lpstr>
      <vt:lpstr>Tema di Office</vt:lpstr>
      <vt:lpstr>Politica economica Lezione 12.25  Politiche per la bilancia dei pagamenti</vt:lpstr>
      <vt:lpstr>Politiche per affrontare CC &lt; 0</vt:lpstr>
      <vt:lpstr>La condizione di Marshall-Lerner</vt:lpstr>
      <vt:lpstr>Politiche per affrontare CC &lt; 0 (2)</vt:lpstr>
      <vt:lpstr>Politiche per affrontare CC &lt; 0 (3)</vt:lpstr>
      <vt:lpstr>Effetti di un dazio in equilibrio parziale</vt:lpstr>
      <vt:lpstr>Giustificazioni del protezionismo</vt:lpstr>
      <vt:lpstr>I vantaggi del libero scambio</vt:lpstr>
      <vt:lpstr>I vantaggi del libero scambio (2)</vt:lpstr>
      <vt:lpstr>Accordi commerciali preferenziali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SARI  Politica Economica  Paolo Paesani</dc:title>
  <dc:creator>Paolo</dc:creator>
  <cp:lastModifiedBy>paolo paesani</cp:lastModifiedBy>
  <cp:revision>555</cp:revision>
  <dcterms:created xsi:type="dcterms:W3CDTF">2020-03-17T15:33:48Z</dcterms:created>
  <dcterms:modified xsi:type="dcterms:W3CDTF">2025-05-03T06:26:34Z</dcterms:modified>
</cp:coreProperties>
</file>