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90" r:id="rId2"/>
    <p:sldId id="257" r:id="rId3"/>
    <p:sldId id="261" r:id="rId4"/>
    <p:sldId id="258" r:id="rId5"/>
    <p:sldId id="262" r:id="rId6"/>
    <p:sldId id="267" r:id="rId7"/>
    <p:sldId id="271" r:id="rId8"/>
    <p:sldId id="275" r:id="rId9"/>
    <p:sldId id="276" r:id="rId10"/>
    <p:sldId id="259" r:id="rId11"/>
    <p:sldId id="260" r:id="rId12"/>
    <p:sldId id="277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aolo paesani" initials="pp" lastIdx="1" clrIdx="0">
    <p:extLst>
      <p:ext uri="{19B8F6BF-5375-455C-9EA6-DF929625EA0E}">
        <p15:presenceInfo xmlns:p15="http://schemas.microsoft.com/office/powerpoint/2012/main" userId="558acf896bfa71d3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5413E-7634-4858-B81A-DCF11C4D298E}" type="datetimeFigureOut">
              <a:rPr lang="it-IT" smtClean="0"/>
              <a:t>12/05/2025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E2B057-31FE-4B95-829F-6632839A819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81562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4F62-2C3C-479F-AACB-5E571B24F476}" type="datetimeFigureOut">
              <a:rPr lang="it-IT" smtClean="0"/>
              <a:t>12/05/2025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6071-B065-4A9C-AA06-97C03D15E68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99651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4F62-2C3C-479F-AACB-5E571B24F476}" type="datetimeFigureOut">
              <a:rPr lang="it-IT" smtClean="0"/>
              <a:t>12/05/2025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6071-B065-4A9C-AA06-97C03D15E68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27953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4F62-2C3C-479F-AACB-5E571B24F476}" type="datetimeFigureOut">
              <a:rPr lang="it-IT" smtClean="0"/>
              <a:t>12/05/2025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6071-B065-4A9C-AA06-97C03D15E68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86571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4F62-2C3C-479F-AACB-5E571B24F476}" type="datetimeFigureOut">
              <a:rPr lang="it-IT" smtClean="0"/>
              <a:t>12/05/2025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6071-B065-4A9C-AA06-97C03D15E68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15718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4F62-2C3C-479F-AACB-5E571B24F476}" type="datetimeFigureOut">
              <a:rPr lang="it-IT" smtClean="0"/>
              <a:t>12/05/2025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6071-B065-4A9C-AA06-97C03D15E68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27612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4F62-2C3C-479F-AACB-5E571B24F476}" type="datetimeFigureOut">
              <a:rPr lang="it-IT" smtClean="0"/>
              <a:t>12/05/2025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6071-B065-4A9C-AA06-97C03D15E68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65524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4F62-2C3C-479F-AACB-5E571B24F476}" type="datetimeFigureOut">
              <a:rPr lang="it-IT" smtClean="0"/>
              <a:t>12/05/2025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6071-B065-4A9C-AA06-97C03D15E68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83223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4F62-2C3C-479F-AACB-5E571B24F476}" type="datetimeFigureOut">
              <a:rPr lang="it-IT" smtClean="0"/>
              <a:t>12/05/2025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6071-B065-4A9C-AA06-97C03D15E68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3959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4F62-2C3C-479F-AACB-5E571B24F476}" type="datetimeFigureOut">
              <a:rPr lang="it-IT" smtClean="0"/>
              <a:t>12/05/2025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6071-B065-4A9C-AA06-97C03D15E68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88075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4F62-2C3C-479F-AACB-5E571B24F476}" type="datetimeFigureOut">
              <a:rPr lang="it-IT" smtClean="0"/>
              <a:t>12/05/2025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6071-B065-4A9C-AA06-97C03D15E68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26339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4F62-2C3C-479F-AACB-5E571B24F476}" type="datetimeFigureOut">
              <a:rPr lang="it-IT" smtClean="0"/>
              <a:t>12/05/2025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6071-B065-4A9C-AA06-97C03D15E68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55130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9F4F62-2C3C-479F-AACB-5E571B24F476}" type="datetimeFigureOut">
              <a:rPr lang="it-IT" smtClean="0"/>
              <a:t>12/05/2025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FF6071-B065-4A9C-AA06-97C03D15E68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6672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lsole24ore.com/art/debito-pubblico-come-quando-e-perche-e-esploso-italia-AEMRbSRG" TargetMode="External"/><Relationship Id="rId2" Type="http://schemas.openxmlformats.org/officeDocument/2006/relationships/hyperlink" Target="https://www.italianieuropei.it/italianieuropei-22024/item/610-le-cause-del-declino-italiano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tg24.sky.it/economia/2023/06/15/italia-cambiata-30-anni-berluscon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865977"/>
          </a:xfrm>
        </p:spPr>
        <p:txBody>
          <a:bodyPr>
            <a:normAutofit/>
          </a:bodyPr>
          <a:lstStyle/>
          <a:p>
            <a:r>
              <a:rPr lang="it-IT" sz="4200" dirty="0" smtClean="0"/>
              <a:t>Economia pubblica / Politica economica</a:t>
            </a:r>
            <a:br>
              <a:rPr lang="it-IT" sz="4200" dirty="0" smtClean="0"/>
            </a:br>
            <a:r>
              <a:rPr lang="it-IT" sz="4200" dirty="0" smtClean="0"/>
              <a:t>Lezione </a:t>
            </a:r>
            <a:r>
              <a:rPr lang="it-IT" sz="4200" dirty="0" smtClean="0"/>
              <a:t>17.25</a:t>
            </a:r>
            <a:r>
              <a:rPr lang="it-IT" sz="4200" dirty="0" smtClean="0"/>
              <a:t/>
            </a:r>
            <a:br>
              <a:rPr lang="it-IT" sz="4200" dirty="0" smtClean="0"/>
            </a:br>
            <a:r>
              <a:rPr lang="it-IT" sz="4200" dirty="0"/>
              <a:t/>
            </a:r>
            <a:br>
              <a:rPr lang="it-IT" sz="4200" dirty="0"/>
            </a:br>
            <a:r>
              <a:rPr lang="it-IT" sz="4200" dirty="0" smtClean="0"/>
              <a:t>ECOP in Italia: </a:t>
            </a:r>
            <a:r>
              <a:rPr lang="it-IT" sz="4200" dirty="0" smtClean="0"/>
              <a:t>2000 </a:t>
            </a:r>
            <a:r>
              <a:rPr lang="it-IT" sz="4200" dirty="0" smtClean="0"/>
              <a:t>- </a:t>
            </a:r>
            <a:r>
              <a:rPr lang="it-IT" sz="4200" dirty="0" smtClean="0"/>
              <a:t>2008</a:t>
            </a:r>
            <a:endParaRPr lang="it-IT" sz="42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it-IT" dirty="0"/>
          </a:p>
          <a:p>
            <a:r>
              <a:rPr lang="it-IT" dirty="0"/>
              <a:t>Paolo Paesani</a:t>
            </a:r>
          </a:p>
          <a:p>
            <a:r>
              <a:rPr lang="it-IT" dirty="0" smtClean="0"/>
              <a:t>ALEF </a:t>
            </a:r>
            <a:r>
              <a:rPr lang="it-IT" dirty="0"/>
              <a:t>Tor Vergata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9301018" y="5523345"/>
            <a:ext cx="2623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14.05.2025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62517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Introduzione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Declino o rincorsa (2000-2007)</a:t>
            </a:r>
            <a:endParaRPr lang="it-IT" dirty="0">
              <a:solidFill>
                <a:srgbClr val="FF0000"/>
              </a:solidFill>
            </a:endParaRPr>
          </a:p>
          <a:p>
            <a:pPr lvl="1"/>
            <a:r>
              <a:rPr lang="it-IT" dirty="0" smtClean="0"/>
              <a:t>L’economia globale</a:t>
            </a:r>
          </a:p>
          <a:p>
            <a:pPr lvl="1"/>
            <a:r>
              <a:rPr lang="it-IT" dirty="0" smtClean="0"/>
              <a:t>La rivoluzione delle ICT</a:t>
            </a:r>
          </a:p>
          <a:p>
            <a:pPr lvl="1"/>
            <a:r>
              <a:rPr lang="it-IT" dirty="0" smtClean="0"/>
              <a:t>La crisi di crescita dell’economia italiana</a:t>
            </a:r>
            <a:endParaRPr lang="it-IT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0587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sz="4000" dirty="0" smtClean="0"/>
              <a:t>Principali fatti politici ed economici (2000 – 2007)</a:t>
            </a:r>
            <a:r>
              <a:rPr lang="it-IT" dirty="0" smtClean="0"/>
              <a:t> 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b="1" dirty="0" err="1"/>
              <a:t>Politica</a:t>
            </a:r>
            <a:r>
              <a:rPr lang="en-GB" b="1" dirty="0"/>
              <a:t> </a:t>
            </a:r>
            <a:r>
              <a:rPr lang="en-GB" b="1" dirty="0" err="1"/>
              <a:t>Mondiale</a:t>
            </a:r>
            <a:endParaRPr lang="en-GB" dirty="0"/>
          </a:p>
          <a:p>
            <a:pPr lvl="1"/>
            <a:r>
              <a:rPr lang="it-IT" b="1" dirty="0"/>
              <a:t>2000</a:t>
            </a:r>
            <a:r>
              <a:rPr lang="it-IT" dirty="0"/>
              <a:t>: Elezione di </a:t>
            </a:r>
            <a:r>
              <a:rPr lang="it-IT" b="1" dirty="0"/>
              <a:t>George W. Bush</a:t>
            </a:r>
            <a:r>
              <a:rPr lang="it-IT" dirty="0"/>
              <a:t> negli USA dopo una controversia sui voti in Florida.</a:t>
            </a:r>
            <a:endParaRPr lang="en-GB" dirty="0"/>
          </a:p>
          <a:p>
            <a:pPr lvl="1"/>
            <a:r>
              <a:rPr lang="it-IT" b="1" dirty="0"/>
              <a:t>2001</a:t>
            </a:r>
            <a:r>
              <a:rPr lang="it-IT" dirty="0"/>
              <a:t>: </a:t>
            </a:r>
            <a:r>
              <a:rPr lang="it-IT" b="1" dirty="0"/>
              <a:t>Attacchi terroristici dell'11 settembre</a:t>
            </a:r>
            <a:r>
              <a:rPr lang="it-IT" dirty="0"/>
              <a:t> → Guerra in Afghanistan (2001) e Iraq (2003).</a:t>
            </a:r>
            <a:endParaRPr lang="en-GB" dirty="0"/>
          </a:p>
          <a:p>
            <a:pPr lvl="1"/>
            <a:r>
              <a:rPr lang="it-IT" b="1" dirty="0"/>
              <a:t>2002</a:t>
            </a:r>
            <a:r>
              <a:rPr lang="it-IT" dirty="0"/>
              <a:t>: Introduzione dell’</a:t>
            </a:r>
            <a:r>
              <a:rPr lang="it-IT" b="1" dirty="0"/>
              <a:t>Euro</a:t>
            </a:r>
            <a:r>
              <a:rPr lang="it-IT" dirty="0"/>
              <a:t> come valuta fisica in 12 paesi dell'UE.</a:t>
            </a:r>
            <a:endParaRPr lang="en-GB" dirty="0"/>
          </a:p>
          <a:p>
            <a:pPr lvl="1"/>
            <a:r>
              <a:rPr lang="it-IT" b="1" dirty="0"/>
              <a:t>2004</a:t>
            </a:r>
            <a:r>
              <a:rPr lang="it-IT" dirty="0"/>
              <a:t>: </a:t>
            </a:r>
            <a:r>
              <a:rPr lang="it-IT" b="1" dirty="0"/>
              <a:t>Allargamento dell'Unione Europea</a:t>
            </a:r>
            <a:r>
              <a:rPr lang="it-IT" dirty="0"/>
              <a:t> → 10 nuovi Stati membri, tra cui Polonia, Ungheria e Repubblica Ceca.</a:t>
            </a:r>
            <a:endParaRPr lang="en-GB" dirty="0"/>
          </a:p>
          <a:p>
            <a:pPr lvl="1"/>
            <a:r>
              <a:rPr lang="it-IT" b="1" dirty="0"/>
              <a:t>2005</a:t>
            </a:r>
            <a:r>
              <a:rPr lang="it-IT" dirty="0"/>
              <a:t>: Protocollo di </a:t>
            </a:r>
            <a:r>
              <a:rPr lang="it-IT" b="1" dirty="0"/>
              <a:t>Kyoto</a:t>
            </a:r>
            <a:r>
              <a:rPr lang="it-IT" dirty="0"/>
              <a:t> entra in vigore per combattere il cambiamento climatico.</a:t>
            </a:r>
            <a:endParaRPr lang="en-GB" dirty="0"/>
          </a:p>
          <a:p>
            <a:pPr lvl="1"/>
            <a:r>
              <a:rPr lang="it-IT" b="1" dirty="0"/>
              <a:t>2006</a:t>
            </a:r>
            <a:r>
              <a:rPr lang="it-IT" dirty="0"/>
              <a:t>: Test nucleare della </a:t>
            </a:r>
            <a:r>
              <a:rPr lang="it-IT" b="1" dirty="0"/>
              <a:t>Corea del Nord</a:t>
            </a:r>
            <a:r>
              <a:rPr lang="it-IT" dirty="0"/>
              <a:t>, aumentando tensioni globali.</a:t>
            </a:r>
            <a:endParaRPr lang="en-GB" dirty="0"/>
          </a:p>
          <a:p>
            <a:r>
              <a:rPr lang="en-GB" b="1" dirty="0"/>
              <a:t>Economia </a:t>
            </a:r>
            <a:r>
              <a:rPr lang="en-GB" b="1" dirty="0" err="1"/>
              <a:t>Globale</a:t>
            </a:r>
            <a:endParaRPr lang="en-GB" dirty="0"/>
          </a:p>
          <a:p>
            <a:pPr lvl="1"/>
            <a:r>
              <a:rPr lang="it-IT" dirty="0"/>
              <a:t>Crescita economica forte, trainata dall'</a:t>
            </a:r>
            <a:r>
              <a:rPr lang="it-IT" b="1" dirty="0"/>
              <a:t>espansione cinese</a:t>
            </a:r>
            <a:r>
              <a:rPr lang="it-IT" dirty="0"/>
              <a:t> e dalla </a:t>
            </a:r>
            <a:r>
              <a:rPr lang="it-IT" dirty="0">
                <a:solidFill>
                  <a:srgbClr val="FF0000"/>
                </a:solidFill>
              </a:rPr>
              <a:t>globalizzazione</a:t>
            </a:r>
            <a:r>
              <a:rPr lang="it-IT" dirty="0"/>
              <a:t>.</a:t>
            </a:r>
            <a:endParaRPr lang="en-GB" dirty="0"/>
          </a:p>
          <a:p>
            <a:pPr lvl="1"/>
            <a:r>
              <a:rPr lang="it-IT" b="1" dirty="0"/>
              <a:t>Bolla immobiliare USA</a:t>
            </a:r>
            <a:r>
              <a:rPr lang="it-IT" dirty="0"/>
              <a:t> in espansione → Sarà una delle cause della crisi del 2008.</a:t>
            </a:r>
            <a:endParaRPr lang="en-GB" dirty="0"/>
          </a:p>
          <a:p>
            <a:pPr lvl="1"/>
            <a:r>
              <a:rPr lang="it-IT" b="1" dirty="0"/>
              <a:t>Aumento del prezzo del petrolio</a:t>
            </a:r>
            <a:r>
              <a:rPr lang="it-IT" dirty="0"/>
              <a:t> (da $20 a oltre $70 al barile tra il 2002 e il 2007).</a:t>
            </a:r>
            <a:endParaRPr lang="en-GB" dirty="0"/>
          </a:p>
          <a:p>
            <a:pPr lvl="1"/>
            <a:r>
              <a:rPr lang="it-IT" dirty="0"/>
              <a:t>Boom della </a:t>
            </a:r>
            <a:r>
              <a:rPr lang="it-IT" b="1" dirty="0"/>
              <a:t>tecnologia e di Internet</a:t>
            </a:r>
            <a:r>
              <a:rPr lang="it-IT" dirty="0"/>
              <a:t>: crescita di Google, </a:t>
            </a:r>
            <a:r>
              <a:rPr lang="it-IT" dirty="0" err="1"/>
              <a:t>Facebook</a:t>
            </a:r>
            <a:r>
              <a:rPr lang="it-IT" dirty="0"/>
              <a:t> (2004) e Amazon.</a:t>
            </a:r>
            <a:endParaRPr lang="en-GB" dirty="0"/>
          </a:p>
          <a:p>
            <a:pPr lvl="1"/>
            <a:r>
              <a:rPr lang="it-IT" b="1" dirty="0"/>
              <a:t>Crisi delle dot-</a:t>
            </a:r>
            <a:r>
              <a:rPr lang="it-IT" b="1" dirty="0" err="1"/>
              <a:t>com</a:t>
            </a:r>
            <a:r>
              <a:rPr lang="it-IT" dirty="0"/>
              <a:t> (2000-2002): scoppio della bolla tecnologica.</a:t>
            </a:r>
            <a:endParaRPr lang="en-GB" dirty="0"/>
          </a:p>
          <a:p>
            <a:r>
              <a:rPr lang="it-IT" b="1" dirty="0" smtClean="0"/>
              <a:t>Conclusione</a:t>
            </a:r>
            <a:r>
              <a:rPr lang="it-IT" dirty="0"/>
              <a:t>: Periodo di crescita economica globale ma segnato da tensioni geopolitiche e dai primi segnali della crisi finanziaria imminente.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9246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L’economia globale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it-IT" b="1" dirty="0"/>
              <a:t>Commercio Internazionale: Crescita del commercio globale</a:t>
            </a:r>
            <a:r>
              <a:rPr lang="it-IT" dirty="0"/>
              <a:t> grazie all'Organizzazione Mondiale del Commercio (WTO). </a:t>
            </a:r>
            <a:r>
              <a:rPr lang="it-IT" b="1" dirty="0"/>
              <a:t>Cina entra nel WTO (2001)</a:t>
            </a:r>
            <a:r>
              <a:rPr lang="it-IT" dirty="0"/>
              <a:t>, aumentando l'export e consolidando il suo ruolo di "fabbrica del mondo". Accordi di libero scambio: </a:t>
            </a:r>
            <a:r>
              <a:rPr lang="it-IT" b="1" dirty="0"/>
              <a:t>NAFTA</a:t>
            </a:r>
            <a:r>
              <a:rPr lang="it-IT" dirty="0"/>
              <a:t> (Nord America), </a:t>
            </a:r>
            <a:r>
              <a:rPr lang="it-IT" b="1" dirty="0"/>
              <a:t>UE</a:t>
            </a:r>
            <a:r>
              <a:rPr lang="it-IT" dirty="0"/>
              <a:t> continua ad espandere il mercato unico.</a:t>
            </a:r>
            <a:endParaRPr lang="en-GB" dirty="0"/>
          </a:p>
          <a:p>
            <a:r>
              <a:rPr lang="it-IT" b="1" dirty="0"/>
              <a:t>Finanza Internazionale: Movimenti di capitali senza precedenti</a:t>
            </a:r>
            <a:r>
              <a:rPr lang="it-IT" dirty="0"/>
              <a:t> grazie alla liberalizzazione finanziaria. </a:t>
            </a:r>
            <a:r>
              <a:rPr lang="it-IT" b="1" dirty="0"/>
              <a:t>Aumento degli investimenti diretti esteri (IDE)</a:t>
            </a:r>
            <a:r>
              <a:rPr lang="it-IT" dirty="0"/>
              <a:t>, con Cina e India principali destinazioni. </a:t>
            </a:r>
            <a:r>
              <a:rPr lang="it-IT" b="1" dirty="0"/>
              <a:t>Boom del settore finanziario USA ed europeo</a:t>
            </a:r>
            <a:r>
              <a:rPr lang="it-IT" dirty="0"/>
              <a:t>, ma con i primi segnali di instabilità (bolla immobiliare USA).</a:t>
            </a:r>
            <a:endParaRPr lang="en-GB" dirty="0"/>
          </a:p>
          <a:p>
            <a:r>
              <a:rPr lang="it-IT" b="1" dirty="0"/>
              <a:t>Internazionalizzazione della Produzione: Crescita delle multinazionali</a:t>
            </a:r>
            <a:r>
              <a:rPr lang="it-IT" dirty="0"/>
              <a:t>: delocalizzazione in Asia (paesi di nuova industrializzazione e poi Cina e India) e Europa dell'Est per ridurre i costi. </a:t>
            </a:r>
            <a:r>
              <a:rPr lang="it-IT" b="1" dirty="0"/>
              <a:t>Supply </a:t>
            </a:r>
            <a:r>
              <a:rPr lang="it-IT" b="1" dirty="0" err="1"/>
              <a:t>chain</a:t>
            </a:r>
            <a:r>
              <a:rPr lang="it-IT" b="1" dirty="0"/>
              <a:t> globali</a:t>
            </a:r>
            <a:r>
              <a:rPr lang="it-IT" dirty="0"/>
              <a:t>: produzione distribuita tra diversi paesi (es. elettronica, auto, moda). </a:t>
            </a:r>
            <a:r>
              <a:rPr lang="it-IT" b="1" dirty="0"/>
              <a:t>Aumento delle </a:t>
            </a:r>
            <a:r>
              <a:rPr lang="it-IT" b="1" dirty="0" err="1"/>
              <a:t>maquiladoras</a:t>
            </a:r>
            <a:r>
              <a:rPr lang="it-IT" dirty="0"/>
              <a:t> (fabbriche in Messico per esportazioni USA) grazie al NAFTA.</a:t>
            </a:r>
            <a:endParaRPr lang="en-GB" dirty="0"/>
          </a:p>
          <a:p>
            <a:r>
              <a:rPr lang="it-IT" b="1" dirty="0"/>
              <a:t>Migrazione: Flussi migratori in aumento</a:t>
            </a:r>
            <a:r>
              <a:rPr lang="it-IT" dirty="0"/>
              <a:t> per motivi economici e lavorativi (es. dall’America Latina agli USA, dall’Africa e Medio Oriente all’Europa). </a:t>
            </a:r>
            <a:r>
              <a:rPr lang="it-IT" b="1" dirty="0"/>
              <a:t>Espansione dell’UE (2004)</a:t>
            </a:r>
            <a:r>
              <a:rPr lang="it-IT" dirty="0"/>
              <a:t> porta a una maggiore mobilità interna. </a:t>
            </a:r>
            <a:r>
              <a:rPr lang="it-IT" b="1" dirty="0"/>
              <a:t>Dibattito politico sull’immigrazione</a:t>
            </a:r>
            <a:r>
              <a:rPr lang="it-IT" dirty="0"/>
              <a:t> in Europa e USA, con nuove leggi più restrittive</a:t>
            </a:r>
            <a:r>
              <a:rPr lang="it-IT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81394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128" y="266855"/>
            <a:ext cx="5634182" cy="3797155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2695" y="2974109"/>
            <a:ext cx="5240741" cy="2927926"/>
          </a:xfrm>
          <a:prstGeom prst="rect">
            <a:avLst/>
          </a:prstGeom>
        </p:spPr>
      </p:pic>
      <p:sp>
        <p:nvSpPr>
          <p:cNvPr id="7" name="Rettangolo 6"/>
          <p:cNvSpPr/>
          <p:nvPr/>
        </p:nvSpPr>
        <p:spPr>
          <a:xfrm>
            <a:off x="5975927" y="6153834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it-IT" dirty="0" smtClean="0"/>
              <a:t>Source. </a:t>
            </a:r>
            <a:r>
              <a:rPr lang="lv-LV" dirty="0" smtClean="0"/>
              <a:t>Sloman</a:t>
            </a:r>
            <a:r>
              <a:rPr lang="lv-LV" dirty="0"/>
              <a:t>, </a:t>
            </a:r>
            <a:r>
              <a:rPr lang="lv-LV" dirty="0" smtClean="0"/>
              <a:t>Garrat</a:t>
            </a:r>
            <a:r>
              <a:rPr lang="lv-LV" dirty="0"/>
              <a:t>, </a:t>
            </a:r>
            <a:r>
              <a:rPr lang="lv-LV" dirty="0" smtClean="0"/>
              <a:t>Guest 2018</a:t>
            </a:r>
            <a:r>
              <a:rPr lang="it-IT" dirty="0" smtClean="0"/>
              <a:t>: 824</a:t>
            </a:r>
            <a:endParaRPr lang="it-IT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5025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681" y="277091"/>
            <a:ext cx="4022050" cy="3194772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2513" y="969819"/>
            <a:ext cx="5976243" cy="3805382"/>
          </a:xfrm>
          <a:prstGeom prst="rect">
            <a:avLst/>
          </a:prstGeom>
        </p:spPr>
      </p:pic>
      <p:sp>
        <p:nvSpPr>
          <p:cNvPr id="6" name="Rettangolo 5"/>
          <p:cNvSpPr/>
          <p:nvPr/>
        </p:nvSpPr>
        <p:spPr>
          <a:xfrm>
            <a:off x="6588896" y="4775201"/>
            <a:ext cx="54242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/>
              <a:t>https://www.econposts.com/economics/trade-barriers/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7803" y="3672228"/>
            <a:ext cx="4350328" cy="2944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3990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7468" y="373639"/>
            <a:ext cx="6795223" cy="6126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1255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1496" y="868218"/>
            <a:ext cx="5384104" cy="4316566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049" y="1323733"/>
            <a:ext cx="5195624" cy="3405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8312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Migration </a:t>
            </a:r>
            <a:r>
              <a:rPr lang="it-IT" dirty="0" err="1" smtClean="0"/>
              <a:t>indicators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5419" y="1311508"/>
            <a:ext cx="7435272" cy="535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5214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La rivoluzione delle ICT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it-IT" dirty="0">
                <a:solidFill>
                  <a:srgbClr val="FF0000"/>
                </a:solidFill>
              </a:rPr>
              <a:t>Innovazioni Tecnologiche</a:t>
            </a:r>
            <a:r>
              <a:rPr lang="it-IT" dirty="0"/>
              <a:t>: Diffusione della banda larga e reti 3G → Connettività globale e prime basi per l’economia digitale. Ascesa del Web 2.0 → Social network (</a:t>
            </a:r>
            <a:r>
              <a:rPr lang="it-IT" dirty="0" err="1"/>
              <a:t>Facebook</a:t>
            </a:r>
            <a:r>
              <a:rPr lang="it-IT" dirty="0"/>
              <a:t>, 2004), video-</a:t>
            </a:r>
            <a:r>
              <a:rPr lang="it-IT" dirty="0" err="1"/>
              <a:t>sharing</a:t>
            </a:r>
            <a:r>
              <a:rPr lang="it-IT" dirty="0"/>
              <a:t> (</a:t>
            </a:r>
            <a:r>
              <a:rPr lang="it-IT" dirty="0" err="1"/>
              <a:t>YouTube</a:t>
            </a:r>
            <a:r>
              <a:rPr lang="it-IT" dirty="0"/>
              <a:t>, 2005), crescita di Google. Automazione e digitalizzazione aziendale → Prime soluzioni </a:t>
            </a:r>
            <a:r>
              <a:rPr lang="it-IT" dirty="0" err="1"/>
              <a:t>cloud</a:t>
            </a:r>
            <a:r>
              <a:rPr lang="it-IT" dirty="0"/>
              <a:t> e outsourcing IT.</a:t>
            </a:r>
            <a:endParaRPr lang="en-GB" dirty="0"/>
          </a:p>
          <a:p>
            <a:endParaRPr lang="it-IT" dirty="0" smtClean="0"/>
          </a:p>
          <a:p>
            <a:r>
              <a:rPr lang="it-IT" dirty="0" smtClean="0"/>
              <a:t>Il </a:t>
            </a:r>
            <a:r>
              <a:rPr lang="it-IT" dirty="0">
                <a:solidFill>
                  <a:srgbClr val="FF0000"/>
                </a:solidFill>
              </a:rPr>
              <a:t>Paradosso della Produttività </a:t>
            </a:r>
            <a:r>
              <a:rPr lang="it-IT" dirty="0"/>
              <a:t>(Paul David, 1990): "Si vede l’informatica ovunque tranne che nelle statistiche della produttività" (riferendosi alle ICT come fu per l’elettricità nel XIX secolo). Adozione lenta delle ICT → Nonostante le innovazioni, la crescita della produttività resta limitata fino a metà anni 2000. Riorganizzazione necessaria → Le imprese devono adattarsi strutturalmente prima di ottenere pienamente i benefici delle ICT. Conclusione: Secondo Paul David, i benefici della rivoluzione ICT emergono solo con il tempo, dopo un periodo di adattamento organizzativo ed economico, proprio come accadde con l’elettricità nel XIX secolo.</a:t>
            </a:r>
            <a:endParaRPr lang="en-GB" dirty="0"/>
          </a:p>
          <a:p>
            <a:pPr marL="0" indent="0">
              <a:buNone/>
            </a:pPr>
            <a:r>
              <a:rPr lang="it-IT" dirty="0"/>
              <a:t> </a:t>
            </a:r>
            <a:endParaRPr lang="en-GB" dirty="0"/>
          </a:p>
          <a:p>
            <a:r>
              <a:rPr lang="it-IT" dirty="0">
                <a:solidFill>
                  <a:srgbClr val="FF0000"/>
                </a:solidFill>
              </a:rPr>
              <a:t>Impatti Economici e Globalizzazione</a:t>
            </a:r>
            <a:r>
              <a:rPr lang="it-IT" dirty="0"/>
              <a:t>: Boom delle </a:t>
            </a:r>
            <a:r>
              <a:rPr lang="it-IT" dirty="0" err="1"/>
              <a:t>tech</a:t>
            </a:r>
            <a:r>
              <a:rPr lang="it-IT" dirty="0"/>
              <a:t> company → Google, Amazon, </a:t>
            </a:r>
            <a:r>
              <a:rPr lang="it-IT" dirty="0" err="1"/>
              <a:t>Facebook</a:t>
            </a:r>
            <a:r>
              <a:rPr lang="it-IT" dirty="0"/>
              <a:t> trasformano il commercio e la comunicazione. Crescita del settore IT in India e Cina → Esternalizzazione di servizi e software </a:t>
            </a:r>
            <a:r>
              <a:rPr lang="it-IT" dirty="0" err="1"/>
              <a:t>development</a:t>
            </a:r>
            <a:r>
              <a:rPr lang="it-IT" dirty="0"/>
              <a:t>. Digitalizzazione delle imprese → Nuovi modelli di business, ma con una fase di transizione complessa.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25884" y="230188"/>
            <a:ext cx="2443539" cy="130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9092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La crisi di crescita dell’economia italiana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41037" y="1690687"/>
            <a:ext cx="5181600" cy="4885604"/>
          </a:xfrm>
        </p:spPr>
        <p:txBody>
          <a:bodyPr>
            <a:normAutofit fontScale="70000" lnSpcReduction="20000"/>
          </a:bodyPr>
          <a:lstStyle/>
          <a:p>
            <a:r>
              <a:rPr lang="it-IT" b="1" dirty="0"/>
              <a:t>Sintomi della Crisi: Bassa crescita del PIL</a:t>
            </a:r>
            <a:r>
              <a:rPr lang="it-IT" dirty="0"/>
              <a:t> (media annua sotto l'1%) rispetto a UE e USA. </a:t>
            </a:r>
            <a:r>
              <a:rPr lang="it-IT" b="1" dirty="0"/>
              <a:t>Bassa produttività</a:t>
            </a:r>
            <a:r>
              <a:rPr lang="it-IT" dirty="0"/>
              <a:t>: stagnazione della produttività totale dei fattori. </a:t>
            </a:r>
            <a:r>
              <a:rPr lang="it-IT" b="1" dirty="0"/>
              <a:t>Calati gli investimenti</a:t>
            </a:r>
            <a:r>
              <a:rPr lang="it-IT" dirty="0"/>
              <a:t> in innovazione e ricerca rispetto ad altri paesi avanzati. </a:t>
            </a:r>
            <a:r>
              <a:rPr lang="it-IT" b="1" dirty="0"/>
              <a:t>Perdita di competitività</a:t>
            </a:r>
            <a:r>
              <a:rPr lang="it-IT" dirty="0"/>
              <a:t>: il costo del lavoro cresce più della produttività</a:t>
            </a:r>
            <a:r>
              <a:rPr lang="it-IT" dirty="0" smtClean="0"/>
              <a:t>.</a:t>
            </a:r>
          </a:p>
          <a:p>
            <a:endParaRPr lang="en-GB" dirty="0"/>
          </a:p>
          <a:p>
            <a:r>
              <a:rPr lang="it-IT" b="1" dirty="0"/>
              <a:t>Cause della Crisi: Adozione dell’Euro (1999-2002)</a:t>
            </a:r>
            <a:r>
              <a:rPr lang="it-IT" dirty="0"/>
              <a:t> → Perdita della svalutazione competitiva come strumento di politica economica. </a:t>
            </a:r>
            <a:r>
              <a:rPr lang="it-IT" b="1" dirty="0"/>
              <a:t>Globalizzazione</a:t>
            </a:r>
            <a:r>
              <a:rPr lang="it-IT" dirty="0"/>
              <a:t> → Pressione da Cina e paesi emergenti sulle industrie manifatturiere italiane. </a:t>
            </a:r>
            <a:r>
              <a:rPr lang="it-IT" b="1" dirty="0"/>
              <a:t>Rigidità del mercato del lavoro</a:t>
            </a:r>
            <a:r>
              <a:rPr lang="it-IT" dirty="0"/>
              <a:t> e </a:t>
            </a:r>
            <a:r>
              <a:rPr lang="it-IT" b="1" dirty="0"/>
              <a:t>burocrazia eccessiva</a:t>
            </a:r>
            <a:r>
              <a:rPr lang="it-IT" dirty="0"/>
              <a:t> per le imprese sistema giudiziario inefficiente, tassazione elevata, ambiente poco favorevole agli investimenti. </a:t>
            </a:r>
            <a:r>
              <a:rPr lang="it-IT" b="1" dirty="0"/>
              <a:t>Debito pubblico elevato</a:t>
            </a:r>
            <a:r>
              <a:rPr lang="it-IT" dirty="0"/>
              <a:t> → Vincoli fiscali imposti dal Patto di Stabilità europeo.</a:t>
            </a:r>
            <a:endParaRPr lang="en-GB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7436" y="2586181"/>
            <a:ext cx="5751358" cy="2640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9056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La crisi di crescita dell’economia italiana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41037" y="1690687"/>
            <a:ext cx="5181600" cy="4885604"/>
          </a:xfrm>
        </p:spPr>
        <p:txBody>
          <a:bodyPr>
            <a:normAutofit fontScale="77500" lnSpcReduction="20000"/>
          </a:bodyPr>
          <a:lstStyle/>
          <a:p>
            <a:r>
              <a:rPr lang="it-IT" b="1" dirty="0"/>
              <a:t>Indicatori di Declino (2000-2007): </a:t>
            </a:r>
            <a:r>
              <a:rPr lang="it-IT" dirty="0"/>
              <a:t>Crescita media </a:t>
            </a:r>
            <a:r>
              <a:rPr lang="it-IT" b="1" dirty="0"/>
              <a:t>inferiore alla media UE</a:t>
            </a:r>
            <a:r>
              <a:rPr lang="it-IT" dirty="0"/>
              <a:t> (Italia: ~0,9% annuo, UE: ~2%).  </a:t>
            </a:r>
            <a:r>
              <a:rPr lang="it-IT" b="1" dirty="0"/>
              <a:t>Diminuzione della quota italiana nel commercio mondiale</a:t>
            </a:r>
            <a:r>
              <a:rPr lang="it-IT" dirty="0"/>
              <a:t>. </a:t>
            </a:r>
            <a:r>
              <a:rPr lang="it-IT" b="1" dirty="0"/>
              <a:t>Investimenti in R&amp;S tra i più bassi in Europa</a:t>
            </a:r>
            <a:r>
              <a:rPr lang="it-IT" dirty="0"/>
              <a:t> (circa 1% del PIL). </a:t>
            </a:r>
            <a:r>
              <a:rPr lang="it-IT" b="1" dirty="0"/>
              <a:t>Bassa occupazione giovanile e femminile</a:t>
            </a:r>
            <a:r>
              <a:rPr lang="it-IT" dirty="0"/>
              <a:t> rispetto agli altri paesi </a:t>
            </a:r>
            <a:r>
              <a:rPr lang="it-IT" dirty="0" smtClean="0"/>
              <a:t>OCSE.</a:t>
            </a:r>
            <a:endParaRPr lang="en-GB" dirty="0"/>
          </a:p>
          <a:p>
            <a:r>
              <a:rPr lang="it-IT" b="1" dirty="0" smtClean="0"/>
              <a:t>Il </a:t>
            </a:r>
            <a:r>
              <a:rPr lang="it-IT" b="1" dirty="0"/>
              <a:t>Dibattito: Declino Strutturale o Crisi Temporanea? Ipotesi del declino</a:t>
            </a:r>
            <a:r>
              <a:rPr lang="it-IT" dirty="0"/>
              <a:t>: "Sindrome della crescita zero": l’Italia non è riuscita a innovare abbastanza per competere globalmente. Perdita di peso politico ed economico nel contesto europeo. </a:t>
            </a:r>
            <a:r>
              <a:rPr lang="it-IT" b="1" dirty="0"/>
              <a:t>Ipotesi alternativa</a:t>
            </a:r>
            <a:r>
              <a:rPr lang="it-IT" dirty="0"/>
              <a:t>: Rallentamento ciclico e non strutturale, aggravato da politiche economiche inefficaci. Possibilità di ripresa con riforme strutturali.</a:t>
            </a:r>
            <a:endParaRPr lang="en-GB" dirty="0"/>
          </a:p>
          <a:p>
            <a:endParaRPr lang="en-GB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3582" y="1459346"/>
            <a:ext cx="2809706" cy="493597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5531" y="1976582"/>
            <a:ext cx="2872203" cy="3919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7695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Italia 2000-2007 – Principali Fatti Sociali, Politici ed Economici</a:t>
            </a:r>
            <a:endParaRPr lang="en-GB" dirty="0"/>
          </a:p>
        </p:txBody>
      </p:sp>
      <p:sp>
        <p:nvSpPr>
          <p:cNvPr id="6" name="Segnaposto contenuto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b="1" dirty="0" err="1" smtClean="0"/>
              <a:t>Politica</a:t>
            </a:r>
            <a:r>
              <a:rPr lang="en-GB" b="1" dirty="0" smtClean="0"/>
              <a:t>: </a:t>
            </a:r>
            <a:r>
              <a:rPr lang="it-IT" b="1" dirty="0" smtClean="0"/>
              <a:t>2001</a:t>
            </a:r>
            <a:r>
              <a:rPr lang="it-IT" dirty="0"/>
              <a:t>: Ritorno al governo di </a:t>
            </a:r>
            <a:r>
              <a:rPr lang="it-IT" b="1" dirty="0"/>
              <a:t>Silvio Berlusconi</a:t>
            </a:r>
            <a:r>
              <a:rPr lang="it-IT" dirty="0"/>
              <a:t> con la Casa delle Libertà</a:t>
            </a:r>
            <a:r>
              <a:rPr lang="it-IT" dirty="0" smtClean="0"/>
              <a:t>. </a:t>
            </a:r>
            <a:r>
              <a:rPr lang="it-IT" b="1" dirty="0" smtClean="0"/>
              <a:t>2006</a:t>
            </a:r>
            <a:r>
              <a:rPr lang="it-IT" dirty="0"/>
              <a:t>: Vittoria del </a:t>
            </a:r>
            <a:r>
              <a:rPr lang="it-IT" b="1" dirty="0"/>
              <a:t>centrosinistra di Romano Prodi</a:t>
            </a:r>
            <a:r>
              <a:rPr lang="it-IT" dirty="0"/>
              <a:t> con l’Unione</a:t>
            </a:r>
            <a:r>
              <a:rPr lang="it-IT" dirty="0" smtClean="0"/>
              <a:t>. </a:t>
            </a:r>
            <a:r>
              <a:rPr lang="it-IT" b="1" dirty="0" smtClean="0"/>
              <a:t>Tensioni </a:t>
            </a:r>
            <a:r>
              <a:rPr lang="it-IT" b="1" dirty="0"/>
              <a:t>politiche</a:t>
            </a:r>
            <a:r>
              <a:rPr lang="it-IT" dirty="0"/>
              <a:t>: polarizzazione tra centrodestra e centrosinistra, instabilità parlamentare.</a:t>
            </a:r>
            <a:endParaRPr lang="en-GB" dirty="0"/>
          </a:p>
          <a:p>
            <a:r>
              <a:rPr lang="en-GB" b="1" dirty="0" smtClean="0"/>
              <a:t>Economia: </a:t>
            </a:r>
            <a:r>
              <a:rPr lang="it-IT" b="1" dirty="0" smtClean="0"/>
              <a:t>Bassa </a:t>
            </a:r>
            <a:r>
              <a:rPr lang="it-IT" b="1" dirty="0"/>
              <a:t>crescita economica</a:t>
            </a:r>
            <a:r>
              <a:rPr lang="it-IT" dirty="0"/>
              <a:t> e perdita di competitività</a:t>
            </a:r>
            <a:r>
              <a:rPr lang="it-IT" dirty="0" smtClean="0"/>
              <a:t>. </a:t>
            </a:r>
            <a:r>
              <a:rPr lang="it-IT" b="1" dirty="0" smtClean="0"/>
              <a:t>Ingresso </a:t>
            </a:r>
            <a:r>
              <a:rPr lang="it-IT" b="1" dirty="0"/>
              <a:t>nell’Eurozona (2002)</a:t>
            </a:r>
            <a:r>
              <a:rPr lang="it-IT" dirty="0"/>
              <a:t> → Nuova politica monetaria sotto la BCE</a:t>
            </a:r>
            <a:r>
              <a:rPr lang="it-IT" dirty="0" smtClean="0"/>
              <a:t>. </a:t>
            </a:r>
            <a:r>
              <a:rPr lang="it-IT" b="1" dirty="0" smtClean="0"/>
              <a:t>Crisi </a:t>
            </a:r>
            <a:r>
              <a:rPr lang="it-IT" b="1" dirty="0"/>
              <a:t>FIAT (2002-2004)</a:t>
            </a:r>
            <a:r>
              <a:rPr lang="it-IT" dirty="0"/>
              <a:t> seguita da ristrutturazione e rilancio con Sergio Marchionne</a:t>
            </a:r>
            <a:r>
              <a:rPr lang="it-IT" dirty="0" smtClean="0"/>
              <a:t>. </a:t>
            </a:r>
            <a:r>
              <a:rPr lang="it-IT" b="1" dirty="0" smtClean="0"/>
              <a:t>Aumento </a:t>
            </a:r>
            <a:r>
              <a:rPr lang="it-IT" b="1" dirty="0"/>
              <a:t>del debito pubblico</a:t>
            </a:r>
            <a:r>
              <a:rPr lang="it-IT" dirty="0"/>
              <a:t> nonostante le restrizioni del Patto di Stabilità.</a:t>
            </a:r>
            <a:endParaRPr lang="en-GB" dirty="0"/>
          </a:p>
          <a:p>
            <a:r>
              <a:rPr lang="en-GB" b="1" dirty="0" err="1" smtClean="0"/>
              <a:t>Società</a:t>
            </a:r>
            <a:r>
              <a:rPr lang="en-GB" b="1" dirty="0" smtClean="0"/>
              <a:t>: </a:t>
            </a:r>
            <a:r>
              <a:rPr lang="it-IT" b="1" dirty="0" smtClean="0"/>
              <a:t>Immigrazione </a:t>
            </a:r>
            <a:r>
              <a:rPr lang="it-IT" b="1" dirty="0"/>
              <a:t>in crescita</a:t>
            </a:r>
            <a:r>
              <a:rPr lang="it-IT" dirty="0"/>
              <a:t> → Nuove leggi per la regolazione dei flussi (Legge Bossi-Fini, 2002</a:t>
            </a:r>
            <a:r>
              <a:rPr lang="it-IT" dirty="0" smtClean="0"/>
              <a:t>). </a:t>
            </a:r>
            <a:r>
              <a:rPr lang="it-IT" b="1" dirty="0" smtClean="0"/>
              <a:t>Riforma </a:t>
            </a:r>
            <a:r>
              <a:rPr lang="it-IT" b="1" dirty="0"/>
              <a:t>del lavoro (Legge Biagi, 2003)</a:t>
            </a:r>
            <a:r>
              <a:rPr lang="it-IT" dirty="0"/>
              <a:t> → Introduzione di maggiore flessibilità lavorativa</a:t>
            </a:r>
            <a:r>
              <a:rPr lang="it-IT" dirty="0" smtClean="0"/>
              <a:t>. </a:t>
            </a:r>
            <a:r>
              <a:rPr lang="it-IT" b="1" dirty="0" smtClean="0"/>
              <a:t>Tensioni </a:t>
            </a:r>
            <a:r>
              <a:rPr lang="it-IT" b="1" dirty="0"/>
              <a:t>sociali e proteste</a:t>
            </a:r>
            <a:r>
              <a:rPr lang="it-IT" dirty="0"/>
              <a:t> (es. movimenti no-global e sindacali</a:t>
            </a:r>
            <a:r>
              <a:rPr lang="it-IT" dirty="0" smtClean="0"/>
              <a:t>). </a:t>
            </a:r>
            <a:r>
              <a:rPr lang="it-IT" b="1" dirty="0" smtClean="0"/>
              <a:t>Crescita </a:t>
            </a:r>
            <a:r>
              <a:rPr lang="it-IT" b="1" dirty="0"/>
              <a:t>dell’uso di Internet e della telefonia mobile</a:t>
            </a:r>
            <a:r>
              <a:rPr lang="it-IT" dirty="0"/>
              <a:t>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55675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4550" y="928687"/>
            <a:ext cx="7962900" cy="5000625"/>
          </a:xfrm>
          <a:prstGeom prst="rect">
            <a:avLst/>
          </a:prstGeom>
        </p:spPr>
      </p:pic>
      <p:sp>
        <p:nvSpPr>
          <p:cNvPr id="5" name="Rettangolo 4"/>
          <p:cNvSpPr/>
          <p:nvPr/>
        </p:nvSpPr>
        <p:spPr>
          <a:xfrm>
            <a:off x="1200728" y="6107653"/>
            <a:ext cx="104370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https://www.ilsole24ore.com/art/debito-pubblico-come-quando-e-perche-e-esploso-italia-AEMRbSRG</a:t>
            </a:r>
          </a:p>
        </p:txBody>
      </p:sp>
    </p:spTree>
    <p:extLst>
      <p:ext uri="{BB962C8B-B14F-4D97-AF65-F5344CB8AC3E}">
        <p14:creationId xmlns:p14="http://schemas.microsoft.com/office/powerpoint/2010/main" val="6447107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7412" y="1319212"/>
            <a:ext cx="7877175" cy="4219575"/>
          </a:xfrm>
          <a:prstGeom prst="rect">
            <a:avLst/>
          </a:prstGeom>
        </p:spPr>
      </p:pic>
      <p:sp>
        <p:nvSpPr>
          <p:cNvPr id="3" name="Rettangolo 2"/>
          <p:cNvSpPr/>
          <p:nvPr/>
        </p:nvSpPr>
        <p:spPr>
          <a:xfrm>
            <a:off x="2506951" y="6024526"/>
            <a:ext cx="75276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https://tg24.sky.it/economia/2023/06/15/italia-cambiata-30-anni-berlusconi</a:t>
            </a:r>
          </a:p>
        </p:txBody>
      </p:sp>
    </p:spTree>
    <p:extLst>
      <p:ext uri="{BB962C8B-B14F-4D97-AF65-F5344CB8AC3E}">
        <p14:creationId xmlns:p14="http://schemas.microsoft.com/office/powerpoint/2010/main" val="4266969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2506951" y="6024526"/>
            <a:ext cx="75276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https://tg24.sky.it/economia/2023/06/15/italia-cambiata-30-anni-berlusconi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0750" y="1323975"/>
            <a:ext cx="7810500" cy="421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1877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2506951" y="6024526"/>
            <a:ext cx="75276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https://tg24.sky.it/economia/2023/06/15/italia-cambiata-30-anni-berlusconi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1225" y="1376362"/>
            <a:ext cx="7829550" cy="410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7745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2506951" y="6024526"/>
            <a:ext cx="75276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https://tg24.sky.it/economia/2023/06/15/italia-cambiata-30-anni-berlusconi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6475" y="1514475"/>
            <a:ext cx="7639050" cy="38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4688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2506951" y="6024526"/>
            <a:ext cx="75276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https://tg24.sky.it/economia/2023/06/15/italia-cambiata-30-anni-berlusconi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1225" y="1485900"/>
            <a:ext cx="782955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8418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2506951" y="6024526"/>
            <a:ext cx="75276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https://tg24.sky.it/economia/2023/06/15/italia-cambiata-30-anni-berlusconi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862" y="1126837"/>
            <a:ext cx="8322029" cy="4578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5857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2506951" y="6024526"/>
            <a:ext cx="75276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https://tg24.sky.it/economia/2023/06/15/italia-cambiata-30-anni-berlusconi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2662" y="1500187"/>
            <a:ext cx="7686675" cy="3857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0114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6797" y="1209964"/>
            <a:ext cx="8450653" cy="4272684"/>
          </a:xfrm>
          <a:prstGeom prst="rect">
            <a:avLst/>
          </a:prstGeom>
        </p:spPr>
      </p:pic>
      <p:sp>
        <p:nvSpPr>
          <p:cNvPr id="3" name="Rettangolo 2"/>
          <p:cNvSpPr/>
          <p:nvPr/>
        </p:nvSpPr>
        <p:spPr>
          <a:xfrm>
            <a:off x="2506951" y="6024526"/>
            <a:ext cx="75276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https://tg24.sky.it/economia/2023/06/15/italia-cambiata-30-anni-berlusconi</a:t>
            </a:r>
          </a:p>
        </p:txBody>
      </p:sp>
    </p:spTree>
    <p:extLst>
      <p:ext uri="{BB962C8B-B14F-4D97-AF65-F5344CB8AC3E}">
        <p14:creationId xmlns:p14="http://schemas.microsoft.com/office/powerpoint/2010/main" val="21972512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Link utili</a:t>
            </a:r>
            <a:endParaRPr lang="en-GB" dirty="0"/>
          </a:p>
        </p:txBody>
      </p:sp>
      <p:sp>
        <p:nvSpPr>
          <p:cNvPr id="6" name="Segnaposto contenuto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www.italianieuropei.it/italianieuropei-22024/item/610-le-cause-del-declino-italiano.html</a:t>
            </a:r>
            <a:endParaRPr lang="it-IT" dirty="0"/>
          </a:p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www.ilsole24ore.com/art/debito-pubblico-come-quando-e-perche-e-esploso-italia-AEMRbSRG</a:t>
            </a:r>
            <a:endParaRPr lang="en-GB" dirty="0" smtClean="0"/>
          </a:p>
          <a:p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tg24.sky.it/economia/2023/06/15/italia-cambiata-30-anni-berlusconi</a:t>
            </a: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13435573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2863</TotalTime>
  <Words>1087</Words>
  <Application>Microsoft Office PowerPoint</Application>
  <PresentationFormat>Widescreen</PresentationFormat>
  <Paragraphs>63</Paragraphs>
  <Slides>23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Tema di Office</vt:lpstr>
      <vt:lpstr>Economia pubblica / Politica economica Lezione 17.25  ECOP in Italia: 2000 - 2008</vt:lpstr>
      <vt:lpstr>Introduzione</vt:lpstr>
      <vt:lpstr>Principali fatti politici ed economici (2000 – 2007) </vt:lpstr>
      <vt:lpstr>L’economia globale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Migration indicators</vt:lpstr>
      <vt:lpstr>La rivoluzione delle ICT</vt:lpstr>
      <vt:lpstr>La crisi di crescita dell’economia italiana</vt:lpstr>
      <vt:lpstr>La crisi di crescita dell’economia italiana</vt:lpstr>
      <vt:lpstr>Italia 2000-2007 – Principali Fatti Sociali, Politici ed Economici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Link utili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 pensiero economico italiano  Quadro iniziale di riferimento</dc:title>
  <dc:creator>pe</dc:creator>
  <cp:lastModifiedBy>paolo paesani</cp:lastModifiedBy>
  <cp:revision>245</cp:revision>
  <dcterms:created xsi:type="dcterms:W3CDTF">2017-08-09T15:49:47Z</dcterms:created>
  <dcterms:modified xsi:type="dcterms:W3CDTF">2025-05-12T21:22:05Z</dcterms:modified>
</cp:coreProperties>
</file>