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334" r:id="rId3"/>
    <p:sldId id="257" r:id="rId4"/>
    <p:sldId id="261" r:id="rId5"/>
    <p:sldId id="258" r:id="rId6"/>
    <p:sldId id="290" r:id="rId7"/>
    <p:sldId id="291" r:id="rId8"/>
    <p:sldId id="289" r:id="rId9"/>
    <p:sldId id="292" r:id="rId10"/>
    <p:sldId id="293" r:id="rId11"/>
    <p:sldId id="294" r:id="rId12"/>
    <p:sldId id="295" r:id="rId13"/>
    <p:sldId id="297" r:id="rId14"/>
    <p:sldId id="298" r:id="rId15"/>
    <p:sldId id="303" r:id="rId16"/>
    <p:sldId id="304" r:id="rId17"/>
    <p:sldId id="305" r:id="rId18"/>
    <p:sldId id="308" r:id="rId19"/>
    <p:sldId id="309" r:id="rId20"/>
    <p:sldId id="320" r:id="rId21"/>
    <p:sldId id="321" r:id="rId22"/>
    <p:sldId id="323" r:id="rId23"/>
    <p:sldId id="326" r:id="rId24"/>
    <p:sldId id="333" r:id="rId25"/>
    <p:sldId id="296" r:id="rId2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1" clrIdx="0">
    <p:extLst>
      <p:ext uri="{19B8F6BF-5375-455C-9EA6-DF929625EA0E}">
        <p15:presenceInfo xmlns:p15="http://schemas.microsoft.com/office/powerpoint/2012/main" userId="558acf896bfa71d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25413E-7634-4858-B81A-DCF11C4D298E}" type="datetimeFigureOut">
              <a:rPr lang="it-IT" smtClean="0"/>
              <a:t>12/05/2025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E2B057-31FE-4B95-829F-6632839A8193}" type="slidenum">
              <a:rPr lang="it-IT" smtClean="0"/>
              <a:t>‹N›</a:t>
            </a:fld>
            <a:endParaRPr lang="it-IT"/>
          </a:p>
        </p:txBody>
      </p:sp>
    </p:spTree>
    <p:extLst>
      <p:ext uri="{BB962C8B-B14F-4D97-AF65-F5344CB8AC3E}">
        <p14:creationId xmlns:p14="http://schemas.microsoft.com/office/powerpoint/2010/main" val="1381562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CB9F4F62-2C3C-479F-AACB-5E571B24F476}" type="datetimeFigureOut">
              <a:rPr lang="it-IT" smtClean="0"/>
              <a:t>12/05/2025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2899651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B9F4F62-2C3C-479F-AACB-5E571B24F476}" type="datetimeFigureOut">
              <a:rPr lang="it-IT" smtClean="0"/>
              <a:t>12/05/2025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1327953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CB9F4F62-2C3C-479F-AACB-5E571B24F476}" type="datetimeFigureOut">
              <a:rPr lang="it-IT" smtClean="0"/>
              <a:t>12/05/2025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3686571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CB9F4F62-2C3C-479F-AACB-5E571B24F476}" type="datetimeFigureOut">
              <a:rPr lang="it-IT" smtClean="0"/>
              <a:t>12/05/2025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2815718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CB9F4F62-2C3C-479F-AACB-5E571B24F476}" type="datetimeFigureOut">
              <a:rPr lang="it-IT" smtClean="0"/>
              <a:t>12/05/2025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1727612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CB9F4F62-2C3C-479F-AACB-5E571B24F476}" type="datetimeFigureOut">
              <a:rPr lang="it-IT" smtClean="0"/>
              <a:t>12/05/2025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2065524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B9F4F62-2C3C-479F-AACB-5E571B24F476}" type="datetimeFigureOut">
              <a:rPr lang="it-IT" smtClean="0"/>
              <a:t>12/05/2025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1683223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CB9F4F62-2C3C-479F-AACB-5E571B24F476}" type="datetimeFigureOut">
              <a:rPr lang="it-IT" smtClean="0"/>
              <a:t>12/05/2025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283959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CB9F4F62-2C3C-479F-AACB-5E571B24F476}" type="datetimeFigureOut">
              <a:rPr lang="it-IT" smtClean="0"/>
              <a:t>12/05/2025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2488075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B9F4F62-2C3C-479F-AACB-5E571B24F476}" type="datetimeFigureOut">
              <a:rPr lang="it-IT" smtClean="0"/>
              <a:t>12/05/2025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3926339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B9F4F62-2C3C-479F-AACB-5E571B24F476}" type="datetimeFigureOut">
              <a:rPr lang="it-IT" smtClean="0"/>
              <a:t>12/05/2025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3FF6071-B065-4A9C-AA06-97C03D15E681}" type="slidenum">
              <a:rPr lang="it-IT" smtClean="0"/>
              <a:t>‹N›</a:t>
            </a:fld>
            <a:endParaRPr lang="it-IT"/>
          </a:p>
        </p:txBody>
      </p:sp>
    </p:spTree>
    <p:extLst>
      <p:ext uri="{BB962C8B-B14F-4D97-AF65-F5344CB8AC3E}">
        <p14:creationId xmlns:p14="http://schemas.microsoft.com/office/powerpoint/2010/main" val="1755130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F4F62-2C3C-479F-AACB-5E571B24F476}" type="datetimeFigureOut">
              <a:rPr lang="it-IT" smtClean="0"/>
              <a:t>12/05/2025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FF6071-B065-4A9C-AA06-97C03D15E681}" type="slidenum">
              <a:rPr lang="it-IT" smtClean="0"/>
              <a:t>‹N›</a:t>
            </a:fld>
            <a:endParaRPr lang="it-IT"/>
          </a:p>
        </p:txBody>
      </p:sp>
    </p:spTree>
    <p:extLst>
      <p:ext uri="{BB962C8B-B14F-4D97-AF65-F5344CB8AC3E}">
        <p14:creationId xmlns:p14="http://schemas.microsoft.com/office/powerpoint/2010/main" val="176672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en.wikipedia.org/wiki/Italian_Social_Movement"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en.wikipedia.org/wiki/Brothers_of_Italy"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Meloni_government"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thelocal.it/20170427/where-are-all-the-graduates-italy-has-eus-lowest-percentage" TargetMode="External"/><Relationship Id="rId2" Type="http://schemas.openxmlformats.org/officeDocument/2006/relationships/hyperlink" Target="https://www.theglobaleconomy.com/Italy/"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eccani.it/enciclopedia/la-crisi-finanziaria-e-l-italia_(Il-Libro-dell'Anno)/" TargetMode="External"/><Relationship Id="rId2" Type="http://schemas.openxmlformats.org/officeDocument/2006/relationships/hyperlink" Target="https://www.treccani.it/enciclopedia/la-grande-crisi-del-nuovo-secolo_(XXI-Secolo)/" TargetMode="External"/><Relationship Id="rId1" Type="http://schemas.openxmlformats.org/officeDocument/2006/relationships/slideLayout" Target="../slideLayouts/slideLayout2.xml"/><Relationship Id="rId5" Type="http://schemas.openxmlformats.org/officeDocument/2006/relationships/hyperlink" Target="https://european-union.europa.eu/priorities-and-actions/eu-priorities/european-union-priorities-2024-2029/european-union-priorities-2019-2024_it" TargetMode="External"/><Relationship Id="rId4" Type="http://schemas.openxmlformats.org/officeDocument/2006/relationships/hyperlink" Target="https://www.treccani.it/magazine/agenda/articoli/istituzioni/crisi_eurozona_unione_stretta.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05693"/>
          </a:xfrm>
        </p:spPr>
        <p:txBody>
          <a:bodyPr>
            <a:normAutofit fontScale="90000"/>
          </a:bodyPr>
          <a:lstStyle/>
          <a:p>
            <a:pPr>
              <a:lnSpc>
                <a:spcPct val="100000"/>
              </a:lnSpc>
            </a:pPr>
            <a:r>
              <a:rPr lang="it-IT" sz="4000" dirty="0">
                <a:solidFill>
                  <a:srgbClr val="FF0000"/>
                </a:solidFill>
              </a:rPr>
              <a:t>STATO E ISTITUZIONI</a:t>
            </a:r>
            <a:br>
              <a:rPr lang="it-IT" sz="4000" dirty="0">
                <a:solidFill>
                  <a:srgbClr val="FF0000"/>
                </a:solidFill>
              </a:rPr>
            </a:br>
            <a:r>
              <a:rPr lang="it-IT" sz="4000" dirty="0">
                <a:solidFill>
                  <a:srgbClr val="FF0000"/>
                </a:solidFill>
              </a:rPr>
              <a:t/>
            </a:r>
            <a:br>
              <a:rPr lang="it-IT" sz="4000" dirty="0">
                <a:solidFill>
                  <a:srgbClr val="FF0000"/>
                </a:solidFill>
              </a:rPr>
            </a:br>
            <a:r>
              <a:rPr lang="it-IT" sz="4000" dirty="0" smtClean="0"/>
              <a:t>S3.L3.25</a:t>
            </a:r>
            <a:r>
              <a:rPr lang="it-IT" sz="4000" dirty="0"/>
              <a:t/>
            </a:r>
            <a:br>
              <a:rPr lang="it-IT" sz="4000" dirty="0"/>
            </a:br>
            <a:r>
              <a:rPr lang="it-IT" sz="4000" i="1" dirty="0"/>
              <a:t>Stato, Istituzioni, Economia in Italia</a:t>
            </a:r>
            <a:br>
              <a:rPr lang="it-IT" sz="4000" i="1" dirty="0"/>
            </a:br>
            <a:r>
              <a:rPr lang="it-IT" sz="4000" i="1" dirty="0" smtClean="0"/>
              <a:t>(2000 </a:t>
            </a:r>
            <a:r>
              <a:rPr lang="it-IT" sz="4000" i="1" dirty="0"/>
              <a:t>– </a:t>
            </a:r>
            <a:r>
              <a:rPr lang="it-IT" sz="4000" i="1" dirty="0" smtClean="0"/>
              <a:t>2022)</a:t>
            </a:r>
            <a:endParaRPr lang="it-IT" sz="4000" i="1" dirty="0"/>
          </a:p>
        </p:txBody>
      </p:sp>
      <p:sp>
        <p:nvSpPr>
          <p:cNvPr id="3" name="Sottotitolo 2"/>
          <p:cNvSpPr>
            <a:spLocks noGrp="1"/>
          </p:cNvSpPr>
          <p:nvPr>
            <p:ph type="subTitle" idx="1"/>
          </p:nvPr>
        </p:nvSpPr>
        <p:spPr>
          <a:xfrm>
            <a:off x="1524000" y="4400528"/>
            <a:ext cx="9144000" cy="1655762"/>
          </a:xfrm>
        </p:spPr>
        <p:txBody>
          <a:bodyPr>
            <a:normAutofit fontScale="92500" lnSpcReduction="10000"/>
          </a:bodyPr>
          <a:lstStyle/>
          <a:p>
            <a:r>
              <a:rPr lang="it-IT" dirty="0"/>
              <a:t>Paolo Paesani</a:t>
            </a:r>
          </a:p>
          <a:p>
            <a:r>
              <a:rPr lang="it-IT" i="1" dirty="0"/>
              <a:t>Università degli Studi di Roma «Tor Vergata»</a:t>
            </a:r>
          </a:p>
          <a:p>
            <a:r>
              <a:rPr lang="it-IT" dirty="0" err="1"/>
              <a:t>Université</a:t>
            </a:r>
            <a:r>
              <a:rPr lang="it-IT" dirty="0"/>
              <a:t> Lyon2 – Programma MINERVA</a:t>
            </a:r>
          </a:p>
          <a:p>
            <a:r>
              <a:rPr lang="it-IT" dirty="0" smtClean="0"/>
              <a:t>15 </a:t>
            </a:r>
            <a:r>
              <a:rPr lang="it-IT" dirty="0"/>
              <a:t>Febbraio 2025</a:t>
            </a:r>
          </a:p>
        </p:txBody>
      </p:sp>
    </p:spTree>
    <p:extLst>
      <p:ext uri="{BB962C8B-B14F-4D97-AF65-F5344CB8AC3E}">
        <p14:creationId xmlns:p14="http://schemas.microsoft.com/office/powerpoint/2010/main" val="3126609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Economia pubblica / Politica economica</a:t>
            </a:r>
            <a:br>
              <a:rPr lang="it-IT" sz="4200" dirty="0" smtClean="0"/>
            </a:br>
            <a:r>
              <a:rPr lang="it-IT" sz="4200" dirty="0" smtClean="0"/>
              <a:t>Lezione </a:t>
            </a:r>
            <a:r>
              <a:rPr lang="it-IT" sz="4200" dirty="0" smtClean="0"/>
              <a:t>18.25</a:t>
            </a:r>
            <a:r>
              <a:rPr lang="it-IT" sz="4200" dirty="0" smtClean="0"/>
              <a:t/>
            </a:r>
            <a:br>
              <a:rPr lang="it-IT" sz="4200" dirty="0" smtClean="0"/>
            </a:br>
            <a:r>
              <a:rPr lang="it-IT" sz="4200" dirty="0"/>
              <a:t/>
            </a:r>
            <a:br>
              <a:rPr lang="it-IT" sz="4200" dirty="0"/>
            </a:br>
            <a:r>
              <a:rPr lang="it-IT" sz="4200" dirty="0" smtClean="0"/>
              <a:t>ECOP in Italia: </a:t>
            </a:r>
            <a:r>
              <a:rPr lang="it-IT" sz="4200" dirty="0" smtClean="0"/>
              <a:t>2009 </a:t>
            </a:r>
            <a:r>
              <a:rPr lang="it-IT" sz="4200" dirty="0" smtClean="0"/>
              <a:t>- </a:t>
            </a:r>
            <a:r>
              <a:rPr lang="it-IT" sz="4200" dirty="0" smtClean="0"/>
              <a:t>2025</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16.05.2025</a:t>
            </a:r>
            <a:endParaRPr lang="it-IT" dirty="0"/>
          </a:p>
        </p:txBody>
      </p:sp>
    </p:spTree>
    <p:extLst>
      <p:ext uri="{BB962C8B-B14F-4D97-AF65-F5344CB8AC3E}">
        <p14:creationId xmlns:p14="http://schemas.microsoft.com/office/powerpoint/2010/main" val="1630687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Introduzione</a:t>
            </a:r>
            <a:endParaRPr lang="en-GB" dirty="0"/>
          </a:p>
        </p:txBody>
      </p:sp>
      <p:sp>
        <p:nvSpPr>
          <p:cNvPr id="3" name="Segnaposto contenuto 2"/>
          <p:cNvSpPr>
            <a:spLocks noGrp="1"/>
          </p:cNvSpPr>
          <p:nvPr>
            <p:ph idx="1"/>
          </p:nvPr>
        </p:nvSpPr>
        <p:spPr/>
        <p:txBody>
          <a:bodyPr>
            <a:normAutofit/>
          </a:bodyPr>
          <a:lstStyle/>
          <a:p>
            <a:r>
              <a:rPr lang="it-IT" dirty="0" smtClean="0">
                <a:solidFill>
                  <a:srgbClr val="FF0000"/>
                </a:solidFill>
              </a:rPr>
              <a:t>Arriva la tempesta: gli effetti della doppia crisi mondiale (2008-2019)</a:t>
            </a:r>
            <a:endParaRPr lang="it-IT" dirty="0">
              <a:solidFill>
                <a:srgbClr val="FF0000"/>
              </a:solidFill>
            </a:endParaRPr>
          </a:p>
          <a:p>
            <a:pPr lvl="1"/>
            <a:r>
              <a:rPr lang="it-IT" dirty="0" smtClean="0"/>
              <a:t>La crisi finanziaria globale e la Grande Recessione</a:t>
            </a:r>
          </a:p>
          <a:p>
            <a:pPr lvl="1"/>
            <a:r>
              <a:rPr lang="it-IT" dirty="0" smtClean="0"/>
              <a:t>La crisi europea dei debiti sovrani</a:t>
            </a:r>
          </a:p>
          <a:p>
            <a:pPr lvl="1"/>
            <a:r>
              <a:rPr lang="it-IT" dirty="0" smtClean="0"/>
              <a:t>L’Unione bancaria</a:t>
            </a:r>
          </a:p>
          <a:p>
            <a:pPr lvl="1"/>
            <a:r>
              <a:rPr lang="it-IT" dirty="0" smtClean="0"/>
              <a:t>L’Italia e la doppia crisi</a:t>
            </a:r>
          </a:p>
          <a:p>
            <a:pPr lvl="1"/>
            <a:r>
              <a:rPr lang="it-IT" dirty="0" smtClean="0"/>
              <a:t>Le vicende politiche italiane dal 2008 al 2019</a:t>
            </a:r>
            <a:endParaRPr lang="en-GB" dirty="0"/>
          </a:p>
        </p:txBody>
      </p:sp>
    </p:spTree>
    <p:extLst>
      <p:ext uri="{BB962C8B-B14F-4D97-AF65-F5344CB8AC3E}">
        <p14:creationId xmlns:p14="http://schemas.microsoft.com/office/powerpoint/2010/main" val="380058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sz="4000" dirty="0" smtClean="0"/>
              <a:t>Principali fatti politici ed economici (2008 – 2019)</a:t>
            </a:r>
            <a:r>
              <a:rPr lang="it-IT" dirty="0" smtClean="0"/>
              <a:t> </a:t>
            </a:r>
            <a:endParaRPr lang="en-GB" dirty="0"/>
          </a:p>
        </p:txBody>
      </p:sp>
      <p:sp>
        <p:nvSpPr>
          <p:cNvPr id="3" name="Segnaposto contenuto 2"/>
          <p:cNvSpPr>
            <a:spLocks noGrp="1"/>
          </p:cNvSpPr>
          <p:nvPr>
            <p:ph idx="1"/>
          </p:nvPr>
        </p:nvSpPr>
        <p:spPr/>
        <p:txBody>
          <a:bodyPr>
            <a:normAutofit fontScale="92500" lnSpcReduction="20000"/>
          </a:bodyPr>
          <a:lstStyle/>
          <a:p>
            <a:r>
              <a:rPr lang="it-IT" b="1" dirty="0"/>
              <a:t>Politica: 2008</a:t>
            </a:r>
            <a:r>
              <a:rPr lang="it-IT" dirty="0"/>
              <a:t>: Ritorno di Silvio Berlusconi al governo (Pdl) dopo le elezioni anticipate. </a:t>
            </a:r>
            <a:r>
              <a:rPr lang="it-IT" b="1" dirty="0"/>
              <a:t>2011</a:t>
            </a:r>
            <a:r>
              <a:rPr lang="it-IT" dirty="0"/>
              <a:t>: Dimissioni di Berlusconi durante la crisi economica → Governo tecnico di </a:t>
            </a:r>
            <a:r>
              <a:rPr lang="it-IT" b="1" dirty="0"/>
              <a:t>Mario Monti</a:t>
            </a:r>
            <a:r>
              <a:rPr lang="it-IT" dirty="0"/>
              <a:t>. </a:t>
            </a:r>
            <a:r>
              <a:rPr lang="it-IT" b="1" dirty="0"/>
              <a:t>2013</a:t>
            </a:r>
            <a:r>
              <a:rPr lang="it-IT" dirty="0"/>
              <a:t>: Elezioni senza maggioranza chiara → governi Letta (2013-2014), Renzi (2014-2016) e </a:t>
            </a:r>
            <a:r>
              <a:rPr lang="it-IT" dirty="0" err="1"/>
              <a:t>Gentiloni</a:t>
            </a:r>
            <a:r>
              <a:rPr lang="it-IT" dirty="0"/>
              <a:t> (2016-2018). </a:t>
            </a:r>
            <a:r>
              <a:rPr lang="it-IT" b="1" dirty="0"/>
              <a:t>2018</a:t>
            </a:r>
            <a:r>
              <a:rPr lang="it-IT" dirty="0"/>
              <a:t>: Elezioni politiche → Governo Lega-M5S con Giuseppe Conte. </a:t>
            </a:r>
            <a:r>
              <a:rPr lang="it-IT" b="1" dirty="0"/>
              <a:t>2019</a:t>
            </a:r>
            <a:r>
              <a:rPr lang="it-IT" dirty="0"/>
              <a:t>: Caduta del primo governo Conte, nascita del </a:t>
            </a:r>
            <a:r>
              <a:rPr lang="it-IT" b="1" dirty="0"/>
              <a:t>Conte II</a:t>
            </a:r>
            <a:r>
              <a:rPr lang="it-IT" dirty="0"/>
              <a:t> con M5S-PD.</a:t>
            </a:r>
            <a:endParaRPr lang="en-GB" dirty="0"/>
          </a:p>
          <a:p>
            <a:r>
              <a:rPr lang="it-IT" b="1" dirty="0"/>
              <a:t>Economia: 2008-2013</a:t>
            </a:r>
            <a:r>
              <a:rPr lang="it-IT" dirty="0"/>
              <a:t>: Grande crisi economica → aumento del debito pubblico e della disoccupazione. </a:t>
            </a:r>
            <a:r>
              <a:rPr lang="it-IT" b="1" dirty="0"/>
              <a:t>2012</a:t>
            </a:r>
            <a:r>
              <a:rPr lang="it-IT" dirty="0"/>
              <a:t>: Riforma Fornero sulle pensioni. </a:t>
            </a:r>
            <a:r>
              <a:rPr lang="it-IT" b="1" dirty="0"/>
              <a:t>2015-2016</a:t>
            </a:r>
            <a:r>
              <a:rPr lang="it-IT" dirty="0"/>
              <a:t>: Riforme di Renzi (Jobs Act, incentivi alle imprese). </a:t>
            </a:r>
            <a:r>
              <a:rPr lang="it-IT" b="1" dirty="0"/>
              <a:t>2018-2019</a:t>
            </a:r>
            <a:r>
              <a:rPr lang="it-IT" dirty="0"/>
              <a:t>: Reddito di cittadinanza e Quota 100.</a:t>
            </a:r>
            <a:endParaRPr lang="en-GB" dirty="0"/>
          </a:p>
          <a:p>
            <a:r>
              <a:rPr lang="it-IT" b="1" dirty="0"/>
              <a:t>Società: 2011-2013</a:t>
            </a:r>
            <a:r>
              <a:rPr lang="it-IT" dirty="0"/>
              <a:t>: Proteste studentesche e movimenti contro l’austerità. </a:t>
            </a:r>
            <a:r>
              <a:rPr lang="it-IT" b="1" dirty="0"/>
              <a:t>2016</a:t>
            </a:r>
            <a:r>
              <a:rPr lang="it-IT" dirty="0"/>
              <a:t>: Legge sulle Unioni Civili per le coppie dello stesso sesso. </a:t>
            </a:r>
            <a:r>
              <a:rPr lang="it-IT" b="1" dirty="0"/>
              <a:t>2018-2019</a:t>
            </a:r>
            <a:r>
              <a:rPr lang="it-IT" dirty="0"/>
              <a:t>: Crescita dell’euroscetticismo e tensioni sull'immigrazione.</a:t>
            </a:r>
            <a:endParaRPr lang="en-GB" dirty="0"/>
          </a:p>
          <a:p>
            <a:endParaRPr lang="en-GB" dirty="0"/>
          </a:p>
        </p:txBody>
      </p:sp>
    </p:spTree>
    <p:extLst>
      <p:ext uri="{BB962C8B-B14F-4D97-AF65-F5344CB8AC3E}">
        <p14:creationId xmlns:p14="http://schemas.microsoft.com/office/powerpoint/2010/main" val="2099246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crisi finanziaria globale e la Grande Recessione</a:t>
            </a:r>
            <a:endParaRPr lang="en-GB" dirty="0"/>
          </a:p>
        </p:txBody>
      </p:sp>
      <p:sp>
        <p:nvSpPr>
          <p:cNvPr id="3" name="Segnaposto contenuto 2"/>
          <p:cNvSpPr>
            <a:spLocks noGrp="1"/>
          </p:cNvSpPr>
          <p:nvPr>
            <p:ph idx="1"/>
          </p:nvPr>
        </p:nvSpPr>
        <p:spPr/>
        <p:txBody>
          <a:bodyPr>
            <a:normAutofit fontScale="85000" lnSpcReduction="10000"/>
          </a:bodyPr>
          <a:lstStyle/>
          <a:p>
            <a:r>
              <a:rPr lang="it-IT" b="1" dirty="0"/>
              <a:t>Cause della crisi: Mutui </a:t>
            </a:r>
            <a:r>
              <a:rPr lang="it-IT" b="1" dirty="0" err="1"/>
              <a:t>subprime</a:t>
            </a:r>
            <a:r>
              <a:rPr lang="it-IT" dirty="0"/>
              <a:t> negli USA: concessione di prestiti ad alto rischio. </a:t>
            </a:r>
            <a:r>
              <a:rPr lang="it-IT" b="1" dirty="0"/>
              <a:t>Derivati tossici</a:t>
            </a:r>
            <a:r>
              <a:rPr lang="it-IT" dirty="0"/>
              <a:t> e speculazione finanziaria. </a:t>
            </a:r>
            <a:r>
              <a:rPr lang="it-IT" b="1" dirty="0"/>
              <a:t>Fallimento di Lehman </a:t>
            </a:r>
            <a:r>
              <a:rPr lang="it-IT" b="1" dirty="0" err="1"/>
              <a:t>Brothers</a:t>
            </a:r>
            <a:r>
              <a:rPr lang="it-IT" dirty="0"/>
              <a:t> (settembre 2008) → Panico sui mercati. </a:t>
            </a:r>
            <a:r>
              <a:rPr lang="it-IT" b="1" dirty="0"/>
              <a:t>Crisi di fiducia nel sistema bancario globale</a:t>
            </a:r>
            <a:r>
              <a:rPr lang="it-IT" dirty="0"/>
              <a:t> → Stretta del credito.</a:t>
            </a:r>
            <a:endParaRPr lang="en-GB" dirty="0"/>
          </a:p>
          <a:p>
            <a:r>
              <a:rPr lang="it-IT" b="1" dirty="0"/>
              <a:t>Effetti economici globali: Recessione mondiale</a:t>
            </a:r>
            <a:r>
              <a:rPr lang="it-IT" dirty="0"/>
              <a:t>: Pil in calo, aumento della disoccupazione. </a:t>
            </a:r>
            <a:r>
              <a:rPr lang="it-IT" b="1" dirty="0"/>
              <a:t>Salvataggi bancari</a:t>
            </a:r>
            <a:r>
              <a:rPr lang="it-IT" dirty="0"/>
              <a:t> da parte di governi e banche centrali. </a:t>
            </a:r>
            <a:r>
              <a:rPr lang="it-IT" b="1" dirty="0"/>
              <a:t>Crollo delle borse</a:t>
            </a:r>
            <a:r>
              <a:rPr lang="it-IT" dirty="0"/>
              <a:t> e crisi del debito sovrano in Europa.</a:t>
            </a:r>
            <a:endParaRPr lang="en-GB" dirty="0"/>
          </a:p>
          <a:p>
            <a:r>
              <a:rPr lang="it-IT" b="1" dirty="0"/>
              <a:t>Conseguenze in Europa: Crisi del debito sovrano</a:t>
            </a:r>
            <a:r>
              <a:rPr lang="it-IT" dirty="0"/>
              <a:t>: Grecia, Spagna, Italia, Irlanda e Portogallo in difficoltà. </a:t>
            </a:r>
            <a:r>
              <a:rPr lang="it-IT" b="1" dirty="0"/>
              <a:t>Austerità e riforme</a:t>
            </a:r>
            <a:r>
              <a:rPr lang="it-IT" dirty="0"/>
              <a:t> imposte dalla Troika (UE, BCE, FMI). </a:t>
            </a:r>
            <a:r>
              <a:rPr lang="it-IT" b="1" dirty="0"/>
              <a:t>Impatto sociale</a:t>
            </a:r>
            <a:r>
              <a:rPr lang="it-IT" dirty="0"/>
              <a:t>: aumento delle disuguaglianze e tensioni sociali.</a:t>
            </a:r>
            <a:endParaRPr lang="en-GB" dirty="0"/>
          </a:p>
          <a:p>
            <a:r>
              <a:rPr lang="it-IT" b="1" dirty="0"/>
              <a:t>Ripresa (2012-2013): Intervento della BCE</a:t>
            </a:r>
            <a:r>
              <a:rPr lang="it-IT" dirty="0"/>
              <a:t> (Mario Draghi: "</a:t>
            </a:r>
            <a:r>
              <a:rPr lang="it-IT" dirty="0" err="1"/>
              <a:t>Whatever</a:t>
            </a:r>
            <a:r>
              <a:rPr lang="it-IT" dirty="0"/>
              <a:t> </a:t>
            </a:r>
            <a:r>
              <a:rPr lang="it-IT" dirty="0" err="1"/>
              <a:t>it</a:t>
            </a:r>
            <a:r>
              <a:rPr lang="it-IT" dirty="0"/>
              <a:t> </a:t>
            </a:r>
            <a:r>
              <a:rPr lang="it-IT" dirty="0" err="1"/>
              <a:t>takes</a:t>
            </a:r>
            <a:r>
              <a:rPr lang="it-IT" dirty="0"/>
              <a:t>", 2012). </a:t>
            </a:r>
            <a:r>
              <a:rPr lang="it-IT" b="1" dirty="0"/>
              <a:t>Misure di stimolo</a:t>
            </a:r>
            <a:r>
              <a:rPr lang="it-IT" dirty="0"/>
              <a:t> e Quantitative </a:t>
            </a:r>
            <a:r>
              <a:rPr lang="it-IT" dirty="0" err="1"/>
              <a:t>Easing</a:t>
            </a:r>
            <a:r>
              <a:rPr lang="it-IT" dirty="0"/>
              <a:t>. </a:t>
            </a:r>
            <a:r>
              <a:rPr lang="it-IT" b="1" dirty="0"/>
              <a:t>Lenta ripresa economica</a:t>
            </a:r>
            <a:r>
              <a:rPr lang="it-IT" dirty="0"/>
              <a:t>, con strascichi fino agli anni successivi.</a:t>
            </a:r>
            <a:endParaRPr lang="en-GB" dirty="0"/>
          </a:p>
          <a:p>
            <a:endParaRPr lang="en-GB" dirty="0"/>
          </a:p>
        </p:txBody>
      </p:sp>
    </p:spTree>
    <p:extLst>
      <p:ext uri="{BB962C8B-B14F-4D97-AF65-F5344CB8AC3E}">
        <p14:creationId xmlns:p14="http://schemas.microsoft.com/office/powerpoint/2010/main" val="2828139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041525" y="886046"/>
            <a:ext cx="7564293" cy="5178241"/>
          </a:xfrm>
          <a:prstGeom prst="rect">
            <a:avLst/>
          </a:prstGeom>
        </p:spPr>
      </p:pic>
      <p:sp>
        <p:nvSpPr>
          <p:cNvPr id="5" name="Rettangolo 4"/>
          <p:cNvSpPr/>
          <p:nvPr/>
        </p:nvSpPr>
        <p:spPr>
          <a:xfrm>
            <a:off x="2484582" y="6292380"/>
            <a:ext cx="7712363" cy="369332"/>
          </a:xfrm>
          <a:prstGeom prst="rect">
            <a:avLst/>
          </a:prstGeom>
        </p:spPr>
        <p:txBody>
          <a:bodyPr wrap="square">
            <a:spAutoFit/>
          </a:bodyPr>
          <a:lstStyle/>
          <a:p>
            <a:r>
              <a:rPr lang="en-GB" dirty="0"/>
              <a:t>https://www.gettyimages.it/immagine/crisi-finanziaria-globale-2007-2008</a:t>
            </a:r>
          </a:p>
        </p:txBody>
      </p:sp>
    </p:spTree>
    <p:extLst>
      <p:ext uri="{BB962C8B-B14F-4D97-AF65-F5344CB8AC3E}">
        <p14:creationId xmlns:p14="http://schemas.microsoft.com/office/powerpoint/2010/main" val="2214594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176337" y="751175"/>
            <a:ext cx="9528608" cy="4948967"/>
          </a:xfrm>
          <a:prstGeom prst="rect">
            <a:avLst/>
          </a:prstGeom>
        </p:spPr>
      </p:pic>
      <p:sp>
        <p:nvSpPr>
          <p:cNvPr id="3" name="Rettangolo 2"/>
          <p:cNvSpPr/>
          <p:nvPr/>
        </p:nvSpPr>
        <p:spPr>
          <a:xfrm>
            <a:off x="2235199" y="6061472"/>
            <a:ext cx="10039928" cy="369332"/>
          </a:xfrm>
          <a:prstGeom prst="rect">
            <a:avLst/>
          </a:prstGeom>
        </p:spPr>
        <p:txBody>
          <a:bodyPr wrap="square">
            <a:spAutoFit/>
          </a:bodyPr>
          <a:lstStyle/>
          <a:p>
            <a:r>
              <a:rPr lang="en-GB" dirty="0"/>
              <a:t>https://www.iusinitinere.it/la-crisi-del-2008-sulla-base-delle-disuguaglianze-sociali-13483</a:t>
            </a:r>
          </a:p>
        </p:txBody>
      </p:sp>
    </p:spTree>
    <p:extLst>
      <p:ext uri="{BB962C8B-B14F-4D97-AF65-F5344CB8AC3E}">
        <p14:creationId xmlns:p14="http://schemas.microsoft.com/office/powerpoint/2010/main" val="2931060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Crisi europea dei debiti sovrani</a:t>
            </a:r>
            <a:endParaRPr lang="en-GB" dirty="0"/>
          </a:p>
        </p:txBody>
      </p:sp>
      <p:sp>
        <p:nvSpPr>
          <p:cNvPr id="3" name="Segnaposto contenuto 2"/>
          <p:cNvSpPr>
            <a:spLocks noGrp="1"/>
          </p:cNvSpPr>
          <p:nvPr>
            <p:ph idx="1"/>
          </p:nvPr>
        </p:nvSpPr>
        <p:spPr/>
        <p:txBody>
          <a:bodyPr>
            <a:normAutofit fontScale="77500" lnSpcReduction="20000"/>
          </a:bodyPr>
          <a:lstStyle/>
          <a:p>
            <a:r>
              <a:rPr lang="it-IT" b="1" dirty="0"/>
              <a:t>Cause della Crisi del Debito: Aumento del debito pubblico</a:t>
            </a:r>
            <a:r>
              <a:rPr lang="it-IT" dirty="0"/>
              <a:t> a causa del salvataggio delle banche. </a:t>
            </a:r>
            <a:r>
              <a:rPr lang="it-IT" b="1" dirty="0"/>
              <a:t>Difficoltà di alcuni paesi (PIIGS: Portogallo, Italia, Irlanda, Grecia, Spagna)</a:t>
            </a:r>
            <a:r>
              <a:rPr lang="it-IT" dirty="0"/>
              <a:t> a finanziare il proprio debito. </a:t>
            </a:r>
            <a:r>
              <a:rPr lang="it-IT" b="1" dirty="0"/>
              <a:t>Speculazione finanziaria</a:t>
            </a:r>
            <a:r>
              <a:rPr lang="it-IT" dirty="0"/>
              <a:t> e crescita degli spread tra titoli di Stato europei.</a:t>
            </a:r>
            <a:endParaRPr lang="en-GB" dirty="0"/>
          </a:p>
          <a:p>
            <a:r>
              <a:rPr lang="it-IT" b="1" dirty="0"/>
              <a:t>Momenti Chiave della Crisi: 2010</a:t>
            </a:r>
            <a:r>
              <a:rPr lang="it-IT" dirty="0"/>
              <a:t>: La Grecia ammette falsificazione dei bilanci → primo pacchetto di aiuti UE-FMI. </a:t>
            </a:r>
            <a:r>
              <a:rPr lang="it-IT" b="1" dirty="0"/>
              <a:t>2011</a:t>
            </a:r>
            <a:r>
              <a:rPr lang="it-IT" dirty="0"/>
              <a:t>: Crisi politica in Italia → dimissioni di Berlusconi, governo tecnico di Monti. </a:t>
            </a:r>
            <a:r>
              <a:rPr lang="it-IT" b="1" dirty="0"/>
              <a:t>2012</a:t>
            </a:r>
            <a:r>
              <a:rPr lang="it-IT" dirty="0"/>
              <a:t>: La BCE di Mario Draghi annuncia "</a:t>
            </a:r>
            <a:r>
              <a:rPr lang="it-IT" dirty="0" err="1"/>
              <a:t>Whatever</a:t>
            </a:r>
            <a:r>
              <a:rPr lang="it-IT" dirty="0"/>
              <a:t> </a:t>
            </a:r>
            <a:r>
              <a:rPr lang="it-IT" dirty="0" err="1"/>
              <a:t>it</a:t>
            </a:r>
            <a:r>
              <a:rPr lang="it-IT" dirty="0"/>
              <a:t> </a:t>
            </a:r>
            <a:r>
              <a:rPr lang="it-IT" dirty="0" err="1"/>
              <a:t>takes</a:t>
            </a:r>
            <a:r>
              <a:rPr lang="it-IT" dirty="0"/>
              <a:t>" per salvare l’euro. </a:t>
            </a:r>
            <a:r>
              <a:rPr lang="it-IT" b="1" dirty="0"/>
              <a:t>2013</a:t>
            </a:r>
            <a:r>
              <a:rPr lang="it-IT" dirty="0"/>
              <a:t>: Lenta stabilizzazione grazie ai programmi di austerità e riforme economiche.</a:t>
            </a:r>
            <a:endParaRPr lang="en-GB" dirty="0"/>
          </a:p>
          <a:p>
            <a:r>
              <a:rPr lang="it-IT" b="1" dirty="0"/>
              <a:t>Conseguenze della Crisi Europea: Austerità imposta dalla Troika (UE, BCE, FMI)</a:t>
            </a:r>
            <a:r>
              <a:rPr lang="it-IT" dirty="0"/>
              <a:t> → tagli alla spesa pubblica e riforme strutturali. </a:t>
            </a:r>
            <a:r>
              <a:rPr lang="it-IT" b="1" dirty="0"/>
              <a:t>Difficoltà sociali</a:t>
            </a:r>
            <a:r>
              <a:rPr lang="it-IT" dirty="0"/>
              <a:t>: aumento della povertà e delle disuguaglianze nei paesi colpiti. </a:t>
            </a:r>
            <a:r>
              <a:rPr lang="it-IT" b="1" dirty="0"/>
              <a:t>Sfiducia nelle istituzioni europee</a:t>
            </a:r>
            <a:r>
              <a:rPr lang="it-IT" dirty="0"/>
              <a:t> → crescita dei movimenti populisti ed euroscettici.</a:t>
            </a:r>
            <a:endParaRPr lang="en-GB" dirty="0"/>
          </a:p>
          <a:p>
            <a:r>
              <a:rPr lang="it-IT" b="1" dirty="0"/>
              <a:t>Ripresa e uscita dalla crisi (2013 in poi): Interventi della BCE</a:t>
            </a:r>
            <a:r>
              <a:rPr lang="it-IT" dirty="0"/>
              <a:t> (Quantitative </a:t>
            </a:r>
            <a:r>
              <a:rPr lang="it-IT" dirty="0" err="1"/>
              <a:t>Easing</a:t>
            </a:r>
            <a:r>
              <a:rPr lang="it-IT" dirty="0"/>
              <a:t>) per sostenere la liquidità. </a:t>
            </a:r>
            <a:r>
              <a:rPr lang="it-IT" b="1" dirty="0"/>
              <a:t>Stabilità nei mercati</a:t>
            </a:r>
            <a:r>
              <a:rPr lang="it-IT" dirty="0"/>
              <a:t> e ritorno alla crescita economica, seppur lenta. </a:t>
            </a:r>
            <a:r>
              <a:rPr lang="it-IT" b="1" dirty="0"/>
              <a:t>Lezioni apprese</a:t>
            </a:r>
            <a:r>
              <a:rPr lang="it-IT" dirty="0"/>
              <a:t>: maggiore vigilanza bancaria e riforme nella </a:t>
            </a:r>
            <a:r>
              <a:rPr lang="it-IT" dirty="0" err="1"/>
              <a:t>governance</a:t>
            </a:r>
            <a:r>
              <a:rPr lang="it-IT" dirty="0"/>
              <a:t> economica dell’UE.</a:t>
            </a:r>
            <a:endParaRPr lang="en-GB" dirty="0"/>
          </a:p>
          <a:p>
            <a:endParaRPr lang="en-GB" dirty="0"/>
          </a:p>
        </p:txBody>
      </p:sp>
    </p:spTree>
    <p:extLst>
      <p:ext uri="{BB962C8B-B14F-4D97-AF65-F5344CB8AC3E}">
        <p14:creationId xmlns:p14="http://schemas.microsoft.com/office/powerpoint/2010/main" val="2985921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821584" y="570923"/>
            <a:ext cx="8763289" cy="5240620"/>
          </a:xfrm>
          <a:prstGeom prst="rect">
            <a:avLst/>
          </a:prstGeom>
        </p:spPr>
      </p:pic>
      <p:sp>
        <p:nvSpPr>
          <p:cNvPr id="5" name="Rettangolo 4"/>
          <p:cNvSpPr/>
          <p:nvPr/>
        </p:nvSpPr>
        <p:spPr>
          <a:xfrm>
            <a:off x="1468582" y="6126172"/>
            <a:ext cx="9910617" cy="276999"/>
          </a:xfrm>
          <a:prstGeom prst="rect">
            <a:avLst/>
          </a:prstGeom>
        </p:spPr>
        <p:txBody>
          <a:bodyPr wrap="square">
            <a:spAutoFit/>
          </a:bodyPr>
          <a:lstStyle/>
          <a:p>
            <a:r>
              <a:rPr lang="en-GB" sz="1200" dirty="0"/>
              <a:t>https://www.apertacontrada.it/2013/05/07/anamorfosi-dello-spread-globalizzazione-finanziaria-guerre-valutarie-e-tassi-di-interesse-dei-debiti-sovrani/9/</a:t>
            </a:r>
          </a:p>
        </p:txBody>
      </p:sp>
    </p:spTree>
    <p:extLst>
      <p:ext uri="{BB962C8B-B14F-4D97-AF65-F5344CB8AC3E}">
        <p14:creationId xmlns:p14="http://schemas.microsoft.com/office/powerpoint/2010/main" val="331899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Unione bancaria europea</a:t>
            </a:r>
            <a:endParaRPr lang="en-GB" dirty="0"/>
          </a:p>
        </p:txBody>
      </p:sp>
      <p:sp>
        <p:nvSpPr>
          <p:cNvPr id="3" name="Segnaposto contenuto 2"/>
          <p:cNvSpPr>
            <a:spLocks noGrp="1"/>
          </p:cNvSpPr>
          <p:nvPr>
            <p:ph idx="1"/>
          </p:nvPr>
        </p:nvSpPr>
        <p:spPr/>
        <p:txBody>
          <a:bodyPr>
            <a:normAutofit fontScale="77500" lnSpcReduction="20000"/>
          </a:bodyPr>
          <a:lstStyle/>
          <a:p>
            <a:r>
              <a:rPr lang="it-IT" b="1" dirty="0" smtClean="0"/>
              <a:t>Origini: Crisi </a:t>
            </a:r>
            <a:r>
              <a:rPr lang="it-IT" b="1" dirty="0"/>
              <a:t>finanziaria del 2008</a:t>
            </a:r>
            <a:r>
              <a:rPr lang="it-IT" dirty="0"/>
              <a:t>: Ha evidenziato la necessità di una supervisione bancaria più integrata nell'UE</a:t>
            </a:r>
            <a:r>
              <a:rPr lang="it-IT" dirty="0" smtClean="0"/>
              <a:t>. </a:t>
            </a:r>
            <a:r>
              <a:rPr lang="it-IT" b="1" dirty="0" smtClean="0"/>
              <a:t>Crisi </a:t>
            </a:r>
            <a:r>
              <a:rPr lang="it-IT" b="1" dirty="0"/>
              <a:t>del debito sovrano</a:t>
            </a:r>
            <a:r>
              <a:rPr lang="it-IT" dirty="0"/>
              <a:t>: Ha sottolineato i rischi derivanti dai legami tra banche e finanze pubbliche.</a:t>
            </a:r>
          </a:p>
          <a:p>
            <a:r>
              <a:rPr lang="it-IT" b="1" dirty="0" smtClean="0"/>
              <a:t>Motivazioni: Stabilità </a:t>
            </a:r>
            <a:r>
              <a:rPr lang="it-IT" b="1" dirty="0"/>
              <a:t>finanziaria</a:t>
            </a:r>
            <a:r>
              <a:rPr lang="it-IT" dirty="0"/>
              <a:t>: Ridurre il rischio di future crisi bancarie</a:t>
            </a:r>
            <a:r>
              <a:rPr lang="it-IT" dirty="0" smtClean="0"/>
              <a:t>. </a:t>
            </a:r>
            <a:r>
              <a:rPr lang="it-IT" b="1" dirty="0" smtClean="0"/>
              <a:t>Integrazione </a:t>
            </a:r>
            <a:r>
              <a:rPr lang="it-IT" b="1" dirty="0"/>
              <a:t>del mercato</a:t>
            </a:r>
            <a:r>
              <a:rPr lang="it-IT" dirty="0"/>
              <a:t>: Creare un mercato bancario unico e competitivo</a:t>
            </a:r>
            <a:r>
              <a:rPr lang="it-IT" dirty="0" smtClean="0"/>
              <a:t>. </a:t>
            </a:r>
            <a:r>
              <a:rPr lang="it-IT" b="1" dirty="0" smtClean="0"/>
              <a:t>Protezione </a:t>
            </a:r>
            <a:r>
              <a:rPr lang="it-IT" b="1" dirty="0"/>
              <a:t>dei depositanti</a:t>
            </a:r>
            <a:r>
              <a:rPr lang="it-IT" dirty="0"/>
              <a:t>: Assicurare una tutela uniforme dei depositi in tutta l'UE.</a:t>
            </a:r>
          </a:p>
          <a:p>
            <a:r>
              <a:rPr lang="it-IT" b="1" dirty="0" smtClean="0"/>
              <a:t>Ostacoli: Resistenze </a:t>
            </a:r>
            <a:r>
              <a:rPr lang="it-IT" b="1" dirty="0"/>
              <a:t>nazionali</a:t>
            </a:r>
            <a:r>
              <a:rPr lang="it-IT" dirty="0"/>
              <a:t>: Alcuni Stati membri temono la </a:t>
            </a:r>
            <a:r>
              <a:rPr lang="it-IT" dirty="0" err="1"/>
              <a:t>mutualizzazione</a:t>
            </a:r>
            <a:r>
              <a:rPr lang="it-IT" dirty="0"/>
              <a:t> dei rischi</a:t>
            </a:r>
            <a:r>
              <a:rPr lang="it-IT" dirty="0" smtClean="0"/>
              <a:t>. </a:t>
            </a:r>
            <a:r>
              <a:rPr lang="it-IT" b="1" dirty="0" smtClean="0"/>
              <a:t>Mancanza </a:t>
            </a:r>
            <a:r>
              <a:rPr lang="it-IT" b="1" dirty="0"/>
              <a:t>di un sistema comune di garanzia dei depositi</a:t>
            </a:r>
            <a:r>
              <a:rPr lang="it-IT" dirty="0"/>
              <a:t>: Il terzo pilastro dell'Unione Bancaria è ancora incompleto</a:t>
            </a:r>
            <a:r>
              <a:rPr lang="it-IT" dirty="0" smtClean="0"/>
              <a:t>. </a:t>
            </a:r>
            <a:r>
              <a:rPr lang="it-IT" b="1" dirty="0" err="1" smtClean="0"/>
              <a:t>Fragmentazione</a:t>
            </a:r>
            <a:r>
              <a:rPr lang="it-IT" b="1" dirty="0" smtClean="0"/>
              <a:t> </a:t>
            </a:r>
            <a:r>
              <a:rPr lang="it-IT" b="1" dirty="0"/>
              <a:t>del mercato</a:t>
            </a:r>
            <a:r>
              <a:rPr lang="it-IT" dirty="0"/>
              <a:t>: Persistono differenze normative e operative tra i paesi membri.</a:t>
            </a:r>
          </a:p>
          <a:p>
            <a:r>
              <a:rPr lang="it-IT" b="1" dirty="0" smtClean="0"/>
              <a:t>Stato </a:t>
            </a:r>
            <a:r>
              <a:rPr lang="it-IT" b="1" dirty="0"/>
              <a:t>di Realizzazione al </a:t>
            </a:r>
            <a:r>
              <a:rPr lang="it-IT" b="1" dirty="0" smtClean="0"/>
              <a:t>2025 Meccanismo </a:t>
            </a:r>
            <a:r>
              <a:rPr lang="it-IT" b="1" dirty="0"/>
              <a:t>di Vigilanza Unico (SSM)</a:t>
            </a:r>
            <a:r>
              <a:rPr lang="it-IT" dirty="0"/>
              <a:t>: Operativo dal 2014 sotto la BCE</a:t>
            </a:r>
            <a:r>
              <a:rPr lang="it-IT" dirty="0" smtClean="0"/>
              <a:t>. </a:t>
            </a:r>
            <a:r>
              <a:rPr lang="it-IT" b="1" dirty="0" smtClean="0"/>
              <a:t>Meccanismo </a:t>
            </a:r>
            <a:r>
              <a:rPr lang="it-IT" b="1" dirty="0"/>
              <a:t>di Risoluzione Unico (SRM)</a:t>
            </a:r>
            <a:r>
              <a:rPr lang="it-IT" dirty="0"/>
              <a:t>: Attivo dal 2016, con il Fondo di Risoluzione Unico pienamente operativo dal 2025</a:t>
            </a:r>
            <a:r>
              <a:rPr lang="it-IT" dirty="0" smtClean="0"/>
              <a:t>. </a:t>
            </a:r>
            <a:r>
              <a:rPr lang="it-IT" b="1" dirty="0" smtClean="0"/>
              <a:t>Sistema </a:t>
            </a:r>
            <a:r>
              <a:rPr lang="it-IT" b="1" dirty="0"/>
              <a:t>Europeo di Garanzia dei Depositi (EDIS)</a:t>
            </a:r>
            <a:r>
              <a:rPr lang="it-IT" dirty="0"/>
              <a:t>: Ancora in fase di negoziazione, con progressi limitati</a:t>
            </a:r>
            <a:r>
              <a:rPr lang="it-IT" dirty="0" smtClean="0"/>
              <a:t>. </a:t>
            </a:r>
            <a:r>
              <a:rPr lang="it-IT" b="1" dirty="0" smtClean="0"/>
              <a:t>Integrazione </a:t>
            </a:r>
            <a:r>
              <a:rPr lang="it-IT" b="1" dirty="0"/>
              <a:t>bancaria</a:t>
            </a:r>
            <a:r>
              <a:rPr lang="it-IT" dirty="0"/>
              <a:t>: Persistono ostacoli significativi, come evidenziato dal recente rifiuto dell'acquisizione di Commerzbank da parte di UniCredit nel 2024. </a:t>
            </a:r>
          </a:p>
        </p:txBody>
      </p:sp>
    </p:spTree>
    <p:extLst>
      <p:ext uri="{BB962C8B-B14F-4D97-AF65-F5344CB8AC3E}">
        <p14:creationId xmlns:p14="http://schemas.microsoft.com/office/powerpoint/2010/main" val="6171041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L’economia italiana e la doppia crisi</a:t>
            </a:r>
            <a:endParaRPr lang="en-GB" dirty="0"/>
          </a:p>
        </p:txBody>
      </p:sp>
      <p:sp>
        <p:nvSpPr>
          <p:cNvPr id="3" name="Segnaposto contenuto 2"/>
          <p:cNvSpPr>
            <a:spLocks noGrp="1"/>
          </p:cNvSpPr>
          <p:nvPr>
            <p:ph idx="1"/>
          </p:nvPr>
        </p:nvSpPr>
        <p:spPr/>
        <p:txBody>
          <a:bodyPr>
            <a:normAutofit fontScale="85000" lnSpcReduction="20000"/>
          </a:bodyPr>
          <a:lstStyle/>
          <a:p>
            <a:r>
              <a:rPr lang="it-IT" b="1" dirty="0"/>
              <a:t>Tasso di Crescita del PIL (%): 2008-2009</a:t>
            </a:r>
            <a:r>
              <a:rPr lang="it-IT" dirty="0"/>
              <a:t>: </a:t>
            </a:r>
            <a:r>
              <a:rPr lang="it-IT" b="1" dirty="0"/>
              <a:t>Recessione profonda</a:t>
            </a:r>
            <a:r>
              <a:rPr lang="it-IT" dirty="0"/>
              <a:t> (-5,3% nel 2009). </a:t>
            </a:r>
            <a:r>
              <a:rPr lang="it-IT" b="1" dirty="0"/>
              <a:t> 2010-2011</a:t>
            </a:r>
            <a:r>
              <a:rPr lang="it-IT" dirty="0"/>
              <a:t>: </a:t>
            </a:r>
            <a:r>
              <a:rPr lang="it-IT" b="1" dirty="0"/>
              <a:t>Lieve ripresa</a:t>
            </a:r>
            <a:r>
              <a:rPr lang="it-IT" dirty="0"/>
              <a:t> (+1,7% nel 2010, +0,6% nel 2011). </a:t>
            </a:r>
            <a:r>
              <a:rPr lang="it-IT" b="1" dirty="0"/>
              <a:t>2012-2013</a:t>
            </a:r>
            <a:r>
              <a:rPr lang="it-IT" dirty="0"/>
              <a:t>: </a:t>
            </a:r>
            <a:r>
              <a:rPr lang="it-IT" b="1" dirty="0"/>
              <a:t>Nuova recessione</a:t>
            </a:r>
            <a:r>
              <a:rPr lang="it-IT" dirty="0"/>
              <a:t> per crisi del debito (-2,8% nel 2012, -1,8% nel 2013). </a:t>
            </a:r>
            <a:r>
              <a:rPr lang="it-IT" b="1" dirty="0"/>
              <a:t>2014-2019</a:t>
            </a:r>
            <a:r>
              <a:rPr lang="it-IT" dirty="0"/>
              <a:t>: </a:t>
            </a:r>
            <a:r>
              <a:rPr lang="it-IT" b="1" dirty="0"/>
              <a:t>Ripresa debole</a:t>
            </a:r>
            <a:r>
              <a:rPr lang="it-IT" dirty="0"/>
              <a:t> (</a:t>
            </a:r>
            <a:r>
              <a:rPr lang="it-IT" dirty="0" err="1"/>
              <a:t>max</a:t>
            </a:r>
            <a:r>
              <a:rPr lang="it-IT" dirty="0"/>
              <a:t> +1,7% nel 2017, poi rallentamento).</a:t>
            </a:r>
            <a:endParaRPr lang="en-GB" dirty="0"/>
          </a:p>
          <a:p>
            <a:r>
              <a:rPr lang="it-IT" b="1" dirty="0"/>
              <a:t>Tasso di Inflazione (%): 2008-2012</a:t>
            </a:r>
            <a:r>
              <a:rPr lang="it-IT" dirty="0"/>
              <a:t>: Volatile, tra il 3,5% (2008) e il 2,6% (2012). </a:t>
            </a:r>
            <a:r>
              <a:rPr lang="it-IT" b="1" dirty="0"/>
              <a:t>2013-2016</a:t>
            </a:r>
            <a:r>
              <a:rPr lang="it-IT" dirty="0"/>
              <a:t>: Bassa inflazione e rischio deflazione (0,1% nel 2015). </a:t>
            </a:r>
            <a:r>
              <a:rPr lang="en-GB" b="1" dirty="0"/>
              <a:t>2017-2019</a:t>
            </a:r>
            <a:r>
              <a:rPr lang="en-GB" dirty="0"/>
              <a:t>: </a:t>
            </a:r>
            <a:r>
              <a:rPr lang="en-GB" dirty="0" err="1"/>
              <a:t>Leggera</a:t>
            </a:r>
            <a:r>
              <a:rPr lang="en-GB" dirty="0"/>
              <a:t> </a:t>
            </a:r>
            <a:r>
              <a:rPr lang="en-GB" dirty="0" err="1"/>
              <a:t>risalita</a:t>
            </a:r>
            <a:r>
              <a:rPr lang="en-GB" dirty="0"/>
              <a:t> (1,2% </a:t>
            </a:r>
            <a:r>
              <a:rPr lang="en-GB" dirty="0" err="1"/>
              <a:t>nel</a:t>
            </a:r>
            <a:r>
              <a:rPr lang="en-GB" dirty="0"/>
              <a:t> 2018)</a:t>
            </a:r>
          </a:p>
          <a:p>
            <a:r>
              <a:rPr lang="it-IT" b="1" dirty="0"/>
              <a:t> Tasso di Disoccupazione (%): 2008</a:t>
            </a:r>
            <a:r>
              <a:rPr lang="it-IT" dirty="0"/>
              <a:t>: 6,7% prima della crisi. </a:t>
            </a:r>
            <a:r>
              <a:rPr lang="it-IT" b="1" dirty="0"/>
              <a:t>2012-2014</a:t>
            </a:r>
            <a:r>
              <a:rPr lang="it-IT" dirty="0"/>
              <a:t>: </a:t>
            </a:r>
            <a:r>
              <a:rPr lang="it-IT" b="1" dirty="0"/>
              <a:t>Picco massimo al 12,7%</a:t>
            </a:r>
            <a:r>
              <a:rPr lang="it-IT" dirty="0"/>
              <a:t> (2014). </a:t>
            </a:r>
            <a:r>
              <a:rPr lang="it-IT" b="1" dirty="0"/>
              <a:t>2015-2019</a:t>
            </a:r>
            <a:r>
              <a:rPr lang="it-IT" dirty="0"/>
              <a:t>: </a:t>
            </a:r>
            <a:r>
              <a:rPr lang="it-IT" b="1" dirty="0"/>
              <a:t>Lenta discesa</a:t>
            </a:r>
            <a:r>
              <a:rPr lang="it-IT" dirty="0"/>
              <a:t>, ma ancora alto (9,9% nel 2019).</a:t>
            </a:r>
            <a:endParaRPr lang="en-GB" dirty="0"/>
          </a:p>
          <a:p>
            <a:r>
              <a:rPr lang="it-IT" b="1" dirty="0"/>
              <a:t>Deficit Pubblico / PIL (%): 2009</a:t>
            </a:r>
            <a:r>
              <a:rPr lang="it-IT" dirty="0"/>
              <a:t>: -5,3% (aumento spesa per crisi). </a:t>
            </a:r>
            <a:r>
              <a:rPr lang="it-IT" b="1" dirty="0"/>
              <a:t>2011-2013</a:t>
            </a:r>
            <a:r>
              <a:rPr lang="it-IT" dirty="0"/>
              <a:t>: Austerità → calo deficit sotto il 3%. </a:t>
            </a:r>
            <a:r>
              <a:rPr lang="it-IT" b="1" dirty="0"/>
              <a:t>2014-2019</a:t>
            </a:r>
            <a:r>
              <a:rPr lang="it-IT" dirty="0"/>
              <a:t>: Stabile tra -2,6% e -1,6%.</a:t>
            </a:r>
            <a:endParaRPr lang="en-GB" dirty="0"/>
          </a:p>
          <a:p>
            <a:r>
              <a:rPr lang="it-IT" b="1" dirty="0"/>
              <a:t>Debito Pubblico / PIL (%): 2008</a:t>
            </a:r>
            <a:r>
              <a:rPr lang="it-IT" dirty="0"/>
              <a:t>: 102,4% (pre-crisi). </a:t>
            </a:r>
            <a:r>
              <a:rPr lang="it-IT" b="1" dirty="0"/>
              <a:t>2012-2014</a:t>
            </a:r>
            <a:r>
              <a:rPr lang="it-IT" dirty="0"/>
              <a:t>: Forte crescita (132,6% nel 2014). </a:t>
            </a:r>
            <a:r>
              <a:rPr lang="it-IT" b="1" dirty="0"/>
              <a:t>2015-2019</a:t>
            </a:r>
            <a:r>
              <a:rPr lang="it-IT" dirty="0"/>
              <a:t>: Leggera stabilizzazione (~134% nel 2019).</a:t>
            </a:r>
            <a:endParaRPr lang="en-GB" dirty="0"/>
          </a:p>
          <a:p>
            <a:endParaRPr lang="en-GB" dirty="0"/>
          </a:p>
        </p:txBody>
      </p:sp>
    </p:spTree>
    <p:extLst>
      <p:ext uri="{BB962C8B-B14F-4D97-AF65-F5344CB8AC3E}">
        <p14:creationId xmlns:p14="http://schemas.microsoft.com/office/powerpoint/2010/main" val="521119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Stato, Istituzioni, Economia: temi attuali per l’Italia e l’Europa</a:t>
            </a:r>
            <a:endParaRPr lang="en-GB" dirty="0"/>
          </a:p>
        </p:txBody>
      </p:sp>
      <p:sp>
        <p:nvSpPr>
          <p:cNvPr id="3" name="Segnaposto contenuto 2"/>
          <p:cNvSpPr>
            <a:spLocks noGrp="1"/>
          </p:cNvSpPr>
          <p:nvPr>
            <p:ph idx="1"/>
          </p:nvPr>
        </p:nvSpPr>
        <p:spPr/>
        <p:txBody>
          <a:bodyPr/>
          <a:lstStyle/>
          <a:p>
            <a:r>
              <a:rPr lang="it-IT" dirty="0" smtClean="0"/>
              <a:t>Indipendenza della banca centrale: genesi, motivazione, rischi (tipologie diverse di indipendenza, e </a:t>
            </a:r>
            <a:r>
              <a:rPr lang="it-IT" dirty="0" err="1" smtClean="0"/>
              <a:t>contrappresi</a:t>
            </a:r>
            <a:r>
              <a:rPr lang="it-IT" dirty="0" smtClean="0"/>
              <a:t> politici)</a:t>
            </a:r>
          </a:p>
          <a:p>
            <a:r>
              <a:rPr lang="it-IT" dirty="0" smtClean="0"/>
              <a:t>Regole di politica fiscale: pro e contro</a:t>
            </a:r>
          </a:p>
          <a:p>
            <a:r>
              <a:rPr lang="it-IT" dirty="0" smtClean="0"/>
              <a:t>Il PNRR: una tantum o inizio di una buona pratica</a:t>
            </a:r>
          </a:p>
          <a:p>
            <a:r>
              <a:rPr lang="it-IT" dirty="0" smtClean="0"/>
              <a:t>Politica industriale europea e politica dell’innovazione</a:t>
            </a:r>
          </a:p>
          <a:p>
            <a:r>
              <a:rPr lang="it-IT" dirty="0" smtClean="0"/>
              <a:t>Riforme della P.A. e ricerca di una maggiore efficienza tecnica</a:t>
            </a:r>
          </a:p>
          <a:p>
            <a:r>
              <a:rPr lang="it-IT" dirty="0" smtClean="0"/>
              <a:t>Concorrenza vs. cooperazione fra nazioni , fra modelli socio-economici e politici</a:t>
            </a:r>
            <a:endParaRPr lang="en-GB" dirty="0"/>
          </a:p>
        </p:txBody>
      </p:sp>
    </p:spTree>
    <p:extLst>
      <p:ext uri="{BB962C8B-B14F-4D97-AF65-F5344CB8AC3E}">
        <p14:creationId xmlns:p14="http://schemas.microsoft.com/office/powerpoint/2010/main" val="3490671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840509" y="6144599"/>
            <a:ext cx="7426036" cy="369332"/>
          </a:xfrm>
          <a:prstGeom prst="rect">
            <a:avLst/>
          </a:prstGeom>
        </p:spPr>
        <p:txBody>
          <a:bodyPr wrap="square">
            <a:spAutoFit/>
          </a:bodyPr>
          <a:lstStyle/>
          <a:p>
            <a:r>
              <a:rPr lang="en-GB" dirty="0"/>
              <a:t>https://www.carteinregola.it/il-voto-in-italia-dal-1994-al-2022-le-mappe/</a:t>
            </a:r>
          </a:p>
        </p:txBody>
      </p:sp>
      <p:pic>
        <p:nvPicPr>
          <p:cNvPr id="5" name="Immagine 4"/>
          <p:cNvPicPr>
            <a:picLocks noChangeAspect="1"/>
          </p:cNvPicPr>
          <p:nvPr/>
        </p:nvPicPr>
        <p:blipFill>
          <a:blip r:embed="rId2"/>
          <a:stretch>
            <a:fillRect/>
          </a:stretch>
        </p:blipFill>
        <p:spPr>
          <a:xfrm>
            <a:off x="583784" y="1085093"/>
            <a:ext cx="7802834" cy="4881598"/>
          </a:xfrm>
          <a:prstGeom prst="rect">
            <a:avLst/>
          </a:prstGeom>
        </p:spPr>
      </p:pic>
      <p:pic>
        <p:nvPicPr>
          <p:cNvPr id="6" name="Immagine 5"/>
          <p:cNvPicPr>
            <a:picLocks noChangeAspect="1"/>
          </p:cNvPicPr>
          <p:nvPr/>
        </p:nvPicPr>
        <p:blipFill>
          <a:blip r:embed="rId3"/>
          <a:stretch>
            <a:fillRect/>
          </a:stretch>
        </p:blipFill>
        <p:spPr>
          <a:xfrm>
            <a:off x="9150783" y="3164594"/>
            <a:ext cx="2905125" cy="3238500"/>
          </a:xfrm>
          <a:prstGeom prst="rect">
            <a:avLst/>
          </a:prstGeom>
        </p:spPr>
      </p:pic>
    </p:spTree>
    <p:extLst>
      <p:ext uri="{BB962C8B-B14F-4D97-AF65-F5344CB8AC3E}">
        <p14:creationId xmlns:p14="http://schemas.microsoft.com/office/powerpoint/2010/main" val="249260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Giorgia Meloni</a:t>
            </a:r>
            <a:endParaRPr lang="en-GB" dirty="0"/>
          </a:p>
        </p:txBody>
      </p:sp>
      <p:sp>
        <p:nvSpPr>
          <p:cNvPr id="4" name="Segnaposto contenuto 3"/>
          <p:cNvSpPr>
            <a:spLocks noGrp="1"/>
          </p:cNvSpPr>
          <p:nvPr>
            <p:ph sz="half" idx="1"/>
          </p:nvPr>
        </p:nvSpPr>
        <p:spPr>
          <a:xfrm>
            <a:off x="323273" y="1825625"/>
            <a:ext cx="7777018" cy="4351338"/>
          </a:xfrm>
        </p:spPr>
        <p:txBody>
          <a:bodyPr>
            <a:normAutofit fontScale="62500" lnSpcReduction="20000"/>
          </a:bodyPr>
          <a:lstStyle/>
          <a:p>
            <a:r>
              <a:rPr lang="en-GB" dirty="0"/>
              <a:t>President of the Council of Ministers Giorgia </a:t>
            </a:r>
            <a:r>
              <a:rPr lang="en-GB" dirty="0" err="1"/>
              <a:t>Meloni</a:t>
            </a:r>
            <a:r>
              <a:rPr lang="en-GB" dirty="0"/>
              <a:t>, born in Rome on </a:t>
            </a:r>
            <a:r>
              <a:rPr lang="en-GB" dirty="0">
                <a:solidFill>
                  <a:srgbClr val="FF0000"/>
                </a:solidFill>
              </a:rPr>
              <a:t>15 January 1977</a:t>
            </a:r>
            <a:r>
              <a:rPr lang="en-GB" dirty="0"/>
              <a:t>, is a professional journalist</a:t>
            </a:r>
            <a:r>
              <a:rPr lang="en-GB" dirty="0" smtClean="0"/>
              <a:t>.</a:t>
            </a:r>
          </a:p>
          <a:p>
            <a:r>
              <a:rPr lang="en-GB" dirty="0" smtClean="0">
                <a:solidFill>
                  <a:srgbClr val="FF0000"/>
                </a:solidFill>
              </a:rPr>
              <a:t>She </a:t>
            </a:r>
            <a:r>
              <a:rPr lang="en-GB" dirty="0">
                <a:solidFill>
                  <a:srgbClr val="FF0000"/>
                </a:solidFill>
              </a:rPr>
              <a:t>began her political commitment at the age of 15 </a:t>
            </a:r>
            <a:r>
              <a:rPr lang="en-GB" dirty="0"/>
              <a:t>in the student and youth movement. At 21, she was elected councillor of the Province of Rome. At 27, she was elected leader of </a:t>
            </a:r>
            <a:r>
              <a:rPr lang="en-GB" dirty="0" err="1"/>
              <a:t>Azione</a:t>
            </a:r>
            <a:r>
              <a:rPr lang="en-GB" dirty="0"/>
              <a:t> Giovani, the youth movement of </a:t>
            </a:r>
            <a:r>
              <a:rPr lang="en-GB" dirty="0" err="1"/>
              <a:t>Alleanza</a:t>
            </a:r>
            <a:r>
              <a:rPr lang="en-GB" dirty="0"/>
              <a:t> Nazionale</a:t>
            </a:r>
            <a:r>
              <a:rPr lang="en-GB" dirty="0" smtClean="0"/>
              <a:t>.</a:t>
            </a:r>
          </a:p>
          <a:p>
            <a:r>
              <a:rPr lang="en-GB" dirty="0" smtClean="0">
                <a:solidFill>
                  <a:srgbClr val="FF0000"/>
                </a:solidFill>
              </a:rPr>
              <a:t>At </a:t>
            </a:r>
            <a:r>
              <a:rPr lang="en-GB" dirty="0">
                <a:solidFill>
                  <a:srgbClr val="FF0000"/>
                </a:solidFill>
              </a:rPr>
              <a:t>29, she was elected as an MP for the first time</a:t>
            </a:r>
            <a:r>
              <a:rPr lang="en-GB" dirty="0"/>
              <a:t> and in the 15th Legislature she was Vice-President of the Chamber of Deputies. She holds the record as the </a:t>
            </a:r>
            <a:r>
              <a:rPr lang="en-GB" dirty="0">
                <a:solidFill>
                  <a:srgbClr val="FF0000"/>
                </a:solidFill>
              </a:rPr>
              <a:t>youngest minister </a:t>
            </a:r>
            <a:r>
              <a:rPr lang="en-GB" dirty="0"/>
              <a:t>in the history of the Republic: in 2008, in fact, she took office as Minister of Youth at the age of </a:t>
            </a:r>
            <a:r>
              <a:rPr lang="en-GB" dirty="0" smtClean="0"/>
              <a:t>31.</a:t>
            </a:r>
          </a:p>
          <a:p>
            <a:r>
              <a:rPr lang="en-GB" dirty="0" smtClean="0"/>
              <a:t>On </a:t>
            </a:r>
            <a:r>
              <a:rPr lang="en-GB" dirty="0"/>
              <a:t>21 December 2012, she founded </a:t>
            </a:r>
            <a:r>
              <a:rPr lang="en-GB" dirty="0" err="1"/>
              <a:t>Fratelli</a:t>
            </a:r>
            <a:r>
              <a:rPr lang="en-GB" dirty="0"/>
              <a:t> </a:t>
            </a:r>
            <a:r>
              <a:rPr lang="en-GB" dirty="0" err="1"/>
              <a:t>d'Italia</a:t>
            </a:r>
            <a:r>
              <a:rPr lang="en-GB" dirty="0"/>
              <a:t>, of which she is national president. </a:t>
            </a:r>
            <a:r>
              <a:rPr lang="en-GB" dirty="0" smtClean="0"/>
              <a:t>In </a:t>
            </a:r>
            <a:r>
              <a:rPr lang="en-GB" dirty="0"/>
              <a:t>the 17th Legislature she is President of the parliamentary group in the Chamber of Deputies. In 2020 she was elected President of the European Conservatives and Reformists (ECR Party), a political family that brings together more than 40 European and non-European parties</a:t>
            </a:r>
            <a:r>
              <a:rPr lang="en-GB" dirty="0" smtClean="0"/>
              <a:t>.</a:t>
            </a:r>
          </a:p>
          <a:p>
            <a:r>
              <a:rPr lang="en-GB" dirty="0" smtClean="0"/>
              <a:t>On </a:t>
            </a:r>
            <a:r>
              <a:rPr lang="en-GB" dirty="0">
                <a:solidFill>
                  <a:srgbClr val="FF0000"/>
                </a:solidFill>
              </a:rPr>
              <a:t>22 October 2022 </a:t>
            </a:r>
            <a:r>
              <a:rPr lang="en-GB" dirty="0"/>
              <a:t>at the Quirinale Palace she was sworn in at the hands of the President of the Republic Sergio Mattarella as Prime Minister. She is the first woman in the history of Italy to hold this position.</a:t>
            </a:r>
          </a:p>
        </p:txBody>
      </p:sp>
      <p:pic>
        <p:nvPicPr>
          <p:cNvPr id="6" name="Immagine 5"/>
          <p:cNvPicPr>
            <a:picLocks noChangeAspect="1"/>
          </p:cNvPicPr>
          <p:nvPr/>
        </p:nvPicPr>
        <p:blipFill>
          <a:blip r:embed="rId2"/>
          <a:stretch>
            <a:fillRect/>
          </a:stretch>
        </p:blipFill>
        <p:spPr>
          <a:xfrm>
            <a:off x="8358578" y="2068945"/>
            <a:ext cx="3575670" cy="3544166"/>
          </a:xfrm>
          <a:prstGeom prst="rect">
            <a:avLst/>
          </a:prstGeom>
        </p:spPr>
      </p:pic>
      <p:sp>
        <p:nvSpPr>
          <p:cNvPr id="7" name="Rettangolo 6"/>
          <p:cNvSpPr/>
          <p:nvPr/>
        </p:nvSpPr>
        <p:spPr>
          <a:xfrm>
            <a:off x="2660074" y="6127234"/>
            <a:ext cx="8599054" cy="369332"/>
          </a:xfrm>
          <a:prstGeom prst="rect">
            <a:avLst/>
          </a:prstGeom>
        </p:spPr>
        <p:txBody>
          <a:bodyPr wrap="square">
            <a:spAutoFit/>
          </a:bodyPr>
          <a:lstStyle/>
          <a:p>
            <a:r>
              <a:rPr lang="en-GB" dirty="0"/>
              <a:t>https://www.governo.it/it/governo/meloni/presidente-del-consiglio/giorgia-meloni</a:t>
            </a:r>
          </a:p>
        </p:txBody>
      </p:sp>
    </p:spTree>
    <p:extLst>
      <p:ext uri="{BB962C8B-B14F-4D97-AF65-F5344CB8AC3E}">
        <p14:creationId xmlns:p14="http://schemas.microsoft.com/office/powerpoint/2010/main" val="1181149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5000" dirty="0" smtClean="0"/>
              <a:t>THE PAST</a:t>
            </a:r>
            <a:endParaRPr lang="en-GB" sz="5000" dirty="0"/>
          </a:p>
        </p:txBody>
      </p:sp>
    </p:spTree>
    <p:extLst>
      <p:ext uri="{BB962C8B-B14F-4D97-AF65-F5344CB8AC3E}">
        <p14:creationId xmlns:p14="http://schemas.microsoft.com/office/powerpoint/2010/main" val="3842644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670646" y="882360"/>
            <a:ext cx="6635318" cy="4317713"/>
          </a:xfrm>
          <a:prstGeom prst="rect">
            <a:avLst/>
          </a:prstGeom>
        </p:spPr>
      </p:pic>
      <p:sp>
        <p:nvSpPr>
          <p:cNvPr id="4" name="Rettangolo 3"/>
          <p:cNvSpPr/>
          <p:nvPr/>
        </p:nvSpPr>
        <p:spPr>
          <a:xfrm>
            <a:off x="1213382" y="5830516"/>
            <a:ext cx="5331781" cy="369332"/>
          </a:xfrm>
          <a:prstGeom prst="rect">
            <a:avLst/>
          </a:prstGeom>
        </p:spPr>
        <p:txBody>
          <a:bodyPr wrap="none">
            <a:spAutoFit/>
          </a:bodyPr>
          <a:lstStyle/>
          <a:p>
            <a:r>
              <a:rPr lang="en-GB" dirty="0"/>
              <a:t>https://www.merriam-webster.com/dictionary/fascism</a:t>
            </a:r>
          </a:p>
        </p:txBody>
      </p:sp>
      <p:pic>
        <p:nvPicPr>
          <p:cNvPr id="5" name="Immagine 4"/>
          <p:cNvPicPr>
            <a:picLocks noChangeAspect="1"/>
          </p:cNvPicPr>
          <p:nvPr/>
        </p:nvPicPr>
        <p:blipFill>
          <a:blip r:embed="rId3"/>
          <a:stretch>
            <a:fillRect/>
          </a:stretch>
        </p:blipFill>
        <p:spPr>
          <a:xfrm>
            <a:off x="8046171" y="1167534"/>
            <a:ext cx="3490153" cy="5032313"/>
          </a:xfrm>
          <a:prstGeom prst="rect">
            <a:avLst/>
          </a:prstGeom>
        </p:spPr>
      </p:pic>
    </p:spTree>
    <p:extLst>
      <p:ext uri="{BB962C8B-B14F-4D97-AF65-F5344CB8AC3E}">
        <p14:creationId xmlns:p14="http://schemas.microsoft.com/office/powerpoint/2010/main" val="3779844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697057"/>
          </a:xfrm>
        </p:spPr>
        <p:txBody>
          <a:bodyPr/>
          <a:lstStyle/>
          <a:p>
            <a:pPr algn="ctr"/>
            <a:r>
              <a:rPr lang="it-IT" dirty="0" err="1" smtClean="0"/>
              <a:t>Fascism</a:t>
            </a:r>
            <a:r>
              <a:rPr lang="it-IT" dirty="0" smtClean="0"/>
              <a:t> and the </a:t>
            </a:r>
            <a:r>
              <a:rPr lang="it-IT" i="1" dirty="0" smtClean="0"/>
              <a:t>Movimento Sociale Italiano</a:t>
            </a:r>
            <a:endParaRPr lang="en-GB" i="1" dirty="0"/>
          </a:p>
        </p:txBody>
      </p:sp>
      <p:sp>
        <p:nvSpPr>
          <p:cNvPr id="5" name="Rettangolo 4"/>
          <p:cNvSpPr/>
          <p:nvPr/>
        </p:nvSpPr>
        <p:spPr>
          <a:xfrm>
            <a:off x="3801532" y="6116843"/>
            <a:ext cx="5401735" cy="646331"/>
          </a:xfrm>
          <a:prstGeom prst="rect">
            <a:avLst/>
          </a:prstGeom>
        </p:spPr>
        <p:txBody>
          <a:bodyPr wrap="none">
            <a:spAutoFit/>
          </a:bodyPr>
          <a:lstStyle/>
          <a:p>
            <a:r>
              <a:rPr lang="en-GB" dirty="0" smtClean="0">
                <a:hlinkClick r:id="rId2"/>
              </a:rPr>
              <a:t>https://en.wikipedia.org/wiki/Italian_Social_Movement</a:t>
            </a:r>
            <a:endParaRPr lang="en-GB" dirty="0" smtClean="0"/>
          </a:p>
          <a:p>
            <a:endParaRPr lang="en-GB" dirty="0" smtClean="0"/>
          </a:p>
        </p:txBody>
      </p:sp>
      <p:pic>
        <p:nvPicPr>
          <p:cNvPr id="6" name="Immagine 5"/>
          <p:cNvPicPr>
            <a:picLocks noChangeAspect="1"/>
          </p:cNvPicPr>
          <p:nvPr/>
        </p:nvPicPr>
        <p:blipFill>
          <a:blip r:embed="rId3"/>
          <a:stretch>
            <a:fillRect/>
          </a:stretch>
        </p:blipFill>
        <p:spPr>
          <a:xfrm>
            <a:off x="2414843" y="1336116"/>
            <a:ext cx="2844798" cy="1765246"/>
          </a:xfrm>
          <a:prstGeom prst="rect">
            <a:avLst/>
          </a:prstGeom>
        </p:spPr>
      </p:pic>
      <p:sp>
        <p:nvSpPr>
          <p:cNvPr id="7" name="CasellaDiTesto 6"/>
          <p:cNvSpPr txBox="1"/>
          <p:nvPr/>
        </p:nvSpPr>
        <p:spPr>
          <a:xfrm>
            <a:off x="7204364" y="1372431"/>
            <a:ext cx="4546600" cy="4185761"/>
          </a:xfrm>
          <a:prstGeom prst="rect">
            <a:avLst/>
          </a:prstGeom>
          <a:noFill/>
        </p:spPr>
        <p:txBody>
          <a:bodyPr wrap="square" rtlCol="0">
            <a:spAutoFit/>
          </a:bodyPr>
          <a:lstStyle/>
          <a:p>
            <a:r>
              <a:rPr lang="it-IT" dirty="0" smtClean="0">
                <a:solidFill>
                  <a:srgbClr val="FF0000"/>
                </a:solidFill>
              </a:rPr>
              <a:t>MSI (</a:t>
            </a:r>
            <a:r>
              <a:rPr lang="it-IT" dirty="0" smtClean="0"/>
              <a:t>26 </a:t>
            </a:r>
            <a:r>
              <a:rPr lang="it-IT" dirty="0" err="1" smtClean="0"/>
              <a:t>December</a:t>
            </a:r>
            <a:r>
              <a:rPr lang="it-IT" dirty="0" smtClean="0"/>
              <a:t> 1946) a far-right party </a:t>
            </a:r>
            <a:r>
              <a:rPr lang="it-IT" dirty="0" err="1" smtClean="0"/>
              <a:t>established</a:t>
            </a:r>
            <a:r>
              <a:rPr lang="it-IT" dirty="0" smtClean="0"/>
              <a:t> by </a:t>
            </a:r>
            <a:r>
              <a:rPr lang="it-IT" dirty="0" err="1" smtClean="0"/>
              <a:t>former</a:t>
            </a:r>
            <a:r>
              <a:rPr lang="it-IT" dirty="0" smtClean="0"/>
              <a:t> </a:t>
            </a:r>
            <a:r>
              <a:rPr lang="it-IT" dirty="0" err="1" smtClean="0"/>
              <a:t>fascists</a:t>
            </a:r>
            <a:r>
              <a:rPr lang="it-IT" dirty="0" smtClean="0"/>
              <a:t> </a:t>
            </a:r>
            <a:r>
              <a:rPr lang="it-IT" dirty="0" err="1" smtClean="0"/>
              <a:t>veterans</a:t>
            </a:r>
            <a:r>
              <a:rPr lang="it-IT" dirty="0" smtClean="0"/>
              <a:t> of the RSI </a:t>
            </a:r>
            <a:r>
              <a:rPr lang="it-IT" dirty="0" err="1" smtClean="0"/>
              <a:t>toghether</a:t>
            </a:r>
            <a:r>
              <a:rPr lang="it-IT" dirty="0" smtClean="0"/>
              <a:t> with </a:t>
            </a:r>
            <a:r>
              <a:rPr lang="it-IT" dirty="0" err="1" smtClean="0"/>
              <a:t>hardline</a:t>
            </a:r>
            <a:r>
              <a:rPr lang="it-IT" dirty="0" smtClean="0"/>
              <a:t> anti-</a:t>
            </a:r>
            <a:r>
              <a:rPr lang="it-IT" dirty="0" err="1" smtClean="0"/>
              <a:t>communists</a:t>
            </a:r>
            <a:r>
              <a:rPr lang="it-IT" dirty="0" smtClean="0"/>
              <a:t>, </a:t>
            </a:r>
            <a:r>
              <a:rPr lang="it-IT" dirty="0" err="1" smtClean="0"/>
              <a:t>conservatives</a:t>
            </a:r>
            <a:r>
              <a:rPr lang="it-IT" dirty="0" smtClean="0"/>
              <a:t> and </a:t>
            </a:r>
            <a:r>
              <a:rPr lang="it-IT" dirty="0" err="1" smtClean="0"/>
              <a:t>monarchists</a:t>
            </a:r>
            <a:r>
              <a:rPr lang="it-IT" dirty="0" smtClean="0"/>
              <a:t>.</a:t>
            </a:r>
          </a:p>
          <a:p>
            <a:endParaRPr lang="it-IT" dirty="0" smtClean="0"/>
          </a:p>
          <a:p>
            <a:r>
              <a:rPr lang="it-IT" dirty="0" smtClean="0">
                <a:solidFill>
                  <a:srgbClr val="FF0000"/>
                </a:solidFill>
              </a:rPr>
              <a:t>The </a:t>
            </a:r>
            <a:r>
              <a:rPr lang="it-IT" dirty="0" err="1" smtClean="0">
                <a:solidFill>
                  <a:srgbClr val="FF0000"/>
                </a:solidFill>
              </a:rPr>
              <a:t>two</a:t>
            </a:r>
            <a:r>
              <a:rPr lang="it-IT" dirty="0" smtClean="0">
                <a:solidFill>
                  <a:srgbClr val="FF0000"/>
                </a:solidFill>
              </a:rPr>
              <a:t> </a:t>
            </a:r>
            <a:r>
              <a:rPr lang="it-IT" dirty="0" err="1" smtClean="0">
                <a:solidFill>
                  <a:srgbClr val="FF0000"/>
                </a:solidFill>
              </a:rPr>
              <a:t>souls</a:t>
            </a:r>
            <a:r>
              <a:rPr lang="it-IT" dirty="0" smtClean="0">
                <a:solidFill>
                  <a:srgbClr val="FF0000"/>
                </a:solidFill>
              </a:rPr>
              <a:t> of the MSI</a:t>
            </a:r>
            <a:r>
              <a:rPr lang="it-IT" dirty="0" smtClean="0"/>
              <a:t>: 1) conservative, pro-NATO, pro-USA soul, open to </a:t>
            </a:r>
            <a:r>
              <a:rPr lang="it-IT" dirty="0" err="1" smtClean="0"/>
              <a:t>cooperation</a:t>
            </a:r>
            <a:r>
              <a:rPr lang="it-IT" dirty="0" smtClean="0"/>
              <a:t> with the Christian </a:t>
            </a:r>
            <a:r>
              <a:rPr lang="it-IT" dirty="0" err="1" smtClean="0"/>
              <a:t>Democrats</a:t>
            </a:r>
            <a:r>
              <a:rPr lang="it-IT" dirty="0" smtClean="0"/>
              <a:t> and centre-right parties 2) radical, anti-NATO, anti-USA soul, </a:t>
            </a:r>
            <a:r>
              <a:rPr lang="en-GB" dirty="0" smtClean="0"/>
              <a:t>hostile to the main parties (all anti-fascist), nostalgic for fascist mystique, often with an esoteric background.</a:t>
            </a:r>
          </a:p>
          <a:p>
            <a:endParaRPr lang="it-IT" sz="2500" b="1" dirty="0"/>
          </a:p>
          <a:p>
            <a:r>
              <a:rPr lang="it-IT" sz="2500" b="1" dirty="0" err="1" smtClean="0">
                <a:solidFill>
                  <a:srgbClr val="FF0000"/>
                </a:solidFill>
              </a:rPr>
              <a:t>Who</a:t>
            </a:r>
            <a:r>
              <a:rPr lang="it-IT" sz="2500" b="1" dirty="0" smtClean="0">
                <a:solidFill>
                  <a:srgbClr val="FF0000"/>
                </a:solidFill>
              </a:rPr>
              <a:t> </a:t>
            </a:r>
            <a:r>
              <a:rPr lang="it-IT" sz="2500" b="1" dirty="0" err="1" smtClean="0">
                <a:solidFill>
                  <a:srgbClr val="FF0000"/>
                </a:solidFill>
              </a:rPr>
              <a:t>voted</a:t>
            </a:r>
            <a:r>
              <a:rPr lang="it-IT" sz="2500" b="1" dirty="0" smtClean="0">
                <a:solidFill>
                  <a:srgbClr val="FF0000"/>
                </a:solidFill>
              </a:rPr>
              <a:t> for the MSI?</a:t>
            </a:r>
            <a:endParaRPr lang="en-GB" sz="2500" b="1" dirty="0">
              <a:solidFill>
                <a:srgbClr val="FF0000"/>
              </a:solidFill>
            </a:endParaRPr>
          </a:p>
        </p:txBody>
      </p:sp>
      <p:pic>
        <p:nvPicPr>
          <p:cNvPr id="8" name="Immagine 7"/>
          <p:cNvPicPr>
            <a:picLocks noChangeAspect="1"/>
          </p:cNvPicPr>
          <p:nvPr/>
        </p:nvPicPr>
        <p:blipFill>
          <a:blip r:embed="rId4"/>
          <a:stretch>
            <a:fillRect/>
          </a:stretch>
        </p:blipFill>
        <p:spPr>
          <a:xfrm>
            <a:off x="1811266" y="3375296"/>
            <a:ext cx="4348450" cy="2532573"/>
          </a:xfrm>
          <a:prstGeom prst="rect">
            <a:avLst/>
          </a:prstGeom>
        </p:spPr>
      </p:pic>
    </p:spTree>
    <p:extLst>
      <p:ext uri="{BB962C8B-B14F-4D97-AF65-F5344CB8AC3E}">
        <p14:creationId xmlns:p14="http://schemas.microsoft.com/office/powerpoint/2010/main" val="4944811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060383" y="674254"/>
            <a:ext cx="5604510" cy="5583092"/>
          </a:xfrm>
          <a:prstGeom prst="rect">
            <a:avLst/>
          </a:prstGeom>
        </p:spPr>
      </p:pic>
      <p:pic>
        <p:nvPicPr>
          <p:cNvPr id="3" name="Immagine 2"/>
          <p:cNvPicPr>
            <a:picLocks noChangeAspect="1"/>
          </p:cNvPicPr>
          <p:nvPr/>
        </p:nvPicPr>
        <p:blipFill>
          <a:blip r:embed="rId3"/>
          <a:stretch>
            <a:fillRect/>
          </a:stretch>
        </p:blipFill>
        <p:spPr>
          <a:xfrm>
            <a:off x="6664893" y="2391352"/>
            <a:ext cx="4772025" cy="2647950"/>
          </a:xfrm>
          <a:prstGeom prst="rect">
            <a:avLst/>
          </a:prstGeom>
        </p:spPr>
      </p:pic>
    </p:spTree>
    <p:extLst>
      <p:ext uri="{BB962C8B-B14F-4D97-AF65-F5344CB8AC3E}">
        <p14:creationId xmlns:p14="http://schemas.microsoft.com/office/powerpoint/2010/main" val="1606606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642614" y="6163025"/>
            <a:ext cx="4394986" cy="369332"/>
          </a:xfrm>
          <a:prstGeom prst="rect">
            <a:avLst/>
          </a:prstGeom>
        </p:spPr>
        <p:txBody>
          <a:bodyPr wrap="none">
            <a:spAutoFit/>
          </a:bodyPr>
          <a:lstStyle/>
          <a:p>
            <a:r>
              <a:rPr lang="en-GB" dirty="0" smtClean="0"/>
              <a:t>https://lifeinitaly.com/life-italy-1970s-1980s/</a:t>
            </a:r>
          </a:p>
        </p:txBody>
      </p:sp>
      <p:pic>
        <p:nvPicPr>
          <p:cNvPr id="3" name="Immagine 2"/>
          <p:cNvPicPr>
            <a:picLocks noChangeAspect="1"/>
          </p:cNvPicPr>
          <p:nvPr/>
        </p:nvPicPr>
        <p:blipFill>
          <a:blip r:embed="rId2"/>
          <a:stretch>
            <a:fillRect/>
          </a:stretch>
        </p:blipFill>
        <p:spPr>
          <a:xfrm>
            <a:off x="1075530" y="334247"/>
            <a:ext cx="4760986" cy="2730211"/>
          </a:xfrm>
          <a:prstGeom prst="rect">
            <a:avLst/>
          </a:prstGeom>
        </p:spPr>
      </p:pic>
      <p:pic>
        <p:nvPicPr>
          <p:cNvPr id="4" name="Immagine 3"/>
          <p:cNvPicPr>
            <a:picLocks noChangeAspect="1"/>
          </p:cNvPicPr>
          <p:nvPr/>
        </p:nvPicPr>
        <p:blipFill>
          <a:blip r:embed="rId3"/>
          <a:stretch>
            <a:fillRect/>
          </a:stretch>
        </p:blipFill>
        <p:spPr>
          <a:xfrm>
            <a:off x="5717309" y="3243053"/>
            <a:ext cx="5684116" cy="2791034"/>
          </a:xfrm>
          <a:prstGeom prst="rect">
            <a:avLst/>
          </a:prstGeom>
        </p:spPr>
      </p:pic>
      <p:pic>
        <p:nvPicPr>
          <p:cNvPr id="5" name="Immagine 4"/>
          <p:cNvPicPr>
            <a:picLocks noChangeAspect="1"/>
          </p:cNvPicPr>
          <p:nvPr/>
        </p:nvPicPr>
        <p:blipFill>
          <a:blip r:embed="rId4"/>
          <a:stretch>
            <a:fillRect/>
          </a:stretch>
        </p:blipFill>
        <p:spPr>
          <a:xfrm>
            <a:off x="5013828" y="1197025"/>
            <a:ext cx="4324350" cy="2362200"/>
          </a:xfrm>
          <a:prstGeom prst="rect">
            <a:avLst/>
          </a:prstGeom>
        </p:spPr>
      </p:pic>
      <p:pic>
        <p:nvPicPr>
          <p:cNvPr id="7" name="Immagine 6"/>
          <p:cNvPicPr>
            <a:picLocks noChangeAspect="1"/>
          </p:cNvPicPr>
          <p:nvPr/>
        </p:nvPicPr>
        <p:blipFill>
          <a:blip r:embed="rId5"/>
          <a:stretch>
            <a:fillRect/>
          </a:stretch>
        </p:blipFill>
        <p:spPr>
          <a:xfrm>
            <a:off x="2215647" y="2078743"/>
            <a:ext cx="3829050" cy="2495550"/>
          </a:xfrm>
          <a:prstGeom prst="rect">
            <a:avLst/>
          </a:prstGeom>
        </p:spPr>
      </p:pic>
      <p:pic>
        <p:nvPicPr>
          <p:cNvPr id="6" name="Immagine 5"/>
          <p:cNvPicPr>
            <a:picLocks noChangeAspect="1"/>
          </p:cNvPicPr>
          <p:nvPr/>
        </p:nvPicPr>
        <p:blipFill>
          <a:blip r:embed="rId6"/>
          <a:stretch>
            <a:fillRect/>
          </a:stretch>
        </p:blipFill>
        <p:spPr>
          <a:xfrm>
            <a:off x="1699491" y="4002511"/>
            <a:ext cx="3958214" cy="2529846"/>
          </a:xfrm>
          <a:prstGeom prst="rect">
            <a:avLst/>
          </a:prstGeom>
        </p:spPr>
      </p:pic>
      <p:pic>
        <p:nvPicPr>
          <p:cNvPr id="10" name="Immagine 9"/>
          <p:cNvPicPr>
            <a:picLocks noChangeAspect="1"/>
          </p:cNvPicPr>
          <p:nvPr/>
        </p:nvPicPr>
        <p:blipFill>
          <a:blip r:embed="rId7"/>
          <a:stretch>
            <a:fillRect/>
          </a:stretch>
        </p:blipFill>
        <p:spPr>
          <a:xfrm>
            <a:off x="8285018" y="587328"/>
            <a:ext cx="3517865" cy="1918835"/>
          </a:xfrm>
          <a:prstGeom prst="rect">
            <a:avLst/>
          </a:prstGeom>
        </p:spPr>
      </p:pic>
    </p:spTree>
    <p:extLst>
      <p:ext uri="{BB962C8B-B14F-4D97-AF65-F5344CB8AC3E}">
        <p14:creationId xmlns:p14="http://schemas.microsoft.com/office/powerpoint/2010/main" val="5801573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697057"/>
          </a:xfrm>
        </p:spPr>
        <p:txBody>
          <a:bodyPr/>
          <a:lstStyle/>
          <a:p>
            <a:pPr algn="ctr"/>
            <a:r>
              <a:rPr lang="it-IT" dirty="0" err="1" smtClean="0"/>
              <a:t>Brothers</a:t>
            </a:r>
            <a:r>
              <a:rPr lang="it-IT" dirty="0" smtClean="0"/>
              <a:t> of </a:t>
            </a:r>
            <a:r>
              <a:rPr lang="it-IT" dirty="0" err="1" smtClean="0"/>
              <a:t>Italy</a:t>
            </a:r>
            <a:r>
              <a:rPr lang="it-IT" dirty="0" smtClean="0"/>
              <a:t> and </a:t>
            </a:r>
            <a:r>
              <a:rPr lang="it-IT" dirty="0" err="1" smtClean="0"/>
              <a:t>their</a:t>
            </a:r>
            <a:r>
              <a:rPr lang="it-IT" dirty="0" smtClean="0"/>
              <a:t> ‘march to </a:t>
            </a:r>
            <a:r>
              <a:rPr lang="it-IT" dirty="0" err="1" smtClean="0"/>
              <a:t>power</a:t>
            </a:r>
            <a:r>
              <a:rPr lang="it-IT" dirty="0" smtClean="0"/>
              <a:t>’</a:t>
            </a:r>
            <a:endParaRPr lang="en-GB" dirty="0"/>
          </a:p>
        </p:txBody>
      </p:sp>
      <p:sp>
        <p:nvSpPr>
          <p:cNvPr id="5" name="Rettangolo 4"/>
          <p:cNvSpPr/>
          <p:nvPr/>
        </p:nvSpPr>
        <p:spPr>
          <a:xfrm>
            <a:off x="3417455" y="6355052"/>
            <a:ext cx="6567053" cy="369332"/>
          </a:xfrm>
          <a:prstGeom prst="rect">
            <a:avLst/>
          </a:prstGeom>
        </p:spPr>
        <p:txBody>
          <a:bodyPr wrap="square">
            <a:spAutoFit/>
          </a:bodyPr>
          <a:lstStyle/>
          <a:p>
            <a:pPr algn="ctr"/>
            <a:r>
              <a:rPr lang="en-GB" dirty="0" smtClean="0">
                <a:hlinkClick r:id="rId2"/>
              </a:rPr>
              <a:t>https://en.wikipedia.org/wiki/Brothers_of_Italy</a:t>
            </a:r>
            <a:r>
              <a:rPr lang="en-GB" dirty="0" smtClean="0"/>
              <a:t> </a:t>
            </a:r>
          </a:p>
        </p:txBody>
      </p:sp>
      <p:sp>
        <p:nvSpPr>
          <p:cNvPr id="7" name="CasellaDiTesto 6"/>
          <p:cNvSpPr txBox="1"/>
          <p:nvPr/>
        </p:nvSpPr>
        <p:spPr>
          <a:xfrm>
            <a:off x="6234545" y="1492625"/>
            <a:ext cx="5119255" cy="4524315"/>
          </a:xfrm>
          <a:prstGeom prst="rect">
            <a:avLst/>
          </a:prstGeom>
          <a:noFill/>
        </p:spPr>
        <p:txBody>
          <a:bodyPr wrap="square" rtlCol="0">
            <a:spAutoFit/>
          </a:bodyPr>
          <a:lstStyle/>
          <a:p>
            <a:r>
              <a:rPr lang="en-GB" dirty="0" smtClean="0"/>
              <a:t>On 17 December 2021, a group of politicians from the </a:t>
            </a:r>
            <a:r>
              <a:rPr lang="en-GB" dirty="0" err="1" smtClean="0"/>
              <a:t>Partito</a:t>
            </a:r>
            <a:r>
              <a:rPr lang="en-GB" dirty="0" smtClean="0"/>
              <a:t> </a:t>
            </a:r>
            <a:r>
              <a:rPr lang="en-GB" dirty="0" err="1" smtClean="0"/>
              <a:t>delle</a:t>
            </a:r>
            <a:r>
              <a:rPr lang="en-GB" dirty="0" smtClean="0"/>
              <a:t> </a:t>
            </a:r>
            <a:r>
              <a:rPr lang="en-GB" dirty="0" err="1" smtClean="0"/>
              <a:t>Liberta</a:t>
            </a:r>
            <a:r>
              <a:rPr lang="en-GB" dirty="0" smtClean="0"/>
              <a:t>, a political formation resulting from the union between Forza Italia and </a:t>
            </a:r>
            <a:r>
              <a:rPr lang="en-GB" dirty="0" err="1" smtClean="0"/>
              <a:t>Alleanza</a:t>
            </a:r>
            <a:r>
              <a:rPr lang="en-GB" dirty="0" smtClean="0"/>
              <a:t> </a:t>
            </a:r>
            <a:r>
              <a:rPr lang="en-GB" dirty="0" err="1" smtClean="0"/>
              <a:t>Nazionale</a:t>
            </a:r>
            <a:r>
              <a:rPr lang="en-GB" dirty="0" smtClean="0"/>
              <a:t>, decided to form a new right-wing party, which took the name </a:t>
            </a:r>
            <a:r>
              <a:rPr lang="en-GB" dirty="0" smtClean="0">
                <a:solidFill>
                  <a:srgbClr val="FF0000"/>
                </a:solidFill>
              </a:rPr>
              <a:t>FRATELLI D'ITALIA</a:t>
            </a:r>
            <a:r>
              <a:rPr lang="en-GB" dirty="0" smtClean="0"/>
              <a:t>.</a:t>
            </a:r>
          </a:p>
          <a:p>
            <a:r>
              <a:rPr lang="en-GB" dirty="0" smtClean="0">
                <a:solidFill>
                  <a:srgbClr val="FF0000"/>
                </a:solidFill>
              </a:rPr>
              <a:t>Giorgia </a:t>
            </a:r>
            <a:r>
              <a:rPr lang="en-GB" dirty="0" err="1" smtClean="0">
                <a:solidFill>
                  <a:srgbClr val="FF0000"/>
                </a:solidFill>
              </a:rPr>
              <a:t>Meloni</a:t>
            </a:r>
            <a:r>
              <a:rPr lang="en-GB" dirty="0" smtClean="0">
                <a:solidFill>
                  <a:srgbClr val="FF0000"/>
                </a:solidFill>
              </a:rPr>
              <a:t> </a:t>
            </a:r>
            <a:r>
              <a:rPr lang="en-GB" dirty="0"/>
              <a:t>became its leading exponent and recognised leader. At her side, among others, Ignazio Benito </a:t>
            </a:r>
            <a:r>
              <a:rPr lang="en-GB" dirty="0" err="1"/>
              <a:t>Larussa</a:t>
            </a:r>
            <a:r>
              <a:rPr lang="en-GB" dirty="0"/>
              <a:t> (current president of the Senate) and historical exponent of first the MSI and then </a:t>
            </a:r>
            <a:r>
              <a:rPr lang="en-GB" dirty="0" err="1"/>
              <a:t>AN.Between</a:t>
            </a:r>
            <a:r>
              <a:rPr lang="en-GB" dirty="0"/>
              <a:t> 2013 and 2022, the new party went from 3.7 per cent of electoral preferences to 22.7 per cent.</a:t>
            </a:r>
          </a:p>
          <a:p>
            <a:r>
              <a:rPr lang="en-GB" dirty="0"/>
              <a:t>The government headed by Giorgia </a:t>
            </a:r>
            <a:r>
              <a:rPr lang="en-GB" dirty="0" err="1"/>
              <a:t>Meloni</a:t>
            </a:r>
            <a:r>
              <a:rPr lang="en-GB" dirty="0"/>
              <a:t> is sworn </a:t>
            </a:r>
            <a:r>
              <a:rPr lang="en-GB" dirty="0" smtClean="0">
                <a:solidFill>
                  <a:srgbClr val="FF0000"/>
                </a:solidFill>
              </a:rPr>
              <a:t>in on 22 October 2022, </a:t>
            </a:r>
            <a:r>
              <a:rPr lang="en-GB" dirty="0"/>
              <a:t>one hundred years after the March on Rome that marked the beginning of the Mussolini government.</a:t>
            </a:r>
          </a:p>
        </p:txBody>
      </p:sp>
      <p:pic>
        <p:nvPicPr>
          <p:cNvPr id="4" name="Immagine 3"/>
          <p:cNvPicPr>
            <a:picLocks noChangeAspect="1"/>
          </p:cNvPicPr>
          <p:nvPr/>
        </p:nvPicPr>
        <p:blipFill>
          <a:blip r:embed="rId3"/>
          <a:stretch>
            <a:fillRect/>
          </a:stretch>
        </p:blipFill>
        <p:spPr>
          <a:xfrm>
            <a:off x="938819" y="4138711"/>
            <a:ext cx="3784252" cy="2195698"/>
          </a:xfrm>
          <a:prstGeom prst="rect">
            <a:avLst/>
          </a:prstGeom>
        </p:spPr>
      </p:pic>
      <p:pic>
        <p:nvPicPr>
          <p:cNvPr id="6" name="Immagine 5"/>
          <p:cNvPicPr>
            <a:picLocks noChangeAspect="1"/>
          </p:cNvPicPr>
          <p:nvPr/>
        </p:nvPicPr>
        <p:blipFill>
          <a:blip r:embed="rId4"/>
          <a:stretch>
            <a:fillRect/>
          </a:stretch>
        </p:blipFill>
        <p:spPr>
          <a:xfrm>
            <a:off x="397164" y="1188921"/>
            <a:ext cx="4867563" cy="2823051"/>
          </a:xfrm>
          <a:prstGeom prst="rect">
            <a:avLst/>
          </a:prstGeom>
        </p:spPr>
      </p:pic>
    </p:spTree>
    <p:extLst>
      <p:ext uri="{BB962C8B-B14F-4D97-AF65-F5344CB8AC3E}">
        <p14:creationId xmlns:p14="http://schemas.microsoft.com/office/powerpoint/2010/main" val="15408945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884218" y="712803"/>
            <a:ext cx="8626764" cy="5563438"/>
          </a:xfrm>
          <a:prstGeom prst="rect">
            <a:avLst/>
          </a:prstGeom>
        </p:spPr>
      </p:pic>
    </p:spTree>
    <p:extLst>
      <p:ext uri="{BB962C8B-B14F-4D97-AF65-F5344CB8AC3E}">
        <p14:creationId xmlns:p14="http://schemas.microsoft.com/office/powerpoint/2010/main" val="276174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888566" y="554037"/>
            <a:ext cx="9982633" cy="5328049"/>
          </a:xfrm>
          <a:prstGeom prst="rect">
            <a:avLst/>
          </a:prstGeom>
        </p:spPr>
      </p:pic>
      <p:sp>
        <p:nvSpPr>
          <p:cNvPr id="5" name="Rettangolo 4"/>
          <p:cNvSpPr/>
          <p:nvPr/>
        </p:nvSpPr>
        <p:spPr>
          <a:xfrm>
            <a:off x="3636194" y="6227680"/>
            <a:ext cx="4990982" cy="369332"/>
          </a:xfrm>
          <a:prstGeom prst="rect">
            <a:avLst/>
          </a:prstGeom>
        </p:spPr>
        <p:txBody>
          <a:bodyPr wrap="none">
            <a:spAutoFit/>
          </a:bodyPr>
          <a:lstStyle/>
          <a:p>
            <a:r>
              <a:rPr lang="en-GB" dirty="0" smtClean="0">
                <a:hlinkClick r:id="rId3"/>
              </a:rPr>
              <a:t>https://en.wikipedia.org/wiki/Meloni_government</a:t>
            </a:r>
            <a:r>
              <a:rPr lang="en-GB" dirty="0" smtClean="0"/>
              <a:t> </a:t>
            </a:r>
            <a:endParaRPr lang="en-GB" dirty="0"/>
          </a:p>
        </p:txBody>
      </p:sp>
    </p:spTree>
    <p:extLst>
      <p:ext uri="{BB962C8B-B14F-4D97-AF65-F5344CB8AC3E}">
        <p14:creationId xmlns:p14="http://schemas.microsoft.com/office/powerpoint/2010/main" val="2586315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ITALY’S SOCIO-ECONOMIC PROBLEMS</a:t>
            </a:r>
            <a:endParaRPr lang="en-GB" dirty="0"/>
          </a:p>
        </p:txBody>
      </p:sp>
      <p:sp>
        <p:nvSpPr>
          <p:cNvPr id="3" name="Segnaposto contenuto 2"/>
          <p:cNvSpPr>
            <a:spLocks noGrp="1"/>
          </p:cNvSpPr>
          <p:nvPr>
            <p:ph idx="1"/>
          </p:nvPr>
        </p:nvSpPr>
        <p:spPr/>
        <p:txBody>
          <a:bodyPr>
            <a:normAutofit fontScale="70000" lnSpcReduction="20000"/>
          </a:bodyPr>
          <a:lstStyle/>
          <a:p>
            <a:r>
              <a:rPr lang="it-IT" dirty="0" err="1" smtClean="0"/>
              <a:t>Tax</a:t>
            </a:r>
            <a:r>
              <a:rPr lang="it-IT" dirty="0" smtClean="0"/>
              <a:t> </a:t>
            </a:r>
            <a:r>
              <a:rPr lang="it-IT" dirty="0" err="1" smtClean="0"/>
              <a:t>evasion</a:t>
            </a:r>
            <a:r>
              <a:rPr lang="it-IT" dirty="0" smtClean="0"/>
              <a:t> (</a:t>
            </a:r>
            <a:r>
              <a:rPr lang="it-IT" dirty="0" err="1" smtClean="0"/>
              <a:t>tax</a:t>
            </a:r>
            <a:r>
              <a:rPr lang="it-IT" dirty="0" smtClean="0"/>
              <a:t> gap </a:t>
            </a:r>
            <a:r>
              <a:rPr lang="it-IT" dirty="0" err="1" smtClean="0"/>
              <a:t>approximately</a:t>
            </a:r>
            <a:r>
              <a:rPr lang="it-IT" dirty="0" smtClean="0"/>
              <a:t> 23%)</a:t>
            </a:r>
          </a:p>
          <a:p>
            <a:r>
              <a:rPr lang="it-IT" dirty="0" smtClean="0"/>
              <a:t>Public </a:t>
            </a:r>
            <a:r>
              <a:rPr lang="it-IT" dirty="0" err="1" smtClean="0"/>
              <a:t>debt</a:t>
            </a:r>
            <a:r>
              <a:rPr lang="it-IT" dirty="0" smtClean="0"/>
              <a:t> (2.200 </a:t>
            </a:r>
            <a:r>
              <a:rPr lang="it-IT" dirty="0" err="1" smtClean="0"/>
              <a:t>billion</a:t>
            </a:r>
            <a:r>
              <a:rPr lang="it-IT" dirty="0" smtClean="0"/>
              <a:t> </a:t>
            </a:r>
            <a:r>
              <a:rPr lang="it-IT" dirty="0" err="1" smtClean="0"/>
              <a:t>euros</a:t>
            </a:r>
            <a:r>
              <a:rPr lang="it-IT" dirty="0" smtClean="0"/>
              <a:t> </a:t>
            </a:r>
            <a:r>
              <a:rPr lang="it-IT" dirty="0" err="1" smtClean="0"/>
              <a:t>approximately</a:t>
            </a:r>
            <a:r>
              <a:rPr lang="it-IT" dirty="0" smtClean="0"/>
              <a:t>, 5° </a:t>
            </a:r>
            <a:r>
              <a:rPr lang="it-IT" dirty="0" err="1" smtClean="0"/>
              <a:t>largest</a:t>
            </a:r>
            <a:r>
              <a:rPr lang="it-IT" dirty="0" smtClean="0"/>
              <a:t> in the world </a:t>
            </a:r>
            <a:r>
              <a:rPr lang="it-IT" dirty="0" err="1" smtClean="0"/>
              <a:t>after</a:t>
            </a:r>
            <a:r>
              <a:rPr lang="it-IT" dirty="0" smtClean="0"/>
              <a:t> Japan and </a:t>
            </a:r>
            <a:r>
              <a:rPr lang="it-IT" dirty="0" err="1" smtClean="0"/>
              <a:t>Greece</a:t>
            </a:r>
            <a:r>
              <a:rPr lang="it-IT" dirty="0" smtClean="0"/>
              <a:t> in </a:t>
            </a:r>
            <a:r>
              <a:rPr lang="it-IT" dirty="0" err="1" smtClean="0"/>
              <a:t>terms</a:t>
            </a:r>
            <a:r>
              <a:rPr lang="it-IT" dirty="0" smtClean="0"/>
              <a:t> of GDP)</a:t>
            </a:r>
          </a:p>
          <a:p>
            <a:r>
              <a:rPr lang="it-IT" dirty="0" smtClean="0"/>
              <a:t>Youth </a:t>
            </a:r>
            <a:r>
              <a:rPr lang="it-IT" dirty="0" err="1" smtClean="0"/>
              <a:t>unemployment</a:t>
            </a:r>
            <a:r>
              <a:rPr lang="it-IT" dirty="0" smtClean="0"/>
              <a:t> rate (23%)</a:t>
            </a:r>
          </a:p>
          <a:p>
            <a:pPr fontAlgn="base"/>
            <a:r>
              <a:rPr lang="en-GB" dirty="0"/>
              <a:t>Italy has highest male NEET rate in EU </a:t>
            </a:r>
            <a:r>
              <a:rPr lang="en-GB" dirty="0" smtClean="0"/>
              <a:t>– Eurostat 17.7</a:t>
            </a:r>
            <a:r>
              <a:rPr lang="en-GB" dirty="0"/>
              <a:t>% of young men not in employment, education or training</a:t>
            </a:r>
          </a:p>
          <a:p>
            <a:r>
              <a:rPr lang="it-IT" dirty="0" err="1" smtClean="0"/>
              <a:t>Declinining</a:t>
            </a:r>
            <a:r>
              <a:rPr lang="it-IT" dirty="0" smtClean="0"/>
              <a:t> public </a:t>
            </a:r>
            <a:r>
              <a:rPr lang="it-IT" dirty="0" err="1" smtClean="0"/>
              <a:t>healthcare</a:t>
            </a:r>
            <a:r>
              <a:rPr lang="it-IT" dirty="0" smtClean="0"/>
              <a:t> </a:t>
            </a:r>
            <a:r>
              <a:rPr lang="it-IT" dirty="0" err="1" smtClean="0"/>
              <a:t>system</a:t>
            </a:r>
            <a:r>
              <a:rPr lang="it-IT" dirty="0" smtClean="0"/>
              <a:t>: </a:t>
            </a:r>
            <a:r>
              <a:rPr lang="en-GB" dirty="0"/>
              <a:t>Public Healthcare Spending In Italy Is Set To Decline, Returning To Pre-Covid-19 Levels By 2024</a:t>
            </a:r>
          </a:p>
          <a:p>
            <a:r>
              <a:rPr lang="it-IT" dirty="0" err="1" smtClean="0"/>
              <a:t>Poor</a:t>
            </a:r>
            <a:r>
              <a:rPr lang="it-IT" dirty="0" smtClean="0"/>
              <a:t> </a:t>
            </a:r>
            <a:r>
              <a:rPr lang="it-IT" dirty="0" err="1" smtClean="0"/>
              <a:t>performace</a:t>
            </a:r>
            <a:r>
              <a:rPr lang="it-IT" dirty="0" smtClean="0"/>
              <a:t> in </a:t>
            </a:r>
            <a:r>
              <a:rPr lang="it-IT" dirty="0" err="1" smtClean="0"/>
              <a:t>education</a:t>
            </a:r>
            <a:r>
              <a:rPr lang="it-IT" dirty="0" smtClean="0"/>
              <a:t>: </a:t>
            </a:r>
            <a:r>
              <a:rPr lang="en-GB" dirty="0"/>
              <a:t>Where are all the graduates? Italy has second lowest percentage in the </a:t>
            </a:r>
            <a:r>
              <a:rPr lang="en-GB" dirty="0" smtClean="0"/>
              <a:t>EU </a:t>
            </a:r>
            <a:endParaRPr lang="it-IT" dirty="0" smtClean="0"/>
          </a:p>
          <a:p>
            <a:endParaRPr lang="en-GB" dirty="0" smtClean="0">
              <a:hlinkClick r:id="rId2"/>
            </a:endParaRPr>
          </a:p>
          <a:p>
            <a:r>
              <a:rPr lang="en-GB" dirty="0" err="1" smtClean="0">
                <a:hlinkClick r:id="rId2"/>
              </a:rPr>
              <a:t>Surces</a:t>
            </a:r>
            <a:r>
              <a:rPr lang="en-GB" dirty="0" smtClean="0">
                <a:hlinkClick r:id="rId2"/>
              </a:rPr>
              <a:t>: https</a:t>
            </a:r>
            <a:r>
              <a:rPr lang="en-GB" dirty="0">
                <a:hlinkClick r:id="rId2"/>
              </a:rPr>
              <a:t>://www.theglobaleconomy.com/Italy</a:t>
            </a:r>
            <a:r>
              <a:rPr lang="en-GB" dirty="0" smtClean="0">
                <a:hlinkClick r:id="rId2"/>
              </a:rPr>
              <a:t>/</a:t>
            </a:r>
            <a:endParaRPr lang="en-GB" dirty="0"/>
          </a:p>
          <a:p>
            <a:r>
              <a:rPr lang="en-GB" dirty="0">
                <a:hlinkClick r:id="rId3"/>
              </a:rPr>
              <a:t>https://</a:t>
            </a:r>
            <a:r>
              <a:rPr lang="en-GB" dirty="0" smtClean="0">
                <a:hlinkClick r:id="rId3"/>
              </a:rPr>
              <a:t>www.thelocal.it/20170427/where-are-all-the-graduates-italy-has-eus-lowest-percentage</a:t>
            </a:r>
            <a:endParaRPr lang="en-GB" dirty="0" smtClean="0"/>
          </a:p>
          <a:p>
            <a:endParaRPr lang="en-GB" dirty="0"/>
          </a:p>
        </p:txBody>
      </p:sp>
    </p:spTree>
    <p:extLst>
      <p:ext uri="{BB962C8B-B14F-4D97-AF65-F5344CB8AC3E}">
        <p14:creationId xmlns:p14="http://schemas.microsoft.com/office/powerpoint/2010/main" val="2454027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91020"/>
          </a:xfrm>
        </p:spPr>
        <p:txBody>
          <a:bodyPr/>
          <a:lstStyle/>
          <a:p>
            <a:pPr algn="ctr" fontAlgn="base"/>
            <a:r>
              <a:rPr lang="en-GB" dirty="0" smtClean="0"/>
              <a:t>The </a:t>
            </a:r>
            <a:r>
              <a:rPr lang="en-GB" dirty="0"/>
              <a:t>three women who will shape Europe</a:t>
            </a:r>
          </a:p>
        </p:txBody>
      </p:sp>
      <p:pic>
        <p:nvPicPr>
          <p:cNvPr id="3" name="Immagine 2"/>
          <p:cNvPicPr>
            <a:picLocks noChangeAspect="1"/>
          </p:cNvPicPr>
          <p:nvPr/>
        </p:nvPicPr>
        <p:blipFill>
          <a:blip r:embed="rId2"/>
          <a:stretch>
            <a:fillRect/>
          </a:stretch>
        </p:blipFill>
        <p:spPr>
          <a:xfrm>
            <a:off x="3117273" y="1451760"/>
            <a:ext cx="5957454" cy="4250505"/>
          </a:xfrm>
          <a:prstGeom prst="rect">
            <a:avLst/>
          </a:prstGeom>
        </p:spPr>
      </p:pic>
      <p:sp>
        <p:nvSpPr>
          <p:cNvPr id="4" name="Rettangolo 3"/>
          <p:cNvSpPr/>
          <p:nvPr/>
        </p:nvSpPr>
        <p:spPr>
          <a:xfrm>
            <a:off x="3468487" y="6126079"/>
            <a:ext cx="5458225" cy="369332"/>
          </a:xfrm>
          <a:prstGeom prst="rect">
            <a:avLst/>
          </a:prstGeom>
        </p:spPr>
        <p:txBody>
          <a:bodyPr wrap="none">
            <a:spAutoFit/>
          </a:bodyPr>
          <a:lstStyle/>
          <a:p>
            <a:r>
              <a:rPr lang="en-GB" dirty="0"/>
              <a:t>https://www.economist.com/weeklyedition/2024-06-01</a:t>
            </a:r>
          </a:p>
        </p:txBody>
      </p:sp>
    </p:spTree>
    <p:extLst>
      <p:ext uri="{BB962C8B-B14F-4D97-AF65-F5344CB8AC3E}">
        <p14:creationId xmlns:p14="http://schemas.microsoft.com/office/powerpoint/2010/main" val="3155527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Link utili per approfondimento</a:t>
            </a:r>
            <a:endParaRPr lang="en-GB" dirty="0"/>
          </a:p>
        </p:txBody>
      </p:sp>
      <p:sp>
        <p:nvSpPr>
          <p:cNvPr id="3" name="Segnaposto contenuto 2"/>
          <p:cNvSpPr>
            <a:spLocks noGrp="1"/>
          </p:cNvSpPr>
          <p:nvPr>
            <p:ph idx="1"/>
          </p:nvPr>
        </p:nvSpPr>
        <p:spPr/>
        <p:txBody>
          <a:bodyPr/>
          <a:lstStyle/>
          <a:p>
            <a:r>
              <a:rPr lang="en-GB" dirty="0">
                <a:hlinkClick r:id="rId2"/>
              </a:rPr>
              <a:t>https://www.treccani.it/enciclopedia/la-grande-crisi-del-nuovo-secolo_%28XXI-Secolo%29</a:t>
            </a:r>
            <a:r>
              <a:rPr lang="en-GB" dirty="0" smtClean="0">
                <a:hlinkClick r:id="rId2"/>
              </a:rPr>
              <a:t>/</a:t>
            </a:r>
            <a:endParaRPr lang="en-GB" dirty="0" smtClean="0"/>
          </a:p>
          <a:p>
            <a:r>
              <a:rPr lang="en-GB" dirty="0">
                <a:hlinkClick r:id="rId3"/>
              </a:rPr>
              <a:t>https://www.treccani.it/enciclopedia/la-crisi-finanziaria-e-l-italia_(Il-Libro-dell'Anno</a:t>
            </a:r>
            <a:r>
              <a:rPr lang="en-GB" dirty="0" smtClean="0">
                <a:hlinkClick r:id="rId3"/>
              </a:rPr>
              <a:t>)/</a:t>
            </a:r>
            <a:endParaRPr lang="en-GB" dirty="0" smtClean="0"/>
          </a:p>
          <a:p>
            <a:r>
              <a:rPr lang="en-GB" dirty="0">
                <a:hlinkClick r:id="rId4"/>
              </a:rPr>
              <a:t>https://</a:t>
            </a:r>
            <a:r>
              <a:rPr lang="en-GB" dirty="0" smtClean="0">
                <a:hlinkClick r:id="rId4"/>
              </a:rPr>
              <a:t>www.treccani.it/magazine/agenda/articoli/istituzioni/crisi_eurozona_unione_stretta.html</a:t>
            </a:r>
            <a:endParaRPr lang="en-GB" dirty="0" smtClean="0"/>
          </a:p>
          <a:p>
            <a:r>
              <a:rPr lang="en-GB" dirty="0">
                <a:hlinkClick r:id="rId5"/>
              </a:rPr>
              <a:t>https://</a:t>
            </a:r>
            <a:r>
              <a:rPr lang="en-GB" dirty="0" smtClean="0">
                <a:hlinkClick r:id="rId5"/>
              </a:rPr>
              <a:t>european-union.europa.eu/priorities-and-actions/eu-priorities/european-union-priorities-2024-2029/european-union-priorities-2019-2024_it</a:t>
            </a:r>
            <a:endParaRPr lang="en-GB" dirty="0" smtClean="0"/>
          </a:p>
          <a:p>
            <a:endParaRPr lang="en-GB" dirty="0"/>
          </a:p>
        </p:txBody>
      </p:sp>
    </p:spTree>
    <p:extLst>
      <p:ext uri="{BB962C8B-B14F-4D97-AF65-F5344CB8AC3E}">
        <p14:creationId xmlns:p14="http://schemas.microsoft.com/office/powerpoint/2010/main" val="256237627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2901</TotalTime>
  <Words>1799</Words>
  <Application>Microsoft Office PowerPoint</Application>
  <PresentationFormat>Widescreen</PresentationFormat>
  <Paragraphs>93</Paragraphs>
  <Slides>25</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25</vt:i4>
      </vt:variant>
    </vt:vector>
  </HeadingPairs>
  <TitlesOfParts>
    <vt:vector size="29" baseType="lpstr">
      <vt:lpstr>Arial</vt:lpstr>
      <vt:lpstr>Calibri</vt:lpstr>
      <vt:lpstr>Calibri Light</vt:lpstr>
      <vt:lpstr>Tema di Office</vt:lpstr>
      <vt:lpstr>STATO E ISTITUZIONI  S3.L3.25 Stato, Istituzioni, Economia in Italia (2000 – 2022)</vt:lpstr>
      <vt:lpstr>Economia pubblica / Politica economica Lezione 18.25  ECOP in Italia: 2009 - 2025</vt:lpstr>
      <vt:lpstr>Introduzione</vt:lpstr>
      <vt:lpstr>Principali fatti politici ed economici (2008 – 2019) </vt:lpstr>
      <vt:lpstr>La crisi finanziaria globale e la Grande Recessione</vt:lpstr>
      <vt:lpstr>Presentazione standard di PowerPoint</vt:lpstr>
      <vt:lpstr>Presentazione standard di PowerPoint</vt:lpstr>
      <vt:lpstr>Crisi europea dei debiti sovrani</vt:lpstr>
      <vt:lpstr>Presentazione standard di PowerPoint</vt:lpstr>
      <vt:lpstr>Unione bancaria europea</vt:lpstr>
      <vt:lpstr>L’economia italiana e la doppia crisi</vt:lpstr>
      <vt:lpstr>Stato, Istituzioni, Economia: temi attuali per l’Italia e l’Europa</vt:lpstr>
      <vt:lpstr>Presentazione standard di PowerPoint</vt:lpstr>
      <vt:lpstr>Giorgia Meloni</vt:lpstr>
      <vt:lpstr>THE PAST</vt:lpstr>
      <vt:lpstr>Presentazione standard di PowerPoint</vt:lpstr>
      <vt:lpstr>Fascism and the Movimento Sociale Italiano</vt:lpstr>
      <vt:lpstr>Presentazione standard di PowerPoint</vt:lpstr>
      <vt:lpstr>Presentazione standard di PowerPoint</vt:lpstr>
      <vt:lpstr>Brothers of Italy and their ‘march to power’</vt:lpstr>
      <vt:lpstr>Presentazione standard di PowerPoint</vt:lpstr>
      <vt:lpstr>Presentazione standard di PowerPoint</vt:lpstr>
      <vt:lpstr>ITALY’S SOCIO-ECONOMIC PROBLEMS</vt:lpstr>
      <vt:lpstr>The three women who will shape Europe</vt:lpstr>
      <vt:lpstr>Link utili per approfondimento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pensiero economico italiano  Quadro iniziale di riferimento</dc:title>
  <dc:creator>pe</dc:creator>
  <cp:lastModifiedBy>paolo paesani</cp:lastModifiedBy>
  <cp:revision>254</cp:revision>
  <dcterms:created xsi:type="dcterms:W3CDTF">2017-08-09T15:49:47Z</dcterms:created>
  <dcterms:modified xsi:type="dcterms:W3CDTF">2025-05-12T21:24:26Z</dcterms:modified>
</cp:coreProperties>
</file>