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
  </p:notesMasterIdLst>
  <p:sldIdLst>
    <p:sldId id="258" r:id="rId2"/>
    <p:sldId id="261" r:id="rId3"/>
    <p:sldId id="262" r:id="rId4"/>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tonio Pileggi" initials="AP" lastIdx="1" clrIdx="0">
    <p:extLst>
      <p:ext uri="{19B8F6BF-5375-455C-9EA6-DF929625EA0E}">
        <p15:presenceInfo xmlns:p15="http://schemas.microsoft.com/office/powerpoint/2012/main" userId="ff28cc12b0b8d5fd"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B9B9"/>
    <a:srgbClr val="FF9797"/>
    <a:srgbClr val="F9A695"/>
    <a:srgbClr val="FDDFE8"/>
    <a:srgbClr val="F797B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53"/>
    <p:restoredTop sz="94681"/>
  </p:normalViewPr>
  <p:slideViewPr>
    <p:cSldViewPr snapToGrid="0" snapToObjects="1">
      <p:cViewPr>
        <p:scale>
          <a:sx n="96" d="100"/>
          <a:sy n="96" d="100"/>
        </p:scale>
        <p:origin x="11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6-10-02T11:02:36.448" idx="1">
    <p:pos x="10" y="10"/>
    <p:text/>
    <p:extLst>
      <p:ext uri="{C676402C-5697-4E1C-873F-D02D1690AC5C}">
        <p15:threadingInfo xmlns:p15="http://schemas.microsoft.com/office/powerpoint/2012/main" timeZoneBias="-120"/>
      </p:ext>
    </p:extLst>
  </p:cm>
</p:cmLst>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6-10-01T16:25:42.380"/>
    </inkml:context>
    <inkml:brush xml:id="br0">
      <inkml:brushProperty name="width" value="0.06667" units="cm"/>
      <inkml:brushProperty name="height" value="0.06667" units="cm"/>
      <inkml:brushProperty name="ignorePressure" value="1"/>
    </inkml:brush>
  </inkml:definitions>
  <inkml:trace contextRef="#ctx0" brushRef="#br0">17110 3194 16384</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6-10-01T16:26:10.455"/>
    </inkml:context>
    <inkml:brush xml:id="br0">
      <inkml:brushProperty name="width" value="0.06667" units="cm"/>
      <inkml:brushProperty name="height" value="0.06667" units="cm"/>
      <inkml:brushProperty name="ignorePressure" value="1"/>
    </inkml:brush>
  </inkml:definitions>
  <inkml:trace contextRef="#ctx0" brushRef="#br0">19478 3723 16384,'0'-11'0,"0"-4"0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6-10-01T16:26:15.388"/>
    </inkml:context>
    <inkml:brush xml:id="br0">
      <inkml:brushProperty name="width" value="0.06667" units="cm"/>
      <inkml:brushProperty name="height" value="0.06667" units="cm"/>
      <inkml:brushProperty name="ignorePressure" value="1"/>
    </inkml:brush>
  </inkml:definitions>
  <inkml:trace contextRef="#ctx0" brushRef="#br0">20009 4800 16384</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6-10-01T16:26:14.911"/>
    </inkml:context>
    <inkml:brush xml:id="br0">
      <inkml:brushProperty name="width" value="0.06667" units="cm"/>
      <inkml:brushProperty name="height" value="0.06667" units="cm"/>
      <inkml:brushProperty name="ignorePressure" value="1"/>
    </inkml:brush>
  </inkml:definitions>
  <inkml:traceGroup>
    <inkml:annotationXML>
      <emma:emma xmlns:emma="http://www.w3.org/2003/04/emma" version="1.0">
        <emma:interpretation id="{0F38A882-9698-46E2-A372-5724C93968AC}" emma:medium="tactile" emma:mode="ink">
          <msink:context xmlns:msink="http://schemas.microsoft.com/ink/2010/main" type="writingRegion" rotatedBoundingBox="16859,3739 20178,3739 20178,10704 16859,10704"/>
        </emma:interpretation>
      </emma:emma>
    </inkml:annotationXML>
    <inkml:traceGroup>
      <inkml:annotationXML>
        <emma:emma xmlns:emma="http://www.w3.org/2003/04/emma" version="1.0">
          <emma:interpretation id="{A23834B0-B854-49E7-B0BD-087E390584E4}" emma:medium="tactile" emma:mode="ink">
            <msink:context xmlns:msink="http://schemas.microsoft.com/ink/2010/main" type="paragraph" rotatedBoundingBox="16859,3739 20178,3739 20178,10704 16859,10704" alignmentLevel="1"/>
          </emma:interpretation>
        </emma:emma>
      </inkml:annotationXML>
      <inkml:traceGroup>
        <inkml:annotationXML>
          <emma:emma xmlns:emma="http://www.w3.org/2003/04/emma" version="1.0">
            <emma:interpretation id="{D616066F-30A2-4AA6-A357-F794C911E233}" emma:medium="tactile" emma:mode="ink">
              <msink:context xmlns:msink="http://schemas.microsoft.com/ink/2010/main" type="line" rotatedBoundingBox="16859,3739 20178,3739 20178,10704 16859,10704"/>
            </emma:interpretation>
          </emma:emma>
        </inkml:annotationXML>
        <inkml:traceGroup>
          <inkml:annotationXML>
            <emma:emma xmlns:emma="http://www.w3.org/2003/04/emma" version="1.0">
              <emma:interpretation id="{4D1B913D-1BF3-4CB1-8A5F-EBC314DA31D7}" emma:medium="tactile" emma:mode="ink">
                <msink:context xmlns:msink="http://schemas.microsoft.com/ink/2010/main" type="inkWord" rotatedBoundingBox="20163,10689 20178,10689 20178,10704 20163,10704"/>
              </emma:interpretation>
              <emma:one-of disjunction-type="recognition" id="oneOf0">
                <emma:interpretation id="interp0" emma:lang="it-IT" emma:confidence="0">
                  <emma:literal>:</emma:literal>
                </emma:interpretation>
                <emma:interpretation id="interp1" emma:lang="it-IT" emma:confidence="0">
                  <emma:literal>.</emma:literal>
                </emma:interpretation>
                <emma:interpretation id="interp2" emma:lang="it-IT" emma:confidence="0">
                  <emma:literal>-</emma:literal>
                </emma:interpretation>
                <emma:interpretation id="interp3" emma:lang="it-IT" emma:confidence="0">
                  <emma:literal>,</emma:literal>
                </emma:interpretation>
                <emma:interpretation id="interp4" emma:lang="it-IT" emma:confidence="0">
                  <emma:literal>"</emma:literal>
                </emma:interpretation>
              </emma:one-of>
            </emma:emma>
          </inkml:annotationXML>
          <inkml:trace contextRef="#ctx0" brushRef="#br0">19634 3927 16384</inkml:trace>
          <inkml:trace contextRef="#ctx0" brushRef="#br0" timeOffset="1304">22938 10877 16384</inkml:trace>
        </inkml:traceGroup>
      </inkml:traceGroup>
    </inkml:traceGroup>
  </inkml:traceGroup>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887F0D-AB3E-4AD7-A6FA-C7C389814C19}" type="datetimeFigureOut">
              <a:rPr lang="it-IT" smtClean="0"/>
              <a:t>01/10/2016</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it-IT"/>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E768D1-CC89-4F45-A9EC-FD349E276C18}" type="slidenum">
              <a:rPr lang="it-IT" smtClean="0"/>
              <a:t>‹N›</a:t>
            </a:fld>
            <a:endParaRPr lang="it-IT"/>
          </a:p>
        </p:txBody>
      </p:sp>
    </p:spTree>
    <p:extLst>
      <p:ext uri="{BB962C8B-B14F-4D97-AF65-F5344CB8AC3E}">
        <p14:creationId xmlns:p14="http://schemas.microsoft.com/office/powerpoint/2010/main" val="3420510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F3E768D1-CC89-4F45-A9EC-FD349E276C18}" type="slidenum">
              <a:rPr lang="it-IT" smtClean="0"/>
              <a:t>1</a:t>
            </a:fld>
            <a:endParaRPr lang="it-IT"/>
          </a:p>
        </p:txBody>
      </p:sp>
    </p:spTree>
    <p:extLst>
      <p:ext uri="{BB962C8B-B14F-4D97-AF65-F5344CB8AC3E}">
        <p14:creationId xmlns:p14="http://schemas.microsoft.com/office/powerpoint/2010/main" val="34357855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a:t>Fare clic per modificare stile</a:t>
            </a:r>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FCEAF8F5-D2AC-CF49-80B5-FBAC56AC7554}" type="datetimeFigureOut">
              <a:rPr lang="it-IT" smtClean="0"/>
              <a:t>01/10/2016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60D57A7-F622-5244-A5BF-EE67EA969A74}" type="slidenum">
              <a:rPr lang="it-IT" smtClean="0"/>
              <a:t>‹N›</a:t>
            </a:fld>
            <a:endParaRPr lang="it-IT"/>
          </a:p>
        </p:txBody>
      </p:sp>
    </p:spTree>
    <p:extLst>
      <p:ext uri="{BB962C8B-B14F-4D97-AF65-F5344CB8AC3E}">
        <p14:creationId xmlns:p14="http://schemas.microsoft.com/office/powerpoint/2010/main" val="15462784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FCEAF8F5-D2AC-CF49-80B5-FBAC56AC7554}" type="datetimeFigureOut">
              <a:rPr lang="it-IT" smtClean="0"/>
              <a:t>01/10/2016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60D57A7-F622-5244-A5BF-EE67EA969A74}" type="slidenum">
              <a:rPr lang="it-IT" smtClean="0"/>
              <a:t>‹N›</a:t>
            </a:fld>
            <a:endParaRPr lang="it-IT"/>
          </a:p>
        </p:txBody>
      </p:sp>
    </p:spTree>
    <p:extLst>
      <p:ext uri="{BB962C8B-B14F-4D97-AF65-F5344CB8AC3E}">
        <p14:creationId xmlns:p14="http://schemas.microsoft.com/office/powerpoint/2010/main" val="1749320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a:t>Fare clic per modificare stile</a:t>
            </a:r>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Segnaposto data 3"/>
          <p:cNvSpPr>
            <a:spLocks noGrp="1"/>
          </p:cNvSpPr>
          <p:nvPr>
            <p:ph type="dt" sz="half" idx="10"/>
          </p:nvPr>
        </p:nvSpPr>
        <p:spPr/>
        <p:txBody>
          <a:bodyPr/>
          <a:lstStyle/>
          <a:p>
            <a:fld id="{FCEAF8F5-D2AC-CF49-80B5-FBAC56AC7554}" type="datetimeFigureOut">
              <a:rPr lang="it-IT" smtClean="0"/>
              <a:t>01/10/2016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60D57A7-F622-5244-A5BF-EE67EA969A74}" type="slidenum">
              <a:rPr lang="it-IT" smtClean="0"/>
              <a:t>‹N›</a:t>
            </a:fld>
            <a:endParaRPr lang="it-IT"/>
          </a:p>
        </p:txBody>
      </p:sp>
    </p:spTree>
    <p:extLst>
      <p:ext uri="{BB962C8B-B14F-4D97-AF65-F5344CB8AC3E}">
        <p14:creationId xmlns:p14="http://schemas.microsoft.com/office/powerpoint/2010/main" val="660126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FCEAF8F5-D2AC-CF49-80B5-FBAC56AC7554}" type="datetimeFigureOut">
              <a:rPr lang="it-IT" smtClean="0"/>
              <a:t>01/10/2016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660D57A7-F622-5244-A5BF-EE67EA969A74}" type="slidenum">
              <a:rPr lang="it-IT" smtClean="0"/>
              <a:t>‹N›</a:t>
            </a:fld>
            <a:endParaRPr lang="it-IT"/>
          </a:p>
        </p:txBody>
      </p:sp>
    </p:spTree>
    <p:extLst>
      <p:ext uri="{BB962C8B-B14F-4D97-AF65-F5344CB8AC3E}">
        <p14:creationId xmlns:p14="http://schemas.microsoft.com/office/powerpoint/2010/main" val="846489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a:t>Fare clic per modificare stile</a:t>
            </a:r>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FCEAF8F5-D2AC-CF49-80B5-FBAC56AC7554}" type="datetimeFigureOut">
              <a:rPr lang="it-IT" smtClean="0"/>
              <a:t>01/10/2016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660D57A7-F622-5244-A5BF-EE67EA969A74}" type="slidenum">
              <a:rPr lang="it-IT" smtClean="0"/>
              <a:t>‹N›</a:t>
            </a:fld>
            <a:endParaRPr lang="it-IT"/>
          </a:p>
        </p:txBody>
      </p:sp>
    </p:spTree>
    <p:extLst>
      <p:ext uri="{BB962C8B-B14F-4D97-AF65-F5344CB8AC3E}">
        <p14:creationId xmlns:p14="http://schemas.microsoft.com/office/powerpoint/2010/main" val="2017063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data 2"/>
          <p:cNvSpPr>
            <a:spLocks noGrp="1"/>
          </p:cNvSpPr>
          <p:nvPr>
            <p:ph type="dt" sz="half" idx="10"/>
          </p:nvPr>
        </p:nvSpPr>
        <p:spPr/>
        <p:txBody>
          <a:bodyPr/>
          <a:lstStyle/>
          <a:p>
            <a:fld id="{FCEAF8F5-D2AC-CF49-80B5-FBAC56AC7554}" type="datetimeFigureOut">
              <a:rPr lang="it-IT" smtClean="0"/>
              <a:t>01/10/2016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660D57A7-F622-5244-A5BF-EE67EA969A74}" type="slidenum">
              <a:rPr lang="it-IT" smtClean="0"/>
              <a:t>‹N›</a:t>
            </a:fld>
            <a:endParaRPr lang="it-IT"/>
          </a:p>
        </p:txBody>
      </p:sp>
    </p:spTree>
    <p:extLst>
      <p:ext uri="{BB962C8B-B14F-4D97-AF65-F5344CB8AC3E}">
        <p14:creationId xmlns:p14="http://schemas.microsoft.com/office/powerpoint/2010/main" val="6018802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FCEAF8F5-D2AC-CF49-80B5-FBAC56AC7554}" type="datetimeFigureOut">
              <a:rPr lang="it-IT" smtClean="0"/>
              <a:t>01/10/2016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660D57A7-F622-5244-A5BF-EE67EA969A74}" type="slidenum">
              <a:rPr lang="it-IT" smtClean="0"/>
              <a:t>‹N›</a:t>
            </a:fld>
            <a:endParaRPr lang="it-IT"/>
          </a:p>
        </p:txBody>
      </p:sp>
    </p:spTree>
    <p:extLst>
      <p:ext uri="{BB962C8B-B14F-4D97-AF65-F5344CB8AC3E}">
        <p14:creationId xmlns:p14="http://schemas.microsoft.com/office/powerpoint/2010/main" val="1153031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stile</a:t>
            </a:r>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FCEAF8F5-D2AC-CF49-80B5-FBAC56AC7554}" type="datetimeFigureOut">
              <a:rPr lang="it-IT" smtClean="0"/>
              <a:t>01/10/2016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660D57A7-F622-5244-A5BF-EE67EA969A74}" type="slidenum">
              <a:rPr lang="it-IT" smtClean="0"/>
              <a:t>‹N›</a:t>
            </a:fld>
            <a:endParaRPr lang="it-IT"/>
          </a:p>
        </p:txBody>
      </p:sp>
    </p:spTree>
    <p:extLst>
      <p:ext uri="{BB962C8B-B14F-4D97-AF65-F5344CB8AC3E}">
        <p14:creationId xmlns:p14="http://schemas.microsoft.com/office/powerpoint/2010/main" val="106863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stile</a:t>
            </a:r>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FCEAF8F5-D2AC-CF49-80B5-FBAC56AC7554}" type="datetimeFigureOut">
              <a:rPr lang="it-IT" smtClean="0"/>
              <a:t>01/10/2016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660D57A7-F622-5244-A5BF-EE67EA969A74}" type="slidenum">
              <a:rPr lang="it-IT" smtClean="0"/>
              <a:t>‹N›</a:t>
            </a:fld>
            <a:endParaRPr lang="it-IT"/>
          </a:p>
        </p:txBody>
      </p:sp>
    </p:spTree>
    <p:extLst>
      <p:ext uri="{BB962C8B-B14F-4D97-AF65-F5344CB8AC3E}">
        <p14:creationId xmlns:p14="http://schemas.microsoft.com/office/powerpoint/2010/main" val="7652888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FCEAF8F5-D2AC-CF49-80B5-FBAC56AC7554}" type="datetimeFigureOut">
              <a:rPr lang="it-IT" smtClean="0"/>
              <a:t>01/10/2016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60D57A7-F622-5244-A5BF-EE67EA969A74}" type="slidenum">
              <a:rPr lang="it-IT" smtClean="0"/>
              <a:t>‹N›</a:t>
            </a:fld>
            <a:endParaRPr lang="it-IT"/>
          </a:p>
        </p:txBody>
      </p:sp>
    </p:spTree>
    <p:extLst>
      <p:ext uri="{BB962C8B-B14F-4D97-AF65-F5344CB8AC3E}">
        <p14:creationId xmlns:p14="http://schemas.microsoft.com/office/powerpoint/2010/main" val="9297871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i">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FCEAF8F5-D2AC-CF49-80B5-FBAC56AC7554}" type="datetimeFigureOut">
              <a:rPr lang="it-IT" smtClean="0"/>
              <a:t>01/10/2016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60D57A7-F622-5244-A5BF-EE67EA969A74}" type="slidenum">
              <a:rPr lang="it-IT" smtClean="0"/>
              <a:t>‹N›</a:t>
            </a:fld>
            <a:endParaRPr lang="it-IT"/>
          </a:p>
        </p:txBody>
      </p:sp>
    </p:spTree>
    <p:extLst>
      <p:ext uri="{BB962C8B-B14F-4D97-AF65-F5344CB8AC3E}">
        <p14:creationId xmlns:p14="http://schemas.microsoft.com/office/powerpoint/2010/main" val="18411102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stile</a:t>
            </a:r>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EAF8F5-D2AC-CF49-80B5-FBAC56AC7554}" type="datetimeFigureOut">
              <a:rPr lang="it-IT" smtClean="0"/>
              <a:t>01/10/2016</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0D57A7-F622-5244-A5BF-EE67EA969A74}" type="slidenum">
              <a:rPr lang="it-IT" smtClean="0"/>
              <a:t>‹N›</a:t>
            </a:fld>
            <a:endParaRPr lang="it-IT"/>
          </a:p>
        </p:txBody>
      </p:sp>
    </p:spTree>
    <p:extLst>
      <p:ext uri="{BB962C8B-B14F-4D97-AF65-F5344CB8AC3E}">
        <p14:creationId xmlns:p14="http://schemas.microsoft.com/office/powerpoint/2010/main" val="4286432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customXml" Target="../ink/ink4.xml"/><Relationship Id="rId5" Type="http://schemas.openxmlformats.org/officeDocument/2006/relationships/customXml" Target="../ink/ink3.xml"/><Relationship Id="rId4" Type="http://schemas.openxmlformats.org/officeDocument/2006/relationships/customXml" Target="../ink/ink2.xml"/></Relationships>
</file>

<file path=ppt/slides/_rels/slide2.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2105730515"/>
              </p:ext>
            </p:extLst>
          </p:nvPr>
        </p:nvGraphicFramePr>
        <p:xfrm>
          <a:off x="179615" y="1278643"/>
          <a:ext cx="11446327" cy="3413760"/>
        </p:xfrm>
        <a:graphic>
          <a:graphicData uri="http://schemas.openxmlformats.org/drawingml/2006/table">
            <a:tbl>
              <a:tblPr firstRow="1" bandRow="1">
                <a:tableStyleId>{5C22544A-7EE6-4342-B048-85BDC9FD1C3A}</a:tableStyleId>
              </a:tblPr>
              <a:tblGrid>
                <a:gridCol w="1858508">
                  <a:extLst>
                    <a:ext uri="{9D8B030D-6E8A-4147-A177-3AD203B41FA5}">
                      <a16:colId xmlns:a16="http://schemas.microsoft.com/office/drawing/2014/main" val="20000"/>
                    </a:ext>
                  </a:extLst>
                </a:gridCol>
                <a:gridCol w="2652757">
                  <a:extLst>
                    <a:ext uri="{9D8B030D-6E8A-4147-A177-3AD203B41FA5}">
                      <a16:colId xmlns:a16="http://schemas.microsoft.com/office/drawing/2014/main" val="20001"/>
                    </a:ext>
                  </a:extLst>
                </a:gridCol>
                <a:gridCol w="2412745">
                  <a:extLst>
                    <a:ext uri="{9D8B030D-6E8A-4147-A177-3AD203B41FA5}">
                      <a16:colId xmlns:a16="http://schemas.microsoft.com/office/drawing/2014/main" val="20002"/>
                    </a:ext>
                  </a:extLst>
                </a:gridCol>
                <a:gridCol w="2205576">
                  <a:extLst>
                    <a:ext uri="{9D8B030D-6E8A-4147-A177-3AD203B41FA5}">
                      <a16:colId xmlns:a16="http://schemas.microsoft.com/office/drawing/2014/main" val="20003"/>
                    </a:ext>
                  </a:extLst>
                </a:gridCol>
                <a:gridCol w="2316741">
                  <a:extLst>
                    <a:ext uri="{9D8B030D-6E8A-4147-A177-3AD203B41FA5}">
                      <a16:colId xmlns:a16="http://schemas.microsoft.com/office/drawing/2014/main" val="20004"/>
                    </a:ext>
                  </a:extLst>
                </a:gridCol>
              </a:tblGrid>
              <a:tr h="3347478">
                <a:tc>
                  <a:txBody>
                    <a:bodyPr/>
                    <a:lstStyle/>
                    <a:p>
                      <a:pPr algn="ctr"/>
                      <a:r>
                        <a:rPr lang="it-IT" dirty="0">
                          <a:solidFill>
                            <a:schemeClr val="accent1">
                              <a:lumMod val="50000"/>
                            </a:schemeClr>
                          </a:solidFill>
                        </a:rPr>
                        <a:t>AUTONOMIA</a:t>
                      </a:r>
                      <a:endParaRPr lang="it-IT" baseline="0" dirty="0">
                        <a:solidFill>
                          <a:schemeClr val="accent1">
                            <a:lumMod val="50000"/>
                          </a:schemeClr>
                        </a:solidFill>
                      </a:endParaRPr>
                    </a:p>
                    <a:p>
                      <a:endParaRPr lang="it-IT" baseline="0" dirty="0"/>
                    </a:p>
                    <a:p>
                      <a:pPr marL="0" marR="0" indent="0" algn="just" defTabSz="914400" rtl="0" eaLnBrk="1" fontAlgn="auto" latinLnBrk="0" hangingPunct="1">
                        <a:lnSpc>
                          <a:spcPct val="100000"/>
                        </a:lnSpc>
                        <a:spcBef>
                          <a:spcPts val="0"/>
                        </a:spcBef>
                        <a:spcAft>
                          <a:spcPts val="0"/>
                        </a:spcAft>
                        <a:buClrTx/>
                        <a:buSzTx/>
                        <a:buFontTx/>
                        <a:buNone/>
                        <a:tabLst/>
                        <a:defRPr/>
                      </a:pPr>
                      <a:r>
                        <a:rPr lang="it-IT" sz="1400" b="0" dirty="0">
                          <a:solidFill>
                            <a:schemeClr val="tx1"/>
                          </a:solidFill>
                        </a:rPr>
                        <a:t>Quando una persona si obbliga a compiere verso un corrispettivo  un'opera o un servizio, con lavoro prevalentemente proprio e senza vincolo di subordinazione nei confronti del committente</a:t>
                      </a:r>
                    </a:p>
                    <a:p>
                      <a:pPr marL="0" marR="0" indent="0" algn="just" defTabSz="914400" rtl="0" eaLnBrk="1" fontAlgn="auto" latinLnBrk="0" hangingPunct="1">
                        <a:lnSpc>
                          <a:spcPct val="100000"/>
                        </a:lnSpc>
                        <a:spcBef>
                          <a:spcPts val="0"/>
                        </a:spcBef>
                        <a:spcAft>
                          <a:spcPts val="0"/>
                        </a:spcAft>
                        <a:buClrTx/>
                        <a:buSzTx/>
                        <a:buFontTx/>
                        <a:buNone/>
                        <a:tabLst/>
                        <a:defRPr/>
                      </a:pPr>
                      <a:endParaRPr lang="it-IT" sz="1400" b="0" dirty="0">
                        <a:solidFill>
                          <a:schemeClr val="tx1"/>
                        </a:solidFill>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it-IT" sz="1400" b="0" dirty="0">
                        <a:solidFill>
                          <a:schemeClr val="tx1"/>
                        </a:solidFill>
                      </a:endParaRPr>
                    </a:p>
                    <a:p>
                      <a:pPr marL="0" marR="0" indent="0" algn="just" defTabSz="914400" rtl="0" eaLnBrk="1" fontAlgn="auto" latinLnBrk="0" hangingPunct="1">
                        <a:lnSpc>
                          <a:spcPct val="100000"/>
                        </a:lnSpc>
                        <a:spcBef>
                          <a:spcPts val="0"/>
                        </a:spcBef>
                        <a:spcAft>
                          <a:spcPts val="0"/>
                        </a:spcAft>
                        <a:buClrTx/>
                        <a:buSzTx/>
                        <a:buFontTx/>
                        <a:buNone/>
                        <a:tabLst/>
                        <a:defRPr/>
                      </a:pPr>
                      <a:r>
                        <a:rPr lang="it-IT" sz="1200" b="0" dirty="0">
                          <a:solidFill>
                            <a:schemeClr val="tx1"/>
                          </a:solidFill>
                        </a:rPr>
                        <a:t>Obbligazione</a:t>
                      </a:r>
                      <a:r>
                        <a:rPr lang="it-IT" sz="1400" b="0" baseline="0" dirty="0">
                          <a:solidFill>
                            <a:schemeClr val="tx1"/>
                          </a:solidFill>
                        </a:rPr>
                        <a:t> di risultato </a:t>
                      </a:r>
                      <a:endParaRPr lang="it-IT" sz="1400" b="0" dirty="0">
                        <a:solidFill>
                          <a:schemeClr val="tx1"/>
                        </a:solidFill>
                      </a:endParaRPr>
                    </a:p>
                  </a:txBody>
                  <a:tcPr>
                    <a:solidFill>
                      <a:srgbClr val="FDDFE8"/>
                    </a:solidFill>
                  </a:tcPr>
                </a:tc>
                <a:tc>
                  <a:txBody>
                    <a:bodyPr/>
                    <a:lstStyle/>
                    <a:p>
                      <a:pPr algn="ctr"/>
                      <a:r>
                        <a:rPr lang="it-IT" dirty="0">
                          <a:solidFill>
                            <a:schemeClr val="accent1">
                              <a:lumMod val="50000"/>
                            </a:schemeClr>
                          </a:solidFill>
                        </a:rPr>
                        <a:t>PARASUBORDINAZIONE</a:t>
                      </a:r>
                    </a:p>
                    <a:p>
                      <a:pPr algn="ctr"/>
                      <a:r>
                        <a:rPr lang="it-IT" sz="1400" dirty="0" err="1">
                          <a:solidFill>
                            <a:schemeClr val="accent1">
                              <a:lumMod val="50000"/>
                            </a:schemeClr>
                          </a:solidFill>
                        </a:rPr>
                        <a:t>Species</a:t>
                      </a:r>
                      <a:r>
                        <a:rPr lang="it-IT" sz="1400" dirty="0">
                          <a:solidFill>
                            <a:schemeClr val="accent1">
                              <a:lumMod val="50000"/>
                            </a:schemeClr>
                          </a:solidFill>
                        </a:rPr>
                        <a:t> del </a:t>
                      </a:r>
                      <a:r>
                        <a:rPr lang="it-IT" sz="1400" dirty="0" err="1">
                          <a:solidFill>
                            <a:schemeClr val="accent1">
                              <a:lumMod val="50000"/>
                            </a:schemeClr>
                          </a:solidFill>
                        </a:rPr>
                        <a:t>genus</a:t>
                      </a:r>
                      <a:r>
                        <a:rPr lang="it-IT" sz="1400" dirty="0">
                          <a:solidFill>
                            <a:schemeClr val="accent1">
                              <a:lumMod val="50000"/>
                            </a:schemeClr>
                          </a:solidFill>
                        </a:rPr>
                        <a:t> lavoro autonomo</a:t>
                      </a:r>
                    </a:p>
                    <a:p>
                      <a:pPr algn="ctr"/>
                      <a:r>
                        <a:rPr lang="it-IT" dirty="0">
                          <a:solidFill>
                            <a:schemeClr val="accent1">
                              <a:lumMod val="50000"/>
                            </a:schemeClr>
                          </a:solidFill>
                        </a:rPr>
                        <a:t> (Art. 409 n.3 </a:t>
                      </a:r>
                      <a:r>
                        <a:rPr lang="it-IT" dirty="0" err="1">
                          <a:solidFill>
                            <a:schemeClr val="accent1">
                              <a:lumMod val="50000"/>
                            </a:schemeClr>
                          </a:solidFill>
                        </a:rPr>
                        <a:t>c.p.c.</a:t>
                      </a:r>
                      <a:r>
                        <a:rPr lang="it-IT" dirty="0">
                          <a:solidFill>
                            <a:schemeClr val="accent1">
                              <a:lumMod val="50000"/>
                            </a:schemeClr>
                          </a:solidFill>
                        </a:rPr>
                        <a:t>)</a:t>
                      </a:r>
                    </a:p>
                    <a:p>
                      <a:endParaRPr lang="it-IT" dirty="0">
                        <a:solidFill>
                          <a:schemeClr val="accent1">
                            <a:lumMod val="50000"/>
                          </a:schemeClr>
                        </a:solidFill>
                      </a:endParaRPr>
                    </a:p>
                    <a:p>
                      <a:pPr marL="0" marR="0" indent="0" algn="just" defTabSz="914400" rtl="0" eaLnBrk="1" fontAlgn="auto" latinLnBrk="0" hangingPunct="1">
                        <a:lnSpc>
                          <a:spcPct val="100000"/>
                        </a:lnSpc>
                        <a:spcBef>
                          <a:spcPts val="0"/>
                        </a:spcBef>
                        <a:spcAft>
                          <a:spcPts val="0"/>
                        </a:spcAft>
                        <a:buClrTx/>
                        <a:buSzTx/>
                        <a:buFontTx/>
                        <a:buNone/>
                        <a:tabLst/>
                        <a:defRPr/>
                      </a:pPr>
                      <a:r>
                        <a:rPr lang="it-IT" sz="1400" b="0" dirty="0">
                          <a:solidFill>
                            <a:schemeClr val="tx1"/>
                          </a:solidFill>
                        </a:rPr>
                        <a:t>rapporti di agenzia, di rappresentanza commerciale ed altri rapporti di collaborazione che si concretino in una prestazione di opera continuativa e coordinata, prevalentemente personale, anche se non a carattere subordinato</a:t>
                      </a:r>
                    </a:p>
                  </a:txBody>
                  <a:tcPr>
                    <a:solidFill>
                      <a:srgbClr val="FFB9B9"/>
                    </a:solidFill>
                  </a:tcPr>
                </a:tc>
                <a:tc>
                  <a:txBody>
                    <a:bodyPr/>
                    <a:lstStyle/>
                    <a:p>
                      <a:pPr algn="ctr"/>
                      <a:r>
                        <a:rPr lang="it-IT" dirty="0">
                          <a:solidFill>
                            <a:schemeClr val="accent1">
                              <a:lumMod val="50000"/>
                            </a:schemeClr>
                          </a:solidFill>
                        </a:rPr>
                        <a:t>..DINTORNI..</a:t>
                      </a:r>
                    </a:p>
                    <a:p>
                      <a:pPr algn="ctr"/>
                      <a:r>
                        <a:rPr lang="it-IT" dirty="0">
                          <a:solidFill>
                            <a:schemeClr val="accent1">
                              <a:lumMod val="50000"/>
                            </a:schemeClr>
                          </a:solidFill>
                        </a:rPr>
                        <a:t>(zona</a:t>
                      </a:r>
                      <a:r>
                        <a:rPr lang="it-IT" baseline="0" dirty="0">
                          <a:solidFill>
                            <a:schemeClr val="accent1">
                              <a:lumMod val="50000"/>
                            </a:schemeClr>
                          </a:solidFill>
                        </a:rPr>
                        <a:t> grigia)</a:t>
                      </a:r>
                    </a:p>
                    <a:p>
                      <a:endParaRPr lang="it-IT" baseline="0" dirty="0">
                        <a:solidFill>
                          <a:schemeClr val="accent1">
                            <a:lumMod val="50000"/>
                          </a:schemeClr>
                        </a:solidFill>
                      </a:endParaRPr>
                    </a:p>
                    <a:p>
                      <a:pPr algn="ctr"/>
                      <a:endParaRPr lang="it-IT" sz="2000" u="sng" baseline="0" dirty="0">
                        <a:solidFill>
                          <a:schemeClr val="tx1"/>
                        </a:solidFill>
                      </a:endParaRPr>
                    </a:p>
                    <a:p>
                      <a:pPr algn="ctr"/>
                      <a:endParaRPr lang="it-IT" sz="2000" u="sng" baseline="0" dirty="0">
                        <a:solidFill>
                          <a:schemeClr val="tx1"/>
                        </a:solidFill>
                      </a:endParaRPr>
                    </a:p>
                    <a:p>
                      <a:pPr algn="ctr"/>
                      <a:r>
                        <a:rPr lang="it-IT" sz="2000" u="sng" baseline="0" dirty="0">
                          <a:solidFill>
                            <a:schemeClr val="tx1"/>
                          </a:solidFill>
                        </a:rPr>
                        <a:t>FATTISPECIE RIFUGIO</a:t>
                      </a:r>
                      <a:endParaRPr lang="it-IT" sz="2000" u="sng" dirty="0">
                        <a:solidFill>
                          <a:schemeClr val="tx1"/>
                        </a:solidFill>
                      </a:endParaRPr>
                    </a:p>
                  </a:txBody>
                  <a:tcPr>
                    <a:solidFill>
                      <a:schemeClr val="bg2">
                        <a:lumMod val="90000"/>
                      </a:schemeClr>
                    </a:solidFill>
                  </a:tcPr>
                </a:tc>
                <a:tc>
                  <a:txBody>
                    <a:bodyPr/>
                    <a:lstStyle/>
                    <a:p>
                      <a:pPr algn="ctr"/>
                      <a:r>
                        <a:rPr lang="it-IT" dirty="0">
                          <a:solidFill>
                            <a:schemeClr val="accent1">
                              <a:lumMod val="50000"/>
                            </a:schemeClr>
                          </a:solidFill>
                        </a:rPr>
                        <a:t>SUBORDINAZIONE</a:t>
                      </a:r>
                      <a:r>
                        <a:rPr lang="it-IT" baseline="0" dirty="0">
                          <a:solidFill>
                            <a:schemeClr val="accent1">
                              <a:lumMod val="50000"/>
                            </a:schemeClr>
                          </a:solidFill>
                        </a:rPr>
                        <a:t> ATTENUATA</a:t>
                      </a:r>
                    </a:p>
                    <a:p>
                      <a:endParaRPr lang="it-IT" baseline="0" dirty="0"/>
                    </a:p>
                    <a:p>
                      <a:pPr algn="just"/>
                      <a:r>
                        <a:rPr lang="it-IT" sz="1400" b="0" baseline="0" dirty="0">
                          <a:solidFill>
                            <a:schemeClr val="tx1"/>
                          </a:solidFill>
                        </a:rPr>
                        <a:t>Ad esempio: </a:t>
                      </a:r>
                    </a:p>
                    <a:p>
                      <a:pPr marL="285750" indent="-285750" algn="just">
                        <a:buFontTx/>
                        <a:buChar char="-"/>
                      </a:pPr>
                      <a:r>
                        <a:rPr lang="it-IT" sz="1400" b="0" baseline="0" dirty="0">
                          <a:solidFill>
                            <a:schemeClr val="tx1"/>
                          </a:solidFill>
                        </a:rPr>
                        <a:t>Prestazioni </a:t>
                      </a:r>
                      <a:r>
                        <a:rPr lang="it-IT" sz="1400" b="0" dirty="0">
                          <a:solidFill>
                            <a:schemeClr val="tx1"/>
                          </a:solidFill>
                        </a:rPr>
                        <a:t> elementari, ripetitive e predeterminate;</a:t>
                      </a:r>
                    </a:p>
                    <a:p>
                      <a:pPr marL="285750" indent="-285750" algn="just">
                        <a:buFontTx/>
                        <a:buChar char="-"/>
                      </a:pPr>
                      <a:r>
                        <a:rPr lang="it-IT" sz="1400" b="0" dirty="0">
                          <a:solidFill>
                            <a:schemeClr val="tx1"/>
                          </a:solidFill>
                        </a:rPr>
                        <a:t>Prestazioni di natura intellettuale</a:t>
                      </a:r>
                      <a:r>
                        <a:rPr lang="it-IT" sz="1400" b="0" baseline="0" dirty="0">
                          <a:solidFill>
                            <a:schemeClr val="tx1"/>
                          </a:solidFill>
                        </a:rPr>
                        <a:t> (ad es. giornalisti)</a:t>
                      </a:r>
                      <a:endParaRPr lang="it-IT" sz="1400" b="0" dirty="0">
                        <a:solidFill>
                          <a:schemeClr val="tx1"/>
                        </a:solidFill>
                      </a:endParaRPr>
                    </a:p>
                    <a:p>
                      <a:pPr marL="285750" indent="-285750" algn="just">
                        <a:buFontTx/>
                        <a:buChar char="-"/>
                      </a:pPr>
                      <a:r>
                        <a:rPr lang="it-IT" sz="1400" b="0" dirty="0">
                          <a:solidFill>
                            <a:schemeClr val="tx1"/>
                          </a:solidFill>
                        </a:rPr>
                        <a:t>Lavoro a domicilio.</a:t>
                      </a:r>
                    </a:p>
                    <a:p>
                      <a:pPr marL="285750" indent="-285750">
                        <a:buFontTx/>
                        <a:buChar char="-"/>
                      </a:pPr>
                      <a:endParaRPr lang="it-IT" dirty="0"/>
                    </a:p>
                  </a:txBody>
                  <a:tcPr>
                    <a:solidFill>
                      <a:srgbClr val="FF0000"/>
                    </a:solidFill>
                  </a:tcPr>
                </a:tc>
                <a:tc>
                  <a:txBody>
                    <a:bodyPr/>
                    <a:lstStyle/>
                    <a:p>
                      <a:pPr algn="ctr"/>
                      <a:r>
                        <a:rPr lang="it-IT" dirty="0">
                          <a:solidFill>
                            <a:schemeClr val="accent1">
                              <a:lumMod val="50000"/>
                            </a:schemeClr>
                          </a:solidFill>
                        </a:rPr>
                        <a:t>SUBORDINAZIONE</a:t>
                      </a:r>
                      <a:endParaRPr lang="it-IT" baseline="0" dirty="0">
                        <a:solidFill>
                          <a:schemeClr val="accent1">
                            <a:lumMod val="50000"/>
                          </a:schemeClr>
                        </a:solidFill>
                      </a:endParaRPr>
                    </a:p>
                    <a:p>
                      <a:endParaRPr lang="it-IT" baseline="0" dirty="0"/>
                    </a:p>
                    <a:p>
                      <a:pPr marL="0" marR="0" indent="0" algn="just" defTabSz="914400" rtl="0" eaLnBrk="1" fontAlgn="auto" latinLnBrk="0" hangingPunct="1">
                        <a:lnSpc>
                          <a:spcPct val="100000"/>
                        </a:lnSpc>
                        <a:spcBef>
                          <a:spcPts val="0"/>
                        </a:spcBef>
                        <a:spcAft>
                          <a:spcPts val="0"/>
                        </a:spcAft>
                        <a:buClrTx/>
                        <a:buSzTx/>
                        <a:buFontTx/>
                        <a:buNone/>
                        <a:tabLst/>
                        <a:defRPr/>
                      </a:pPr>
                      <a:r>
                        <a:rPr lang="it-IT" sz="1400" b="0" dirty="0">
                          <a:solidFill>
                            <a:schemeClr val="tx1"/>
                          </a:solidFill>
                        </a:rPr>
                        <a:t>È prestatore di lavoro subordinato chi si obbliga mediante retribuzione a collaborare nell'impresa, prestando il proprio lavoro intellettuale o manuale alle dipendenze e sotto la direzione de</a:t>
                      </a:r>
                      <a:r>
                        <a:rPr lang="it-IT" sz="1400" b="1" dirty="0">
                          <a:solidFill>
                            <a:schemeClr val="accent1">
                              <a:lumMod val="50000"/>
                            </a:schemeClr>
                          </a:solidFill>
                        </a:rPr>
                        <a:t>l</a:t>
                      </a:r>
                      <a:r>
                        <a:rPr lang="it-IT" sz="1400" b="0" dirty="0">
                          <a:solidFill>
                            <a:schemeClr val="tx1"/>
                          </a:solidFill>
                        </a:rPr>
                        <a:t>l'imprenditore</a:t>
                      </a:r>
                    </a:p>
                  </a:txBody>
                  <a:tcPr>
                    <a:solidFill>
                      <a:srgbClr val="C00000"/>
                    </a:solidFill>
                  </a:tcPr>
                </a:tc>
                <a:extLst>
                  <a:ext uri="{0D108BD9-81ED-4DB2-BD59-A6C34878D82A}">
                    <a16:rowId xmlns:a16="http://schemas.microsoft.com/office/drawing/2014/main" val="10000"/>
                  </a:ext>
                </a:extLst>
              </a:tr>
            </a:tbl>
          </a:graphicData>
        </a:graphic>
      </p:graphicFrame>
      <p:sp>
        <p:nvSpPr>
          <p:cNvPr id="14" name="CasellaDiTesto 13"/>
          <p:cNvSpPr txBox="1"/>
          <p:nvPr/>
        </p:nvSpPr>
        <p:spPr>
          <a:xfrm>
            <a:off x="2410691" y="5125568"/>
            <a:ext cx="4738255" cy="1169551"/>
          </a:xfrm>
          <a:prstGeom prst="rect">
            <a:avLst/>
          </a:prstGeom>
          <a:noFill/>
        </p:spPr>
        <p:txBody>
          <a:bodyPr wrap="square" rtlCol="0">
            <a:spAutoFit/>
          </a:bodyPr>
          <a:lstStyle/>
          <a:p>
            <a:r>
              <a:rPr lang="it-IT" sz="1400" dirty="0"/>
              <a:t>art. 1655 c.c. “</a:t>
            </a:r>
            <a:r>
              <a:rPr lang="it-IT" sz="1400" i="1" dirty="0"/>
              <a:t>L'appalto è il contratto con il quale una parte assume, con organizzazione dei mezzi necessari e con gestione a proprio rischio, il compimento di un'opera o di un servizio  verso un corrispettivo in danaro”.</a:t>
            </a:r>
          </a:p>
          <a:p>
            <a:endParaRPr lang="it-IT" sz="1400" i="1" dirty="0"/>
          </a:p>
        </p:txBody>
      </p:sp>
      <p:sp>
        <p:nvSpPr>
          <p:cNvPr id="20" name="Freccia destra 19"/>
          <p:cNvSpPr/>
          <p:nvPr/>
        </p:nvSpPr>
        <p:spPr>
          <a:xfrm rot="10800000">
            <a:off x="7018318" y="1938648"/>
            <a:ext cx="285009" cy="14250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2" name="Freccia destra 21"/>
          <p:cNvSpPr/>
          <p:nvPr/>
        </p:nvSpPr>
        <p:spPr>
          <a:xfrm rot="10800000">
            <a:off x="7006442" y="2864680"/>
            <a:ext cx="285008" cy="14250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3" name="Freccia destra 22"/>
          <p:cNvSpPr/>
          <p:nvPr/>
        </p:nvSpPr>
        <p:spPr>
          <a:xfrm rot="10800000">
            <a:off x="7006442" y="2352679"/>
            <a:ext cx="285008" cy="1516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4" name="CasellaDiTesto 23"/>
          <p:cNvSpPr txBox="1"/>
          <p:nvPr/>
        </p:nvSpPr>
        <p:spPr>
          <a:xfrm>
            <a:off x="3788228" y="380010"/>
            <a:ext cx="4925786" cy="707886"/>
          </a:xfrm>
          <a:prstGeom prst="rect">
            <a:avLst/>
          </a:prstGeom>
          <a:noFill/>
        </p:spPr>
        <p:txBody>
          <a:bodyPr wrap="square" rtlCol="0">
            <a:spAutoFit/>
          </a:bodyPr>
          <a:lstStyle/>
          <a:p>
            <a:pPr algn="ctr"/>
            <a:r>
              <a:rPr lang="it-IT" sz="4000" dirty="0"/>
              <a:t>FATTISPECIE RIFUGIO </a:t>
            </a:r>
          </a:p>
        </p:txBody>
      </p:sp>
      <p:sp>
        <p:nvSpPr>
          <p:cNvPr id="3" name="CasellaDiTesto 2"/>
          <p:cNvSpPr txBox="1"/>
          <p:nvPr/>
        </p:nvSpPr>
        <p:spPr>
          <a:xfrm>
            <a:off x="9162700" y="505800"/>
            <a:ext cx="3029300" cy="369332"/>
          </a:xfrm>
          <a:prstGeom prst="rect">
            <a:avLst/>
          </a:prstGeom>
          <a:noFill/>
        </p:spPr>
        <p:txBody>
          <a:bodyPr wrap="square" rtlCol="0">
            <a:spAutoFit/>
          </a:bodyPr>
          <a:lstStyle/>
          <a:p>
            <a:r>
              <a:rPr lang="it-IT" dirty="0"/>
              <a:t>Art. 2094 c.c.</a:t>
            </a:r>
          </a:p>
        </p:txBody>
      </p:sp>
      <p:sp>
        <p:nvSpPr>
          <p:cNvPr id="4" name="CasellaDiTesto 3"/>
          <p:cNvSpPr txBox="1"/>
          <p:nvPr/>
        </p:nvSpPr>
        <p:spPr>
          <a:xfrm>
            <a:off x="917425" y="410432"/>
            <a:ext cx="2176608" cy="369332"/>
          </a:xfrm>
          <a:prstGeom prst="rect">
            <a:avLst/>
          </a:prstGeom>
          <a:noFill/>
        </p:spPr>
        <p:txBody>
          <a:bodyPr wrap="square" rtlCol="0">
            <a:spAutoFit/>
          </a:bodyPr>
          <a:lstStyle/>
          <a:p>
            <a:r>
              <a:rPr lang="it-IT" dirty="0"/>
              <a:t>Art. 2222 c.c.</a:t>
            </a:r>
          </a:p>
        </p:txBody>
      </p:sp>
      <mc:AlternateContent xmlns:mc="http://schemas.openxmlformats.org/markup-compatibility/2006">
        <mc:Choice xmlns:p14="http://schemas.microsoft.com/office/powerpoint/2010/main" Requires="p14">
          <p:contentPart p14:bwMode="auto" r:id="rId3">
            <p14:nvContentPartPr>
              <p14:cNvPr id="7" name="Input penna 6"/>
              <p14:cNvContentPartPr/>
              <p14:nvPr/>
            </p14:nvContentPartPr>
            <p14:xfrm>
              <a:off x="5160693" y="1082522"/>
              <a:ext cx="0" cy="0"/>
            </p14:xfrm>
          </p:contentPart>
        </mc:Choice>
        <mc:Fallback>
          <p:pic>
            <p:nvPicPr>
              <p:cNvPr id="7" name="Input penna 6"/>
              <p:cNvPicPr/>
              <p:nvPr/>
            </p:nvPicPr>
            <p:blipFill/>
            <p:spPr/>
          </p:pic>
        </mc:Fallback>
      </mc:AlternateContent>
      <mc:AlternateContent xmlns:mc="http://schemas.openxmlformats.org/markup-compatibility/2006">
        <mc:Choice xmlns:p14="http://schemas.microsoft.com/office/powerpoint/2010/main" Requires="p14">
          <p:contentPart p14:bwMode="auto" r:id="rId4">
            <p14:nvContentPartPr>
              <p14:cNvPr id="15" name="Input penna 14"/>
              <p14:cNvContentPartPr/>
              <p14:nvPr/>
            </p14:nvContentPartPr>
            <p14:xfrm>
              <a:off x="6013533" y="1262882"/>
              <a:ext cx="0" cy="5040"/>
            </p14:xfrm>
          </p:contentPart>
        </mc:Choice>
        <mc:Fallback>
          <p:pic>
            <p:nvPicPr>
              <p:cNvPr id="15" name="Input penna 14"/>
              <p:cNvPicPr/>
              <p:nvPr/>
            </p:nvPicPr>
            <p:blipFill/>
            <p:spPr/>
          </p:pic>
        </mc:Fallback>
      </mc:AlternateContent>
      <mc:AlternateContent xmlns:mc="http://schemas.openxmlformats.org/markup-compatibility/2006">
        <mc:Choice xmlns:p14="http://schemas.microsoft.com/office/powerpoint/2010/main" Requires="p14">
          <p:contentPart p14:bwMode="auto" r:id="rId5">
            <p14:nvContentPartPr>
              <p14:cNvPr id="21" name="Input penna 20"/>
              <p14:cNvContentPartPr/>
              <p14:nvPr/>
            </p14:nvContentPartPr>
            <p14:xfrm>
              <a:off x="6204333" y="1660322"/>
              <a:ext cx="0" cy="360"/>
            </p14:xfrm>
          </p:contentPart>
        </mc:Choice>
        <mc:Fallback>
          <p:pic>
            <p:nvPicPr>
              <p:cNvPr id="21" name="Input penna 20"/>
              <p:cNvPicPr/>
              <p:nvPr/>
            </p:nvPicPr>
            <p:blipFill/>
            <p:spPr/>
          </p:pic>
        </mc:Fallback>
      </mc:AlternateContent>
      <mc:AlternateContent xmlns:mc="http://schemas.openxmlformats.org/markup-compatibility/2006">
        <mc:Choice xmlns:p14="http://schemas.microsoft.com/office/powerpoint/2010/main" Requires="p14">
          <p:contentPart p14:bwMode="auto" r:id="rId6">
            <p14:nvContentPartPr>
              <p14:cNvPr id="25" name="Input penna 24"/>
              <p14:cNvContentPartPr/>
              <p14:nvPr/>
            </p14:nvContentPartPr>
            <p14:xfrm>
              <a:off x="6069333" y="1346042"/>
              <a:ext cx="1189800" cy="2502360"/>
            </p14:xfrm>
          </p:contentPart>
        </mc:Choice>
        <mc:Fallback>
          <p:pic>
            <p:nvPicPr>
              <p:cNvPr id="25" name="Input penna 24"/>
              <p:cNvPicPr/>
              <p:nvPr/>
            </p:nvPicPr>
            <p:blipFill/>
            <p:spPr/>
          </p:pic>
        </mc:Fallback>
      </mc:AlternateContent>
      <p:sp>
        <p:nvSpPr>
          <p:cNvPr id="28" name="Ovale 27"/>
          <p:cNvSpPr/>
          <p:nvPr/>
        </p:nvSpPr>
        <p:spPr>
          <a:xfrm flipV="1">
            <a:off x="2115681" y="1178222"/>
            <a:ext cx="7275931" cy="3947346"/>
          </a:xfrm>
          <a:prstGeom prst="ellipse">
            <a:avLst/>
          </a:prstGeom>
          <a:solidFill>
            <a:schemeClr val="tx2">
              <a:lumMod val="20000"/>
              <a:lumOff val="80000"/>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it-IT" dirty="0"/>
          </a:p>
        </p:txBody>
      </p:sp>
      <p:sp>
        <p:nvSpPr>
          <p:cNvPr id="32" name="Freccia a sinistra 31"/>
          <p:cNvSpPr/>
          <p:nvPr/>
        </p:nvSpPr>
        <p:spPr>
          <a:xfrm rot="2014399">
            <a:off x="7444193" y="5318579"/>
            <a:ext cx="2094838" cy="92931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3" name="CasellaDiTesto 32"/>
          <p:cNvSpPr txBox="1"/>
          <p:nvPr/>
        </p:nvSpPr>
        <p:spPr>
          <a:xfrm>
            <a:off x="10198645" y="5029632"/>
            <a:ext cx="1806361" cy="1477328"/>
          </a:xfrm>
          <a:prstGeom prst="rect">
            <a:avLst/>
          </a:prstGeom>
          <a:noFill/>
        </p:spPr>
        <p:txBody>
          <a:bodyPr wrap="square" rtlCol="0">
            <a:spAutoFit/>
          </a:bodyPr>
          <a:lstStyle/>
          <a:p>
            <a:r>
              <a:rPr lang="it-IT" dirty="0"/>
              <a:t>Zona della guerra di confine: la grande fuga e l’inseguimento affannoso  </a:t>
            </a:r>
          </a:p>
        </p:txBody>
      </p:sp>
    </p:spTree>
    <p:extLst>
      <p:ext uri="{BB962C8B-B14F-4D97-AF65-F5344CB8AC3E}">
        <p14:creationId xmlns:p14="http://schemas.microsoft.com/office/powerpoint/2010/main" val="4484046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2100892696"/>
              </p:ext>
            </p:extLst>
          </p:nvPr>
        </p:nvGraphicFramePr>
        <p:xfrm>
          <a:off x="550203" y="1385799"/>
          <a:ext cx="11446327" cy="3454128"/>
        </p:xfrm>
        <a:graphic>
          <a:graphicData uri="http://schemas.openxmlformats.org/drawingml/2006/table">
            <a:tbl>
              <a:tblPr firstRow="1" bandRow="1">
                <a:tableStyleId>{5C22544A-7EE6-4342-B048-85BDC9FD1C3A}</a:tableStyleId>
              </a:tblPr>
              <a:tblGrid>
                <a:gridCol w="1858508">
                  <a:extLst>
                    <a:ext uri="{9D8B030D-6E8A-4147-A177-3AD203B41FA5}">
                      <a16:colId xmlns:a16="http://schemas.microsoft.com/office/drawing/2014/main" val="2708476401"/>
                    </a:ext>
                  </a:extLst>
                </a:gridCol>
                <a:gridCol w="2652757">
                  <a:extLst>
                    <a:ext uri="{9D8B030D-6E8A-4147-A177-3AD203B41FA5}">
                      <a16:colId xmlns:a16="http://schemas.microsoft.com/office/drawing/2014/main" val="3043644979"/>
                    </a:ext>
                  </a:extLst>
                </a:gridCol>
                <a:gridCol w="2412745">
                  <a:extLst>
                    <a:ext uri="{9D8B030D-6E8A-4147-A177-3AD203B41FA5}">
                      <a16:colId xmlns:a16="http://schemas.microsoft.com/office/drawing/2014/main" val="1600853298"/>
                    </a:ext>
                  </a:extLst>
                </a:gridCol>
                <a:gridCol w="2205576">
                  <a:extLst>
                    <a:ext uri="{9D8B030D-6E8A-4147-A177-3AD203B41FA5}">
                      <a16:colId xmlns:a16="http://schemas.microsoft.com/office/drawing/2014/main" val="1440341383"/>
                    </a:ext>
                  </a:extLst>
                </a:gridCol>
                <a:gridCol w="2316741">
                  <a:extLst>
                    <a:ext uri="{9D8B030D-6E8A-4147-A177-3AD203B41FA5}">
                      <a16:colId xmlns:a16="http://schemas.microsoft.com/office/drawing/2014/main" val="2812425852"/>
                    </a:ext>
                  </a:extLst>
                </a:gridCol>
              </a:tblGrid>
              <a:tr h="3454128">
                <a:tc>
                  <a:txBody>
                    <a:bodyPr/>
                    <a:lstStyle/>
                    <a:p>
                      <a:pPr algn="ctr"/>
                      <a:r>
                        <a:rPr lang="it-IT" dirty="0">
                          <a:solidFill>
                            <a:schemeClr val="accent1">
                              <a:lumMod val="50000"/>
                            </a:schemeClr>
                          </a:solidFill>
                        </a:rPr>
                        <a:t>AUTONOMIA</a:t>
                      </a:r>
                      <a:endParaRPr lang="it-IT" baseline="0" dirty="0">
                        <a:solidFill>
                          <a:schemeClr val="accent1">
                            <a:lumMod val="50000"/>
                          </a:schemeClr>
                        </a:solidFill>
                      </a:endParaRPr>
                    </a:p>
                    <a:p>
                      <a:endParaRPr lang="it-IT" baseline="0" dirty="0"/>
                    </a:p>
                    <a:p>
                      <a:pPr marL="0" marR="0" indent="0" algn="just" defTabSz="914400" rtl="0" eaLnBrk="1" fontAlgn="auto" latinLnBrk="0" hangingPunct="1">
                        <a:lnSpc>
                          <a:spcPct val="100000"/>
                        </a:lnSpc>
                        <a:spcBef>
                          <a:spcPts val="0"/>
                        </a:spcBef>
                        <a:spcAft>
                          <a:spcPts val="0"/>
                        </a:spcAft>
                        <a:buClrTx/>
                        <a:buSzTx/>
                        <a:buFontTx/>
                        <a:buNone/>
                        <a:tabLst/>
                        <a:defRPr/>
                      </a:pPr>
                      <a:r>
                        <a:rPr lang="it-IT" sz="1400" b="0" dirty="0">
                          <a:solidFill>
                            <a:schemeClr val="tx1"/>
                          </a:solidFill>
                        </a:rPr>
                        <a:t>Quando una persona si obbliga a compiere verso un corrispettivo  un'opera o un servizio, con lavoro prevalentemente proprio e senza vincolo di subordinazione nei confronti del committente</a:t>
                      </a:r>
                    </a:p>
                    <a:p>
                      <a:pPr marL="0" marR="0" indent="0" algn="just" defTabSz="914400" rtl="0" eaLnBrk="1" fontAlgn="auto" latinLnBrk="0" hangingPunct="1">
                        <a:lnSpc>
                          <a:spcPct val="100000"/>
                        </a:lnSpc>
                        <a:spcBef>
                          <a:spcPts val="0"/>
                        </a:spcBef>
                        <a:spcAft>
                          <a:spcPts val="0"/>
                        </a:spcAft>
                        <a:buClrTx/>
                        <a:buSzTx/>
                        <a:buFontTx/>
                        <a:buNone/>
                        <a:tabLst/>
                        <a:defRPr/>
                      </a:pPr>
                      <a:endParaRPr lang="it-IT" sz="1400" b="0" dirty="0">
                        <a:solidFill>
                          <a:schemeClr val="tx1"/>
                        </a:solidFill>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it-IT" sz="1400" b="0" dirty="0">
                        <a:solidFill>
                          <a:schemeClr val="tx1"/>
                        </a:solidFill>
                      </a:endParaRPr>
                    </a:p>
                    <a:p>
                      <a:pPr marL="0" marR="0" indent="0" algn="just" defTabSz="914400" rtl="0" eaLnBrk="1" fontAlgn="auto" latinLnBrk="0" hangingPunct="1">
                        <a:lnSpc>
                          <a:spcPct val="100000"/>
                        </a:lnSpc>
                        <a:spcBef>
                          <a:spcPts val="0"/>
                        </a:spcBef>
                        <a:spcAft>
                          <a:spcPts val="0"/>
                        </a:spcAft>
                        <a:buClrTx/>
                        <a:buSzTx/>
                        <a:buFontTx/>
                        <a:buNone/>
                        <a:tabLst/>
                        <a:defRPr/>
                      </a:pPr>
                      <a:r>
                        <a:rPr lang="it-IT" sz="1200" b="0" dirty="0">
                          <a:solidFill>
                            <a:schemeClr val="tx1"/>
                          </a:solidFill>
                        </a:rPr>
                        <a:t>Obbligazione</a:t>
                      </a:r>
                      <a:r>
                        <a:rPr lang="it-IT" sz="1400" b="0" baseline="0" dirty="0">
                          <a:solidFill>
                            <a:schemeClr val="tx1"/>
                          </a:solidFill>
                        </a:rPr>
                        <a:t> di risultato </a:t>
                      </a:r>
                      <a:endParaRPr lang="it-IT" sz="1400" b="0" dirty="0">
                        <a:solidFill>
                          <a:schemeClr val="tx1"/>
                        </a:solidFill>
                      </a:endParaRPr>
                    </a:p>
                  </a:txBody>
                  <a:tcPr>
                    <a:solidFill>
                      <a:srgbClr val="FDDFE8"/>
                    </a:solidFill>
                  </a:tcPr>
                </a:tc>
                <a:tc>
                  <a:txBody>
                    <a:bodyPr/>
                    <a:lstStyle/>
                    <a:p>
                      <a:pPr algn="ctr"/>
                      <a:r>
                        <a:rPr lang="it-IT" dirty="0">
                          <a:solidFill>
                            <a:schemeClr val="accent1">
                              <a:lumMod val="50000"/>
                            </a:schemeClr>
                          </a:solidFill>
                        </a:rPr>
                        <a:t>PARASUBORDINAZIONE</a:t>
                      </a:r>
                    </a:p>
                    <a:p>
                      <a:pPr algn="ctr"/>
                      <a:endParaRPr lang="it-IT" dirty="0">
                        <a:solidFill>
                          <a:schemeClr val="accent1">
                            <a:lumMod val="50000"/>
                          </a:schemeClr>
                        </a:solidFill>
                      </a:endParaRPr>
                    </a:p>
                    <a:p>
                      <a:pPr algn="ctr"/>
                      <a:endParaRPr lang="it-IT" dirty="0">
                        <a:solidFill>
                          <a:schemeClr val="accent1">
                            <a:lumMod val="50000"/>
                          </a:schemeClr>
                        </a:solidFill>
                      </a:endParaRPr>
                    </a:p>
                    <a:p>
                      <a:pPr algn="ctr"/>
                      <a:endParaRPr lang="it-IT" dirty="0">
                        <a:solidFill>
                          <a:schemeClr val="accent1">
                            <a:lumMod val="50000"/>
                          </a:schemeClr>
                        </a:solidFill>
                      </a:endParaRPr>
                    </a:p>
                    <a:p>
                      <a:pPr algn="ctr"/>
                      <a:r>
                        <a:rPr lang="it-IT" dirty="0">
                          <a:solidFill>
                            <a:schemeClr val="accent1">
                              <a:lumMod val="50000"/>
                            </a:schemeClr>
                          </a:solidFill>
                        </a:rPr>
                        <a:t>Obbligazioni</a:t>
                      </a:r>
                      <a:r>
                        <a:rPr lang="it-IT" baseline="0" dirty="0">
                          <a:solidFill>
                            <a:schemeClr val="accent1">
                              <a:lumMod val="50000"/>
                            </a:schemeClr>
                          </a:solidFill>
                        </a:rPr>
                        <a:t> di mezzi </a:t>
                      </a:r>
                    </a:p>
                    <a:p>
                      <a:pPr algn="ctr"/>
                      <a:r>
                        <a:rPr lang="it-IT" baseline="0" dirty="0">
                          <a:solidFill>
                            <a:schemeClr val="accent1">
                              <a:lumMod val="50000"/>
                            </a:schemeClr>
                          </a:solidFill>
                        </a:rPr>
                        <a:t>Tranne eccezioni</a:t>
                      </a:r>
                      <a:endParaRPr lang="it-IT" dirty="0">
                        <a:solidFill>
                          <a:schemeClr val="accent1">
                            <a:lumMod val="50000"/>
                          </a:schemeClr>
                        </a:solidFill>
                      </a:endParaRPr>
                    </a:p>
                  </a:txBody>
                  <a:tcPr>
                    <a:solidFill>
                      <a:srgbClr val="FF0000"/>
                    </a:solidFill>
                  </a:tcPr>
                </a:tc>
                <a:tc>
                  <a:txBody>
                    <a:bodyPr/>
                    <a:lstStyle/>
                    <a:p>
                      <a:pPr algn="ctr"/>
                      <a:r>
                        <a:rPr lang="it-IT" sz="2000" u="sng" dirty="0">
                          <a:solidFill>
                            <a:schemeClr val="tx1"/>
                          </a:solidFill>
                        </a:rPr>
                        <a:t>I dintorni della subordinazione sono annessi alla subordinazione </a:t>
                      </a:r>
                    </a:p>
                    <a:p>
                      <a:pPr algn="ctr"/>
                      <a:r>
                        <a:rPr lang="it-IT" sz="2000" u="sng" dirty="0">
                          <a:solidFill>
                            <a:schemeClr val="tx1"/>
                          </a:solidFill>
                        </a:rPr>
                        <a:t>La zona grigia rischia di </a:t>
                      </a:r>
                      <a:r>
                        <a:rPr lang="it-IT" sz="2000" u="sng" baseline="0" dirty="0">
                          <a:solidFill>
                            <a:schemeClr val="tx1"/>
                          </a:solidFill>
                        </a:rPr>
                        <a:t>diventare rossa</a:t>
                      </a:r>
                      <a:endParaRPr lang="it-IT" sz="2000" u="sng" dirty="0">
                        <a:solidFill>
                          <a:schemeClr val="tx1"/>
                        </a:solidFill>
                      </a:endParaRPr>
                    </a:p>
                    <a:p>
                      <a:pPr algn="ctr"/>
                      <a:endParaRPr lang="it-IT" sz="2000" u="sng" dirty="0">
                        <a:solidFill>
                          <a:schemeClr val="tx1"/>
                        </a:solidFill>
                      </a:endParaRPr>
                    </a:p>
                  </a:txBody>
                  <a:tcPr>
                    <a:solidFill>
                      <a:srgbClr val="FF0000"/>
                    </a:solidFill>
                  </a:tcPr>
                </a:tc>
                <a:tc>
                  <a:txBody>
                    <a:bodyPr/>
                    <a:lstStyle/>
                    <a:p>
                      <a:pPr algn="ctr"/>
                      <a:r>
                        <a:rPr lang="it-IT" dirty="0">
                          <a:solidFill>
                            <a:schemeClr val="accent1">
                              <a:lumMod val="50000"/>
                            </a:schemeClr>
                          </a:solidFill>
                        </a:rPr>
                        <a:t>SUBORDINAZIONE</a:t>
                      </a:r>
                      <a:r>
                        <a:rPr lang="it-IT" baseline="0" dirty="0">
                          <a:solidFill>
                            <a:schemeClr val="accent1">
                              <a:lumMod val="50000"/>
                            </a:schemeClr>
                          </a:solidFill>
                        </a:rPr>
                        <a:t> ATTENUATA</a:t>
                      </a:r>
                    </a:p>
                    <a:p>
                      <a:endParaRPr lang="it-IT" baseline="0" dirty="0"/>
                    </a:p>
                    <a:p>
                      <a:pPr algn="just"/>
                      <a:r>
                        <a:rPr lang="it-IT" sz="1400" b="0" baseline="0" dirty="0">
                          <a:solidFill>
                            <a:schemeClr val="tx1"/>
                          </a:solidFill>
                        </a:rPr>
                        <a:t>Ad esempio: </a:t>
                      </a:r>
                    </a:p>
                    <a:p>
                      <a:pPr marL="285750" indent="-285750" algn="just">
                        <a:buFontTx/>
                        <a:buChar char="-"/>
                      </a:pPr>
                      <a:r>
                        <a:rPr lang="it-IT" sz="1400" b="0" baseline="0" dirty="0">
                          <a:solidFill>
                            <a:schemeClr val="tx1"/>
                          </a:solidFill>
                        </a:rPr>
                        <a:t>Prestazioni </a:t>
                      </a:r>
                      <a:r>
                        <a:rPr lang="it-IT" sz="1400" b="0" dirty="0">
                          <a:solidFill>
                            <a:schemeClr val="tx1"/>
                          </a:solidFill>
                        </a:rPr>
                        <a:t> elementari, ripetitive e predeterminate;</a:t>
                      </a:r>
                    </a:p>
                    <a:p>
                      <a:pPr marL="285750" indent="-285750" algn="just">
                        <a:buFontTx/>
                        <a:buChar char="-"/>
                      </a:pPr>
                      <a:r>
                        <a:rPr lang="it-IT" sz="1400" b="0" dirty="0">
                          <a:solidFill>
                            <a:schemeClr val="tx1"/>
                          </a:solidFill>
                        </a:rPr>
                        <a:t>Prestazioni di natura intellettuale</a:t>
                      </a:r>
                      <a:r>
                        <a:rPr lang="it-IT" sz="1400" b="0" baseline="0" dirty="0">
                          <a:solidFill>
                            <a:schemeClr val="tx1"/>
                          </a:solidFill>
                        </a:rPr>
                        <a:t> (ad es. giornalisti)</a:t>
                      </a:r>
                      <a:endParaRPr lang="it-IT" sz="1400" b="0" dirty="0">
                        <a:solidFill>
                          <a:schemeClr val="tx1"/>
                        </a:solidFill>
                      </a:endParaRPr>
                    </a:p>
                    <a:p>
                      <a:pPr marL="285750" indent="-285750" algn="just">
                        <a:buFontTx/>
                        <a:buChar char="-"/>
                      </a:pPr>
                      <a:r>
                        <a:rPr lang="it-IT" sz="1400" b="0" dirty="0">
                          <a:solidFill>
                            <a:schemeClr val="tx1"/>
                          </a:solidFill>
                        </a:rPr>
                        <a:t>Lavoro a domicilio.</a:t>
                      </a:r>
                    </a:p>
                    <a:p>
                      <a:pPr marL="285750" indent="-285750">
                        <a:buFontTx/>
                        <a:buChar char="-"/>
                      </a:pPr>
                      <a:endParaRPr lang="it-IT" dirty="0"/>
                    </a:p>
                  </a:txBody>
                  <a:tcPr>
                    <a:solidFill>
                      <a:srgbClr val="FF0000"/>
                    </a:solidFill>
                  </a:tcPr>
                </a:tc>
                <a:tc>
                  <a:txBody>
                    <a:bodyPr/>
                    <a:lstStyle/>
                    <a:p>
                      <a:pPr algn="ctr"/>
                      <a:r>
                        <a:rPr lang="it-IT" dirty="0">
                          <a:solidFill>
                            <a:schemeClr val="accent1">
                              <a:lumMod val="50000"/>
                            </a:schemeClr>
                          </a:solidFill>
                        </a:rPr>
                        <a:t>SUBORDINAZIONE</a:t>
                      </a:r>
                      <a:endParaRPr lang="it-IT" baseline="0" dirty="0">
                        <a:solidFill>
                          <a:schemeClr val="accent1">
                            <a:lumMod val="50000"/>
                          </a:schemeClr>
                        </a:solidFill>
                      </a:endParaRPr>
                    </a:p>
                    <a:p>
                      <a:endParaRPr lang="it-IT" baseline="0" dirty="0"/>
                    </a:p>
                    <a:p>
                      <a:pPr marL="0" marR="0" indent="0" algn="just" defTabSz="914400" rtl="0" eaLnBrk="1" fontAlgn="auto" latinLnBrk="0" hangingPunct="1">
                        <a:lnSpc>
                          <a:spcPct val="100000"/>
                        </a:lnSpc>
                        <a:spcBef>
                          <a:spcPts val="0"/>
                        </a:spcBef>
                        <a:spcAft>
                          <a:spcPts val="0"/>
                        </a:spcAft>
                        <a:buClrTx/>
                        <a:buSzTx/>
                        <a:buFontTx/>
                        <a:buNone/>
                        <a:tabLst/>
                        <a:defRPr/>
                      </a:pPr>
                      <a:r>
                        <a:rPr lang="it-IT" sz="1400" b="0" dirty="0">
                          <a:solidFill>
                            <a:schemeClr val="tx1"/>
                          </a:solidFill>
                        </a:rPr>
                        <a:t>È prestatore di lavoro subordinato chi si obbliga mediante retribuzione a collaborare nell'impresa, prestando il proprio lavoro intellettuale o manuale alle dipendenze e sotto la direzione de</a:t>
                      </a:r>
                      <a:r>
                        <a:rPr lang="it-IT" sz="1400" b="1" dirty="0">
                          <a:solidFill>
                            <a:schemeClr val="accent1">
                              <a:lumMod val="50000"/>
                            </a:schemeClr>
                          </a:solidFill>
                        </a:rPr>
                        <a:t>l</a:t>
                      </a:r>
                      <a:r>
                        <a:rPr lang="it-IT" sz="1400" b="0" dirty="0">
                          <a:solidFill>
                            <a:schemeClr val="tx1"/>
                          </a:solidFill>
                        </a:rPr>
                        <a:t>l'imprenditore</a:t>
                      </a:r>
                    </a:p>
                  </a:txBody>
                  <a:tcPr>
                    <a:solidFill>
                      <a:srgbClr val="C00000"/>
                    </a:solidFill>
                  </a:tcPr>
                </a:tc>
                <a:extLst>
                  <a:ext uri="{0D108BD9-81ED-4DB2-BD59-A6C34878D82A}">
                    <a16:rowId xmlns:a16="http://schemas.microsoft.com/office/drawing/2014/main" val="1958996830"/>
                  </a:ext>
                </a:extLst>
              </a:tr>
            </a:tbl>
          </a:graphicData>
        </a:graphic>
      </p:graphicFrame>
      <p:sp>
        <p:nvSpPr>
          <p:cNvPr id="3" name="CasellaDiTesto 2"/>
          <p:cNvSpPr txBox="1"/>
          <p:nvPr/>
        </p:nvSpPr>
        <p:spPr>
          <a:xfrm>
            <a:off x="4844144" y="680357"/>
            <a:ext cx="6259286" cy="523220"/>
          </a:xfrm>
          <a:prstGeom prst="rect">
            <a:avLst/>
          </a:prstGeom>
          <a:noFill/>
        </p:spPr>
        <p:txBody>
          <a:bodyPr wrap="square" rtlCol="0">
            <a:spAutoFit/>
          </a:bodyPr>
          <a:lstStyle/>
          <a:p>
            <a:r>
              <a:rPr lang="it-IT" sz="2800" b="1" dirty="0"/>
              <a:t>FATTISPECIE TRAPPOLA </a:t>
            </a:r>
          </a:p>
        </p:txBody>
      </p:sp>
      <p:sp>
        <p:nvSpPr>
          <p:cNvPr id="4" name="Freccia a destra 3"/>
          <p:cNvSpPr/>
          <p:nvPr/>
        </p:nvSpPr>
        <p:spPr>
          <a:xfrm>
            <a:off x="4751614" y="5290456"/>
            <a:ext cx="1070938" cy="107246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CasellaDiTesto 4"/>
          <p:cNvSpPr txBox="1"/>
          <p:nvPr/>
        </p:nvSpPr>
        <p:spPr>
          <a:xfrm>
            <a:off x="745673" y="4880157"/>
            <a:ext cx="3298370" cy="2031325"/>
          </a:xfrm>
          <a:prstGeom prst="rect">
            <a:avLst/>
          </a:prstGeom>
          <a:noFill/>
        </p:spPr>
        <p:txBody>
          <a:bodyPr wrap="square" rtlCol="0">
            <a:spAutoFit/>
          </a:bodyPr>
          <a:lstStyle/>
          <a:p>
            <a:r>
              <a:rPr lang="it-IT" sz="1400" dirty="0"/>
              <a:t>Se la prestazione non è riconducibile, o non è ricondotta, ad uno specifico  progetto scatta la trappola della subordinazione: il progetto sembra ipotizzabile solo se  il contratto ha ad oggetto una obbligazione di risultato ex art. 2222 c.c.  </a:t>
            </a:r>
            <a:r>
              <a:rPr lang="it-IT" sz="1400" b="1" dirty="0"/>
              <a:t>Ma ci solo le eccezioni qualche committente può utilizzare ancora la fattispecie rifugio</a:t>
            </a:r>
          </a:p>
        </p:txBody>
      </p:sp>
      <p:sp>
        <p:nvSpPr>
          <p:cNvPr id="6" name="CasellaDiTesto 5"/>
          <p:cNvSpPr txBox="1"/>
          <p:nvPr/>
        </p:nvSpPr>
        <p:spPr>
          <a:xfrm>
            <a:off x="6530123" y="5193646"/>
            <a:ext cx="5269991" cy="1323439"/>
          </a:xfrm>
          <a:prstGeom prst="rect">
            <a:avLst/>
          </a:prstGeom>
          <a:noFill/>
        </p:spPr>
        <p:txBody>
          <a:bodyPr wrap="square" rtlCol="0">
            <a:spAutoFit/>
          </a:bodyPr>
          <a:lstStyle/>
          <a:p>
            <a:r>
              <a:rPr lang="it-IT" sz="1600" dirty="0"/>
              <a:t>Le sorti della guerra di frontiera volgono in favore dell’INPS (contributi al 33%) e dei lavoratori. Il Diritto del Lavoro si espande a prestazioni non necessariamente subordinate ma parasubordinate senza progetto: due strade per arrivare alla disciplina del lavoro subordinato</a:t>
            </a:r>
          </a:p>
        </p:txBody>
      </p:sp>
      <p:sp>
        <p:nvSpPr>
          <p:cNvPr id="7" name="Ovale 6"/>
          <p:cNvSpPr/>
          <p:nvPr/>
        </p:nvSpPr>
        <p:spPr>
          <a:xfrm>
            <a:off x="2683801" y="1420586"/>
            <a:ext cx="9312729" cy="3578798"/>
          </a:xfrm>
          <a:prstGeom prst="ellipse">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it-IT" dirty="0"/>
          </a:p>
        </p:txBody>
      </p:sp>
    </p:spTree>
    <p:extLst>
      <p:ext uri="{BB962C8B-B14F-4D97-AF65-F5344CB8AC3E}">
        <p14:creationId xmlns:p14="http://schemas.microsoft.com/office/powerpoint/2010/main" val="40090111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a:t>Fattispecie fantasma (o fattispecie bufala) </a:t>
            </a:r>
            <a:br>
              <a:rPr lang="it-IT" b="1" dirty="0"/>
            </a:br>
            <a:r>
              <a:rPr lang="it-IT" b="1" dirty="0"/>
              <a:t>(</a:t>
            </a:r>
            <a:r>
              <a:rPr lang="it-IT" sz="2800" b="1" dirty="0"/>
              <a:t>collaborazioni organizzate dal committente: il contratto che non c’è</a:t>
            </a:r>
            <a:r>
              <a:rPr lang="it-IT" dirty="0"/>
              <a:t>)</a:t>
            </a:r>
          </a:p>
        </p:txBody>
      </p:sp>
      <p:graphicFrame>
        <p:nvGraphicFramePr>
          <p:cNvPr id="10" name="Segnaposto contenuto 9"/>
          <p:cNvGraphicFramePr>
            <a:graphicFrameLocks noGrp="1"/>
          </p:cNvGraphicFramePr>
          <p:nvPr>
            <p:ph idx="1"/>
            <p:extLst>
              <p:ext uri="{D42A27DB-BD31-4B8C-83A1-F6EECF244321}">
                <p14:modId xmlns:p14="http://schemas.microsoft.com/office/powerpoint/2010/main" val="576851145"/>
              </p:ext>
            </p:extLst>
          </p:nvPr>
        </p:nvGraphicFramePr>
        <p:xfrm>
          <a:off x="173935" y="1619975"/>
          <a:ext cx="11106978" cy="3048000"/>
        </p:xfrm>
        <a:graphic>
          <a:graphicData uri="http://schemas.openxmlformats.org/drawingml/2006/table">
            <a:tbl>
              <a:tblPr firstRow="1" bandRow="1">
                <a:tableStyleId>{5C22544A-7EE6-4342-B048-85BDC9FD1C3A}</a:tableStyleId>
              </a:tblPr>
              <a:tblGrid>
                <a:gridCol w="2579002">
                  <a:extLst>
                    <a:ext uri="{9D8B030D-6E8A-4147-A177-3AD203B41FA5}">
                      <a16:colId xmlns:a16="http://schemas.microsoft.com/office/drawing/2014/main" val="4216350292"/>
                    </a:ext>
                  </a:extLst>
                </a:gridCol>
                <a:gridCol w="2677596">
                  <a:extLst>
                    <a:ext uri="{9D8B030D-6E8A-4147-A177-3AD203B41FA5}">
                      <a16:colId xmlns:a16="http://schemas.microsoft.com/office/drawing/2014/main" val="431801690"/>
                    </a:ext>
                  </a:extLst>
                </a:gridCol>
                <a:gridCol w="3344500">
                  <a:extLst>
                    <a:ext uri="{9D8B030D-6E8A-4147-A177-3AD203B41FA5}">
                      <a16:colId xmlns:a16="http://schemas.microsoft.com/office/drawing/2014/main" val="272015716"/>
                    </a:ext>
                  </a:extLst>
                </a:gridCol>
                <a:gridCol w="2505880">
                  <a:extLst>
                    <a:ext uri="{9D8B030D-6E8A-4147-A177-3AD203B41FA5}">
                      <a16:colId xmlns:a16="http://schemas.microsoft.com/office/drawing/2014/main" val="1949439591"/>
                    </a:ext>
                  </a:extLst>
                </a:gridCol>
              </a:tblGrid>
              <a:tr h="2562501">
                <a:tc>
                  <a:txBody>
                    <a:bodyPr/>
                    <a:lstStyle/>
                    <a:p>
                      <a:r>
                        <a:rPr lang="it-IT" dirty="0" err="1"/>
                        <a:t>Parasubordinazione</a:t>
                      </a:r>
                      <a:r>
                        <a:rPr lang="it-IT" baseline="0" dirty="0"/>
                        <a:t> </a:t>
                      </a:r>
                    </a:p>
                    <a:p>
                      <a:r>
                        <a:rPr lang="it-IT" baseline="0" dirty="0"/>
                        <a:t>attenuata</a:t>
                      </a:r>
                    </a:p>
                    <a:p>
                      <a:r>
                        <a:rPr lang="it-IT" dirty="0"/>
                        <a:t>(in</a:t>
                      </a:r>
                      <a:r>
                        <a:rPr lang="it-IT" baseline="0" dirty="0"/>
                        <a:t> assenza dei requisiti  delle collaborazioni organizzate dal committente): la nuova fuga verso la </a:t>
                      </a:r>
                      <a:r>
                        <a:rPr lang="it-IT" baseline="0" dirty="0" err="1"/>
                        <a:t>parasubordinazione</a:t>
                      </a:r>
                      <a:r>
                        <a:rPr lang="it-IT" baseline="0" dirty="0"/>
                        <a:t> (attenuata) </a:t>
                      </a:r>
                      <a:endParaRPr lang="it-IT" dirty="0"/>
                    </a:p>
                  </a:txBody>
                  <a:tcPr/>
                </a:tc>
                <a:tc>
                  <a:txBody>
                    <a:bodyPr/>
                    <a:lstStyle/>
                    <a:p>
                      <a:r>
                        <a:rPr lang="it-IT" dirty="0"/>
                        <a:t>Eccezioni alla disciplina del collaborazioni organizzate dal committente: non si applica la</a:t>
                      </a:r>
                      <a:r>
                        <a:rPr lang="it-IT" baseline="0" dirty="0"/>
                        <a:t> disciplina del lavoro subordinato </a:t>
                      </a:r>
                      <a:r>
                        <a:rPr lang="it-IT" dirty="0"/>
                        <a:t> </a:t>
                      </a:r>
                    </a:p>
                  </a:txBody>
                  <a:tcPr/>
                </a:tc>
                <a:tc>
                  <a:txBody>
                    <a:bodyPr/>
                    <a:lstStyle/>
                    <a:p>
                      <a:r>
                        <a:rPr lang="it-IT" sz="1800" baseline="0" dirty="0"/>
                        <a:t>LA PARASUBORDINAZIONE </a:t>
                      </a:r>
                    </a:p>
                    <a:p>
                      <a:r>
                        <a:rPr lang="it-IT" sz="1800" baseline="0" dirty="0"/>
                        <a:t>INTENSA </a:t>
                      </a:r>
                    </a:p>
                    <a:p>
                      <a:r>
                        <a:rPr lang="it-IT" sz="1600" baseline="0" dirty="0"/>
                        <a:t>(collaborazioni organizzate dal committente: art. 2, D.lgs. 81/2015)</a:t>
                      </a:r>
                    </a:p>
                    <a:p>
                      <a:r>
                        <a:rPr lang="it-IT" sz="1800" baseline="0" dirty="0"/>
                        <a:t>OCCUPA L’AREA DELLA SUBORDINAZIONE ATTENUATA: l’estensione della disciplina del lavoro subordinato… al lavoro subordinato  </a:t>
                      </a:r>
                    </a:p>
                    <a:p>
                      <a:endParaRPr lang="it-IT" sz="1800" baseline="0" dirty="0"/>
                    </a:p>
                    <a:p>
                      <a:endParaRPr lang="it-IT" sz="1800" baseline="0" dirty="0"/>
                    </a:p>
                  </a:txBody>
                  <a:tcPr>
                    <a:solidFill>
                      <a:srgbClr val="FF0000"/>
                    </a:solidFill>
                  </a:tcPr>
                </a:tc>
                <a:tc>
                  <a:txBody>
                    <a:bodyPr/>
                    <a:lstStyle/>
                    <a:p>
                      <a:r>
                        <a:rPr lang="it-IT" dirty="0"/>
                        <a:t>Subordinazione intensa</a:t>
                      </a:r>
                      <a:r>
                        <a:rPr lang="it-IT" baseline="0" dirty="0"/>
                        <a:t> art. 2094</a:t>
                      </a:r>
                    </a:p>
                    <a:p>
                      <a:endParaRPr lang="it-IT" baseline="0" dirty="0"/>
                    </a:p>
                    <a:p>
                      <a:endParaRPr lang="it-IT" baseline="0" dirty="0"/>
                    </a:p>
                    <a:p>
                      <a:endParaRPr lang="it-IT" baseline="0" dirty="0"/>
                    </a:p>
                  </a:txBody>
                  <a:tcPr>
                    <a:solidFill>
                      <a:srgbClr val="FF0000"/>
                    </a:solidFill>
                  </a:tcPr>
                </a:tc>
                <a:extLst>
                  <a:ext uri="{0D108BD9-81ED-4DB2-BD59-A6C34878D82A}">
                    <a16:rowId xmlns:a16="http://schemas.microsoft.com/office/drawing/2014/main" val="3221369309"/>
                  </a:ext>
                </a:extLst>
              </a:tr>
            </a:tbl>
          </a:graphicData>
        </a:graphic>
      </p:graphicFrame>
      <p:sp>
        <p:nvSpPr>
          <p:cNvPr id="12" name="Freccia in su 11"/>
          <p:cNvSpPr/>
          <p:nvPr/>
        </p:nvSpPr>
        <p:spPr>
          <a:xfrm>
            <a:off x="6276562" y="4523063"/>
            <a:ext cx="484632" cy="501926"/>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CasellaDiTesto 12"/>
          <p:cNvSpPr txBox="1"/>
          <p:nvPr/>
        </p:nvSpPr>
        <p:spPr>
          <a:xfrm>
            <a:off x="5401918" y="5159926"/>
            <a:ext cx="2633870" cy="1015663"/>
          </a:xfrm>
          <a:prstGeom prst="rect">
            <a:avLst/>
          </a:prstGeom>
          <a:noFill/>
        </p:spPr>
        <p:txBody>
          <a:bodyPr wrap="square" rtlCol="0">
            <a:spAutoFit/>
          </a:bodyPr>
          <a:lstStyle/>
          <a:p>
            <a:r>
              <a:rPr lang="it-IT" sz="1200" dirty="0"/>
              <a:t>La disciplina del lavoro subordinato viene estesa dal legislatore ad ipotesi cui prima sarebbe stata direttamente applicata in base alla giurisprudenza sulla subordinazione attenuata</a:t>
            </a:r>
          </a:p>
        </p:txBody>
      </p:sp>
      <p:sp>
        <p:nvSpPr>
          <p:cNvPr id="15" name="Freccia in su 14"/>
          <p:cNvSpPr/>
          <p:nvPr/>
        </p:nvSpPr>
        <p:spPr>
          <a:xfrm>
            <a:off x="8774596" y="4523063"/>
            <a:ext cx="484632" cy="501926"/>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6" name="Freccia in su 15"/>
          <p:cNvSpPr/>
          <p:nvPr/>
        </p:nvSpPr>
        <p:spPr>
          <a:xfrm>
            <a:off x="3778528" y="4548669"/>
            <a:ext cx="484632" cy="501926"/>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7" name="CasellaDiTesto 16"/>
          <p:cNvSpPr txBox="1"/>
          <p:nvPr/>
        </p:nvSpPr>
        <p:spPr>
          <a:xfrm>
            <a:off x="8235498" y="5159926"/>
            <a:ext cx="2047460" cy="1200329"/>
          </a:xfrm>
          <a:prstGeom prst="rect">
            <a:avLst/>
          </a:prstGeom>
          <a:noFill/>
        </p:spPr>
        <p:txBody>
          <a:bodyPr wrap="square" rtlCol="0">
            <a:spAutoFit/>
          </a:bodyPr>
          <a:lstStyle/>
          <a:p>
            <a:r>
              <a:rPr lang="it-IT" sz="1200" dirty="0"/>
              <a:t>Dall’art. 2094 viene scorporata la subordinazione attenuata che diventa </a:t>
            </a:r>
            <a:r>
              <a:rPr lang="it-IT" sz="1200" dirty="0" err="1"/>
              <a:t>parasubordinazione</a:t>
            </a:r>
            <a:r>
              <a:rPr lang="it-IT" sz="1200" dirty="0"/>
              <a:t> intensa cui viene estesa la disciplina del lavoro subordinato</a:t>
            </a:r>
          </a:p>
        </p:txBody>
      </p:sp>
      <p:sp>
        <p:nvSpPr>
          <p:cNvPr id="18" name="CasellaDiTesto 17"/>
          <p:cNvSpPr txBox="1"/>
          <p:nvPr/>
        </p:nvSpPr>
        <p:spPr>
          <a:xfrm>
            <a:off x="3195896" y="5123622"/>
            <a:ext cx="1649895" cy="1477328"/>
          </a:xfrm>
          <a:prstGeom prst="rect">
            <a:avLst/>
          </a:prstGeom>
          <a:noFill/>
        </p:spPr>
        <p:txBody>
          <a:bodyPr wrap="square" rtlCol="0">
            <a:spAutoFit/>
          </a:bodyPr>
          <a:lstStyle/>
          <a:p>
            <a:r>
              <a:rPr lang="it-IT" sz="900" dirty="0"/>
              <a:t>L’estensione non opera per queste prestazioni (ad es. addetti call center con accordo nazionale) che ora  però il legislatore considera parasubordinati in base agli stessi  indici prima propri di una subordinazione attenuata. </a:t>
            </a:r>
          </a:p>
          <a:p>
            <a:r>
              <a:rPr lang="it-IT" sz="900" dirty="0"/>
              <a:t>Basta un accordo di settore per sfuggire all’estensione! </a:t>
            </a:r>
          </a:p>
        </p:txBody>
      </p:sp>
      <p:sp>
        <p:nvSpPr>
          <p:cNvPr id="19" name="Freccia in su 18"/>
          <p:cNvSpPr/>
          <p:nvPr/>
        </p:nvSpPr>
        <p:spPr>
          <a:xfrm>
            <a:off x="1301103" y="4521337"/>
            <a:ext cx="484632" cy="501926"/>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0" name="CasellaDiTesto 19"/>
          <p:cNvSpPr txBox="1"/>
          <p:nvPr/>
        </p:nvSpPr>
        <p:spPr>
          <a:xfrm>
            <a:off x="646310" y="5116084"/>
            <a:ext cx="1859546" cy="1815882"/>
          </a:xfrm>
          <a:prstGeom prst="rect">
            <a:avLst/>
          </a:prstGeom>
          <a:noFill/>
        </p:spPr>
        <p:txBody>
          <a:bodyPr wrap="square" rtlCol="0">
            <a:spAutoFit/>
          </a:bodyPr>
          <a:lstStyle/>
          <a:p>
            <a:pPr marL="171450" indent="-171450">
              <a:buFontTx/>
              <a:buChar char="-"/>
            </a:pPr>
            <a:r>
              <a:rPr lang="it-IT" sz="800" dirty="0"/>
              <a:t>Nessun requisito formale per </a:t>
            </a:r>
            <a:r>
              <a:rPr lang="it-IT" sz="800" dirty="0" err="1"/>
              <a:t>parasubordinazione</a:t>
            </a:r>
            <a:r>
              <a:rPr lang="it-IT" sz="800" dirty="0"/>
              <a:t> attenuata (prima senza contratto e senza progetto scritto scattava subordinazione</a:t>
            </a:r>
          </a:p>
          <a:p>
            <a:pPr marL="171450" indent="-171450">
              <a:buFontTx/>
              <a:buChar char="-"/>
            </a:pPr>
            <a:endParaRPr lang="it-IT" sz="800" dirty="0"/>
          </a:p>
          <a:p>
            <a:pPr marL="171450" indent="-171450">
              <a:buFontTx/>
              <a:buChar char="-"/>
            </a:pPr>
            <a:r>
              <a:rPr lang="it-IT" sz="800" dirty="0"/>
              <a:t>Il legislatore ti dice cosa devi mettere nel contratto per sfuggire all’estensione</a:t>
            </a:r>
          </a:p>
          <a:p>
            <a:pPr marL="171450" indent="-171450">
              <a:buFontTx/>
              <a:buChar char="-"/>
            </a:pPr>
            <a:r>
              <a:rPr lang="it-IT" sz="800" dirty="0"/>
              <a:t>Il legislatore invita i committenti a farsi certificare l’assenza dei requisiti della subordinazione intensa </a:t>
            </a:r>
          </a:p>
          <a:p>
            <a:pPr marL="171450" indent="-171450">
              <a:buFontTx/>
              <a:buChar char="-"/>
            </a:pPr>
            <a:endParaRPr lang="it-IT" sz="800" dirty="0"/>
          </a:p>
        </p:txBody>
      </p:sp>
    </p:spTree>
    <p:extLst>
      <p:ext uri="{BB962C8B-B14F-4D97-AF65-F5344CB8AC3E}">
        <p14:creationId xmlns:p14="http://schemas.microsoft.com/office/powerpoint/2010/main" val="1579097143"/>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1472</TotalTime>
  <Words>636</Words>
  <Application>Microsoft Office PowerPoint</Application>
  <PresentationFormat>Widescreen</PresentationFormat>
  <Paragraphs>77</Paragraphs>
  <Slides>3</Slides>
  <Notes>1</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3</vt:i4>
      </vt:variant>
    </vt:vector>
  </HeadingPairs>
  <TitlesOfParts>
    <vt:vector size="7" baseType="lpstr">
      <vt:lpstr>Arial</vt:lpstr>
      <vt:lpstr>Calibri</vt:lpstr>
      <vt:lpstr>Calibri Light</vt:lpstr>
      <vt:lpstr>Tema di Office</vt:lpstr>
      <vt:lpstr>Presentazione standard di PowerPoint</vt:lpstr>
      <vt:lpstr>Presentazione standard di PowerPoint</vt:lpstr>
      <vt:lpstr>Fattispecie fantasma (o fattispecie bufala)  (collaborazioni organizzate dal committente: il contratto che non c’è)</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di PowerPoint</dc:title>
  <dc:creator>GRAZIA MAGGI</dc:creator>
  <cp:lastModifiedBy>Antonio Pileggi</cp:lastModifiedBy>
  <cp:revision>42</cp:revision>
  <dcterms:created xsi:type="dcterms:W3CDTF">2016-09-28T15:36:29Z</dcterms:created>
  <dcterms:modified xsi:type="dcterms:W3CDTF">2016-10-02T10:46:50Z</dcterms:modified>
</cp:coreProperties>
</file>