
<file path=[Content_Types].xml><?xml version="1.0" encoding="utf-8"?>
<Types xmlns="http://schemas.openxmlformats.org/package/2006/content-types">
  <Default Extension="avif" ContentType="image/avif"/>
  <Default Extension="glb" ContentType="model/gltf.binary"/>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59" r:id="rId6"/>
    <p:sldId id="260" r:id="rId7"/>
    <p:sldId id="262" r:id="rId8"/>
    <p:sldId id="268" r:id="rId9"/>
    <p:sldId id="269" r:id="rId10"/>
    <p:sldId id="263" r:id="rId11"/>
    <p:sldId id="266" r:id="rId12"/>
    <p:sldId id="267" r:id="rId1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uca Macalli" initials="LM" lastIdx="2" clrIdx="0">
    <p:extLst>
      <p:ext uri="{19B8F6BF-5375-455C-9EA6-DF929625EA0E}">
        <p15:presenceInfo xmlns:p15="http://schemas.microsoft.com/office/powerpoint/2012/main" userId="d0a5e8fab911318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7C6868"/>
    <a:srgbClr val="D5C08A"/>
    <a:srgbClr val="A0816E"/>
    <a:srgbClr val="9E7D6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806" autoAdjust="0"/>
  </p:normalViewPr>
  <p:slideViewPr>
    <p:cSldViewPr snapToGrid="0">
      <p:cViewPr varScale="1">
        <p:scale>
          <a:sx n="85" d="100"/>
          <a:sy n="85" d="100"/>
        </p:scale>
        <p:origin x="56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commentAuthors" Target="commentAuthor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764B51-285D-4C4B-B250-AD7EF62FD0A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it-IT"/>
        </a:p>
      </dgm:t>
    </dgm:pt>
    <dgm:pt modelId="{7A3C4B17-4E27-4A26-9EEC-C6C755C7C844}">
      <dgm:prSet/>
      <dgm:spPr/>
      <dgm:t>
        <a:bodyPr/>
        <a:lstStyle/>
        <a:p>
          <a:pPr algn="ctr"/>
          <a:r>
            <a:rPr lang="it-IT" dirty="0"/>
            <a:t>Riconoscimento del Problema</a:t>
          </a:r>
        </a:p>
      </dgm:t>
    </dgm:pt>
    <dgm:pt modelId="{A936398F-2404-4E37-9082-DB9F3DE11C9C}" type="sibTrans" cxnId="{E37D258C-18C1-4A2F-8D96-2CD7B7E6FD25}">
      <dgm:prSet/>
      <dgm:spPr/>
      <dgm:t>
        <a:bodyPr/>
        <a:lstStyle/>
        <a:p>
          <a:endParaRPr lang="it-IT"/>
        </a:p>
      </dgm:t>
    </dgm:pt>
    <dgm:pt modelId="{4E7DBDDF-7B8E-4BE4-9586-DC15E82C2908}" type="parTrans" cxnId="{E37D258C-18C1-4A2F-8D96-2CD7B7E6FD25}">
      <dgm:prSet/>
      <dgm:spPr/>
      <dgm:t>
        <a:bodyPr/>
        <a:lstStyle/>
        <a:p>
          <a:endParaRPr lang="it-IT"/>
        </a:p>
      </dgm:t>
    </dgm:pt>
    <dgm:pt modelId="{27DC1BFF-4447-4B18-8D02-BD72135CEC83}" type="pres">
      <dgm:prSet presAssocID="{55764B51-285D-4C4B-B250-AD7EF62FD0AF}" presName="linear" presStyleCnt="0">
        <dgm:presLayoutVars>
          <dgm:animLvl val="lvl"/>
          <dgm:resizeHandles val="exact"/>
        </dgm:presLayoutVars>
      </dgm:prSet>
      <dgm:spPr/>
    </dgm:pt>
    <dgm:pt modelId="{AEFA425A-7FD9-49D7-B48B-E2410C366CC4}" type="pres">
      <dgm:prSet presAssocID="{7A3C4B17-4E27-4A26-9EEC-C6C755C7C844}" presName="parentText" presStyleLbl="node1" presStyleIdx="0" presStyleCnt="1" custLinFactNeighborX="-508">
        <dgm:presLayoutVars>
          <dgm:chMax val="0"/>
          <dgm:bulletEnabled val="1"/>
        </dgm:presLayoutVars>
      </dgm:prSet>
      <dgm:spPr/>
    </dgm:pt>
  </dgm:ptLst>
  <dgm:cxnLst>
    <dgm:cxn modelId="{9C94C536-B47A-41A1-82B9-32CF0853E5EE}" type="presOf" srcId="{55764B51-285D-4C4B-B250-AD7EF62FD0AF}" destId="{27DC1BFF-4447-4B18-8D02-BD72135CEC83}" srcOrd="0" destOrd="0" presId="urn:microsoft.com/office/officeart/2005/8/layout/vList2"/>
    <dgm:cxn modelId="{E37D258C-18C1-4A2F-8D96-2CD7B7E6FD25}" srcId="{55764B51-285D-4C4B-B250-AD7EF62FD0AF}" destId="{7A3C4B17-4E27-4A26-9EEC-C6C755C7C844}" srcOrd="0" destOrd="0" parTransId="{4E7DBDDF-7B8E-4BE4-9586-DC15E82C2908}" sibTransId="{A936398F-2404-4E37-9082-DB9F3DE11C9C}"/>
    <dgm:cxn modelId="{CCDE20DC-4648-4CB6-82F1-72AAB76542BC}" type="presOf" srcId="{7A3C4B17-4E27-4A26-9EEC-C6C755C7C844}" destId="{AEFA425A-7FD9-49D7-B48B-E2410C366CC4}" srcOrd="0" destOrd="0" presId="urn:microsoft.com/office/officeart/2005/8/layout/vList2"/>
    <dgm:cxn modelId="{E9159109-BD09-4582-8AA3-75C62A535CD8}" type="presParOf" srcId="{27DC1BFF-4447-4B18-8D02-BD72135CEC83}" destId="{AEFA425A-7FD9-49D7-B48B-E2410C366CC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66A80D8-41AA-4198-9128-7C0A7A0FC0E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it-IT"/>
        </a:p>
      </dgm:t>
    </dgm:pt>
    <dgm:pt modelId="{FF97747D-BD51-4E9E-AD26-DCD16CE2911F}">
      <dgm:prSet/>
      <dgm:spPr/>
      <dgm:t>
        <a:bodyPr/>
        <a:lstStyle/>
        <a:p>
          <a:pPr algn="ctr"/>
          <a:r>
            <a:rPr lang="it-IT" dirty="0"/>
            <a:t>Impossibilità di intervenire direttamente</a:t>
          </a:r>
        </a:p>
      </dgm:t>
    </dgm:pt>
    <dgm:pt modelId="{5EE9A903-2897-48DA-BBE9-FB52BC09631C}" type="parTrans" cxnId="{C7796DB3-9A48-4609-88F1-D7FCDF93CF8F}">
      <dgm:prSet/>
      <dgm:spPr/>
      <dgm:t>
        <a:bodyPr/>
        <a:lstStyle/>
        <a:p>
          <a:endParaRPr lang="it-IT"/>
        </a:p>
      </dgm:t>
    </dgm:pt>
    <dgm:pt modelId="{B850D476-81C0-4F7F-958F-49014C5CFF83}" type="sibTrans" cxnId="{C7796DB3-9A48-4609-88F1-D7FCDF93CF8F}">
      <dgm:prSet/>
      <dgm:spPr/>
      <dgm:t>
        <a:bodyPr/>
        <a:lstStyle/>
        <a:p>
          <a:endParaRPr lang="it-IT"/>
        </a:p>
      </dgm:t>
    </dgm:pt>
    <dgm:pt modelId="{00FB5AE0-9DE2-4C33-B4ED-B071A06A0574}" type="pres">
      <dgm:prSet presAssocID="{366A80D8-41AA-4198-9128-7C0A7A0FC0EF}" presName="linear" presStyleCnt="0">
        <dgm:presLayoutVars>
          <dgm:animLvl val="lvl"/>
          <dgm:resizeHandles val="exact"/>
        </dgm:presLayoutVars>
      </dgm:prSet>
      <dgm:spPr/>
    </dgm:pt>
    <dgm:pt modelId="{74BE934F-4AA0-4D59-97A3-B03184D2BB9C}" type="pres">
      <dgm:prSet presAssocID="{FF97747D-BD51-4E9E-AD26-DCD16CE2911F}" presName="parentText" presStyleLbl="node1" presStyleIdx="0" presStyleCnt="1" custLinFactNeighborX="-8503" custLinFactNeighborY="5540">
        <dgm:presLayoutVars>
          <dgm:chMax val="0"/>
          <dgm:bulletEnabled val="1"/>
        </dgm:presLayoutVars>
      </dgm:prSet>
      <dgm:spPr/>
    </dgm:pt>
  </dgm:ptLst>
  <dgm:cxnLst>
    <dgm:cxn modelId="{1153A537-16C9-480B-AD7B-A5DCAB2C9911}" type="presOf" srcId="{FF97747D-BD51-4E9E-AD26-DCD16CE2911F}" destId="{74BE934F-4AA0-4D59-97A3-B03184D2BB9C}" srcOrd="0" destOrd="0" presId="urn:microsoft.com/office/officeart/2005/8/layout/vList2"/>
    <dgm:cxn modelId="{F4F84E78-BBBB-45D1-BBE9-395B650DD82C}" type="presOf" srcId="{366A80D8-41AA-4198-9128-7C0A7A0FC0EF}" destId="{00FB5AE0-9DE2-4C33-B4ED-B071A06A0574}" srcOrd="0" destOrd="0" presId="urn:microsoft.com/office/officeart/2005/8/layout/vList2"/>
    <dgm:cxn modelId="{C7796DB3-9A48-4609-88F1-D7FCDF93CF8F}" srcId="{366A80D8-41AA-4198-9128-7C0A7A0FC0EF}" destId="{FF97747D-BD51-4E9E-AD26-DCD16CE2911F}" srcOrd="0" destOrd="0" parTransId="{5EE9A903-2897-48DA-BBE9-FB52BC09631C}" sibTransId="{B850D476-81C0-4F7F-958F-49014C5CFF83}"/>
    <dgm:cxn modelId="{39D83DEE-2649-431C-A52E-696C3287C20E}" type="presParOf" srcId="{00FB5AE0-9DE2-4C33-B4ED-B071A06A0574}" destId="{74BE934F-4AA0-4D59-97A3-B03184D2BB9C}"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5AB6A5B-63B2-4C42-AD78-D56F297E5A2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it-IT"/>
        </a:p>
      </dgm:t>
    </dgm:pt>
    <dgm:pt modelId="{4D49B8D8-C2F2-4F8C-9966-FFDBCD413740}">
      <dgm:prSet/>
      <dgm:spPr/>
      <dgm:t>
        <a:bodyPr/>
        <a:lstStyle/>
        <a:p>
          <a:pPr algn="ctr"/>
          <a:r>
            <a:rPr lang="it-IT" dirty="0"/>
            <a:t>Monito al legislatore</a:t>
          </a:r>
        </a:p>
      </dgm:t>
    </dgm:pt>
    <dgm:pt modelId="{7E80206D-575F-4D1A-8618-812C0DBA1DCA}" type="parTrans" cxnId="{8CA2155E-5FBB-4A70-8A4E-3E5BE513C109}">
      <dgm:prSet/>
      <dgm:spPr/>
      <dgm:t>
        <a:bodyPr/>
        <a:lstStyle/>
        <a:p>
          <a:endParaRPr lang="it-IT"/>
        </a:p>
      </dgm:t>
    </dgm:pt>
    <dgm:pt modelId="{705D6E68-5647-4FA2-8F47-D6E9A3577649}" type="sibTrans" cxnId="{8CA2155E-5FBB-4A70-8A4E-3E5BE513C109}">
      <dgm:prSet/>
      <dgm:spPr/>
      <dgm:t>
        <a:bodyPr/>
        <a:lstStyle/>
        <a:p>
          <a:endParaRPr lang="it-IT"/>
        </a:p>
      </dgm:t>
    </dgm:pt>
    <dgm:pt modelId="{88DAF469-84DB-4384-911F-23FB9454AA38}" type="pres">
      <dgm:prSet presAssocID="{65AB6A5B-63B2-4C42-AD78-D56F297E5A2A}" presName="linear" presStyleCnt="0">
        <dgm:presLayoutVars>
          <dgm:animLvl val="lvl"/>
          <dgm:resizeHandles val="exact"/>
        </dgm:presLayoutVars>
      </dgm:prSet>
      <dgm:spPr/>
    </dgm:pt>
    <dgm:pt modelId="{EEFFD024-AAF7-4433-BE6A-1181932163C4}" type="pres">
      <dgm:prSet presAssocID="{4D49B8D8-C2F2-4F8C-9966-FFDBCD413740}" presName="parentText" presStyleLbl="node1" presStyleIdx="0" presStyleCnt="1" custLinFactNeighborX="-588" custLinFactNeighborY="-1843">
        <dgm:presLayoutVars>
          <dgm:chMax val="0"/>
          <dgm:bulletEnabled val="1"/>
        </dgm:presLayoutVars>
      </dgm:prSet>
      <dgm:spPr/>
    </dgm:pt>
  </dgm:ptLst>
  <dgm:cxnLst>
    <dgm:cxn modelId="{8CA2155E-5FBB-4A70-8A4E-3E5BE513C109}" srcId="{65AB6A5B-63B2-4C42-AD78-D56F297E5A2A}" destId="{4D49B8D8-C2F2-4F8C-9966-FFDBCD413740}" srcOrd="0" destOrd="0" parTransId="{7E80206D-575F-4D1A-8618-812C0DBA1DCA}" sibTransId="{705D6E68-5647-4FA2-8F47-D6E9A3577649}"/>
    <dgm:cxn modelId="{80A69244-F0BF-4CE8-931A-D4C07629C08E}" type="presOf" srcId="{65AB6A5B-63B2-4C42-AD78-D56F297E5A2A}" destId="{88DAF469-84DB-4384-911F-23FB9454AA38}" srcOrd="0" destOrd="0" presId="urn:microsoft.com/office/officeart/2005/8/layout/vList2"/>
    <dgm:cxn modelId="{893BFF69-6C6E-42C3-9049-EE1DD79B592E}" type="presOf" srcId="{4D49B8D8-C2F2-4F8C-9966-FFDBCD413740}" destId="{EEFFD024-AAF7-4433-BE6A-1181932163C4}" srcOrd="0" destOrd="0" presId="urn:microsoft.com/office/officeart/2005/8/layout/vList2"/>
    <dgm:cxn modelId="{1C0ADC6E-AC04-466E-9D28-181F67406369}" type="presParOf" srcId="{88DAF469-84DB-4384-911F-23FB9454AA38}" destId="{EEFFD024-AAF7-4433-BE6A-1181932163C4}"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FA425A-7FD9-49D7-B48B-E2410C366CC4}">
      <dsp:nvSpPr>
        <dsp:cNvPr id="0" name=""/>
        <dsp:cNvSpPr/>
      </dsp:nvSpPr>
      <dsp:spPr>
        <a:xfrm>
          <a:off x="0" y="91224"/>
          <a:ext cx="1766047" cy="7160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Riconoscimento del Problema</a:t>
          </a:r>
        </a:p>
      </dsp:txBody>
      <dsp:txXfrm>
        <a:off x="34954" y="126178"/>
        <a:ext cx="1696139" cy="6461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BE934F-4AA0-4D59-97A3-B03184D2BB9C}">
      <dsp:nvSpPr>
        <dsp:cNvPr id="0" name=""/>
        <dsp:cNvSpPr/>
      </dsp:nvSpPr>
      <dsp:spPr>
        <a:xfrm>
          <a:off x="0" y="128667"/>
          <a:ext cx="1900517" cy="517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it-IT" sz="1300" kern="1200" dirty="0"/>
            <a:t>Impossibilità di intervenire direttamente</a:t>
          </a:r>
        </a:p>
      </dsp:txBody>
      <dsp:txXfrm>
        <a:off x="25245" y="153912"/>
        <a:ext cx="1850027" cy="4666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FFD024-AAF7-4433-BE6A-1181932163C4}">
      <dsp:nvSpPr>
        <dsp:cNvPr id="0" name=""/>
        <dsp:cNvSpPr/>
      </dsp:nvSpPr>
      <dsp:spPr>
        <a:xfrm>
          <a:off x="0" y="2186"/>
          <a:ext cx="1524000"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it-IT" sz="1700" kern="1200" dirty="0"/>
            <a:t>Monito al legislatore</a:t>
          </a:r>
        </a:p>
      </dsp:txBody>
      <dsp:txXfrm>
        <a:off x="33012" y="35198"/>
        <a:ext cx="1457976" cy="61023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ACCD0D7-C584-6C58-463F-6C2647263090}"/>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1A21E378-DF54-D5BA-8FC8-D6D544985A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F855D037-BB6F-8BDA-4BF5-F66A50B026A2}"/>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8DCDE8AE-EC57-1218-BDF0-B00EA203AFE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8A74A80E-3346-E01A-27A8-84EDD5E5AA39}"/>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392157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30AFBD-7D49-6877-2571-A5F8A4748642}"/>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B927D518-CDFD-B70D-348E-983EDB121BDF}"/>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B4EF0CFB-F018-6724-D0B9-A1F34D2EF60C}"/>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CB6CB74F-925D-BC66-0717-0DF06FA9A39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5214155-7316-2A62-A49C-EA954C8BE522}"/>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275350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75884FC-9FDA-6FC1-7529-DB0D27A9D2DD}"/>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4C060950-A7CE-45E1-830F-132FE0B7B3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EA46EAD5-6262-F0C8-6E7E-696DE1E83281}"/>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8633CCD1-3AB2-730D-B676-E6529B5AE839}"/>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23AB088-1D94-8740-A6C5-C1051E8D68F4}"/>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3388442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9F3E07F-BFA0-ED52-34B0-DD487C4BFE6B}"/>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842FEBED-B845-42C0-E468-2FD792E543F6}"/>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891B4A0A-1A4E-7E2D-6A9E-2524CA5A816B}"/>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2A935CD1-39FC-1893-F25F-A60E9073BB21}"/>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6" name="Segnaposto piè di pagina 5">
            <a:extLst>
              <a:ext uri="{FF2B5EF4-FFF2-40B4-BE49-F238E27FC236}">
                <a16:creationId xmlns:a16="http://schemas.microsoft.com/office/drawing/2014/main" id="{9B282B71-2505-64F0-D196-1159FEE70ECA}"/>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B4656269-7B9E-0CF0-3075-C7FA831BFDBD}"/>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2842222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31B9F62-C304-5BD6-78EB-C9128F6C8545}"/>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0D67C73C-C5D2-582B-1098-8F6104E484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9F81917C-82D8-83B6-86F2-FB1611692485}"/>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3C384654-2C04-E4AE-6194-EF2C4E14B9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0186001F-450B-FB6C-2FBA-AB6E632C53D7}"/>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B37F8F8D-C231-0001-534E-CA8BFF9C8AA6}"/>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8" name="Segnaposto piè di pagina 7">
            <a:extLst>
              <a:ext uri="{FF2B5EF4-FFF2-40B4-BE49-F238E27FC236}">
                <a16:creationId xmlns:a16="http://schemas.microsoft.com/office/drawing/2014/main" id="{6DE763BA-4665-B524-B542-E9C5F9B546C8}"/>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D388352C-338A-F716-D7E7-422102213652}"/>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718373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997EAA1-0351-75F4-0F09-8365E2651833}"/>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911A1743-9926-B44E-B4C0-F76DED42285A}"/>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4" name="Segnaposto piè di pagina 3">
            <a:extLst>
              <a:ext uri="{FF2B5EF4-FFF2-40B4-BE49-F238E27FC236}">
                <a16:creationId xmlns:a16="http://schemas.microsoft.com/office/drawing/2014/main" id="{062AFAA7-A538-B1F6-FBA9-38DFB1129E75}"/>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73C490C4-A305-7537-7ACD-96B7FBF73D93}"/>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2202155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A6C9B2AB-68CC-1ABE-007D-24E8139633AD}"/>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3" name="Segnaposto piè di pagina 2">
            <a:extLst>
              <a:ext uri="{FF2B5EF4-FFF2-40B4-BE49-F238E27FC236}">
                <a16:creationId xmlns:a16="http://schemas.microsoft.com/office/drawing/2014/main" id="{5CF10989-184B-3F6D-A9B5-B248AD584F8D}"/>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776702D8-E399-5DF4-BC6D-B385619B226B}"/>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857132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395902A-0BF9-8224-C288-8BE217BE2172}"/>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59683787-E527-B4B6-C4D0-0802F25A4A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2A972053-1AA4-81FA-B2A0-2A0FE46F3B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25B1B598-7426-7EF7-01E3-A40870ADB61B}"/>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6" name="Segnaposto piè di pagina 5">
            <a:extLst>
              <a:ext uri="{FF2B5EF4-FFF2-40B4-BE49-F238E27FC236}">
                <a16:creationId xmlns:a16="http://schemas.microsoft.com/office/drawing/2014/main" id="{A1956A1F-9422-A7F2-3697-078C6A80E2EF}"/>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F3C5CE84-AEA7-BAFD-E5C7-629B1544B5C6}"/>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1130259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555DBE-04D2-77E6-93BF-3F2E01A702C9}"/>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6DF616E8-95A9-8745-3B85-B7D0066DA9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3B4E67BC-261B-940C-327E-86099BF59D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978F65C3-E679-F019-D362-4E9D8B6FB084}"/>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6" name="Segnaposto piè di pagina 5">
            <a:extLst>
              <a:ext uri="{FF2B5EF4-FFF2-40B4-BE49-F238E27FC236}">
                <a16:creationId xmlns:a16="http://schemas.microsoft.com/office/drawing/2014/main" id="{912C85F1-866B-CA8F-207C-6F912152D6D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756A9CED-0882-2880-B91F-9F59E0A73C99}"/>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1074943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0E4434B-419E-534A-6C0B-CE47A9E487D7}"/>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7B328D65-6DAC-38B2-089C-C60BAD1BA365}"/>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62316B1-43D2-4226-43FF-918D2917EEF7}"/>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0943355C-4199-5059-60A8-702661BB3B1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024DFB1-066A-9C7D-623A-5F86C0872D2D}"/>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327529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F3D2C930-B41C-D47D-7907-77C62BF78EA9}"/>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B3B17F83-BAF6-9D3C-7A15-BFC8CD172738}"/>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3D4062CB-3244-5001-2974-DE12D660DD60}"/>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25BE3EDE-E8BE-55E8-E98C-88B25E01977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91C7186A-14F2-0654-270F-779EB288BBCB}"/>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5776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08BFB5B1-19BF-E157-8A1B-ED6F2B2456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C322246E-D3A4-1BDB-69B5-9066775479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89C112B-9243-50B0-709D-CB62034E57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44F29413-AAB2-59A6-A394-2A83F0BAFB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51959140-B8C5-49C9-1759-89081C50BC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691AB0-98C3-4F1D-91DF-AD5BF0017544}" type="slidenum">
              <a:rPr lang="it-IT" smtClean="0"/>
              <a:t>‹N›</a:t>
            </a:fld>
            <a:endParaRPr lang="it-IT"/>
          </a:p>
        </p:txBody>
      </p:sp>
    </p:spTree>
    <p:extLst>
      <p:ext uri="{BB962C8B-B14F-4D97-AF65-F5344CB8AC3E}">
        <p14:creationId xmlns:p14="http://schemas.microsoft.com/office/powerpoint/2010/main" val="745422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avi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5.png"/><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6.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slide" Target="slide12.xml"/><Relationship Id="rId5" Type="http://schemas.openxmlformats.org/officeDocument/2006/relationships/slide" Target="slide11.xml"/><Relationship Id="rId4" Type="http://schemas.openxmlformats.org/officeDocument/2006/relationships/image" Target="../media/image1.jp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www.normattiva.it/uri-res/N2Ls?urn:nir:stato:decreto.legge:1993-08-30;331~art62sexies" TargetMode="External"/><Relationship Id="rId5" Type="http://schemas.openxmlformats.org/officeDocument/2006/relationships/hyperlink" Target="https://www.brocardi.it/legge-sul-procedimento-amministrativo/capo-i/art1.html" TargetMode="External"/><Relationship Id="rId4" Type="http://schemas.openxmlformats.org/officeDocument/2006/relationships/hyperlink" Target="https://www.brocardi.it/costituzione/principi-fondamentali/art3.html"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hyperlink" Target="https://www.normattiva.it/uri-res/N2Ls?urn:nir:stato:legge:1990-08-07;241#:~:text=L%27attivit%C3%A0%20amministrativa%20persegue%20i%20fini%20determinati%20dalla%20legge,singoli%20procedimenti%20%2C%20nonch%C3%A9%20dai%20principi%20dell%27ordinamento%20comunitario." TargetMode="External"/><Relationship Id="rId4" Type="http://schemas.openxmlformats.org/officeDocument/2006/relationships/hyperlink" Target="https://www.brocardi.it/statuto-contribuente/art12.html"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fra.europa.eu/it/eu-charter/article/41-diritto-ad-una-buona-amministrazione" TargetMode="External"/><Relationship Id="rId5" Type="http://schemas.openxmlformats.org/officeDocument/2006/relationships/hyperlink" Target="https://www.normattiva.it/uri-res/N2Ls?urn:nir:stato:decreto.legislativo:2024;013" TargetMode="External"/><Relationship Id="rId4" Type="http://schemas.openxmlformats.org/officeDocument/2006/relationships/hyperlink" Target="https://www.brocardi.it/disposizioni-accertamento-adesione-conciliazione-giudiziale/titolo-i/capo-ii/art5ter.html" TargetMode="External"/></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image" Target="../media/image1.jpg"/><Relationship Id="rId16" Type="http://schemas.openxmlformats.org/officeDocument/2006/relationships/diagramColors" Target="../diagrams/colors3.xm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png"/><Relationship Id="rId5" Type="http://schemas.openxmlformats.org/officeDocument/2006/relationships/slide" Target="slide4.xml"/><Relationship Id="rId4" Type="http://schemas.openxmlformats.org/officeDocument/2006/relationships/image" Target="../media/image1.jp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6.png"/><Relationship Id="rId5" Type="http://schemas.openxmlformats.org/officeDocument/2006/relationships/slide" Target="slide4.xm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magine 5">
            <a:extLst>
              <a:ext uri="{FF2B5EF4-FFF2-40B4-BE49-F238E27FC236}">
                <a16:creationId xmlns:a16="http://schemas.microsoft.com/office/drawing/2014/main" id="{642D20A2-6139-C43D-C13F-4DADB43044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magine 2">
            <a:extLst>
              <a:ext uri="{FF2B5EF4-FFF2-40B4-BE49-F238E27FC236}">
                <a16:creationId xmlns:a16="http://schemas.microsoft.com/office/drawing/2014/main" id="{16FEBEC7-DB66-F9FB-5093-EC6864D9E6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0306" y="747712"/>
            <a:ext cx="5495365" cy="5715000"/>
          </a:xfrm>
          <a:prstGeom prst="rect">
            <a:avLst/>
          </a:prstGeom>
          <a:ln w="38100">
            <a:solidFill>
              <a:schemeClr val="tx1"/>
            </a:solidFill>
          </a:ln>
        </p:spPr>
      </p:pic>
      <p:pic>
        <p:nvPicPr>
          <p:cNvPr id="12" name="Immagine 11">
            <a:extLst>
              <a:ext uri="{FF2B5EF4-FFF2-40B4-BE49-F238E27FC236}">
                <a16:creationId xmlns:a16="http://schemas.microsoft.com/office/drawing/2014/main" id="{7B2CE4A9-2E4E-6035-EB8B-0B00D06C402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6331" y="747712"/>
            <a:ext cx="5495366" cy="5715000"/>
          </a:xfrm>
          <a:prstGeom prst="rect">
            <a:avLst/>
          </a:prstGeom>
          <a:ln w="38100">
            <a:solidFill>
              <a:schemeClr val="tx1"/>
            </a:solidFill>
          </a:ln>
        </p:spPr>
      </p:pic>
      <p:sp>
        <p:nvSpPr>
          <p:cNvPr id="11" name="Rettangolo 10">
            <a:extLst>
              <a:ext uri="{FF2B5EF4-FFF2-40B4-BE49-F238E27FC236}">
                <a16:creationId xmlns:a16="http://schemas.microsoft.com/office/drawing/2014/main" id="{9AC179BE-D6E3-8CB5-B00D-29D19F196815}"/>
              </a:ext>
            </a:extLst>
          </p:cNvPr>
          <p:cNvSpPr/>
          <p:nvPr/>
        </p:nvSpPr>
        <p:spPr>
          <a:xfrm>
            <a:off x="1671919" y="5147033"/>
            <a:ext cx="8848165" cy="829559"/>
          </a:xfrm>
          <a:prstGeom prst="rect">
            <a:avLst/>
          </a:prstGeom>
          <a:gradFill>
            <a:gsLst>
              <a:gs pos="47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chemeClr val="tx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0" name="CasellaDiTesto 9">
            <a:extLst>
              <a:ext uri="{FF2B5EF4-FFF2-40B4-BE49-F238E27FC236}">
                <a16:creationId xmlns:a16="http://schemas.microsoft.com/office/drawing/2014/main" id="{5A7BA14D-F2C2-EDFF-B42A-E1DEC6D8BA57}"/>
              </a:ext>
            </a:extLst>
          </p:cNvPr>
          <p:cNvSpPr txBox="1"/>
          <p:nvPr/>
        </p:nvSpPr>
        <p:spPr>
          <a:xfrm>
            <a:off x="518473" y="5147033"/>
            <a:ext cx="11155052" cy="830997"/>
          </a:xfrm>
          <a:prstGeom prst="rect">
            <a:avLst/>
          </a:prstGeom>
          <a:noFill/>
          <a:ln>
            <a:noFill/>
          </a:ln>
        </p:spPr>
        <p:txBody>
          <a:bodyPr wrap="square" rtlCol="0">
            <a:spAutoFit/>
          </a:bodyPr>
          <a:lstStyle/>
          <a:p>
            <a:pPr algn="ctr"/>
            <a:r>
              <a:rPr lang="it-IT" sz="4800" dirty="0">
                <a:solidFill>
                  <a:srgbClr val="0070C0"/>
                </a:solidFill>
                <a:latin typeface="Bodoni MT Poster Compressed" panose="02070706080601050204" pitchFamily="18" charset="0"/>
              </a:rPr>
              <a:t>Villa Lena società agricola s.r.l. VS AGENZIA DELLE ENTRATE</a:t>
            </a:r>
          </a:p>
        </p:txBody>
      </p:sp>
    </p:spTree>
    <p:extLst>
      <p:ext uri="{BB962C8B-B14F-4D97-AF65-F5344CB8AC3E}">
        <p14:creationId xmlns:p14="http://schemas.microsoft.com/office/powerpoint/2010/main" val="1888566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37"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outVertical)">
                                      <p:cBhvr>
                                        <p:cTn id="19" dur="1000"/>
                                        <p:tgtEl>
                                          <p:spTgt spid="10"/>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out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B9EAC-BF0C-2DDE-7086-83E9BEEBCA4F}"/>
            </a:ext>
          </a:extLst>
        </p:cNvPr>
        <p:cNvGrpSpPr/>
        <p:nvPr/>
      </p:nvGrpSpPr>
      <p:grpSpPr>
        <a:xfrm>
          <a:off x="0" y="0"/>
          <a:ext cx="0" cy="0"/>
          <a:chOff x="0" y="0"/>
          <a:chExt cx="0" cy="0"/>
        </a:xfrm>
      </p:grpSpPr>
      <p:pic>
        <p:nvPicPr>
          <p:cNvPr id="4" name="Immagine 3">
            <a:extLst>
              <a:ext uri="{FF2B5EF4-FFF2-40B4-BE49-F238E27FC236}">
                <a16:creationId xmlns:a16="http://schemas.microsoft.com/office/drawing/2014/main" id="{21779D7F-6FBE-36B3-60C0-5D7E18FC70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Immagine 9">
            <a:extLst>
              <a:ext uri="{FF2B5EF4-FFF2-40B4-BE49-F238E27FC236}">
                <a16:creationId xmlns:a16="http://schemas.microsoft.com/office/drawing/2014/main" id="{B012BBF2-15C4-680A-E9B5-8F9D67170646}"/>
              </a:ext>
            </a:extLst>
          </p:cNvPr>
          <p:cNvPicPr>
            <a:picLocks noChangeAspect="1"/>
          </p:cNvPicPr>
          <p:nvPr/>
        </p:nvPicPr>
        <p:blipFill>
          <a:blip r:embed="rId3">
            <a:extLst>
              <a:ext uri="{28A0092B-C50C-407E-A947-70E740481C1C}">
                <a14:useLocalDpi xmlns:a14="http://schemas.microsoft.com/office/drawing/2010/main" val="0"/>
              </a:ext>
            </a:extLst>
          </a:blip>
          <a:srcRect l="8776" t="12130" r="8934" b="10439"/>
          <a:stretch>
            <a:fillRect/>
          </a:stretch>
        </p:blipFill>
        <p:spPr>
          <a:xfrm>
            <a:off x="1712536" y="1300899"/>
            <a:ext cx="8766928" cy="4374037"/>
          </a:xfrm>
          <a:prstGeom prst="rect">
            <a:avLst/>
          </a:prstGeom>
        </p:spPr>
      </p:pic>
      <p:sp>
        <p:nvSpPr>
          <p:cNvPr id="14" name="CasellaDiTesto 13">
            <a:extLst>
              <a:ext uri="{FF2B5EF4-FFF2-40B4-BE49-F238E27FC236}">
                <a16:creationId xmlns:a16="http://schemas.microsoft.com/office/drawing/2014/main" id="{40285768-8070-6D8C-B41B-FC9C00D0F3AD}"/>
              </a:ext>
            </a:extLst>
          </p:cNvPr>
          <p:cNvSpPr txBox="1"/>
          <p:nvPr/>
        </p:nvSpPr>
        <p:spPr>
          <a:xfrm>
            <a:off x="2366128" y="1427619"/>
            <a:ext cx="3685881" cy="4555093"/>
          </a:xfrm>
          <a:prstGeom prst="rect">
            <a:avLst/>
          </a:prstGeom>
          <a:noFill/>
        </p:spPr>
        <p:txBody>
          <a:bodyPr wrap="square" rtlCol="0">
            <a:spAutoFit/>
          </a:bodyPr>
          <a:lstStyle/>
          <a:p>
            <a:pPr algn="ctr"/>
            <a:r>
              <a:rPr lang="it-IT" sz="2000" b="1" dirty="0">
                <a:latin typeface="Engravers MT" panose="02090707080505020304" pitchFamily="18" charset="0"/>
              </a:rPr>
              <a:t>Analisi della sentenza</a:t>
            </a:r>
          </a:p>
          <a:p>
            <a:endParaRPr lang="it-IT" sz="1300" dirty="0"/>
          </a:p>
          <a:p>
            <a:endParaRPr lang="it-IT" sz="1300" dirty="0">
              <a:latin typeface="Lucida Sans Unicode" panose="020B0602030504020204" pitchFamily="34" charset="0"/>
              <a:cs typeface="Lucida Sans Unicode" panose="020B0602030504020204" pitchFamily="34" charset="0"/>
            </a:endParaRPr>
          </a:p>
          <a:p>
            <a:r>
              <a:rPr lang="it-IT" sz="1400" dirty="0">
                <a:latin typeface="Lucida Sans Unicode" panose="020B0602030504020204" pitchFamily="34" charset="0"/>
                <a:cs typeface="Lucida Sans Unicode" panose="020B0602030504020204" pitchFamily="34" charset="0"/>
              </a:rPr>
              <a:t>Tramite la sentenza, i quali estremi sono esposti qui accanto, andremo ad analizzare il contenzioso tributario avvenuto tra l’agriturismo Villa Lena e l’Agenzia delle Entrate.</a:t>
            </a:r>
          </a:p>
          <a:p>
            <a:endParaRPr lang="it-IT" sz="1400" dirty="0">
              <a:latin typeface="Lucida Sans Unicode" panose="020B0602030504020204" pitchFamily="34" charset="0"/>
              <a:cs typeface="Lucida Sans Unicode" panose="020B0602030504020204" pitchFamily="34" charset="0"/>
            </a:endParaRPr>
          </a:p>
          <a:p>
            <a:r>
              <a:rPr lang="it-IT" sz="1400" dirty="0">
                <a:latin typeface="Lucida Sans Unicode" panose="020B0602030504020204" pitchFamily="34" charset="0"/>
                <a:cs typeface="Lucida Sans Unicode" panose="020B0602030504020204" pitchFamily="34" charset="0"/>
              </a:rPr>
              <a:t>Il contenzioso nasce dall'obbligo per l'Agenzia delle Entrate di instaurare un contraddittorio endoprocedimentale solo quando l'accertamento fiscale è preceduto da verifiche in loco. Per le verifiche "a tavolino", invece, non era previsto per legge un obbligo generale di contraddittorio preventivo.</a:t>
            </a:r>
          </a:p>
          <a:p>
            <a:endParaRPr lang="it-IT" sz="1400" dirty="0">
              <a:latin typeface="Lucida Sans Unicode" panose="020B0602030504020204" pitchFamily="34" charset="0"/>
              <a:cs typeface="Lucida Sans Unicode" panose="020B0602030504020204" pitchFamily="34" charset="0"/>
            </a:endParaRPr>
          </a:p>
          <a:p>
            <a:endParaRPr lang="it-IT" sz="1400" dirty="0">
              <a:latin typeface="Lucida Sans Unicode" panose="020B0602030504020204" pitchFamily="34" charset="0"/>
              <a:cs typeface="Lucida Sans Unicode" panose="020B0602030504020204" pitchFamily="34" charset="0"/>
            </a:endParaRPr>
          </a:p>
        </p:txBody>
      </p:sp>
      <p:sp>
        <p:nvSpPr>
          <p:cNvPr id="5" name="CasellaDiTesto 4">
            <a:extLst>
              <a:ext uri="{FF2B5EF4-FFF2-40B4-BE49-F238E27FC236}">
                <a16:creationId xmlns:a16="http://schemas.microsoft.com/office/drawing/2014/main" id="{48EA9208-A966-E873-EAB7-1BA068B5A66A}"/>
              </a:ext>
            </a:extLst>
          </p:cNvPr>
          <p:cNvSpPr txBox="1"/>
          <p:nvPr/>
        </p:nvSpPr>
        <p:spPr>
          <a:xfrm>
            <a:off x="6194612" y="1427619"/>
            <a:ext cx="3685881" cy="4154984"/>
          </a:xfrm>
          <a:prstGeom prst="rect">
            <a:avLst/>
          </a:prstGeom>
          <a:noFill/>
        </p:spPr>
        <p:txBody>
          <a:bodyPr wrap="square" rtlCol="0">
            <a:spAutoFit/>
          </a:bodyPr>
          <a:lstStyle/>
          <a:p>
            <a:pPr algn="ctr"/>
            <a:r>
              <a:rPr lang="it-IT" sz="1200" dirty="0"/>
              <a:t>SENTENZA </a:t>
            </a:r>
          </a:p>
          <a:p>
            <a:endParaRPr lang="it-IT" sz="1200" dirty="0"/>
          </a:p>
          <a:p>
            <a:r>
              <a:rPr lang="it-IT" sz="1200" dirty="0"/>
              <a:t>Nel giudizio di legittimità costituzionale dell’art. 12, comma 7, della legge 27 luglio 2000, n. 212 (statuto dei diritti del contribuente), promosso dalla CTR per la Toscana, sezione prima, nel procedimento vertente tra Villa Lena società agricola </a:t>
            </a:r>
            <a:r>
              <a:rPr lang="it-IT" sz="1200" dirty="0" err="1"/>
              <a:t>srl</a:t>
            </a:r>
            <a:r>
              <a:rPr lang="it-IT" sz="1200" dirty="0"/>
              <a:t> e l’Agenzia delle entrate Direzione provinciale di Firenze, con ordinanza del 12 maggio 2022, iscritta al n. 75 del registro ordinanze 2022 e pubblicata nella Gazzetta Ufficiale della Repubblica n. 27, prima serie speciale, dell’anno 2022.</a:t>
            </a:r>
          </a:p>
          <a:p>
            <a:endParaRPr lang="it-IT" sz="1200" dirty="0"/>
          </a:p>
          <a:p>
            <a:r>
              <a:rPr lang="it-IT" sz="1200" dirty="0"/>
              <a:t>Visti l’atto di costituzione di Villa Lena società agricola </a:t>
            </a:r>
            <a:r>
              <a:rPr lang="it-IT" sz="1200" dirty="0" err="1"/>
              <a:t>srl</a:t>
            </a:r>
            <a:r>
              <a:rPr lang="it-IT" sz="1200" dirty="0"/>
              <a:t>, nonché l’atto di intervento del Presidente del Consiglio dei ministri. </a:t>
            </a:r>
          </a:p>
          <a:p>
            <a:endParaRPr lang="it-IT" sz="1200" dirty="0"/>
          </a:p>
          <a:p>
            <a:r>
              <a:rPr lang="it-IT" sz="1200" dirty="0"/>
              <a:t>Udito nell’udienza pubblica del 7 febbraio 2023 il Giudice relatore Augusto Antonio Barbera; uditi l’avvocato Francesco Pistolesi per Villa Lena società agricola </a:t>
            </a:r>
            <a:r>
              <a:rPr lang="it-IT" sz="1200" dirty="0" err="1"/>
              <a:t>srl</a:t>
            </a:r>
            <a:r>
              <a:rPr lang="it-IT" sz="1200" dirty="0"/>
              <a:t> e l’avvocato dello Stato Eugenio De Bonis per il Presidente del Consiglio dei ministri; deliberato nella camera di consiglio del 7 febbraio 2023.</a:t>
            </a:r>
          </a:p>
        </p:txBody>
      </p:sp>
    </p:spTree>
    <p:extLst>
      <p:ext uri="{BB962C8B-B14F-4D97-AF65-F5344CB8AC3E}">
        <p14:creationId xmlns:p14="http://schemas.microsoft.com/office/powerpoint/2010/main" val="40506723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par>
                          <p:cTn id="11" fill="hold">
                            <p:stCondLst>
                              <p:cond delay="1000"/>
                            </p:stCondLst>
                            <p:childTnLst>
                              <p:par>
                                <p:cTn id="12" presetID="22" presetClass="entr" presetSubtype="1" fill="hold" grpId="0" nodeType="afterEffect">
                                  <p:stCondLst>
                                    <p:cond delay="250"/>
                                  </p:stCondLst>
                                  <p:childTnLst>
                                    <p:set>
                                      <p:cBhvr>
                                        <p:cTn id="13" dur="1" fill="hold">
                                          <p:stCondLst>
                                            <p:cond delay="0"/>
                                          </p:stCondLst>
                                        </p:cTn>
                                        <p:tgtEl>
                                          <p:spTgt spid="14"/>
                                        </p:tgtEl>
                                        <p:attrNameLst>
                                          <p:attrName>style.visibility</p:attrName>
                                        </p:attrNameLst>
                                      </p:cBhvr>
                                      <p:to>
                                        <p:strVal val="visible"/>
                                      </p:to>
                                    </p:set>
                                    <p:animEffect transition="in" filter="wipe(up)">
                                      <p:cBhvr>
                                        <p:cTn id="14" dur="1000"/>
                                        <p:tgtEl>
                                          <p:spTgt spid="14"/>
                                        </p:tgtEl>
                                      </p:cBhvr>
                                    </p:animEffect>
                                  </p:childTnLst>
                                </p:cTn>
                              </p:par>
                              <p:par>
                                <p:cTn id="15" presetID="22" presetClass="entr" presetSubtype="1" fill="hold" grpId="0" nodeType="withEffect">
                                  <p:stCondLst>
                                    <p:cond delay="250"/>
                                  </p:stCondLst>
                                  <p:childTnLst>
                                    <p:set>
                                      <p:cBhvr>
                                        <p:cTn id="16" dur="1" fill="hold">
                                          <p:stCondLst>
                                            <p:cond delay="0"/>
                                          </p:stCondLst>
                                        </p:cTn>
                                        <p:tgtEl>
                                          <p:spTgt spid="5"/>
                                        </p:tgtEl>
                                        <p:attrNameLst>
                                          <p:attrName>style.visibility</p:attrName>
                                        </p:attrNameLst>
                                      </p:cBhvr>
                                      <p:to>
                                        <p:strVal val="visible"/>
                                      </p:to>
                                    </p:set>
                                    <p:animEffect transition="in" filter="wipe(up)">
                                      <p:cBhvr>
                                        <p:cTn id="1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80526-774D-F7D9-9FC2-6CA9F2FF1ACE}"/>
            </a:ext>
          </a:extLst>
        </p:cNvPr>
        <p:cNvGrpSpPr/>
        <p:nvPr/>
      </p:nvGrpSpPr>
      <p:grpSpPr>
        <a:xfrm>
          <a:off x="0" y="0"/>
          <a:ext cx="0" cy="0"/>
          <a:chOff x="0" y="0"/>
          <a:chExt cx="0" cy="0"/>
        </a:xfrm>
      </p:grpSpPr>
      <p:pic>
        <p:nvPicPr>
          <p:cNvPr id="6" name="Immagine 5">
            <a:extLst>
              <a:ext uri="{FF2B5EF4-FFF2-40B4-BE49-F238E27FC236}">
                <a16:creationId xmlns:a16="http://schemas.microsoft.com/office/drawing/2014/main" id="{566B3016-C937-2DF1-227E-6AEA9A8ACC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ttangolo 2">
            <a:extLst>
              <a:ext uri="{FF2B5EF4-FFF2-40B4-BE49-F238E27FC236}">
                <a16:creationId xmlns:a16="http://schemas.microsoft.com/office/drawing/2014/main" id="{9EE07A9A-FA52-33AD-FEDE-0D1AC394E518}"/>
              </a:ext>
            </a:extLst>
          </p:cNvPr>
          <p:cNvSpPr/>
          <p:nvPr/>
        </p:nvSpPr>
        <p:spPr>
          <a:xfrm>
            <a:off x="725864" y="759435"/>
            <a:ext cx="10850251" cy="5458120"/>
          </a:xfrm>
          <a:prstGeom prst="rec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7" name="CasellaDiTesto 6">
            <a:extLst>
              <a:ext uri="{FF2B5EF4-FFF2-40B4-BE49-F238E27FC236}">
                <a16:creationId xmlns:a16="http://schemas.microsoft.com/office/drawing/2014/main" id="{A727A6A7-C3EB-028A-60E4-8C232C8A2E39}"/>
              </a:ext>
            </a:extLst>
          </p:cNvPr>
          <p:cNvSpPr txBox="1"/>
          <p:nvPr/>
        </p:nvSpPr>
        <p:spPr>
          <a:xfrm>
            <a:off x="6095999" y="928636"/>
            <a:ext cx="5370137" cy="5416868"/>
          </a:xfrm>
          <a:prstGeom prst="rect">
            <a:avLst/>
          </a:prstGeom>
          <a:noFill/>
        </p:spPr>
        <p:txBody>
          <a:bodyPr wrap="square" rtlCol="0">
            <a:spAutoFit/>
          </a:bodyPr>
          <a:lstStyle/>
          <a:p>
            <a:pPr algn="ctr"/>
            <a:r>
              <a:rPr lang="it-IT" sz="2000" b="1" dirty="0">
                <a:latin typeface="Engravers MT" panose="02090707080505020304" pitchFamily="18" charset="0"/>
              </a:rPr>
              <a:t>POSIZIONE DELLA Villa Lena s.r.l.</a:t>
            </a:r>
          </a:p>
          <a:p>
            <a:pPr algn="ctr"/>
            <a:endParaRPr lang="it-IT" sz="1600" dirty="0"/>
          </a:p>
          <a:p>
            <a:pPr marL="285750" indent="-285750">
              <a:buFont typeface="Arial" panose="020B0604020202020204" pitchFamily="34" charset="0"/>
              <a:buChar char="•"/>
            </a:pPr>
            <a:r>
              <a:rPr lang="it-IT" dirty="0">
                <a:latin typeface="Lucida Sans Unicode" panose="020B0602030504020204" pitchFamily="34" charset="0"/>
                <a:cs typeface="Lucida Sans Unicode" panose="020B0602030504020204" pitchFamily="34" charset="0"/>
              </a:rPr>
              <a:t>Ha impugnato l’avviso di accertamento emesso dall’Agenzia delle Entrate e si è costituita a sostegno della dichiarazione di illegittimità costituzionale. </a:t>
            </a:r>
          </a:p>
          <a:p>
            <a:endParaRPr lang="it-IT" dirty="0">
              <a:latin typeface="Lucida Sans Unicode" panose="020B0602030504020204" pitchFamily="34" charset="0"/>
              <a:cs typeface="Lucida Sans Unicode" panose="020B0602030504020204" pitchFamily="34" charset="0"/>
            </a:endParaRPr>
          </a:p>
          <a:p>
            <a:pPr marL="285750" indent="-285750">
              <a:buFont typeface="Arial" panose="020B0604020202020204" pitchFamily="34" charset="0"/>
              <a:buChar char="•"/>
            </a:pPr>
            <a:r>
              <a:rPr lang="it-IT" dirty="0">
                <a:latin typeface="Lucida Sans Unicode" panose="020B0602030504020204" pitchFamily="34" charset="0"/>
                <a:cs typeface="Lucida Sans Unicode" panose="020B0602030504020204" pitchFamily="34" charset="0"/>
              </a:rPr>
              <a:t>Sostiene che non vi sia stato alcun vero contraddittorio preventivo, in quanto l’Agenzia si è limitata a una mera richiesta di documentazione contabile senza specifiche contestazioni.</a:t>
            </a:r>
          </a:p>
          <a:p>
            <a:pPr marL="285750" indent="-285750">
              <a:buFont typeface="Arial" panose="020B0604020202020204" pitchFamily="34" charset="0"/>
              <a:buChar char="•"/>
            </a:pPr>
            <a:endParaRPr lang="it-IT" dirty="0">
              <a:latin typeface="Lucida Sans Unicode" panose="020B0602030504020204" pitchFamily="34" charset="0"/>
              <a:cs typeface="Lucida Sans Unicode" panose="020B0602030504020204" pitchFamily="34" charset="0"/>
            </a:endParaRPr>
          </a:p>
          <a:p>
            <a:pPr marL="285750" indent="-285750">
              <a:buFont typeface="Arial" panose="020B0604020202020204" pitchFamily="34" charset="0"/>
              <a:buChar char="•"/>
            </a:pPr>
            <a:r>
              <a:rPr lang="it-IT" dirty="0">
                <a:latin typeface="Lucida Sans Unicode" panose="020B0602030504020204" pitchFamily="34" charset="0"/>
                <a:cs typeface="Lucida Sans Unicode" panose="020B0602030504020204" pitchFamily="34" charset="0"/>
              </a:rPr>
              <a:t>La limitazione del contraddittorio endoprocedimentale alle sole verifiche in loco per IRES e IRAP, escludendo l’IVA già regolata dal diritto UE, determina una disparità ingiustificata tra contribuenti.</a:t>
            </a:r>
          </a:p>
        </p:txBody>
      </p:sp>
      <p:pic>
        <p:nvPicPr>
          <p:cNvPr id="8" name="Video WhatsApp 2025-12-01 ore 12.05.10_63680064">
            <a:hlinkClick r:id="" action="ppaction://media"/>
            <a:extLst>
              <a:ext uri="{FF2B5EF4-FFF2-40B4-BE49-F238E27FC236}">
                <a16:creationId xmlns:a16="http://schemas.microsoft.com/office/drawing/2014/main" id="{89124AC4-C25B-8707-0016-BE494BCDE1FB}"/>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1651934" y="1882588"/>
            <a:ext cx="3657600" cy="2958353"/>
          </a:xfrm>
          <a:prstGeom prst="rect">
            <a:avLst/>
          </a:prstGeom>
        </p:spPr>
      </p:pic>
    </p:spTree>
    <p:extLst>
      <p:ext uri="{BB962C8B-B14F-4D97-AF65-F5344CB8AC3E}">
        <p14:creationId xmlns:p14="http://schemas.microsoft.com/office/powerpoint/2010/main" val="2962425733"/>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20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par>
                          <p:cTn id="11" fill="hold">
                            <p:stCondLst>
                              <p:cond delay="2000"/>
                            </p:stCondLst>
                            <p:childTnLst>
                              <p:par>
                                <p:cTn id="12" presetID="50" presetClass="entr" presetSubtype="0" decel="100000" fill="hold" grpId="0" nodeType="after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1000" fill="hold"/>
                                        <p:tgtEl>
                                          <p:spTgt spid="7">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7">
                                            <p:txEl>
                                              <p:pRg st="0" end="0"/>
                                            </p:txEl>
                                          </p:spTgt>
                                        </p:tgtEl>
                                      </p:cBhvr>
                                    </p:animEffect>
                                  </p:childTnLst>
                                </p:cTn>
                              </p:par>
                            </p:childTnLst>
                          </p:cTn>
                        </p:par>
                        <p:par>
                          <p:cTn id="17" fill="hold">
                            <p:stCondLst>
                              <p:cond delay="3000"/>
                            </p:stCondLst>
                            <p:childTnLst>
                              <p:par>
                                <p:cTn id="18" presetID="50" presetClass="entr" presetSubtype="0" decel="100000" fill="hold" grpId="0" nodeType="afterEffect">
                                  <p:stCondLst>
                                    <p:cond delay="0"/>
                                  </p:stCondLst>
                                  <p:childTnLst>
                                    <p:set>
                                      <p:cBhvr>
                                        <p:cTn id="19" dur="1" fill="hold">
                                          <p:stCondLst>
                                            <p:cond delay="0"/>
                                          </p:stCondLst>
                                        </p:cTn>
                                        <p:tgtEl>
                                          <p:spTgt spid="7">
                                            <p:txEl>
                                              <p:pRg st="2" end="2"/>
                                            </p:txEl>
                                          </p:spTgt>
                                        </p:tgtEl>
                                        <p:attrNameLst>
                                          <p:attrName>style.visibility</p:attrName>
                                        </p:attrNameLst>
                                      </p:cBhvr>
                                      <p:to>
                                        <p:strVal val="visible"/>
                                      </p:to>
                                    </p:set>
                                    <p:anim calcmode="lin" valueType="num">
                                      <p:cBhvr>
                                        <p:cTn id="20" dur="1000" fill="hold"/>
                                        <p:tgtEl>
                                          <p:spTgt spid="7">
                                            <p:txEl>
                                              <p:pRg st="2" end="2"/>
                                            </p:txEl>
                                          </p:spTgt>
                                        </p:tgtEl>
                                        <p:attrNameLst>
                                          <p:attrName>ppt_w</p:attrName>
                                        </p:attrNameLst>
                                      </p:cBhvr>
                                      <p:tavLst>
                                        <p:tav tm="0">
                                          <p:val>
                                            <p:strVal val="#ppt_w+.3"/>
                                          </p:val>
                                        </p:tav>
                                        <p:tav tm="100000">
                                          <p:val>
                                            <p:strVal val="#ppt_w"/>
                                          </p:val>
                                        </p:tav>
                                      </p:tavLst>
                                    </p:anim>
                                    <p:anim calcmode="lin" valueType="num">
                                      <p:cBhvr>
                                        <p:cTn id="21" dur="1000" fill="hold"/>
                                        <p:tgtEl>
                                          <p:spTgt spid="7">
                                            <p:txEl>
                                              <p:pRg st="2" end="2"/>
                                            </p:txEl>
                                          </p:spTgt>
                                        </p:tgtEl>
                                        <p:attrNameLst>
                                          <p:attrName>ppt_h</p:attrName>
                                        </p:attrNameLst>
                                      </p:cBhvr>
                                      <p:tavLst>
                                        <p:tav tm="0">
                                          <p:val>
                                            <p:strVal val="#ppt_h"/>
                                          </p:val>
                                        </p:tav>
                                        <p:tav tm="100000">
                                          <p:val>
                                            <p:strVal val="#ppt_h"/>
                                          </p:val>
                                        </p:tav>
                                      </p:tavLst>
                                    </p:anim>
                                    <p:animEffect transition="in" filter="fade">
                                      <p:cBhvr>
                                        <p:cTn id="22" dur="1000"/>
                                        <p:tgtEl>
                                          <p:spTgt spid="7">
                                            <p:txEl>
                                              <p:pRg st="2" end="2"/>
                                            </p:txEl>
                                          </p:spTgt>
                                        </p:tgtEl>
                                      </p:cBhvr>
                                    </p:animEffect>
                                  </p:childTnLst>
                                </p:cTn>
                              </p:par>
                            </p:childTnLst>
                          </p:cTn>
                        </p:par>
                        <p:par>
                          <p:cTn id="23" fill="hold">
                            <p:stCondLst>
                              <p:cond delay="4000"/>
                            </p:stCondLst>
                            <p:childTnLst>
                              <p:par>
                                <p:cTn id="24" presetID="50" presetClass="entr" presetSubtype="0" decel="100000" fill="hold" grpId="0" nodeType="after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anim calcmode="lin" valueType="num">
                                      <p:cBhvr>
                                        <p:cTn id="26" dur="1000" fill="hold"/>
                                        <p:tgtEl>
                                          <p:spTgt spid="7">
                                            <p:txEl>
                                              <p:pRg st="4" end="4"/>
                                            </p:txEl>
                                          </p:spTgt>
                                        </p:tgtEl>
                                        <p:attrNameLst>
                                          <p:attrName>ppt_w</p:attrName>
                                        </p:attrNameLst>
                                      </p:cBhvr>
                                      <p:tavLst>
                                        <p:tav tm="0">
                                          <p:val>
                                            <p:strVal val="#ppt_w+.3"/>
                                          </p:val>
                                        </p:tav>
                                        <p:tav tm="100000">
                                          <p:val>
                                            <p:strVal val="#ppt_w"/>
                                          </p:val>
                                        </p:tav>
                                      </p:tavLst>
                                    </p:anim>
                                    <p:anim calcmode="lin" valueType="num">
                                      <p:cBhvr>
                                        <p:cTn id="27" dur="1000" fill="hold"/>
                                        <p:tgtEl>
                                          <p:spTgt spid="7">
                                            <p:txEl>
                                              <p:pRg st="4" end="4"/>
                                            </p:txEl>
                                          </p:spTgt>
                                        </p:tgtEl>
                                        <p:attrNameLst>
                                          <p:attrName>ppt_h</p:attrName>
                                        </p:attrNameLst>
                                      </p:cBhvr>
                                      <p:tavLst>
                                        <p:tav tm="0">
                                          <p:val>
                                            <p:strVal val="#ppt_h"/>
                                          </p:val>
                                        </p:tav>
                                        <p:tav tm="100000">
                                          <p:val>
                                            <p:strVal val="#ppt_h"/>
                                          </p:val>
                                        </p:tav>
                                      </p:tavLst>
                                    </p:anim>
                                    <p:animEffect transition="in" filter="fade">
                                      <p:cBhvr>
                                        <p:cTn id="28" dur="1000"/>
                                        <p:tgtEl>
                                          <p:spTgt spid="7">
                                            <p:txEl>
                                              <p:pRg st="4" end="4"/>
                                            </p:txEl>
                                          </p:spTgt>
                                        </p:tgtEl>
                                      </p:cBhvr>
                                    </p:animEffect>
                                  </p:childTnLst>
                                </p:cTn>
                              </p:par>
                            </p:childTnLst>
                          </p:cTn>
                        </p:par>
                        <p:par>
                          <p:cTn id="29" fill="hold">
                            <p:stCondLst>
                              <p:cond delay="5000"/>
                            </p:stCondLst>
                            <p:childTnLst>
                              <p:par>
                                <p:cTn id="30" presetID="50" presetClass="entr" presetSubtype="0" decel="100000" fill="hold" grpId="0" nodeType="afterEffect">
                                  <p:stCondLst>
                                    <p:cond delay="0"/>
                                  </p:stCondLst>
                                  <p:childTnLst>
                                    <p:set>
                                      <p:cBhvr>
                                        <p:cTn id="31" dur="1" fill="hold">
                                          <p:stCondLst>
                                            <p:cond delay="0"/>
                                          </p:stCondLst>
                                        </p:cTn>
                                        <p:tgtEl>
                                          <p:spTgt spid="7">
                                            <p:txEl>
                                              <p:pRg st="6" end="6"/>
                                            </p:txEl>
                                          </p:spTgt>
                                        </p:tgtEl>
                                        <p:attrNameLst>
                                          <p:attrName>style.visibility</p:attrName>
                                        </p:attrNameLst>
                                      </p:cBhvr>
                                      <p:to>
                                        <p:strVal val="visible"/>
                                      </p:to>
                                    </p:set>
                                    <p:anim calcmode="lin" valueType="num">
                                      <p:cBhvr>
                                        <p:cTn id="32" dur="1000" fill="hold"/>
                                        <p:tgtEl>
                                          <p:spTgt spid="7">
                                            <p:txEl>
                                              <p:pRg st="6" end="6"/>
                                            </p:txEl>
                                          </p:spTgt>
                                        </p:tgtEl>
                                        <p:attrNameLst>
                                          <p:attrName>ppt_w</p:attrName>
                                        </p:attrNameLst>
                                      </p:cBhvr>
                                      <p:tavLst>
                                        <p:tav tm="0">
                                          <p:val>
                                            <p:strVal val="#ppt_w+.3"/>
                                          </p:val>
                                        </p:tav>
                                        <p:tav tm="100000">
                                          <p:val>
                                            <p:strVal val="#ppt_w"/>
                                          </p:val>
                                        </p:tav>
                                      </p:tavLst>
                                    </p:anim>
                                    <p:anim calcmode="lin" valueType="num">
                                      <p:cBhvr>
                                        <p:cTn id="33" dur="1000" fill="hold"/>
                                        <p:tgtEl>
                                          <p:spTgt spid="7">
                                            <p:txEl>
                                              <p:pRg st="6" end="6"/>
                                            </p:txEl>
                                          </p:spTgt>
                                        </p:tgtEl>
                                        <p:attrNameLst>
                                          <p:attrName>ppt_h</p:attrName>
                                        </p:attrNameLst>
                                      </p:cBhvr>
                                      <p:tavLst>
                                        <p:tav tm="0">
                                          <p:val>
                                            <p:strVal val="#ppt_h"/>
                                          </p:val>
                                        </p:tav>
                                        <p:tav tm="100000">
                                          <p:val>
                                            <p:strVal val="#ppt_h"/>
                                          </p:val>
                                        </p:tav>
                                      </p:tavLst>
                                    </p:anim>
                                    <p:animEffect transition="in" filter="fade">
                                      <p:cBhvr>
                                        <p:cTn id="34" dur="1000"/>
                                        <p:tgtEl>
                                          <p:spTgt spid="7">
                                            <p:txEl>
                                              <p:pRg st="6" end="6"/>
                                            </p:txEl>
                                          </p:spTgt>
                                        </p:tgtEl>
                                      </p:cBhvr>
                                    </p:animEffect>
                                  </p:childTnLst>
                                </p:cTn>
                              </p:par>
                            </p:childTnLst>
                          </p:cTn>
                        </p:par>
                        <p:par>
                          <p:cTn id="35" fill="hold">
                            <p:stCondLst>
                              <p:cond delay="6000"/>
                            </p:stCondLst>
                            <p:childTnLst>
                              <p:par>
                                <p:cTn id="36" presetID="1" presetClass="mediacall" presetSubtype="0" fill="hold" nodeType="afterEffect">
                                  <p:stCondLst>
                                    <p:cond delay="0"/>
                                  </p:stCondLst>
                                  <p:childTnLst>
                                    <p:cmd type="call" cmd="playFrom(0.0)">
                                      <p:cBhvr>
                                        <p:cTn id="37" dur="474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38" fill="hold" display="0">
                  <p:stCondLst>
                    <p:cond delay="indefinite"/>
                  </p:stCondLst>
                </p:cTn>
                <p:tgtEl>
                  <p:spTgt spid="8"/>
                </p:tgtEl>
              </p:cMediaNode>
            </p:video>
          </p:childTnLst>
        </p:cTn>
      </p:par>
    </p:tnLst>
    <p:bldLst>
      <p:bldP spid="3" grpId="0" animBg="1"/>
      <p:bldP spid="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543D7-FDD6-8BB9-43F9-A2CC49873A72}"/>
            </a:ext>
          </a:extLst>
        </p:cNvPr>
        <p:cNvGrpSpPr/>
        <p:nvPr/>
      </p:nvGrpSpPr>
      <p:grpSpPr>
        <a:xfrm>
          <a:off x="0" y="0"/>
          <a:ext cx="0" cy="0"/>
          <a:chOff x="0" y="0"/>
          <a:chExt cx="0" cy="0"/>
        </a:xfrm>
      </p:grpSpPr>
      <p:pic>
        <p:nvPicPr>
          <p:cNvPr id="7" name="Immagine 6">
            <a:extLst>
              <a:ext uri="{FF2B5EF4-FFF2-40B4-BE49-F238E27FC236}">
                <a16:creationId xmlns:a16="http://schemas.microsoft.com/office/drawing/2014/main" id="{A7F822AE-F65C-8437-6486-B040D1AB17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ttangolo 2">
            <a:extLst>
              <a:ext uri="{FF2B5EF4-FFF2-40B4-BE49-F238E27FC236}">
                <a16:creationId xmlns:a16="http://schemas.microsoft.com/office/drawing/2014/main" id="{8805CF06-2735-54DF-8DAF-7A0E1FB6DF0B}"/>
              </a:ext>
            </a:extLst>
          </p:cNvPr>
          <p:cNvSpPr/>
          <p:nvPr/>
        </p:nvSpPr>
        <p:spPr>
          <a:xfrm>
            <a:off x="725864" y="745831"/>
            <a:ext cx="10850251" cy="5458120"/>
          </a:xfrm>
          <a:prstGeom prst="rec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a:extLst>
              <a:ext uri="{FF2B5EF4-FFF2-40B4-BE49-F238E27FC236}">
                <a16:creationId xmlns:a16="http://schemas.microsoft.com/office/drawing/2014/main" id="{13687433-58F9-E65C-D48D-C9AA5E58BFBD}"/>
              </a:ext>
            </a:extLst>
          </p:cNvPr>
          <p:cNvSpPr txBox="1"/>
          <p:nvPr/>
        </p:nvSpPr>
        <p:spPr>
          <a:xfrm>
            <a:off x="1036949" y="845494"/>
            <a:ext cx="5480114" cy="4893647"/>
          </a:xfrm>
          <a:prstGeom prst="rect">
            <a:avLst/>
          </a:prstGeom>
          <a:noFill/>
        </p:spPr>
        <p:txBody>
          <a:bodyPr wrap="square" rtlCol="0">
            <a:spAutoFit/>
          </a:bodyPr>
          <a:lstStyle/>
          <a:p>
            <a:pPr algn="ctr"/>
            <a:r>
              <a:rPr lang="it-IT" sz="2000" b="1" dirty="0">
                <a:latin typeface="Engravers MT" panose="02090707080505020304" pitchFamily="18" charset="0"/>
              </a:rPr>
              <a:t>POSIZIONE dell’AGENZIA DELLE ENTRATE</a:t>
            </a:r>
          </a:p>
          <a:p>
            <a:endParaRPr lang="it-IT" sz="1700" dirty="0">
              <a:latin typeface="Lucida Sans Unicode" panose="020B0602030504020204" pitchFamily="34" charset="0"/>
              <a:cs typeface="Lucida Sans Unicode" panose="020B0602030504020204" pitchFamily="34" charset="0"/>
            </a:endParaRPr>
          </a:p>
          <a:p>
            <a:pPr marL="342900" indent="-342900">
              <a:buFont typeface="Arial" panose="020B0604020202020204" pitchFamily="34" charset="0"/>
              <a:buChar char="•"/>
            </a:pPr>
            <a:r>
              <a:rPr lang="it-IT" sz="1700" dirty="0">
                <a:latin typeface="Lucida Sans Unicode" panose="020B0602030504020204" pitchFamily="34" charset="0"/>
                <a:cs typeface="Lucida Sans Unicode" panose="020B0602030504020204" pitchFamily="34" charset="0"/>
              </a:rPr>
              <a:t>Non è intervenuta direttamente nel giudizio costituzionale. </a:t>
            </a:r>
          </a:p>
          <a:p>
            <a:pPr marL="342900" indent="-342900">
              <a:buFont typeface="Arial" panose="020B0604020202020204" pitchFamily="34" charset="0"/>
              <a:buChar char="•"/>
            </a:pPr>
            <a:endParaRPr lang="it-IT" sz="1700" dirty="0">
              <a:latin typeface="Lucida Sans Unicode" panose="020B0602030504020204" pitchFamily="34" charset="0"/>
              <a:cs typeface="Lucida Sans Unicode" panose="020B0602030504020204" pitchFamily="34" charset="0"/>
            </a:endParaRPr>
          </a:p>
          <a:p>
            <a:pPr marL="342900" indent="-342900">
              <a:buFont typeface="Arial" panose="020B0604020202020204" pitchFamily="34" charset="0"/>
              <a:buChar char="•"/>
            </a:pPr>
            <a:r>
              <a:rPr lang="it-IT" sz="1700" dirty="0">
                <a:latin typeface="Lucida Sans Unicode" panose="020B0602030504020204" pitchFamily="34" charset="0"/>
                <a:cs typeface="Lucida Sans Unicode" panose="020B0602030504020204" pitchFamily="34" charset="0"/>
              </a:rPr>
              <a:t>La difesa dell’amministrazione finanziaria è stata rappresentata dal Presidente del Consiglio dei Ministri tramite l’Avvocatura generale dello Stato. </a:t>
            </a:r>
          </a:p>
          <a:p>
            <a:pPr marL="342900" indent="-342900">
              <a:buFont typeface="Arial" panose="020B0604020202020204" pitchFamily="34" charset="0"/>
              <a:buChar char="•"/>
            </a:pPr>
            <a:endParaRPr lang="it-IT" sz="1700" dirty="0">
              <a:latin typeface="Lucida Sans Unicode" panose="020B0602030504020204" pitchFamily="34" charset="0"/>
              <a:cs typeface="Lucida Sans Unicode" panose="020B0602030504020204" pitchFamily="34" charset="0"/>
            </a:endParaRPr>
          </a:p>
          <a:p>
            <a:pPr marL="342900" indent="-342900">
              <a:buFont typeface="Arial" panose="020B0604020202020204" pitchFamily="34" charset="0"/>
              <a:buChar char="•"/>
            </a:pPr>
            <a:r>
              <a:rPr lang="it-IT" sz="1700" dirty="0">
                <a:latin typeface="Lucida Sans Unicode" panose="020B0602030504020204" pitchFamily="34" charset="0"/>
                <a:cs typeface="Lucida Sans Unicode" panose="020B0602030504020204" pitchFamily="34" charset="0"/>
              </a:rPr>
              <a:t>L’Avvocatura considerava inammissibile la questione per due motivi: </a:t>
            </a:r>
          </a:p>
          <a:p>
            <a:endParaRPr lang="it-IT" sz="1700" dirty="0">
              <a:latin typeface="Lucida Sans Unicode" panose="020B0602030504020204" pitchFamily="34" charset="0"/>
              <a:cs typeface="Lucida Sans Unicode" panose="020B0602030504020204" pitchFamily="34" charset="0"/>
            </a:endParaRPr>
          </a:p>
          <a:p>
            <a:pPr marL="342900" indent="-342900">
              <a:buFont typeface="+mj-lt"/>
              <a:buAutoNum type="arabicPeriod"/>
            </a:pPr>
            <a:r>
              <a:rPr lang="it-IT" sz="1700" dirty="0">
                <a:latin typeface="Lucida Sans Unicode" panose="020B0602030504020204" pitchFamily="34" charset="0"/>
                <a:cs typeface="Lucida Sans Unicode" panose="020B0602030504020204" pitchFamily="34" charset="0"/>
                <a:hlinkClick r:id="rId5" action="ppaction://hlinksldjump">
                  <a:extLst>
                    <a:ext uri="{A12FA001-AC4F-418D-AE19-62706E023703}">
                      <ahyp:hlinkClr xmlns:ahyp="http://schemas.microsoft.com/office/drawing/2018/hyperlinkcolor" val="tx"/>
                    </a:ext>
                  </a:extLst>
                </a:hlinkClick>
              </a:rPr>
              <a:t>Omessa motivazione sulla rilevanza.</a:t>
            </a:r>
            <a:r>
              <a:rPr lang="it-IT" sz="1700" dirty="0">
                <a:latin typeface="Lucida Sans Unicode" panose="020B0602030504020204" pitchFamily="34" charset="0"/>
                <a:cs typeface="Lucida Sans Unicode" panose="020B0602030504020204" pitchFamily="34" charset="0"/>
              </a:rPr>
              <a:t> </a:t>
            </a:r>
          </a:p>
          <a:p>
            <a:pPr marL="342900" indent="-342900">
              <a:buFont typeface="+mj-lt"/>
              <a:buAutoNum type="arabicPeriod"/>
            </a:pPr>
            <a:endParaRPr lang="it-IT" sz="1700" dirty="0">
              <a:latin typeface="Lucida Sans Unicode" panose="020B0602030504020204" pitchFamily="34" charset="0"/>
              <a:cs typeface="Lucida Sans Unicode" panose="020B0602030504020204" pitchFamily="34" charset="0"/>
            </a:endParaRPr>
          </a:p>
          <a:p>
            <a:pPr marL="342900" indent="-342900">
              <a:buFont typeface="+mj-lt"/>
              <a:buAutoNum type="arabicPeriod"/>
            </a:pPr>
            <a:r>
              <a:rPr lang="it-IT" sz="1700" dirty="0">
                <a:latin typeface="Lucida Sans Unicode" panose="020B0602030504020204" pitchFamily="34" charset="0"/>
                <a:cs typeface="Lucida Sans Unicode" panose="020B0602030504020204" pitchFamily="34" charset="0"/>
                <a:hlinkClick r:id="rId6" action="ppaction://hlinksldjump">
                  <a:extLst>
                    <a:ext uri="{A12FA001-AC4F-418D-AE19-62706E023703}">
                      <ahyp:hlinkClr xmlns:ahyp="http://schemas.microsoft.com/office/drawing/2018/hyperlinkcolor" val="tx"/>
                    </a:ext>
                  </a:extLst>
                </a:hlinkClick>
              </a:rPr>
              <a:t>Assenza di soluzioni costituzionalmente obbligate. </a:t>
            </a:r>
            <a:endParaRPr lang="it-IT" sz="1700" dirty="0">
              <a:latin typeface="Lucida Sans Unicode" panose="020B0602030504020204" pitchFamily="34" charset="0"/>
              <a:cs typeface="Lucida Sans Unicode" panose="020B0602030504020204" pitchFamily="34" charset="0"/>
            </a:endParaRPr>
          </a:p>
        </p:txBody>
      </p:sp>
      <p:pic>
        <p:nvPicPr>
          <p:cNvPr id="8" name="Tax">
            <a:hlinkClick r:id="" action="ppaction://media"/>
            <a:extLst>
              <a:ext uri="{FF2B5EF4-FFF2-40B4-BE49-F238E27FC236}">
                <a16:creationId xmlns:a16="http://schemas.microsoft.com/office/drawing/2014/main" id="{D1C2EF01-DB84-25EA-A1FA-091D5B44C727}"/>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6677891" y="1182255"/>
            <a:ext cx="4387273" cy="4657829"/>
          </a:xfrm>
          <a:prstGeom prst="rect">
            <a:avLst/>
          </a:prstGeom>
        </p:spPr>
      </p:pic>
    </p:spTree>
    <p:extLst>
      <p:ext uri="{BB962C8B-B14F-4D97-AF65-F5344CB8AC3E}">
        <p14:creationId xmlns:p14="http://schemas.microsoft.com/office/powerpoint/2010/main" val="938717852"/>
      </p:ext>
    </p:extLst>
  </p:cSld>
  <p:clrMapOvr>
    <a:masterClrMapping/>
  </p:clrMapOvr>
  <mc:AlternateContent xmlns:mc="http://schemas.openxmlformats.org/markup-compatibility/2006" xmlns:p14="http://schemas.microsoft.com/office/powerpoint/2010/main">
    <mc:Choice Requires="p14">
      <p:transition spd="slow" p14:dur="1600" advClick="0">
        <p14:prism dir="d" isContent="1" isInverted="1"/>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4"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par>
                                <p:cTn id="12" presetID="21" presetClass="entr" presetSubtype="1"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1000"/>
                                        <p:tgtEl>
                                          <p:spTgt spid="8"/>
                                        </p:tgtEl>
                                      </p:cBhvr>
                                    </p:animEffect>
                                  </p:childTnLst>
                                </p:cTn>
                              </p:par>
                            </p:childTnLst>
                          </p:cTn>
                        </p:par>
                        <p:par>
                          <p:cTn id="15" fill="hold">
                            <p:stCondLst>
                              <p:cond delay="3000"/>
                            </p:stCondLst>
                            <p:childTnLst>
                              <p:par>
                                <p:cTn id="16" presetID="1" presetClass="mediacall" presetSubtype="0" fill="hold" nodeType="afterEffect">
                                  <p:stCondLst>
                                    <p:cond delay="0"/>
                                  </p:stCondLst>
                                  <p:childTnLst>
                                    <p:cmd type="call" cmd="playFrom(0.0)">
                                      <p:cBhvr>
                                        <p:cTn id="17" dur="644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8" fill="hold" display="0">
                  <p:stCondLst>
                    <p:cond delay="indefinite"/>
                  </p:stCondLst>
                </p:cTn>
                <p:tgtEl>
                  <p:spTgt spid="8"/>
                </p:tgtEl>
              </p:cMediaNode>
            </p:video>
          </p:childTnLst>
        </p:cTn>
      </p:par>
    </p:tnLst>
    <p:bldLst>
      <p:bldP spid="3"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23EAD-7FCA-2D23-5D93-42B88A08A424}"/>
            </a:ext>
          </a:extLst>
        </p:cNvPr>
        <p:cNvGrpSpPr/>
        <p:nvPr/>
      </p:nvGrpSpPr>
      <p:grpSpPr>
        <a:xfrm>
          <a:off x="0" y="0"/>
          <a:ext cx="0" cy="0"/>
          <a:chOff x="0" y="0"/>
          <a:chExt cx="0" cy="0"/>
        </a:xfrm>
      </p:grpSpPr>
      <p:pic>
        <p:nvPicPr>
          <p:cNvPr id="6" name="Immagine 5">
            <a:extLst>
              <a:ext uri="{FF2B5EF4-FFF2-40B4-BE49-F238E27FC236}">
                <a16:creationId xmlns:a16="http://schemas.microsoft.com/office/drawing/2014/main" id="{6B3027C6-A65C-C3D4-CB77-F1E273FC28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magine 3">
            <a:extLst>
              <a:ext uri="{FF2B5EF4-FFF2-40B4-BE49-F238E27FC236}">
                <a16:creationId xmlns:a16="http://schemas.microsoft.com/office/drawing/2014/main" id="{6CC64BA5-B620-9D1A-60B9-AD42B8B3E750}"/>
              </a:ext>
            </a:extLst>
          </p:cNvPr>
          <p:cNvPicPr>
            <a:picLocks noChangeAspect="1"/>
          </p:cNvPicPr>
          <p:nvPr/>
        </p:nvPicPr>
        <p:blipFill>
          <a:blip r:embed="rId3">
            <a:extLst>
              <a:ext uri="{28A0092B-C50C-407E-A947-70E740481C1C}">
                <a14:useLocalDpi xmlns:a14="http://schemas.microsoft.com/office/drawing/2010/main" val="0"/>
              </a:ext>
            </a:extLst>
          </a:blip>
          <a:srcRect l="22083" t="9886" r="22397" b="10818"/>
          <a:stretch>
            <a:fillRect/>
          </a:stretch>
        </p:blipFill>
        <p:spPr>
          <a:xfrm rot="16200000">
            <a:off x="3229494" y="-2032462"/>
            <a:ext cx="5685906" cy="11080865"/>
          </a:xfrm>
          <a:prstGeom prst="rect">
            <a:avLst/>
          </a:prstGeom>
          <a:ln w="6350">
            <a:noFill/>
          </a:ln>
          <a:effectLst>
            <a:softEdge rad="127000"/>
          </a:effectLst>
        </p:spPr>
      </p:pic>
      <p:sp>
        <p:nvSpPr>
          <p:cNvPr id="5" name="CasellaDiTesto 4">
            <a:extLst>
              <a:ext uri="{FF2B5EF4-FFF2-40B4-BE49-F238E27FC236}">
                <a16:creationId xmlns:a16="http://schemas.microsoft.com/office/drawing/2014/main" id="{CF0F0637-C5EA-BF42-3CA1-0D3F20E05C1B}"/>
              </a:ext>
            </a:extLst>
          </p:cNvPr>
          <p:cNvSpPr txBox="1"/>
          <p:nvPr/>
        </p:nvSpPr>
        <p:spPr>
          <a:xfrm>
            <a:off x="681644" y="796826"/>
            <a:ext cx="10748355" cy="5201424"/>
          </a:xfrm>
          <a:prstGeom prst="rect">
            <a:avLst/>
          </a:prstGeom>
          <a:noFill/>
        </p:spPr>
        <p:txBody>
          <a:bodyPr wrap="square" rtlCol="0">
            <a:spAutoFit/>
          </a:bodyPr>
          <a:lstStyle/>
          <a:p>
            <a:pPr algn="ctr"/>
            <a:r>
              <a:rPr lang="it-IT" sz="2200" dirty="0">
                <a:latin typeface="Copperplate Gothic Bold" panose="020E0705020206020404" pitchFamily="34" charset="0"/>
              </a:rPr>
              <a:t>Fatti di Causa</a:t>
            </a:r>
          </a:p>
          <a:p>
            <a:endParaRPr lang="it-IT" sz="2200" dirty="0">
              <a:latin typeface="Copperplate Gothic Bold" panose="020E0705020206020404" pitchFamily="34" charset="0"/>
            </a:endParaRPr>
          </a:p>
          <a:p>
            <a:pPr marL="457200" indent="-457200">
              <a:buFont typeface="+mj-lt"/>
              <a:buAutoNum type="arabicPeriod"/>
            </a:pPr>
            <a:r>
              <a:rPr lang="it-IT" dirty="0">
                <a:latin typeface="Copperplate Gothic Bold" panose="020E0705020206020404" pitchFamily="34" charset="0"/>
              </a:rPr>
              <a:t>L’Agenzia delle Entrate ha eseguito delle indagini solo tramite documenti contabili, senza verifiche in loco (a tavolino).</a:t>
            </a:r>
          </a:p>
          <a:p>
            <a:pPr marL="457200" indent="-457200">
              <a:buFont typeface="+mj-lt"/>
              <a:buAutoNum type="arabicPeriod"/>
            </a:pPr>
            <a:endParaRPr lang="it-IT" dirty="0">
              <a:latin typeface="Copperplate Gothic Bold" panose="020E0705020206020404" pitchFamily="34" charset="0"/>
            </a:endParaRPr>
          </a:p>
          <a:p>
            <a:pPr marL="457200" indent="-457200">
              <a:buFont typeface="+mj-lt"/>
              <a:buAutoNum type="arabicPeriod"/>
            </a:pPr>
            <a:r>
              <a:rPr lang="it-IT" dirty="0">
                <a:latin typeface="Copperplate Gothic Bold" panose="020E0705020206020404" pitchFamily="34" charset="0"/>
              </a:rPr>
              <a:t>Prima dell’avviso, non ha contestato le irregolarità né consentito osservazioni difensive.</a:t>
            </a:r>
          </a:p>
          <a:p>
            <a:pPr marL="457200" indent="-457200">
              <a:buFont typeface="+mj-lt"/>
              <a:buAutoNum type="arabicPeriod"/>
            </a:pPr>
            <a:endParaRPr lang="it-IT" dirty="0">
              <a:latin typeface="Copperplate Gothic Bold" panose="020E0705020206020404" pitchFamily="34" charset="0"/>
            </a:endParaRPr>
          </a:p>
          <a:p>
            <a:pPr marL="457200" indent="-457200">
              <a:buFont typeface="+mj-lt"/>
              <a:buAutoNum type="arabicPeriod"/>
            </a:pPr>
            <a:r>
              <a:rPr lang="it-IT" dirty="0">
                <a:latin typeface="Copperplate Gothic Bold" panose="020E0705020206020404" pitchFamily="34" charset="0"/>
              </a:rPr>
              <a:t>La società ha impugnato l’atto per violazione del contraddittorio endoprocedimentale.</a:t>
            </a:r>
          </a:p>
          <a:p>
            <a:pPr marL="457200" indent="-457200">
              <a:buFont typeface="+mj-lt"/>
              <a:buAutoNum type="arabicPeriod"/>
            </a:pPr>
            <a:endParaRPr lang="it-IT" dirty="0">
              <a:latin typeface="Copperplate Gothic Bold" panose="020E0705020206020404" pitchFamily="34" charset="0"/>
            </a:endParaRPr>
          </a:p>
          <a:p>
            <a:pPr marL="457200" indent="-457200">
              <a:buFont typeface="+mj-lt"/>
              <a:buAutoNum type="arabicPeriod"/>
            </a:pPr>
            <a:r>
              <a:rPr lang="it-IT" dirty="0">
                <a:latin typeface="Copperplate Gothic Bold" panose="020E0705020206020404" pitchFamily="34" charset="0"/>
              </a:rPr>
              <a:t>La CTR toscana ha sollevato la questione di costituzionalità: l’art. 12, c.7, Statuto del contribuente tutela il contraddittorio solo nelle verifiche fisiche e nei tributi armonizzati.</a:t>
            </a:r>
          </a:p>
          <a:p>
            <a:pPr marL="457200" indent="-457200">
              <a:buFont typeface="+mj-lt"/>
              <a:buAutoNum type="arabicPeriod"/>
            </a:pPr>
            <a:endParaRPr lang="it-IT" dirty="0">
              <a:latin typeface="Copperplate Gothic Bold" panose="020E0705020206020404" pitchFamily="34" charset="0"/>
            </a:endParaRPr>
          </a:p>
          <a:p>
            <a:pPr marL="457200" indent="-457200">
              <a:buFont typeface="+mj-lt"/>
              <a:buAutoNum type="arabicPeriod"/>
            </a:pPr>
            <a:r>
              <a:rPr lang="it-IT" dirty="0">
                <a:latin typeface="Copperplate Gothic Bold" panose="020E0705020206020404" pitchFamily="34" charset="0"/>
              </a:rPr>
              <a:t>La norma impugnata non estende il diritto al contraddittorio preventivo agli accertamenti basati su verifiche “a tavolino”, creando un trattamento differenziato tra contribuenti sottoposti a controlli diversi (in loco o non).</a:t>
            </a:r>
          </a:p>
        </p:txBody>
      </p:sp>
    </p:spTree>
    <p:extLst>
      <p:ext uri="{BB962C8B-B14F-4D97-AF65-F5344CB8AC3E}">
        <p14:creationId xmlns:p14="http://schemas.microsoft.com/office/powerpoint/2010/main" val="426244338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childTnLst>
                          </p:cTn>
                        </p:par>
                        <p:par>
                          <p:cTn id="8" fill="hold">
                            <p:stCondLst>
                              <p:cond delay="2500"/>
                            </p:stCondLst>
                            <p:childTnLst>
                              <p:par>
                                <p:cTn id="9" presetID="26"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80">
                                          <p:stCondLst>
                                            <p:cond delay="0"/>
                                          </p:stCondLst>
                                        </p:cTn>
                                        <p:tgtEl>
                                          <p:spTgt spid="5"/>
                                        </p:tgtEl>
                                      </p:cBhvr>
                                    </p:animEffect>
                                    <p:anim calcmode="lin" valueType="num">
                                      <p:cBhvr>
                                        <p:cTn id="1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7" dur="26">
                                          <p:stCondLst>
                                            <p:cond delay="650"/>
                                          </p:stCondLst>
                                        </p:cTn>
                                        <p:tgtEl>
                                          <p:spTgt spid="5"/>
                                        </p:tgtEl>
                                      </p:cBhvr>
                                      <p:to x="100000" y="60000"/>
                                    </p:animScale>
                                    <p:animScale>
                                      <p:cBhvr>
                                        <p:cTn id="18" dur="166" decel="50000">
                                          <p:stCondLst>
                                            <p:cond delay="676"/>
                                          </p:stCondLst>
                                        </p:cTn>
                                        <p:tgtEl>
                                          <p:spTgt spid="5"/>
                                        </p:tgtEl>
                                      </p:cBhvr>
                                      <p:to x="100000" y="100000"/>
                                    </p:animScale>
                                    <p:animScale>
                                      <p:cBhvr>
                                        <p:cTn id="19" dur="26">
                                          <p:stCondLst>
                                            <p:cond delay="1312"/>
                                          </p:stCondLst>
                                        </p:cTn>
                                        <p:tgtEl>
                                          <p:spTgt spid="5"/>
                                        </p:tgtEl>
                                      </p:cBhvr>
                                      <p:to x="100000" y="80000"/>
                                    </p:animScale>
                                    <p:animScale>
                                      <p:cBhvr>
                                        <p:cTn id="20" dur="166" decel="50000">
                                          <p:stCondLst>
                                            <p:cond delay="1338"/>
                                          </p:stCondLst>
                                        </p:cTn>
                                        <p:tgtEl>
                                          <p:spTgt spid="5"/>
                                        </p:tgtEl>
                                      </p:cBhvr>
                                      <p:to x="100000" y="100000"/>
                                    </p:animScale>
                                    <p:animScale>
                                      <p:cBhvr>
                                        <p:cTn id="21" dur="26">
                                          <p:stCondLst>
                                            <p:cond delay="1642"/>
                                          </p:stCondLst>
                                        </p:cTn>
                                        <p:tgtEl>
                                          <p:spTgt spid="5"/>
                                        </p:tgtEl>
                                      </p:cBhvr>
                                      <p:to x="100000" y="90000"/>
                                    </p:animScale>
                                    <p:animScale>
                                      <p:cBhvr>
                                        <p:cTn id="22" dur="166" decel="50000">
                                          <p:stCondLst>
                                            <p:cond delay="1668"/>
                                          </p:stCondLst>
                                        </p:cTn>
                                        <p:tgtEl>
                                          <p:spTgt spid="5"/>
                                        </p:tgtEl>
                                      </p:cBhvr>
                                      <p:to x="100000" y="100000"/>
                                    </p:animScale>
                                    <p:animScale>
                                      <p:cBhvr>
                                        <p:cTn id="23" dur="26">
                                          <p:stCondLst>
                                            <p:cond delay="1808"/>
                                          </p:stCondLst>
                                        </p:cTn>
                                        <p:tgtEl>
                                          <p:spTgt spid="5"/>
                                        </p:tgtEl>
                                      </p:cBhvr>
                                      <p:to x="100000" y="95000"/>
                                    </p:animScale>
                                    <p:animScale>
                                      <p:cBhvr>
                                        <p:cTn id="2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BF0F9-44A9-A625-8456-57C65737B85B}"/>
            </a:ext>
          </a:extLst>
        </p:cNvPr>
        <p:cNvGrpSpPr/>
        <p:nvPr/>
      </p:nvGrpSpPr>
      <p:grpSpPr>
        <a:xfrm>
          <a:off x="0" y="0"/>
          <a:ext cx="0" cy="0"/>
          <a:chOff x="0" y="0"/>
          <a:chExt cx="0" cy="0"/>
        </a:xfrm>
      </p:grpSpPr>
      <p:pic>
        <p:nvPicPr>
          <p:cNvPr id="4" name="Immagine 3">
            <a:extLst>
              <a:ext uri="{FF2B5EF4-FFF2-40B4-BE49-F238E27FC236}">
                <a16:creationId xmlns:a16="http://schemas.microsoft.com/office/drawing/2014/main" id="{14EDE6B5-AA16-BCC7-8AAD-11323B7F36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mc:AlternateContent xmlns:mc="http://schemas.openxmlformats.org/markup-compatibility/2006">
        <mc:Choice xmlns:am3d="http://schemas.microsoft.com/office/drawing/2017/model3d" Requires="am3d">
          <p:graphicFrame>
            <p:nvGraphicFramePr>
              <p:cNvPr id="5" name="Modello 3D 4" descr="Freccia">
                <a:extLst>
                  <a:ext uri="{FF2B5EF4-FFF2-40B4-BE49-F238E27FC236}">
                    <a16:creationId xmlns:a16="http://schemas.microsoft.com/office/drawing/2014/main" id="{F2B7EFDB-E677-B42E-33B8-9564365E7F82}"/>
                  </a:ext>
                </a:extLst>
              </p:cNvPr>
              <p:cNvGraphicFramePr>
                <a:graphicFrameLocks noChangeAspect="1"/>
              </p:cNvGraphicFramePr>
              <p:nvPr>
                <p:extLst>
                  <p:ext uri="{D42A27DB-BD31-4B8C-83A1-F6EECF244321}">
                    <p14:modId xmlns:p14="http://schemas.microsoft.com/office/powerpoint/2010/main" val="2580683057"/>
                  </p:ext>
                </p:extLst>
              </p:nvPr>
            </p:nvGraphicFramePr>
            <p:xfrm>
              <a:off x="4786435" y="1662264"/>
              <a:ext cx="2619127" cy="3228669"/>
            </p:xfrm>
            <a:graphic>
              <a:graphicData uri="http://schemas.microsoft.com/office/drawing/2017/model3d">
                <am3d:model3d r:embed="rId3">
                  <am3d:spPr>
                    <a:xfrm>
                      <a:off x="0" y="0"/>
                      <a:ext cx="2619127" cy="3228669"/>
                    </a:xfrm>
                    <a:prstGeom prst="rect">
                      <a:avLst/>
                    </a:prstGeom>
                  </am3d:spPr>
                  <am3d:camera>
                    <am3d:pos x="0" y="0" z="65703258"/>
                    <am3d:up dx="0" dy="36000000" dz="0"/>
                    <am3d:lookAt x="0" y="0" z="0"/>
                    <am3d:perspective fov="2700000"/>
                  </am3d:camera>
                  <am3d:trans>
                    <am3d:meterPerModelUnit n="544604603" d="1000000"/>
                    <am3d:preTrans dx="0" dy="0" dz="0"/>
                    <am3d:scale>
                      <am3d:sx n="1000000" d="1000000"/>
                      <am3d:sy n="1000000" d="1000000"/>
                      <am3d:sz n="1000000" d="1000000"/>
                    </am3d:scale>
                    <am3d:rot ax="693569" ay="2510909" az="466224"/>
                    <am3d:postTrans dx="0" dy="0" dz="0"/>
                  </am3d:trans>
                  <am3d:raster rName="Office3DRenderer" rVer="16.0.8326">
                    <am3d:blip r:embed="rId4"/>
                  </am3d:raster>
                  <am3d:objViewport viewportSz="465728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5" name="Modello 3D 4" descr="Freccia">
                <a:extLst>
                  <a:ext uri="{FF2B5EF4-FFF2-40B4-BE49-F238E27FC236}">
                    <a16:creationId xmlns:a16="http://schemas.microsoft.com/office/drawing/2014/main" id="{F2B7EFDB-E677-B42E-33B8-9564365E7F82}"/>
                  </a:ext>
                </a:extLst>
              </p:cNvPr>
              <p:cNvPicPr>
                <a:picLocks noGrp="1" noRot="1" noChangeAspect="1" noMove="1" noResize="1" noEditPoints="1" noAdjustHandles="1" noChangeArrowheads="1" noChangeShapeType="1" noCrop="1"/>
              </p:cNvPicPr>
              <p:nvPr/>
            </p:nvPicPr>
            <p:blipFill>
              <a:blip r:embed="rId4"/>
              <a:stretch>
                <a:fillRect/>
              </a:stretch>
            </p:blipFill>
            <p:spPr>
              <a:xfrm>
                <a:off x="4786435" y="1662264"/>
                <a:ext cx="2619127" cy="3228669"/>
              </a:xfrm>
              <a:prstGeom prst="rect">
                <a:avLst/>
              </a:prstGeom>
            </p:spPr>
          </p:pic>
        </mc:Fallback>
      </mc:AlternateContent>
      <p:sp>
        <p:nvSpPr>
          <p:cNvPr id="7" name="AutoShape 4" descr="Risultato immagine per carta ingiallita">
            <a:extLst>
              <a:ext uri="{FF2B5EF4-FFF2-40B4-BE49-F238E27FC236}">
                <a16:creationId xmlns:a16="http://schemas.microsoft.com/office/drawing/2014/main" id="{9251EA95-C6F9-4274-0A94-C744FDF00248}"/>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t-IT"/>
          </a:p>
        </p:txBody>
      </p:sp>
      <p:sp>
        <p:nvSpPr>
          <p:cNvPr id="6" name="AutoShape 2" descr="Risultato immagine per carta ingiallita">
            <a:extLst>
              <a:ext uri="{FF2B5EF4-FFF2-40B4-BE49-F238E27FC236}">
                <a16:creationId xmlns:a16="http://schemas.microsoft.com/office/drawing/2014/main" id="{56629834-FF99-A907-5F95-B6005BED025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t-IT"/>
          </a:p>
        </p:txBody>
      </p:sp>
      <p:pic>
        <p:nvPicPr>
          <p:cNvPr id="9" name="Immagine 8">
            <a:extLst>
              <a:ext uri="{FF2B5EF4-FFF2-40B4-BE49-F238E27FC236}">
                <a16:creationId xmlns:a16="http://schemas.microsoft.com/office/drawing/2014/main" id="{C134871E-B33B-399A-7A6A-47923BE1E3EF}"/>
              </a:ext>
            </a:extLst>
          </p:cNvPr>
          <p:cNvPicPr>
            <a:picLocks noChangeAspect="1"/>
          </p:cNvPicPr>
          <p:nvPr/>
        </p:nvPicPr>
        <p:blipFill>
          <a:blip r:embed="rId5"/>
          <a:stretch>
            <a:fillRect/>
          </a:stretch>
        </p:blipFill>
        <p:spPr>
          <a:xfrm>
            <a:off x="627529" y="1237130"/>
            <a:ext cx="3872753" cy="4078940"/>
          </a:xfrm>
          <a:prstGeom prst="rect">
            <a:avLst/>
          </a:prstGeom>
          <a:ln w="19050">
            <a:solidFill>
              <a:schemeClr val="tx1"/>
            </a:solidFill>
          </a:ln>
        </p:spPr>
      </p:pic>
      <p:pic>
        <p:nvPicPr>
          <p:cNvPr id="10" name="Immagine 9">
            <a:extLst>
              <a:ext uri="{FF2B5EF4-FFF2-40B4-BE49-F238E27FC236}">
                <a16:creationId xmlns:a16="http://schemas.microsoft.com/office/drawing/2014/main" id="{D3007897-9954-F3AE-00AF-5DDFB5AEC899}"/>
              </a:ext>
            </a:extLst>
          </p:cNvPr>
          <p:cNvPicPr>
            <a:picLocks noChangeAspect="1"/>
          </p:cNvPicPr>
          <p:nvPr/>
        </p:nvPicPr>
        <p:blipFill>
          <a:blip r:embed="rId6"/>
          <a:stretch>
            <a:fillRect/>
          </a:stretch>
        </p:blipFill>
        <p:spPr>
          <a:xfrm>
            <a:off x="7709645" y="1250939"/>
            <a:ext cx="3871296" cy="4078577"/>
          </a:xfrm>
          <a:prstGeom prst="rect">
            <a:avLst/>
          </a:prstGeom>
          <a:ln w="19050">
            <a:solidFill>
              <a:schemeClr val="tx1"/>
            </a:solidFill>
          </a:ln>
        </p:spPr>
      </p:pic>
      <p:sp>
        <p:nvSpPr>
          <p:cNvPr id="11" name="CasellaDiTesto 10">
            <a:extLst>
              <a:ext uri="{FF2B5EF4-FFF2-40B4-BE49-F238E27FC236}">
                <a16:creationId xmlns:a16="http://schemas.microsoft.com/office/drawing/2014/main" id="{D1CCAD30-9EE8-3319-51A7-76B32581DDD6}"/>
              </a:ext>
            </a:extLst>
          </p:cNvPr>
          <p:cNvSpPr txBox="1"/>
          <p:nvPr/>
        </p:nvSpPr>
        <p:spPr>
          <a:xfrm>
            <a:off x="627529" y="1250939"/>
            <a:ext cx="3792071" cy="3508653"/>
          </a:xfrm>
          <a:prstGeom prst="rect">
            <a:avLst/>
          </a:prstGeom>
          <a:noFill/>
        </p:spPr>
        <p:txBody>
          <a:bodyPr wrap="square" rtlCol="0">
            <a:spAutoFit/>
          </a:bodyPr>
          <a:lstStyle/>
          <a:p>
            <a:pPr algn="ctr"/>
            <a:r>
              <a:rPr lang="it-IT" sz="3000" dirty="0">
                <a:latin typeface="Gabriola" panose="04040605051002020D02" pitchFamily="82" charset="0"/>
              </a:rPr>
              <a:t>Leggi fondamentali</a:t>
            </a:r>
          </a:p>
          <a:p>
            <a:endParaRPr lang="it-IT" dirty="0">
              <a:latin typeface="Gabriola" panose="04040605051002020D02" pitchFamily="82" charset="0"/>
            </a:endParaRPr>
          </a:p>
          <a:p>
            <a:endParaRPr lang="it-IT" dirty="0">
              <a:latin typeface="Gabriola" panose="04040605051002020D02" pitchFamily="82" charset="0"/>
            </a:endParaRPr>
          </a:p>
          <a:p>
            <a:r>
              <a:rPr lang="it-IT" sz="2600" dirty="0">
                <a:latin typeface="Gabriola" panose="04040605051002020D02" pitchFamily="82" charset="0"/>
              </a:rPr>
              <a:t>Prima di approfondire la decisione del giudice, e quindi terminare la nostra analisi, è importante soffermarsi sulle leggi che hanno determinato il risultato di questo processo.</a:t>
            </a:r>
          </a:p>
        </p:txBody>
      </p:sp>
      <p:sp>
        <p:nvSpPr>
          <p:cNvPr id="12" name="CasellaDiTesto 11">
            <a:extLst>
              <a:ext uri="{FF2B5EF4-FFF2-40B4-BE49-F238E27FC236}">
                <a16:creationId xmlns:a16="http://schemas.microsoft.com/office/drawing/2014/main" id="{28BC05BB-7494-3D8A-EAA3-C280B81C87A8}"/>
              </a:ext>
            </a:extLst>
          </p:cNvPr>
          <p:cNvSpPr txBox="1"/>
          <p:nvPr/>
        </p:nvSpPr>
        <p:spPr>
          <a:xfrm>
            <a:off x="7772400" y="1317812"/>
            <a:ext cx="3720353" cy="4016484"/>
          </a:xfrm>
          <a:prstGeom prst="rect">
            <a:avLst/>
          </a:prstGeom>
          <a:noFill/>
        </p:spPr>
        <p:txBody>
          <a:bodyPr wrap="square" rtlCol="0">
            <a:spAutoFit/>
          </a:bodyPr>
          <a:lstStyle/>
          <a:p>
            <a:pPr marL="342900" indent="-342900">
              <a:buFont typeface="Arial" panose="020B0604020202020204" pitchFamily="34" charset="0"/>
              <a:buChar char="•"/>
            </a:pPr>
            <a:r>
              <a:rPr lang="it-IT" sz="1700" dirty="0">
                <a:latin typeface="Bahnschrift SemiBold" panose="020B0502040204020203" pitchFamily="34" charset="0"/>
              </a:rPr>
              <a:t>Villa Lena: art. 3 della costituzione, art. 1 Legge n. 241/1990 e art. </a:t>
            </a:r>
            <a:r>
              <a:rPr lang="de-DE" sz="1700" dirty="0">
                <a:latin typeface="Bahnschrift SemiBold" panose="020B0502040204020203" pitchFamily="34" charset="0"/>
              </a:rPr>
              <a:t>62-sexies, D.L. n. 331/1993.</a:t>
            </a:r>
            <a:r>
              <a:rPr lang="it-IT" sz="1700" dirty="0">
                <a:latin typeface="Bahnschrift SemiBold" panose="020B0502040204020203" pitchFamily="34" charset="0"/>
              </a:rPr>
              <a:t> </a:t>
            </a:r>
          </a:p>
          <a:p>
            <a:pPr marL="342900" indent="-342900">
              <a:buFont typeface="Arial" panose="020B0604020202020204" pitchFamily="34" charset="0"/>
              <a:buChar char="•"/>
            </a:pPr>
            <a:endParaRPr lang="it-IT" sz="1700" dirty="0">
              <a:latin typeface="Bahnschrift SemiBold" panose="020B0502040204020203" pitchFamily="34" charset="0"/>
            </a:endParaRPr>
          </a:p>
          <a:p>
            <a:pPr marL="342900" indent="-342900">
              <a:buFont typeface="Arial" panose="020B0604020202020204" pitchFamily="34" charset="0"/>
              <a:buChar char="•"/>
            </a:pPr>
            <a:r>
              <a:rPr lang="it-IT" sz="1700" dirty="0">
                <a:latin typeface="Bahnschrift SemiBold" panose="020B0502040204020203" pitchFamily="34" charset="0"/>
              </a:rPr>
              <a:t>Agenzia delle Entrate: art. 12 comma 7, Legge n. 212/2000, art. 13, comma 2, Legge n. 241/1990 e Sent. n. 24823/2015.</a:t>
            </a:r>
          </a:p>
          <a:p>
            <a:pPr marL="342900" indent="-342900">
              <a:buFont typeface="Arial" panose="020B0604020202020204" pitchFamily="34" charset="0"/>
              <a:buChar char="•"/>
            </a:pPr>
            <a:endParaRPr lang="it-IT" sz="1700" dirty="0">
              <a:latin typeface="Bahnschrift SemiBold" panose="020B0502040204020203" pitchFamily="34" charset="0"/>
            </a:endParaRPr>
          </a:p>
          <a:p>
            <a:pPr marL="342900" indent="-342900">
              <a:buFont typeface="Arial" panose="020B0604020202020204" pitchFamily="34" charset="0"/>
              <a:buChar char="•"/>
            </a:pPr>
            <a:r>
              <a:rPr lang="it-IT" sz="1700" dirty="0">
                <a:latin typeface="Bahnschrift SemiBold" panose="020B0502040204020203" pitchFamily="34" charset="0"/>
              </a:rPr>
              <a:t>Corte Costituzionale: art. 41 della Carta dei diritti fondamentali UE, art. 5-ter, </a:t>
            </a:r>
            <a:r>
              <a:rPr lang="it-IT" sz="1700" dirty="0" err="1">
                <a:latin typeface="Bahnschrift SemiBold" panose="020B0502040204020203" pitchFamily="34" charset="0"/>
              </a:rPr>
              <a:t>D.Lgs.</a:t>
            </a:r>
            <a:r>
              <a:rPr lang="it-IT" sz="1700" dirty="0">
                <a:latin typeface="Bahnschrift SemiBold" panose="020B0502040204020203" pitchFamily="34" charset="0"/>
              </a:rPr>
              <a:t> n. 218/1997 (introdotto dal D.L. n. 34/2019), Sent. n. 71/2015 e n. 210/1995.</a:t>
            </a:r>
          </a:p>
        </p:txBody>
      </p:sp>
    </p:spTree>
    <p:extLst>
      <p:ext uri="{BB962C8B-B14F-4D97-AF65-F5344CB8AC3E}">
        <p14:creationId xmlns:p14="http://schemas.microsoft.com/office/powerpoint/2010/main" val="2930643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mph" presetSubtype="2" repeatCount="indefinite" fill="hold" nodeType="afterEffect">
                                  <p:stCondLst>
                                    <p:cond delay="0"/>
                                  </p:stCondLst>
                                  <p:childTnLst>
                                    <p:anim calcmode="lin" valueType="num">
                                      <p:cBhvr additive="sum">
                                        <p:cTn id="6" dur="2000" fill="hold"/>
                                        <p:tgtEl>
                                          <p:spTgt spid="5"/>
                                        </p:tgtEl>
                                        <p:attrNameLst>
                                          <p:attrName>3d.object.rotation.y</p:attrName>
                                        </p:attrNameLst>
                                      </p:cBhvr>
                                      <p:tavLst>
                                        <p:tav tm="0">
                                          <p:val>
                                            <p:fltVal val="0"/>
                                          </p:val>
                                        </p:tav>
                                        <p:tav tm="1120">
                                          <p:val>
                                            <p:fltVal val="-0.0012"/>
                                          </p:val>
                                        </p:tav>
                                        <p:tav tm="2250">
                                          <p:val>
                                            <p:fltVal val="-0.0098"/>
                                          </p:val>
                                        </p:tav>
                                        <p:tav tm="3370">
                                          <p:val>
                                            <p:fltVal val="-0.033"/>
                                          </p:val>
                                        </p:tav>
                                        <p:tav tm="4490">
                                          <p:val>
                                            <p:fltVal val="-0.0789"/>
                                          </p:val>
                                        </p:tav>
                                        <p:tav tm="5620">
                                          <p:val>
                                            <p:fltVal val="-0.1548"/>
                                          </p:val>
                                        </p:tav>
                                        <p:tav tm="6740">
                                          <p:val>
                                            <p:fltVal val="-0.267"/>
                                          </p:val>
                                        </p:tav>
                                        <p:tav tm="7870">
                                          <p:val>
                                            <p:fltVal val="-0.4235"/>
                                          </p:val>
                                        </p:tav>
                                        <p:tav tm="8990">
                                          <p:val>
                                            <p:fltVal val="-0.6337"/>
                                          </p:val>
                                        </p:tav>
                                        <p:tav tm="10110">
                                          <p:val>
                                            <p:fltVal val="-0.9013"/>
                                          </p:val>
                                        </p:tav>
                                        <p:tav tm="11240">
                                          <p:val>
                                            <p:fltVal val="-1.2353"/>
                                          </p:val>
                                        </p:tav>
                                        <p:tav tm="12360">
                                          <p:val>
                                            <p:fltVal val="-1.647"/>
                                          </p:val>
                                        </p:tav>
                                        <p:tav tm="13480">
                                          <p:val>
                                            <p:fltVal val="-2.0869"/>
                                          </p:val>
                                        </p:tav>
                                        <p:tav tm="14610">
                                          <p:val>
                                            <p:fltVal val="-2.4538"/>
                                          </p:val>
                                        </p:tav>
                                        <p:tav tm="15730">
                                          <p:val>
                                            <p:fltVal val="-2.7534"/>
                                          </p:val>
                                        </p:tav>
                                        <p:tav tm="16850">
                                          <p:val>
                                            <p:fltVal val="-2.9876"/>
                                          </p:val>
                                        </p:tav>
                                        <p:tav tm="17980">
                                          <p:val>
                                            <p:fltVal val="-3.1669"/>
                                          </p:val>
                                        </p:tav>
                                        <p:tav tm="19100">
                                          <p:val>
                                            <p:fltVal val="-3.2996"/>
                                          </p:val>
                                        </p:tav>
                                        <p:tav tm="20220">
                                          <p:val>
                                            <p:fltVal val="-3.3906"/>
                                          </p:val>
                                        </p:tav>
                                        <p:tav tm="21350">
                                          <p:val>
                                            <p:fltVal val="-3.4488"/>
                                          </p:val>
                                        </p:tav>
                                        <p:tav tm="22470">
                                          <p:val>
                                            <p:fltVal val="-3.4815"/>
                                          </p:val>
                                        </p:tav>
                                        <p:tav tm="23600">
                                          <p:val>
                                            <p:fltVal val="-3.4961"/>
                                          </p:val>
                                        </p:tav>
                                        <p:tav tm="24720">
                                          <p:val>
                                            <p:fltVal val="-3.4998"/>
                                          </p:val>
                                        </p:tav>
                                        <p:tav tm="25840">
                                          <p:val>
                                            <p:fltVal val="-3.0301"/>
                                          </p:val>
                                        </p:tav>
                                        <p:tav tm="26970">
                                          <p:val>
                                            <p:fltVal val="-0.9661"/>
                                          </p:val>
                                        </p:tav>
                                        <p:tav tm="28090">
                                          <p:val>
                                            <p:fltVal val="2.1525"/>
                                          </p:val>
                                        </p:tav>
                                        <p:tav tm="29210">
                                          <p:val>
                                            <p:fltVal val="6.1215"/>
                                          </p:val>
                                        </p:tav>
                                        <p:tav tm="30340">
                                          <p:val>
                                            <p:fltVal val="10.8322"/>
                                          </p:val>
                                        </p:tav>
                                        <p:tav tm="31460">
                                          <p:val>
                                            <p:fltVal val="16.2132"/>
                                          </p:val>
                                        </p:tav>
                                        <p:tav tm="32580">
                                          <p:val>
                                            <p:fltVal val="22.2128"/>
                                          </p:val>
                                        </p:tav>
                                        <p:tav tm="33710">
                                          <p:val>
                                            <p:fltVal val="28.7297"/>
                                          </p:val>
                                        </p:tav>
                                        <p:tav tm="34830">
                                          <p:val>
                                            <p:fltVal val="35.8493"/>
                                          </p:val>
                                        </p:tav>
                                        <p:tav tm="35960">
                                          <p:val>
                                            <p:fltVal val="43.4888"/>
                                          </p:val>
                                        </p:tav>
                                        <p:tav tm="37080">
                                          <p:val>
                                            <p:fltVal val="51.6257"/>
                                          </p:val>
                                        </p:tav>
                                        <p:tav tm="38200">
                                          <p:val>
                                            <p:fltVal val="60.2402"/>
                                          </p:val>
                                        </p:tav>
                                        <p:tav tm="39330">
                                          <p:val>
                                            <p:fltVal val="69.3155"/>
                                          </p:val>
                                        </p:tav>
                                        <p:tav tm="40450">
                                          <p:val>
                                            <p:fltVal val="78.8364"/>
                                          </p:val>
                                        </p:tav>
                                        <p:tav tm="41570">
                                          <p:val>
                                            <p:fltVal val="88.6987"/>
                                          </p:val>
                                        </p:tav>
                                        <p:tav tm="42700">
                                          <p:val>
                                            <p:fltVal val="99.0679"/>
                                          </p:val>
                                        </p:tav>
                                        <p:tav tm="43820">
                                          <p:val>
                                            <p:fltVal val="109.8461"/>
                                          </p:val>
                                        </p:tav>
                                        <p:tav tm="44940">
                                          <p:val>
                                            <p:fltVal val="121.0232"/>
                                          </p:val>
                                        </p:tav>
                                        <p:tav tm="46070">
                                          <p:val>
                                            <p:fltVal val="132.5899"/>
                                          </p:val>
                                        </p:tav>
                                        <p:tav tm="47190">
                                          <p:val>
                                            <p:fltVal val="144.5376"/>
                                          </p:val>
                                        </p:tav>
                                        <p:tav tm="48310">
                                          <p:val>
                                            <p:fltVal val="156.85851"/>
                                          </p:val>
                                        </p:tav>
                                        <p:tav tm="49440">
                                          <p:val>
                                            <p:fltVal val="169.43021"/>
                                          </p:val>
                                        </p:tav>
                                        <p:tav tm="50560">
                                          <p:val>
                                            <p:fltVal val="182.34309"/>
                                          </p:val>
                                        </p:tav>
                                        <p:tav tm="51690">
                                          <p:val>
                                            <p:fltVal val="195.1411"/>
                                          </p:val>
                                        </p:tav>
                                        <p:tav tm="52810">
                                          <p:val>
                                            <p:fltVal val="207.6945"/>
                                          </p:val>
                                        </p:tav>
                                        <p:tav tm="53930">
                                          <p:val>
                                            <p:fltVal val="219.77251"/>
                                          </p:val>
                                        </p:tav>
                                        <p:tav tm="55060">
                                          <p:val>
                                            <p:fltVal val="231.4814"/>
                                          </p:val>
                                        </p:tav>
                                        <p:tav tm="56180">
                                          <p:val>
                                            <p:fltVal val="242.91341"/>
                                          </p:val>
                                        </p:tav>
                                        <p:tav tm="57300">
                                          <p:val>
                                            <p:fltVal val="253.8558"/>
                                          </p:val>
                                        </p:tav>
                                        <p:tav tm="58430">
                                          <p:val>
                                            <p:fltVal val="264.40329"/>
                                          </p:val>
                                        </p:tav>
                                        <p:tav tm="59550">
                                          <p:val>
                                            <p:fltVal val="274.63501"/>
                                          </p:val>
                                        </p:tav>
                                        <p:tav tm="60670">
                                          <p:val>
                                            <p:fltVal val="284.35721"/>
                                          </p:val>
                                        </p:tav>
                                        <p:tav tm="61800">
                                          <p:val>
                                            <p:fltVal val="293.6507"/>
                                          </p:val>
                                        </p:tav>
                                        <p:tav tm="62920">
                                          <p:val>
                                            <p:fltVal val="302.57959"/>
                                          </p:val>
                                        </p:tav>
                                        <p:tav tm="64040">
                                          <p:val>
                                            <p:fltVal val="310.96921"/>
                                          </p:val>
                                        </p:tav>
                                        <p:tav tm="65170">
                                          <p:val>
                                            <p:fltVal val="318.88379"/>
                                          </p:val>
                                        </p:tav>
                                        <p:tav tm="66290">
                                          <p:val>
                                            <p:fltVal val="326.36801"/>
                                          </p:val>
                                        </p:tav>
                                        <p:tav tm="67420">
                                          <p:val>
                                            <p:fltVal val="333.26511"/>
                                          </p:val>
                                        </p:tav>
                                        <p:tav tm="68540">
                                          <p:val>
                                            <p:fltVal val="339.6712"/>
                                          </p:val>
                                        </p:tav>
                                        <p:tav tm="69660">
                                          <p:val>
                                            <p:fltVal val="345.43851"/>
                                          </p:val>
                                        </p:tav>
                                        <p:tav tm="70790">
                                          <p:val>
                                            <p:fltVal val="350.58469"/>
                                          </p:val>
                                        </p:tav>
                                        <p:tav tm="71910">
                                          <p:val>
                                            <p:fltVal val="355.09189"/>
                                          </p:val>
                                        </p:tav>
                                        <p:tav tm="73030">
                                          <p:val>
                                            <p:fltVal val="358.80179"/>
                                          </p:val>
                                        </p:tav>
                                        <p:tav tm="74160">
                                          <p:val>
                                            <p:fltVal val="361.63531"/>
                                          </p:val>
                                        </p:tav>
                                        <p:tav tm="75280">
                                          <p:val>
                                            <p:fltVal val="363.345"/>
                                          </p:val>
                                        </p:tav>
                                        <p:tav tm="76400">
                                          <p:val>
                                            <p:fltVal val="363.4978"/>
                                          </p:val>
                                        </p:tav>
                                        <p:tav tm="77530">
                                          <p:val>
                                            <p:fltVal val="363.47061"/>
                                          </p:val>
                                        </p:tav>
                                        <p:tav tm="78650">
                                          <p:val>
                                            <p:fltVal val="363.38339"/>
                                          </p:val>
                                        </p:tav>
                                        <p:tav tm="79780">
                                          <p:val>
                                            <p:fltVal val="363.20349"/>
                                          </p:val>
                                        </p:tav>
                                        <p:tav tm="80900">
                                          <p:val>
                                            <p:fltVal val="362.8963"/>
                                          </p:val>
                                        </p:tav>
                                        <p:tav tm="82020">
                                          <p:val>
                                            <p:fltVal val="362.4227"/>
                                          </p:val>
                                        </p:tav>
                                        <p:tav tm="83150">
                                          <p:val>
                                            <p:fltVal val="361.7569"/>
                                          </p:val>
                                        </p:tav>
                                        <p:tav tm="84270">
                                          <p:val>
                                            <p:fltVal val="361.0874"/>
                                          </p:val>
                                        </p:tav>
                                        <p:tav tm="85390">
                                          <p:val>
                                            <p:fltVal val="360.6105"/>
                                          </p:val>
                                        </p:tav>
                                        <p:tav tm="86520">
                                          <p:val>
                                            <p:fltVal val="360.30069"/>
                                          </p:val>
                                        </p:tav>
                                        <p:tav tm="87640">
                                          <p:val>
                                            <p:fltVal val="360.1188"/>
                                          </p:val>
                                        </p:tav>
                                        <p:tav tm="88760">
                                          <p:val>
                                            <p:fltVal val="360.03021"/>
                                          </p:val>
                                        </p:tav>
                                        <p:tav tm="89890">
                                          <p:val>
                                            <p:fltVal val="360.00229"/>
                                          </p:val>
                                        </p:tav>
                                        <p:tav tm="91010">
                                          <p:val>
                                            <p:fltVal val="360"/>
                                          </p:val>
                                        </p:tav>
                                        <p:tav tm="92130">
                                          <p:val>
                                            <p:fltVal val="360"/>
                                          </p:val>
                                        </p:tav>
                                        <p:tav tm="93260">
                                          <p:val>
                                            <p:fltVal val="360"/>
                                          </p:val>
                                        </p:tav>
                                        <p:tav tm="94380">
                                          <p:val>
                                            <p:fltVal val="360"/>
                                          </p:val>
                                        </p:tav>
                                        <p:tav tm="95510">
                                          <p:val>
                                            <p:fltVal val="360"/>
                                          </p:val>
                                        </p:tav>
                                        <p:tav tm="96630">
                                          <p:val>
                                            <p:fltVal val="360"/>
                                          </p:val>
                                        </p:tav>
                                        <p:tav tm="97750">
                                          <p:val>
                                            <p:fltVal val="360"/>
                                          </p:val>
                                        </p:tav>
                                        <p:tav tm="98880">
                                          <p:val>
                                            <p:fltVal val="360"/>
                                          </p:val>
                                        </p:tav>
                                        <p:tav tm="100000">
                                          <p:val>
                                            <p:fltVal val="360"/>
                                          </p:val>
                                        </p:tav>
                                      </p:tavLst>
                                    </p:anim>
                                    <p:anim calcmode="lin" valueType="num">
                                      <p:cBhvr additive="sum">
                                        <p:cTn id="7" dur="2000" fill="hold"/>
                                        <p:tgtEl>
                                          <p:spTgt spid="5"/>
                                        </p:tgtEl>
                                        <p:attrNameLst>
                                          <p:attrName>3d.object.translation.y</p:attrName>
                                        </p:attrNameLst>
                                      </p:cBhvr>
                                      <p:tavLst>
                                        <p:tav tm="0">
                                          <p:val>
                                            <p:fltVal val="0"/>
                                          </p:val>
                                        </p:tav>
                                        <p:tav tm="1120">
                                          <p:val>
                                            <p:fltVal val="0"/>
                                          </p:val>
                                        </p:tav>
                                        <p:tav tm="2250">
                                          <p:val>
                                            <p:fltVal val="-10E-5"/>
                                          </p:val>
                                        </p:tav>
                                        <p:tav tm="3370">
                                          <p:val>
                                            <p:fltVal val="-0.0004"/>
                                          </p:val>
                                        </p:tav>
                                        <p:tav tm="4490">
                                          <p:val>
                                            <p:fltVal val="-0.0011"/>
                                          </p:val>
                                        </p:tav>
                                        <p:tav tm="5620">
                                          <p:val>
                                            <p:fltVal val="-0.0021"/>
                                          </p:val>
                                        </p:tav>
                                        <p:tav tm="6740">
                                          <p:val>
                                            <p:fltVal val="-0.0037"/>
                                          </p:val>
                                        </p:tav>
                                        <p:tav tm="7870">
                                          <p:val>
                                            <p:fltVal val="-0.0059"/>
                                          </p:val>
                                        </p:tav>
                                        <p:tav tm="8990">
                                          <p:val>
                                            <p:fltVal val="-0.0088"/>
                                          </p:val>
                                        </p:tav>
                                        <p:tav tm="10110">
                                          <p:val>
                                            <p:fltVal val="-0.0125"/>
                                          </p:val>
                                        </p:tav>
                                        <p:tav tm="11240">
                                          <p:val>
                                            <p:fltVal val="-0.0162"/>
                                          </p:val>
                                        </p:tav>
                                        <p:tav tm="12360">
                                          <p:val>
                                            <p:fltVal val="-0.0191"/>
                                          </p:val>
                                        </p:tav>
                                        <p:tav tm="13480">
                                          <p:val>
                                            <p:fltVal val="-0.0213"/>
                                          </p:val>
                                        </p:tav>
                                        <p:tav tm="14610">
                                          <p:val>
                                            <p:fltVal val="-0.0228"/>
                                          </p:val>
                                        </p:tav>
                                        <p:tav tm="15730">
                                          <p:val>
                                            <p:fltVal val="-0.0239"/>
                                          </p:val>
                                        </p:tav>
                                        <p:tav tm="16850">
                                          <p:val>
                                            <p:fltVal val="-0.0245"/>
                                          </p:val>
                                        </p:tav>
                                        <p:tav tm="17980">
                                          <p:val>
                                            <p:fltVal val="-0.0248"/>
                                          </p:val>
                                        </p:tav>
                                        <p:tav tm="19100">
                                          <p:val>
                                            <p:fltVal val="-0.0249"/>
                                          </p:val>
                                        </p:tav>
                                        <p:tav tm="20220">
                                          <p:val>
                                            <p:fltVal val="-0.0249"/>
                                          </p:val>
                                        </p:tav>
                                        <p:tav tm="21350">
                                          <p:val>
                                            <p:fltVal val="-0.0248"/>
                                          </p:val>
                                        </p:tav>
                                        <p:tav tm="22470">
                                          <p:val>
                                            <p:fltVal val="-0.0241"/>
                                          </p:val>
                                        </p:tav>
                                        <p:tav tm="23600">
                                          <p:val>
                                            <p:fltVal val="-0.022"/>
                                          </p:val>
                                        </p:tav>
                                        <p:tav tm="24720">
                                          <p:val>
                                            <p:fltVal val="-0.0179"/>
                                          </p:val>
                                        </p:tav>
                                        <p:tav tm="25840">
                                          <p:val>
                                            <p:fltVal val="-0.0113"/>
                                          </p:val>
                                        </p:tav>
                                        <p:tav tm="26970">
                                          <p:val>
                                            <p:fltVal val="-0.0013"/>
                                          </p:val>
                                        </p:tav>
                                        <p:tav tm="28090">
                                          <p:val>
                                            <p:fltVal val="0.0124"/>
                                          </p:val>
                                        </p:tav>
                                        <p:tav tm="29210">
                                          <p:val>
                                            <p:fltVal val="0.0309"/>
                                          </p:val>
                                        </p:tav>
                                        <p:tav tm="30340">
                                          <p:val>
                                            <p:fltVal val="0.0546"/>
                                          </p:val>
                                        </p:tav>
                                        <p:tav tm="31460">
                                          <p:val>
                                            <p:fltVal val="0.0842"/>
                                          </p:val>
                                        </p:tav>
                                        <p:tav tm="32580">
                                          <p:val>
                                            <p:fltVal val="0.1204"/>
                                          </p:val>
                                        </p:tav>
                                        <p:tav tm="33710">
                                          <p:val>
                                            <p:fltVal val="0.1634"/>
                                          </p:val>
                                        </p:tav>
                                        <p:tav tm="34830">
                                          <p:val>
                                            <p:fltVal val="0.2145"/>
                                          </p:val>
                                        </p:tav>
                                        <p:tav tm="35960">
                                          <p:val>
                                            <p:fltVal val="0.2711"/>
                                          </p:val>
                                        </p:tav>
                                        <p:tav tm="37080">
                                          <p:val>
                                            <p:fltVal val="0.3207"/>
                                          </p:val>
                                        </p:tav>
                                        <p:tav tm="38200">
                                          <p:val>
                                            <p:fltVal val="0.3625"/>
                                          </p:val>
                                        </p:tav>
                                        <p:tav tm="39330">
                                          <p:val>
                                            <p:fltVal val="0.3973"/>
                                          </p:val>
                                        </p:tav>
                                        <p:tav tm="40450">
                                          <p:val>
                                            <p:fltVal val="0.4256"/>
                                          </p:val>
                                        </p:tav>
                                        <p:tav tm="41570">
                                          <p:val>
                                            <p:fltVal val="0.448"/>
                                          </p:val>
                                        </p:tav>
                                        <p:tav tm="42700">
                                          <p:val>
                                            <p:fltVal val="0.4655"/>
                                          </p:val>
                                        </p:tav>
                                        <p:tav tm="43820">
                                          <p:val>
                                            <p:fltVal val="0.4786"/>
                                          </p:val>
                                        </p:tav>
                                        <p:tav tm="44940">
                                          <p:val>
                                            <p:fltVal val="0.4878"/>
                                          </p:val>
                                        </p:tav>
                                        <p:tav tm="46070">
                                          <p:val>
                                            <p:fltVal val="0.4939"/>
                                          </p:val>
                                        </p:tav>
                                        <p:tav tm="47190">
                                          <p:val>
                                            <p:fltVal val="0.4975"/>
                                          </p:val>
                                        </p:tav>
                                        <p:tav tm="48310">
                                          <p:val>
                                            <p:fltVal val="0.4993"/>
                                          </p:val>
                                        </p:tav>
                                        <p:tav tm="49440">
                                          <p:val>
                                            <p:fltVal val="0.4999"/>
                                          </p:val>
                                        </p:tav>
                                        <p:tav tm="50560">
                                          <p:val>
                                            <p:fltVal val="0.4999"/>
                                          </p:val>
                                        </p:tav>
                                        <p:tav tm="51690">
                                          <p:val>
                                            <p:fltVal val="0.4998"/>
                                          </p:val>
                                        </p:tav>
                                        <p:tav tm="52810">
                                          <p:val>
                                            <p:fltVal val="0.4988"/>
                                          </p:val>
                                        </p:tav>
                                        <p:tav tm="53930">
                                          <p:val>
                                            <p:fltVal val="0.4965"/>
                                          </p:val>
                                        </p:tav>
                                        <p:tav tm="55060">
                                          <p:val>
                                            <p:fltVal val="0.4921"/>
                                          </p:val>
                                        </p:tav>
                                        <p:tav tm="56180">
                                          <p:val>
                                            <p:fltVal val="0.485"/>
                                          </p:val>
                                        </p:tav>
                                        <p:tav tm="57300">
                                          <p:val>
                                            <p:fltVal val="0.4746"/>
                                          </p:val>
                                        </p:tav>
                                        <p:tav tm="58430">
                                          <p:val>
                                            <p:fltVal val="0.4603"/>
                                          </p:val>
                                        </p:tav>
                                        <p:tav tm="59550">
                                          <p:val>
                                            <p:fltVal val="0.4411"/>
                                          </p:val>
                                        </p:tav>
                                        <p:tav tm="60670">
                                          <p:val>
                                            <p:fltVal val="0.4169"/>
                                          </p:val>
                                        </p:tav>
                                        <p:tav tm="61800">
                                          <p:val>
                                            <p:fltVal val="0.3868"/>
                                          </p:val>
                                        </p:tav>
                                        <p:tav tm="62920">
                                          <p:val>
                                            <p:fltVal val="0.3499"/>
                                          </p:val>
                                        </p:tav>
                                        <p:tav tm="64040">
                                          <p:val>
                                            <p:fltVal val="0.306"/>
                                          </p:val>
                                        </p:tav>
                                        <p:tav tm="65170">
                                          <p:val>
                                            <p:fltVal val="0.2544"/>
                                          </p:val>
                                        </p:tav>
                                        <p:tav tm="66290">
                                          <p:val>
                                            <p:fltVal val="0.1981"/>
                                          </p:val>
                                        </p:tav>
                                        <p:tav tm="67420">
                                          <p:val>
                                            <p:fltVal val="0.1498"/>
                                          </p:val>
                                        </p:tav>
                                        <p:tav tm="68540">
                                          <p:val>
                                            <p:fltVal val="0.1087"/>
                                          </p:val>
                                        </p:tav>
                                        <p:tav tm="69660">
                                          <p:val>
                                            <p:fltVal val="0.0748"/>
                                          </p:val>
                                        </p:tav>
                                        <p:tav tm="70790">
                                          <p:val>
                                            <p:fltVal val="0.0473"/>
                                          </p:val>
                                        </p:tav>
                                        <p:tav tm="71910">
                                          <p:val>
                                            <p:fltVal val="0.0251"/>
                                          </p:val>
                                        </p:tav>
                                        <p:tav tm="73030">
                                          <p:val>
                                            <p:fltVal val="0.0082"/>
                                          </p:val>
                                        </p:tav>
                                        <p:tav tm="74160">
                                          <p:val>
                                            <p:fltVal val="-0.0044"/>
                                          </p:val>
                                        </p:tav>
                                        <p:tav tm="75280">
                                          <p:val>
                                            <p:fltVal val="-0.0134"/>
                                          </p:val>
                                        </p:tav>
                                        <p:tav tm="76400">
                                          <p:val>
                                            <p:fltVal val="-0.0192"/>
                                          </p:val>
                                        </p:tav>
                                        <p:tav tm="77530">
                                          <p:val>
                                            <p:fltVal val="-0.0227"/>
                                          </p:val>
                                        </p:tav>
                                        <p:tav tm="78650">
                                          <p:val>
                                            <p:fltVal val="-0.0244"/>
                                          </p:val>
                                        </p:tav>
                                        <p:tav tm="79780">
                                          <p:val>
                                            <p:fltVal val="-0.0249"/>
                                          </p:val>
                                        </p:tav>
                                        <p:tav tm="80900">
                                          <p:val>
                                            <p:fltVal val="-0.0249"/>
                                          </p:val>
                                        </p:tav>
                                        <p:tav tm="82020">
                                          <p:val>
                                            <p:fltVal val="-0.0244"/>
                                          </p:val>
                                        </p:tav>
                                        <p:tav tm="83150">
                                          <p:val>
                                            <p:fltVal val="-0.0219"/>
                                          </p:val>
                                        </p:tav>
                                        <p:tav tm="84270">
                                          <p:val>
                                            <p:fltVal val="-0.0156"/>
                                          </p:val>
                                        </p:tav>
                                        <p:tav tm="85390">
                                          <p:val>
                                            <p:fltVal val="-0.0039"/>
                                          </p:val>
                                        </p:tav>
                                        <p:tav tm="86520">
                                          <p:val>
                                            <p:fltVal val="0.0104"/>
                                          </p:val>
                                        </p:tav>
                                        <p:tav tm="87640">
                                          <p:val>
                                            <p:fltVal val="0.0192"/>
                                          </p:val>
                                        </p:tav>
                                        <p:tav tm="88760">
                                          <p:val>
                                            <p:fltVal val="0.0235"/>
                                          </p:val>
                                        </p:tav>
                                        <p:tav tm="89890">
                                          <p:val>
                                            <p:fltVal val="0.0248"/>
                                          </p:val>
                                        </p:tav>
                                        <p:tav tm="91010">
                                          <p:val>
                                            <p:fltVal val="0.0249"/>
                                          </p:val>
                                        </p:tav>
                                        <p:tav tm="92130">
                                          <p:val>
                                            <p:fltVal val="0.0247"/>
                                          </p:val>
                                        </p:tav>
                                        <p:tav tm="93260">
                                          <p:val>
                                            <p:fltVal val="0.0234"/>
                                          </p:val>
                                        </p:tav>
                                        <p:tav tm="94380">
                                          <p:val>
                                            <p:fltVal val="0.0202"/>
                                          </p:val>
                                        </p:tav>
                                        <p:tav tm="95510">
                                          <p:val>
                                            <p:fltVal val="0.0143"/>
                                          </p:val>
                                        </p:tav>
                                        <p:tav tm="96630">
                                          <p:val>
                                            <p:fltVal val="0.0071"/>
                                          </p:val>
                                        </p:tav>
                                        <p:tav tm="97750">
                                          <p:val>
                                            <p:fltVal val="0.0027"/>
                                          </p:val>
                                        </p:tav>
                                        <p:tav tm="98880">
                                          <p:val>
                                            <p:fltVal val="0.0007"/>
                                          </p:val>
                                        </p:tav>
                                        <p:tav tm="100000">
                                          <p:val>
                                            <p:fltVal val="0"/>
                                          </p:val>
                                        </p:tav>
                                      </p:tavLst>
                                    </p:anim>
                                    <p:anim calcmode="lin" valueType="num">
                                      <p:cBhvr additive="mult">
                                        <p:cTn id="8" dur="2000" fill="hold"/>
                                        <p:tgtEl>
                                          <p:spTgt spid="5"/>
                                        </p:tgtEl>
                                        <p:attrNameLst>
                                          <p:attrName>3d.object.scale.x</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9" dur="2000" fill="hold"/>
                                        <p:tgtEl>
                                          <p:spTgt spid="5"/>
                                        </p:tgtEl>
                                        <p:attrNameLst>
                                          <p:attrName>3d.object.scale.y</p:attrName>
                                        </p:attrNameLst>
                                      </p:cBhvr>
                                      <p:tavLst>
                                        <p:tav tm="0">
                                          <p:val>
                                            <p:fltVal val="1"/>
                                          </p:val>
                                        </p:tav>
                                        <p:tav tm="1120">
                                          <p:val>
                                            <p:fltVal val="0.9999"/>
                                          </p:val>
                                        </p:tav>
                                        <p:tav tm="2250">
                                          <p:val>
                                            <p:fltVal val="0.9994"/>
                                          </p:val>
                                        </p:tav>
                                        <p:tav tm="3370">
                                          <p:val>
                                            <p:fltVal val="0.9981"/>
                                          </p:val>
                                        </p:tav>
                                        <p:tav tm="4490">
                                          <p:val>
                                            <p:fltVal val="0.9955"/>
                                          </p:val>
                                        </p:tav>
                                        <p:tav tm="5620">
                                          <p:val>
                                            <p:fltVal val="0.9913"/>
                                          </p:val>
                                        </p:tav>
                                        <p:tav tm="6740">
                                          <p:val>
                                            <p:fltVal val="0.985"/>
                                          </p:val>
                                        </p:tav>
                                        <p:tav tm="7870">
                                          <p:val>
                                            <p:fltVal val="0.9763"/>
                                          </p:val>
                                        </p:tav>
                                        <p:tav tm="8990">
                                          <p:val>
                                            <p:fltVal val="0.9646"/>
                                          </p:val>
                                        </p:tav>
                                        <p:tav tm="10110">
                                          <p:val>
                                            <p:fltVal val="0.9497"/>
                                          </p:val>
                                        </p:tav>
                                        <p:tav tm="11240">
                                          <p:val>
                                            <p:fltVal val="0.9348"/>
                                          </p:val>
                                        </p:tav>
                                        <p:tav tm="12360">
                                          <p:val>
                                            <p:fltVal val="0.9232"/>
                                          </p:val>
                                        </p:tav>
                                        <p:tav tm="13480">
                                          <p:val>
                                            <p:fltVal val="0.9146"/>
                                          </p:val>
                                        </p:tav>
                                        <p:tav tm="14610">
                                          <p:val>
                                            <p:fltVal val="0.9084"/>
                                          </p:val>
                                        </p:tav>
                                        <p:tav tm="15730">
                                          <p:val>
                                            <p:fltVal val="0.9042"/>
                                          </p:val>
                                        </p:tav>
                                        <p:tav tm="16850">
                                          <p:val>
                                            <p:fltVal val="0.9017"/>
                                          </p:val>
                                        </p:tav>
                                        <p:tav tm="17980">
                                          <p:val>
                                            <p:fltVal val="0.9005"/>
                                          </p:val>
                                        </p:tav>
                                        <p:tav tm="19100">
                                          <p:val>
                                            <p:fltVal val="0.9"/>
                                          </p:val>
                                        </p:tav>
                                        <p:tav tm="20220">
                                          <p:val>
                                            <p:fltVal val="0.8999"/>
                                          </p:val>
                                        </p:tav>
                                        <p:tav tm="21350">
                                          <p:val>
                                            <p:fltVal val="0.9006"/>
                                          </p:val>
                                        </p:tav>
                                        <p:tav tm="22470">
                                          <p:val>
                                            <p:fltVal val="0.9046"/>
                                          </p:val>
                                        </p:tav>
                                        <p:tav tm="23600">
                                          <p:val>
                                            <p:fltVal val="0.9153"/>
                                          </p:val>
                                        </p:tav>
                                        <p:tav tm="24720">
                                          <p:val>
                                            <p:fltVal val="0.9362"/>
                                          </p:val>
                                        </p:tav>
                                        <p:tav tm="25840">
                                          <p:val>
                                            <p:fltVal val="0.9659"/>
                                          </p:val>
                                        </p:tav>
                                        <p:tav tm="26970">
                                          <p:val>
                                            <p:fltVal val="0.9858"/>
                                          </p:val>
                                        </p:tav>
                                        <p:tav tm="28090">
                                          <p:val>
                                            <p:fltVal val="0.9959"/>
                                          </p:val>
                                        </p:tav>
                                        <p:tav tm="29210">
                                          <p:val>
                                            <p:fltVal val="0.9995"/>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0.9998"/>
                                          </p:val>
                                        </p:tav>
                                        <p:tav tm="68540">
                                          <p:val>
                                            <p:fltVal val="0.9987"/>
                                          </p:val>
                                        </p:tav>
                                        <p:tav tm="69660">
                                          <p:val>
                                            <p:fltVal val="0.9955"/>
                                          </p:val>
                                        </p:tav>
                                        <p:tav tm="70790">
                                          <p:val>
                                            <p:fltVal val="0.9888"/>
                                          </p:val>
                                        </p:tav>
                                        <p:tav tm="71910">
                                          <p:val>
                                            <p:fltVal val="0.9775"/>
                                          </p:val>
                                        </p:tav>
                                        <p:tav tm="73030">
                                          <p:val>
                                            <p:fltVal val="0.9605"/>
                                          </p:val>
                                        </p:tav>
                                        <p:tav tm="74160">
                                          <p:val>
                                            <p:fltVal val="0.9385"/>
                                          </p:val>
                                        </p:tav>
                                        <p:tav tm="75280">
                                          <p:val>
                                            <p:fltVal val="0.9217"/>
                                          </p:val>
                                        </p:tav>
                                        <p:tav tm="76400">
                                          <p:val>
                                            <p:fltVal val="0.9107"/>
                                          </p:val>
                                        </p:tav>
                                        <p:tav tm="77530">
                                          <p:val>
                                            <p:fltVal val="0.9042"/>
                                          </p:val>
                                        </p:tav>
                                        <p:tav tm="78650">
                                          <p:val>
                                            <p:fltVal val="0.901"/>
                                          </p:val>
                                        </p:tav>
                                        <p:tav tm="79780">
                                          <p:val>
                                            <p:fltVal val="0.9"/>
                                          </p:val>
                                        </p:tav>
                                        <p:tav tm="80900">
                                          <p:val>
                                            <p:fltVal val="0.9"/>
                                          </p:val>
                                        </p:tav>
                                        <p:tav tm="82020">
                                          <p:val>
                                            <p:fltVal val="0.901"/>
                                          </p:val>
                                        </p:tav>
                                        <p:tav tm="83150">
                                          <p:val>
                                            <p:fltVal val="0.9061"/>
                                          </p:val>
                                        </p:tav>
                                        <p:tav tm="84270">
                                          <p:val>
                                            <p:fltVal val="0.9186"/>
                                          </p:val>
                                        </p:tav>
                                        <p:tav tm="85390">
                                          <p:val>
                                            <p:fltVal val="0.942"/>
                                          </p:val>
                                        </p:tav>
                                        <p:tav tm="86520">
                                          <p:val>
                                            <p:fltVal val="0.9709"/>
                                          </p:val>
                                        </p:tav>
                                        <p:tav tm="87640">
                                          <p:val>
                                            <p:fltVal val="0.9885"/>
                                          </p:val>
                                        </p:tav>
                                        <p:tav tm="88760">
                                          <p:val>
                                            <p:fltVal val="0.997"/>
                                          </p:val>
                                        </p:tav>
                                        <p:tav tm="89890">
                                          <p:val>
                                            <p:fltVal val="0.9997"/>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10" dur="2000" fill="hold"/>
                                        <p:tgtEl>
                                          <p:spTgt spid="5"/>
                                        </p:tgtEl>
                                        <p:attrNameLst>
                                          <p:attrName>3d.object.scale.z</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childTnLst>
                                </p:cTn>
                              </p:par>
                              <p:par>
                                <p:cTn id="11" presetID="10" presetClass="entr" presetSubtype="0"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childTnLst>
                                </p:cTn>
                              </p:par>
                            </p:childTnLst>
                          </p:cTn>
                        </p:par>
                        <p:par>
                          <p:cTn id="17" fill="hold">
                            <p:stCondLst>
                              <p:cond delay="3000"/>
                            </p:stCondLst>
                            <p:childTnLst>
                              <p:par>
                                <p:cTn id="18" presetID="10" presetClass="entr" presetSubtype="0"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5F8FD-F015-7248-F504-23CC5C572C24}"/>
            </a:ext>
          </a:extLst>
        </p:cNvPr>
        <p:cNvGrpSpPr/>
        <p:nvPr/>
      </p:nvGrpSpPr>
      <p:grpSpPr>
        <a:xfrm>
          <a:off x="0" y="0"/>
          <a:ext cx="0" cy="0"/>
          <a:chOff x="0" y="0"/>
          <a:chExt cx="0" cy="0"/>
        </a:xfrm>
      </p:grpSpPr>
      <p:pic>
        <p:nvPicPr>
          <p:cNvPr id="4" name="Immagine 3">
            <a:extLst>
              <a:ext uri="{FF2B5EF4-FFF2-40B4-BE49-F238E27FC236}">
                <a16:creationId xmlns:a16="http://schemas.microsoft.com/office/drawing/2014/main" id="{15D3DDAC-2940-8E75-6F1F-40674762DC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ttangolo 4">
            <a:extLst>
              <a:ext uri="{FF2B5EF4-FFF2-40B4-BE49-F238E27FC236}">
                <a16:creationId xmlns:a16="http://schemas.microsoft.com/office/drawing/2014/main" id="{15661B34-430D-F955-8125-9BB5283CF9B4}"/>
              </a:ext>
            </a:extLst>
          </p:cNvPr>
          <p:cNvSpPr/>
          <p:nvPr/>
        </p:nvSpPr>
        <p:spPr>
          <a:xfrm>
            <a:off x="1640541" y="224118"/>
            <a:ext cx="8955741" cy="1264023"/>
          </a:xfrm>
          <a:prstGeom prst="rect">
            <a:avLst/>
          </a:prstGeom>
          <a:solidFill>
            <a:schemeClr val="bg1"/>
          </a:solidFill>
          <a:ln w="19050">
            <a:solidFill>
              <a:schemeClr val="tx1"/>
            </a:solidFill>
          </a:ln>
          <a:effectLst>
            <a:glow rad="1397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 name="CasellaDiTesto 1">
            <a:extLst>
              <a:ext uri="{FF2B5EF4-FFF2-40B4-BE49-F238E27FC236}">
                <a16:creationId xmlns:a16="http://schemas.microsoft.com/office/drawing/2014/main" id="{7B102EA4-552E-0DD8-8948-B40DB9930F19}"/>
              </a:ext>
            </a:extLst>
          </p:cNvPr>
          <p:cNvSpPr txBox="1"/>
          <p:nvPr/>
        </p:nvSpPr>
        <p:spPr>
          <a:xfrm>
            <a:off x="1667436" y="439272"/>
            <a:ext cx="8884023" cy="830997"/>
          </a:xfrm>
          <a:prstGeom prst="rect">
            <a:avLst/>
          </a:prstGeom>
          <a:noFill/>
        </p:spPr>
        <p:txBody>
          <a:bodyPr wrap="square" rtlCol="0">
            <a:spAutoFit/>
          </a:bodyPr>
          <a:lstStyle/>
          <a:p>
            <a:pPr algn="ctr"/>
            <a:r>
              <a:rPr lang="it-IT" sz="4800" dirty="0">
                <a:latin typeface="Castellar" panose="020A0402060406010301" pitchFamily="18" charset="0"/>
              </a:rPr>
              <a:t>Villa lena</a:t>
            </a:r>
          </a:p>
        </p:txBody>
      </p:sp>
      <p:pic>
        <p:nvPicPr>
          <p:cNvPr id="8" name="Immagine 7">
            <a:extLst>
              <a:ext uri="{FF2B5EF4-FFF2-40B4-BE49-F238E27FC236}">
                <a16:creationId xmlns:a16="http://schemas.microsoft.com/office/drawing/2014/main" id="{AFC9D801-5720-9DD1-6D94-50FFDA5E08E0}"/>
              </a:ext>
            </a:extLst>
          </p:cNvPr>
          <p:cNvPicPr>
            <a:picLocks noChangeAspect="1"/>
          </p:cNvPicPr>
          <p:nvPr/>
        </p:nvPicPr>
        <p:blipFill>
          <a:blip r:embed="rId3"/>
          <a:stretch>
            <a:fillRect/>
          </a:stretch>
        </p:blipFill>
        <p:spPr>
          <a:xfrm>
            <a:off x="56399" y="2483225"/>
            <a:ext cx="3908613" cy="3675529"/>
          </a:xfrm>
          <a:prstGeom prst="rect">
            <a:avLst/>
          </a:prstGeom>
          <a:ln w="19050">
            <a:solidFill>
              <a:schemeClr val="tx1"/>
            </a:solidFill>
          </a:ln>
        </p:spPr>
      </p:pic>
      <p:pic>
        <p:nvPicPr>
          <p:cNvPr id="9" name="Immagine 8">
            <a:extLst>
              <a:ext uri="{FF2B5EF4-FFF2-40B4-BE49-F238E27FC236}">
                <a16:creationId xmlns:a16="http://schemas.microsoft.com/office/drawing/2014/main" id="{B3D98E67-2EE6-770D-587E-D168E42E1C05}"/>
              </a:ext>
            </a:extLst>
          </p:cNvPr>
          <p:cNvPicPr>
            <a:picLocks noChangeAspect="1"/>
          </p:cNvPicPr>
          <p:nvPr/>
        </p:nvPicPr>
        <p:blipFill>
          <a:blip r:embed="rId3"/>
          <a:stretch>
            <a:fillRect/>
          </a:stretch>
        </p:blipFill>
        <p:spPr>
          <a:xfrm>
            <a:off x="4155140" y="2483222"/>
            <a:ext cx="3908613" cy="3675529"/>
          </a:xfrm>
          <a:prstGeom prst="rect">
            <a:avLst/>
          </a:prstGeom>
          <a:ln w="19050">
            <a:solidFill>
              <a:schemeClr val="tx1"/>
            </a:solidFill>
          </a:ln>
        </p:spPr>
      </p:pic>
      <p:pic>
        <p:nvPicPr>
          <p:cNvPr id="11" name="Immagine 10">
            <a:extLst>
              <a:ext uri="{FF2B5EF4-FFF2-40B4-BE49-F238E27FC236}">
                <a16:creationId xmlns:a16="http://schemas.microsoft.com/office/drawing/2014/main" id="{7EA0143A-D604-A6A7-0C0E-0068D7AF4931}"/>
              </a:ext>
            </a:extLst>
          </p:cNvPr>
          <p:cNvPicPr>
            <a:picLocks noChangeAspect="1"/>
          </p:cNvPicPr>
          <p:nvPr/>
        </p:nvPicPr>
        <p:blipFill>
          <a:blip r:embed="rId3"/>
          <a:stretch>
            <a:fillRect/>
          </a:stretch>
        </p:blipFill>
        <p:spPr>
          <a:xfrm>
            <a:off x="8226990" y="2483221"/>
            <a:ext cx="3908613" cy="3675529"/>
          </a:xfrm>
          <a:prstGeom prst="rect">
            <a:avLst/>
          </a:prstGeom>
          <a:ln w="19050">
            <a:solidFill>
              <a:schemeClr val="tx1"/>
            </a:solidFill>
          </a:ln>
        </p:spPr>
      </p:pic>
      <p:sp>
        <p:nvSpPr>
          <p:cNvPr id="12" name="CasellaDiTesto 11">
            <a:extLst>
              <a:ext uri="{FF2B5EF4-FFF2-40B4-BE49-F238E27FC236}">
                <a16:creationId xmlns:a16="http://schemas.microsoft.com/office/drawing/2014/main" id="{964CF54C-3113-8DFB-6E0A-6962826B952D}"/>
              </a:ext>
            </a:extLst>
          </p:cNvPr>
          <p:cNvSpPr txBox="1"/>
          <p:nvPr/>
        </p:nvSpPr>
        <p:spPr>
          <a:xfrm>
            <a:off x="190869" y="2553161"/>
            <a:ext cx="3639671" cy="2585323"/>
          </a:xfrm>
          <a:prstGeom prst="rect">
            <a:avLst/>
          </a:prstGeom>
          <a:noFill/>
        </p:spPr>
        <p:txBody>
          <a:bodyPr wrap="square" rtlCol="0">
            <a:spAutoFit/>
          </a:bodyPr>
          <a:lstStyle/>
          <a:p>
            <a:pPr algn="ctr"/>
            <a:r>
              <a:rPr lang="it-IT" dirty="0">
                <a:latin typeface="Bahnschrift SemiBold" panose="020B0502040204020203" pitchFamily="34" charset="0"/>
              </a:rPr>
              <a:t>Art. 3 della costituzione</a:t>
            </a:r>
          </a:p>
          <a:p>
            <a:endParaRPr lang="it-IT" dirty="0">
              <a:latin typeface="Bahnschrift SemiBold" panose="020B0502040204020203" pitchFamily="34" charset="0"/>
            </a:endParaRPr>
          </a:p>
          <a:p>
            <a:r>
              <a:rPr lang="it-IT" dirty="0">
                <a:latin typeface="Palatino Linotype" panose="02040502050505030304" pitchFamily="18" charset="0"/>
              </a:rPr>
              <a:t>Principio di uguaglianza e ragionevolezza, invocato per contestare la disparità di trattamento tra verifiche "in loco" e verifiche "a tavolino". </a:t>
            </a:r>
          </a:p>
          <a:p>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4"/>
              </a:rPr>
              <a:t>3</a:t>
            </a:r>
            <a:endParaRPr lang="it-IT" dirty="0">
              <a:latin typeface="Palatino Linotype" panose="02040502050505030304" pitchFamily="18" charset="0"/>
            </a:endParaRPr>
          </a:p>
        </p:txBody>
      </p:sp>
      <p:sp>
        <p:nvSpPr>
          <p:cNvPr id="17" name="CasellaDiTesto 16">
            <a:extLst>
              <a:ext uri="{FF2B5EF4-FFF2-40B4-BE49-F238E27FC236}">
                <a16:creationId xmlns:a16="http://schemas.microsoft.com/office/drawing/2014/main" id="{1E8644EC-4C11-028B-9333-91EB311F6E9A}"/>
              </a:ext>
            </a:extLst>
          </p:cNvPr>
          <p:cNvSpPr txBox="1"/>
          <p:nvPr/>
        </p:nvSpPr>
        <p:spPr>
          <a:xfrm>
            <a:off x="4312024" y="2553161"/>
            <a:ext cx="3594847" cy="3693319"/>
          </a:xfrm>
          <a:prstGeom prst="rect">
            <a:avLst/>
          </a:prstGeom>
          <a:noFill/>
        </p:spPr>
        <p:txBody>
          <a:bodyPr wrap="square" rtlCol="0">
            <a:spAutoFit/>
          </a:bodyPr>
          <a:lstStyle/>
          <a:p>
            <a:pPr algn="ctr"/>
            <a:r>
              <a:rPr lang="it-IT" dirty="0">
                <a:latin typeface="Bahnschrift SemiBold" panose="020B0502040204020203" pitchFamily="34" charset="0"/>
              </a:rPr>
              <a:t>Art. 1 Legge n. 241/1990 (Nuove norme sul procedimento amministrativo)</a:t>
            </a:r>
          </a:p>
          <a:p>
            <a:pPr algn="ctr"/>
            <a:endParaRPr lang="it-IT" dirty="0">
              <a:latin typeface="Bahnschrift SemiBold" panose="020B0502040204020203" pitchFamily="34" charset="0"/>
            </a:endParaRPr>
          </a:p>
          <a:p>
            <a:r>
              <a:rPr lang="it-IT" dirty="0">
                <a:latin typeface="Palatino Linotype" panose="02040502050505030304" pitchFamily="18" charset="0"/>
              </a:rPr>
              <a:t>Per sostenere che l'amministrazione finanziaria deve conformarsi ai principi dell'UE, incluso quello del contraddittorio.</a:t>
            </a:r>
          </a:p>
          <a:p>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5"/>
              </a:rPr>
              <a:t>1</a:t>
            </a:r>
            <a:endParaRPr lang="it-IT" dirty="0">
              <a:latin typeface="Palatino Linotype" panose="02040502050505030304" pitchFamily="18" charset="0"/>
            </a:endParaRPr>
          </a:p>
          <a:p>
            <a:pPr algn="ctr"/>
            <a:endParaRPr lang="it-IT" dirty="0">
              <a:latin typeface="Bahnschrift SemiBold" panose="020B0502040204020203" pitchFamily="34" charset="0"/>
            </a:endParaRPr>
          </a:p>
          <a:p>
            <a:endParaRPr lang="it-IT" dirty="0"/>
          </a:p>
        </p:txBody>
      </p:sp>
      <p:sp>
        <p:nvSpPr>
          <p:cNvPr id="18" name="CasellaDiTesto 17">
            <a:extLst>
              <a:ext uri="{FF2B5EF4-FFF2-40B4-BE49-F238E27FC236}">
                <a16:creationId xmlns:a16="http://schemas.microsoft.com/office/drawing/2014/main" id="{7B053F49-D771-CC7F-11F3-26A02F1949BD}"/>
              </a:ext>
            </a:extLst>
          </p:cNvPr>
          <p:cNvSpPr txBox="1"/>
          <p:nvPr/>
        </p:nvSpPr>
        <p:spPr>
          <a:xfrm>
            <a:off x="8399929" y="2553161"/>
            <a:ext cx="3601202" cy="2862322"/>
          </a:xfrm>
          <a:prstGeom prst="rect">
            <a:avLst/>
          </a:prstGeom>
          <a:noFill/>
        </p:spPr>
        <p:txBody>
          <a:bodyPr wrap="square" rtlCol="0">
            <a:spAutoFit/>
          </a:bodyPr>
          <a:lstStyle/>
          <a:p>
            <a:pPr algn="ctr"/>
            <a:r>
              <a:rPr lang="it-IT" dirty="0">
                <a:latin typeface="Bahnschrift SemiBold" panose="020B0502040204020203" pitchFamily="34" charset="0"/>
              </a:rPr>
              <a:t>Art. </a:t>
            </a:r>
            <a:r>
              <a:rPr lang="de-DE" dirty="0">
                <a:latin typeface="Bahnschrift SemiBold" panose="020B0502040204020203" pitchFamily="34" charset="0"/>
              </a:rPr>
              <a:t>62-sexies, D.L. n. 331/1993</a:t>
            </a:r>
          </a:p>
          <a:p>
            <a:pPr algn="ctr"/>
            <a:endParaRPr lang="de-DE" dirty="0">
              <a:latin typeface="Bahnschrift SemiBold" panose="020B0502040204020203" pitchFamily="34" charset="0"/>
            </a:endParaRPr>
          </a:p>
          <a:p>
            <a:r>
              <a:rPr lang="it-IT" dirty="0">
                <a:latin typeface="Palatino Linotype" panose="02040502050505030304" pitchFamily="18" charset="0"/>
              </a:rPr>
              <a:t>Per analogia con gli accertamenti presuntivi (come quelli basati su studi di settore, ora ISA), per i quali è prevista una forma di interlocuzione con il contribuente.</a:t>
            </a:r>
          </a:p>
          <a:p>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6"/>
              </a:rPr>
              <a:t>62</a:t>
            </a:r>
            <a:endParaRPr lang="it-IT" dirty="0">
              <a:latin typeface="Palatino Linotype" panose="02040502050505030304" pitchFamily="18" charset="0"/>
            </a:endParaRPr>
          </a:p>
        </p:txBody>
      </p:sp>
    </p:spTree>
    <p:extLst>
      <p:ext uri="{BB962C8B-B14F-4D97-AF65-F5344CB8AC3E}">
        <p14:creationId xmlns:p14="http://schemas.microsoft.com/office/powerpoint/2010/main" val="360472269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0-#ppt_w/2"/>
                                          </p:val>
                                        </p:tav>
                                        <p:tav tm="100000">
                                          <p:val>
                                            <p:strVal val="#ppt_x"/>
                                          </p:val>
                                        </p:tav>
                                      </p:tavLst>
                                    </p:anim>
                                    <p:anim calcmode="lin" valueType="num">
                                      <p:cBhvr additive="base">
                                        <p:cTn id="22" dur="5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1+#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2"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additive="base">
                                        <p:cTn id="35" dur="500" fill="hold"/>
                                        <p:tgtEl>
                                          <p:spTgt spid="17"/>
                                        </p:tgtEl>
                                        <p:attrNameLst>
                                          <p:attrName>ppt_x</p:attrName>
                                        </p:attrNameLst>
                                      </p:cBhvr>
                                      <p:tavLst>
                                        <p:tav tm="0">
                                          <p:val>
                                            <p:strVal val="1+#ppt_w/2"/>
                                          </p:val>
                                        </p:tav>
                                        <p:tav tm="100000">
                                          <p:val>
                                            <p:strVal val="#ppt_x"/>
                                          </p:val>
                                        </p:tav>
                                      </p:tavLst>
                                    </p:anim>
                                    <p:anim calcmode="lin" valueType="num">
                                      <p:cBhvr additive="base">
                                        <p:cTn id="36" dur="500" fill="hold"/>
                                        <p:tgtEl>
                                          <p:spTgt spid="17"/>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1+#ppt_w/2"/>
                                          </p:val>
                                        </p:tav>
                                        <p:tav tm="100000">
                                          <p:val>
                                            <p:strVal val="#ppt_x"/>
                                          </p:val>
                                        </p:tav>
                                      </p:tavLst>
                                    </p:anim>
                                    <p:anim calcmode="lin" valueType="num">
                                      <p:cBhvr additive="base">
                                        <p:cTn id="41"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12" grpId="0"/>
      <p:bldP spid="17" grpId="0"/>
      <p:bldP spid="1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E2B2FF-D681-6C42-7EEA-F8EB229A96E0}"/>
            </a:ext>
          </a:extLst>
        </p:cNvPr>
        <p:cNvGrpSpPr/>
        <p:nvPr/>
      </p:nvGrpSpPr>
      <p:grpSpPr>
        <a:xfrm>
          <a:off x="0" y="0"/>
          <a:ext cx="0" cy="0"/>
          <a:chOff x="0" y="0"/>
          <a:chExt cx="0" cy="0"/>
        </a:xfrm>
      </p:grpSpPr>
      <p:pic>
        <p:nvPicPr>
          <p:cNvPr id="4" name="Immagine 3">
            <a:extLst>
              <a:ext uri="{FF2B5EF4-FFF2-40B4-BE49-F238E27FC236}">
                <a16:creationId xmlns:a16="http://schemas.microsoft.com/office/drawing/2014/main" id="{0AD17563-5FB4-D791-AB47-1ABD1B64E1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ttangolo 4">
            <a:extLst>
              <a:ext uri="{FF2B5EF4-FFF2-40B4-BE49-F238E27FC236}">
                <a16:creationId xmlns:a16="http://schemas.microsoft.com/office/drawing/2014/main" id="{51D41D8F-3330-8797-4D9A-7263B5D6E0E3}"/>
              </a:ext>
            </a:extLst>
          </p:cNvPr>
          <p:cNvSpPr/>
          <p:nvPr/>
        </p:nvSpPr>
        <p:spPr>
          <a:xfrm>
            <a:off x="1640541" y="224118"/>
            <a:ext cx="8955741" cy="1264023"/>
          </a:xfrm>
          <a:prstGeom prst="rect">
            <a:avLst/>
          </a:prstGeom>
          <a:solidFill>
            <a:schemeClr val="bg1"/>
          </a:solidFill>
          <a:ln w="19050">
            <a:solidFill>
              <a:schemeClr val="tx1"/>
            </a:solidFill>
          </a:ln>
          <a:effectLst>
            <a:glow rad="1397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 name="CasellaDiTesto 1">
            <a:extLst>
              <a:ext uri="{FF2B5EF4-FFF2-40B4-BE49-F238E27FC236}">
                <a16:creationId xmlns:a16="http://schemas.microsoft.com/office/drawing/2014/main" id="{46A88D12-3A34-1871-D9A9-3FAB7DAC88B6}"/>
              </a:ext>
            </a:extLst>
          </p:cNvPr>
          <p:cNvSpPr txBox="1"/>
          <p:nvPr/>
        </p:nvSpPr>
        <p:spPr>
          <a:xfrm>
            <a:off x="1667436" y="439272"/>
            <a:ext cx="8884023" cy="830997"/>
          </a:xfrm>
          <a:prstGeom prst="rect">
            <a:avLst/>
          </a:prstGeom>
          <a:noFill/>
        </p:spPr>
        <p:txBody>
          <a:bodyPr wrap="square" rtlCol="0">
            <a:spAutoFit/>
          </a:bodyPr>
          <a:lstStyle/>
          <a:p>
            <a:pPr algn="ctr"/>
            <a:r>
              <a:rPr lang="it-IT" sz="4800" dirty="0">
                <a:latin typeface="Castellar" panose="020A0402060406010301" pitchFamily="18" charset="0"/>
              </a:rPr>
              <a:t>Agenzia delle entrate</a:t>
            </a:r>
          </a:p>
        </p:txBody>
      </p:sp>
      <p:pic>
        <p:nvPicPr>
          <p:cNvPr id="8" name="Immagine 7">
            <a:extLst>
              <a:ext uri="{FF2B5EF4-FFF2-40B4-BE49-F238E27FC236}">
                <a16:creationId xmlns:a16="http://schemas.microsoft.com/office/drawing/2014/main" id="{EB68A73B-9D67-6BBE-55D1-18C799715013}"/>
              </a:ext>
            </a:extLst>
          </p:cNvPr>
          <p:cNvPicPr>
            <a:picLocks noChangeAspect="1"/>
          </p:cNvPicPr>
          <p:nvPr/>
        </p:nvPicPr>
        <p:blipFill>
          <a:blip r:embed="rId3"/>
          <a:stretch>
            <a:fillRect/>
          </a:stretch>
        </p:blipFill>
        <p:spPr>
          <a:xfrm>
            <a:off x="56399" y="2483225"/>
            <a:ext cx="3908613" cy="3675529"/>
          </a:xfrm>
          <a:prstGeom prst="rect">
            <a:avLst/>
          </a:prstGeom>
          <a:ln w="19050">
            <a:solidFill>
              <a:schemeClr val="tx1"/>
            </a:solidFill>
          </a:ln>
        </p:spPr>
      </p:pic>
      <p:pic>
        <p:nvPicPr>
          <p:cNvPr id="9" name="Immagine 8">
            <a:extLst>
              <a:ext uri="{FF2B5EF4-FFF2-40B4-BE49-F238E27FC236}">
                <a16:creationId xmlns:a16="http://schemas.microsoft.com/office/drawing/2014/main" id="{B38F24B6-B231-BF55-DD4B-4FA735C06464}"/>
              </a:ext>
            </a:extLst>
          </p:cNvPr>
          <p:cNvPicPr>
            <a:picLocks noChangeAspect="1"/>
          </p:cNvPicPr>
          <p:nvPr/>
        </p:nvPicPr>
        <p:blipFill>
          <a:blip r:embed="rId3"/>
          <a:stretch>
            <a:fillRect/>
          </a:stretch>
        </p:blipFill>
        <p:spPr>
          <a:xfrm>
            <a:off x="4155140" y="2483222"/>
            <a:ext cx="3908613" cy="3675529"/>
          </a:xfrm>
          <a:prstGeom prst="rect">
            <a:avLst/>
          </a:prstGeom>
          <a:ln w="19050">
            <a:solidFill>
              <a:schemeClr val="tx1"/>
            </a:solidFill>
          </a:ln>
        </p:spPr>
      </p:pic>
      <p:pic>
        <p:nvPicPr>
          <p:cNvPr id="11" name="Immagine 10">
            <a:extLst>
              <a:ext uri="{FF2B5EF4-FFF2-40B4-BE49-F238E27FC236}">
                <a16:creationId xmlns:a16="http://schemas.microsoft.com/office/drawing/2014/main" id="{30CF65F0-1228-8387-6EB4-3AF66589F917}"/>
              </a:ext>
            </a:extLst>
          </p:cNvPr>
          <p:cNvPicPr>
            <a:picLocks noChangeAspect="1"/>
          </p:cNvPicPr>
          <p:nvPr/>
        </p:nvPicPr>
        <p:blipFill>
          <a:blip r:embed="rId3"/>
          <a:stretch>
            <a:fillRect/>
          </a:stretch>
        </p:blipFill>
        <p:spPr>
          <a:xfrm>
            <a:off x="8226990" y="2483221"/>
            <a:ext cx="3908613" cy="3675529"/>
          </a:xfrm>
          <a:prstGeom prst="rect">
            <a:avLst/>
          </a:prstGeom>
          <a:ln w="19050">
            <a:solidFill>
              <a:schemeClr val="tx1"/>
            </a:solidFill>
          </a:ln>
        </p:spPr>
      </p:pic>
      <p:sp>
        <p:nvSpPr>
          <p:cNvPr id="12" name="CasellaDiTesto 11">
            <a:extLst>
              <a:ext uri="{FF2B5EF4-FFF2-40B4-BE49-F238E27FC236}">
                <a16:creationId xmlns:a16="http://schemas.microsoft.com/office/drawing/2014/main" id="{6C682E47-E82E-017C-E248-929736CC0347}"/>
              </a:ext>
            </a:extLst>
          </p:cNvPr>
          <p:cNvSpPr txBox="1"/>
          <p:nvPr/>
        </p:nvSpPr>
        <p:spPr>
          <a:xfrm>
            <a:off x="4276164" y="2553161"/>
            <a:ext cx="3639671" cy="3693319"/>
          </a:xfrm>
          <a:prstGeom prst="rect">
            <a:avLst/>
          </a:prstGeom>
          <a:noFill/>
        </p:spPr>
        <p:txBody>
          <a:bodyPr wrap="square" rtlCol="0">
            <a:spAutoFit/>
          </a:bodyPr>
          <a:lstStyle/>
          <a:p>
            <a:pPr algn="ctr"/>
            <a:r>
              <a:rPr lang="it-IT" dirty="0">
                <a:latin typeface="Bahnschrift SemiBold" panose="020B0502040204020203" pitchFamily="34" charset="0"/>
              </a:rPr>
              <a:t>Art. 12 comma 7, Legge n. 212/2000 (Statuto del contribuente)</a:t>
            </a:r>
          </a:p>
          <a:p>
            <a:pPr algn="ctr"/>
            <a:endParaRPr lang="it-IT" dirty="0">
              <a:latin typeface="Bahnschrift SemiBold" panose="020B0502040204020203" pitchFamily="34" charset="0"/>
            </a:endParaRPr>
          </a:p>
          <a:p>
            <a:r>
              <a:rPr lang="it-IT" dirty="0">
                <a:latin typeface="Palatino Linotype" panose="02040502050505030304" pitchFamily="18" charset="0"/>
              </a:rPr>
              <a:t>La norma stessa impugnata, la cui formulazione testuale limita l'obbligo di specifico contraddittorio (con verbale e termine di 60 giorni) ai soli casi di verifiche presso i locali del contribuente.</a:t>
            </a:r>
          </a:p>
          <a:p>
            <a:pPr algn="ctr"/>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4"/>
              </a:rPr>
              <a:t>12</a:t>
            </a:r>
            <a:endParaRPr lang="it-IT" dirty="0">
              <a:latin typeface="Palatino Linotype" panose="02040502050505030304" pitchFamily="18" charset="0"/>
            </a:endParaRPr>
          </a:p>
        </p:txBody>
      </p:sp>
      <p:sp>
        <p:nvSpPr>
          <p:cNvPr id="17" name="CasellaDiTesto 16">
            <a:extLst>
              <a:ext uri="{FF2B5EF4-FFF2-40B4-BE49-F238E27FC236}">
                <a16:creationId xmlns:a16="http://schemas.microsoft.com/office/drawing/2014/main" id="{7B0334FD-718A-80ED-7E63-1BCAF10B4377}"/>
              </a:ext>
            </a:extLst>
          </p:cNvPr>
          <p:cNvSpPr txBox="1"/>
          <p:nvPr/>
        </p:nvSpPr>
        <p:spPr>
          <a:xfrm>
            <a:off x="226728" y="2553161"/>
            <a:ext cx="3594847" cy="3693319"/>
          </a:xfrm>
          <a:prstGeom prst="rect">
            <a:avLst/>
          </a:prstGeom>
          <a:noFill/>
        </p:spPr>
        <p:txBody>
          <a:bodyPr wrap="square" rtlCol="0">
            <a:spAutoFit/>
          </a:bodyPr>
          <a:lstStyle/>
          <a:p>
            <a:pPr algn="ctr"/>
            <a:r>
              <a:rPr lang="it-IT" dirty="0">
                <a:latin typeface="Bahnschrift SemiBold" panose="020B0502040204020203" pitchFamily="34" charset="0"/>
              </a:rPr>
              <a:t>Art. 13, comma 2, Legge n. 241/1990 </a:t>
            </a:r>
          </a:p>
          <a:p>
            <a:pPr algn="ctr"/>
            <a:endParaRPr lang="it-IT" dirty="0">
              <a:latin typeface="Bahnschrift SemiBold" panose="020B0502040204020203" pitchFamily="34" charset="0"/>
            </a:endParaRPr>
          </a:p>
          <a:p>
            <a:r>
              <a:rPr lang="it-IT" dirty="0">
                <a:latin typeface="Palatino Linotype" panose="02040502050505030304" pitchFamily="18" charset="0"/>
              </a:rPr>
              <a:t>Per evidenziare che il Capo III sulla partecipazione al procedimento amministrativo non si applica ai procedimenti tributari, per i quali valgono le norme speciali.</a:t>
            </a:r>
          </a:p>
          <a:p>
            <a:pPr algn="ctr"/>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5"/>
              </a:rPr>
              <a:t>13</a:t>
            </a:r>
            <a:endParaRPr lang="it-IT" dirty="0">
              <a:latin typeface="Palatino Linotype" panose="02040502050505030304" pitchFamily="18" charset="0"/>
            </a:endParaRPr>
          </a:p>
          <a:p>
            <a:pPr algn="ctr"/>
            <a:endParaRPr lang="it-IT" dirty="0">
              <a:latin typeface="Bahnschrift SemiBold" panose="020B0502040204020203" pitchFamily="34" charset="0"/>
            </a:endParaRPr>
          </a:p>
          <a:p>
            <a:endParaRPr lang="it-IT" dirty="0"/>
          </a:p>
        </p:txBody>
      </p:sp>
      <p:sp>
        <p:nvSpPr>
          <p:cNvPr id="18" name="CasellaDiTesto 17">
            <a:extLst>
              <a:ext uri="{FF2B5EF4-FFF2-40B4-BE49-F238E27FC236}">
                <a16:creationId xmlns:a16="http://schemas.microsoft.com/office/drawing/2014/main" id="{1C621212-C16F-5BDA-B2BC-736CBC2C2873}"/>
              </a:ext>
            </a:extLst>
          </p:cNvPr>
          <p:cNvSpPr txBox="1"/>
          <p:nvPr/>
        </p:nvSpPr>
        <p:spPr>
          <a:xfrm>
            <a:off x="8399929" y="2553161"/>
            <a:ext cx="3601202" cy="2862322"/>
          </a:xfrm>
          <a:prstGeom prst="rect">
            <a:avLst/>
          </a:prstGeom>
          <a:noFill/>
        </p:spPr>
        <p:txBody>
          <a:bodyPr wrap="square" rtlCol="0">
            <a:spAutoFit/>
          </a:bodyPr>
          <a:lstStyle/>
          <a:p>
            <a:pPr algn="ctr"/>
            <a:r>
              <a:rPr lang="it-IT" dirty="0">
                <a:latin typeface="Bahnschrift SemiBold" panose="020B0502040204020203" pitchFamily="34" charset="0"/>
              </a:rPr>
              <a:t>Cassazione, Sez. Tributaria, n. 24823/2015</a:t>
            </a:r>
          </a:p>
          <a:p>
            <a:pPr algn="ctr"/>
            <a:endParaRPr lang="de-DE" dirty="0">
              <a:latin typeface="Bahnschrift SemiBold" panose="020B0502040204020203" pitchFamily="34" charset="0"/>
            </a:endParaRPr>
          </a:p>
          <a:p>
            <a:r>
              <a:rPr lang="it-IT" dirty="0">
                <a:latin typeface="Palatino Linotype" panose="02040502050505030304" pitchFamily="18" charset="0"/>
              </a:rPr>
              <a:t>Per sostenere che, in assenza di specifica previsione, non esiste un obbligo generalizzato di contraddittorio endoprocedimentale per i tributi non armonizzati (come IRES e IRAP).</a:t>
            </a:r>
          </a:p>
        </p:txBody>
      </p:sp>
    </p:spTree>
    <p:extLst>
      <p:ext uri="{BB962C8B-B14F-4D97-AF65-F5344CB8AC3E}">
        <p14:creationId xmlns:p14="http://schemas.microsoft.com/office/powerpoint/2010/main" val="101167286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0-#ppt_w/2"/>
                                          </p:val>
                                        </p:tav>
                                        <p:tav tm="100000">
                                          <p:val>
                                            <p:strVal val="#ppt_x"/>
                                          </p:val>
                                        </p:tav>
                                      </p:tavLst>
                                    </p:anim>
                                    <p:anim calcmode="lin" valueType="num">
                                      <p:cBhvr additive="base">
                                        <p:cTn id="22" dur="5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1+#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2"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1+#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1+#ppt_w/2"/>
                                          </p:val>
                                        </p:tav>
                                        <p:tav tm="100000">
                                          <p:val>
                                            <p:strVal val="#ppt_x"/>
                                          </p:val>
                                        </p:tav>
                                      </p:tavLst>
                                    </p:anim>
                                    <p:anim calcmode="lin" valueType="num">
                                      <p:cBhvr additive="base">
                                        <p:cTn id="41"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12"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B07E57-7C08-7615-8BAC-E6531E95FA27}"/>
            </a:ext>
          </a:extLst>
        </p:cNvPr>
        <p:cNvGrpSpPr/>
        <p:nvPr/>
      </p:nvGrpSpPr>
      <p:grpSpPr>
        <a:xfrm>
          <a:off x="0" y="0"/>
          <a:ext cx="0" cy="0"/>
          <a:chOff x="0" y="0"/>
          <a:chExt cx="0" cy="0"/>
        </a:xfrm>
      </p:grpSpPr>
      <p:pic>
        <p:nvPicPr>
          <p:cNvPr id="4" name="Immagine 3">
            <a:extLst>
              <a:ext uri="{FF2B5EF4-FFF2-40B4-BE49-F238E27FC236}">
                <a16:creationId xmlns:a16="http://schemas.microsoft.com/office/drawing/2014/main" id="{6951259E-D525-932B-F788-57E191BC31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ttangolo 4">
            <a:extLst>
              <a:ext uri="{FF2B5EF4-FFF2-40B4-BE49-F238E27FC236}">
                <a16:creationId xmlns:a16="http://schemas.microsoft.com/office/drawing/2014/main" id="{4AFEA621-2EBD-6E16-7D3A-53017BEEFEFE}"/>
              </a:ext>
            </a:extLst>
          </p:cNvPr>
          <p:cNvSpPr/>
          <p:nvPr/>
        </p:nvSpPr>
        <p:spPr>
          <a:xfrm>
            <a:off x="1640541" y="224118"/>
            <a:ext cx="8955741" cy="1264023"/>
          </a:xfrm>
          <a:prstGeom prst="rect">
            <a:avLst/>
          </a:prstGeom>
          <a:solidFill>
            <a:schemeClr val="bg1"/>
          </a:solidFill>
          <a:ln w="19050">
            <a:solidFill>
              <a:schemeClr val="tx1"/>
            </a:solidFill>
          </a:ln>
          <a:effectLst>
            <a:glow rad="1397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 name="CasellaDiTesto 1">
            <a:extLst>
              <a:ext uri="{FF2B5EF4-FFF2-40B4-BE49-F238E27FC236}">
                <a16:creationId xmlns:a16="http://schemas.microsoft.com/office/drawing/2014/main" id="{F0661E3D-95A1-BC32-552B-E08CFCFB4FEE}"/>
              </a:ext>
            </a:extLst>
          </p:cNvPr>
          <p:cNvSpPr txBox="1"/>
          <p:nvPr/>
        </p:nvSpPr>
        <p:spPr>
          <a:xfrm>
            <a:off x="1667436" y="439272"/>
            <a:ext cx="8884023" cy="830997"/>
          </a:xfrm>
          <a:prstGeom prst="rect">
            <a:avLst/>
          </a:prstGeom>
          <a:noFill/>
        </p:spPr>
        <p:txBody>
          <a:bodyPr wrap="square" rtlCol="0">
            <a:spAutoFit/>
          </a:bodyPr>
          <a:lstStyle/>
          <a:p>
            <a:pPr algn="ctr"/>
            <a:r>
              <a:rPr lang="it-IT" sz="4800" dirty="0">
                <a:latin typeface="Castellar" panose="020A0402060406010301" pitchFamily="18" charset="0"/>
              </a:rPr>
              <a:t>Corte costituzionale</a:t>
            </a:r>
          </a:p>
        </p:txBody>
      </p:sp>
      <p:pic>
        <p:nvPicPr>
          <p:cNvPr id="8" name="Immagine 7">
            <a:extLst>
              <a:ext uri="{FF2B5EF4-FFF2-40B4-BE49-F238E27FC236}">
                <a16:creationId xmlns:a16="http://schemas.microsoft.com/office/drawing/2014/main" id="{35AA98CE-DB44-5C40-A080-502317E5C9E7}"/>
              </a:ext>
            </a:extLst>
          </p:cNvPr>
          <p:cNvPicPr>
            <a:picLocks noChangeAspect="1"/>
          </p:cNvPicPr>
          <p:nvPr/>
        </p:nvPicPr>
        <p:blipFill>
          <a:blip r:embed="rId3"/>
          <a:stretch>
            <a:fillRect/>
          </a:stretch>
        </p:blipFill>
        <p:spPr>
          <a:xfrm>
            <a:off x="56399" y="2483225"/>
            <a:ext cx="3908613" cy="3675529"/>
          </a:xfrm>
          <a:prstGeom prst="rect">
            <a:avLst/>
          </a:prstGeom>
          <a:ln w="19050">
            <a:solidFill>
              <a:schemeClr val="tx1"/>
            </a:solidFill>
          </a:ln>
        </p:spPr>
      </p:pic>
      <p:pic>
        <p:nvPicPr>
          <p:cNvPr id="9" name="Immagine 8">
            <a:extLst>
              <a:ext uri="{FF2B5EF4-FFF2-40B4-BE49-F238E27FC236}">
                <a16:creationId xmlns:a16="http://schemas.microsoft.com/office/drawing/2014/main" id="{FB7FFE7D-7E87-98A9-13F6-F896AE5857C3}"/>
              </a:ext>
            </a:extLst>
          </p:cNvPr>
          <p:cNvPicPr>
            <a:picLocks noChangeAspect="1"/>
          </p:cNvPicPr>
          <p:nvPr/>
        </p:nvPicPr>
        <p:blipFill>
          <a:blip r:embed="rId3"/>
          <a:stretch>
            <a:fillRect/>
          </a:stretch>
        </p:blipFill>
        <p:spPr>
          <a:xfrm>
            <a:off x="4155140" y="2483222"/>
            <a:ext cx="3908613" cy="3675529"/>
          </a:xfrm>
          <a:prstGeom prst="rect">
            <a:avLst/>
          </a:prstGeom>
          <a:ln w="19050">
            <a:solidFill>
              <a:schemeClr val="tx1"/>
            </a:solidFill>
          </a:ln>
        </p:spPr>
      </p:pic>
      <p:pic>
        <p:nvPicPr>
          <p:cNvPr id="11" name="Immagine 10">
            <a:extLst>
              <a:ext uri="{FF2B5EF4-FFF2-40B4-BE49-F238E27FC236}">
                <a16:creationId xmlns:a16="http://schemas.microsoft.com/office/drawing/2014/main" id="{9BB06773-02A9-E9EC-46D8-CAF688042C24}"/>
              </a:ext>
            </a:extLst>
          </p:cNvPr>
          <p:cNvPicPr>
            <a:picLocks noChangeAspect="1"/>
          </p:cNvPicPr>
          <p:nvPr/>
        </p:nvPicPr>
        <p:blipFill>
          <a:blip r:embed="rId3"/>
          <a:stretch>
            <a:fillRect/>
          </a:stretch>
        </p:blipFill>
        <p:spPr>
          <a:xfrm>
            <a:off x="8226990" y="2483221"/>
            <a:ext cx="3908613" cy="3675529"/>
          </a:xfrm>
          <a:prstGeom prst="rect">
            <a:avLst/>
          </a:prstGeom>
          <a:ln w="19050">
            <a:solidFill>
              <a:schemeClr val="tx1"/>
            </a:solidFill>
          </a:ln>
        </p:spPr>
      </p:pic>
      <p:sp>
        <p:nvSpPr>
          <p:cNvPr id="12" name="CasellaDiTesto 11">
            <a:extLst>
              <a:ext uri="{FF2B5EF4-FFF2-40B4-BE49-F238E27FC236}">
                <a16:creationId xmlns:a16="http://schemas.microsoft.com/office/drawing/2014/main" id="{43F25273-F805-7A85-E520-EA8F9A1BBF97}"/>
              </a:ext>
            </a:extLst>
          </p:cNvPr>
          <p:cNvSpPr txBox="1"/>
          <p:nvPr/>
        </p:nvSpPr>
        <p:spPr>
          <a:xfrm>
            <a:off x="4276164" y="2553161"/>
            <a:ext cx="3639671" cy="3139321"/>
          </a:xfrm>
          <a:prstGeom prst="rect">
            <a:avLst/>
          </a:prstGeom>
          <a:noFill/>
        </p:spPr>
        <p:txBody>
          <a:bodyPr wrap="square" rtlCol="0">
            <a:spAutoFit/>
          </a:bodyPr>
          <a:lstStyle/>
          <a:p>
            <a:pPr algn="ctr"/>
            <a:r>
              <a:rPr lang="it-IT" dirty="0">
                <a:latin typeface="Bahnschrift SemiBold" panose="020B0502040204020203" pitchFamily="34" charset="0"/>
              </a:rPr>
              <a:t>art. 5-ter, </a:t>
            </a:r>
            <a:r>
              <a:rPr lang="it-IT" dirty="0" err="1">
                <a:latin typeface="Bahnschrift SemiBold" panose="020B0502040204020203" pitchFamily="34" charset="0"/>
              </a:rPr>
              <a:t>D.Lgs.</a:t>
            </a:r>
            <a:r>
              <a:rPr lang="it-IT" dirty="0">
                <a:latin typeface="Bahnschrift SemiBold" panose="020B0502040204020203" pitchFamily="34" charset="0"/>
              </a:rPr>
              <a:t> n. 218/1997 (introdotto dal D.L. n. 34/2019)</a:t>
            </a:r>
          </a:p>
          <a:p>
            <a:pPr algn="ctr"/>
            <a:endParaRPr lang="it-IT" dirty="0">
              <a:latin typeface="Bahnschrift SemiBold" panose="020B0502040204020203" pitchFamily="34" charset="0"/>
            </a:endParaRPr>
          </a:p>
          <a:p>
            <a:r>
              <a:rPr lang="it-IT" dirty="0">
                <a:latin typeface="Palatino Linotype" panose="02040502050505030304" pitchFamily="18" charset="0"/>
              </a:rPr>
              <a:t>Citato come esempio dell'evoluzione legislativa recente verso un'estensione del contraddittorio, pur con limiti applicativi.</a:t>
            </a:r>
          </a:p>
          <a:p>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4"/>
              </a:rPr>
              <a:t>5</a:t>
            </a:r>
            <a:endParaRPr lang="it-IT" dirty="0">
              <a:latin typeface="Palatino Linotype" panose="02040502050505030304" pitchFamily="18" charset="0"/>
            </a:endParaRPr>
          </a:p>
          <a:p>
            <a:pPr algn="ctr"/>
            <a:r>
              <a:rPr lang="it-IT" dirty="0">
                <a:latin typeface="Palatino Linotype" panose="02040502050505030304" pitchFamily="18" charset="0"/>
              </a:rPr>
              <a:t>Articolo </a:t>
            </a:r>
            <a:r>
              <a:rPr lang="it-IT" dirty="0">
                <a:latin typeface="Palatino Linotype" panose="02040502050505030304" pitchFamily="18" charset="0"/>
                <a:hlinkClick r:id="rId5"/>
              </a:rPr>
              <a:t>abrogato</a:t>
            </a:r>
            <a:endParaRPr lang="it-IT" dirty="0">
              <a:latin typeface="Palatino Linotype" panose="02040502050505030304" pitchFamily="18" charset="0"/>
            </a:endParaRPr>
          </a:p>
        </p:txBody>
      </p:sp>
      <p:sp>
        <p:nvSpPr>
          <p:cNvPr id="17" name="CasellaDiTesto 16">
            <a:extLst>
              <a:ext uri="{FF2B5EF4-FFF2-40B4-BE49-F238E27FC236}">
                <a16:creationId xmlns:a16="http://schemas.microsoft.com/office/drawing/2014/main" id="{B81BF96C-1081-4CD7-63DC-2CCB766D63F3}"/>
              </a:ext>
            </a:extLst>
          </p:cNvPr>
          <p:cNvSpPr txBox="1"/>
          <p:nvPr/>
        </p:nvSpPr>
        <p:spPr>
          <a:xfrm>
            <a:off x="226728" y="2553161"/>
            <a:ext cx="3594847" cy="3693319"/>
          </a:xfrm>
          <a:prstGeom prst="rect">
            <a:avLst/>
          </a:prstGeom>
          <a:noFill/>
        </p:spPr>
        <p:txBody>
          <a:bodyPr wrap="square" rtlCol="0">
            <a:spAutoFit/>
          </a:bodyPr>
          <a:lstStyle/>
          <a:p>
            <a:pPr algn="ctr"/>
            <a:r>
              <a:rPr lang="it-IT" dirty="0">
                <a:latin typeface="Bahnschrift SemiBold" panose="020B0502040204020203" pitchFamily="34" charset="0"/>
              </a:rPr>
              <a:t>art. 41 della Carta dei diritti fondamentali UE</a:t>
            </a:r>
          </a:p>
          <a:p>
            <a:pPr algn="ctr"/>
            <a:endParaRPr lang="it-IT" dirty="0">
              <a:latin typeface="Bahnschrift SemiBold" panose="020B0502040204020203" pitchFamily="34" charset="0"/>
            </a:endParaRPr>
          </a:p>
          <a:p>
            <a:r>
              <a:rPr lang="it-IT" dirty="0">
                <a:latin typeface="Palatino Linotype" panose="02040502050505030304" pitchFamily="18" charset="0"/>
              </a:rPr>
              <a:t>Richiamato per descrivere l'obbligo generale di contraddittorio vigente nell'ambito dei "tributi armonizzati" disciplinati dal diritto UE.</a:t>
            </a:r>
            <a:br>
              <a:rPr lang="it-IT" dirty="0">
                <a:latin typeface="Palatino Linotype" panose="02040502050505030304" pitchFamily="18" charset="0"/>
              </a:rPr>
            </a:br>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6"/>
              </a:rPr>
              <a:t>41</a:t>
            </a:r>
            <a:endParaRPr lang="it-IT" dirty="0">
              <a:latin typeface="Palatino Linotype" panose="02040502050505030304" pitchFamily="18" charset="0"/>
            </a:endParaRPr>
          </a:p>
          <a:p>
            <a:pPr algn="ctr"/>
            <a:endParaRPr lang="it-IT" dirty="0">
              <a:latin typeface="Bahnschrift SemiBold" panose="020B0502040204020203" pitchFamily="34" charset="0"/>
            </a:endParaRPr>
          </a:p>
          <a:p>
            <a:endParaRPr lang="it-IT" dirty="0"/>
          </a:p>
        </p:txBody>
      </p:sp>
      <p:sp>
        <p:nvSpPr>
          <p:cNvPr id="18" name="CasellaDiTesto 17">
            <a:extLst>
              <a:ext uri="{FF2B5EF4-FFF2-40B4-BE49-F238E27FC236}">
                <a16:creationId xmlns:a16="http://schemas.microsoft.com/office/drawing/2014/main" id="{307393AA-B3BC-6E5C-15C2-E9D6A74EECD4}"/>
              </a:ext>
            </a:extLst>
          </p:cNvPr>
          <p:cNvSpPr txBox="1"/>
          <p:nvPr/>
        </p:nvSpPr>
        <p:spPr>
          <a:xfrm>
            <a:off x="8399929" y="2553161"/>
            <a:ext cx="3601202" cy="2308324"/>
          </a:xfrm>
          <a:prstGeom prst="rect">
            <a:avLst/>
          </a:prstGeom>
          <a:noFill/>
        </p:spPr>
        <p:txBody>
          <a:bodyPr wrap="square" rtlCol="0">
            <a:spAutoFit/>
          </a:bodyPr>
          <a:lstStyle/>
          <a:p>
            <a:pPr algn="ctr"/>
            <a:r>
              <a:rPr lang="it-IT" dirty="0">
                <a:latin typeface="Bahnschrift SemiBold" panose="020B0502040204020203" pitchFamily="34" charset="0"/>
              </a:rPr>
              <a:t>Sent. n. 71/2015 e n. 210/1995</a:t>
            </a:r>
          </a:p>
          <a:p>
            <a:pPr algn="ctr"/>
            <a:endParaRPr lang="de-DE" dirty="0">
              <a:latin typeface="Bahnschrift SemiBold" panose="020B0502040204020203" pitchFamily="34" charset="0"/>
            </a:endParaRPr>
          </a:p>
          <a:p>
            <a:endParaRPr lang="it-IT" dirty="0">
              <a:latin typeface="Palatino Linotype" panose="02040502050505030304" pitchFamily="18" charset="0"/>
            </a:endParaRPr>
          </a:p>
          <a:p>
            <a:r>
              <a:rPr lang="it-IT" dirty="0">
                <a:latin typeface="Palatino Linotype" panose="02040502050505030304" pitchFamily="18" charset="0"/>
              </a:rPr>
              <a:t>Per affermare il ruolo centrale del principio del "giusto procedimento" (contraddittorio endoprocedimentale) nell'ordinamento.</a:t>
            </a:r>
          </a:p>
        </p:txBody>
      </p:sp>
    </p:spTree>
    <p:extLst>
      <p:ext uri="{BB962C8B-B14F-4D97-AF65-F5344CB8AC3E}">
        <p14:creationId xmlns:p14="http://schemas.microsoft.com/office/powerpoint/2010/main" val="287649901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1+#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 fill="hold"/>
                                        <p:tgtEl>
                                          <p:spTgt spid="9"/>
                                        </p:tgtEl>
                                        <p:attrNameLst>
                                          <p:attrName>ppt_x</p:attrName>
                                        </p:attrNameLst>
                                      </p:cBhvr>
                                      <p:tavLst>
                                        <p:tav tm="0">
                                          <p:val>
                                            <p:strVal val="0-#ppt_w/2"/>
                                          </p:val>
                                        </p:tav>
                                        <p:tav tm="100000">
                                          <p:val>
                                            <p:strVal val="#ppt_x"/>
                                          </p:val>
                                        </p:tav>
                                      </p:tavLst>
                                    </p:anim>
                                    <p:anim calcmode="lin" valueType="num">
                                      <p:cBhvr additive="base">
                                        <p:cTn id="22" dur="5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1+#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2"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fill="hold"/>
                                        <p:tgtEl>
                                          <p:spTgt spid="12"/>
                                        </p:tgtEl>
                                        <p:attrNameLst>
                                          <p:attrName>ppt_x</p:attrName>
                                        </p:attrNameLst>
                                      </p:cBhvr>
                                      <p:tavLst>
                                        <p:tav tm="0">
                                          <p:val>
                                            <p:strVal val="1+#ppt_w/2"/>
                                          </p:val>
                                        </p:tav>
                                        <p:tav tm="100000">
                                          <p:val>
                                            <p:strVal val="#ppt_x"/>
                                          </p:val>
                                        </p:tav>
                                      </p:tavLst>
                                    </p:anim>
                                    <p:anim calcmode="lin" valueType="num">
                                      <p:cBhvr additive="base">
                                        <p:cTn id="36" dur="5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additive="base">
                                        <p:cTn id="40" dur="500" fill="hold"/>
                                        <p:tgtEl>
                                          <p:spTgt spid="18"/>
                                        </p:tgtEl>
                                        <p:attrNameLst>
                                          <p:attrName>ppt_x</p:attrName>
                                        </p:attrNameLst>
                                      </p:cBhvr>
                                      <p:tavLst>
                                        <p:tav tm="0">
                                          <p:val>
                                            <p:strVal val="1+#ppt_w/2"/>
                                          </p:val>
                                        </p:tav>
                                        <p:tav tm="100000">
                                          <p:val>
                                            <p:strVal val="#ppt_x"/>
                                          </p:val>
                                        </p:tav>
                                      </p:tavLst>
                                    </p:anim>
                                    <p:anim calcmode="lin" valueType="num">
                                      <p:cBhvr additive="base">
                                        <p:cTn id="41" dur="5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 grpId="0"/>
      <p:bldP spid="12" grpId="0"/>
      <p:bldP spid="17" grpId="0"/>
      <p:bldP spid="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0625F-D943-2BF0-BFE0-C61F4BCB498F}"/>
            </a:ext>
          </a:extLst>
        </p:cNvPr>
        <p:cNvGrpSpPr/>
        <p:nvPr/>
      </p:nvGrpSpPr>
      <p:grpSpPr>
        <a:xfrm>
          <a:off x="0" y="0"/>
          <a:ext cx="0" cy="0"/>
          <a:chOff x="0" y="0"/>
          <a:chExt cx="0" cy="0"/>
        </a:xfrm>
      </p:grpSpPr>
      <p:pic>
        <p:nvPicPr>
          <p:cNvPr id="15" name="Immagine 14">
            <a:extLst>
              <a:ext uri="{FF2B5EF4-FFF2-40B4-BE49-F238E27FC236}">
                <a16:creationId xmlns:a16="http://schemas.microsoft.com/office/drawing/2014/main" id="{8275E970-CE97-B787-93BE-2783F79B01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Onda 2">
            <a:extLst>
              <a:ext uri="{FF2B5EF4-FFF2-40B4-BE49-F238E27FC236}">
                <a16:creationId xmlns:a16="http://schemas.microsoft.com/office/drawing/2014/main" id="{46F3750A-6C8F-013B-EC67-FE1BAC92B969}"/>
              </a:ext>
            </a:extLst>
          </p:cNvPr>
          <p:cNvSpPr/>
          <p:nvPr/>
        </p:nvSpPr>
        <p:spPr>
          <a:xfrm rot="21284445">
            <a:off x="2828364" y="137729"/>
            <a:ext cx="6535271" cy="1649506"/>
          </a:xfrm>
          <a:prstGeom prst="wave">
            <a:avLst/>
          </a:prstGeom>
          <a:solidFill>
            <a:schemeClr val="tx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solidFill>
                <a:schemeClr val="bg2"/>
              </a:solidFill>
            </a:endParaRPr>
          </a:p>
        </p:txBody>
      </p:sp>
      <p:sp>
        <p:nvSpPr>
          <p:cNvPr id="4" name="CasellaDiTesto 3">
            <a:extLst>
              <a:ext uri="{FF2B5EF4-FFF2-40B4-BE49-F238E27FC236}">
                <a16:creationId xmlns:a16="http://schemas.microsoft.com/office/drawing/2014/main" id="{50487E0B-8994-12B1-2075-7530F0CFD2B8}"/>
              </a:ext>
            </a:extLst>
          </p:cNvPr>
          <p:cNvSpPr txBox="1"/>
          <p:nvPr/>
        </p:nvSpPr>
        <p:spPr>
          <a:xfrm>
            <a:off x="3012140" y="639316"/>
            <a:ext cx="6167718" cy="646331"/>
          </a:xfrm>
          <a:prstGeom prst="rect">
            <a:avLst/>
          </a:prstGeom>
          <a:noFill/>
        </p:spPr>
        <p:txBody>
          <a:bodyPr wrap="square" rtlCol="0">
            <a:spAutoFit/>
          </a:bodyPr>
          <a:lstStyle/>
          <a:p>
            <a:pPr algn="ctr"/>
            <a:r>
              <a:rPr lang="it-IT" sz="3600" dirty="0">
                <a:solidFill>
                  <a:schemeClr val="bg1"/>
                </a:solidFill>
                <a:latin typeface="Sitka Heading Semibold" pitchFamily="2" charset="0"/>
              </a:rPr>
              <a:t>La decisione finale del giudice</a:t>
            </a:r>
          </a:p>
        </p:txBody>
      </p:sp>
      <p:sp>
        <p:nvSpPr>
          <p:cNvPr id="11" name="Connettore 2">
            <a:extLst>
              <a:ext uri="{FF2B5EF4-FFF2-40B4-BE49-F238E27FC236}">
                <a16:creationId xmlns:a16="http://schemas.microsoft.com/office/drawing/2014/main" id="{8AE3EC08-16BE-94DC-CEA5-F0883B5A8772}"/>
              </a:ext>
            </a:extLst>
          </p:cNvPr>
          <p:cNvSpPr/>
          <p:nvPr/>
        </p:nvSpPr>
        <p:spPr>
          <a:xfrm>
            <a:off x="1927410" y="6210271"/>
            <a:ext cx="403412" cy="394447"/>
          </a:xfrm>
          <a:prstGeom prst="flowChartConnector">
            <a:avLst/>
          </a:prstGeom>
          <a:solidFill>
            <a:schemeClr val="tx1"/>
          </a:solidFill>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2" name="Connettore 3">
            <a:extLst>
              <a:ext uri="{FF2B5EF4-FFF2-40B4-BE49-F238E27FC236}">
                <a16:creationId xmlns:a16="http://schemas.microsoft.com/office/drawing/2014/main" id="{29281AC7-461D-8FC9-DDFB-64B526767203}"/>
              </a:ext>
            </a:extLst>
          </p:cNvPr>
          <p:cNvSpPr/>
          <p:nvPr/>
        </p:nvSpPr>
        <p:spPr>
          <a:xfrm>
            <a:off x="5888723" y="6210271"/>
            <a:ext cx="403412" cy="394447"/>
          </a:xfrm>
          <a:prstGeom prst="flowChartConnector">
            <a:avLst/>
          </a:prstGeom>
          <a:solidFill>
            <a:schemeClr val="tx1"/>
          </a:solidFill>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Connettore 4">
            <a:extLst>
              <a:ext uri="{FF2B5EF4-FFF2-40B4-BE49-F238E27FC236}">
                <a16:creationId xmlns:a16="http://schemas.microsoft.com/office/drawing/2014/main" id="{A15C1358-9F15-BF5F-3E5D-880DDA32C8FF}"/>
              </a:ext>
            </a:extLst>
          </p:cNvPr>
          <p:cNvSpPr/>
          <p:nvPr/>
        </p:nvSpPr>
        <p:spPr>
          <a:xfrm>
            <a:off x="10139082" y="6296336"/>
            <a:ext cx="403412" cy="394447"/>
          </a:xfrm>
          <a:prstGeom prst="flowChartConnector">
            <a:avLst/>
          </a:prstGeom>
          <a:solidFill>
            <a:schemeClr val="tx1"/>
          </a:solidFill>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graphicFrame>
        <p:nvGraphicFramePr>
          <p:cNvPr id="24" name="Diagramma 23">
            <a:extLst>
              <a:ext uri="{FF2B5EF4-FFF2-40B4-BE49-F238E27FC236}">
                <a16:creationId xmlns:a16="http://schemas.microsoft.com/office/drawing/2014/main" id="{0A845CD3-FC5B-622B-78C0-95063B553162}"/>
              </a:ext>
            </a:extLst>
          </p:cNvPr>
          <p:cNvGraphicFramePr/>
          <p:nvPr>
            <p:extLst>
              <p:ext uri="{D42A27DB-BD31-4B8C-83A1-F6EECF244321}">
                <p14:modId xmlns:p14="http://schemas.microsoft.com/office/powerpoint/2010/main" val="454178430"/>
              </p:ext>
            </p:extLst>
          </p:nvPr>
        </p:nvGraphicFramePr>
        <p:xfrm>
          <a:off x="1246093" y="5334057"/>
          <a:ext cx="1766047" cy="8984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5" name="Diagramma 24">
            <a:extLst>
              <a:ext uri="{FF2B5EF4-FFF2-40B4-BE49-F238E27FC236}">
                <a16:creationId xmlns:a16="http://schemas.microsoft.com/office/drawing/2014/main" id="{9943C315-1F52-D48E-F99B-8AC6E44AD755}"/>
              </a:ext>
            </a:extLst>
          </p:cNvPr>
          <p:cNvGraphicFramePr/>
          <p:nvPr>
            <p:extLst>
              <p:ext uri="{D42A27DB-BD31-4B8C-83A1-F6EECF244321}">
                <p14:modId xmlns:p14="http://schemas.microsoft.com/office/powerpoint/2010/main" val="826240078"/>
              </p:ext>
            </p:extLst>
          </p:nvPr>
        </p:nvGraphicFramePr>
        <p:xfrm>
          <a:off x="5132053" y="5413936"/>
          <a:ext cx="1900517" cy="71717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6" name="Diagramma 25">
            <a:extLst>
              <a:ext uri="{FF2B5EF4-FFF2-40B4-BE49-F238E27FC236}">
                <a16:creationId xmlns:a16="http://schemas.microsoft.com/office/drawing/2014/main" id="{425F16EF-9107-A9F3-1414-2186E1652283}"/>
              </a:ext>
            </a:extLst>
          </p:cNvPr>
          <p:cNvGraphicFramePr/>
          <p:nvPr>
            <p:extLst>
              <p:ext uri="{D42A27DB-BD31-4B8C-83A1-F6EECF244321}">
                <p14:modId xmlns:p14="http://schemas.microsoft.com/office/powerpoint/2010/main" val="2234502105"/>
              </p:ext>
            </p:extLst>
          </p:nvPr>
        </p:nvGraphicFramePr>
        <p:xfrm>
          <a:off x="9578788" y="5526986"/>
          <a:ext cx="1524000" cy="70556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7" name="Rettangolo 6">
            <a:extLst>
              <a:ext uri="{FF2B5EF4-FFF2-40B4-BE49-F238E27FC236}">
                <a16:creationId xmlns:a16="http://schemas.microsoft.com/office/drawing/2014/main" id="{512A2876-A833-DED2-FFE5-DA6340048B40}"/>
              </a:ext>
            </a:extLst>
          </p:cNvPr>
          <p:cNvSpPr/>
          <p:nvPr/>
        </p:nvSpPr>
        <p:spPr>
          <a:xfrm>
            <a:off x="3413312" y="2216727"/>
            <a:ext cx="5370470" cy="2241602"/>
          </a:xfrm>
          <a:prstGeom prst="rect">
            <a:avLst/>
          </a:prstGeom>
          <a:solidFill>
            <a:schemeClr val="accent4">
              <a:lumMod val="40000"/>
              <a:lumOff val="60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CasellaDiTesto 7">
            <a:extLst>
              <a:ext uri="{FF2B5EF4-FFF2-40B4-BE49-F238E27FC236}">
                <a16:creationId xmlns:a16="http://schemas.microsoft.com/office/drawing/2014/main" id="{59B2475C-B9FD-91DB-7DF0-3702186349CA}"/>
              </a:ext>
            </a:extLst>
          </p:cNvPr>
          <p:cNvSpPr txBox="1"/>
          <p:nvPr/>
        </p:nvSpPr>
        <p:spPr>
          <a:xfrm>
            <a:off x="3421430" y="2229164"/>
            <a:ext cx="5370470" cy="2246769"/>
          </a:xfrm>
          <a:prstGeom prst="rect">
            <a:avLst/>
          </a:prstGeom>
          <a:noFill/>
        </p:spPr>
        <p:txBody>
          <a:bodyPr wrap="square" rtlCol="0">
            <a:spAutoFit/>
          </a:bodyPr>
          <a:lstStyle/>
          <a:p>
            <a:r>
              <a:rPr lang="it-IT" sz="2000" dirty="0">
                <a:latin typeface="Rockwell Condensed" panose="02060603050405020104" pitchFamily="18" charset="0"/>
              </a:rPr>
              <a:t>La Corte ritiene ormai superata l’assenza di un obbligo generale di contraddittorio preventivo negli accertamenti, specie “a tavolino”. Ne sottolinea l’importanza per la difesa del contribuente e l’efficienza dell’Amministrazione, evidenziando come il legislatore lo abbia già previsto in varie ipotesi e come il diritto europeo lo imponga per i tributi armonizzati, come l’IVA.</a:t>
            </a:r>
          </a:p>
        </p:txBody>
      </p:sp>
      <p:sp>
        <p:nvSpPr>
          <p:cNvPr id="9" name="CasellaDiTesto 8">
            <a:extLst>
              <a:ext uri="{FF2B5EF4-FFF2-40B4-BE49-F238E27FC236}">
                <a16:creationId xmlns:a16="http://schemas.microsoft.com/office/drawing/2014/main" id="{7847E559-02DA-A7F7-0330-5D250AAAD9AE}"/>
              </a:ext>
            </a:extLst>
          </p:cNvPr>
          <p:cNvSpPr txBox="1"/>
          <p:nvPr/>
        </p:nvSpPr>
        <p:spPr>
          <a:xfrm>
            <a:off x="3413312" y="2216727"/>
            <a:ext cx="5354235" cy="1938992"/>
          </a:xfrm>
          <a:prstGeom prst="rect">
            <a:avLst/>
          </a:prstGeom>
          <a:noFill/>
        </p:spPr>
        <p:txBody>
          <a:bodyPr wrap="square" rtlCol="0">
            <a:spAutoFit/>
          </a:bodyPr>
          <a:lstStyle/>
          <a:p>
            <a:pPr algn="just"/>
            <a:r>
              <a:rPr lang="it-IT" sz="2000">
                <a:latin typeface="Rockwell Condensed" panose="02060603050405020104" pitchFamily="18" charset="0"/>
              </a:rPr>
              <a:t>La Corte precisa che non spetta a lei creare una disciplina generale del contraddittorio. Il sistema tributario è composto da diverse procedure, ciascuna con regole proprie, e imporre un modello unico rischierebbe di generare disfunzioni. La definizione di tempi, modi e forme di un diritto generale al contraddittorio è compito del Parlamento, non della Corte.</a:t>
            </a:r>
            <a:endParaRPr lang="it-IT" sz="2000" dirty="0">
              <a:latin typeface="Rockwell Condensed" panose="02060603050405020104" pitchFamily="18" charset="0"/>
            </a:endParaRPr>
          </a:p>
        </p:txBody>
      </p:sp>
      <p:sp>
        <p:nvSpPr>
          <p:cNvPr id="10" name="CasellaDiTesto 9">
            <a:extLst>
              <a:ext uri="{FF2B5EF4-FFF2-40B4-BE49-F238E27FC236}">
                <a16:creationId xmlns:a16="http://schemas.microsoft.com/office/drawing/2014/main" id="{854C130E-7F1D-00D7-2F92-3FBC041EC397}"/>
              </a:ext>
            </a:extLst>
          </p:cNvPr>
          <p:cNvSpPr txBox="1"/>
          <p:nvPr/>
        </p:nvSpPr>
        <p:spPr>
          <a:xfrm>
            <a:off x="3413312" y="2223650"/>
            <a:ext cx="5354235" cy="1938992"/>
          </a:xfrm>
          <a:prstGeom prst="rect">
            <a:avLst/>
          </a:prstGeom>
          <a:noFill/>
        </p:spPr>
        <p:txBody>
          <a:bodyPr wrap="square" rtlCol="0">
            <a:spAutoFit/>
          </a:bodyPr>
          <a:lstStyle/>
          <a:p>
            <a:r>
              <a:rPr lang="it-IT" sz="2000" dirty="0">
                <a:latin typeface="Rockwell Condensed" panose="02060603050405020104" pitchFamily="18" charset="0"/>
              </a:rPr>
              <a:t>La Corte Costituzionale riconosce l’iniquità del sistema e la necessità di riforma, ma chiarisce che non può sostituirsi al legislatore. Spetta al Parlamento colmare la lacuna e garantire il diritto al contraddittorio in ogni tipo di accertamento. La sentenza rappresenta dunque un forte richiamo al legislatore ad aggiornare la normativa.</a:t>
            </a:r>
          </a:p>
        </p:txBody>
      </p:sp>
    </p:spTree>
    <p:extLst>
      <p:ext uri="{BB962C8B-B14F-4D97-AF65-F5344CB8AC3E}">
        <p14:creationId xmlns:p14="http://schemas.microsoft.com/office/powerpoint/2010/main" val="295074218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1000"/>
                                        <p:tgtEl>
                                          <p:spTgt spid="4"/>
                                        </p:tgtEl>
                                      </p:cBhvr>
                                    </p:animEffect>
                                  </p:childTnLst>
                                </p:cTn>
                              </p:par>
                            </p:childTnLst>
                          </p:cTn>
                        </p:par>
                        <p:par>
                          <p:cTn id="12" fill="hold">
                            <p:stCondLst>
                              <p:cond delay="3000"/>
                            </p:stCondLst>
                            <p:childTnLst>
                              <p:par>
                                <p:cTn id="13" presetID="43" presetClass="entr" presetSubtype="0"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100"/>
                                        <p:tgtEl>
                                          <p:spTgt spid="24"/>
                                        </p:tgtEl>
                                      </p:cBhvr>
                                    </p:animEffect>
                                    <p:anim calcmode="lin" valueType="num">
                                      <p:cBhvr>
                                        <p:cTn id="16" dur="400" fill="hold"/>
                                        <p:tgtEl>
                                          <p:spTgt spid="24"/>
                                        </p:tgtEl>
                                        <p:attrNameLst>
                                          <p:attrName>ppt_x</p:attrName>
                                        </p:attrNameLst>
                                      </p:cBhvr>
                                      <p:tavLst>
                                        <p:tav tm="0">
                                          <p:val>
                                            <p:strVal val="#ppt_x"/>
                                          </p:val>
                                        </p:tav>
                                        <p:tav tm="100000">
                                          <p:val>
                                            <p:strVal val="#ppt_x"/>
                                          </p:val>
                                        </p:tav>
                                      </p:tavLst>
                                    </p:anim>
                                    <p:anim calcmode="lin" valueType="num">
                                      <p:cBhvr>
                                        <p:cTn id="17" dur="400" fill="hold"/>
                                        <p:tgtEl>
                                          <p:spTgt spid="24"/>
                                        </p:tgtEl>
                                        <p:attrNameLst>
                                          <p:attrName>ppt_y</p:attrName>
                                        </p:attrNameLst>
                                      </p:cBhvr>
                                      <p:tavLst>
                                        <p:tav tm="0">
                                          <p:val>
                                            <p:strVal val="#ppt_y+0.31"/>
                                          </p:val>
                                        </p:tav>
                                        <p:tav tm="100000">
                                          <p:val>
                                            <p:strVal val="#ppt_y+0.31"/>
                                          </p:val>
                                        </p:tav>
                                      </p:tavLst>
                                    </p:anim>
                                    <p:anim calcmode="lin" valueType="num">
                                      <p:cBhvr>
                                        <p:cTn id="18" dur="600" decel="50000" fill="hold">
                                          <p:stCondLst>
                                            <p:cond delay="400"/>
                                          </p:stCondLst>
                                        </p:cTn>
                                        <p:tgtEl>
                                          <p:spTgt spid="2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600" decel="50000" fill="hold">
                                          <p:stCondLst>
                                            <p:cond delay="400"/>
                                          </p:stCondLst>
                                        </p:cTn>
                                        <p:tgtEl>
                                          <p:spTgt spid="2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0" fill="hold">
                            <p:stCondLst>
                              <p:cond delay="4000"/>
                            </p:stCondLst>
                            <p:childTnLst>
                              <p:par>
                                <p:cTn id="21" presetID="43" presetClass="entr" presetSubtype="0"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
                                        <p:tgtEl>
                                          <p:spTgt spid="25"/>
                                        </p:tgtEl>
                                      </p:cBhvr>
                                    </p:animEffect>
                                    <p:anim calcmode="lin" valueType="num">
                                      <p:cBhvr>
                                        <p:cTn id="24" dur="400" fill="hold"/>
                                        <p:tgtEl>
                                          <p:spTgt spid="25"/>
                                        </p:tgtEl>
                                        <p:attrNameLst>
                                          <p:attrName>ppt_x</p:attrName>
                                        </p:attrNameLst>
                                      </p:cBhvr>
                                      <p:tavLst>
                                        <p:tav tm="0">
                                          <p:val>
                                            <p:strVal val="#ppt_x"/>
                                          </p:val>
                                        </p:tav>
                                        <p:tav tm="100000">
                                          <p:val>
                                            <p:strVal val="#ppt_x"/>
                                          </p:val>
                                        </p:tav>
                                      </p:tavLst>
                                    </p:anim>
                                    <p:anim calcmode="lin" valueType="num">
                                      <p:cBhvr>
                                        <p:cTn id="25" dur="400" fill="hold"/>
                                        <p:tgtEl>
                                          <p:spTgt spid="25"/>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2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2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8" fill="hold">
                            <p:stCondLst>
                              <p:cond delay="5000"/>
                            </p:stCondLst>
                            <p:childTnLst>
                              <p:par>
                                <p:cTn id="29" presetID="43"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100"/>
                                        <p:tgtEl>
                                          <p:spTgt spid="26"/>
                                        </p:tgtEl>
                                      </p:cBhvr>
                                    </p:animEffect>
                                    <p:anim calcmode="lin" valueType="num">
                                      <p:cBhvr>
                                        <p:cTn id="32" dur="400" fill="hold"/>
                                        <p:tgtEl>
                                          <p:spTgt spid="26"/>
                                        </p:tgtEl>
                                        <p:attrNameLst>
                                          <p:attrName>ppt_x</p:attrName>
                                        </p:attrNameLst>
                                      </p:cBhvr>
                                      <p:tavLst>
                                        <p:tav tm="0">
                                          <p:val>
                                            <p:strVal val="#ppt_x"/>
                                          </p:val>
                                        </p:tav>
                                        <p:tav tm="100000">
                                          <p:val>
                                            <p:strVal val="#ppt_x"/>
                                          </p:val>
                                        </p:tav>
                                      </p:tavLst>
                                    </p:anim>
                                    <p:anim calcmode="lin" valueType="num">
                                      <p:cBhvr>
                                        <p:cTn id="33" dur="400" fill="hold"/>
                                        <p:tgtEl>
                                          <p:spTgt spid="26"/>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6" fill="hold">
                            <p:stCondLst>
                              <p:cond delay="6000"/>
                            </p:stCondLst>
                            <p:childTnLst>
                              <p:par>
                                <p:cTn id="37" presetID="45" presetClass="entr" presetSubtype="0"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2000"/>
                                        <p:tgtEl>
                                          <p:spTgt spid="7"/>
                                        </p:tgtEl>
                                      </p:cBhvr>
                                    </p:animEffect>
                                    <p:anim calcmode="lin" valueType="num">
                                      <p:cBhvr>
                                        <p:cTn id="40" dur="2000" fill="hold"/>
                                        <p:tgtEl>
                                          <p:spTgt spid="7"/>
                                        </p:tgtEl>
                                        <p:attrNameLst>
                                          <p:attrName>ppt_w</p:attrName>
                                        </p:attrNameLst>
                                      </p:cBhvr>
                                      <p:tavLst>
                                        <p:tav tm="0" fmla="#ppt_w*sin(2.5*pi*$)">
                                          <p:val>
                                            <p:fltVal val="0"/>
                                          </p:val>
                                        </p:tav>
                                        <p:tav tm="100000">
                                          <p:val>
                                            <p:fltVal val="1"/>
                                          </p:val>
                                        </p:tav>
                                      </p:tavLst>
                                    </p:anim>
                                    <p:anim calcmode="lin" valueType="num">
                                      <p:cBhvr>
                                        <p:cTn id="41"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42" restart="whenNotActive" fill="hold" evtFilter="cancelBubble" nodeType="interactiveSeq">
                <p:stCondLst>
                  <p:cond evt="onClick" delay="0">
                    <p:tgtEl>
                      <p:spTgt spid="11"/>
                    </p:tgtEl>
                  </p:cond>
                </p:stCondLst>
                <p:endSync evt="end" delay="0">
                  <p:rtn val="all"/>
                </p:endSync>
                <p:childTnLst>
                  <p:par>
                    <p:cTn id="43" fill="hold">
                      <p:stCondLst>
                        <p:cond delay="0"/>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arn(inVertical)">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xit" presetSubtype="21" fill="hold" grpId="1" nodeType="clickEffect">
                                  <p:stCondLst>
                                    <p:cond delay="0"/>
                                  </p:stCondLst>
                                  <p:childTnLst>
                                    <p:animEffect transition="out" filter="barn(inVertical)">
                                      <p:cBhvr>
                                        <p:cTn id="51" dur="500"/>
                                        <p:tgtEl>
                                          <p:spTgt spid="8"/>
                                        </p:tgtEl>
                                      </p:cBhvr>
                                    </p:animEffect>
                                    <p:set>
                                      <p:cBhvr>
                                        <p:cTn id="52"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53" restart="whenNotActive" fill="hold" evtFilter="cancelBubble" nodeType="interactiveSeq">
                <p:stCondLst>
                  <p:cond evt="onClick" delay="0">
                    <p:tgtEl>
                      <p:spTgt spid="12"/>
                    </p:tgtEl>
                  </p:cond>
                </p:stCondLst>
                <p:endSync evt="end" delay="0">
                  <p:rtn val="all"/>
                </p:endSync>
                <p:childTnLst>
                  <p:par>
                    <p:cTn id="54" fill="hold">
                      <p:stCondLst>
                        <p:cond delay="0"/>
                      </p:stCondLst>
                      <p:childTnLst>
                        <p:par>
                          <p:cTn id="55" fill="hold">
                            <p:stCondLst>
                              <p:cond delay="0"/>
                            </p:stCondLst>
                            <p:childTnLst>
                              <p:par>
                                <p:cTn id="56" presetID="16" presetClass="entr" presetSubtype="21" fill="hold" nodeType="clickEffect">
                                  <p:stCondLst>
                                    <p:cond delay="0"/>
                                  </p:stCondLst>
                                  <p:childTnLst>
                                    <p:set>
                                      <p:cBhvr>
                                        <p:cTn id="57" dur="1" fill="hold">
                                          <p:stCondLst>
                                            <p:cond delay="0"/>
                                          </p:stCondLst>
                                        </p:cTn>
                                        <p:tgtEl>
                                          <p:spTgt spid="9">
                                            <p:txEl>
                                              <p:pRg st="0" end="0"/>
                                            </p:txEl>
                                          </p:spTgt>
                                        </p:tgtEl>
                                        <p:attrNameLst>
                                          <p:attrName>style.visibility</p:attrName>
                                        </p:attrNameLst>
                                      </p:cBhvr>
                                      <p:to>
                                        <p:strVal val="visible"/>
                                      </p:to>
                                    </p:set>
                                    <p:animEffect transition="in" filter="barn(inVertical)">
                                      <p:cBhvr>
                                        <p:cTn id="58" dur="500"/>
                                        <p:tgtEl>
                                          <p:spTgt spid="9">
                                            <p:txEl>
                                              <p:pRg st="0" end="0"/>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6" presetClass="exit" presetSubtype="21" fill="hold" grpId="0" nodeType="clickEffect">
                                  <p:stCondLst>
                                    <p:cond delay="0"/>
                                  </p:stCondLst>
                                  <p:childTnLst>
                                    <p:animEffect transition="out" filter="barn(inVertical)">
                                      <p:cBhvr>
                                        <p:cTn id="62" dur="500"/>
                                        <p:tgtEl>
                                          <p:spTgt spid="9">
                                            <p:txEl>
                                              <p:pRg st="0" end="0"/>
                                            </p:txEl>
                                          </p:spTgt>
                                        </p:tgtEl>
                                      </p:cBhvr>
                                    </p:animEffect>
                                    <p:set>
                                      <p:cBhvr>
                                        <p:cTn id="63" dur="1" fill="hold">
                                          <p:stCondLst>
                                            <p:cond delay="499"/>
                                          </p:stCondLst>
                                        </p:cTn>
                                        <p:tgtEl>
                                          <p:spTgt spid="9">
                                            <p:txEl>
                                              <p:pRg st="0" end="0"/>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64" restart="whenNotActive" fill="hold" evtFilter="cancelBubble" nodeType="interactiveSeq">
                <p:stCondLst>
                  <p:cond evt="onClick" delay="0">
                    <p:tgtEl>
                      <p:spTgt spid="13"/>
                    </p:tgtEl>
                  </p:cond>
                </p:stCondLst>
                <p:endSync evt="end" delay="0">
                  <p:rtn val="all"/>
                </p:endSync>
                <p:childTnLst>
                  <p:par>
                    <p:cTn id="65" fill="hold">
                      <p:stCondLst>
                        <p:cond delay="0"/>
                      </p:stCondLst>
                      <p:childTnLst>
                        <p:par>
                          <p:cTn id="66" fill="hold">
                            <p:stCondLst>
                              <p:cond delay="0"/>
                            </p:stCondLst>
                            <p:childTnLst>
                              <p:par>
                                <p:cTn id="67" presetID="16" presetClass="entr" presetSubtype="21" fill="hold" nodeType="clickEffect">
                                  <p:stCondLst>
                                    <p:cond delay="0"/>
                                  </p:stCondLst>
                                  <p:childTnLst>
                                    <p:set>
                                      <p:cBhvr>
                                        <p:cTn id="68" dur="1" fill="hold">
                                          <p:stCondLst>
                                            <p:cond delay="0"/>
                                          </p:stCondLst>
                                        </p:cTn>
                                        <p:tgtEl>
                                          <p:spTgt spid="10">
                                            <p:txEl>
                                              <p:pRg st="0" end="0"/>
                                            </p:txEl>
                                          </p:spTgt>
                                        </p:tgtEl>
                                        <p:attrNameLst>
                                          <p:attrName>style.visibility</p:attrName>
                                        </p:attrNameLst>
                                      </p:cBhvr>
                                      <p:to>
                                        <p:strVal val="visible"/>
                                      </p:to>
                                    </p:set>
                                    <p:animEffect transition="in" filter="barn(inVertical)">
                                      <p:cBhvr>
                                        <p:cTn id="69" dur="500"/>
                                        <p:tgtEl>
                                          <p:spTgt spid="10">
                                            <p:txEl>
                                              <p:pRg st="0" end="0"/>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16" presetClass="exit" presetSubtype="21" fill="hold" grpId="0" nodeType="clickEffect">
                                  <p:stCondLst>
                                    <p:cond delay="0"/>
                                  </p:stCondLst>
                                  <p:childTnLst>
                                    <p:animEffect transition="out" filter="barn(inVertical)">
                                      <p:cBhvr>
                                        <p:cTn id="73" dur="500"/>
                                        <p:tgtEl>
                                          <p:spTgt spid="10">
                                            <p:txEl>
                                              <p:pRg st="0" end="0"/>
                                            </p:txEl>
                                          </p:spTgt>
                                        </p:tgtEl>
                                      </p:cBhvr>
                                    </p:animEffect>
                                    <p:set>
                                      <p:cBhvr>
                                        <p:cTn id="74" dur="1" fill="hold">
                                          <p:stCondLst>
                                            <p:cond delay="499"/>
                                          </p:stCondLst>
                                        </p:cTn>
                                        <p:tgtEl>
                                          <p:spTgt spid="10">
                                            <p:txEl>
                                              <p:pRg st="0" end="0"/>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3" grpId="0" animBg="1"/>
      <p:bldP spid="4" grpId="0"/>
      <p:bldGraphic spid="24" grpId="0">
        <p:bldAsOne/>
      </p:bldGraphic>
      <p:bldGraphic spid="25" grpId="0">
        <p:bldAsOne/>
      </p:bldGraphic>
      <p:bldGraphic spid="26" grpId="0">
        <p:bldAsOne/>
      </p:bldGraphic>
      <p:bldP spid="7" grpId="0" animBg="1"/>
      <p:bldP spid="8" grpId="0"/>
      <p:bldP spid="8" grpId="1"/>
      <p:bldP spid="9" grpId="0" build="allAtOnce"/>
      <p:bldP spid="10" grpId="0" build="allAtOnce"/>
    </p:bld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9B543D7-FDD6-8BB9-43F9-A2CC49873A72}"/>
            </a:ext>
          </a:extLst>
        </p:cNvPr>
        <p:cNvGrpSpPr/>
        <p:nvPr/>
      </p:nvGrpSpPr>
      <p:grpSpPr>
        <a:xfrm>
          <a:off x="0" y="0"/>
          <a:ext cx="0" cy="0"/>
          <a:chOff x="0" y="0"/>
          <a:chExt cx="0" cy="0"/>
        </a:xfrm>
      </p:grpSpPr>
      <p:pic>
        <p:nvPicPr>
          <p:cNvPr id="7" name="Immagine 6">
            <a:extLst>
              <a:ext uri="{FF2B5EF4-FFF2-40B4-BE49-F238E27FC236}">
                <a16:creationId xmlns:a16="http://schemas.microsoft.com/office/drawing/2014/main" id="{A7F822AE-F65C-8437-6486-B040D1AB17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ttangolo 2">
            <a:extLst>
              <a:ext uri="{FF2B5EF4-FFF2-40B4-BE49-F238E27FC236}">
                <a16:creationId xmlns:a16="http://schemas.microsoft.com/office/drawing/2014/main" id="{8805CF06-2735-54DF-8DAF-7A0E1FB6DF0B}"/>
              </a:ext>
            </a:extLst>
          </p:cNvPr>
          <p:cNvSpPr/>
          <p:nvPr/>
        </p:nvSpPr>
        <p:spPr>
          <a:xfrm>
            <a:off x="725864" y="745831"/>
            <a:ext cx="10850251" cy="5458120"/>
          </a:xfrm>
          <a:prstGeom prst="rec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a:extLst>
              <a:ext uri="{FF2B5EF4-FFF2-40B4-BE49-F238E27FC236}">
                <a16:creationId xmlns:a16="http://schemas.microsoft.com/office/drawing/2014/main" id="{13687433-58F9-E65C-D48D-C9AA5E58BFBD}"/>
              </a:ext>
            </a:extLst>
          </p:cNvPr>
          <p:cNvSpPr txBox="1"/>
          <p:nvPr/>
        </p:nvSpPr>
        <p:spPr>
          <a:xfrm>
            <a:off x="1036949" y="845494"/>
            <a:ext cx="5480114" cy="3924151"/>
          </a:xfrm>
          <a:prstGeom prst="rect">
            <a:avLst/>
          </a:prstGeom>
          <a:noFill/>
        </p:spPr>
        <p:txBody>
          <a:bodyPr wrap="square" rtlCol="0">
            <a:spAutoFit/>
          </a:bodyPr>
          <a:lstStyle/>
          <a:p>
            <a:pPr algn="ctr"/>
            <a:r>
              <a:rPr lang="it-IT" sz="2000" b="1" dirty="0">
                <a:latin typeface="Engravers MT" panose="02090707080505020304" pitchFamily="18" charset="0"/>
              </a:rPr>
              <a:t>POSIZIONE dell’AGENZIA DELLE ENTRATE</a:t>
            </a:r>
          </a:p>
          <a:p>
            <a:endParaRPr lang="it-IT" sz="1900" dirty="0">
              <a:latin typeface="Lucida Sans Unicode" panose="020B0602030504020204" pitchFamily="34" charset="0"/>
              <a:cs typeface="Lucida Sans Unicode" panose="020B0602030504020204" pitchFamily="34" charset="0"/>
            </a:endParaRPr>
          </a:p>
          <a:p>
            <a:endParaRPr lang="it-IT" sz="1900" dirty="0">
              <a:latin typeface="Lucida Sans Unicode" panose="020B0602030504020204" pitchFamily="34" charset="0"/>
              <a:cs typeface="Lucida Sans Unicode" panose="020B0602030504020204" pitchFamily="34" charset="0"/>
            </a:endParaRPr>
          </a:p>
          <a:p>
            <a:endParaRPr lang="it-IT" sz="1900" dirty="0">
              <a:latin typeface="Lucida Sans Unicode" panose="020B0602030504020204" pitchFamily="34" charset="0"/>
              <a:cs typeface="Lucida Sans Unicode" panose="020B0602030504020204" pitchFamily="34" charset="0"/>
            </a:endParaRPr>
          </a:p>
          <a:p>
            <a:pPr algn="ctr"/>
            <a:endParaRPr lang="it-IT" sz="1900" dirty="0">
              <a:latin typeface="Lucida Sans Unicode" panose="020B0602030504020204" pitchFamily="34" charset="0"/>
              <a:cs typeface="Lucida Sans Unicode" panose="020B0602030504020204" pitchFamily="34" charset="0"/>
            </a:endParaRPr>
          </a:p>
          <a:p>
            <a:pPr algn="ctr"/>
            <a:r>
              <a:rPr lang="it-IT" sz="1900" b="1" dirty="0">
                <a:latin typeface="Lucida Sans Unicode" panose="020B0602030504020204" pitchFamily="34" charset="0"/>
                <a:cs typeface="Lucida Sans Unicode" panose="020B0602030504020204" pitchFamily="34" charset="0"/>
                <a:hlinkClick r:id="rId5" action="ppaction://hlinksldjump">
                  <a:extLst>
                    <a:ext uri="{A12FA001-AC4F-418D-AE19-62706E023703}">
                      <ahyp:hlinkClr xmlns:ahyp="http://schemas.microsoft.com/office/drawing/2018/hyperlinkcolor" val="tx"/>
                    </a:ext>
                  </a:extLst>
                </a:hlinkClick>
              </a:rPr>
              <a:t>Omessa motivazione </a:t>
            </a:r>
            <a:r>
              <a:rPr lang="it-IT" sz="1900" b="1">
                <a:latin typeface="Lucida Sans Unicode" panose="020B0602030504020204" pitchFamily="34" charset="0"/>
                <a:cs typeface="Lucida Sans Unicode" panose="020B0602030504020204" pitchFamily="34" charset="0"/>
                <a:hlinkClick r:id="rId5" action="ppaction://hlinksldjump">
                  <a:extLst>
                    <a:ext uri="{A12FA001-AC4F-418D-AE19-62706E023703}">
                      <ahyp:hlinkClr xmlns:ahyp="http://schemas.microsoft.com/office/drawing/2018/hyperlinkcolor" val="tx"/>
                    </a:ext>
                  </a:extLst>
                </a:hlinkClick>
              </a:rPr>
              <a:t>sulla rilevanza</a:t>
            </a:r>
            <a:endParaRPr lang="it-IT" sz="1900" b="1" dirty="0">
              <a:latin typeface="Lucida Sans Unicode" panose="020B0602030504020204" pitchFamily="34" charset="0"/>
              <a:cs typeface="Lucida Sans Unicode" panose="020B0602030504020204" pitchFamily="34" charset="0"/>
              <a:hlinkClick r:id="rId5" action="ppaction://hlinksldjump">
                <a:extLst>
                  <a:ext uri="{A12FA001-AC4F-418D-AE19-62706E023703}">
                    <ahyp:hlinkClr xmlns:ahyp="http://schemas.microsoft.com/office/drawing/2018/hyperlinkcolor" val="tx"/>
                  </a:ext>
                </a:extLst>
              </a:hlinkClick>
            </a:endParaRPr>
          </a:p>
          <a:p>
            <a:pPr algn="ctr"/>
            <a:r>
              <a:rPr lang="it-IT" sz="1900" dirty="0">
                <a:latin typeface="Lucida Sans Unicode" panose="020B0602030504020204" pitchFamily="34" charset="0"/>
                <a:cs typeface="Lucida Sans Unicode" panose="020B0602030504020204" pitchFamily="34" charset="0"/>
                <a:hlinkClick r:id="rId5" action="ppaction://hlinksldjump">
                  <a:extLst>
                    <a:ext uri="{A12FA001-AC4F-418D-AE19-62706E023703}">
                      <ahyp:hlinkClr xmlns:ahyp="http://schemas.microsoft.com/office/drawing/2018/hyperlinkcolor" val="tx"/>
                    </a:ext>
                  </a:extLst>
                </a:hlinkClick>
              </a:rPr>
              <a:t> </a:t>
            </a:r>
            <a:endParaRPr lang="it-IT" sz="1900" dirty="0">
              <a:latin typeface="Lucida Sans Unicode" panose="020B0602030504020204" pitchFamily="34" charset="0"/>
              <a:cs typeface="Lucida Sans Unicode" panose="020B0602030504020204" pitchFamily="34" charset="0"/>
            </a:endParaRPr>
          </a:p>
          <a:p>
            <a:pPr algn="ctr"/>
            <a:r>
              <a:rPr lang="it-IT" sz="1900" dirty="0">
                <a:latin typeface="Lucida Sans Unicode" panose="020B0602030504020204" pitchFamily="34" charset="0"/>
                <a:cs typeface="Lucida Sans Unicode" panose="020B0602030504020204" pitchFamily="34" charset="0"/>
              </a:rPr>
              <a:t>Il giudice rimettente non avrebbe adeguatamente motivato la rilevanza della questione, poiché il contraddittorio si sarebbe comunque instaurato tramite la richiesta di documentazione contabile.</a:t>
            </a:r>
          </a:p>
        </p:txBody>
      </p:sp>
      <p:pic>
        <p:nvPicPr>
          <p:cNvPr id="8" name="Tax">
            <a:hlinkClick r:id="" action="ppaction://media"/>
            <a:extLst>
              <a:ext uri="{FF2B5EF4-FFF2-40B4-BE49-F238E27FC236}">
                <a16:creationId xmlns:a16="http://schemas.microsoft.com/office/drawing/2014/main" id="{D1C2EF01-DB84-25EA-A1FA-091D5B44C727}"/>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6677891" y="1182255"/>
            <a:ext cx="4387273" cy="4657829"/>
          </a:xfrm>
          <a:prstGeom prst="rect">
            <a:avLst/>
          </a:prstGeom>
        </p:spPr>
      </p:pic>
    </p:spTree>
    <p:extLst>
      <p:ext uri="{BB962C8B-B14F-4D97-AF65-F5344CB8AC3E}">
        <p14:creationId xmlns:p14="http://schemas.microsoft.com/office/powerpoint/2010/main" val="734113321"/>
      </p:ext>
    </p:extLst>
  </p:cSld>
  <p:clrMapOvr>
    <a:masterClrMapping/>
  </p:clrMapOvr>
  <mc:AlternateContent xmlns:mc="http://schemas.openxmlformats.org/markup-compatibility/2006" xmlns:p14="http://schemas.microsoft.com/office/powerpoint/2010/main">
    <mc:Choice Requires="p14">
      <p:transition spd="slow" p14:dur="16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4"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par>
                                <p:cTn id="12" presetID="21" presetClass="entr" presetSubtype="1"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1000"/>
                                        <p:tgtEl>
                                          <p:spTgt spid="8"/>
                                        </p:tgtEl>
                                      </p:cBhvr>
                                    </p:animEffect>
                                  </p:childTnLst>
                                </p:cTn>
                              </p:par>
                            </p:childTnLst>
                          </p:cTn>
                        </p:par>
                        <p:par>
                          <p:cTn id="15" fill="hold">
                            <p:stCondLst>
                              <p:cond delay="3000"/>
                            </p:stCondLst>
                            <p:childTnLst>
                              <p:par>
                                <p:cTn id="16" presetID="1" presetClass="mediacall" presetSubtype="0" fill="hold" nodeType="afterEffect">
                                  <p:stCondLst>
                                    <p:cond delay="0"/>
                                  </p:stCondLst>
                                  <p:childTnLst>
                                    <p:cmd type="call" cmd="playFrom(0.0)">
                                      <p:cBhvr>
                                        <p:cTn id="17" dur="1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8" fill="hold" display="0">
                  <p:stCondLst>
                    <p:cond delay="indefinite"/>
                  </p:stCondLst>
                </p:cTn>
                <p:tgtEl>
                  <p:spTgt spid="8"/>
                </p:tgtEl>
              </p:cMediaNode>
            </p:video>
          </p:childTnLst>
        </p:cTn>
      </p:par>
    </p:tnLst>
    <p:bldLst>
      <p:bldP spid="3" grpId="0" animBg="1"/>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a:extLst>
            <a:ext uri="{FF2B5EF4-FFF2-40B4-BE49-F238E27FC236}">
              <a16:creationId xmlns:a16="http://schemas.microsoft.com/office/drawing/2014/main" id="{09B543D7-FDD6-8BB9-43F9-A2CC49873A72}"/>
            </a:ext>
          </a:extLst>
        </p:cNvPr>
        <p:cNvGrpSpPr/>
        <p:nvPr/>
      </p:nvGrpSpPr>
      <p:grpSpPr>
        <a:xfrm>
          <a:off x="0" y="0"/>
          <a:ext cx="0" cy="0"/>
          <a:chOff x="0" y="0"/>
          <a:chExt cx="0" cy="0"/>
        </a:xfrm>
      </p:grpSpPr>
      <p:pic>
        <p:nvPicPr>
          <p:cNvPr id="7" name="Immagine 6">
            <a:extLst>
              <a:ext uri="{FF2B5EF4-FFF2-40B4-BE49-F238E27FC236}">
                <a16:creationId xmlns:a16="http://schemas.microsoft.com/office/drawing/2014/main" id="{A7F822AE-F65C-8437-6486-B040D1AB17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ttangolo 2">
            <a:extLst>
              <a:ext uri="{FF2B5EF4-FFF2-40B4-BE49-F238E27FC236}">
                <a16:creationId xmlns:a16="http://schemas.microsoft.com/office/drawing/2014/main" id="{8805CF06-2735-54DF-8DAF-7A0E1FB6DF0B}"/>
              </a:ext>
            </a:extLst>
          </p:cNvPr>
          <p:cNvSpPr/>
          <p:nvPr/>
        </p:nvSpPr>
        <p:spPr>
          <a:xfrm>
            <a:off x="725864" y="745831"/>
            <a:ext cx="10850251" cy="5458120"/>
          </a:xfrm>
          <a:prstGeom prst="rec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a:extLst>
              <a:ext uri="{FF2B5EF4-FFF2-40B4-BE49-F238E27FC236}">
                <a16:creationId xmlns:a16="http://schemas.microsoft.com/office/drawing/2014/main" id="{13687433-58F9-E65C-D48D-C9AA5E58BFBD}"/>
              </a:ext>
            </a:extLst>
          </p:cNvPr>
          <p:cNvSpPr txBox="1"/>
          <p:nvPr/>
        </p:nvSpPr>
        <p:spPr>
          <a:xfrm>
            <a:off x="1036949" y="845494"/>
            <a:ext cx="5480114" cy="4508927"/>
          </a:xfrm>
          <a:prstGeom prst="rect">
            <a:avLst/>
          </a:prstGeom>
          <a:noFill/>
        </p:spPr>
        <p:txBody>
          <a:bodyPr wrap="square" rtlCol="0">
            <a:spAutoFit/>
          </a:bodyPr>
          <a:lstStyle/>
          <a:p>
            <a:pPr algn="ctr"/>
            <a:r>
              <a:rPr lang="it-IT" sz="2000" b="1" dirty="0">
                <a:latin typeface="Engravers MT" panose="02090707080505020304" pitchFamily="18" charset="0"/>
              </a:rPr>
              <a:t>POSIZIONE dell’AGENZIA DELLE ENTRATE</a:t>
            </a:r>
          </a:p>
          <a:p>
            <a:endParaRPr lang="it-IT" sz="1900" dirty="0">
              <a:latin typeface="Lucida Sans Unicode" panose="020B0602030504020204" pitchFamily="34" charset="0"/>
              <a:cs typeface="Lucida Sans Unicode" panose="020B0602030504020204" pitchFamily="34" charset="0"/>
            </a:endParaRPr>
          </a:p>
          <a:p>
            <a:endParaRPr lang="it-IT" sz="1900" dirty="0">
              <a:latin typeface="Lucida Sans Unicode" panose="020B0602030504020204" pitchFamily="34" charset="0"/>
              <a:cs typeface="Lucida Sans Unicode" panose="020B0602030504020204" pitchFamily="34" charset="0"/>
            </a:endParaRPr>
          </a:p>
          <a:p>
            <a:endParaRPr lang="it-IT" sz="1900" dirty="0">
              <a:latin typeface="Lucida Sans Unicode" panose="020B0602030504020204" pitchFamily="34" charset="0"/>
              <a:cs typeface="Lucida Sans Unicode" panose="020B0602030504020204" pitchFamily="34" charset="0"/>
            </a:endParaRPr>
          </a:p>
          <a:p>
            <a:pPr algn="ctr"/>
            <a:endParaRPr lang="it-IT" sz="1900" dirty="0">
              <a:latin typeface="Lucida Sans Unicode" panose="020B0602030504020204" pitchFamily="34" charset="0"/>
              <a:cs typeface="Lucida Sans Unicode" panose="020B0602030504020204" pitchFamily="34" charset="0"/>
            </a:endParaRPr>
          </a:p>
          <a:p>
            <a:pPr algn="ctr"/>
            <a:r>
              <a:rPr lang="it-IT" sz="1900" b="1" dirty="0">
                <a:latin typeface="Lucida Sans Unicode" panose="020B0602030504020204" pitchFamily="34" charset="0"/>
                <a:cs typeface="Lucida Sans Unicode" panose="020B0602030504020204" pitchFamily="34" charset="0"/>
                <a:hlinkClick r:id="rId5" action="ppaction://hlinksldjump">
                  <a:extLst>
                    <a:ext uri="{A12FA001-AC4F-418D-AE19-62706E023703}">
                      <ahyp:hlinkClr xmlns:ahyp="http://schemas.microsoft.com/office/drawing/2018/hyperlinkcolor" val="tx"/>
                    </a:ext>
                  </a:extLst>
                </a:hlinkClick>
              </a:rPr>
              <a:t>Assenza di soluzioni costituzionalmente obbligate </a:t>
            </a:r>
            <a:endParaRPr lang="it-IT" sz="1900" b="1" dirty="0">
              <a:latin typeface="Lucida Sans Unicode" panose="020B0602030504020204" pitchFamily="34" charset="0"/>
              <a:cs typeface="Lucida Sans Unicode" panose="020B0602030504020204" pitchFamily="34" charset="0"/>
            </a:endParaRPr>
          </a:p>
          <a:p>
            <a:pPr algn="ctr"/>
            <a:endParaRPr lang="it-IT" sz="1900" dirty="0">
              <a:latin typeface="Lucida Sans Unicode" panose="020B0602030504020204" pitchFamily="34" charset="0"/>
              <a:cs typeface="Lucida Sans Unicode" panose="020B0602030504020204" pitchFamily="34" charset="0"/>
            </a:endParaRPr>
          </a:p>
          <a:p>
            <a:pPr algn="ctr"/>
            <a:r>
              <a:rPr lang="it-IT" sz="1900" dirty="0">
                <a:latin typeface="Lucida Sans Unicode" panose="020B0602030504020204" pitchFamily="34" charset="0"/>
                <a:cs typeface="Lucida Sans Unicode" panose="020B0602030504020204" pitchFamily="34" charset="0"/>
              </a:rPr>
              <a:t>La disciplina del contraddittorio rientrerebbe nella discrezionalità del legislatore, non essendovi un obbligo costituzionale di generalizzarlo a tutte le tipologie di accertamento (come quelle a tavolino utilizzate in questo caso).</a:t>
            </a:r>
          </a:p>
        </p:txBody>
      </p:sp>
      <p:pic>
        <p:nvPicPr>
          <p:cNvPr id="8" name="Tax">
            <a:hlinkClick r:id="" action="ppaction://media"/>
            <a:extLst>
              <a:ext uri="{FF2B5EF4-FFF2-40B4-BE49-F238E27FC236}">
                <a16:creationId xmlns:a16="http://schemas.microsoft.com/office/drawing/2014/main" id="{D1C2EF01-DB84-25EA-A1FA-091D5B44C727}"/>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6677891" y="1182255"/>
            <a:ext cx="4387273" cy="4657829"/>
          </a:xfrm>
          <a:prstGeom prst="rect">
            <a:avLst/>
          </a:prstGeom>
        </p:spPr>
      </p:pic>
    </p:spTree>
    <p:extLst>
      <p:ext uri="{BB962C8B-B14F-4D97-AF65-F5344CB8AC3E}">
        <p14:creationId xmlns:p14="http://schemas.microsoft.com/office/powerpoint/2010/main" val="3881325026"/>
      </p:ext>
    </p:extLst>
  </p:cSld>
  <p:clrMapOvr>
    <a:masterClrMapping/>
  </p:clrMapOvr>
  <mc:AlternateContent xmlns:mc="http://schemas.openxmlformats.org/markup-compatibility/2006" xmlns:p14="http://schemas.microsoft.com/office/powerpoint/2010/main">
    <mc:Choice Requires="p14">
      <p:transition spd="slow" p14:dur="16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4"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par>
                                <p:cTn id="12" presetID="21" presetClass="entr" presetSubtype="1"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1000"/>
                                        <p:tgtEl>
                                          <p:spTgt spid="8"/>
                                        </p:tgtEl>
                                      </p:cBhvr>
                                    </p:animEffect>
                                  </p:childTnLst>
                                </p:cTn>
                              </p:par>
                            </p:childTnLst>
                          </p:cTn>
                        </p:par>
                        <p:par>
                          <p:cTn id="15" fill="hold">
                            <p:stCondLst>
                              <p:cond delay="3000"/>
                            </p:stCondLst>
                            <p:childTnLst>
                              <p:par>
                                <p:cTn id="16" presetID="1" presetClass="mediacall" presetSubtype="0" fill="hold" nodeType="afterEffect">
                                  <p:stCondLst>
                                    <p:cond delay="0"/>
                                  </p:stCondLst>
                                  <p:childTnLst>
                                    <p:cmd type="call" cmd="playFrom(0.0)">
                                      <p:cBhvr>
                                        <p:cTn id="17" dur="6440"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8" fill="hold" display="0">
                  <p:stCondLst>
                    <p:cond delay="indefinite"/>
                  </p:stCondLst>
                </p:cTn>
                <p:tgtEl>
                  <p:spTgt spid="8"/>
                </p:tgtEl>
              </p:cMediaNode>
            </p:video>
            <p:seq concurrent="1" nextAc="seek">
              <p:cTn id="19" restart="whenNotActive" fill="hold" evtFilter="cancelBubble" nodeType="interactiveSeq">
                <p:stCondLst>
                  <p:cond evt="onClick" delay="0">
                    <p:tgtEl>
                      <p:spTgt spid="8"/>
                    </p:tgtEl>
                  </p:cond>
                </p:stCondLst>
                <p:endSync evt="end" delay="0">
                  <p:rtn val="all"/>
                </p:endSync>
                <p:childTnLst>
                  <p:par>
                    <p:cTn id="20" fill="hold">
                      <p:stCondLst>
                        <p:cond delay="0"/>
                      </p:stCondLst>
                      <p:childTnLst>
                        <p:par>
                          <p:cTn id="21" fill="hold">
                            <p:stCondLst>
                              <p:cond delay="0"/>
                            </p:stCondLst>
                            <p:childTnLst>
                              <p:par>
                                <p:cTn id="22" presetID="2" presetClass="mediacall" presetSubtype="0" fill="hold" nodeType="clickEffect">
                                  <p:stCondLst>
                                    <p:cond delay="0"/>
                                  </p:stCondLst>
                                  <p:childTnLst>
                                    <p:cmd type="call" cmd="togglePause">
                                      <p:cBhvr>
                                        <p:cTn id="23" dur="1" fill="hold"/>
                                        <p:tgtEl>
                                          <p:spTgt spid="8"/>
                                        </p:tgtEl>
                                      </p:cBhvr>
                                    </p:cmd>
                                  </p:childTnLst>
                                </p:cTn>
                              </p:par>
                            </p:childTnLst>
                          </p:cTn>
                        </p:par>
                      </p:childTnLst>
                    </p:cTn>
                  </p:par>
                </p:childTnLst>
              </p:cTn>
              <p:nextCondLst>
                <p:cond evt="onClick" delay="0">
                  <p:tgtEl>
                    <p:spTgt spid="8"/>
                  </p:tgtEl>
                </p:cond>
              </p:nextCondLst>
            </p:seq>
          </p:childTnLst>
        </p:cTn>
      </p:par>
    </p:tnLst>
    <p:bldLst>
      <p:bldP spid="3" grpId="0" animBg="1"/>
      <p:bldP spid="6" grpId="0"/>
    </p:bld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1441</TotalTime>
  <Words>1255</Words>
  <Application>Microsoft Office PowerPoint</Application>
  <PresentationFormat>Widescreen</PresentationFormat>
  <Paragraphs>120</Paragraphs>
  <Slides>12</Slides>
  <Notes>0</Notes>
  <HiddenSlides>2</HiddenSlides>
  <MMClips>4</MMClips>
  <ScaleCrop>false</ScaleCrop>
  <HeadingPairs>
    <vt:vector size="6" baseType="variant">
      <vt:variant>
        <vt:lpstr>Caratteri utilizzati</vt:lpstr>
      </vt:variant>
      <vt:variant>
        <vt:i4>13</vt:i4>
      </vt:variant>
      <vt:variant>
        <vt:lpstr>Tema</vt:lpstr>
      </vt:variant>
      <vt:variant>
        <vt:i4>1</vt:i4>
      </vt:variant>
      <vt:variant>
        <vt:lpstr>Titoli diapositive</vt:lpstr>
      </vt:variant>
      <vt:variant>
        <vt:i4>12</vt:i4>
      </vt:variant>
    </vt:vector>
  </HeadingPairs>
  <TitlesOfParts>
    <vt:vector size="26" baseType="lpstr">
      <vt:lpstr>Arial</vt:lpstr>
      <vt:lpstr>Bahnschrift SemiBold</vt:lpstr>
      <vt:lpstr>Bodoni MT Poster Compressed</vt:lpstr>
      <vt:lpstr>Calibri</vt:lpstr>
      <vt:lpstr>Calibri Light</vt:lpstr>
      <vt:lpstr>Castellar</vt:lpstr>
      <vt:lpstr>Copperplate Gothic Bold</vt:lpstr>
      <vt:lpstr>Engravers MT</vt:lpstr>
      <vt:lpstr>Gabriola</vt:lpstr>
      <vt:lpstr>Lucida Sans Unicode</vt:lpstr>
      <vt:lpstr>Palatino Linotype</vt:lpstr>
      <vt:lpstr>Rockwell Condensed</vt:lpstr>
      <vt:lpstr>Sitka Heading Semibold</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Luca Macalli</dc:creator>
  <cp:lastModifiedBy>Luca Macalli</cp:lastModifiedBy>
  <cp:revision>82</cp:revision>
  <dcterms:created xsi:type="dcterms:W3CDTF">2025-11-24T10:08:52Z</dcterms:created>
  <dcterms:modified xsi:type="dcterms:W3CDTF">2025-12-03T13:48:58Z</dcterms:modified>
</cp:coreProperties>
</file>