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21" r:id="rId3"/>
    <p:sldId id="318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40">
          <p15:clr>
            <a:srgbClr val="A4A3A4"/>
          </p15:clr>
        </p15:guide>
        <p15:guide id="2" pos="215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0" autoAdjust="0"/>
  </p:normalViewPr>
  <p:slideViewPr>
    <p:cSldViewPr>
      <p:cViewPr varScale="1">
        <p:scale>
          <a:sx n="113" d="100"/>
          <a:sy n="113" d="100"/>
        </p:scale>
        <p:origin x="1600" y="176"/>
      </p:cViewPr>
      <p:guideLst>
        <p:guide orient="horz" pos="2640"/>
        <p:guide pos="215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27FBA900-A37F-EAC6-15DE-DF5EECE8458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EE030007-7FE3-3C3B-6E39-54CDEC70F09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id="{27D90BE3-917D-0AEC-0C25-873D756390D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id="{6F104CD1-6BBB-9B5D-B32A-FADDCD30AF7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8219E6A-49DF-9A46-8A14-D2BB3D00A93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CAE46AF1-8378-F642-849A-0CAA810F686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5D05368B-808E-E29B-A4AE-8735F0A2A40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FC4A65FF-DEBC-1BB4-B7CB-43EE4B0ACC1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21" name="Rectangle 5">
            <a:extLst>
              <a:ext uri="{FF2B5EF4-FFF2-40B4-BE49-F238E27FC236}">
                <a16:creationId xmlns:a16="http://schemas.microsoft.com/office/drawing/2014/main" id="{E16E0E9F-864E-2992-FDF3-886AC7AFE7E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86022" name="Rectangle 6">
            <a:extLst>
              <a:ext uri="{FF2B5EF4-FFF2-40B4-BE49-F238E27FC236}">
                <a16:creationId xmlns:a16="http://schemas.microsoft.com/office/drawing/2014/main" id="{37C0F209-06FD-53A8-33F3-AD838CF0428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23" name="Rectangle 7">
            <a:extLst>
              <a:ext uri="{FF2B5EF4-FFF2-40B4-BE49-F238E27FC236}">
                <a16:creationId xmlns:a16="http://schemas.microsoft.com/office/drawing/2014/main" id="{59154E21-09BC-C064-28D0-FFAE91B4DF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CCEABC9-4B61-5F4F-9AAD-CC2C091C200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egnaposto immagine diapositiva 1">
            <a:extLst>
              <a:ext uri="{FF2B5EF4-FFF2-40B4-BE49-F238E27FC236}">
                <a16:creationId xmlns:a16="http://schemas.microsoft.com/office/drawing/2014/main" id="{3967CBF8-AD73-C72E-9344-74EB07A0AA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Segnaposto note 2">
            <a:extLst>
              <a:ext uri="{FF2B5EF4-FFF2-40B4-BE49-F238E27FC236}">
                <a16:creationId xmlns:a16="http://schemas.microsoft.com/office/drawing/2014/main" id="{43A71A48-0336-9673-42B5-151FD5DDB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7411" name="Segnaposto numero diapositiva 3">
            <a:extLst>
              <a:ext uri="{FF2B5EF4-FFF2-40B4-BE49-F238E27FC236}">
                <a16:creationId xmlns:a16="http://schemas.microsoft.com/office/drawing/2014/main" id="{642C7D32-12D5-C0F9-B35D-CC290A1B54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8F960E4E-86B2-A244-A679-5B6997A14A0E}" type="slidenum">
              <a:rPr lang="it-IT" altLang="it-IT" smtClean="0"/>
              <a:pPr>
                <a:spcBef>
                  <a:spcPct val="0"/>
                </a:spcBef>
              </a:pPr>
              <a:t>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egnaposto immagine diapositiva 1">
            <a:extLst>
              <a:ext uri="{FF2B5EF4-FFF2-40B4-BE49-F238E27FC236}">
                <a16:creationId xmlns:a16="http://schemas.microsoft.com/office/drawing/2014/main" id="{B14C6352-0EEE-8F05-AE65-6804272B9A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Segnaposto note 2">
            <a:extLst>
              <a:ext uri="{FF2B5EF4-FFF2-40B4-BE49-F238E27FC236}">
                <a16:creationId xmlns:a16="http://schemas.microsoft.com/office/drawing/2014/main" id="{27326B06-C498-F363-EA0C-C3CEDB7AE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9459" name="Segnaposto numero diapositiva 3">
            <a:extLst>
              <a:ext uri="{FF2B5EF4-FFF2-40B4-BE49-F238E27FC236}">
                <a16:creationId xmlns:a16="http://schemas.microsoft.com/office/drawing/2014/main" id="{6FF854A9-15D0-6AF0-D852-091A37793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99F7F1B8-1525-604F-999E-D89AA6C4208B}" type="slidenum">
              <a:rPr lang="it-IT" altLang="it-IT" smtClean="0"/>
              <a:pPr>
                <a:spcBef>
                  <a:spcPct val="0"/>
                </a:spcBef>
              </a:pPr>
              <a:t>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egnaposto immagine diapositiva 1">
            <a:extLst>
              <a:ext uri="{FF2B5EF4-FFF2-40B4-BE49-F238E27FC236}">
                <a16:creationId xmlns:a16="http://schemas.microsoft.com/office/drawing/2014/main" id="{D8BC6C02-8979-7A33-C769-EA4CA23495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1506" name="Segnaposto note 2">
            <a:extLst>
              <a:ext uri="{FF2B5EF4-FFF2-40B4-BE49-F238E27FC236}">
                <a16:creationId xmlns:a16="http://schemas.microsoft.com/office/drawing/2014/main" id="{71F68048-AF9B-F69D-1143-029BAA8132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1507" name="Segnaposto numero diapositiva 3">
            <a:extLst>
              <a:ext uri="{FF2B5EF4-FFF2-40B4-BE49-F238E27FC236}">
                <a16:creationId xmlns:a16="http://schemas.microsoft.com/office/drawing/2014/main" id="{3691EDAF-EBD5-BF1B-582F-8E6E53CAA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D974E048-1403-B342-AEEC-EB6275F8302A}" type="slidenum">
              <a:rPr lang="it-IT" altLang="it-IT" sz="1200" smtClean="0">
                <a:latin typeface="Times New Roman" panose="02020603050405020304" pitchFamily="18" charset="0"/>
              </a:rPr>
              <a:pPr/>
              <a:t>3</a:t>
            </a:fld>
            <a:endParaRPr lang="it-IT" altLang="it-IT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egnaposto immagine diapositiva 1">
            <a:extLst>
              <a:ext uri="{FF2B5EF4-FFF2-40B4-BE49-F238E27FC236}">
                <a16:creationId xmlns:a16="http://schemas.microsoft.com/office/drawing/2014/main" id="{6FB9E8A6-07C4-DE58-692C-E128B2C2FE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Segnaposto note 2">
            <a:extLst>
              <a:ext uri="{FF2B5EF4-FFF2-40B4-BE49-F238E27FC236}">
                <a16:creationId xmlns:a16="http://schemas.microsoft.com/office/drawing/2014/main" id="{5A79EB0D-6939-BF28-C02F-96813BC8B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3555" name="Segnaposto numero diapositiva 3">
            <a:extLst>
              <a:ext uri="{FF2B5EF4-FFF2-40B4-BE49-F238E27FC236}">
                <a16:creationId xmlns:a16="http://schemas.microsoft.com/office/drawing/2014/main" id="{4484EEC8-899F-95C1-CDC1-85DC7FE95D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B4D83A53-330B-704A-B4F3-73155EAE0DFE}" type="slidenum">
              <a:rPr lang="it-IT" altLang="it-IT" smtClean="0"/>
              <a:pPr>
                <a:spcBef>
                  <a:spcPct val="0"/>
                </a:spcBef>
              </a:pPr>
              <a:t>4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egnaposto immagine diapositiva 1">
            <a:extLst>
              <a:ext uri="{FF2B5EF4-FFF2-40B4-BE49-F238E27FC236}">
                <a16:creationId xmlns:a16="http://schemas.microsoft.com/office/drawing/2014/main" id="{4AAED969-FE1C-2F1C-FB51-07CA623137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Segnaposto note 2">
            <a:extLst>
              <a:ext uri="{FF2B5EF4-FFF2-40B4-BE49-F238E27FC236}">
                <a16:creationId xmlns:a16="http://schemas.microsoft.com/office/drawing/2014/main" id="{1400985D-1E9D-B57C-486E-E40B9320F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5603" name="Segnaposto numero diapositiva 3">
            <a:extLst>
              <a:ext uri="{FF2B5EF4-FFF2-40B4-BE49-F238E27FC236}">
                <a16:creationId xmlns:a16="http://schemas.microsoft.com/office/drawing/2014/main" id="{630EB472-5FA8-B0CE-BBA1-B6E674E0A0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C057323-215E-4A42-BD8D-A0DF79FBDDB2}" type="slidenum">
              <a:rPr lang="it-IT" altLang="it-IT" smtClean="0"/>
              <a:pPr>
                <a:spcBef>
                  <a:spcPct val="0"/>
                </a:spcBef>
              </a:pPr>
              <a:t>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egnaposto immagine diapositiva 1">
            <a:extLst>
              <a:ext uri="{FF2B5EF4-FFF2-40B4-BE49-F238E27FC236}">
                <a16:creationId xmlns:a16="http://schemas.microsoft.com/office/drawing/2014/main" id="{F182F336-C0E4-0653-AAB4-FC16636D1E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Segnaposto note 2">
            <a:extLst>
              <a:ext uri="{FF2B5EF4-FFF2-40B4-BE49-F238E27FC236}">
                <a16:creationId xmlns:a16="http://schemas.microsoft.com/office/drawing/2014/main" id="{C088167D-C885-29A9-FE5B-75BBB0A9A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7651" name="Segnaposto numero diapositiva 3">
            <a:extLst>
              <a:ext uri="{FF2B5EF4-FFF2-40B4-BE49-F238E27FC236}">
                <a16:creationId xmlns:a16="http://schemas.microsoft.com/office/drawing/2014/main" id="{380DC32D-5D26-74C5-177F-ECEBBCECD5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1EC4F188-9C86-B948-A93A-20C0730B9047}" type="slidenum">
              <a:rPr lang="it-IT" altLang="it-IT" smtClean="0"/>
              <a:pPr>
                <a:spcBef>
                  <a:spcPct val="0"/>
                </a:spcBef>
              </a:pPr>
              <a:t>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egnaposto immagine diapositiva 1">
            <a:extLst>
              <a:ext uri="{FF2B5EF4-FFF2-40B4-BE49-F238E27FC236}">
                <a16:creationId xmlns:a16="http://schemas.microsoft.com/office/drawing/2014/main" id="{8B68BD0F-999A-9108-3B46-A8BB658A4A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Segnaposto note 2">
            <a:extLst>
              <a:ext uri="{FF2B5EF4-FFF2-40B4-BE49-F238E27FC236}">
                <a16:creationId xmlns:a16="http://schemas.microsoft.com/office/drawing/2014/main" id="{C97BDE93-F2D4-7F90-8B3B-EEB1FCE75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9699" name="Segnaposto numero diapositiva 3">
            <a:extLst>
              <a:ext uri="{FF2B5EF4-FFF2-40B4-BE49-F238E27FC236}">
                <a16:creationId xmlns:a16="http://schemas.microsoft.com/office/drawing/2014/main" id="{0DC4CF71-68DE-4CC5-BDF5-3B201AE4AE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44D3A38-9AD1-3446-9B65-941114D9B277}" type="slidenum">
              <a:rPr lang="it-IT" altLang="it-IT" smtClean="0"/>
              <a:pPr>
                <a:spcBef>
                  <a:spcPct val="0"/>
                </a:spcBef>
              </a:pPr>
              <a:t>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egnaposto immagine diapositiva 1">
            <a:extLst>
              <a:ext uri="{FF2B5EF4-FFF2-40B4-BE49-F238E27FC236}">
                <a16:creationId xmlns:a16="http://schemas.microsoft.com/office/drawing/2014/main" id="{DADECEE7-E53E-5E1D-DF3B-DCBA9251F7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Segnaposto note 2">
            <a:extLst>
              <a:ext uri="{FF2B5EF4-FFF2-40B4-BE49-F238E27FC236}">
                <a16:creationId xmlns:a16="http://schemas.microsoft.com/office/drawing/2014/main" id="{4542A5CB-0CCF-879C-5229-597025A0F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31747" name="Segnaposto numero diapositiva 3">
            <a:extLst>
              <a:ext uri="{FF2B5EF4-FFF2-40B4-BE49-F238E27FC236}">
                <a16:creationId xmlns:a16="http://schemas.microsoft.com/office/drawing/2014/main" id="{2D767822-BF93-DE1F-1B79-8FDB24D5D0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E53DA9B5-8C41-F943-AF26-29929375307F}" type="slidenum">
              <a:rPr lang="it-IT" altLang="it-IT" smtClean="0"/>
              <a:pPr>
                <a:spcBef>
                  <a:spcPct val="0"/>
                </a:spcBef>
              </a:pPr>
              <a:t>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egnaposto immagine diapositiva 1">
            <a:extLst>
              <a:ext uri="{FF2B5EF4-FFF2-40B4-BE49-F238E27FC236}">
                <a16:creationId xmlns:a16="http://schemas.microsoft.com/office/drawing/2014/main" id="{E5565AB3-511E-1536-D544-C974790698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Segnaposto note 2">
            <a:extLst>
              <a:ext uri="{FF2B5EF4-FFF2-40B4-BE49-F238E27FC236}">
                <a16:creationId xmlns:a16="http://schemas.microsoft.com/office/drawing/2014/main" id="{3BE3B5C4-FDD9-66FF-D3C9-EB486CE33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33795" name="Segnaposto numero diapositiva 3">
            <a:extLst>
              <a:ext uri="{FF2B5EF4-FFF2-40B4-BE49-F238E27FC236}">
                <a16:creationId xmlns:a16="http://schemas.microsoft.com/office/drawing/2014/main" id="{9BF64918-DB79-16E6-6193-29EF13C96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76168BF9-2F14-B148-93EB-1DB79E588CF9}" type="slidenum">
              <a:rPr lang="it-IT" altLang="it-IT" smtClean="0"/>
              <a:pPr>
                <a:spcBef>
                  <a:spcPct val="0"/>
                </a:spcBef>
              </a:pPr>
              <a:t>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egnaposto immagine diapositiva 1">
            <a:extLst>
              <a:ext uri="{FF2B5EF4-FFF2-40B4-BE49-F238E27FC236}">
                <a16:creationId xmlns:a16="http://schemas.microsoft.com/office/drawing/2014/main" id="{FD20D2FA-778C-9C30-DF7C-B33F4FFF76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Segnaposto note 2">
            <a:extLst>
              <a:ext uri="{FF2B5EF4-FFF2-40B4-BE49-F238E27FC236}">
                <a16:creationId xmlns:a16="http://schemas.microsoft.com/office/drawing/2014/main" id="{47D515DA-1E74-26C6-F379-BFD7086F9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35843" name="Segnaposto numero diapositiva 3">
            <a:extLst>
              <a:ext uri="{FF2B5EF4-FFF2-40B4-BE49-F238E27FC236}">
                <a16:creationId xmlns:a16="http://schemas.microsoft.com/office/drawing/2014/main" id="{8C3DC0D8-0E08-1F4E-CD10-01CB22D7A8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818EC59E-8F15-5F42-9003-C56253EBF66A}" type="slidenum">
              <a:rPr lang="it-IT" altLang="it-IT" smtClean="0"/>
              <a:pPr>
                <a:spcBef>
                  <a:spcPct val="0"/>
                </a:spcBef>
              </a:pPr>
              <a:t>10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egnaposto immagine diapositiva 1">
            <a:extLst>
              <a:ext uri="{FF2B5EF4-FFF2-40B4-BE49-F238E27FC236}">
                <a16:creationId xmlns:a16="http://schemas.microsoft.com/office/drawing/2014/main" id="{6BAB05C0-C912-83CD-AF4B-63305179E1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Segnaposto note 2">
            <a:extLst>
              <a:ext uri="{FF2B5EF4-FFF2-40B4-BE49-F238E27FC236}">
                <a16:creationId xmlns:a16="http://schemas.microsoft.com/office/drawing/2014/main" id="{641082ED-C698-5E0D-10C3-0E60C376C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37891" name="Segnaposto numero diapositiva 3">
            <a:extLst>
              <a:ext uri="{FF2B5EF4-FFF2-40B4-BE49-F238E27FC236}">
                <a16:creationId xmlns:a16="http://schemas.microsoft.com/office/drawing/2014/main" id="{F5CF9C6E-4F55-999F-0759-7CA015F9E7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61AFDC5E-B489-1D4B-8D89-A0B4C7BCFC98}" type="slidenum">
              <a:rPr lang="it-IT" altLang="it-IT" smtClean="0"/>
              <a:pPr>
                <a:spcBef>
                  <a:spcPct val="0"/>
                </a:spcBef>
              </a:pPr>
              <a:t>11</a:t>
            </a:fld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A8D4CA1-DB3C-A744-3390-D73763077E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A2C9AFC-AA2C-E60C-D0D8-571434CCA6F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5B0E7-5313-8242-97F5-27084707781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8218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79F1ED-677F-109B-8B52-102E821E8C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FA949AB-6CF0-0FEC-B2C7-227151238B6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FFB09-9512-D44A-BE4F-01ABED51515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551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23F051-E1A5-FA49-F87E-8F8E5267B1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FBEA678-A23A-56E7-45FD-239E4236580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4E28F-F3BD-2546-937B-D8F843EDE09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43413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7E7590-35EC-FB06-EFD0-3E8F6BDC43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F274B56-A552-D90C-3AE4-FD2C0107500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6C1EF-40FF-1644-A233-CF9DAC4EAF0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6088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992C9A0-C45F-76CE-C8A6-5D6D50F592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3F6947B0-7680-FF4B-D969-E137B65B379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BBC5A-0691-AE40-B49E-41135E06C5F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59019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CDD12C7-8F6F-5701-4378-11E9D7E294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9F4FA62-047E-D01E-A4EC-BF419B94A6D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9B602-ABF3-DC40-BD6F-E74CFF24D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107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E7BFC81-7F60-1ED2-1259-68FE320D27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4D342A9-F85D-7FC5-C30D-E835494E169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B439D-5004-6842-A1E8-7E73B67B4AB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21447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224661-FA1D-1C3D-6B29-D8AA17870B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5218B6-B8C3-4D06-D036-4B323D1DD6D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BAA49-D278-F947-9FA5-0D13C990FC9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7324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BD7CB-94D1-5C61-A1FC-13FA9622BE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9907ACD-14A7-AB85-4F47-D9B0F318CF1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5FF19-DCA6-FA4E-B4EA-3CECE60B6BF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076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118011E-1A8D-A6E6-EE4D-0DF8B20CC6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56BACCB-34B6-FD6B-FD9B-313FC3FE563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00A6E-09E7-534C-8C9E-B91CC6A8A1D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7485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6BC439-5A2C-CFBD-576E-129A397937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B9C784B-1DE5-F587-F60A-AEAE5D8B0B5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FE102-614C-474C-B295-5290A230B33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7476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C07789-7AFB-AE75-CE1B-82350DB471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D9A3BC-001C-5603-8B4B-30FEEB0A1BA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8A9E6-D775-8242-BDDD-51268AD511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321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8FE019B-E569-A9EF-F747-65A19FF2B8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C8F0623-1BE3-A467-0308-206578B0A2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155E770-7CE2-C7C1-905B-C224D1A5A35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D35E60D-F226-AEA1-E1F3-77D8E847B30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7857FA8-1254-3F46-B408-D26CE4E5A49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pic>
        <p:nvPicPr>
          <p:cNvPr id="2" name="Picture 12" descr="BD21321_">
            <a:extLst>
              <a:ext uri="{FF2B5EF4-FFF2-40B4-BE49-F238E27FC236}">
                <a16:creationId xmlns:a16="http://schemas.microsoft.com/office/drawing/2014/main" id="{7731F13D-B2E0-A7D7-9D2C-5CB391653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727200"/>
            <a:ext cx="7731125" cy="7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6">
            <a:extLst>
              <a:ext uri="{FF2B5EF4-FFF2-40B4-BE49-F238E27FC236}">
                <a16:creationId xmlns:a16="http://schemas.microsoft.com/office/drawing/2014/main" id="{F9E03643-BD6E-EA2C-A1C3-8845679E448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92162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egnaposto numero diapositiva 4">
            <a:extLst>
              <a:ext uri="{FF2B5EF4-FFF2-40B4-BE49-F238E27FC236}">
                <a16:creationId xmlns:a16="http://schemas.microsoft.com/office/drawing/2014/main" id="{403C83B8-DC87-ACF9-CA73-C0B164556DB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244F6E-F740-A14B-82A5-92B1D2219314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 sz="1400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856DC06E-DA67-E543-08A5-6BED166BD25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0825" y="2706688"/>
            <a:ext cx="8569325" cy="1585912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b="1">
                <a:latin typeface="Verdana" pitchFamily="34" charset="0"/>
              </a:rPr>
              <a:t>Lezioni</a:t>
            </a:r>
            <a:r>
              <a:rPr lang="it-IT" sz="2800" b="1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it-IT" sz="2800" b="1">
                <a:solidFill>
                  <a:schemeClr val="accent4"/>
                </a:solidFill>
                <a:latin typeface="Verdana" pitchFamily="34" charset="0"/>
              </a:rPr>
              <a:t>14</a:t>
            </a:r>
            <a:br>
              <a:rPr lang="it-IT" sz="2800" b="1" dirty="0">
                <a:latin typeface="Verdana" pitchFamily="34" charset="0"/>
              </a:rPr>
            </a:br>
            <a:r>
              <a:rPr lang="it-IT" sz="2800" dirty="0">
                <a:latin typeface="Verdana" pitchFamily="34" charset="0"/>
              </a:rPr>
              <a:t>L’analisi e la progettazione</a:t>
            </a:r>
            <a:br>
              <a:rPr lang="it-IT" sz="2800" dirty="0">
                <a:latin typeface="Verdana" pitchFamily="34" charset="0"/>
              </a:rPr>
            </a:br>
            <a:r>
              <a:rPr lang="it-IT" sz="2800" dirty="0">
                <a:latin typeface="Verdana" pitchFamily="34" charset="0"/>
              </a:rPr>
              <a:t>  dei sistemi organizzativi</a:t>
            </a:r>
            <a:br>
              <a:rPr lang="it-IT" sz="2800" dirty="0">
                <a:latin typeface="Verdana" pitchFamily="34" charset="0"/>
              </a:rPr>
            </a:br>
            <a:r>
              <a:rPr lang="it-IT" sz="2800" dirty="0">
                <a:latin typeface="Verdana" pitchFamily="34" charset="0"/>
              </a:rPr>
              <a:t>  </a:t>
            </a:r>
            <a:r>
              <a:rPr lang="it-IT" sz="1400" dirty="0">
                <a:latin typeface="Verdana" pitchFamily="34" charset="0"/>
              </a:rPr>
              <a:t>(Cap. 4 (2), </a:t>
            </a:r>
            <a:r>
              <a:rPr lang="it-IT" sz="1400" dirty="0" err="1">
                <a:latin typeface="Verdana" pitchFamily="34" charset="0"/>
              </a:rPr>
              <a:t>Decastri</a:t>
            </a:r>
            <a:r>
              <a:rPr lang="it-IT" sz="1400" dirty="0">
                <a:latin typeface="Verdana" pitchFamily="34" charset="0"/>
              </a:rPr>
              <a:t> 2016) </a:t>
            </a:r>
            <a:br>
              <a:rPr lang="it-IT" sz="1400" dirty="0">
                <a:latin typeface="Verdana" pitchFamily="34" charset="0"/>
              </a:rPr>
            </a:br>
            <a:endParaRPr lang="it-IT" sz="1400" dirty="0">
              <a:latin typeface="Verdana" pitchFamily="34" charset="0"/>
            </a:endParaRP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311DF85D-A3FB-679C-16DB-CCA081638A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5319713"/>
            <a:ext cx="6400800" cy="823912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dirty="0">
                <a:latin typeface="Verdana" pitchFamily="34" charset="0"/>
              </a:rPr>
              <a:t>Università </a:t>
            </a:r>
            <a:r>
              <a:rPr lang="it-IT" sz="2400" dirty="0" err="1">
                <a:latin typeface="Verdana" pitchFamily="34" charset="0"/>
              </a:rPr>
              <a:t>Tor</a:t>
            </a:r>
            <a:r>
              <a:rPr lang="it-IT" sz="2400" dirty="0">
                <a:latin typeface="Verdana" pitchFamily="34" charset="0"/>
              </a:rPr>
              <a:t> Vergata</a:t>
            </a:r>
          </a:p>
          <a:p>
            <a:pPr eaLnBrk="1" hangingPunct="1">
              <a:defRPr/>
            </a:pPr>
            <a:r>
              <a:rPr lang="it-IT" sz="2400" dirty="0">
                <a:latin typeface="Verdana" pitchFamily="34" charset="0"/>
              </a:rPr>
              <a:t>Anno Accademico </a:t>
            </a:r>
            <a:r>
              <a:rPr lang="it-IT" sz="2400" dirty="0">
                <a:solidFill>
                  <a:schemeClr val="accent4"/>
                </a:solidFill>
                <a:latin typeface="Verdana" pitchFamily="34" charset="0"/>
              </a:rPr>
              <a:t>2022/2023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egnaposto numero diapositiva 4">
            <a:extLst>
              <a:ext uri="{FF2B5EF4-FFF2-40B4-BE49-F238E27FC236}">
                <a16:creationId xmlns:a16="http://schemas.microsoft.com/office/drawing/2014/main" id="{C136C507-8A97-B527-2E2A-55E44D8493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0CF5F49-6F94-1E4A-8E01-7A24C3E624A5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1490548E-23CC-C800-7F86-4643A67247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73113"/>
            <a:ext cx="7772400" cy="1143000"/>
          </a:xfrm>
        </p:spPr>
        <p:txBody>
          <a:bodyPr/>
          <a:lstStyle/>
          <a:p>
            <a:pPr eaLnBrk="1" hangingPunct="1"/>
            <a:r>
              <a:rPr lang="it-IT" altLang="it-IT" sz="2600" b="1">
                <a:latin typeface="Verdana" panose="020B0604030504040204" pitchFamily="34" charset="0"/>
              </a:rPr>
              <a:t>Contenuti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703DB01-8292-581E-B1CA-50036BE457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18450" cy="41148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Tx/>
              <a:buAutoNum type="arabicPeriod"/>
            </a:pPr>
            <a:r>
              <a:rPr lang="it-IT" altLang="it-IT" sz="2400">
                <a:latin typeface="Verdana" panose="020B0604030504040204" pitchFamily="34" charset="0"/>
              </a:rPr>
              <a:t>Il contributo di Simon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eriod"/>
            </a:pPr>
            <a:endParaRPr lang="it-IT" altLang="it-IT" sz="2400">
              <a:latin typeface="Verdana" panose="020B0604030504040204" pitchFamily="34" charset="0"/>
            </a:endParaRPr>
          </a:p>
          <a:p>
            <a:pPr marL="609600" indent="-609600" eaLnBrk="1" hangingPunct="1">
              <a:lnSpc>
                <a:spcPct val="90000"/>
              </a:lnSpc>
            </a:pPr>
            <a:endParaRPr lang="it-IT" altLang="it-IT" sz="240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egnaposto numero diapositiva 19">
            <a:extLst>
              <a:ext uri="{FF2B5EF4-FFF2-40B4-BE49-F238E27FC236}">
                <a16:creationId xmlns:a16="http://schemas.microsoft.com/office/drawing/2014/main" id="{7A1B6C41-A6C2-CC9A-67DA-E95AC11190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0"/>
            <a:ext cx="0" cy="0"/>
          </a:xfrm>
        </p:spPr>
        <p:txBody>
          <a:bodyPr>
            <a:normAutofit fontScale="25000" lnSpcReduction="20000"/>
          </a:bodyPr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l" eaLnBrk="0" hangingPunct="0">
              <a:lnSpc>
                <a:spcPct val="80000"/>
              </a:lnSpc>
              <a:defRPr/>
            </a:pPr>
            <a:fld id="{B02A1657-848D-7048-AB8B-E2DCC0A02DA0}" type="slidenum">
              <a:rPr lang="it-IT" altLang="it-IT" sz="500" smtClean="0"/>
              <a:pPr algn="l" eaLnBrk="0" hangingPunct="0">
                <a:lnSpc>
                  <a:spcPct val="80000"/>
                </a:lnSpc>
                <a:defRPr/>
              </a:pPr>
              <a:t>3</a:t>
            </a:fld>
            <a:endParaRPr lang="it-IT" altLang="it-IT" sz="50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E07EE34-0B61-6095-E7FF-E52107C6E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476500"/>
            <a:ext cx="7083425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olo 1">
            <a:extLst>
              <a:ext uri="{FF2B5EF4-FFF2-40B4-BE49-F238E27FC236}">
                <a16:creationId xmlns:a16="http://schemas.microsoft.com/office/drawing/2014/main" id="{603D78A0-6FE0-E5AA-C132-04FFC4C33B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200" b="1">
                <a:latin typeface="Verdana" panose="020B0604030504040204" pitchFamily="34" charset="0"/>
              </a:rPr>
              <a:t>Il modello di Seiler</a:t>
            </a:r>
            <a:endParaRPr lang="it-IT" altLang="it-IT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egnaposto numero diapositiva 4">
            <a:extLst>
              <a:ext uri="{FF2B5EF4-FFF2-40B4-BE49-F238E27FC236}">
                <a16:creationId xmlns:a16="http://schemas.microsoft.com/office/drawing/2014/main" id="{782E36D8-4970-46E7-831E-DBD6B3697B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4703E0-3969-FA4E-B059-D0731768302E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40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3FEA25AB-60F5-8BC1-8258-A4D325F3F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73113"/>
            <a:ext cx="7772400" cy="1143000"/>
          </a:xfrm>
        </p:spPr>
        <p:txBody>
          <a:bodyPr/>
          <a:lstStyle/>
          <a:p>
            <a:pPr marL="449263" indent="-449263" eaLnBrk="1" hangingPunct="1">
              <a:defRPr/>
            </a:pPr>
            <a:r>
              <a:rPr lang="it-IT" sz="2800" b="1" dirty="0">
                <a:solidFill>
                  <a:schemeClr val="accent4"/>
                </a:solidFill>
                <a:latin typeface="Verdana" pitchFamily="34" charset="0"/>
              </a:rPr>
              <a:t>Decisione e Processo Decisionale</a:t>
            </a:r>
          </a:p>
        </p:txBody>
      </p:sp>
      <p:sp>
        <p:nvSpPr>
          <p:cNvPr id="4100" name="CasellaDiTesto 4">
            <a:extLst>
              <a:ext uri="{FF2B5EF4-FFF2-40B4-BE49-F238E27FC236}">
                <a16:creationId xmlns:a16="http://schemas.microsoft.com/office/drawing/2014/main" id="{7F0793E7-EFF5-4F05-8CF2-AD84589CA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2000250"/>
            <a:ext cx="77866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4625" indent="-174625" eaLnBrk="1" hangingPunct="1">
              <a:buFont typeface="Arial" charset="0"/>
              <a:buChar char="•"/>
              <a:defRPr/>
            </a:pPr>
            <a:r>
              <a:rPr lang="it-IT" sz="2400" b="1" dirty="0">
                <a:solidFill>
                  <a:schemeClr val="accent4"/>
                </a:solidFill>
              </a:rPr>
              <a:t>Decisione: </a:t>
            </a:r>
            <a:r>
              <a:rPr lang="it-IT" sz="2400" dirty="0">
                <a:solidFill>
                  <a:schemeClr val="accent4"/>
                </a:solidFill>
              </a:rPr>
              <a:t>scelta di una linea di azione che ci si è prefissi</a:t>
            </a:r>
          </a:p>
        </p:txBody>
      </p:sp>
      <p:sp>
        <p:nvSpPr>
          <p:cNvPr id="4101" name="CasellaDiTesto 6">
            <a:extLst>
              <a:ext uri="{FF2B5EF4-FFF2-40B4-BE49-F238E27FC236}">
                <a16:creationId xmlns:a16="http://schemas.microsoft.com/office/drawing/2014/main" id="{0DEACEE7-C157-986C-63DE-5810BCCD3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3143250"/>
            <a:ext cx="82153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it-IT" sz="2400" b="1" dirty="0"/>
              <a:t> </a:t>
            </a:r>
            <a:r>
              <a:rPr lang="it-IT" sz="2400" b="1" dirty="0">
                <a:solidFill>
                  <a:schemeClr val="accent4"/>
                </a:solidFill>
              </a:rPr>
              <a:t>Caratteristiche</a:t>
            </a:r>
            <a:r>
              <a:rPr lang="it-IT" sz="2400" dirty="0">
                <a:solidFill>
                  <a:schemeClr val="accent4"/>
                </a:solidFill>
              </a:rPr>
              <a:t> del processo decisionale</a:t>
            </a:r>
            <a:r>
              <a:rPr lang="it-IT" dirty="0">
                <a:solidFill>
                  <a:schemeClr val="accent4"/>
                </a:solidFill>
              </a:rPr>
              <a:t>: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it-IT" dirty="0">
                <a:solidFill>
                  <a:schemeClr val="accent4"/>
                </a:solidFill>
              </a:rPr>
              <a:t>c’è una scelta riguardo alle azioni da intraprendere (incertezza)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it-IT" dirty="0">
                <a:solidFill>
                  <a:schemeClr val="accent4"/>
                </a:solidFill>
              </a:rPr>
              <a:t>c’è l’intenzione di agire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it-IT" dirty="0">
                <a:solidFill>
                  <a:schemeClr val="accent4"/>
                </a:solidFill>
              </a:rPr>
              <a:t>c’è il coinvolgimento di diversi attori all’interno dell’organizzazione</a:t>
            </a:r>
          </a:p>
        </p:txBody>
      </p:sp>
      <p:sp>
        <p:nvSpPr>
          <p:cNvPr id="4102" name="CasellaDiTesto 7">
            <a:extLst>
              <a:ext uri="{FF2B5EF4-FFF2-40B4-BE49-F238E27FC236}">
                <a16:creationId xmlns:a16="http://schemas.microsoft.com/office/drawing/2014/main" id="{EDADF539-875E-54F0-5868-2C525EA783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5527675"/>
            <a:ext cx="7786688" cy="830263"/>
          </a:xfrm>
          <a:prstGeom prst="rect">
            <a:avLst/>
          </a:prstGeom>
          <a:solidFill>
            <a:srgbClr val="FFFF99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t-IT" sz="2400" b="1" dirty="0">
                <a:solidFill>
                  <a:schemeClr val="accent4"/>
                </a:solidFill>
              </a:rPr>
              <a:t>Incertezza </a:t>
            </a:r>
            <a:r>
              <a:rPr lang="it-IT" sz="2400" dirty="0">
                <a:solidFill>
                  <a:schemeClr val="accent4"/>
                </a:solidFill>
              </a:rPr>
              <a:t>come</a:t>
            </a:r>
            <a:r>
              <a:rPr lang="it-IT" sz="2400" b="1" dirty="0">
                <a:solidFill>
                  <a:schemeClr val="accent4"/>
                </a:solidFill>
              </a:rPr>
              <a:t> pre-condizione </a:t>
            </a:r>
          </a:p>
          <a:p>
            <a:pPr algn="ctr" eaLnBrk="1" hangingPunct="1">
              <a:defRPr/>
            </a:pPr>
            <a:r>
              <a:rPr lang="it-IT" sz="2400" dirty="0">
                <a:solidFill>
                  <a:schemeClr val="accent4"/>
                </a:solidFill>
              </a:rPr>
              <a:t>del processo decisionale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egnaposto numero diapositiva 4">
            <a:extLst>
              <a:ext uri="{FF2B5EF4-FFF2-40B4-BE49-F238E27FC236}">
                <a16:creationId xmlns:a16="http://schemas.microsoft.com/office/drawing/2014/main" id="{51D7F8D4-A2F9-9028-239F-CEE185908B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888993C-0055-5B4F-BA06-13C625181387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29362BB1-B572-26FD-4613-23217969C2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7311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2600" b="1" dirty="0">
                <a:solidFill>
                  <a:schemeClr val="accent4"/>
                </a:solidFill>
                <a:latin typeface="Verdana" pitchFamily="34" charset="0"/>
              </a:rPr>
              <a:t>La Razionalità Classica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CF5825B1-7832-1993-32F3-8A8217811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71500" y="1857375"/>
            <a:ext cx="7929563" cy="4286250"/>
          </a:xfrm>
        </p:spPr>
        <p:txBody>
          <a:bodyPr/>
          <a:lstStyle/>
          <a:p>
            <a:pPr marL="449263" indent="-449263" algn="just" eaLnBrk="1" hangingPunct="1">
              <a:defRPr/>
            </a:pPr>
            <a:r>
              <a:rPr lang="it-IT" sz="2000" dirty="0">
                <a:solidFill>
                  <a:schemeClr val="accent4"/>
                </a:solidFill>
                <a:latin typeface="Verdana" pitchFamily="34" charset="0"/>
              </a:rPr>
              <a:t>Secondo il modello razionale-normativo (a </a:t>
            </a:r>
            <a:r>
              <a:rPr lang="it-IT" sz="2000" b="1" dirty="0">
                <a:solidFill>
                  <a:schemeClr val="accent4"/>
                </a:solidFill>
                <a:latin typeface="Verdana" pitchFamily="34" charset="0"/>
              </a:rPr>
              <a:t>razionalità assoluta</a:t>
            </a:r>
            <a:r>
              <a:rPr lang="it-IT" sz="2000" dirty="0">
                <a:solidFill>
                  <a:schemeClr val="accent4"/>
                </a:solidFill>
                <a:latin typeface="Verdana" pitchFamily="34" charset="0"/>
              </a:rPr>
              <a:t>) l’essere umano applica una serie di criteri razionali nella presa delle decisioni, giungendo a prendere la migliore decisione tra quelle possibili.</a:t>
            </a:r>
          </a:p>
          <a:p>
            <a:pPr marL="449263" indent="-449263" algn="just" eaLnBrk="1" hangingPunct="1">
              <a:defRPr/>
            </a:pPr>
            <a:endParaRPr lang="it-IT" sz="1400" dirty="0">
              <a:solidFill>
                <a:schemeClr val="accent4"/>
              </a:solidFill>
              <a:latin typeface="Verdana" pitchFamily="34" charset="0"/>
            </a:endParaRPr>
          </a:p>
          <a:p>
            <a:pPr marL="449263" indent="-449263" algn="just" eaLnBrk="1" hangingPunct="1">
              <a:defRPr/>
            </a:pPr>
            <a:r>
              <a:rPr lang="it-IT" sz="2000" dirty="0">
                <a:solidFill>
                  <a:schemeClr val="accent4"/>
                </a:solidFill>
                <a:latin typeface="Verdana" pitchFamily="34" charset="0"/>
              </a:rPr>
              <a:t>Le </a:t>
            </a:r>
            <a:r>
              <a:rPr lang="it-IT" sz="2000" b="1" dirty="0">
                <a:solidFill>
                  <a:schemeClr val="accent4"/>
                </a:solidFill>
                <a:latin typeface="Verdana" pitchFamily="34" charset="0"/>
              </a:rPr>
              <a:t>FASI</a:t>
            </a:r>
            <a:r>
              <a:rPr lang="it-IT" sz="2000" dirty="0">
                <a:solidFill>
                  <a:schemeClr val="accent4"/>
                </a:solidFill>
                <a:latin typeface="Verdana" pitchFamily="34" charset="0"/>
              </a:rPr>
              <a:t> di un processo razionale sono: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Ricognizione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Diagnosi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Ricerca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Progetto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Valutazione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Scelta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Autorizzazione</a:t>
            </a:r>
          </a:p>
          <a:p>
            <a:pPr marL="849313" lvl="1" indent="-449263" algn="just" eaLnBrk="1" hangingPunct="1">
              <a:defRPr/>
            </a:pPr>
            <a:r>
              <a:rPr lang="it-IT" sz="1800" dirty="0">
                <a:solidFill>
                  <a:schemeClr val="accent4"/>
                </a:solidFill>
                <a:latin typeface="Verdana" pitchFamily="34" charset="0"/>
              </a:rPr>
              <a:t>Implementazione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egnaposto numero diapositiva 4">
            <a:extLst>
              <a:ext uri="{FF2B5EF4-FFF2-40B4-BE49-F238E27FC236}">
                <a16:creationId xmlns:a16="http://schemas.microsoft.com/office/drawing/2014/main" id="{1D04C4E7-F427-0952-74FE-92A2D92838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354D664-A387-EF49-912C-0DB8A07F82E7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/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4409FAE8-E1C5-F2A5-2056-6AB1A72291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1090613"/>
            <a:ext cx="8040688" cy="609600"/>
          </a:xfrm>
        </p:spPr>
        <p:txBody>
          <a:bodyPr/>
          <a:lstStyle/>
          <a:p>
            <a:pPr algn="r"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Le fondamenta della Teoria di Simon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A1FA465-0EE3-6C8F-63D5-41FC7322D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063" y="1989138"/>
            <a:ext cx="8636000" cy="1947862"/>
          </a:xfrm>
          <a:prstGeom prst="rect">
            <a:avLst/>
          </a:prstGeom>
          <a:solidFill>
            <a:srgbClr val="CCFFCC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500" b="1">
                <a:latin typeface="Verdana" panose="020B0604030504040204" pitchFamily="34" charset="0"/>
              </a:rPr>
              <a:t>LE IDEE: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1500" b="1">
              <a:latin typeface="Verdana" panose="020B0604030504040204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Focus sui </a:t>
            </a:r>
            <a:r>
              <a:rPr lang="it-IT" altLang="it-IT" sz="1500" b="1">
                <a:solidFill>
                  <a:srgbClr val="FF0000"/>
                </a:solidFill>
                <a:latin typeface="Verdana" panose="020B0604030504040204" pitchFamily="34" charset="0"/>
              </a:rPr>
              <a:t>processi decisionali: </a:t>
            </a:r>
            <a:r>
              <a:rPr lang="it-IT" altLang="it-IT" sz="1500" b="1">
                <a:latin typeface="Verdana" panose="020B0604030504040204" pitchFamily="34" charset="0"/>
              </a:rPr>
              <a:t>la decisione precede l’azione organizzativa e consente di spiegarla </a:t>
            </a:r>
            <a:r>
              <a:rPr lang="it-IT" altLang="it-IT" sz="1500">
                <a:latin typeface="Verdana" panose="020B0604030504040204" pitchFamily="34" charset="0"/>
              </a:rPr>
              <a:t>(influenza reciproca delle decisioni)</a:t>
            </a:r>
          </a:p>
          <a:p>
            <a:pPr algn="just" eaLnBrk="1" hangingPunct="1">
              <a:spcBef>
                <a:spcPct val="0"/>
              </a:spcBef>
              <a:buFontTx/>
              <a:buAutoNum type="arabicPeriod"/>
            </a:pPr>
            <a:endParaRPr lang="it-IT" altLang="it-IT" sz="1500">
              <a:latin typeface="Verdana" panose="020B0604030504040204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AutoNum type="arabicPeriod" startAt="2"/>
            </a:pPr>
            <a:r>
              <a:rPr lang="it-IT" altLang="it-IT" sz="1500">
                <a:latin typeface="Verdana" panose="020B0604030504040204" pitchFamily="34" charset="0"/>
              </a:rPr>
              <a:t>Esistono </a:t>
            </a:r>
            <a:r>
              <a:rPr lang="it-IT" altLang="it-IT" sz="1500" b="1">
                <a:solidFill>
                  <a:srgbClr val="FF0000"/>
                </a:solidFill>
                <a:latin typeface="Verdana" panose="020B0604030504040204" pitchFamily="34" charset="0"/>
              </a:rPr>
              <a:t>alcuni</a:t>
            </a:r>
            <a:r>
              <a:rPr lang="it-IT" altLang="it-IT" sz="1500">
                <a:latin typeface="Verdana" panose="020B0604030504040204" pitchFamily="34" charset="0"/>
              </a:rPr>
              <a:t> </a:t>
            </a:r>
            <a:r>
              <a:rPr lang="it-IT" altLang="it-IT" sz="1500" b="1">
                <a:solidFill>
                  <a:srgbClr val="FF0000"/>
                </a:solidFill>
                <a:latin typeface="Verdana" panose="020B0604030504040204" pitchFamily="34" charset="0"/>
              </a:rPr>
              <a:t>limiti</a:t>
            </a:r>
            <a:r>
              <a:rPr lang="it-IT" altLang="it-IT" sz="1500">
                <a:latin typeface="Verdana" panose="020B0604030504040204" pitchFamily="34" charset="0"/>
              </a:rPr>
              <a:t> che </a:t>
            </a:r>
            <a:r>
              <a:rPr lang="it-IT" altLang="it-IT" sz="1500" b="1">
                <a:solidFill>
                  <a:srgbClr val="FF0000"/>
                </a:solidFill>
                <a:latin typeface="Verdana" panose="020B0604030504040204" pitchFamily="34" charset="0"/>
              </a:rPr>
              <a:t>limitano la razionalità delle decisioni</a:t>
            </a:r>
            <a:endParaRPr lang="it-IT" altLang="it-IT" sz="1500">
              <a:latin typeface="Verdana" panose="020B0604030504040204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AutoNum type="arabicPeriod"/>
            </a:pPr>
            <a:endParaRPr lang="it-IT" altLang="it-IT" sz="1700">
              <a:latin typeface="Verdana" panose="020B0604030504040204" pitchFamily="34" charset="0"/>
            </a:endParaRPr>
          </a:p>
        </p:txBody>
      </p:sp>
      <p:sp>
        <p:nvSpPr>
          <p:cNvPr id="450564" name="Rectangle 4">
            <a:extLst>
              <a:ext uri="{FF2B5EF4-FFF2-40B4-BE49-F238E27FC236}">
                <a16:creationId xmlns:a16="http://schemas.microsoft.com/office/drawing/2014/main" id="{5921669B-D1CE-9E39-8B62-0A6D6052D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063" y="4076700"/>
            <a:ext cx="8636000" cy="2243138"/>
          </a:xfrm>
          <a:prstGeom prst="rect">
            <a:avLst/>
          </a:prstGeom>
          <a:solidFill>
            <a:srgbClr val="C9E7E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just" eaLnBrk="1" hangingPunct="1">
              <a:defRPr/>
            </a:pPr>
            <a:endParaRPr lang="it-IT" sz="1700" b="1"/>
          </a:p>
          <a:p>
            <a:pPr algn="just" eaLnBrk="1" hangingPunct="1">
              <a:defRPr/>
            </a:pPr>
            <a:r>
              <a:rPr lang="it-IT" sz="1500" b="1"/>
              <a:t>LA RICETTA:</a:t>
            </a:r>
          </a:p>
          <a:p>
            <a:pPr algn="just" eaLnBrk="1" hangingPunct="1">
              <a:defRPr/>
            </a:pPr>
            <a:endParaRPr lang="it-IT" sz="1500" b="1"/>
          </a:p>
          <a:p>
            <a:pPr algn="just" eaLnBrk="1" hangingPunct="1">
              <a:defRPr/>
            </a:pPr>
            <a:r>
              <a:rPr lang="it-IT" sz="1500"/>
              <a:t>L’organizzazione deve contribuire a definire l’ambiente in cui si svolgono i processi decisionali</a:t>
            </a:r>
          </a:p>
          <a:p>
            <a:pPr algn="just" eaLnBrk="1" hangingPunct="1">
              <a:defRPr/>
            </a:pPr>
            <a:endParaRPr lang="it-IT" sz="1500"/>
          </a:p>
          <a:p>
            <a:pPr algn="just" eaLnBrk="1" hangingPunct="1">
              <a:defRPr/>
            </a:pPr>
            <a:endParaRPr lang="it-IT" sz="1500"/>
          </a:p>
          <a:p>
            <a:pPr algn="just" eaLnBrk="1" hangingPunct="1">
              <a:lnSpc>
                <a:spcPct val="20000"/>
              </a:lnSpc>
              <a:defRPr/>
            </a:pPr>
            <a:endParaRPr lang="it-IT" sz="1500"/>
          </a:p>
          <a:p>
            <a:pPr algn="just" eaLnBrk="1" hangingPunct="1">
              <a:lnSpc>
                <a:spcPct val="0"/>
              </a:lnSpc>
              <a:defRPr/>
            </a:pPr>
            <a:endParaRPr lang="it-IT" sz="15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 eaLnBrk="1" hangingPunct="1">
              <a:defRPr/>
            </a:pPr>
            <a:r>
              <a:rPr lang="it-IT" sz="1500" b="1">
                <a:solidFill>
                  <a:srgbClr val="FF0000"/>
                </a:solidFill>
              </a:rPr>
              <a:t>Occorre progettare l’ambiente organizzativo in modo da favorire la presa di decisioni idonee al perseguimento degli obiettivi organizzativi</a:t>
            </a:r>
          </a:p>
        </p:txBody>
      </p:sp>
      <p:sp>
        <p:nvSpPr>
          <p:cNvPr id="26629" name="AutoShape 5">
            <a:extLst>
              <a:ext uri="{FF2B5EF4-FFF2-40B4-BE49-F238E27FC236}">
                <a16:creationId xmlns:a16="http://schemas.microsoft.com/office/drawing/2014/main" id="{D71944D9-EDC2-3C87-99C3-9E6232C56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500" y="5300663"/>
            <a:ext cx="596900" cy="368300"/>
          </a:xfrm>
          <a:prstGeom prst="downArrow">
            <a:avLst>
              <a:gd name="adj1" fmla="val 50000"/>
              <a:gd name="adj2" fmla="val 25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00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egnaposto numero diapositiva 4">
            <a:extLst>
              <a:ext uri="{FF2B5EF4-FFF2-40B4-BE49-F238E27FC236}">
                <a16:creationId xmlns:a16="http://schemas.microsoft.com/office/drawing/2014/main" id="{9BA87498-12BE-5731-0F05-7FD935FF8E8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FCDC4F-29F8-A84D-B9B6-045F56133865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98FA527D-178B-44C8-3A2C-D41774AA19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9138" y="1087438"/>
            <a:ext cx="8040687" cy="609600"/>
          </a:xfrm>
        </p:spPr>
        <p:txBody>
          <a:bodyPr/>
          <a:lstStyle/>
          <a:p>
            <a:pPr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Razionalità?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4A92B093-14DB-C285-BBFD-F560B60D19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084388"/>
            <a:ext cx="8424862" cy="4368800"/>
          </a:xfrm>
        </p:spPr>
        <p:txBody>
          <a:bodyPr/>
          <a:lstStyle/>
          <a:p>
            <a:pPr marL="0" indent="0" algn="just" eaLnBrk="1" hangingPunct="1">
              <a:lnSpc>
                <a:spcPct val="77000"/>
              </a:lnSpc>
              <a:buFontTx/>
              <a:buNone/>
            </a:pPr>
            <a:r>
              <a:rPr lang="it-IT" altLang="it-IT" sz="2200">
                <a:latin typeface="Verdana" panose="020B0604030504040204" pitchFamily="34" charset="0"/>
              </a:rPr>
              <a:t>L’essere umano si comporta in modo </a:t>
            </a:r>
            <a:r>
              <a:rPr lang="it-IT" altLang="it-IT" sz="2200" b="1">
                <a:solidFill>
                  <a:srgbClr val="CC3300"/>
                </a:solidFill>
                <a:latin typeface="Verdana" panose="020B0604030504040204" pitchFamily="34" charset="0"/>
              </a:rPr>
              <a:t>intenzionalmente razionale</a:t>
            </a:r>
            <a:r>
              <a:rPr lang="it-IT" altLang="it-IT" sz="2200">
                <a:latin typeface="Verdana" panose="020B0604030504040204" pitchFamily="34" charset="0"/>
              </a:rPr>
              <a:t>, ma a causa della limitatezza della mente umana è incapace di:</a:t>
            </a:r>
          </a:p>
          <a:p>
            <a:pPr marL="0" indent="0" algn="just" eaLnBrk="1" hangingPunct="1">
              <a:lnSpc>
                <a:spcPct val="77000"/>
              </a:lnSpc>
              <a:buFontTx/>
              <a:buNone/>
            </a:pPr>
            <a:endParaRPr lang="it-IT" altLang="it-IT" sz="22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77000"/>
              </a:lnSpc>
              <a:buFont typeface="Monotype Sorts" pitchFamily="2" charset="2"/>
              <a:buAutoNum type="alphaLcPeriod"/>
            </a:pPr>
            <a:r>
              <a:rPr lang="it-IT" altLang="it-IT" sz="2200">
                <a:latin typeface="Verdana" panose="020B0604030504040204" pitchFamily="34" charset="0"/>
              </a:rPr>
              <a:t>gestire la complessità della realtà/organizzazione</a:t>
            </a:r>
          </a:p>
          <a:p>
            <a:pPr marL="539750" lvl="1" indent="-360363" algn="just" eaLnBrk="1" hangingPunct="1">
              <a:lnSpc>
                <a:spcPct val="77000"/>
              </a:lnSpc>
              <a:buFont typeface="Monotype Sorts" pitchFamily="2" charset="2"/>
              <a:buAutoNum type="alphaLcPeriod"/>
            </a:pPr>
            <a:endParaRPr lang="it-IT" altLang="it-IT" sz="22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77000"/>
              </a:lnSpc>
              <a:buFont typeface="Monotype Sorts" pitchFamily="2" charset="2"/>
              <a:buAutoNum type="alphaLcPeriod"/>
            </a:pPr>
            <a:r>
              <a:rPr lang="it-IT" altLang="it-IT" sz="2200">
                <a:latin typeface="Verdana" panose="020B0604030504040204" pitchFamily="34" charset="0"/>
              </a:rPr>
              <a:t>scegliere l’alternativa migliore tra tutte quelle possibili, perché le sue decisioni si basano su modelli semplificati della realtà facendolo pervenire a soluzioni soddisfacenti e non ottimali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numero diapositiva 4">
            <a:extLst>
              <a:ext uri="{FF2B5EF4-FFF2-40B4-BE49-F238E27FC236}">
                <a16:creationId xmlns:a16="http://schemas.microsoft.com/office/drawing/2014/main" id="{DC598886-4E8B-58A1-7EFF-0F10B6FC6D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E06DF61-A7B6-5845-A204-B46D8896421B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6C7BD8FB-41FF-BB60-CF12-8C2E9A1F67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1019175"/>
            <a:ext cx="8496300" cy="609600"/>
          </a:xfrm>
        </p:spPr>
        <p:txBody>
          <a:bodyPr/>
          <a:lstStyle/>
          <a:p>
            <a:pPr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Limiti individuali alla razionalità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89E3F594-520F-465C-F94E-83C56B98D1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0538" y="1809750"/>
            <a:ext cx="8148637" cy="4572000"/>
          </a:xfrm>
        </p:spPr>
        <p:txBody>
          <a:bodyPr/>
          <a:lstStyle/>
          <a:p>
            <a:pPr marL="381000" indent="-381000" eaLnBrk="1" hangingPunct="1">
              <a:buFont typeface="Monotype Sorts" pitchFamily="2" charset="2"/>
              <a:buAutoNum type="arabicPeriod"/>
            </a:pPr>
            <a:endParaRPr lang="it-IT" altLang="it-IT" sz="1500">
              <a:latin typeface="Verdana" panose="020B0604030504040204" pitchFamily="34" charset="0"/>
            </a:endParaRP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Scarsa chiarezza del problema</a:t>
            </a: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Alternative conosciute</a:t>
            </a: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Presenza di vincoli </a:t>
            </a: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Preferenze non costanti</a:t>
            </a: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Capacità, abitudini e riflessi inconsci</a:t>
            </a:r>
          </a:p>
          <a:p>
            <a:pPr marL="381000" indent="-381000" eaLnBrk="1" hangingPunct="1">
              <a:buFont typeface="Monotype Sorts" pitchFamily="2" charset="2"/>
              <a:buAutoNum type="arabicPeriod"/>
            </a:pPr>
            <a:r>
              <a:rPr lang="it-IT" altLang="it-IT" sz="1500">
                <a:latin typeface="Verdana" panose="020B0604030504040204" pitchFamily="34" charset="0"/>
              </a:rPr>
              <a:t>Valori e obiettivi individuali che possono trovarsi in contrasto con quelli organizzativi</a:t>
            </a: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endParaRPr lang="it-IT" altLang="it-IT" sz="1500">
              <a:latin typeface="Verdana" panose="020B0604030504040204" pitchFamily="34" charset="0"/>
            </a:endParaRP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endParaRPr lang="it-IT" altLang="it-IT" sz="1600">
              <a:latin typeface="Verdana" panose="020B0604030504040204" pitchFamily="34" charset="0"/>
            </a:endParaRP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r>
              <a:rPr lang="it-IT" altLang="it-IT" sz="1600">
                <a:latin typeface="Verdana" panose="020B0604030504040204" pitchFamily="34" charset="0"/>
              </a:rPr>
              <a:t>DETERMINANO I CONFINI ENTRO I QUALI LE DECISIONI SONO RAZIONALI</a:t>
            </a: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endParaRPr lang="it-IT" altLang="it-IT" sz="1600">
              <a:latin typeface="Verdana" panose="020B0604030504040204" pitchFamily="34" charset="0"/>
            </a:endParaRP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endParaRPr lang="it-IT" altLang="it-IT" sz="1600" b="1">
              <a:latin typeface="Verdana" panose="020B0604030504040204" pitchFamily="34" charset="0"/>
            </a:endParaRPr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r>
              <a:rPr lang="it-IT" altLang="it-IT" sz="1600" b="1">
                <a:latin typeface="Verdana" panose="020B0604030504040204" pitchFamily="34" charset="0"/>
              </a:rPr>
              <a:t>sono </a:t>
            </a:r>
            <a:r>
              <a:rPr lang="it-IT" altLang="it-IT" sz="1600" b="1">
                <a:solidFill>
                  <a:srgbClr val="CC3300"/>
                </a:solidFill>
                <a:latin typeface="Verdana" panose="020B0604030504040204" pitchFamily="34" charset="0"/>
              </a:rPr>
              <a:t>MODIFICABILI</a:t>
            </a:r>
            <a:r>
              <a:rPr lang="it-IT" altLang="it-IT" sz="1600" b="1">
                <a:latin typeface="Verdana" panose="020B0604030504040204" pitchFamily="34" charset="0"/>
              </a:rPr>
              <a:t> attraverso l’utilizzo dei meccanismi d’influenza organizzativa che delineano l’ambiente organizzativo e psicologico in cui si svolgono i processi decisionali</a:t>
            </a:r>
          </a:p>
        </p:txBody>
      </p:sp>
      <p:sp>
        <p:nvSpPr>
          <p:cNvPr id="30724" name="Line 4">
            <a:extLst>
              <a:ext uri="{FF2B5EF4-FFF2-40B4-BE49-F238E27FC236}">
                <a16:creationId xmlns:a16="http://schemas.microsoft.com/office/drawing/2014/main" id="{8C6C2900-24BE-53CF-D7DD-C5482235E9B2}"/>
              </a:ext>
            </a:extLst>
          </p:cNvPr>
          <p:cNvSpPr>
            <a:spLocks noChangeShapeType="1"/>
          </p:cNvSpPr>
          <p:nvPr/>
        </p:nvSpPr>
        <p:spPr bwMode="auto">
          <a:xfrm>
            <a:off x="4564063" y="40767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25" name="Line 5">
            <a:extLst>
              <a:ext uri="{FF2B5EF4-FFF2-40B4-BE49-F238E27FC236}">
                <a16:creationId xmlns:a16="http://schemas.microsoft.com/office/drawing/2014/main" id="{F9826646-0F69-7615-B5F0-418F2508E2AD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4868863"/>
            <a:ext cx="0" cy="292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egnaposto numero diapositiva 4">
            <a:extLst>
              <a:ext uri="{FF2B5EF4-FFF2-40B4-BE49-F238E27FC236}">
                <a16:creationId xmlns:a16="http://schemas.microsoft.com/office/drawing/2014/main" id="{178F57B2-A8F4-A138-5504-FC133C0763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7F01213-2F3E-CD41-979D-EAE6B31CFDCF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88B810B2-EB4B-C872-26AE-09BE9DE47C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46100" y="927100"/>
            <a:ext cx="8040688" cy="609600"/>
          </a:xfrm>
        </p:spPr>
        <p:txBody>
          <a:bodyPr/>
          <a:lstStyle/>
          <a:p>
            <a:pPr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Schema di sintesi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012A9647-97D1-FFF5-8AEF-2770F9CA7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275" y="2627313"/>
            <a:ext cx="1222375" cy="13795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solidFill>
                  <a:srgbClr val="008000"/>
                </a:solidFill>
                <a:latin typeface="Verdana" panose="020B0604030504040204" pitchFamily="34" charset="0"/>
              </a:rPr>
              <a:t>Struttura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solidFill>
                  <a:srgbClr val="008000"/>
                </a:solidFill>
                <a:latin typeface="Verdana" panose="020B0604030504040204" pitchFamily="34" charset="0"/>
              </a:rPr>
              <a:t>organizzativa</a:t>
            </a: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45095BEF-3B17-2CE4-22E4-2BC2F2BC4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275" y="4570413"/>
            <a:ext cx="1222375" cy="13795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solidFill>
                  <a:srgbClr val="969696"/>
                </a:solidFill>
                <a:latin typeface="Verdana" panose="020B0604030504040204" pitchFamily="34" charset="0"/>
              </a:rPr>
              <a:t>Altre variabili</a:t>
            </a: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B8D00B19-155A-222E-E8D4-D7A89127E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3141663"/>
            <a:ext cx="1068387" cy="20843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Meccanismi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d’influenza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organizzativa</a:t>
            </a:r>
          </a:p>
        </p:txBody>
      </p:sp>
      <p:sp>
        <p:nvSpPr>
          <p:cNvPr id="32774" name="Rectangle 6">
            <a:extLst>
              <a:ext uri="{FF2B5EF4-FFF2-40B4-BE49-F238E27FC236}">
                <a16:creationId xmlns:a16="http://schemas.microsoft.com/office/drawing/2014/main" id="{2767C7B5-C729-1E67-F627-8C13FE5C2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8663" y="3160713"/>
            <a:ext cx="1060450" cy="20843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Ambiente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decisorio</a:t>
            </a:r>
          </a:p>
        </p:txBody>
      </p:sp>
      <p:sp>
        <p:nvSpPr>
          <p:cNvPr id="32775" name="Rectangle 7">
            <a:extLst>
              <a:ext uri="{FF2B5EF4-FFF2-40B4-BE49-F238E27FC236}">
                <a16:creationId xmlns:a16="http://schemas.microsoft.com/office/drawing/2014/main" id="{4A9750B1-A7E7-7FDF-727C-583726CC0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2163" y="3160713"/>
            <a:ext cx="1060450" cy="20843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3399FF"/>
                </a:solidFill>
                <a:latin typeface="Verdana" panose="020B0604030504040204" pitchFamily="34" charset="0"/>
              </a:rPr>
              <a:t>Limiti alla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3399FF"/>
                </a:solidFill>
                <a:latin typeface="Verdana" panose="020B0604030504040204" pitchFamily="34" charset="0"/>
              </a:rPr>
              <a:t>razionalità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3399FF"/>
                </a:solidFill>
                <a:latin typeface="Verdana" panose="020B0604030504040204" pitchFamily="34" charset="0"/>
              </a:rPr>
              <a:t>delle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3399FF"/>
                </a:solidFill>
                <a:latin typeface="Verdana" panose="020B0604030504040204" pitchFamily="34" charset="0"/>
              </a:rPr>
              <a:t>decisioni</a:t>
            </a:r>
          </a:p>
        </p:txBody>
      </p:sp>
      <p:sp>
        <p:nvSpPr>
          <p:cNvPr id="32776" name="Rectangle 8">
            <a:extLst>
              <a:ext uri="{FF2B5EF4-FFF2-40B4-BE49-F238E27FC236}">
                <a16:creationId xmlns:a16="http://schemas.microsoft.com/office/drawing/2014/main" id="{27356797-C66A-D2DF-0640-F0AAAE461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6163" y="3160713"/>
            <a:ext cx="1060450" cy="20843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Qualità delle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decisioni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i="1">
                <a:latin typeface="Verdana" panose="020B0604030504040204" pitchFamily="34" charset="0"/>
              </a:rPr>
              <a:t>organizzative</a:t>
            </a:r>
          </a:p>
        </p:txBody>
      </p:sp>
      <p:sp>
        <p:nvSpPr>
          <p:cNvPr id="32777" name="Rectangle 9">
            <a:extLst>
              <a:ext uri="{FF2B5EF4-FFF2-40B4-BE49-F238E27FC236}">
                <a16:creationId xmlns:a16="http://schemas.microsoft.com/office/drawing/2014/main" id="{A77752A5-3EE5-79E8-724B-150887D5F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5538" y="3141663"/>
            <a:ext cx="1273175" cy="20843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FF0000"/>
                </a:solidFill>
                <a:latin typeface="Verdana" panose="020B0604030504040204" pitchFamily="34" charset="0"/>
              </a:rPr>
              <a:t>Grado di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FF0000"/>
                </a:solidFill>
                <a:latin typeface="Verdana" panose="020B0604030504040204" pitchFamily="34" charset="0"/>
              </a:rPr>
              <a:t>conseguimento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000" b="1" i="1">
                <a:solidFill>
                  <a:srgbClr val="FF0000"/>
                </a:solidFill>
                <a:latin typeface="Verdana" panose="020B0604030504040204" pitchFamily="34" charset="0"/>
              </a:rPr>
              <a:t>degli obiettivi</a:t>
            </a:r>
          </a:p>
        </p:txBody>
      </p:sp>
      <p:sp>
        <p:nvSpPr>
          <p:cNvPr id="32778" name="Line 10">
            <a:extLst>
              <a:ext uri="{FF2B5EF4-FFF2-40B4-BE49-F238E27FC236}">
                <a16:creationId xmlns:a16="http://schemas.microsoft.com/office/drawing/2014/main" id="{3ED627A7-B7FF-9018-B7A7-E32AE4308F3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59113" y="4365625"/>
            <a:ext cx="288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79" name="Line 11">
            <a:extLst>
              <a:ext uri="{FF2B5EF4-FFF2-40B4-BE49-F238E27FC236}">
                <a16:creationId xmlns:a16="http://schemas.microsoft.com/office/drawing/2014/main" id="{522D6651-0989-6E8A-19BB-B1D6B03EBB8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3075" y="4365625"/>
            <a:ext cx="3603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0" name="Line 12">
            <a:extLst>
              <a:ext uri="{FF2B5EF4-FFF2-40B4-BE49-F238E27FC236}">
                <a16:creationId xmlns:a16="http://schemas.microsoft.com/office/drawing/2014/main" id="{698D142B-E5F7-75B9-EA86-1B85F67A89F3}"/>
              </a:ext>
            </a:extLst>
          </p:cNvPr>
          <p:cNvSpPr>
            <a:spLocks noChangeShapeType="1"/>
          </p:cNvSpPr>
          <p:nvPr/>
        </p:nvSpPr>
        <p:spPr bwMode="auto">
          <a:xfrm>
            <a:off x="5651500" y="4365625"/>
            <a:ext cx="504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1" name="Line 13">
            <a:extLst>
              <a:ext uri="{FF2B5EF4-FFF2-40B4-BE49-F238E27FC236}">
                <a16:creationId xmlns:a16="http://schemas.microsoft.com/office/drawing/2014/main" id="{D115A6E8-CFFD-35DC-6BEA-12AABA367E79}"/>
              </a:ext>
            </a:extLst>
          </p:cNvPr>
          <p:cNvSpPr>
            <a:spLocks noChangeShapeType="1"/>
          </p:cNvSpPr>
          <p:nvPr/>
        </p:nvSpPr>
        <p:spPr bwMode="auto">
          <a:xfrm>
            <a:off x="7092950" y="4365625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2" name="AutoShape 14">
            <a:extLst>
              <a:ext uri="{FF2B5EF4-FFF2-40B4-BE49-F238E27FC236}">
                <a16:creationId xmlns:a16="http://schemas.microsoft.com/office/drawing/2014/main" id="{D10550CB-8C64-F0B1-B0EC-EA9585252376}"/>
              </a:ext>
            </a:extLst>
          </p:cNvPr>
          <p:cNvSpPr>
            <a:spLocks/>
          </p:cNvSpPr>
          <p:nvPr/>
        </p:nvSpPr>
        <p:spPr bwMode="auto">
          <a:xfrm>
            <a:off x="1763713" y="2887663"/>
            <a:ext cx="215900" cy="2557462"/>
          </a:xfrm>
          <a:prstGeom prst="rightBrace">
            <a:avLst>
              <a:gd name="adj1" fmla="val 98713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000">
              <a:latin typeface="Verdana" panose="020B0604030504040204" pitchFamily="34" charset="0"/>
            </a:endParaRPr>
          </a:p>
        </p:txBody>
      </p:sp>
      <p:sp>
        <p:nvSpPr>
          <p:cNvPr id="32783" name="Line 15">
            <a:extLst>
              <a:ext uri="{FF2B5EF4-FFF2-40B4-BE49-F238E27FC236}">
                <a16:creationId xmlns:a16="http://schemas.microsoft.com/office/drawing/2014/main" id="{D2E098A6-BB99-72C1-8961-8779A39B5309}"/>
              </a:ext>
            </a:extLst>
          </p:cNvPr>
          <p:cNvSpPr>
            <a:spLocks noChangeShapeType="1"/>
          </p:cNvSpPr>
          <p:nvPr/>
        </p:nvSpPr>
        <p:spPr bwMode="auto">
          <a:xfrm rot="301799">
            <a:off x="6804025" y="5229225"/>
            <a:ext cx="36513" cy="454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4" name="Line 16">
            <a:extLst>
              <a:ext uri="{FF2B5EF4-FFF2-40B4-BE49-F238E27FC236}">
                <a16:creationId xmlns:a16="http://schemas.microsoft.com/office/drawing/2014/main" id="{DA7C909B-0CE3-FAF9-484D-94129CA975C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63713" y="5661025"/>
            <a:ext cx="5095875" cy="22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5" name="Line 17">
            <a:extLst>
              <a:ext uri="{FF2B5EF4-FFF2-40B4-BE49-F238E27FC236}">
                <a16:creationId xmlns:a16="http://schemas.microsoft.com/office/drawing/2014/main" id="{125C23BF-6A38-FD59-C54A-351672E3466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82850" y="5229225"/>
            <a:ext cx="1588" cy="454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egnaposto numero diapositiva 4">
            <a:extLst>
              <a:ext uri="{FF2B5EF4-FFF2-40B4-BE49-F238E27FC236}">
                <a16:creationId xmlns:a16="http://schemas.microsoft.com/office/drawing/2014/main" id="{1480C8E0-1A6D-910A-8634-6BF7B62A9E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CD1CC0A-1DEC-DF40-8947-EDFF43C969D0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400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E0AE8153-F555-8354-F0C2-5932E73146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0200" y="947738"/>
            <a:ext cx="8585200" cy="609600"/>
          </a:xfrm>
        </p:spPr>
        <p:txBody>
          <a:bodyPr/>
          <a:lstStyle/>
          <a:p>
            <a:pPr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L’ambiente decisorio</a:t>
            </a:r>
          </a:p>
        </p:txBody>
      </p:sp>
      <p:sp>
        <p:nvSpPr>
          <p:cNvPr id="454659" name="Rectangle 3">
            <a:extLst>
              <a:ext uri="{FF2B5EF4-FFF2-40B4-BE49-F238E27FC236}">
                <a16:creationId xmlns:a16="http://schemas.microsoft.com/office/drawing/2014/main" id="{755163A8-E5F8-2749-5548-A6CE7A035A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1957388"/>
            <a:ext cx="8335962" cy="3919537"/>
          </a:xfrm>
        </p:spPr>
        <p:txBody>
          <a:bodyPr/>
          <a:lstStyle/>
          <a:p>
            <a:pPr marL="376238" indent="-376238" algn="just" eaLnBrk="1" hangingPunct="1">
              <a:buFontTx/>
              <a:buNone/>
              <a:defRPr/>
            </a:pPr>
            <a:r>
              <a:rPr lang="it-IT" sz="2000">
                <a:latin typeface="Verdana" pitchFamily="34" charset="0"/>
              </a:rPr>
              <a:t>E’ costituito da:</a:t>
            </a:r>
          </a:p>
          <a:p>
            <a:pPr marL="376238" indent="-376238" algn="just" eaLnBrk="1" hangingPunct="1">
              <a:buFontTx/>
              <a:buNone/>
              <a:defRPr/>
            </a:pPr>
            <a:endParaRPr lang="it-IT" sz="2000">
              <a:latin typeface="Verdana" pitchFamily="34" charset="0"/>
            </a:endParaRPr>
          </a:p>
          <a:p>
            <a:pPr marL="376238" indent="-376238" algn="just" eaLnBrk="1" hangingPunct="1">
              <a:buFont typeface="Monotype Sorts" pitchFamily="2" charset="2"/>
              <a:buAutoNum type="arabicPeriod"/>
              <a:defRPr/>
            </a:pPr>
            <a:r>
              <a:rPr lang="it-IT" sz="2000">
                <a:latin typeface="Verdana" pitchFamily="34" charset="0"/>
              </a:rPr>
              <a:t>le </a:t>
            </a:r>
            <a:r>
              <a:rPr lang="it-IT" sz="2000" u="sng">
                <a:latin typeface="Verdana" pitchFamily="34" charset="0"/>
              </a:rPr>
              <a:t>premesse di decisione fornite dall’organizzazione </a:t>
            </a:r>
            <a:r>
              <a:rPr lang="it-IT" sz="2000">
                <a:latin typeface="Verdana" pitchFamily="34" charset="0"/>
              </a:rPr>
              <a:t>(di valore – culturali – e di fatto - modus operandi dell’organizzazione) </a:t>
            </a:r>
            <a:r>
              <a:rPr lang="it-IT" sz="2000">
                <a:latin typeface="Verdana" pitchFamily="34" charset="0"/>
                <a:sym typeface="Wingdings" pitchFamily="2" charset="2"/>
              </a:rPr>
              <a:t>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Wingdings" pitchFamily="2" charset="2"/>
              </a:rPr>
              <a:t>premesse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oggettive</a:t>
            </a:r>
            <a:endParaRPr lang="it-IT" sz="2000">
              <a:latin typeface="Verdana" pitchFamily="34" charset="0"/>
            </a:endParaRPr>
          </a:p>
          <a:p>
            <a:pPr marL="376238" indent="-376238" algn="just" eaLnBrk="1" hangingPunct="1">
              <a:buFont typeface="Monotype Sorts" pitchFamily="2" charset="2"/>
              <a:buAutoNum type="arabicPeriod"/>
              <a:defRPr/>
            </a:pPr>
            <a:endParaRPr lang="it-IT" sz="2000">
              <a:latin typeface="Verdana" pitchFamily="34" charset="0"/>
            </a:endParaRPr>
          </a:p>
          <a:p>
            <a:pPr marL="376238" indent="-376238" algn="just" eaLnBrk="1" hangingPunct="1">
              <a:buFont typeface="Monotype Sorts" pitchFamily="2" charset="2"/>
              <a:buAutoNum type="arabicPeriod"/>
              <a:defRPr/>
            </a:pPr>
            <a:r>
              <a:rPr lang="it-IT" sz="2000">
                <a:latin typeface="Verdana" pitchFamily="34" charset="0"/>
              </a:rPr>
              <a:t>le </a:t>
            </a:r>
            <a:r>
              <a:rPr lang="it-IT" sz="2000" u="sng">
                <a:latin typeface="Verdana" pitchFamily="34" charset="0"/>
              </a:rPr>
              <a:t>premesse di decisione fornite dalla personalità di chi prende la decisione </a:t>
            </a:r>
            <a:r>
              <a:rPr lang="it-IT" sz="2000">
                <a:latin typeface="Verdana" pitchFamily="34" charset="0"/>
                <a:sym typeface="Wingdings" pitchFamily="2" charset="2"/>
              </a:rPr>
              <a:t>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Wingdings" pitchFamily="2" charset="2"/>
              </a:rPr>
              <a:t>premesse s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oggettive</a:t>
            </a:r>
            <a:endParaRPr lang="it-IT" sz="2000">
              <a:latin typeface="Verdana" pitchFamily="34" charset="0"/>
            </a:endParaRPr>
          </a:p>
          <a:p>
            <a:pPr marL="376238" indent="-376238" algn="just" eaLnBrk="1" hangingPunct="1">
              <a:buFont typeface="Monotype Sorts" pitchFamily="2" charset="2"/>
              <a:buAutoNum type="arabicPeriod"/>
              <a:defRPr/>
            </a:pPr>
            <a:endParaRPr lang="it-IT" sz="2000">
              <a:latin typeface="Verdana" pitchFamily="34" charset="0"/>
            </a:endParaRPr>
          </a:p>
          <a:p>
            <a:pPr marL="376238" indent="-376238" algn="just" eaLnBrk="1" hangingPunct="1">
              <a:buFont typeface="Monotype Sorts" pitchFamily="2" charset="2"/>
              <a:buAutoNum type="arabicPeriod"/>
              <a:defRPr/>
            </a:pPr>
            <a:r>
              <a:rPr lang="it-IT" sz="2000">
                <a:latin typeface="Verdana" pitchFamily="34" charset="0"/>
              </a:rPr>
              <a:t>l’</a:t>
            </a:r>
            <a:r>
              <a:rPr lang="it-IT" sz="2000" u="sng">
                <a:latin typeface="Verdana" pitchFamily="34" charset="0"/>
              </a:rPr>
              <a:t>ambiente psicologico della decisione</a:t>
            </a:r>
            <a:r>
              <a:rPr lang="it-IT" sz="2000">
                <a:latin typeface="Verdana" pitchFamily="34" charset="0"/>
              </a:rPr>
              <a:t>, risultante dalla combinazione di diversi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meccanismi di influenza</a:t>
            </a:r>
            <a:endParaRPr lang="it-IT" sz="2000"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egnaposto numero diapositiva 4">
            <a:extLst>
              <a:ext uri="{FF2B5EF4-FFF2-40B4-BE49-F238E27FC236}">
                <a16:creationId xmlns:a16="http://schemas.microsoft.com/office/drawing/2014/main" id="{EEB97AE8-31DE-D19C-F8E1-E03F14DEF5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5AAF6F1-4499-424D-8E92-2493271CE882}" type="slidenum">
              <a:rPr lang="it-IT" altLang="it-IT" sz="1400" smtClean="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 sz="1400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482641E1-4A00-ACF9-AA04-B43A4F4C26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2913" y="404813"/>
            <a:ext cx="8521700" cy="1223962"/>
          </a:xfrm>
        </p:spPr>
        <p:txBody>
          <a:bodyPr/>
          <a:lstStyle/>
          <a:p>
            <a:pPr algn="r" defTabSz="762000" eaLnBrk="1" hangingPunct="1"/>
            <a:r>
              <a:rPr lang="it-IT" altLang="it-IT" sz="2600" b="1">
                <a:latin typeface="Verdana" panose="020B0604030504040204" pitchFamily="34" charset="0"/>
              </a:rPr>
              <a:t>La progettazione </a:t>
            </a:r>
            <a:br>
              <a:rPr lang="it-IT" altLang="it-IT" sz="2600" b="1">
                <a:latin typeface="Verdana" panose="020B0604030504040204" pitchFamily="34" charset="0"/>
              </a:rPr>
            </a:br>
            <a:r>
              <a:rPr lang="it-IT" altLang="it-IT" sz="2600" b="1">
                <a:latin typeface="Verdana" panose="020B0604030504040204" pitchFamily="34" charset="0"/>
              </a:rPr>
              <a:t>dell’ambiente psicologico: </a:t>
            </a:r>
            <a:br>
              <a:rPr lang="it-IT" altLang="it-IT" sz="2600" b="1">
                <a:latin typeface="Verdana" panose="020B0604030504040204" pitchFamily="34" charset="0"/>
              </a:rPr>
            </a:br>
            <a:r>
              <a:rPr lang="it-IT" altLang="it-IT" sz="2600" b="1">
                <a:latin typeface="Verdana" panose="020B0604030504040204" pitchFamily="34" charset="0"/>
              </a:rPr>
              <a:t>i meccanismi d’influenza organizzativa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AAB8D530-4480-1BFF-BA16-2D24690DDA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6250" y="2133600"/>
            <a:ext cx="8148638" cy="5245100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it-IT" altLang="it-IT" sz="1800">
                <a:latin typeface="Verdana" panose="020B0604030504040204" pitchFamily="34" charset="0"/>
              </a:rPr>
              <a:t>Determinano l’importanza delle premesse oggettive e soggettive sui quali poggia la decisione umana</a:t>
            </a:r>
          </a:p>
          <a:p>
            <a:pPr marL="0" indent="0" algn="just" eaLnBrk="1" hangingPunct="1">
              <a:lnSpc>
                <a:spcPct val="85000"/>
              </a:lnSpc>
              <a:buFontTx/>
              <a:buNone/>
            </a:pPr>
            <a:endParaRPr lang="it-IT" altLang="it-IT" sz="1800">
              <a:latin typeface="Verdana" panose="020B0604030504040204" pitchFamily="34" charset="0"/>
            </a:endParaRPr>
          </a:p>
          <a:p>
            <a:pPr marL="0" indent="0" algn="just" eaLnBrk="1" hangingPunct="1">
              <a:lnSpc>
                <a:spcPct val="85000"/>
              </a:lnSpc>
              <a:buFontTx/>
              <a:buNone/>
            </a:pPr>
            <a:r>
              <a:rPr lang="it-IT" altLang="it-IT" sz="1800">
                <a:latin typeface="Verdana" panose="020B0604030504040204" pitchFamily="34" charset="0"/>
              </a:rPr>
              <a:t>I principali meccanismi di influenza organizzativa sono:</a:t>
            </a:r>
          </a:p>
          <a:p>
            <a:pPr marL="0" indent="0" algn="just" eaLnBrk="1" hangingPunct="1">
              <a:lnSpc>
                <a:spcPct val="85000"/>
              </a:lnSpc>
              <a:buFontTx/>
              <a:buNone/>
            </a:pPr>
            <a:endParaRPr lang="it-IT" altLang="it-IT" sz="18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r>
              <a:rPr lang="it-IT" altLang="it-IT" sz="1800">
                <a:latin typeface="Verdana" panose="020B0604030504040204" pitchFamily="34" charset="0"/>
              </a:rPr>
              <a:t>Autorità</a:t>
            </a: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endParaRPr lang="it-IT" altLang="it-IT" sz="18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r>
              <a:rPr lang="it-IT" altLang="it-IT" sz="1800">
                <a:latin typeface="Verdana" panose="020B0604030504040204" pitchFamily="34" charset="0"/>
              </a:rPr>
              <a:t>Comunicazione</a:t>
            </a: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endParaRPr lang="it-IT" altLang="it-IT" sz="18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r>
              <a:rPr lang="it-IT" altLang="it-IT" sz="1800">
                <a:latin typeface="Verdana" panose="020B0604030504040204" pitchFamily="34" charset="0"/>
              </a:rPr>
              <a:t>Addestramento</a:t>
            </a: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endParaRPr lang="it-IT" altLang="it-IT" sz="18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r>
              <a:rPr lang="it-IT" altLang="it-IT" sz="1800">
                <a:latin typeface="Verdana" panose="020B0604030504040204" pitchFamily="34" charset="0"/>
              </a:rPr>
              <a:t>Criterio di efficienza</a:t>
            </a: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endParaRPr lang="it-IT" altLang="it-IT" sz="1800">
              <a:latin typeface="Verdana" panose="020B0604030504040204" pitchFamily="34" charset="0"/>
            </a:endParaRPr>
          </a:p>
          <a:p>
            <a:pPr marL="539750" lvl="1" indent="-360363" algn="just" eaLnBrk="1" hangingPunct="1">
              <a:lnSpc>
                <a:spcPct val="85000"/>
              </a:lnSpc>
              <a:buFont typeface="Monotype Sorts" pitchFamily="2" charset="2"/>
              <a:buAutoNum type="arabicPeriod"/>
            </a:pPr>
            <a:r>
              <a:rPr lang="it-IT" altLang="it-IT" sz="1800">
                <a:latin typeface="Verdana" panose="020B0604030504040204" pitchFamily="34" charset="0"/>
              </a:rPr>
              <a:t>Identificazione organizzativa</a:t>
            </a:r>
          </a:p>
          <a:p>
            <a:pPr marL="0" indent="0" algn="just" eaLnBrk="1" hangingPunct="1">
              <a:lnSpc>
                <a:spcPct val="85000"/>
              </a:lnSpc>
              <a:buFont typeface="Monotype Sorts" pitchFamily="2" charset="2"/>
              <a:buNone/>
            </a:pPr>
            <a:endParaRPr lang="it-IT" altLang="it-IT" sz="1800">
              <a:latin typeface="Verdana" panose="020B0604030504040204" pitchFamily="34" charset="0"/>
            </a:endParaRPr>
          </a:p>
          <a:p>
            <a:pPr marL="0" indent="0" algn="just" eaLnBrk="1" hangingPunct="1">
              <a:lnSpc>
                <a:spcPct val="85000"/>
              </a:lnSpc>
              <a:buFont typeface="Monotype Sorts" pitchFamily="2" charset="2"/>
              <a:buNone/>
            </a:pPr>
            <a:endParaRPr lang="it-IT" altLang="it-IT" sz="1800">
              <a:latin typeface="Verdana" panose="020B0604030504040204" pitchFamily="34" charset="0"/>
            </a:endParaRPr>
          </a:p>
        </p:txBody>
      </p:sp>
      <p:sp>
        <p:nvSpPr>
          <p:cNvPr id="36868" name="Rectangle 4">
            <a:extLst>
              <a:ext uri="{FF2B5EF4-FFF2-40B4-BE49-F238E27FC236}">
                <a16:creationId xmlns:a16="http://schemas.microsoft.com/office/drawing/2014/main" id="{DD2EDB27-5918-ED00-A597-67BA1535A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4005263"/>
            <a:ext cx="3311525" cy="647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400" b="1" i="1">
                <a:latin typeface="Verdana" panose="020B0604030504040204" pitchFamily="34" charset="0"/>
              </a:rPr>
              <a:t>Premesse di decisione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400" b="1" i="1">
                <a:latin typeface="Verdana" panose="020B0604030504040204" pitchFamily="34" charset="0"/>
              </a:rPr>
              <a:t>esterne all’individuo</a:t>
            </a:r>
          </a:p>
        </p:txBody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F4BED036-F77E-C0B0-2EF0-98A2DD07C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5300663"/>
            <a:ext cx="3529012" cy="720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400" b="1" i="1">
                <a:latin typeface="Verdana" panose="020B0604030504040204" pitchFamily="34" charset="0"/>
              </a:rPr>
              <a:t>Premesse di decisione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400" b="1" i="1">
                <a:latin typeface="Verdana" panose="020B0604030504040204" pitchFamily="34" charset="0"/>
              </a:rPr>
              <a:t>interne all’individuo</a:t>
            </a:r>
          </a:p>
        </p:txBody>
      </p:sp>
      <p:sp>
        <p:nvSpPr>
          <p:cNvPr id="36870" name="AutoShape 6">
            <a:extLst>
              <a:ext uri="{FF2B5EF4-FFF2-40B4-BE49-F238E27FC236}">
                <a16:creationId xmlns:a16="http://schemas.microsoft.com/office/drawing/2014/main" id="{9A5C4641-1671-B37A-B24F-8EE760F055C1}"/>
              </a:ext>
            </a:extLst>
          </p:cNvPr>
          <p:cNvSpPr>
            <a:spLocks/>
          </p:cNvSpPr>
          <p:nvPr/>
        </p:nvSpPr>
        <p:spPr bwMode="auto">
          <a:xfrm>
            <a:off x="2987675" y="3573463"/>
            <a:ext cx="341313" cy="1584325"/>
          </a:xfrm>
          <a:prstGeom prst="rightBrace">
            <a:avLst>
              <a:gd name="adj1" fmla="val 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000">
              <a:latin typeface="Verdana" panose="020B0604030504040204" pitchFamily="34" charset="0"/>
            </a:endParaRPr>
          </a:p>
        </p:txBody>
      </p:sp>
      <p:sp>
        <p:nvSpPr>
          <p:cNvPr id="36871" name="AutoShape 7">
            <a:extLst>
              <a:ext uri="{FF2B5EF4-FFF2-40B4-BE49-F238E27FC236}">
                <a16:creationId xmlns:a16="http://schemas.microsoft.com/office/drawing/2014/main" id="{6D265BB7-D51A-2034-ED27-B9046E362FE2}"/>
              </a:ext>
            </a:extLst>
          </p:cNvPr>
          <p:cNvSpPr>
            <a:spLocks/>
          </p:cNvSpPr>
          <p:nvPr/>
        </p:nvSpPr>
        <p:spPr bwMode="auto">
          <a:xfrm>
            <a:off x="4356100" y="5084763"/>
            <a:ext cx="287338" cy="1296987"/>
          </a:xfrm>
          <a:prstGeom prst="rightBrace">
            <a:avLst>
              <a:gd name="adj1" fmla="val 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00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C:\Programmi\Microsoft Office\Templates\Presentation Designs\Blocco a righe.pot</Template>
  <TotalTime>5763</TotalTime>
  <Words>493</Words>
  <Application>Microsoft Macintosh PowerPoint</Application>
  <PresentationFormat>Presentazione su schermo (4:3)</PresentationFormat>
  <Paragraphs>128</Paragraphs>
  <Slides>11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6" baseType="lpstr">
      <vt:lpstr>Arial</vt:lpstr>
      <vt:lpstr>Monotype Sorts</vt:lpstr>
      <vt:lpstr>Times New Roman</vt:lpstr>
      <vt:lpstr>Verdana</vt:lpstr>
      <vt:lpstr>Struttura predefinita</vt:lpstr>
      <vt:lpstr>Lezioni 14 L’analisi e la progettazione   dei sistemi organizzativi   (Cap. 4 (2), Decastri 2016)  </vt:lpstr>
      <vt:lpstr>Contenuti</vt:lpstr>
      <vt:lpstr>Il modello di Seiler</vt:lpstr>
      <vt:lpstr>Decisione e Processo Decisionale</vt:lpstr>
      <vt:lpstr>La Razionalità Classica</vt:lpstr>
      <vt:lpstr>Le fondamenta della Teoria di Simon</vt:lpstr>
      <vt:lpstr>Razionalità?</vt:lpstr>
      <vt:lpstr>Limiti individuali alla razionalità</vt:lpstr>
      <vt:lpstr>Schema di sintesi</vt:lpstr>
      <vt:lpstr>L’ambiente decisorio</vt:lpstr>
      <vt:lpstr>La progettazione  dell’ambiente psicologico:  i meccanismi d’influenza organizzativa</vt:lpstr>
    </vt:vector>
  </TitlesOfParts>
  <Company>EOS Consulenza per la Direzione S.p.A.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Organizzazione Aziendale</dc:title>
  <dc:creator>ICE</dc:creator>
  <cp:lastModifiedBy>Alessandro Hinna</cp:lastModifiedBy>
  <cp:revision>572</cp:revision>
  <dcterms:created xsi:type="dcterms:W3CDTF">2002-04-24T13:46:12Z</dcterms:created>
  <dcterms:modified xsi:type="dcterms:W3CDTF">2023-03-24T17:25:53Z</dcterms:modified>
</cp:coreProperties>
</file>