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5" r:id="rId2"/>
    <p:sldMasterId id="2147483689" r:id="rId3"/>
  </p:sldMasterIdLst>
  <p:notesMasterIdLst>
    <p:notesMasterId r:id="rId50"/>
  </p:notesMasterIdLst>
  <p:sldIdLst>
    <p:sldId id="31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85" r:id="rId29"/>
    <p:sldId id="286" r:id="rId30"/>
    <p:sldId id="287" r:id="rId31"/>
    <p:sldId id="405" r:id="rId32"/>
    <p:sldId id="315" r:id="rId33"/>
    <p:sldId id="316" r:id="rId34"/>
    <p:sldId id="407" r:id="rId35"/>
    <p:sldId id="406" r:id="rId36"/>
    <p:sldId id="408" r:id="rId37"/>
    <p:sldId id="409" r:id="rId38"/>
    <p:sldId id="410" r:id="rId39"/>
    <p:sldId id="411" r:id="rId40"/>
    <p:sldId id="395" r:id="rId41"/>
    <p:sldId id="396" r:id="rId42"/>
    <p:sldId id="397" r:id="rId43"/>
    <p:sldId id="398" r:id="rId44"/>
    <p:sldId id="399" r:id="rId45"/>
    <p:sldId id="401" r:id="rId46"/>
    <p:sldId id="402" r:id="rId47"/>
    <p:sldId id="403" r:id="rId48"/>
    <p:sldId id="404" r:id="rId49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7" y="3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6A01E8-4605-1E49-91AA-2D63DE097705}" type="doc">
      <dgm:prSet loTypeId="urn:microsoft.com/office/officeart/2005/8/layout/vList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10ECC4F0-D0D6-AD40-8220-FC0ED9B9F1F8}">
      <dgm:prSet phldrT="[Testo]"/>
      <dgm:spPr/>
      <dgm:t>
        <a:bodyPr/>
        <a:lstStyle/>
        <a:p>
          <a:r>
            <a:rPr lang="it-IT" dirty="0">
              <a:latin typeface="Constantia" panose="02030602050306030303" pitchFamily="18" charset="0"/>
            </a:rPr>
            <a:t>STATO LIBERISTA (1861-FINE XIX)</a:t>
          </a:r>
        </a:p>
      </dgm:t>
    </dgm:pt>
    <dgm:pt modelId="{B14A9E68-E459-3743-99CA-E55C91E2E80A}" type="parTrans" cxnId="{1A81B09B-C65C-6B4A-BFC8-00E941F053AF}">
      <dgm:prSet/>
      <dgm:spPr/>
      <dgm:t>
        <a:bodyPr/>
        <a:lstStyle/>
        <a:p>
          <a:endParaRPr lang="it-IT"/>
        </a:p>
      </dgm:t>
    </dgm:pt>
    <dgm:pt modelId="{ABC6617E-7952-ED4F-AD09-5F8B0DB2D8D7}" type="sibTrans" cxnId="{1A81B09B-C65C-6B4A-BFC8-00E941F053AF}">
      <dgm:prSet/>
      <dgm:spPr/>
      <dgm:t>
        <a:bodyPr/>
        <a:lstStyle/>
        <a:p>
          <a:endParaRPr lang="it-IT"/>
        </a:p>
      </dgm:t>
    </dgm:pt>
    <dgm:pt modelId="{72B7FD44-3974-4944-8BAC-3739CDC2304E}">
      <dgm:prSet phldrT="[Testo]"/>
      <dgm:spPr/>
      <dgm:t>
        <a:bodyPr/>
        <a:lstStyle/>
        <a:p>
          <a:r>
            <a:rPr lang="it-IT" dirty="0">
              <a:latin typeface="Constantia" panose="02030602050306030303" pitchFamily="18" charset="0"/>
            </a:rPr>
            <a:t>PRIMA INDUSTRIALIZZAZIONE (FINO AL 1920)</a:t>
          </a:r>
        </a:p>
      </dgm:t>
    </dgm:pt>
    <dgm:pt modelId="{C47F9740-6C50-0242-BD9C-EE144D3F00A5}" type="parTrans" cxnId="{413B2BA0-937E-0F4D-84D9-EA0C4A496EDC}">
      <dgm:prSet/>
      <dgm:spPr/>
      <dgm:t>
        <a:bodyPr/>
        <a:lstStyle/>
        <a:p>
          <a:endParaRPr lang="it-IT"/>
        </a:p>
      </dgm:t>
    </dgm:pt>
    <dgm:pt modelId="{103B1182-EEBA-EB46-A39C-E59E8822B9D8}" type="sibTrans" cxnId="{413B2BA0-937E-0F4D-84D9-EA0C4A496EDC}">
      <dgm:prSet/>
      <dgm:spPr/>
      <dgm:t>
        <a:bodyPr/>
        <a:lstStyle/>
        <a:p>
          <a:endParaRPr lang="it-IT"/>
        </a:p>
      </dgm:t>
    </dgm:pt>
    <dgm:pt modelId="{88088F11-A20F-FF4E-BF0E-C9FE8095787C}">
      <dgm:prSet/>
      <dgm:spPr/>
      <dgm:t>
        <a:bodyPr/>
        <a:lstStyle/>
        <a:p>
          <a:r>
            <a:rPr lang="it-IT" dirty="0">
              <a:latin typeface="Constantia" panose="02030602050306030303" pitchFamily="18" charset="0"/>
            </a:rPr>
            <a:t>STATO IMPRENDITORE E PIANIFICATORE o dell’economia mista  (FINO AL 1950)</a:t>
          </a:r>
        </a:p>
      </dgm:t>
    </dgm:pt>
    <dgm:pt modelId="{FDC6CF3F-793D-7B40-BFF8-9C761221ED40}" type="parTrans" cxnId="{6933A224-8C43-FE46-8C7A-095A4BDD8EC9}">
      <dgm:prSet/>
      <dgm:spPr/>
      <dgm:t>
        <a:bodyPr/>
        <a:lstStyle/>
        <a:p>
          <a:endParaRPr lang="it-IT"/>
        </a:p>
      </dgm:t>
    </dgm:pt>
    <dgm:pt modelId="{EEED9403-CE50-984E-AE45-6E0DD6B0C4BD}" type="sibTrans" cxnId="{6933A224-8C43-FE46-8C7A-095A4BDD8EC9}">
      <dgm:prSet/>
      <dgm:spPr/>
      <dgm:t>
        <a:bodyPr/>
        <a:lstStyle/>
        <a:p>
          <a:endParaRPr lang="it-IT"/>
        </a:p>
      </dgm:t>
    </dgm:pt>
    <dgm:pt modelId="{FC4CA87F-F657-3345-A729-82242C4A7F9E}">
      <dgm:prSet/>
      <dgm:spPr/>
      <dgm:t>
        <a:bodyPr/>
        <a:lstStyle/>
        <a:p>
          <a:r>
            <a:rPr lang="it-IT" dirty="0">
              <a:latin typeface="Constantia" panose="02030602050306030303" pitchFamily="18" charset="0"/>
            </a:rPr>
            <a:t>STATO DEL BENESSERE O STATO SOCIALE (FINO AL 1970)</a:t>
          </a:r>
        </a:p>
      </dgm:t>
    </dgm:pt>
    <dgm:pt modelId="{CAFB2672-88EC-7E4A-B6D0-2AC698838F25}" type="sibTrans" cxnId="{9DD8C4D2-D574-0841-9549-9747BCD61D05}">
      <dgm:prSet/>
      <dgm:spPr/>
      <dgm:t>
        <a:bodyPr/>
        <a:lstStyle/>
        <a:p>
          <a:endParaRPr lang="it-IT"/>
        </a:p>
      </dgm:t>
    </dgm:pt>
    <dgm:pt modelId="{83A8BDC5-484B-4B41-8EF5-3DC61E41B82A}" type="parTrans" cxnId="{9DD8C4D2-D574-0841-9549-9747BCD61D05}">
      <dgm:prSet/>
      <dgm:spPr/>
      <dgm:t>
        <a:bodyPr/>
        <a:lstStyle/>
        <a:p>
          <a:endParaRPr lang="it-IT"/>
        </a:p>
      </dgm:t>
    </dgm:pt>
    <dgm:pt modelId="{7C32D104-06DF-AD4D-AE72-FC6B4AF7AE0F}" type="pres">
      <dgm:prSet presAssocID="{DC6A01E8-4605-1E49-91AA-2D63DE09770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680256F5-0C99-AD4D-B0D6-9E93609362BC}" type="pres">
      <dgm:prSet presAssocID="{10ECC4F0-D0D6-AD40-8220-FC0ED9B9F1F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1198830-EA3A-524F-961D-151B765317A7}" type="pres">
      <dgm:prSet presAssocID="{ABC6617E-7952-ED4F-AD09-5F8B0DB2D8D7}" presName="spacer" presStyleCnt="0"/>
      <dgm:spPr/>
    </dgm:pt>
    <dgm:pt modelId="{18343861-B0F6-C24C-B42E-3A69CFDA2885}" type="pres">
      <dgm:prSet presAssocID="{72B7FD44-3974-4944-8BAC-3739CDC2304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28DC62F-EC09-5242-8BB6-D4BA33454159}" type="pres">
      <dgm:prSet presAssocID="{103B1182-EEBA-EB46-A39C-E59E8822B9D8}" presName="spacer" presStyleCnt="0"/>
      <dgm:spPr/>
    </dgm:pt>
    <dgm:pt modelId="{499922A1-5C61-A24C-87DE-24965532F826}" type="pres">
      <dgm:prSet presAssocID="{FC4CA87F-F657-3345-A729-82242C4A7F9E}" presName="parentText" presStyleLbl="node1" presStyleIdx="2" presStyleCnt="4" custLinFactY="86161" custLinFactNeighborX="-315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AC622E6-9D2E-C14E-80FF-D274776C2C17}" type="pres">
      <dgm:prSet presAssocID="{CAFB2672-88EC-7E4A-B6D0-2AC698838F25}" presName="spacer" presStyleCnt="0"/>
      <dgm:spPr/>
    </dgm:pt>
    <dgm:pt modelId="{83BB0D4F-9A9E-2440-9D4A-8B57CE685B9A}" type="pres">
      <dgm:prSet presAssocID="{88088F11-A20F-FF4E-BF0E-C9FE8095787C}" presName="parentText" presStyleLbl="node1" presStyleIdx="3" presStyleCnt="4" custLinFactY="-100848" custLinFactNeighborX="-315" custLinFactNeighborY="-20000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BFDE5B31-1737-6040-AE16-BA2BBB4F709E}" type="presOf" srcId="{72B7FD44-3974-4944-8BAC-3739CDC2304E}" destId="{18343861-B0F6-C24C-B42E-3A69CFDA2885}" srcOrd="0" destOrd="0" presId="urn:microsoft.com/office/officeart/2005/8/layout/vList2"/>
    <dgm:cxn modelId="{B0635CFB-B499-8542-923D-6925DE60F0C4}" type="presOf" srcId="{88088F11-A20F-FF4E-BF0E-C9FE8095787C}" destId="{83BB0D4F-9A9E-2440-9D4A-8B57CE685B9A}" srcOrd="0" destOrd="0" presId="urn:microsoft.com/office/officeart/2005/8/layout/vList2"/>
    <dgm:cxn modelId="{413B2BA0-937E-0F4D-84D9-EA0C4A496EDC}" srcId="{DC6A01E8-4605-1E49-91AA-2D63DE097705}" destId="{72B7FD44-3974-4944-8BAC-3739CDC2304E}" srcOrd="1" destOrd="0" parTransId="{C47F9740-6C50-0242-BD9C-EE144D3F00A5}" sibTransId="{103B1182-EEBA-EB46-A39C-E59E8822B9D8}"/>
    <dgm:cxn modelId="{57898DEA-9190-964F-A985-A3B8AABDAF88}" type="presOf" srcId="{10ECC4F0-D0D6-AD40-8220-FC0ED9B9F1F8}" destId="{680256F5-0C99-AD4D-B0D6-9E93609362BC}" srcOrd="0" destOrd="0" presId="urn:microsoft.com/office/officeart/2005/8/layout/vList2"/>
    <dgm:cxn modelId="{6933A224-8C43-FE46-8C7A-095A4BDD8EC9}" srcId="{DC6A01E8-4605-1E49-91AA-2D63DE097705}" destId="{88088F11-A20F-FF4E-BF0E-C9FE8095787C}" srcOrd="3" destOrd="0" parTransId="{FDC6CF3F-793D-7B40-BFF8-9C761221ED40}" sibTransId="{EEED9403-CE50-984E-AE45-6E0DD6B0C4BD}"/>
    <dgm:cxn modelId="{3E900074-9DF0-F749-AF8B-D68A281E8D94}" type="presOf" srcId="{DC6A01E8-4605-1E49-91AA-2D63DE097705}" destId="{7C32D104-06DF-AD4D-AE72-FC6B4AF7AE0F}" srcOrd="0" destOrd="0" presId="urn:microsoft.com/office/officeart/2005/8/layout/vList2"/>
    <dgm:cxn modelId="{1A81B09B-C65C-6B4A-BFC8-00E941F053AF}" srcId="{DC6A01E8-4605-1E49-91AA-2D63DE097705}" destId="{10ECC4F0-D0D6-AD40-8220-FC0ED9B9F1F8}" srcOrd="0" destOrd="0" parTransId="{B14A9E68-E459-3743-99CA-E55C91E2E80A}" sibTransId="{ABC6617E-7952-ED4F-AD09-5F8B0DB2D8D7}"/>
    <dgm:cxn modelId="{4FA79E30-CE80-9A46-9DBB-B81C0E1FD1AB}" type="presOf" srcId="{FC4CA87F-F657-3345-A729-82242C4A7F9E}" destId="{499922A1-5C61-A24C-87DE-24965532F826}" srcOrd="0" destOrd="0" presId="urn:microsoft.com/office/officeart/2005/8/layout/vList2"/>
    <dgm:cxn modelId="{9DD8C4D2-D574-0841-9549-9747BCD61D05}" srcId="{DC6A01E8-4605-1E49-91AA-2D63DE097705}" destId="{FC4CA87F-F657-3345-A729-82242C4A7F9E}" srcOrd="2" destOrd="0" parTransId="{83A8BDC5-484B-4B41-8EF5-3DC61E41B82A}" sibTransId="{CAFB2672-88EC-7E4A-B6D0-2AC698838F25}"/>
    <dgm:cxn modelId="{36BB01EF-F463-AF44-95DA-27A4A3A65303}" type="presParOf" srcId="{7C32D104-06DF-AD4D-AE72-FC6B4AF7AE0F}" destId="{680256F5-0C99-AD4D-B0D6-9E93609362BC}" srcOrd="0" destOrd="0" presId="urn:microsoft.com/office/officeart/2005/8/layout/vList2"/>
    <dgm:cxn modelId="{5B11B0CA-8119-0140-8A53-A853B40A6A8D}" type="presParOf" srcId="{7C32D104-06DF-AD4D-AE72-FC6B4AF7AE0F}" destId="{41198830-EA3A-524F-961D-151B765317A7}" srcOrd="1" destOrd="0" presId="urn:microsoft.com/office/officeart/2005/8/layout/vList2"/>
    <dgm:cxn modelId="{D85290EA-2107-9F40-88CA-16B74691BE32}" type="presParOf" srcId="{7C32D104-06DF-AD4D-AE72-FC6B4AF7AE0F}" destId="{18343861-B0F6-C24C-B42E-3A69CFDA2885}" srcOrd="2" destOrd="0" presId="urn:microsoft.com/office/officeart/2005/8/layout/vList2"/>
    <dgm:cxn modelId="{3605A673-5760-7C4E-8304-30B07EBBFC96}" type="presParOf" srcId="{7C32D104-06DF-AD4D-AE72-FC6B4AF7AE0F}" destId="{828DC62F-EC09-5242-8BB6-D4BA33454159}" srcOrd="3" destOrd="0" presId="urn:microsoft.com/office/officeart/2005/8/layout/vList2"/>
    <dgm:cxn modelId="{9CA5BA0F-669D-7046-BD37-0C823E775759}" type="presParOf" srcId="{7C32D104-06DF-AD4D-AE72-FC6B4AF7AE0F}" destId="{499922A1-5C61-A24C-87DE-24965532F826}" srcOrd="4" destOrd="0" presId="urn:microsoft.com/office/officeart/2005/8/layout/vList2"/>
    <dgm:cxn modelId="{EDFE0BEF-4D8B-3143-9CCF-77B7CAF32A94}" type="presParOf" srcId="{7C32D104-06DF-AD4D-AE72-FC6B4AF7AE0F}" destId="{6AC622E6-9D2E-C14E-80FF-D274776C2C17}" srcOrd="5" destOrd="0" presId="urn:microsoft.com/office/officeart/2005/8/layout/vList2"/>
    <dgm:cxn modelId="{82A6A1DE-0DE4-734A-AEDA-736C8F760BE8}" type="presParOf" srcId="{7C32D104-06DF-AD4D-AE72-FC6B4AF7AE0F}" destId="{83BB0D4F-9A9E-2440-9D4A-8B57CE685B9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AA9B87-9005-C442-BF0D-043572602D8C}" type="doc">
      <dgm:prSet loTypeId="urn:microsoft.com/office/officeart/2005/8/layout/vList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727F80EB-3566-3344-A7F2-1F32F7016B4C}">
      <dgm:prSet phldrT="[Testo]"/>
      <dgm:spPr/>
      <dgm:t>
        <a:bodyPr/>
        <a:lstStyle/>
        <a:p>
          <a:r>
            <a:rPr lang="it-IT" dirty="0">
              <a:latin typeface="Constantia" panose="02030602050306030303" pitchFamily="18" charset="0"/>
            </a:rPr>
            <a:t>NASCITA COMUNITA’ EUROPEA</a:t>
          </a:r>
        </a:p>
      </dgm:t>
    </dgm:pt>
    <dgm:pt modelId="{81E8F4C0-36CB-5143-806C-A28DB823CB1F}" type="parTrans" cxnId="{D1BC241D-1017-C141-97D6-E7E68C0DBEC7}">
      <dgm:prSet/>
      <dgm:spPr/>
      <dgm:t>
        <a:bodyPr/>
        <a:lstStyle/>
        <a:p>
          <a:endParaRPr lang="it-IT"/>
        </a:p>
      </dgm:t>
    </dgm:pt>
    <dgm:pt modelId="{3378C848-BC1E-9B4E-8368-AFC156DE991C}" type="sibTrans" cxnId="{D1BC241D-1017-C141-97D6-E7E68C0DBEC7}">
      <dgm:prSet/>
      <dgm:spPr/>
      <dgm:t>
        <a:bodyPr/>
        <a:lstStyle/>
        <a:p>
          <a:endParaRPr lang="it-IT"/>
        </a:p>
      </dgm:t>
    </dgm:pt>
    <dgm:pt modelId="{9E6BECE2-57AB-1941-94E3-89BEBB76C40B}">
      <dgm:prSet phldrT="[Testo]"/>
      <dgm:spPr/>
      <dgm:t>
        <a:bodyPr/>
        <a:lstStyle/>
        <a:p>
          <a:r>
            <a:rPr lang="it-IT" dirty="0">
              <a:latin typeface="Constantia" panose="02030602050306030303" pitchFamily="18" charset="0"/>
            </a:rPr>
            <a:t>OGGI</a:t>
          </a:r>
        </a:p>
      </dgm:t>
    </dgm:pt>
    <dgm:pt modelId="{569A1D53-C2B2-7C46-B2A4-07A3D6C5678F}" type="parTrans" cxnId="{7B9DE727-175D-A748-905C-EFCE59613D3A}">
      <dgm:prSet/>
      <dgm:spPr/>
      <dgm:t>
        <a:bodyPr/>
        <a:lstStyle/>
        <a:p>
          <a:endParaRPr lang="it-IT"/>
        </a:p>
      </dgm:t>
    </dgm:pt>
    <dgm:pt modelId="{F9EF5DB1-D4A8-0B45-83D7-222C5067FE5D}" type="sibTrans" cxnId="{7B9DE727-175D-A748-905C-EFCE59613D3A}">
      <dgm:prSet/>
      <dgm:spPr/>
      <dgm:t>
        <a:bodyPr/>
        <a:lstStyle/>
        <a:p>
          <a:endParaRPr lang="it-IT"/>
        </a:p>
      </dgm:t>
    </dgm:pt>
    <dgm:pt modelId="{AA9646CF-DD6A-D94A-99CC-4223D48C65A5}">
      <dgm:prSet phldrT="[Testo]"/>
      <dgm:spPr/>
      <dgm:t>
        <a:bodyPr/>
        <a:lstStyle/>
        <a:p>
          <a:r>
            <a:rPr lang="it-IT" sz="2600" dirty="0">
              <a:latin typeface="Constantia" panose="02030602050306030303" pitchFamily="18" charset="0"/>
            </a:rPr>
            <a:t>1950 ORIGINI – 1980 SVILUPPO</a:t>
          </a:r>
        </a:p>
      </dgm:t>
    </dgm:pt>
    <dgm:pt modelId="{05C7DC90-95D9-DA4A-8B48-C20D2A615FCE}" type="sibTrans" cxnId="{C0215B45-B06C-5A4C-85DB-082501E915EA}">
      <dgm:prSet/>
      <dgm:spPr/>
      <dgm:t>
        <a:bodyPr/>
        <a:lstStyle/>
        <a:p>
          <a:endParaRPr lang="it-IT"/>
        </a:p>
      </dgm:t>
    </dgm:pt>
    <dgm:pt modelId="{2CF218D2-C0AD-2F4C-AB43-2E2E0F7A7077}" type="parTrans" cxnId="{C0215B45-B06C-5A4C-85DB-082501E915EA}">
      <dgm:prSet/>
      <dgm:spPr/>
      <dgm:t>
        <a:bodyPr/>
        <a:lstStyle/>
        <a:p>
          <a:endParaRPr lang="it-IT"/>
        </a:p>
      </dgm:t>
    </dgm:pt>
    <dgm:pt modelId="{3225E355-ED15-0149-8430-4868659A48FF}">
      <dgm:prSet phldrT="[Testo]" custT="1"/>
      <dgm:spPr/>
      <dgm:t>
        <a:bodyPr/>
        <a:lstStyle/>
        <a:p>
          <a:r>
            <a:rPr lang="it-IT" sz="2400" dirty="0">
              <a:latin typeface="Constantia" panose="02030602050306030303" pitchFamily="18" charset="0"/>
            </a:rPr>
            <a:t>URGERE DELLE DIFFICOLTA’ ECONOMICO-FINANZIARIE DEI POTERI PUBBLICI, REAZIONE ANTISTATALE</a:t>
          </a:r>
        </a:p>
      </dgm:t>
    </dgm:pt>
    <dgm:pt modelId="{32D2E529-67D6-1247-84FD-33539FE4803C}" type="parTrans" cxnId="{01486837-9A2C-BC4A-89A2-0BAC2CBC0E35}">
      <dgm:prSet/>
      <dgm:spPr/>
      <dgm:t>
        <a:bodyPr/>
        <a:lstStyle/>
        <a:p>
          <a:endParaRPr lang="it-IT"/>
        </a:p>
      </dgm:t>
    </dgm:pt>
    <dgm:pt modelId="{793B4E86-C424-8D49-BAEE-F1669608150E}" type="sibTrans" cxnId="{01486837-9A2C-BC4A-89A2-0BAC2CBC0E35}">
      <dgm:prSet/>
      <dgm:spPr/>
      <dgm:t>
        <a:bodyPr/>
        <a:lstStyle/>
        <a:p>
          <a:endParaRPr lang="it-IT"/>
        </a:p>
      </dgm:t>
    </dgm:pt>
    <dgm:pt modelId="{E42493D5-3B52-F043-B912-E09C2CD96025}">
      <dgm:prSet phldrT="[Testo]" custT="1"/>
      <dgm:spPr/>
      <dgm:t>
        <a:bodyPr/>
        <a:lstStyle/>
        <a:p>
          <a:r>
            <a:rPr lang="it-IT" sz="2400" dirty="0">
              <a:latin typeface="Constantia" panose="02030602050306030303" pitchFamily="18" charset="0"/>
            </a:rPr>
            <a:t>APERTURA MERCATI INTERNAZIONALI</a:t>
          </a:r>
        </a:p>
      </dgm:t>
    </dgm:pt>
    <dgm:pt modelId="{25F0BD3B-A87E-D44D-9B0D-E19FF3BC4DE7}" type="parTrans" cxnId="{10163C68-CD8D-BB4E-9B5D-6E89ECF40CE9}">
      <dgm:prSet/>
      <dgm:spPr/>
      <dgm:t>
        <a:bodyPr/>
        <a:lstStyle/>
        <a:p>
          <a:endParaRPr lang="it-IT"/>
        </a:p>
      </dgm:t>
    </dgm:pt>
    <dgm:pt modelId="{EDD526F5-DA37-9F46-99E1-36A5B286A9A9}" type="sibTrans" cxnId="{10163C68-CD8D-BB4E-9B5D-6E89ECF40CE9}">
      <dgm:prSet/>
      <dgm:spPr/>
      <dgm:t>
        <a:bodyPr/>
        <a:lstStyle/>
        <a:p>
          <a:endParaRPr lang="it-IT"/>
        </a:p>
      </dgm:t>
    </dgm:pt>
    <dgm:pt modelId="{A481F359-CE94-4D4A-8563-84F4A15045F4}">
      <dgm:prSet phldrT="[Testo]" custT="1"/>
      <dgm:spPr/>
      <dgm:t>
        <a:bodyPr/>
        <a:lstStyle/>
        <a:p>
          <a:r>
            <a:rPr lang="it-IT" sz="2400" dirty="0">
              <a:latin typeface="Constantia" panose="02030602050306030303" pitchFamily="18" charset="0"/>
            </a:rPr>
            <a:t>EFFETTO GLOBALIZZAZIONE</a:t>
          </a:r>
        </a:p>
      </dgm:t>
    </dgm:pt>
    <dgm:pt modelId="{DDE8F72D-5694-5347-9F20-EB9D743D3250}" type="parTrans" cxnId="{40374AA4-FC8B-DA4F-9D3B-B58CD1B503A6}">
      <dgm:prSet/>
      <dgm:spPr/>
      <dgm:t>
        <a:bodyPr/>
        <a:lstStyle/>
        <a:p>
          <a:endParaRPr lang="it-IT"/>
        </a:p>
      </dgm:t>
    </dgm:pt>
    <dgm:pt modelId="{69FA2E92-6939-C543-BE43-1899F7D88B73}" type="sibTrans" cxnId="{40374AA4-FC8B-DA4F-9D3B-B58CD1B503A6}">
      <dgm:prSet/>
      <dgm:spPr/>
      <dgm:t>
        <a:bodyPr/>
        <a:lstStyle/>
        <a:p>
          <a:endParaRPr lang="it-IT"/>
        </a:p>
      </dgm:t>
    </dgm:pt>
    <dgm:pt modelId="{5A4A971F-96BD-7B40-9963-8669C7088D3C}" type="pres">
      <dgm:prSet presAssocID="{C9AA9B87-9005-C442-BF0D-043572602D8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68851040-7B1B-284E-8732-383726555A89}" type="pres">
      <dgm:prSet presAssocID="{727F80EB-3566-3344-A7F2-1F32F7016B4C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89C3C95-FF84-1E4E-9A3F-63F7DD8B16CD}" type="pres">
      <dgm:prSet presAssocID="{727F80EB-3566-3344-A7F2-1F32F7016B4C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70D947F-8300-2A4A-9D53-5275ED22EDE5}" type="pres">
      <dgm:prSet presAssocID="{9E6BECE2-57AB-1941-94E3-89BEBB76C40B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D1BC241D-1017-C141-97D6-E7E68C0DBEC7}" srcId="{C9AA9B87-9005-C442-BF0D-043572602D8C}" destId="{727F80EB-3566-3344-A7F2-1F32F7016B4C}" srcOrd="0" destOrd="0" parTransId="{81E8F4C0-36CB-5143-806C-A28DB823CB1F}" sibTransId="{3378C848-BC1E-9B4E-8368-AFC156DE991C}"/>
    <dgm:cxn modelId="{623938AC-D92B-6E41-AB72-D9BA7E7897D7}" type="presOf" srcId="{9E6BECE2-57AB-1941-94E3-89BEBB76C40B}" destId="{D70D947F-8300-2A4A-9D53-5275ED22EDE5}" srcOrd="0" destOrd="0" presId="urn:microsoft.com/office/officeart/2005/8/layout/vList2"/>
    <dgm:cxn modelId="{35D1ECB3-1A78-3B41-8BFF-CD66DEBD9F9E}" type="presOf" srcId="{A481F359-CE94-4D4A-8563-84F4A15045F4}" destId="{E89C3C95-FF84-1E4E-9A3F-63F7DD8B16CD}" srcOrd="0" destOrd="3" presId="urn:microsoft.com/office/officeart/2005/8/layout/vList2"/>
    <dgm:cxn modelId="{10163C68-CD8D-BB4E-9B5D-6E89ECF40CE9}" srcId="{727F80EB-3566-3344-A7F2-1F32F7016B4C}" destId="{E42493D5-3B52-F043-B912-E09C2CD96025}" srcOrd="2" destOrd="0" parTransId="{25F0BD3B-A87E-D44D-9B0D-E19FF3BC4DE7}" sibTransId="{EDD526F5-DA37-9F46-99E1-36A5B286A9A9}"/>
    <dgm:cxn modelId="{4C014F13-F200-6B42-A315-44B9CF00BA7A}" type="presOf" srcId="{3225E355-ED15-0149-8430-4868659A48FF}" destId="{E89C3C95-FF84-1E4E-9A3F-63F7DD8B16CD}" srcOrd="0" destOrd="1" presId="urn:microsoft.com/office/officeart/2005/8/layout/vList2"/>
    <dgm:cxn modelId="{082DC108-D93A-F44D-8C5C-3A47E2144E87}" type="presOf" srcId="{E42493D5-3B52-F043-B912-E09C2CD96025}" destId="{E89C3C95-FF84-1E4E-9A3F-63F7DD8B16CD}" srcOrd="0" destOrd="2" presId="urn:microsoft.com/office/officeart/2005/8/layout/vList2"/>
    <dgm:cxn modelId="{40374AA4-FC8B-DA4F-9D3B-B58CD1B503A6}" srcId="{727F80EB-3566-3344-A7F2-1F32F7016B4C}" destId="{A481F359-CE94-4D4A-8563-84F4A15045F4}" srcOrd="3" destOrd="0" parTransId="{DDE8F72D-5694-5347-9F20-EB9D743D3250}" sibTransId="{69FA2E92-6939-C543-BE43-1899F7D88B73}"/>
    <dgm:cxn modelId="{75A47360-FC79-A049-AF12-8533FDEB54F9}" type="presOf" srcId="{C9AA9B87-9005-C442-BF0D-043572602D8C}" destId="{5A4A971F-96BD-7B40-9963-8669C7088D3C}" srcOrd="0" destOrd="0" presId="urn:microsoft.com/office/officeart/2005/8/layout/vList2"/>
    <dgm:cxn modelId="{C0215B45-B06C-5A4C-85DB-082501E915EA}" srcId="{727F80EB-3566-3344-A7F2-1F32F7016B4C}" destId="{AA9646CF-DD6A-D94A-99CC-4223D48C65A5}" srcOrd="0" destOrd="0" parTransId="{2CF218D2-C0AD-2F4C-AB43-2E2E0F7A7077}" sibTransId="{05C7DC90-95D9-DA4A-8B48-C20D2A615FCE}"/>
    <dgm:cxn modelId="{EF9C14E0-3F37-8640-8104-EA66EA3BF84E}" type="presOf" srcId="{AA9646CF-DD6A-D94A-99CC-4223D48C65A5}" destId="{E89C3C95-FF84-1E4E-9A3F-63F7DD8B16CD}" srcOrd="0" destOrd="0" presId="urn:microsoft.com/office/officeart/2005/8/layout/vList2"/>
    <dgm:cxn modelId="{7B9DE727-175D-A748-905C-EFCE59613D3A}" srcId="{C9AA9B87-9005-C442-BF0D-043572602D8C}" destId="{9E6BECE2-57AB-1941-94E3-89BEBB76C40B}" srcOrd="1" destOrd="0" parTransId="{569A1D53-C2B2-7C46-B2A4-07A3D6C5678F}" sibTransId="{F9EF5DB1-D4A8-0B45-83D7-222C5067FE5D}"/>
    <dgm:cxn modelId="{01486837-9A2C-BC4A-89A2-0BAC2CBC0E35}" srcId="{727F80EB-3566-3344-A7F2-1F32F7016B4C}" destId="{3225E355-ED15-0149-8430-4868659A48FF}" srcOrd="1" destOrd="0" parTransId="{32D2E529-67D6-1247-84FD-33539FE4803C}" sibTransId="{793B4E86-C424-8D49-BAEE-F1669608150E}"/>
    <dgm:cxn modelId="{63241400-A60A-054A-8802-525C17B60CE7}" type="presOf" srcId="{727F80EB-3566-3344-A7F2-1F32F7016B4C}" destId="{68851040-7B1B-284E-8732-383726555A89}" srcOrd="0" destOrd="0" presId="urn:microsoft.com/office/officeart/2005/8/layout/vList2"/>
    <dgm:cxn modelId="{CFDFE727-5515-F74E-8569-E6F61DDF4496}" type="presParOf" srcId="{5A4A971F-96BD-7B40-9963-8669C7088D3C}" destId="{68851040-7B1B-284E-8732-383726555A89}" srcOrd="0" destOrd="0" presId="urn:microsoft.com/office/officeart/2005/8/layout/vList2"/>
    <dgm:cxn modelId="{49EEB0F0-D060-2D43-A814-F283DCE53B9A}" type="presParOf" srcId="{5A4A971F-96BD-7B40-9963-8669C7088D3C}" destId="{E89C3C95-FF84-1E4E-9A3F-63F7DD8B16CD}" srcOrd="1" destOrd="0" presId="urn:microsoft.com/office/officeart/2005/8/layout/vList2"/>
    <dgm:cxn modelId="{543F64B3-8998-7E4E-B276-17BD6F99D817}" type="presParOf" srcId="{5A4A971F-96BD-7B40-9963-8669C7088D3C}" destId="{D70D947F-8300-2A4A-9D53-5275ED22EDE5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0256F5-0C99-AD4D-B0D6-9E93609362BC}">
      <dsp:nvSpPr>
        <dsp:cNvPr id="0" name=""/>
        <dsp:cNvSpPr/>
      </dsp:nvSpPr>
      <dsp:spPr>
        <a:xfrm>
          <a:off x="0" y="54423"/>
          <a:ext cx="7583488" cy="993128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500" kern="1200" dirty="0">
              <a:latin typeface="Constantia" panose="02030602050306030303" pitchFamily="18" charset="0"/>
            </a:rPr>
            <a:t>STATO LIBERISTA (1861-FINE XIX)</a:t>
          </a:r>
        </a:p>
      </dsp:txBody>
      <dsp:txXfrm>
        <a:off x="48481" y="102904"/>
        <a:ext cx="7486526" cy="896166"/>
      </dsp:txXfrm>
    </dsp:sp>
    <dsp:sp modelId="{18343861-B0F6-C24C-B42E-3A69CFDA2885}">
      <dsp:nvSpPr>
        <dsp:cNvPr id="0" name=""/>
        <dsp:cNvSpPr/>
      </dsp:nvSpPr>
      <dsp:spPr>
        <a:xfrm>
          <a:off x="0" y="1119552"/>
          <a:ext cx="7583488" cy="993128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500" kern="1200" dirty="0">
              <a:latin typeface="Constantia" panose="02030602050306030303" pitchFamily="18" charset="0"/>
            </a:rPr>
            <a:t>PRIMA INDUSTRIALIZZAZIONE (FINO AL 1920)</a:t>
          </a:r>
        </a:p>
      </dsp:txBody>
      <dsp:txXfrm>
        <a:off x="48481" y="1168033"/>
        <a:ext cx="7486526" cy="896166"/>
      </dsp:txXfrm>
    </dsp:sp>
    <dsp:sp modelId="{499922A1-5C61-A24C-87DE-24965532F826}">
      <dsp:nvSpPr>
        <dsp:cNvPr id="0" name=""/>
        <dsp:cNvSpPr/>
      </dsp:nvSpPr>
      <dsp:spPr>
        <a:xfrm>
          <a:off x="0" y="3112371"/>
          <a:ext cx="7583488" cy="993128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500" kern="1200" dirty="0">
              <a:latin typeface="Constantia" panose="02030602050306030303" pitchFamily="18" charset="0"/>
            </a:rPr>
            <a:t>STATO DEL BENESSERE O STATO SOCIALE (FINO AL 1970)</a:t>
          </a:r>
        </a:p>
      </dsp:txBody>
      <dsp:txXfrm>
        <a:off x="48481" y="3160852"/>
        <a:ext cx="7486526" cy="896166"/>
      </dsp:txXfrm>
    </dsp:sp>
    <dsp:sp modelId="{83BB0D4F-9A9E-2440-9D4A-8B57CE685B9A}">
      <dsp:nvSpPr>
        <dsp:cNvPr id="0" name=""/>
        <dsp:cNvSpPr/>
      </dsp:nvSpPr>
      <dsp:spPr>
        <a:xfrm>
          <a:off x="0" y="2104259"/>
          <a:ext cx="7583488" cy="993128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500" kern="1200" dirty="0">
              <a:latin typeface="Constantia" panose="02030602050306030303" pitchFamily="18" charset="0"/>
            </a:rPr>
            <a:t>STATO IMPRENDITORE E PIANIFICATORE o dell’economia mista  (FINO AL 1950)</a:t>
          </a:r>
        </a:p>
      </dsp:txBody>
      <dsp:txXfrm>
        <a:off x="48481" y="2152740"/>
        <a:ext cx="7486526" cy="8961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851040-7B1B-284E-8732-383726555A89}">
      <dsp:nvSpPr>
        <dsp:cNvPr id="0" name=""/>
        <dsp:cNvSpPr/>
      </dsp:nvSpPr>
      <dsp:spPr>
        <a:xfrm>
          <a:off x="0" y="57351"/>
          <a:ext cx="7583488" cy="911430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3800" kern="1200" dirty="0">
              <a:latin typeface="Constantia" panose="02030602050306030303" pitchFamily="18" charset="0"/>
            </a:rPr>
            <a:t>NASCITA COMUNITA’ EUROPEA</a:t>
          </a:r>
        </a:p>
      </dsp:txBody>
      <dsp:txXfrm>
        <a:off x="44492" y="101843"/>
        <a:ext cx="7494504" cy="822446"/>
      </dsp:txXfrm>
    </dsp:sp>
    <dsp:sp modelId="{E89C3C95-FF84-1E4E-9A3F-63F7DD8B16CD}">
      <dsp:nvSpPr>
        <dsp:cNvPr id="0" name=""/>
        <dsp:cNvSpPr/>
      </dsp:nvSpPr>
      <dsp:spPr>
        <a:xfrm>
          <a:off x="0" y="968781"/>
          <a:ext cx="7583488" cy="2359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0776" tIns="30480" rIns="170688" bIns="3048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2600" kern="1200" dirty="0">
              <a:latin typeface="Constantia" panose="02030602050306030303" pitchFamily="18" charset="0"/>
            </a:rPr>
            <a:t>1950 ORIGINI – 1980 SVILUPPO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2400" kern="1200" dirty="0">
              <a:latin typeface="Constantia" panose="02030602050306030303" pitchFamily="18" charset="0"/>
            </a:rPr>
            <a:t>URGERE DELLE DIFFICOLTA’ ECONOMICO-FINANZIARIE DEI POTERI PUBBLICI, REAZIONE ANTISTATALE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2400" kern="1200" dirty="0">
              <a:latin typeface="Constantia" panose="02030602050306030303" pitchFamily="18" charset="0"/>
            </a:rPr>
            <a:t>APERTURA MERCATI INTERNAZIONALI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2400" kern="1200" dirty="0">
              <a:latin typeface="Constantia" panose="02030602050306030303" pitchFamily="18" charset="0"/>
            </a:rPr>
            <a:t>EFFETTO GLOBALIZZAZIONE</a:t>
          </a:r>
        </a:p>
      </dsp:txBody>
      <dsp:txXfrm>
        <a:off x="0" y="968781"/>
        <a:ext cx="7583488" cy="2359800"/>
      </dsp:txXfrm>
    </dsp:sp>
    <dsp:sp modelId="{D70D947F-8300-2A4A-9D53-5275ED22EDE5}">
      <dsp:nvSpPr>
        <dsp:cNvPr id="0" name=""/>
        <dsp:cNvSpPr/>
      </dsp:nvSpPr>
      <dsp:spPr>
        <a:xfrm>
          <a:off x="0" y="3328581"/>
          <a:ext cx="7583488" cy="911430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3800" kern="1200" dirty="0">
              <a:latin typeface="Constantia" panose="02030602050306030303" pitchFamily="18" charset="0"/>
            </a:rPr>
            <a:t>OGGI</a:t>
          </a:r>
        </a:p>
      </dsp:txBody>
      <dsp:txXfrm>
        <a:off x="44492" y="3373073"/>
        <a:ext cx="7494504" cy="8224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B3CD29-1A52-4219-B159-716FE5E517B5}" type="datetimeFigureOut">
              <a:rPr lang="it-IT" smtClean="0"/>
              <a:t>20/02/2023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B16CC-C226-4829-8FAA-BF70AB424BB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31794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MS PGothic" pitchFamily="34" charset="-128"/>
                <a:cs typeface="Times New Roman"/>
                <a:sym typeface="Times New Roman"/>
              </a:rPr>
              <a:t>Angelo Castaldo &amp; Stefano da Empoli</a:t>
            </a:r>
          </a:p>
        </p:txBody>
      </p:sp>
      <p:sp>
        <p:nvSpPr>
          <p:cNvPr id="7270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F59D573-980E-4C6B-8AA5-E167071AD459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/>
                <a:sym typeface="Arial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27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6" name="Google Shape;136;p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cs typeface="Times New Roman"/>
              <a:sym typeface="Times New Roman"/>
            </a:endParaRPr>
          </a:p>
        </p:txBody>
      </p:sp>
      <p:sp>
        <p:nvSpPr>
          <p:cNvPr id="138" name="Google Shape;138;p2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44" name="Google Shape;144;p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3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6" name="Google Shape;146;p3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3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52" name="Google Shape;152;p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4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4" name="Google Shape;154;p4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4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66" name="Google Shape;166;p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6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" name="Google Shape;168;p6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6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74" name="Google Shape;174;p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7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6" name="Google Shape;176;p7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7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82" name="Google Shape;182;p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8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4" name="Google Shape;184;p8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8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90" name="Google Shape;190;p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9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9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9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98" name="Google Shape;198;p1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10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0" name="Google Shape;200;p10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10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06" name="Google Shape;206;p1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11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8" name="Google Shape;208;p11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14" name="Google Shape;214;p1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12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6" name="Google Shape;216;p12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22" name="Google Shape;222;p1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13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4" name="Google Shape;224;p13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13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30" name="Google Shape;230;p1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14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2" name="Google Shape;232;p14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14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38" name="Google Shape;238;p1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1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0" name="Google Shape;240;p15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15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" name="Google Shape;280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4" name="Google Shape;304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310" name="Google Shape;310;p2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26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2" name="Google Shape;312;p26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23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318" name="Google Shape;318;p2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9" name="Google Shape;319;p27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0" name="Google Shape;320;p27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24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326" name="Google Shape;326;p2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28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8" name="Google Shape;328;p28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25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342" name="Google Shape;342;p3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3" name="Google Shape;343;p30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4" name="Google Shape;344;p30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26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350" name="Google Shape;350;p3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31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2" name="Google Shape;352;p31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27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358" name="Google Shape;358;p3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9" name="Google Shape;359;p32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Angelo Castaldo &amp; Stefano da Empoli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0" name="Google Shape;360;p32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it-IT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28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8595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/>
          </a:p>
        </p:txBody>
      </p:sp>
      <p:sp>
        <p:nvSpPr>
          <p:cNvPr id="238596" name="Segnaposto intestazione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/>
                <a:sym typeface="Times New Roman"/>
              </a:rPr>
              <a:t>Angelo Castaldo &amp; Stefano da Empoli</a:t>
            </a:r>
          </a:p>
        </p:txBody>
      </p:sp>
      <p:sp>
        <p:nvSpPr>
          <p:cNvPr id="238597" name="Segnaposto numero diapositiva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2F96C0D-FF14-46EE-B901-7315A62051F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/>
                <a:sym typeface="Arial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8726617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8595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/>
          </a:p>
        </p:txBody>
      </p:sp>
      <p:sp>
        <p:nvSpPr>
          <p:cNvPr id="238596" name="Segnaposto intestazione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/>
                <a:sym typeface="Times New Roman"/>
              </a:rPr>
              <a:t>Angelo Castaldo &amp; Stefano da Empoli</a:t>
            </a:r>
          </a:p>
        </p:txBody>
      </p:sp>
      <p:sp>
        <p:nvSpPr>
          <p:cNvPr id="238597" name="Segnaposto numero diapositiva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2F96C0D-FF14-46EE-B901-7315A62051F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/>
                <a:sym typeface="Arial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12192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9284" y="1918450"/>
            <a:ext cx="10111317" cy="1470025"/>
          </a:xfrm>
        </p:spPr>
        <p:txBody>
          <a:bodyPr anchor="b" anchorCtr="0"/>
          <a:lstStyle>
            <a:lvl1pPr>
              <a:defRPr sz="3300">
                <a:latin typeface="Engravers MT" pitchFamily="18" charset="0"/>
              </a:defRPr>
            </a:lvl1pPr>
          </a:lstStyle>
          <a:p>
            <a:r>
              <a:rPr lang="it-IT" dirty="0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9286" y="3478306"/>
            <a:ext cx="10111316" cy="1752600"/>
          </a:xfrm>
        </p:spPr>
        <p:txBody>
          <a:bodyPr>
            <a:normAutofit/>
          </a:bodyPr>
          <a:lstStyle>
            <a:lvl1pPr marL="0" indent="0" algn="ctr">
              <a:spcBef>
                <a:spcPts val="450"/>
              </a:spcBef>
              <a:buNone/>
              <a:defRPr sz="135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Cambria" pitchFamily="18" charset="0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0A635-F290-48AF-B905-ACAD64FFCCB3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12192000" cy="12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247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12192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000">
                <a:latin typeface="Engravers MT" pitchFamily="18" charset="0"/>
              </a:defRPr>
            </a:lvl1pPr>
          </a:lstStyle>
          <a:p>
            <a:r>
              <a:rPr lang="it-IT" dirty="0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mbria" pitchFamily="18" charset="0"/>
              </a:defRPr>
            </a:lvl1pPr>
            <a:lvl2pPr>
              <a:defRPr>
                <a:latin typeface="Cambria" pitchFamily="18" charset="0"/>
              </a:defRPr>
            </a:lvl2pPr>
            <a:lvl3pPr>
              <a:defRPr>
                <a:latin typeface="Cambria" pitchFamily="18" charset="0"/>
              </a:defRPr>
            </a:lvl3pPr>
            <a:lvl4pPr>
              <a:defRPr>
                <a:latin typeface="Cambria" pitchFamily="18" charset="0"/>
              </a:defRPr>
            </a:lvl4pPr>
            <a:lvl5pPr>
              <a:defRPr>
                <a:latin typeface="Cambria" pitchFamily="18" charset="0"/>
              </a:defRPr>
            </a:lvl5pPr>
          </a:lstStyle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CC030-A7F3-4B31-AC9D-FC9CA0931929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86204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titolo con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12192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9284" y="789084"/>
            <a:ext cx="10111317" cy="1470025"/>
          </a:xfrm>
        </p:spPr>
        <p:txBody>
          <a:bodyPr anchor="ctr" anchorCtr="0"/>
          <a:lstStyle>
            <a:lvl1pPr>
              <a:defRPr sz="3300">
                <a:latin typeface="Engravers MT" pitchFamily="18" charset="0"/>
              </a:defRPr>
            </a:lvl1pPr>
          </a:lstStyle>
          <a:p>
            <a:r>
              <a:rPr lang="it-IT" dirty="0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9286" y="4724403"/>
            <a:ext cx="10111316" cy="1385047"/>
          </a:xfrm>
        </p:spPr>
        <p:txBody>
          <a:bodyPr anchor="ctr" anchorCtr="0">
            <a:normAutofit/>
          </a:bodyPr>
          <a:lstStyle>
            <a:lvl1pPr marL="0" indent="0" algn="ctr">
              <a:spcBef>
                <a:spcPts val="225"/>
              </a:spcBef>
              <a:buNone/>
              <a:defRPr sz="135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Cambria" pitchFamily="18" charset="0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CD3D3-9D9E-44D3-8372-C50163FBB4AD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12192000" cy="125016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4903163" y="2564085"/>
            <a:ext cx="2385679" cy="1729830"/>
          </a:xfrm>
          <a:prstGeom prst="ellipse">
            <a:avLst/>
          </a:prstGeom>
          <a:noFill/>
          <a:ln w="127000">
            <a:solidFill>
              <a:schemeClr val="tx2"/>
            </a:solidFill>
          </a:ln>
          <a:effectLst>
            <a:innerShdw blurRad="101600" dist="76200" dir="13500000">
              <a:prstClr val="black">
                <a:alpha val="57000"/>
              </a:prstClr>
            </a:innerShdw>
          </a:effectLst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45037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6984"/>
            <a:ext cx="12192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66667"/>
          <a:stretch>
            <a:fillRect/>
          </a:stretch>
        </p:blipFill>
        <p:spPr>
          <a:xfrm>
            <a:off x="0" y="4572000"/>
            <a:ext cx="12192000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286" y="2971803"/>
            <a:ext cx="10111316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286" y="4724400"/>
            <a:ext cx="10111316" cy="1398494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spcBef>
                <a:spcPts val="225"/>
              </a:spcBef>
              <a:buFont typeface="Calisto MT" pitchFamily="18" charset="0"/>
              <a:buNone/>
              <a:defRPr sz="135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A34AD-4803-4952-BFDE-E1658C9A2DB6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9955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pic>
        <p:nvPicPr>
          <p:cNvPr id="11" name="Picture 10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12192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284" y="62756"/>
            <a:ext cx="10111317" cy="1283167"/>
          </a:xfrm>
        </p:spPr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284" y="1828801"/>
            <a:ext cx="4754880" cy="42973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95721" y="1828801"/>
            <a:ext cx="4754880" cy="42973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A1E65-9FAE-48D1-81ED-2C3D92DD2D39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1790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pic>
        <p:nvPicPr>
          <p:cNvPr id="13" name="Picture 12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12192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284" y="62756"/>
            <a:ext cx="10111317" cy="1283167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284" y="1524000"/>
            <a:ext cx="475488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39284" y="2393579"/>
            <a:ext cx="4754880" cy="3732585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5721" y="1524000"/>
            <a:ext cx="475488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95721" y="2393579"/>
            <a:ext cx="4754880" cy="3732585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E1AEF-C5F2-4AA3-B738-8F51DC1225C2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81928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F2613-8E29-48B2-93F3-9EA46BB650F2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10" name="Picture 9" descr="Overlay-FullBackground.jpg"/>
          <p:cNvPicPr>
            <a:picLocks noChangeAspect="1"/>
          </p:cNvPicPr>
          <p:nvPr/>
        </p:nvPicPr>
        <p:blipFill>
          <a:blip r:embed="rId3"/>
          <a:srcRect t="21046"/>
          <a:stretch>
            <a:fillRect/>
          </a:stretch>
        </p:blipFill>
        <p:spPr>
          <a:xfrm>
            <a:off x="0" y="1447800"/>
            <a:ext cx="12192000" cy="54146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0130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6B59A-0755-47AA-A58E-CF9743C81A92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8555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6096000" y="4482"/>
            <a:ext cx="6096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273052"/>
            <a:ext cx="5283200" cy="1690221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685800" rtl="0" eaLnBrk="1" latinLnBrk="0" hangingPunct="1">
              <a:spcBef>
                <a:spcPct val="0"/>
              </a:spcBef>
              <a:defRPr sz="27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8535" y="273053"/>
            <a:ext cx="5279136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5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1975105"/>
            <a:ext cx="5283200" cy="320040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 defTabSz="685800" rtl="0" eaLnBrk="1" latinLnBrk="0" hangingPunct="1">
              <a:lnSpc>
                <a:spcPct val="110000"/>
              </a:lnSpc>
              <a:spcBef>
                <a:spcPts val="450"/>
              </a:spcBef>
              <a:buNone/>
              <a:defRPr sz="135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556001" y="6356353"/>
            <a:ext cx="2163483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685800" rtl="0" eaLnBrk="1" latinLnBrk="0" hangingPunct="1">
              <a:defRPr sz="9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7FC8F1F2-6F2A-4854-B17B-40E294FE6953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2731" y="6356353"/>
            <a:ext cx="2522071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685800" rtl="0" eaLnBrk="1" latinLnBrk="0" hangingPunct="1">
              <a:defRPr sz="9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523744" y="5748338"/>
            <a:ext cx="1016000" cy="57626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685800" rtl="0" eaLnBrk="1" latinLnBrk="0" hangingPunct="1">
              <a:spcBef>
                <a:spcPct val="0"/>
              </a:spcBef>
              <a:defRPr sz="27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2591049" y="3344239"/>
            <a:ext cx="6855164" cy="16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31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6096000" y="4482"/>
            <a:ext cx="6096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2591049" y="3344239"/>
            <a:ext cx="6855164" cy="166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274320"/>
            <a:ext cx="5279136" cy="1691640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685800" rtl="0" eaLnBrk="1" latinLnBrk="0" hangingPunct="1">
              <a:spcBef>
                <a:spcPct val="0"/>
              </a:spcBef>
              <a:buNone/>
              <a:defRPr sz="27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86144" y="264907"/>
            <a:ext cx="5279136" cy="6328186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1970801"/>
            <a:ext cx="5279136" cy="32004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>
              <a:lnSpc>
                <a:spcPct val="110000"/>
              </a:lnSpc>
              <a:spcBef>
                <a:spcPts val="450"/>
              </a:spcBef>
              <a:buNone/>
              <a:defRPr sz="135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marL="0" lvl="0" indent="0" algn="ctr" defTabSz="685800" rtl="0" eaLnBrk="1" latinLnBrk="0" hangingPunct="1">
              <a:lnSpc>
                <a:spcPct val="110000"/>
              </a:lnSpc>
              <a:spcBef>
                <a:spcPts val="1500"/>
              </a:spcBef>
              <a:buFont typeface="Calisto MT" pitchFamily="18" charset="0"/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560064" y="6356353"/>
            <a:ext cx="2170176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685800" rtl="0" eaLnBrk="1" latinLnBrk="0" hangingPunct="1">
              <a:defRPr sz="9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E19312C5-21FE-4796-8820-119A9D4A097B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2729" y="6356353"/>
            <a:ext cx="2523744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685800" rtl="0" eaLnBrk="1" latinLnBrk="0" hangingPunct="1">
              <a:defRPr sz="9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523744" y="5738129"/>
            <a:ext cx="1011936" cy="57607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685800" rtl="0" eaLnBrk="1" latinLnBrk="0" hangingPunct="1">
              <a:spcBef>
                <a:spcPct val="0"/>
              </a:spcBef>
              <a:defRPr sz="27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5665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sopra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4038600"/>
            <a:ext cx="10160000" cy="990600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>
              <a:defRPr sz="27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spcBef>
                <a:spcPts val="1500"/>
              </a:spcBef>
              <a:buFont typeface="Calisto MT" pitchFamily="18" charset="0"/>
              <a:buNone/>
            </a:pPr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265176"/>
            <a:ext cx="11277600" cy="3697224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spcBef>
                <a:spcPts val="1500"/>
              </a:spcBef>
              <a:buFont typeface="Calisto MT" pitchFamily="18" charset="0"/>
              <a:buNone/>
              <a:defRPr sz="18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6000" y="5042650"/>
            <a:ext cx="10160000" cy="1129553"/>
          </a:xfrm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spcBef>
                <a:spcPts val="0"/>
              </a:spcBef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76566-7194-4F50-AF7B-53FE5BE88C3D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523381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rmula di chius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fld id="{A4BFDF97-AAD4-4C0F-BC40-EAB2D084A7A9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32288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12192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DCB43-AE01-40E1-BF37-2859E9FC9F6F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583265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2"/>
          <a:srcRect r="14719"/>
          <a:stretch>
            <a:fillRect/>
          </a:stretch>
        </p:blipFill>
        <p:spPr>
          <a:xfrm>
            <a:off x="1" y="4482"/>
            <a:ext cx="1039748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4800" y="457203"/>
            <a:ext cx="1625600" cy="5668963"/>
          </a:xfrm>
        </p:spPr>
        <p:txBody>
          <a:bodyPr vert="eaVert">
            <a:norm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283" y="457203"/>
            <a:ext cx="8511116" cy="56689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566400" y="6356353"/>
            <a:ext cx="1422400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685800" rtl="0" eaLnBrk="1" latinLnBrk="0" hangingPunct="1">
              <a:defRPr sz="9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F1A5CF50-95EC-4CB5-80A2-52B3AD07A912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5400000" flipH="1">
            <a:off x="7037543" y="3344239"/>
            <a:ext cx="6855164" cy="16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0165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estazione sezione" type="secHead">
  <p:cSld name="Intestazione sezion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oogle Shape;24;p3" descr="overlay-ruleShadow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446984"/>
            <a:ext cx="12192000" cy="125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3" descr="Overlay-FullBackground.jpg"/>
          <p:cNvPicPr preferRelativeResize="0"/>
          <p:nvPr/>
        </p:nvPicPr>
        <p:blipFill rotWithShape="1">
          <a:blip r:embed="rId3">
            <a:alphaModFix/>
          </a:blip>
          <a:srcRect t="66667"/>
          <a:stretch/>
        </p:blipFill>
        <p:spPr>
          <a:xfrm>
            <a:off x="0" y="4572000"/>
            <a:ext cx="12192000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1039285" y="2971801"/>
            <a:ext cx="10111316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ibre Baskerville"/>
              <a:buNone/>
              <a:defRPr sz="48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1"/>
          </p:nvPr>
        </p:nvSpPr>
        <p:spPr>
          <a:xfrm>
            <a:off x="1039285" y="4724400"/>
            <a:ext cx="10111316" cy="13984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ctr" rtl="0">
              <a:spcBef>
                <a:spcPts val="3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None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2286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228600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ustria"/>
              <a:buNone/>
              <a:defRPr sz="16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2286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400"/>
              <a:buFont typeface="Lustria"/>
              <a:buNone/>
              <a:defRPr sz="14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228600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Lustria"/>
              <a:buNone/>
              <a:defRPr sz="14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228600" algn="l" rtl="0">
              <a:spcBef>
                <a:spcPts val="280"/>
              </a:spcBef>
              <a:spcAft>
                <a:spcPts val="0"/>
              </a:spcAft>
              <a:buClr>
                <a:srgbClr val="848484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22860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228600" algn="l" rtl="0">
              <a:spcBef>
                <a:spcPts val="280"/>
              </a:spcBef>
              <a:spcAft>
                <a:spcPts val="0"/>
              </a:spcAft>
              <a:buClr>
                <a:srgbClr val="848484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22860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dt" idx="10"/>
          </p:nvPr>
        </p:nvSpPr>
        <p:spPr>
          <a:xfrm>
            <a:off x="8976659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ftr" idx="11"/>
          </p:nvPr>
        </p:nvSpPr>
        <p:spPr>
          <a:xfrm>
            <a:off x="322729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sldNum" idx="12"/>
          </p:nvPr>
        </p:nvSpPr>
        <p:spPr>
          <a:xfrm>
            <a:off x="5689600" y="6356351"/>
            <a:ext cx="81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85636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olo e contenuto" type="obj">
  <p:cSld name="Titolo e contenuto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oogle Shape;32;p4" descr="overlay-ruleShadow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307592"/>
            <a:ext cx="12192000" cy="125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4" descr="Overlay-FullBackground.jpg"/>
          <p:cNvPicPr preferRelativeResize="0"/>
          <p:nvPr/>
        </p:nvPicPr>
        <p:blipFill rotWithShape="1">
          <a:blip r:embed="rId3">
            <a:alphaModFix/>
          </a:blip>
          <a:srcRect t="23333"/>
          <a:stretch/>
        </p:blipFill>
        <p:spPr>
          <a:xfrm>
            <a:off x="0" y="1425388"/>
            <a:ext cx="12192000" cy="5432612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4"/>
          <p:cNvSpPr txBox="1">
            <a:spLocks noGrp="1"/>
          </p:cNvSpPr>
          <p:nvPr>
            <p:ph type="title"/>
          </p:nvPr>
        </p:nvSpPr>
        <p:spPr>
          <a:xfrm>
            <a:off x="1039284" y="62754"/>
            <a:ext cx="10111317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ibre Baskerville"/>
              <a:buNone/>
              <a:defRPr sz="48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body" idx="1"/>
          </p:nvPr>
        </p:nvSpPr>
        <p:spPr>
          <a:xfrm>
            <a:off x="1039284" y="1828801"/>
            <a:ext cx="10111317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81000" algn="l" rtl="0"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Lustria"/>
              <a:buChar char="•"/>
              <a:defRPr sz="24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3683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2200"/>
              <a:buFont typeface="Lustria"/>
              <a:buChar char="•"/>
              <a:defRPr sz="22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355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ustria"/>
              <a:buChar char="•"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3429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3429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dt" idx="10"/>
          </p:nvPr>
        </p:nvSpPr>
        <p:spPr>
          <a:xfrm>
            <a:off x="8976659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ftr" idx="11"/>
          </p:nvPr>
        </p:nvSpPr>
        <p:spPr>
          <a:xfrm>
            <a:off x="322729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38" name="Google Shape;38;p4"/>
          <p:cNvSpPr txBox="1">
            <a:spLocks noGrp="1"/>
          </p:cNvSpPr>
          <p:nvPr>
            <p:ph type="sldNum" idx="12"/>
          </p:nvPr>
        </p:nvSpPr>
        <p:spPr>
          <a:xfrm>
            <a:off x="5689600" y="6356351"/>
            <a:ext cx="81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83029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titolo con immagine">
  <p:cSld name="Diapositiva titolo con immagine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5" descr="Overlay-FullBackground.jpg"/>
          <p:cNvPicPr preferRelativeResize="0"/>
          <p:nvPr/>
        </p:nvPicPr>
        <p:blipFill rotWithShape="1">
          <a:blip r:embed="rId2">
            <a:alphaModFix/>
          </a:blip>
          <a:srcRect t="50000"/>
          <a:stretch/>
        </p:blipFill>
        <p:spPr>
          <a:xfrm>
            <a:off x="0" y="3429000"/>
            <a:ext cx="12192000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5"/>
          <p:cNvSpPr txBox="1">
            <a:spLocks noGrp="1"/>
          </p:cNvSpPr>
          <p:nvPr>
            <p:ph type="ctrTitle"/>
          </p:nvPr>
        </p:nvSpPr>
        <p:spPr>
          <a:xfrm>
            <a:off x="1039284" y="789082"/>
            <a:ext cx="10111317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ibre Baskerville"/>
              <a:buNone/>
              <a:defRPr sz="48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ubTitle" idx="1"/>
          </p:nvPr>
        </p:nvSpPr>
        <p:spPr>
          <a:xfrm>
            <a:off x="1039285" y="4724401"/>
            <a:ext cx="10111316" cy="1385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3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None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ctr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2200"/>
              <a:buFont typeface="Lustria"/>
              <a:buNone/>
              <a:defRPr sz="22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R="0" lvl="2" algn="ctr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ustria"/>
              <a:buNone/>
              <a:defRPr sz="20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R="0" lvl="3" algn="ctr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R="0" lvl="4" algn="ctr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ustria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R="0" lvl="5" algn="ctr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R="0" lvl="6" algn="ctr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R="0" lvl="7" algn="ctr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R="0" lvl="8" algn="ctr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43" name="Google Shape;43;p5"/>
          <p:cNvSpPr txBox="1">
            <a:spLocks noGrp="1"/>
          </p:cNvSpPr>
          <p:nvPr>
            <p:ph type="dt" idx="10"/>
          </p:nvPr>
        </p:nvSpPr>
        <p:spPr>
          <a:xfrm>
            <a:off x="8976659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44" name="Google Shape;44;p5"/>
          <p:cNvSpPr txBox="1">
            <a:spLocks noGrp="1"/>
          </p:cNvSpPr>
          <p:nvPr>
            <p:ph type="ftr" idx="11"/>
          </p:nvPr>
        </p:nvSpPr>
        <p:spPr>
          <a:xfrm>
            <a:off x="322729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45" name="Google Shape;45;p5"/>
          <p:cNvSpPr txBox="1">
            <a:spLocks noGrp="1"/>
          </p:cNvSpPr>
          <p:nvPr>
            <p:ph type="sldNum" idx="12"/>
          </p:nvPr>
        </p:nvSpPr>
        <p:spPr>
          <a:xfrm>
            <a:off x="5689600" y="6356351"/>
            <a:ext cx="81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46" name="Google Shape;46;p5" descr="overlay-ruleShadow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3303984"/>
            <a:ext cx="12192000" cy="125016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5"/>
          <p:cNvSpPr>
            <a:spLocks noGrp="1"/>
          </p:cNvSpPr>
          <p:nvPr>
            <p:ph type="pic" idx="2"/>
          </p:nvPr>
        </p:nvSpPr>
        <p:spPr>
          <a:xfrm>
            <a:off x="4903162" y="2564085"/>
            <a:ext cx="2385679" cy="1729830"/>
          </a:xfrm>
          <a:prstGeom prst="ellipse">
            <a:avLst/>
          </a:prstGeom>
          <a:noFill/>
          <a:ln w="12700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/>
          <a:lstStyle>
            <a:lvl1pPr marR="0" lvl="0" algn="ctr" rtl="0">
              <a:spcBef>
                <a:spcPts val="2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ustria"/>
              <a:buNone/>
              <a:defRPr sz="16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2200"/>
              <a:buFont typeface="Lustria"/>
              <a:buChar char="•"/>
              <a:defRPr sz="22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R="0" lvl="2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ustria"/>
              <a:buChar char="•"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R="0" lvl="3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R="0" lvl="4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R="0" lvl="5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R="0" lvl="6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R="0" lvl="7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R="0" lvl="8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296795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uto 2" type="twoObj">
  <p:cSld name="Contenuto 2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Google Shape;49;p6" descr="overlay-ruleShadow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307592"/>
            <a:ext cx="12192000" cy="125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6" descr="Overlay-FullBackground.jpg"/>
          <p:cNvPicPr preferRelativeResize="0"/>
          <p:nvPr/>
        </p:nvPicPr>
        <p:blipFill rotWithShape="1">
          <a:blip r:embed="rId3">
            <a:alphaModFix/>
          </a:blip>
          <a:srcRect t="23333"/>
          <a:stretch/>
        </p:blipFill>
        <p:spPr>
          <a:xfrm>
            <a:off x="0" y="1425388"/>
            <a:ext cx="12192000" cy="5432612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6"/>
          <p:cNvSpPr txBox="1">
            <a:spLocks noGrp="1"/>
          </p:cNvSpPr>
          <p:nvPr>
            <p:ph type="title"/>
          </p:nvPr>
        </p:nvSpPr>
        <p:spPr>
          <a:xfrm>
            <a:off x="1039284" y="62754"/>
            <a:ext cx="10111317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ibre Baskerville"/>
              <a:buNone/>
              <a:defRPr sz="48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2" name="Google Shape;52;p6"/>
          <p:cNvSpPr txBox="1">
            <a:spLocks noGrp="1"/>
          </p:cNvSpPr>
          <p:nvPr>
            <p:ph type="body" idx="1"/>
          </p:nvPr>
        </p:nvSpPr>
        <p:spPr>
          <a:xfrm>
            <a:off x="1039284" y="1828801"/>
            <a:ext cx="4754880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55600" algn="l" rtl="0"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ustria"/>
              <a:buChar char="•"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3429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3429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3429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3429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53" name="Google Shape;53;p6"/>
          <p:cNvSpPr txBox="1">
            <a:spLocks noGrp="1"/>
          </p:cNvSpPr>
          <p:nvPr>
            <p:ph type="body" idx="2"/>
          </p:nvPr>
        </p:nvSpPr>
        <p:spPr>
          <a:xfrm>
            <a:off x="6395721" y="1828801"/>
            <a:ext cx="4754880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55600" algn="l" rtl="0"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ustria"/>
              <a:buChar char="•"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3429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3429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3429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3429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54" name="Google Shape;54;p6"/>
          <p:cNvSpPr txBox="1">
            <a:spLocks noGrp="1"/>
          </p:cNvSpPr>
          <p:nvPr>
            <p:ph type="dt" idx="10"/>
          </p:nvPr>
        </p:nvSpPr>
        <p:spPr>
          <a:xfrm>
            <a:off x="8976659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55" name="Google Shape;55;p6"/>
          <p:cNvSpPr txBox="1">
            <a:spLocks noGrp="1"/>
          </p:cNvSpPr>
          <p:nvPr>
            <p:ph type="ftr" idx="11"/>
          </p:nvPr>
        </p:nvSpPr>
        <p:spPr>
          <a:xfrm>
            <a:off x="322729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56" name="Google Shape;56;p6"/>
          <p:cNvSpPr txBox="1">
            <a:spLocks noGrp="1"/>
          </p:cNvSpPr>
          <p:nvPr>
            <p:ph type="sldNum" idx="12"/>
          </p:nvPr>
        </p:nvSpPr>
        <p:spPr>
          <a:xfrm>
            <a:off x="5689600" y="6356351"/>
            <a:ext cx="81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312720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fronto" type="twoTxTwoObj">
  <p:cSld name="Confronto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p7" descr="overlay-ruleShadow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307592"/>
            <a:ext cx="12192000" cy="125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7" descr="Overlay-FullBackground.jpg"/>
          <p:cNvPicPr preferRelativeResize="0"/>
          <p:nvPr/>
        </p:nvPicPr>
        <p:blipFill rotWithShape="1">
          <a:blip r:embed="rId3">
            <a:alphaModFix/>
          </a:blip>
          <a:srcRect t="23333"/>
          <a:stretch/>
        </p:blipFill>
        <p:spPr>
          <a:xfrm>
            <a:off x="0" y="1425388"/>
            <a:ext cx="12192000" cy="5432612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7"/>
          <p:cNvSpPr txBox="1">
            <a:spLocks noGrp="1"/>
          </p:cNvSpPr>
          <p:nvPr>
            <p:ph type="title"/>
          </p:nvPr>
        </p:nvSpPr>
        <p:spPr>
          <a:xfrm>
            <a:off x="1039284" y="62754"/>
            <a:ext cx="10111317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ibre Baskerville"/>
              <a:buNone/>
              <a:defRPr sz="48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1" name="Google Shape;61;p7"/>
          <p:cNvSpPr txBox="1">
            <a:spLocks noGrp="1"/>
          </p:cNvSpPr>
          <p:nvPr>
            <p:ph type="body" idx="1"/>
          </p:nvPr>
        </p:nvSpPr>
        <p:spPr>
          <a:xfrm>
            <a:off x="1039284" y="1524000"/>
            <a:ext cx="475488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Lustria"/>
              <a:buNone/>
              <a:defRPr sz="2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2286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2000"/>
              <a:buFont typeface="Lustria"/>
              <a:buNone/>
              <a:defRPr sz="20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228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None/>
              <a:defRPr sz="18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2286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600"/>
              <a:buFont typeface="Lustria"/>
              <a:buNone/>
              <a:defRPr sz="16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228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ustria"/>
              <a:buNone/>
              <a:defRPr sz="16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rgbClr val="848484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rgbClr val="848484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body" idx="2"/>
          </p:nvPr>
        </p:nvSpPr>
        <p:spPr>
          <a:xfrm>
            <a:off x="1039284" y="2393577"/>
            <a:ext cx="4754880" cy="37325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55600" algn="l" rtl="0"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ustria"/>
              <a:buChar char="•"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3429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3429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3429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3429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rgbClr val="848484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rgbClr val="848484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body" idx="3"/>
          </p:nvPr>
        </p:nvSpPr>
        <p:spPr>
          <a:xfrm>
            <a:off x="6395721" y="1524000"/>
            <a:ext cx="475488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Lustria"/>
              <a:buNone/>
              <a:defRPr sz="2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2286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2000"/>
              <a:buFont typeface="Lustria"/>
              <a:buNone/>
              <a:defRPr sz="20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228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None/>
              <a:defRPr sz="18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2286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600"/>
              <a:buFont typeface="Lustria"/>
              <a:buNone/>
              <a:defRPr sz="16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228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ustria"/>
              <a:buNone/>
              <a:defRPr sz="16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rgbClr val="848484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rgbClr val="848484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64" name="Google Shape;64;p7"/>
          <p:cNvSpPr txBox="1">
            <a:spLocks noGrp="1"/>
          </p:cNvSpPr>
          <p:nvPr>
            <p:ph type="body" idx="4"/>
          </p:nvPr>
        </p:nvSpPr>
        <p:spPr>
          <a:xfrm>
            <a:off x="6395721" y="2393577"/>
            <a:ext cx="4754880" cy="37325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55600" algn="l" rtl="0"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ustria"/>
              <a:buChar char="•"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3429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3429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3429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3429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rgbClr val="848484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rgbClr val="848484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65" name="Google Shape;65;p7"/>
          <p:cNvSpPr txBox="1">
            <a:spLocks noGrp="1"/>
          </p:cNvSpPr>
          <p:nvPr>
            <p:ph type="dt" idx="10"/>
          </p:nvPr>
        </p:nvSpPr>
        <p:spPr>
          <a:xfrm>
            <a:off x="8976659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66" name="Google Shape;66;p7"/>
          <p:cNvSpPr txBox="1">
            <a:spLocks noGrp="1"/>
          </p:cNvSpPr>
          <p:nvPr>
            <p:ph type="ftr" idx="11"/>
          </p:nvPr>
        </p:nvSpPr>
        <p:spPr>
          <a:xfrm>
            <a:off x="322729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67" name="Google Shape;67;p7"/>
          <p:cNvSpPr txBox="1">
            <a:spLocks noGrp="1"/>
          </p:cNvSpPr>
          <p:nvPr>
            <p:ph type="sldNum" idx="12"/>
          </p:nvPr>
        </p:nvSpPr>
        <p:spPr>
          <a:xfrm>
            <a:off x="5689600" y="6356351"/>
            <a:ext cx="81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04080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titolo" type="titleOnly">
  <p:cSld name="Solo titolo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8" descr="overlay-ruleShadow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307592"/>
            <a:ext cx="12192000" cy="125016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8"/>
          <p:cNvSpPr txBox="1">
            <a:spLocks noGrp="1"/>
          </p:cNvSpPr>
          <p:nvPr>
            <p:ph type="title"/>
          </p:nvPr>
        </p:nvSpPr>
        <p:spPr>
          <a:xfrm>
            <a:off x="1039284" y="62754"/>
            <a:ext cx="10111317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ibre Baskerville"/>
              <a:buNone/>
              <a:defRPr sz="48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1" name="Google Shape;71;p8"/>
          <p:cNvSpPr txBox="1">
            <a:spLocks noGrp="1"/>
          </p:cNvSpPr>
          <p:nvPr>
            <p:ph type="dt" idx="10"/>
          </p:nvPr>
        </p:nvSpPr>
        <p:spPr>
          <a:xfrm>
            <a:off x="8976659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72" name="Google Shape;72;p8"/>
          <p:cNvSpPr txBox="1">
            <a:spLocks noGrp="1"/>
          </p:cNvSpPr>
          <p:nvPr>
            <p:ph type="ftr" idx="11"/>
          </p:nvPr>
        </p:nvSpPr>
        <p:spPr>
          <a:xfrm>
            <a:off x="322729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73" name="Google Shape;73;p8"/>
          <p:cNvSpPr txBox="1">
            <a:spLocks noGrp="1"/>
          </p:cNvSpPr>
          <p:nvPr>
            <p:ph type="sldNum" idx="12"/>
          </p:nvPr>
        </p:nvSpPr>
        <p:spPr>
          <a:xfrm>
            <a:off x="5689600" y="6356351"/>
            <a:ext cx="81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74" name="Google Shape;74;p8" descr="Overlay-FullBackground.jpg"/>
          <p:cNvPicPr preferRelativeResize="0"/>
          <p:nvPr/>
        </p:nvPicPr>
        <p:blipFill rotWithShape="1">
          <a:blip r:embed="rId3">
            <a:alphaModFix/>
          </a:blip>
          <a:srcRect t="21045"/>
          <a:stretch/>
        </p:blipFill>
        <p:spPr>
          <a:xfrm>
            <a:off x="0" y="1447800"/>
            <a:ext cx="12192000" cy="54146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14137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uoto" type="blank">
  <p:cSld name="Vuoto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9" descr="Overlay-FullBackground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482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9"/>
          <p:cNvSpPr txBox="1">
            <a:spLocks noGrp="1"/>
          </p:cNvSpPr>
          <p:nvPr>
            <p:ph type="dt" idx="10"/>
          </p:nvPr>
        </p:nvSpPr>
        <p:spPr>
          <a:xfrm>
            <a:off x="8976659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78" name="Google Shape;78;p9"/>
          <p:cNvSpPr txBox="1">
            <a:spLocks noGrp="1"/>
          </p:cNvSpPr>
          <p:nvPr>
            <p:ph type="ftr" idx="11"/>
          </p:nvPr>
        </p:nvSpPr>
        <p:spPr>
          <a:xfrm>
            <a:off x="322729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79" name="Google Shape;79;p9"/>
          <p:cNvSpPr txBox="1">
            <a:spLocks noGrp="1"/>
          </p:cNvSpPr>
          <p:nvPr>
            <p:ph type="sldNum" idx="12"/>
          </p:nvPr>
        </p:nvSpPr>
        <p:spPr>
          <a:xfrm>
            <a:off x="5689600" y="6356351"/>
            <a:ext cx="81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817477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uto con didascalia" type="objTx">
  <p:cSld name="Contenuto con didascalia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0" descr="Overlay-FullBackground.jpg"/>
          <p:cNvPicPr preferRelativeResize="0"/>
          <p:nvPr/>
        </p:nvPicPr>
        <p:blipFill rotWithShape="1">
          <a:blip r:embed="rId2">
            <a:alphaModFix/>
          </a:blip>
          <a:srcRect l="50000"/>
          <a:stretch/>
        </p:blipFill>
        <p:spPr>
          <a:xfrm>
            <a:off x="6096000" y="4482"/>
            <a:ext cx="6096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0"/>
          <p:cNvSpPr txBox="1">
            <a:spLocks noGrp="1"/>
          </p:cNvSpPr>
          <p:nvPr>
            <p:ph type="title"/>
          </p:nvPr>
        </p:nvSpPr>
        <p:spPr>
          <a:xfrm>
            <a:off x="402336" y="273050"/>
            <a:ext cx="5283200" cy="1690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Baskerville"/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3" name="Google Shape;83;p10"/>
          <p:cNvSpPr txBox="1">
            <a:spLocks noGrp="1"/>
          </p:cNvSpPr>
          <p:nvPr>
            <p:ph type="body" idx="1"/>
          </p:nvPr>
        </p:nvSpPr>
        <p:spPr>
          <a:xfrm>
            <a:off x="6488535" y="273051"/>
            <a:ext cx="5279136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81000" algn="l" rtl="0"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Lustria"/>
              <a:buChar char="•"/>
              <a:defRPr sz="24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3683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2200"/>
              <a:buFont typeface="Lustria"/>
              <a:buChar char="•"/>
              <a:defRPr sz="22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355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ustria"/>
              <a:buChar char="•"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3429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3429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84" name="Google Shape;84;p10"/>
          <p:cNvSpPr txBox="1">
            <a:spLocks noGrp="1"/>
          </p:cNvSpPr>
          <p:nvPr>
            <p:ph type="body" idx="2"/>
          </p:nvPr>
        </p:nvSpPr>
        <p:spPr>
          <a:xfrm>
            <a:off x="402336" y="1975105"/>
            <a:ext cx="5283200" cy="320040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/>
          <a:lstStyle>
            <a:lvl1pPr marL="457200" marR="0" lvl="0" indent="-228600" algn="ctr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ustria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2286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200"/>
              <a:buFont typeface="Lustria"/>
              <a:buNone/>
              <a:defRPr sz="12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228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Lustria"/>
              <a:buNone/>
              <a:defRPr sz="1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2286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900"/>
              <a:buFont typeface="Lustria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228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Font typeface="Lustria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rgbClr val="848484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2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rgbClr val="848484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2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85" name="Google Shape;85;p10"/>
          <p:cNvSpPr txBox="1">
            <a:spLocks noGrp="1"/>
          </p:cNvSpPr>
          <p:nvPr>
            <p:ph type="dt" idx="10"/>
          </p:nvPr>
        </p:nvSpPr>
        <p:spPr>
          <a:xfrm>
            <a:off x="3556000" y="6356351"/>
            <a:ext cx="2163483" cy="3651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86" name="Google Shape;86;p10"/>
          <p:cNvSpPr txBox="1">
            <a:spLocks noGrp="1"/>
          </p:cNvSpPr>
          <p:nvPr>
            <p:ph type="ftr" idx="11"/>
          </p:nvPr>
        </p:nvSpPr>
        <p:spPr>
          <a:xfrm>
            <a:off x="322730" y="6356351"/>
            <a:ext cx="2522071" cy="3651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87" name="Google Shape;87;p10"/>
          <p:cNvSpPr txBox="1">
            <a:spLocks noGrp="1"/>
          </p:cNvSpPr>
          <p:nvPr>
            <p:ph type="sldNum" idx="12"/>
          </p:nvPr>
        </p:nvSpPr>
        <p:spPr>
          <a:xfrm>
            <a:off x="2523744" y="5748338"/>
            <a:ext cx="1016000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88" name="Google Shape;88;p10" descr="overlay-ruleShadow.png"/>
          <p:cNvPicPr preferRelativeResize="0"/>
          <p:nvPr/>
        </p:nvPicPr>
        <p:blipFill rotWithShape="1">
          <a:blip r:embed="rId3">
            <a:alphaModFix/>
          </a:blip>
          <a:srcRect r="25031"/>
          <a:stretch/>
        </p:blipFill>
        <p:spPr>
          <a:xfrm rot="-5400000">
            <a:off x="2591049" y="3344239"/>
            <a:ext cx="6855164" cy="166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97242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magine con didascalia" type="picTx">
  <p:cSld name="Immagine con didascalia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1" descr="Overlay-FullBackground.jpg"/>
          <p:cNvPicPr preferRelativeResize="0"/>
          <p:nvPr/>
        </p:nvPicPr>
        <p:blipFill rotWithShape="1">
          <a:blip r:embed="rId2">
            <a:alphaModFix/>
          </a:blip>
          <a:srcRect l="50000"/>
          <a:stretch/>
        </p:blipFill>
        <p:spPr>
          <a:xfrm>
            <a:off x="6096000" y="4482"/>
            <a:ext cx="6096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1" descr="overlay-ruleShadow.png"/>
          <p:cNvPicPr preferRelativeResize="0"/>
          <p:nvPr/>
        </p:nvPicPr>
        <p:blipFill rotWithShape="1">
          <a:blip r:embed="rId3">
            <a:alphaModFix/>
          </a:blip>
          <a:srcRect r="25031"/>
          <a:stretch/>
        </p:blipFill>
        <p:spPr>
          <a:xfrm rot="-5400000">
            <a:off x="2591049" y="3344239"/>
            <a:ext cx="6855164" cy="166688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1"/>
          <p:cNvSpPr txBox="1">
            <a:spLocks noGrp="1"/>
          </p:cNvSpPr>
          <p:nvPr>
            <p:ph type="title"/>
          </p:nvPr>
        </p:nvSpPr>
        <p:spPr>
          <a:xfrm>
            <a:off x="402336" y="274320"/>
            <a:ext cx="5279136" cy="1691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Baskerville"/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3" name="Google Shape;93;p11"/>
          <p:cNvSpPr>
            <a:spLocks noGrp="1"/>
          </p:cNvSpPr>
          <p:nvPr>
            <p:ph type="pic" idx="2"/>
          </p:nvPr>
        </p:nvSpPr>
        <p:spPr>
          <a:xfrm>
            <a:off x="6486144" y="264907"/>
            <a:ext cx="5279136" cy="6328186"/>
          </a:xfrm>
          <a:prstGeom prst="rect">
            <a:avLst/>
          </a:prstGeom>
          <a:solidFill>
            <a:srgbClr val="7F7F7F"/>
          </a:solidFill>
          <a:ln>
            <a:noFill/>
          </a:ln>
          <a:effectLst>
            <a:outerShdw blurRad="50800" algn="tl" rotWithShape="0">
              <a:schemeClr val="lt1">
                <a:alpha val="40000"/>
              </a:schemeClr>
            </a:outerShdw>
          </a:effectLst>
        </p:spPr>
        <p:txBody>
          <a:bodyPr spcFirstLastPara="1" wrap="square" lIns="91425" tIns="45700" rIns="91425" bIns="45700" anchor="t" anchorCtr="0"/>
          <a:lstStyle>
            <a:lvl1pPr marR="0" lvl="0" algn="ctr" rtl="0"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Lustria"/>
              <a:buNone/>
              <a:defRPr sz="24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2800"/>
              <a:buFont typeface="Lustria"/>
              <a:buNone/>
              <a:defRPr sz="2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R="0" lvl="2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Lustria"/>
              <a:buNone/>
              <a:defRPr sz="24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R="0" lvl="3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2000"/>
              <a:buFont typeface="Lustria"/>
              <a:buNone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R="0" lvl="4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ustria"/>
              <a:buNone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rgbClr val="848484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rgbClr val="848484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94" name="Google Shape;94;p11"/>
          <p:cNvSpPr txBox="1">
            <a:spLocks noGrp="1"/>
          </p:cNvSpPr>
          <p:nvPr>
            <p:ph type="body" idx="1"/>
          </p:nvPr>
        </p:nvSpPr>
        <p:spPr>
          <a:xfrm>
            <a:off x="402336" y="1970801"/>
            <a:ext cx="5279136" cy="32004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/>
          <a:lstStyle>
            <a:lvl1pPr marL="457200" marR="0" lvl="0" indent="-228600" algn="ctr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ustria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2286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200"/>
              <a:buFont typeface="Lustria"/>
              <a:buNone/>
              <a:defRPr sz="12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228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Lustria"/>
              <a:buNone/>
              <a:defRPr sz="1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2286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900"/>
              <a:buFont typeface="Lustria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228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Font typeface="Lustria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rgbClr val="848484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2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rgbClr val="848484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2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95" name="Google Shape;95;p11"/>
          <p:cNvSpPr txBox="1">
            <a:spLocks noGrp="1"/>
          </p:cNvSpPr>
          <p:nvPr>
            <p:ph type="dt" idx="10"/>
          </p:nvPr>
        </p:nvSpPr>
        <p:spPr>
          <a:xfrm>
            <a:off x="3560064" y="6356351"/>
            <a:ext cx="2170176" cy="3651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96" name="Google Shape;96;p11"/>
          <p:cNvSpPr txBox="1">
            <a:spLocks noGrp="1"/>
          </p:cNvSpPr>
          <p:nvPr>
            <p:ph type="ftr" idx="11"/>
          </p:nvPr>
        </p:nvSpPr>
        <p:spPr>
          <a:xfrm>
            <a:off x="322729" y="6356351"/>
            <a:ext cx="2523744" cy="3651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97" name="Google Shape;97;p11"/>
          <p:cNvSpPr txBox="1">
            <a:spLocks noGrp="1"/>
          </p:cNvSpPr>
          <p:nvPr>
            <p:ph type="sldNum" idx="12"/>
          </p:nvPr>
        </p:nvSpPr>
        <p:spPr>
          <a:xfrm>
            <a:off x="2523744" y="5738129"/>
            <a:ext cx="1011936" cy="576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36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827398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magine sopra didascalia">
  <p:cSld name="Immagine sopra didascalia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2" descr="Overlay-FullBackground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482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2"/>
          <p:cNvSpPr txBox="1">
            <a:spLocks noGrp="1"/>
          </p:cNvSpPr>
          <p:nvPr>
            <p:ph type="title"/>
          </p:nvPr>
        </p:nvSpPr>
        <p:spPr>
          <a:xfrm>
            <a:off x="1016000" y="4038600"/>
            <a:ext cx="101600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Libre Baskerville"/>
              <a:buNone/>
              <a:defRPr sz="3600" b="0" i="0" u="none" strike="noStrike" cap="none">
                <a:solidFill>
                  <a:schemeClr val="dk2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1" name="Google Shape;101;p12"/>
          <p:cNvSpPr>
            <a:spLocks noGrp="1"/>
          </p:cNvSpPr>
          <p:nvPr>
            <p:ph type="pic" idx="2"/>
          </p:nvPr>
        </p:nvSpPr>
        <p:spPr>
          <a:xfrm>
            <a:off x="457200" y="265176"/>
            <a:ext cx="11277600" cy="3697224"/>
          </a:xfrm>
          <a:prstGeom prst="rect">
            <a:avLst/>
          </a:prstGeom>
          <a:solidFill>
            <a:srgbClr val="7F7F7F"/>
          </a:solidFill>
          <a:ln>
            <a:noFill/>
          </a:ln>
          <a:effectLst>
            <a:outerShdw blurRad="50800" algn="tl" rotWithShape="0">
              <a:schemeClr val="lt1">
                <a:alpha val="40000"/>
              </a:schemeClr>
            </a:outerShdw>
          </a:effectLst>
        </p:spPr>
        <p:txBody>
          <a:bodyPr spcFirstLastPara="1" wrap="square" lIns="91425" tIns="45700" rIns="91425" bIns="45700" anchor="t" anchorCtr="0"/>
          <a:lstStyle>
            <a:lvl1pPr marR="0" lvl="0" algn="ctr" rtl="0"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Lustria"/>
              <a:buNone/>
              <a:defRPr sz="24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2800"/>
              <a:buFont typeface="Lustria"/>
              <a:buNone/>
              <a:defRPr sz="2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R="0" lvl="2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Lustria"/>
              <a:buNone/>
              <a:defRPr sz="24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R="0" lvl="3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2000"/>
              <a:buFont typeface="Lustria"/>
              <a:buNone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R="0" lvl="4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ustria"/>
              <a:buNone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rgbClr val="848484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rgbClr val="848484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102" name="Google Shape;102;p12"/>
          <p:cNvSpPr txBox="1">
            <a:spLocks noGrp="1"/>
          </p:cNvSpPr>
          <p:nvPr>
            <p:ph type="body" idx="1"/>
          </p:nvPr>
        </p:nvSpPr>
        <p:spPr>
          <a:xfrm>
            <a:off x="1016000" y="5042648"/>
            <a:ext cx="10160000" cy="112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None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2286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200"/>
              <a:buFont typeface="Lustria"/>
              <a:buNone/>
              <a:defRPr sz="12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228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Lustria"/>
              <a:buNone/>
              <a:defRPr sz="1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2286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900"/>
              <a:buFont typeface="Lustria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228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Font typeface="Lustria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rgbClr val="848484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2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rgbClr val="848484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2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103" name="Google Shape;103;p12"/>
          <p:cNvSpPr txBox="1">
            <a:spLocks noGrp="1"/>
          </p:cNvSpPr>
          <p:nvPr>
            <p:ph type="dt" idx="10"/>
          </p:nvPr>
        </p:nvSpPr>
        <p:spPr>
          <a:xfrm>
            <a:off x="8976659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04" name="Google Shape;104;p12"/>
          <p:cNvSpPr txBox="1">
            <a:spLocks noGrp="1"/>
          </p:cNvSpPr>
          <p:nvPr>
            <p:ph type="ftr" idx="11"/>
          </p:nvPr>
        </p:nvSpPr>
        <p:spPr>
          <a:xfrm>
            <a:off x="322729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05" name="Google Shape;105;p12"/>
          <p:cNvSpPr txBox="1">
            <a:spLocks noGrp="1"/>
          </p:cNvSpPr>
          <p:nvPr>
            <p:ph type="sldNum" idx="12"/>
          </p:nvPr>
        </p:nvSpPr>
        <p:spPr>
          <a:xfrm>
            <a:off x="5689600" y="6356351"/>
            <a:ext cx="81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804773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rmula di chiusura">
  <p:cSld name="Formula di chiusura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3"/>
          <p:cNvSpPr txBox="1">
            <a:spLocks noGrp="1"/>
          </p:cNvSpPr>
          <p:nvPr>
            <p:ph type="dt" idx="10"/>
          </p:nvPr>
        </p:nvSpPr>
        <p:spPr>
          <a:xfrm>
            <a:off x="8976659" y="6356351"/>
            <a:ext cx="2844800" cy="3651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08" name="Google Shape;108;p13"/>
          <p:cNvSpPr txBox="1">
            <a:spLocks noGrp="1"/>
          </p:cNvSpPr>
          <p:nvPr>
            <p:ph type="ftr" idx="11"/>
          </p:nvPr>
        </p:nvSpPr>
        <p:spPr>
          <a:xfrm>
            <a:off x="322729" y="6356351"/>
            <a:ext cx="3860800" cy="3651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09" name="Google Shape;109;p13"/>
          <p:cNvSpPr txBox="1">
            <a:spLocks noGrp="1"/>
          </p:cNvSpPr>
          <p:nvPr>
            <p:ph type="sldNum" idx="12"/>
          </p:nvPr>
        </p:nvSpPr>
        <p:spPr>
          <a:xfrm>
            <a:off x="5689600" y="6356351"/>
            <a:ext cx="812800" cy="3651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02023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olo e testo verticale" type="vertTx">
  <p:cSld name="Titolo e testo verticale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14" descr="overlay-ruleShadow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307592"/>
            <a:ext cx="12192000" cy="125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4" descr="Overlay-FullBackground.jpg"/>
          <p:cNvPicPr preferRelativeResize="0"/>
          <p:nvPr/>
        </p:nvPicPr>
        <p:blipFill rotWithShape="1">
          <a:blip r:embed="rId3">
            <a:alphaModFix/>
          </a:blip>
          <a:srcRect t="23333"/>
          <a:stretch/>
        </p:blipFill>
        <p:spPr>
          <a:xfrm>
            <a:off x="0" y="1425388"/>
            <a:ext cx="12192000" cy="5432612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4"/>
          <p:cNvSpPr txBox="1">
            <a:spLocks noGrp="1"/>
          </p:cNvSpPr>
          <p:nvPr>
            <p:ph type="title"/>
          </p:nvPr>
        </p:nvSpPr>
        <p:spPr>
          <a:xfrm>
            <a:off x="1039284" y="62754"/>
            <a:ext cx="10111317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ibre Baskerville"/>
              <a:buNone/>
              <a:defRPr sz="48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4" name="Google Shape;114;p14"/>
          <p:cNvSpPr txBox="1">
            <a:spLocks noGrp="1"/>
          </p:cNvSpPr>
          <p:nvPr>
            <p:ph type="body" idx="1"/>
          </p:nvPr>
        </p:nvSpPr>
        <p:spPr>
          <a:xfrm rot="5400000">
            <a:off x="3946261" y="-1078178"/>
            <a:ext cx="4297363" cy="101113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81000" algn="l" rtl="0"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Lustria"/>
              <a:buChar char="•"/>
              <a:defRPr sz="24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3683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2200"/>
              <a:buFont typeface="Lustria"/>
              <a:buChar char="•"/>
              <a:defRPr sz="22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355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ustria"/>
              <a:buChar char="•"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3429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3429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115" name="Google Shape;115;p14"/>
          <p:cNvSpPr txBox="1">
            <a:spLocks noGrp="1"/>
          </p:cNvSpPr>
          <p:nvPr>
            <p:ph type="dt" idx="10"/>
          </p:nvPr>
        </p:nvSpPr>
        <p:spPr>
          <a:xfrm>
            <a:off x="8976659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16" name="Google Shape;116;p14"/>
          <p:cNvSpPr txBox="1">
            <a:spLocks noGrp="1"/>
          </p:cNvSpPr>
          <p:nvPr>
            <p:ph type="ftr" idx="11"/>
          </p:nvPr>
        </p:nvSpPr>
        <p:spPr>
          <a:xfrm>
            <a:off x="322729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17" name="Google Shape;117;p14"/>
          <p:cNvSpPr txBox="1">
            <a:spLocks noGrp="1"/>
          </p:cNvSpPr>
          <p:nvPr>
            <p:ph type="sldNum" idx="12"/>
          </p:nvPr>
        </p:nvSpPr>
        <p:spPr>
          <a:xfrm>
            <a:off x="5689600" y="6356351"/>
            <a:ext cx="81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8886452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olo verticale e testo" type="vertTitleAndTx">
  <p:cSld name="Titolo verticale e testo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15" descr="Overlay-FullBackground.jpg"/>
          <p:cNvPicPr preferRelativeResize="0"/>
          <p:nvPr/>
        </p:nvPicPr>
        <p:blipFill rotWithShape="1">
          <a:blip r:embed="rId2">
            <a:alphaModFix/>
          </a:blip>
          <a:srcRect r="14718"/>
          <a:stretch/>
        </p:blipFill>
        <p:spPr>
          <a:xfrm>
            <a:off x="0" y="4482"/>
            <a:ext cx="1039748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5"/>
          <p:cNvSpPr txBox="1">
            <a:spLocks noGrp="1"/>
          </p:cNvSpPr>
          <p:nvPr>
            <p:ph type="title"/>
          </p:nvPr>
        </p:nvSpPr>
        <p:spPr>
          <a:xfrm rot="5400000">
            <a:off x="8443120" y="2478881"/>
            <a:ext cx="5668963" cy="162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ibre Baskerville"/>
              <a:buNone/>
              <a:defRPr sz="48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1" name="Google Shape;121;p15"/>
          <p:cNvSpPr txBox="1">
            <a:spLocks noGrp="1"/>
          </p:cNvSpPr>
          <p:nvPr>
            <p:ph type="body" idx="1"/>
          </p:nvPr>
        </p:nvSpPr>
        <p:spPr>
          <a:xfrm rot="5400000">
            <a:off x="2460360" y="-963876"/>
            <a:ext cx="5668963" cy="85111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81000" algn="l" rtl="0"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Lustria"/>
              <a:buChar char="•"/>
              <a:defRPr sz="24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3683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2200"/>
              <a:buFont typeface="Lustria"/>
              <a:buChar char="•"/>
              <a:defRPr sz="22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355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ustria"/>
              <a:buChar char="•"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3429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3429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122" name="Google Shape;122;p15"/>
          <p:cNvSpPr txBox="1">
            <a:spLocks noGrp="1"/>
          </p:cNvSpPr>
          <p:nvPr>
            <p:ph type="dt" idx="10"/>
          </p:nvPr>
        </p:nvSpPr>
        <p:spPr>
          <a:xfrm>
            <a:off x="10566400" y="6356351"/>
            <a:ext cx="1422400" cy="3651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23" name="Google Shape;123;p15"/>
          <p:cNvSpPr txBox="1">
            <a:spLocks noGrp="1"/>
          </p:cNvSpPr>
          <p:nvPr>
            <p:ph type="ftr" idx="11"/>
          </p:nvPr>
        </p:nvSpPr>
        <p:spPr>
          <a:xfrm>
            <a:off x="322729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24" name="Google Shape;124;p15"/>
          <p:cNvSpPr txBox="1">
            <a:spLocks noGrp="1"/>
          </p:cNvSpPr>
          <p:nvPr>
            <p:ph type="sldNum" idx="12"/>
          </p:nvPr>
        </p:nvSpPr>
        <p:spPr>
          <a:xfrm>
            <a:off x="5689600" y="6356351"/>
            <a:ext cx="81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125" name="Google Shape;125;p15" descr="overlay-ruleShadow.png"/>
          <p:cNvPicPr preferRelativeResize="0"/>
          <p:nvPr/>
        </p:nvPicPr>
        <p:blipFill rotWithShape="1">
          <a:blip r:embed="rId3">
            <a:alphaModFix/>
          </a:blip>
          <a:srcRect r="25031"/>
          <a:stretch/>
        </p:blipFill>
        <p:spPr>
          <a:xfrm rot="5400000" flipH="1">
            <a:off x="7037543" y="3344239"/>
            <a:ext cx="6855164" cy="166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34381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12192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9284" y="1918448"/>
            <a:ext cx="10111317" cy="1470025"/>
          </a:xfrm>
        </p:spPr>
        <p:txBody>
          <a:bodyPr anchor="b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9285" y="3478306"/>
            <a:ext cx="10111316" cy="17526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55946A-AD3F-447F-BA50-43CE3D2C55A4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12192000" cy="12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5023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12192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EBE938-6F13-4DBA-A42E-3F4873790255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2955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titolo con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12192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9284" y="789082"/>
            <a:ext cx="10111317" cy="1470025"/>
          </a:xfrm>
        </p:spPr>
        <p:txBody>
          <a:bodyPr anchor="ctr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9285" y="4724401"/>
            <a:ext cx="10111316" cy="1385047"/>
          </a:xfrm>
        </p:spPr>
        <p:txBody>
          <a:bodyPr anchor="ctr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0CA637-BF4D-4934-81FF-81F81847F4F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12192000" cy="125016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4903162" y="2564085"/>
            <a:ext cx="2385679" cy="1729830"/>
          </a:xfrm>
          <a:prstGeom prst="ellipse">
            <a:avLst/>
          </a:prstGeom>
          <a:noFill/>
          <a:ln w="127000">
            <a:solidFill>
              <a:schemeClr val="tx2"/>
            </a:solidFill>
          </a:ln>
          <a:effectLst>
            <a:innerShdw blurRad="101600" dist="76200" dir="13500000">
              <a:prstClr val="black">
                <a:alpha val="57000"/>
              </a:prstClr>
            </a:innerShdw>
          </a:effectLst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610575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6984"/>
            <a:ext cx="12192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66667"/>
          <a:stretch>
            <a:fillRect/>
          </a:stretch>
        </p:blipFill>
        <p:spPr>
          <a:xfrm>
            <a:off x="0" y="4572000"/>
            <a:ext cx="12192000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285" y="2971801"/>
            <a:ext cx="10111316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285" y="4724400"/>
            <a:ext cx="10111316" cy="1398494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 typeface="Calisto MT" pitchFamily="18" charset="0"/>
              <a:buNone/>
              <a:defRPr sz="18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1A2530-951D-4F28-A430-5B4D837F2059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2322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pic>
        <p:nvPicPr>
          <p:cNvPr id="11" name="Picture 10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12192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284" y="62754"/>
            <a:ext cx="10111317" cy="1283167"/>
          </a:xfrm>
        </p:spPr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284" y="1828801"/>
            <a:ext cx="4754880" cy="42973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95721" y="1828801"/>
            <a:ext cx="4754880" cy="42973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0CA637-BF4D-4934-81FF-81F81847F4F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9992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pic>
        <p:nvPicPr>
          <p:cNvPr id="13" name="Picture 12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12192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284" y="62754"/>
            <a:ext cx="10111317" cy="1283167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284" y="1524000"/>
            <a:ext cx="475488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39284" y="2393577"/>
            <a:ext cx="4754880" cy="373258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5721" y="1524000"/>
            <a:ext cx="475488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95721" y="2393577"/>
            <a:ext cx="4754880" cy="373258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06269F-9ABC-429A-A499-D6C1B0B684F9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284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745F9D-9998-47DD-B3AA-4308793B991D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  <p:pic>
        <p:nvPicPr>
          <p:cNvPr id="10" name="Picture 9" descr="Overlay-FullBackground.jpg"/>
          <p:cNvPicPr>
            <a:picLocks noChangeAspect="1"/>
          </p:cNvPicPr>
          <p:nvPr/>
        </p:nvPicPr>
        <p:blipFill>
          <a:blip r:embed="rId3"/>
          <a:srcRect t="21046"/>
          <a:stretch>
            <a:fillRect/>
          </a:stretch>
        </p:blipFill>
        <p:spPr>
          <a:xfrm>
            <a:off x="0" y="1447800"/>
            <a:ext cx="12192000" cy="54146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11815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0CA637-BF4D-4934-81FF-81F81847F4F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2927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6096000" y="4482"/>
            <a:ext cx="6096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273050"/>
            <a:ext cx="5283200" cy="1690221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8535" y="273051"/>
            <a:ext cx="5279136" cy="58531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1975105"/>
            <a:ext cx="5283200" cy="320040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 defTabSz="914400" rtl="0" eaLnBrk="1" latinLnBrk="0" hangingPunct="1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556000" y="6356351"/>
            <a:ext cx="2163483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2730" y="6356351"/>
            <a:ext cx="2522071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523744" y="5748338"/>
            <a:ext cx="1016000" cy="57626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127B8570-FD29-4AAE-9243-29A19B334598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2591049" y="3344239"/>
            <a:ext cx="6855164" cy="16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2915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6096000" y="4482"/>
            <a:ext cx="6096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2591049" y="3344239"/>
            <a:ext cx="6855164" cy="166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274320"/>
            <a:ext cx="5279136" cy="1691640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86144" y="264907"/>
            <a:ext cx="5279136" cy="6328186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1970801"/>
            <a:ext cx="5279136" cy="32004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560064" y="6356351"/>
            <a:ext cx="2170176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2729" y="6356351"/>
            <a:ext cx="2523744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523744" y="5738129"/>
            <a:ext cx="1011936" cy="57607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1FD1A0CD-13C0-4BBA-83F9-5F4E8CB1ECC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22050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sopra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4038600"/>
            <a:ext cx="10160000" cy="990600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>
              <a:defRPr sz="36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265176"/>
            <a:ext cx="11277600" cy="3697224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2000"/>
              </a:spcBef>
              <a:buFont typeface="Calisto MT" pitchFamily="18" charset="0"/>
              <a:buNone/>
              <a:defRPr sz="24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6000" y="5042648"/>
            <a:ext cx="10160000" cy="1129553"/>
          </a:xfrm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0CA637-BF4D-4934-81FF-81F81847F4F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4939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rmula di chius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5C0CA637-BF4D-4934-81FF-81F81847F4F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017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12192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3C2B83-BB44-4D9F-A67D-BEABDC4586D3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74725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2"/>
          <a:srcRect r="14719"/>
          <a:stretch>
            <a:fillRect/>
          </a:stretch>
        </p:blipFill>
        <p:spPr>
          <a:xfrm>
            <a:off x="0" y="4482"/>
            <a:ext cx="1039748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4800" y="457201"/>
            <a:ext cx="1625600" cy="5668963"/>
          </a:xfrm>
        </p:spPr>
        <p:txBody>
          <a:bodyPr vert="eaVert">
            <a:norm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283" y="457201"/>
            <a:ext cx="8511116" cy="56689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566400" y="6356351"/>
            <a:ext cx="1422400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0CA637-BF4D-4934-81FF-81F81847F4F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5400000" flipH="1">
            <a:off x="7037543" y="3344239"/>
            <a:ext cx="6855164" cy="16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109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284" y="62756"/>
            <a:ext cx="10111317" cy="12831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284" y="1828801"/>
            <a:ext cx="10111317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76659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AC126442-333B-4833-8539-048E5E8DB922}" type="datetime1">
              <a:rPr lang="it-IT" smtClean="0"/>
              <a:pPr/>
              <a:t>20/02/2023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2729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689600" y="6356353"/>
            <a:ext cx="81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747B702B-12FA-4C4B-8B31-65F66270659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38783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hf hdr="0" ftr="0" dt="0"/>
  <p:txStyles>
    <p:titleStyle>
      <a:lvl1pPr algn="ctr" defTabSz="6858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effectLst>
            <a:outerShdw blurRad="50800" dist="12700" dir="2700000" sx="100500" sy="100500" algn="tl" rotWithShape="0">
              <a:prstClr val="black">
                <a:alpha val="6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211931" indent="-211931" algn="l" defTabSz="685800" rtl="0" eaLnBrk="1" latinLnBrk="0" hangingPunct="1">
        <a:spcBef>
          <a:spcPts val="1500"/>
        </a:spcBef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433388" indent="-221456" algn="l" defTabSz="685800" rtl="0" eaLnBrk="1" latinLnBrk="0" hangingPunct="1">
        <a:spcBef>
          <a:spcPts val="45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165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645319" indent="-211931" algn="l" defTabSz="685800" rtl="0" eaLnBrk="1" latinLnBrk="0" hangingPunct="1">
        <a:spcBef>
          <a:spcPts val="450"/>
        </a:spcBef>
        <a:buFont typeface="Calisto MT" pitchFamily="18" charset="0"/>
        <a:buChar char="•"/>
        <a:defRPr sz="15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857250" indent="-211931" algn="l" defTabSz="685800" rtl="0" eaLnBrk="1" latinLnBrk="0" hangingPunct="1">
        <a:spcBef>
          <a:spcPts val="45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135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069181" indent="-211931" algn="l" defTabSz="685800" rtl="0" eaLnBrk="1" latinLnBrk="0" hangingPunct="1">
        <a:spcBef>
          <a:spcPts val="450"/>
        </a:spcBef>
        <a:buFont typeface="Calisto MT" pitchFamily="18" charset="0"/>
        <a:buChar char="•"/>
        <a:defRPr sz="135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1283494" indent="-210741" algn="l" defTabSz="6858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35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6pPr>
      <a:lvl7pPr marL="1500188" indent="-210741" algn="l" defTabSz="685800" rtl="0" eaLnBrk="1" latinLnBrk="0" hangingPunct="1">
        <a:spcBef>
          <a:spcPct val="20000"/>
        </a:spcBef>
        <a:buFont typeface="Arial" pitchFamily="34" charset="0"/>
        <a:buChar char="•"/>
        <a:defRPr lang="en-US" sz="135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7pPr>
      <a:lvl8pPr marL="1718072" indent="-210741" algn="l" defTabSz="6858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35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8pPr>
      <a:lvl9pPr marL="1928813" indent="-210741" algn="l" defTabSz="685800" rtl="0" eaLnBrk="1" latinLnBrk="0" hangingPunct="1">
        <a:spcBef>
          <a:spcPct val="20000"/>
        </a:spcBef>
        <a:buFont typeface="Arial" pitchFamily="34" charset="0"/>
        <a:buChar char="•"/>
        <a:defRPr lang="en-US" sz="1350" kern="1200" dirty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5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1039284" y="62754"/>
            <a:ext cx="10111317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ibre Baskerville"/>
              <a:buNone/>
              <a:defRPr sz="4800" b="0" i="0" u="none" strike="noStrike" cap="none">
                <a:solidFill>
                  <a:schemeClr val="lt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1039284" y="1828801"/>
            <a:ext cx="10111317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81000" algn="l" rtl="0"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Lustria"/>
              <a:buChar char="•"/>
              <a:defRPr sz="24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3683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2200"/>
              <a:buFont typeface="Lustria"/>
              <a:buChar char="•"/>
              <a:defRPr sz="22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3556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ustria"/>
              <a:buChar char="•"/>
              <a:defRPr sz="20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342900" algn="l" rtl="0">
              <a:spcBef>
                <a:spcPts val="60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342900" algn="l" rtl="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ustria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84848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976659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22729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5689600" y="6356351"/>
            <a:ext cx="81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9850901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284" y="62754"/>
            <a:ext cx="10111317" cy="12831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284" y="1828801"/>
            <a:ext cx="10111317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76659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2729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689600" y="6356351"/>
            <a:ext cx="81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pPr>
              <a:defRPr/>
            </a:pPr>
            <a:fld id="{5C0CA637-BF4D-4934-81FF-81F81847F4FB}" type="slidenum">
              <a:rPr lang="en-US" smtClean="0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0146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effectLst>
            <a:outerShdw blurRad="50800" dist="12700" dir="2700000" sx="100500" sy="100500" algn="tl" rotWithShape="0">
              <a:prstClr val="black">
                <a:alpha val="6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Calisto MT" pitchFamily="18" charset="0"/>
        <a:buChar char="•"/>
        <a:defRPr sz="24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22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20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1711325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6pPr>
      <a:lvl7pPr marL="20002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7pPr>
      <a:lvl8pPr marL="2290763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8pPr>
      <a:lvl9pPr marL="25717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1"/>
          <p:cNvSpPr txBox="1">
            <a:spLocks noChangeArrowheads="1"/>
          </p:cNvSpPr>
          <p:nvPr/>
        </p:nvSpPr>
        <p:spPr bwMode="auto">
          <a:xfrm>
            <a:off x="2855119" y="3590926"/>
            <a:ext cx="6426994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342900" eaLnBrk="0" hangingPunct="0">
              <a:spcBef>
                <a:spcPct val="50000"/>
              </a:spcBef>
            </a:pPr>
            <a:r>
              <a:rPr lang="it-IT" sz="2100" b="1" dirty="0">
                <a:solidFill>
                  <a:srgbClr val="333333"/>
                </a:solidFill>
                <a:latin typeface="Constantia" panose="02030602050306030303" pitchFamily="18" charset="0"/>
                <a:cs typeface="Arial"/>
                <a:sym typeface="Arial"/>
              </a:rPr>
              <a:t>Corso di </a:t>
            </a:r>
          </a:p>
          <a:p>
            <a:pPr algn="ctr" defTabSz="342900" eaLnBrk="0" hangingPunct="0">
              <a:spcBef>
                <a:spcPct val="50000"/>
              </a:spcBef>
            </a:pPr>
            <a:r>
              <a:rPr lang="it-IT" sz="2100" b="1" dirty="0">
                <a:solidFill>
                  <a:srgbClr val="333333"/>
                </a:solidFill>
                <a:latin typeface="Constantia" panose="02030602050306030303" pitchFamily="18" charset="0"/>
                <a:cs typeface="Arial"/>
                <a:sym typeface="Arial"/>
              </a:rPr>
              <a:t>Diritto pubblico dell’economia</a:t>
            </a:r>
          </a:p>
          <a:p>
            <a:pPr algn="ctr" defTabSz="342900" eaLnBrk="0" hangingPunct="0">
              <a:spcBef>
                <a:spcPct val="50000"/>
              </a:spcBef>
            </a:pPr>
            <a:endParaRPr lang="it-IT" sz="1500" b="1" dirty="0" smtClean="0">
              <a:solidFill>
                <a:srgbClr val="333333"/>
              </a:solidFill>
              <a:latin typeface="Constantia" panose="02030602050306030303" pitchFamily="18" charset="0"/>
              <a:cs typeface="Arial"/>
              <a:sym typeface="Arial"/>
            </a:endParaRPr>
          </a:p>
          <a:p>
            <a:pPr algn="ctr" defTabSz="342900" eaLnBrk="0" hangingPunct="0">
              <a:spcBef>
                <a:spcPct val="50000"/>
              </a:spcBef>
            </a:pPr>
            <a:r>
              <a:rPr lang="it-IT" sz="1500" b="1" dirty="0" smtClean="0">
                <a:solidFill>
                  <a:srgbClr val="333333"/>
                </a:solidFill>
                <a:latin typeface="Constantia" panose="02030602050306030303" pitchFamily="18" charset="0"/>
                <a:cs typeface="Arial"/>
                <a:sym typeface="Arial"/>
              </a:rPr>
              <a:t>UNIVERSITA</a:t>
            </a:r>
            <a:r>
              <a:rPr lang="it-IT" sz="1500" b="1" dirty="0">
                <a:solidFill>
                  <a:srgbClr val="333333"/>
                </a:solidFill>
                <a:latin typeface="Constantia" panose="02030602050306030303" pitchFamily="18" charset="0"/>
                <a:cs typeface="Arial"/>
                <a:sym typeface="Arial"/>
              </a:rPr>
              <a:t>’ DI ROMA TOR VERGATA</a:t>
            </a:r>
          </a:p>
          <a:p>
            <a:pPr algn="ctr" defTabSz="342900" eaLnBrk="0" hangingPunct="0">
              <a:spcBef>
                <a:spcPct val="50000"/>
              </a:spcBef>
            </a:pPr>
            <a:r>
              <a:rPr lang="it-IT" sz="1500" b="1" dirty="0">
                <a:solidFill>
                  <a:srgbClr val="333333"/>
                </a:solidFill>
                <a:latin typeface="Constantia" panose="02030602050306030303" pitchFamily="18" charset="0"/>
                <a:cs typeface="Arial"/>
                <a:sym typeface="Arial"/>
              </a:rPr>
              <a:t>Prof. Biancamaria Raganelli </a:t>
            </a:r>
          </a:p>
          <a:p>
            <a:pPr algn="ctr" defTabSz="342900"/>
            <a:r>
              <a:rPr lang="it-IT" sz="1500" dirty="0">
                <a:solidFill>
                  <a:srgbClr val="3366FF"/>
                </a:solidFill>
                <a:latin typeface="Constantia" panose="02030602050306030303" pitchFamily="18" charset="0"/>
                <a:cs typeface="Arial"/>
                <a:sym typeface="Arial"/>
              </a:rPr>
              <a:t>biancamaria.raganelli@uniroma2.it</a:t>
            </a:r>
          </a:p>
        </p:txBody>
      </p:sp>
      <p:sp>
        <p:nvSpPr>
          <p:cNvPr id="17411" name="Rectangle 19"/>
          <p:cNvSpPr>
            <a:spLocks noChangeArrowheads="1"/>
          </p:cNvSpPr>
          <p:nvPr/>
        </p:nvSpPr>
        <p:spPr bwMode="auto">
          <a:xfrm>
            <a:off x="2367380" y="642661"/>
            <a:ext cx="7643672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342900"/>
            <a:r>
              <a:rPr lang="it-IT" sz="2700" dirty="0">
                <a:solidFill>
                  <a:prstClr val="white"/>
                </a:solidFill>
                <a:latin typeface="Engravers MT" panose="02090707080505020304" pitchFamily="18" charset="0"/>
                <a:cs typeface="Arial"/>
                <a:sym typeface="Arial"/>
              </a:rPr>
              <a:t>DIRITTO PUBBLICO DELL’ECONOMIA E ANALISI ECONOMICA DEL </a:t>
            </a:r>
            <a:r>
              <a:rPr lang="it-IT" sz="2700" dirty="0" smtClean="0">
                <a:solidFill>
                  <a:prstClr val="white"/>
                </a:solidFill>
                <a:latin typeface="Engravers MT" panose="02090707080505020304" pitchFamily="18" charset="0"/>
                <a:cs typeface="Arial"/>
                <a:sym typeface="Arial"/>
              </a:rPr>
              <a:t>DIRITTO</a:t>
            </a:r>
          </a:p>
          <a:p>
            <a:pPr algn="ctr" defTabSz="342900"/>
            <a:endParaRPr lang="it-IT" sz="2700" dirty="0">
              <a:solidFill>
                <a:prstClr val="white"/>
              </a:solidFill>
              <a:latin typeface="Engravers MT" panose="02090707080505020304" pitchFamily="18" charset="0"/>
              <a:cs typeface="Arial"/>
              <a:sym typeface="Arial"/>
            </a:endParaRPr>
          </a:p>
          <a:p>
            <a:pPr algn="ctr" defTabSz="342900"/>
            <a:r>
              <a:rPr lang="it-IT" sz="2700" dirty="0" smtClean="0">
                <a:solidFill>
                  <a:prstClr val="white"/>
                </a:solidFill>
                <a:latin typeface="Engravers MT" panose="02090707080505020304" pitchFamily="18" charset="0"/>
                <a:cs typeface="Arial"/>
                <a:sym typeface="Arial"/>
              </a:rPr>
              <a:t>1</a:t>
            </a:r>
            <a:endParaRPr lang="en-US" sz="2700" dirty="0">
              <a:solidFill>
                <a:prstClr val="white"/>
              </a:solidFill>
              <a:latin typeface="Engravers MT" panose="02090707080505020304" pitchFamily="18" charset="0"/>
              <a:cs typeface="Arial"/>
              <a:sym typeface="Arial"/>
            </a:endParaRP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7"/>
          <p:cNvSpPr txBox="1">
            <a:spLocks noGrp="1"/>
          </p:cNvSpPr>
          <p:nvPr>
            <p:ph type="title"/>
          </p:nvPr>
        </p:nvSpPr>
        <p:spPr>
          <a:xfrm>
            <a:off x="2303464" y="2971801"/>
            <a:ext cx="7583487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>
              <a:buClr>
                <a:srgbClr val="E7E7D0"/>
              </a:buClr>
              <a:buSzPts val="8000"/>
            </a:pPr>
            <a:r>
              <a:rPr lang="it-IT" sz="8000">
                <a:solidFill>
                  <a:srgbClr val="E7E7D0"/>
                </a:solidFill>
              </a:rPr>
              <a:t> </a:t>
            </a:r>
            <a:endParaRPr/>
          </a:p>
        </p:txBody>
      </p:sp>
      <p:sp>
        <p:nvSpPr>
          <p:cNvPr id="141" name="Google Shape;141;p17"/>
          <p:cNvSpPr txBox="1">
            <a:spLocks noGrp="1"/>
          </p:cNvSpPr>
          <p:nvPr>
            <p:ph type="body" idx="1"/>
          </p:nvPr>
        </p:nvSpPr>
        <p:spPr>
          <a:xfrm>
            <a:off x="723142" y="1511420"/>
            <a:ext cx="10653118" cy="2598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>
              <a:spcBef>
                <a:spcPts val="0"/>
              </a:spcBef>
              <a:buClr>
                <a:srgbClr val="FFFFFF"/>
              </a:buClr>
              <a:buSzPts val="4800"/>
            </a:pPr>
            <a:r>
              <a:rPr lang="it-IT" sz="4400" b="1" dirty="0">
                <a:solidFill>
                  <a:srgbClr val="FFFFFF"/>
                </a:solidFill>
                <a:latin typeface="Engravers MT" panose="02090707080505020304" pitchFamily="18" charset="0"/>
              </a:rPr>
              <a:t>L’ANALISI ECONOMICA DEL</a:t>
            </a:r>
          </a:p>
          <a:p>
            <a:pPr marL="0" indent="0">
              <a:spcBef>
                <a:spcPts val="0"/>
              </a:spcBef>
              <a:buClr>
                <a:srgbClr val="FFFFFF"/>
              </a:buClr>
              <a:buSzPts val="4800"/>
            </a:pPr>
            <a:r>
              <a:rPr lang="it-IT" sz="4400" b="1" dirty="0">
                <a:solidFill>
                  <a:srgbClr val="FFFFFF"/>
                </a:solidFill>
                <a:latin typeface="Engravers MT" panose="02090707080505020304" pitchFamily="18" charset="0"/>
              </a:rPr>
              <a:t>DIRITTO</a:t>
            </a:r>
            <a:endParaRPr sz="4400" dirty="0">
              <a:solidFill>
                <a:srgbClr val="FFFFFF"/>
              </a:solidFill>
              <a:latin typeface="Engravers MT" panose="020907070805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8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dirty="0">
                <a:latin typeface="Engravers MT" panose="02090707080505020304" pitchFamily="18" charset="0"/>
              </a:rPr>
              <a:t>Cos’è l’EAL</a:t>
            </a:r>
            <a:endParaRPr dirty="0">
              <a:latin typeface="Engravers MT" panose="02090707080505020304" pitchFamily="18" charset="0"/>
            </a:endParaRPr>
          </a:p>
        </p:txBody>
      </p:sp>
      <p:sp>
        <p:nvSpPr>
          <p:cNvPr id="149" name="Google Shape;149;p18"/>
          <p:cNvSpPr txBox="1">
            <a:spLocks noGrp="1"/>
          </p:cNvSpPr>
          <p:nvPr>
            <p:ph type="body" idx="1"/>
          </p:nvPr>
        </p:nvSpPr>
        <p:spPr>
          <a:xfrm>
            <a:off x="1981200" y="1481138"/>
            <a:ext cx="8229600" cy="4876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r>
              <a:rPr lang="it-IT" dirty="0">
                <a:latin typeface="Constantia" panose="02030602050306030303" pitchFamily="18" charset="0"/>
              </a:rPr>
              <a:t>Metodologia di analisi del diritto attraverso il ricorso a strumenti, modelli, principi economici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Metodo di studio che, attraverso criteri interpretativi propri delle scienze economiche mira a verificare gli effetti di determinate regole e la loro congruenza rispetto ai fini perseguiti.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Analisi prospettica al diritto attraverso la valutazione prospettica degli effetti di provvedimenti giuridici. Ricerca e analisi degli effetti delle regole per ricostruire le stesse in base a criteri di efficienza.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Paesi Common law versus </a:t>
            </a:r>
            <a:r>
              <a:rPr lang="it-IT" dirty="0" err="1" smtClean="0">
                <a:latin typeface="Constantia" panose="02030602050306030303" pitchFamily="18" charset="0"/>
              </a:rPr>
              <a:t>Civil</a:t>
            </a:r>
            <a:r>
              <a:rPr lang="it-IT" dirty="0" smtClean="0">
                <a:latin typeface="Constantia" panose="02030602050306030303" pitchFamily="18" charset="0"/>
              </a:rPr>
              <a:t> </a:t>
            </a:r>
            <a:r>
              <a:rPr lang="it-IT" dirty="0">
                <a:latin typeface="Constantia" panose="02030602050306030303" pitchFamily="18" charset="0"/>
              </a:rPr>
              <a:t>law.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9"/>
          <p:cNvSpPr txBox="1">
            <a:spLocks noGrp="1"/>
          </p:cNvSpPr>
          <p:nvPr>
            <p:ph type="title"/>
          </p:nvPr>
        </p:nvSpPr>
        <p:spPr>
          <a:xfrm>
            <a:off x="546766" y="62754"/>
            <a:ext cx="11076421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4320"/>
            </a:pPr>
            <a:r>
              <a:rPr lang="it-IT" sz="3600" dirty="0" smtClean="0">
                <a:latin typeface="Engravers MT" panose="02090707080505020304" pitchFamily="18" charset="0"/>
              </a:rPr>
              <a:t>Law and </a:t>
            </a:r>
            <a:r>
              <a:rPr lang="it-IT" sz="3600" dirty="0">
                <a:latin typeface="Engravers MT" panose="02090707080505020304" pitchFamily="18" charset="0"/>
              </a:rPr>
              <a:t>something else</a:t>
            </a:r>
            <a:endParaRPr sz="3600" dirty="0">
              <a:latin typeface="Engravers MT" panose="02090707080505020304" pitchFamily="18" charset="0"/>
            </a:endParaRPr>
          </a:p>
        </p:txBody>
      </p:sp>
      <p:sp>
        <p:nvSpPr>
          <p:cNvPr id="157" name="Google Shape;157;p19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endParaRPr lang="it-IT" dirty="0">
              <a:latin typeface="Constantia" panose="02030602050306030303" pitchFamily="18" charset="0"/>
            </a:endParaRPr>
          </a:p>
          <a:p>
            <a:pPr marL="282575" indent="-282575">
              <a:spcBef>
                <a:spcPts val="0"/>
              </a:spcBef>
            </a:pPr>
            <a:r>
              <a:rPr lang="en-GB" dirty="0">
                <a:latin typeface="Constantia" panose="02030602050306030303" pitchFamily="18" charset="0"/>
              </a:rPr>
              <a:t>Law and sociology </a:t>
            </a:r>
          </a:p>
          <a:p>
            <a:pPr marL="282575" indent="-282575">
              <a:spcBef>
                <a:spcPts val="0"/>
              </a:spcBef>
            </a:pPr>
            <a:r>
              <a:rPr lang="en-GB" dirty="0">
                <a:latin typeface="Constantia" panose="02030602050306030303" pitchFamily="18" charset="0"/>
              </a:rPr>
              <a:t>Law and politics </a:t>
            </a:r>
          </a:p>
          <a:p>
            <a:pPr marL="282575" indent="-282575">
              <a:spcBef>
                <a:spcPts val="0"/>
              </a:spcBef>
            </a:pPr>
            <a:r>
              <a:rPr lang="en-GB" dirty="0">
                <a:latin typeface="Constantia" panose="02030602050306030303" pitchFamily="18" charset="0"/>
              </a:rPr>
              <a:t>Law and psychology </a:t>
            </a:r>
          </a:p>
          <a:p>
            <a:pPr marL="282575" indent="-282575">
              <a:spcBef>
                <a:spcPts val="0"/>
              </a:spcBef>
            </a:pPr>
            <a:r>
              <a:rPr lang="en-GB" dirty="0">
                <a:latin typeface="Constantia" panose="02030602050306030303" pitchFamily="18" charset="0"/>
              </a:rPr>
              <a:t>Law and finance Law, economics and neuroscience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0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dirty="0">
                <a:latin typeface="Engravers MT" panose="02090707080505020304" pitchFamily="18" charset="0"/>
              </a:rPr>
              <a:t>scuole</a:t>
            </a:r>
            <a:endParaRPr dirty="0">
              <a:latin typeface="Engravers MT" panose="02090707080505020304" pitchFamily="18" charset="0"/>
            </a:endParaRPr>
          </a:p>
        </p:txBody>
      </p:sp>
      <p:sp>
        <p:nvSpPr>
          <p:cNvPr id="163" name="Google Shape;163;p20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endParaRPr lang="it-IT" dirty="0"/>
          </a:p>
          <a:p>
            <a:pPr marL="282575" indent="-282575">
              <a:spcBef>
                <a:spcPts val="0"/>
              </a:spcBef>
            </a:pPr>
            <a:endParaRPr lang="it-IT" dirty="0"/>
          </a:p>
          <a:p>
            <a:pPr marL="282575" indent="-282575">
              <a:spcBef>
                <a:spcPts val="0"/>
              </a:spcBef>
            </a:pPr>
            <a:endParaRPr lang="it-IT" dirty="0"/>
          </a:p>
          <a:p>
            <a:pPr marL="282575" indent="-282575">
              <a:spcBef>
                <a:spcPts val="0"/>
              </a:spcBef>
            </a:pPr>
            <a:r>
              <a:rPr lang="it-IT" dirty="0">
                <a:latin typeface="Constantia" panose="02030602050306030303" pitchFamily="18" charset="0"/>
              </a:rPr>
              <a:t>Scuola di Chicago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Scuola di Yale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1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4320"/>
            </a:pPr>
            <a:r>
              <a:rPr lang="it-IT" sz="3600" dirty="0">
                <a:latin typeface="Engravers MT" panose="02090707080505020304" pitchFamily="18" charset="0"/>
              </a:rPr>
              <a:t>Prospettiva pubblicistica</a:t>
            </a:r>
            <a:endParaRPr sz="3600" dirty="0">
              <a:latin typeface="Engravers MT" panose="02090707080505020304" pitchFamily="18" charset="0"/>
            </a:endParaRPr>
          </a:p>
        </p:txBody>
      </p:sp>
      <p:sp>
        <p:nvSpPr>
          <p:cNvPr id="171" name="Google Shape;171;p21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 algn="just">
              <a:spcBef>
                <a:spcPts val="0"/>
              </a:spcBef>
            </a:pPr>
            <a:r>
              <a:rPr lang="it-IT" dirty="0">
                <a:latin typeface="Constantia" panose="02030602050306030303" pitchFamily="18" charset="0"/>
              </a:rPr>
              <a:t>Una </a:t>
            </a:r>
            <a:r>
              <a:rPr lang="it-IT" b="1" dirty="0">
                <a:latin typeface="Constantia" panose="02030602050306030303" pitchFamily="18" charset="0"/>
              </a:rPr>
              <a:t>regola</a:t>
            </a:r>
            <a:r>
              <a:rPr lang="it-IT" dirty="0">
                <a:latin typeface="Constantia" panose="02030602050306030303" pitchFamily="18" charset="0"/>
              </a:rPr>
              <a:t> può dirsi </a:t>
            </a:r>
            <a:r>
              <a:rPr lang="it-IT" b="1" dirty="0">
                <a:latin typeface="Constantia" panose="02030602050306030303" pitchFamily="18" charset="0"/>
              </a:rPr>
              <a:t>efficiente </a:t>
            </a:r>
            <a:r>
              <a:rPr lang="it-IT" dirty="0">
                <a:latin typeface="Constantia" panose="02030602050306030303" pitchFamily="18" charset="0"/>
              </a:rPr>
              <a:t>se in grado di raggiungere certi obiettivi a costi sociali ridotti rispetto ad un’altra.</a:t>
            </a:r>
            <a:endParaRPr dirty="0">
              <a:latin typeface="Constantia" panose="02030602050306030303" pitchFamily="18" charset="0"/>
            </a:endParaRPr>
          </a:p>
          <a:p>
            <a:pPr marL="282575" indent="-282575" algn="just"/>
            <a:r>
              <a:rPr lang="it-IT" dirty="0">
                <a:latin typeface="Constantia" panose="02030602050306030303" pitchFamily="18" charset="0"/>
              </a:rPr>
              <a:t>Le regole del mercato sono estese al diritto e la </a:t>
            </a:r>
            <a:r>
              <a:rPr lang="it-IT" b="1" dirty="0">
                <a:latin typeface="Constantia" panose="02030602050306030303" pitchFamily="18" charset="0"/>
              </a:rPr>
              <a:t>regolamentazione </a:t>
            </a:r>
            <a:r>
              <a:rPr lang="it-IT" dirty="0">
                <a:latin typeface="Constantia" panose="02030602050306030303" pitchFamily="18" charset="0"/>
              </a:rPr>
              <a:t>è assunta come un insieme di </a:t>
            </a:r>
            <a:r>
              <a:rPr lang="it-IT" b="1" dirty="0">
                <a:latin typeface="Constantia" panose="02030602050306030303" pitchFamily="18" charset="0"/>
              </a:rPr>
              <a:t>incentivi</a:t>
            </a:r>
            <a:r>
              <a:rPr lang="it-IT" dirty="0">
                <a:latin typeface="Constantia" panose="02030602050306030303" pitchFamily="18" charset="0"/>
              </a:rPr>
              <a:t> diretti ai consociati sotto forma di </a:t>
            </a:r>
            <a:r>
              <a:rPr lang="it-IT" b="1" dirty="0">
                <a:latin typeface="Constantia" panose="02030602050306030303" pitchFamily="18" charset="0"/>
              </a:rPr>
              <a:t>prezzi impliciti</a:t>
            </a:r>
            <a:endParaRPr dirty="0">
              <a:latin typeface="Constantia" panose="02030602050306030303" pitchFamily="18" charset="0"/>
            </a:endParaRPr>
          </a:p>
          <a:p>
            <a:pPr marL="282575" indent="-282575" algn="just"/>
            <a:r>
              <a:rPr lang="it-IT" dirty="0">
                <a:latin typeface="Constantia" panose="02030602050306030303" pitchFamily="18" charset="0"/>
              </a:rPr>
              <a:t>Da una disciplina di </a:t>
            </a:r>
            <a:r>
              <a:rPr lang="it-IT" b="1" dirty="0">
                <a:latin typeface="Constantia" panose="02030602050306030303" pitchFamily="18" charset="0"/>
              </a:rPr>
              <a:t>CONTROLLI e PROCEDURE</a:t>
            </a:r>
            <a:r>
              <a:rPr lang="it-IT" dirty="0">
                <a:latin typeface="Constantia" panose="02030602050306030303" pitchFamily="18" charset="0"/>
              </a:rPr>
              <a:t> ad una di </a:t>
            </a:r>
            <a:r>
              <a:rPr lang="it-IT" b="1" dirty="0">
                <a:latin typeface="Constantia" panose="02030602050306030303" pitchFamily="18" charset="0"/>
              </a:rPr>
              <a:t>INCENTIVI e SANZIONI</a:t>
            </a:r>
            <a:endParaRPr b="1"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2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sz="3600" dirty="0">
                <a:latin typeface="Engravers MT" panose="02090707080505020304" pitchFamily="18" charset="0"/>
              </a:rPr>
              <a:t>Prospettiva privatistica</a:t>
            </a:r>
            <a:endParaRPr sz="3600" dirty="0">
              <a:latin typeface="Engravers MT" panose="02090707080505020304" pitchFamily="18" charset="0"/>
            </a:endParaRPr>
          </a:p>
        </p:txBody>
      </p:sp>
      <p:sp>
        <p:nvSpPr>
          <p:cNvPr id="179" name="Google Shape;179;p22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endParaRPr lang="it-IT" dirty="0"/>
          </a:p>
          <a:p>
            <a:pPr marL="282575" indent="-282575">
              <a:spcBef>
                <a:spcPts val="0"/>
              </a:spcBef>
            </a:pPr>
            <a:endParaRPr lang="it-IT" dirty="0"/>
          </a:p>
          <a:p>
            <a:pPr marL="282575" indent="-282575">
              <a:spcBef>
                <a:spcPts val="0"/>
              </a:spcBef>
            </a:pPr>
            <a:r>
              <a:rPr lang="it-IT" dirty="0">
                <a:latin typeface="Constantia" panose="02030602050306030303" pitchFamily="18" charset="0"/>
              </a:rPr>
              <a:t>Analisi dei rapporti contrattuali tra privati, ma anche tra privati e PA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Tentativo di ricondurre ad un modello unitario principale-agente il rapporto tra 2 soggetti</a:t>
            </a:r>
            <a:r>
              <a:rPr lang="it-IT" dirty="0"/>
              <a:t>.</a:t>
            </a:r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3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sz="3200" dirty="0">
                <a:latin typeface="Engravers MT" panose="02090707080505020304" pitchFamily="18" charset="0"/>
              </a:rPr>
              <a:t>Concetti fondamentali</a:t>
            </a:r>
            <a:endParaRPr sz="3200" dirty="0">
              <a:latin typeface="Engravers MT" panose="02090707080505020304" pitchFamily="18" charset="0"/>
            </a:endParaRPr>
          </a:p>
        </p:txBody>
      </p:sp>
      <p:sp>
        <p:nvSpPr>
          <p:cNvPr id="187" name="Google Shape;187;p23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r>
              <a:rPr lang="it-IT" dirty="0">
                <a:latin typeface="Constantia" panose="02030602050306030303" pitchFamily="18" charset="0"/>
              </a:rPr>
              <a:t>Efficienza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Nozione di equilibrio generale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Asimmetrie informative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 err="1">
                <a:latin typeface="Constantia" panose="02030602050306030303" pitchFamily="18" charset="0"/>
              </a:rPr>
              <a:t>Costrained</a:t>
            </a:r>
            <a:r>
              <a:rPr lang="it-IT" dirty="0">
                <a:latin typeface="Constantia" panose="02030602050306030303" pitchFamily="18" charset="0"/>
              </a:rPr>
              <a:t> </a:t>
            </a:r>
            <a:r>
              <a:rPr lang="it-IT" dirty="0" err="1">
                <a:latin typeface="Constantia" panose="02030602050306030303" pitchFamily="18" charset="0"/>
              </a:rPr>
              <a:t>pareto</a:t>
            </a:r>
            <a:r>
              <a:rPr lang="it-IT" dirty="0">
                <a:latin typeface="Constantia" panose="02030602050306030303" pitchFamily="18" charset="0"/>
              </a:rPr>
              <a:t> optimum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Equità versus </a:t>
            </a:r>
            <a:r>
              <a:rPr lang="it-IT" dirty="0" err="1">
                <a:latin typeface="Constantia" panose="02030602050306030303" pitchFamily="18" charset="0"/>
              </a:rPr>
              <a:t>efficenza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Teoria dell’agenzia o </a:t>
            </a:r>
            <a:r>
              <a:rPr lang="it-IT" dirty="0" err="1">
                <a:latin typeface="Constantia" panose="02030602050306030303" pitchFamily="18" charset="0"/>
              </a:rPr>
              <a:t>principal</a:t>
            </a:r>
            <a:r>
              <a:rPr lang="it-IT" dirty="0">
                <a:latin typeface="Constantia" panose="02030602050306030303" pitchFamily="18" charset="0"/>
              </a:rPr>
              <a:t>-agent</a:t>
            </a:r>
            <a:endParaRPr dirty="0">
              <a:latin typeface="Constantia" panose="02030602050306030303" pitchFamily="18" charset="0"/>
            </a:endParaRPr>
          </a:p>
          <a:p>
            <a:pPr marL="282575" indent="-130175">
              <a:buNone/>
            </a:pPr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4"/>
          <p:cNvSpPr txBox="1">
            <a:spLocks noGrp="1"/>
          </p:cNvSpPr>
          <p:nvPr>
            <p:ph type="title"/>
          </p:nvPr>
        </p:nvSpPr>
        <p:spPr>
          <a:xfrm>
            <a:off x="617316" y="62754"/>
            <a:ext cx="11111697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sz="3600" dirty="0">
                <a:latin typeface="Engravers MT" panose="02090707080505020304" pitchFamily="18" charset="0"/>
              </a:rPr>
              <a:t>EFFICIENZA in Economia</a:t>
            </a:r>
            <a:endParaRPr sz="3600" dirty="0">
              <a:latin typeface="Engravers MT" panose="02090707080505020304" pitchFamily="18" charset="0"/>
            </a:endParaRPr>
          </a:p>
        </p:txBody>
      </p:sp>
      <p:sp>
        <p:nvSpPr>
          <p:cNvPr id="195" name="Google Shape;195;p24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endParaRPr lang="it-IT" dirty="0"/>
          </a:p>
          <a:p>
            <a:pPr marL="282575" indent="-282575">
              <a:spcBef>
                <a:spcPts val="0"/>
              </a:spcBef>
            </a:pPr>
            <a:endParaRPr lang="it-IT" dirty="0"/>
          </a:p>
          <a:p>
            <a:pPr marL="282575" indent="-282575">
              <a:spcBef>
                <a:spcPts val="0"/>
              </a:spcBef>
            </a:pPr>
            <a:r>
              <a:rPr lang="it-IT" dirty="0">
                <a:latin typeface="Constantia" panose="02030602050306030303" pitchFamily="18" charset="0"/>
              </a:rPr>
              <a:t>Tecnica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Economica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Allocativa o paretiana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5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sz="4000" dirty="0">
                <a:latin typeface="Engravers MT" panose="02090707080505020304" pitchFamily="18" charset="0"/>
              </a:rPr>
              <a:t>Efficienza tecnica</a:t>
            </a:r>
            <a:endParaRPr sz="4000" dirty="0">
              <a:latin typeface="Engravers MT" panose="02090707080505020304" pitchFamily="18" charset="0"/>
            </a:endParaRPr>
          </a:p>
        </p:txBody>
      </p:sp>
      <p:sp>
        <p:nvSpPr>
          <p:cNvPr id="203" name="Google Shape;203;p25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endParaRPr lang="it-IT" dirty="0">
              <a:latin typeface="Constantia" panose="02030602050306030303" pitchFamily="18" charset="0"/>
            </a:endParaRPr>
          </a:p>
          <a:p>
            <a:pPr marL="282575" indent="-282575">
              <a:spcBef>
                <a:spcPts val="0"/>
              </a:spcBef>
            </a:pPr>
            <a:r>
              <a:rPr lang="it-IT" dirty="0">
                <a:latin typeface="Constantia" panose="02030602050306030303" pitchFamily="18" charset="0"/>
              </a:rPr>
              <a:t>Ottenimento della quantità massima di prodotto, dato un certo impiego di fattori produttivi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6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sz="3600" dirty="0">
                <a:latin typeface="Engravers MT" panose="02090707080505020304" pitchFamily="18" charset="0"/>
              </a:rPr>
              <a:t>Efficienza economica</a:t>
            </a:r>
            <a:endParaRPr sz="3600" dirty="0">
              <a:latin typeface="Engravers MT" panose="02090707080505020304" pitchFamily="18" charset="0"/>
            </a:endParaRPr>
          </a:p>
        </p:txBody>
      </p:sp>
      <p:sp>
        <p:nvSpPr>
          <p:cNvPr id="211" name="Google Shape;211;p26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endParaRPr lang="it-IT" dirty="0">
              <a:latin typeface="Constantia" panose="02030602050306030303" pitchFamily="18" charset="0"/>
            </a:endParaRPr>
          </a:p>
          <a:p>
            <a:pPr marL="282575" indent="-282575">
              <a:spcBef>
                <a:spcPts val="0"/>
              </a:spcBef>
            </a:pPr>
            <a:endParaRPr lang="it-IT" dirty="0">
              <a:latin typeface="Constantia" panose="02030602050306030303" pitchFamily="18" charset="0"/>
            </a:endParaRPr>
          </a:p>
          <a:p>
            <a:pPr marL="282575" indent="-282575">
              <a:spcBef>
                <a:spcPts val="0"/>
              </a:spcBef>
            </a:pPr>
            <a:endParaRPr lang="it-IT" dirty="0">
              <a:latin typeface="Constantia" panose="02030602050306030303" pitchFamily="18" charset="0"/>
            </a:endParaRPr>
          </a:p>
          <a:p>
            <a:pPr marL="282575" indent="-282575">
              <a:spcBef>
                <a:spcPts val="0"/>
              </a:spcBef>
            </a:pPr>
            <a:r>
              <a:rPr lang="it-IT" dirty="0">
                <a:latin typeface="Constantia" panose="02030602050306030303" pitchFamily="18" charset="0"/>
              </a:rPr>
              <a:t>Situazione in cui si massimizza la produzione per un dato livello di costo o si minimizza il costo per un certo livello di produzione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7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4320"/>
            </a:pPr>
            <a:r>
              <a:rPr lang="it-IT" sz="3200" dirty="0">
                <a:latin typeface="Engravers MT" panose="02090707080505020304" pitchFamily="18" charset="0"/>
              </a:rPr>
              <a:t>Efficienza allocativa o paretiana</a:t>
            </a:r>
            <a:endParaRPr sz="3200" dirty="0">
              <a:latin typeface="Engravers MT" panose="02090707080505020304" pitchFamily="18" charset="0"/>
            </a:endParaRPr>
          </a:p>
        </p:txBody>
      </p:sp>
      <p:sp>
        <p:nvSpPr>
          <p:cNvPr id="219" name="Google Shape;219;p27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 algn="just">
              <a:spcBef>
                <a:spcPts val="0"/>
              </a:spcBef>
            </a:pPr>
            <a:r>
              <a:rPr lang="it-IT" dirty="0">
                <a:latin typeface="Constantia" panose="02030602050306030303" pitchFamily="18" charset="0"/>
              </a:rPr>
              <a:t>Concerne la soddisfazione delle preferenze degli individui ed indica un’allocazione di risorse tale che non è possibile redistribuire le stesse in modo da aumentare l’utilità di un individuo senza ridurre quella di un altro.</a:t>
            </a:r>
            <a:endParaRPr dirty="0">
              <a:latin typeface="Constantia" panose="02030602050306030303" pitchFamily="18" charset="0"/>
            </a:endParaRPr>
          </a:p>
          <a:p>
            <a:pPr marL="282575" indent="-282575" algn="just"/>
            <a:r>
              <a:rPr lang="it-IT" dirty="0">
                <a:latin typeface="Constantia" panose="02030602050306030303" pitchFamily="18" charset="0"/>
              </a:rPr>
              <a:t>Miglioramento potenzialmente paretiano o efficienza di </a:t>
            </a:r>
            <a:r>
              <a:rPr lang="it-IT" dirty="0" err="1">
                <a:latin typeface="Constantia" panose="02030602050306030303" pitchFamily="18" charset="0"/>
              </a:rPr>
              <a:t>Kaldor</a:t>
            </a:r>
            <a:r>
              <a:rPr lang="it-IT" dirty="0">
                <a:latin typeface="Constantia" panose="02030602050306030303" pitchFamily="18" charset="0"/>
              </a:rPr>
              <a:t>-Hicks: chi trae vantaggi dal cambiamento deve compensare chi perde altrimenti a questo è riconosciuto un potere di veto.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8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4320"/>
            </a:pPr>
            <a:r>
              <a:rPr lang="it-IT" sz="3600" dirty="0">
                <a:latin typeface="Engravers MT" panose="02090707080505020304" pitchFamily="18" charset="0"/>
              </a:rPr>
              <a:t>Equilibrio economico generale</a:t>
            </a:r>
            <a:endParaRPr sz="3600" dirty="0">
              <a:latin typeface="Engravers MT" panose="02090707080505020304" pitchFamily="18" charset="0"/>
            </a:endParaRPr>
          </a:p>
        </p:txBody>
      </p:sp>
      <p:sp>
        <p:nvSpPr>
          <p:cNvPr id="227" name="Google Shape;227;p28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endParaRPr lang="it-IT" dirty="0"/>
          </a:p>
          <a:p>
            <a:pPr marL="282575" indent="-282575">
              <a:spcBef>
                <a:spcPts val="0"/>
              </a:spcBef>
            </a:pPr>
            <a:endParaRPr lang="it-IT" dirty="0"/>
          </a:p>
          <a:p>
            <a:pPr marL="282575" indent="-282575">
              <a:spcBef>
                <a:spcPts val="0"/>
              </a:spcBef>
            </a:pPr>
            <a:r>
              <a:rPr lang="it-IT" dirty="0">
                <a:latin typeface="Constantia" panose="02030602050306030303" pitchFamily="18" charset="0"/>
              </a:rPr>
              <a:t>Situazione in cui le imprese massimizzano i profitti, i consumatori, massimizzano le utilità e per ogni mercato la domanda è uguale all’offerta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9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4320"/>
            </a:pPr>
            <a:r>
              <a:rPr lang="it-IT" sz="3200" dirty="0">
                <a:latin typeface="Engravers MT" panose="02090707080505020304" pitchFamily="18" charset="0"/>
              </a:rPr>
              <a:t>Criterio di efficienza  </a:t>
            </a:r>
            <a:r>
              <a:rPr lang="it-IT" sz="3200" dirty="0" err="1">
                <a:latin typeface="Engravers MT" panose="02090707080505020304" pitchFamily="18" charset="0"/>
              </a:rPr>
              <a:t>gius</a:t>
            </a:r>
            <a:r>
              <a:rPr lang="it-IT" sz="3200" dirty="0">
                <a:latin typeface="Engravers MT" panose="02090707080505020304" pitchFamily="18" charset="0"/>
              </a:rPr>
              <a:t>-economica</a:t>
            </a:r>
            <a:endParaRPr sz="3200" dirty="0">
              <a:latin typeface="Engravers MT" panose="02090707080505020304" pitchFamily="18" charset="0"/>
            </a:endParaRPr>
          </a:p>
        </p:txBody>
      </p:sp>
      <p:sp>
        <p:nvSpPr>
          <p:cNvPr id="235" name="Google Shape;235;p29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endParaRPr lang="it-IT" dirty="0">
              <a:latin typeface="Constantia" panose="02030602050306030303" pitchFamily="18" charset="0"/>
            </a:endParaRPr>
          </a:p>
          <a:p>
            <a:pPr marL="282575" indent="-282575">
              <a:spcBef>
                <a:spcPts val="0"/>
              </a:spcBef>
            </a:pPr>
            <a:endParaRPr lang="it-IT" dirty="0">
              <a:latin typeface="Constantia" panose="02030602050306030303" pitchFamily="18" charset="0"/>
            </a:endParaRPr>
          </a:p>
          <a:p>
            <a:pPr marL="282575" indent="-282575">
              <a:spcBef>
                <a:spcPts val="0"/>
              </a:spcBef>
            </a:pPr>
            <a:r>
              <a:rPr lang="it-IT" dirty="0">
                <a:latin typeface="Constantia" panose="02030602050306030303" pitchFamily="18" charset="0"/>
              </a:rPr>
              <a:t>E’ sufficiente che i benefici rilevanti di una qualsiasi attività o situazione siano superiori ai costi.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Critiche più dure all’AEL legate alla difficoltà per i giuristi di intendere pienamente i criteri di efficienza economica e conciliarli con il principio di equità.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0"/>
          <p:cNvSpPr txBox="1">
            <a:spLocks noGrp="1"/>
          </p:cNvSpPr>
          <p:nvPr>
            <p:ph type="title"/>
          </p:nvPr>
        </p:nvSpPr>
        <p:spPr>
          <a:xfrm>
            <a:off x="740780" y="62754"/>
            <a:ext cx="10741306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4320"/>
            </a:pPr>
            <a:r>
              <a:rPr lang="it-IT" sz="3600" dirty="0">
                <a:latin typeface="Engravers MT" panose="02090707080505020304" pitchFamily="18" charset="0"/>
              </a:rPr>
              <a:t>Efficienza versus equità</a:t>
            </a:r>
            <a:endParaRPr sz="3600" dirty="0">
              <a:latin typeface="Engravers MT" panose="02090707080505020304" pitchFamily="18" charset="0"/>
            </a:endParaRPr>
          </a:p>
        </p:txBody>
      </p:sp>
      <p:sp>
        <p:nvSpPr>
          <p:cNvPr id="243" name="Google Shape;243;p30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r>
              <a:rPr lang="it-IT" dirty="0">
                <a:latin typeface="Constantia" panose="02030602050306030303" pitchFamily="18" charset="0"/>
              </a:rPr>
              <a:t>Un’allocazione </a:t>
            </a:r>
            <a:r>
              <a:rPr lang="it-IT" dirty="0" err="1">
                <a:latin typeface="Constantia" panose="02030602050306030303" pitchFamily="18" charset="0"/>
              </a:rPr>
              <a:t>pareto</a:t>
            </a:r>
            <a:r>
              <a:rPr lang="it-IT" dirty="0">
                <a:latin typeface="Constantia" panose="02030602050306030303" pitchFamily="18" charset="0"/>
              </a:rPr>
              <a:t> efficiente non necessariamente è equa.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Trade off inconciliabile?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Il legislatore deve perseguire l’efficienza ispirandosi a principi di equità. Solo in questo modo l’efficienza può costituire un </a:t>
            </a:r>
            <a:r>
              <a:rPr lang="it-IT" dirty="0" smtClean="0">
                <a:latin typeface="Constantia" panose="02030602050306030303" pitchFamily="18" charset="0"/>
              </a:rPr>
              <a:t>benchmark </a:t>
            </a:r>
            <a:r>
              <a:rPr lang="it-IT" dirty="0">
                <a:latin typeface="Constantia" panose="02030602050306030303" pitchFamily="18" charset="0"/>
              </a:rPr>
              <a:t>per il legislatore e per il giudice.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QUANDO E COME LA PUBBLICA AUTORITA’ DEVE INTERVENIRE SUL MERCATO?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3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sz="3600" dirty="0">
                <a:latin typeface="Engravers MT" panose="02090707080505020304" pitchFamily="18" charset="0"/>
              </a:rPr>
              <a:t>Efficienza di mercato e fallimenti</a:t>
            </a:r>
            <a:endParaRPr sz="3600" dirty="0">
              <a:latin typeface="Engravers MT" panose="02090707080505020304" pitchFamily="18" charset="0"/>
            </a:endParaRPr>
          </a:p>
        </p:txBody>
      </p:sp>
      <p:sp>
        <p:nvSpPr>
          <p:cNvPr id="265" name="Google Shape;265;p33"/>
          <p:cNvSpPr txBox="1">
            <a:spLocks noGrp="1"/>
          </p:cNvSpPr>
          <p:nvPr>
            <p:ph type="body" idx="1"/>
          </p:nvPr>
        </p:nvSpPr>
        <p:spPr>
          <a:xfrm>
            <a:off x="982769" y="2131668"/>
            <a:ext cx="9888163" cy="399449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  <a:buSzPts val="2220"/>
            </a:pPr>
            <a:r>
              <a:rPr lang="it-IT" b="0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Il benessere economico garantito dal Mercato è misurato in termini di efficienza paretiana. </a:t>
            </a:r>
            <a:endParaRPr dirty="0">
              <a:latin typeface="Constantia" panose="02030602050306030303" pitchFamily="18" charset="0"/>
            </a:endParaRPr>
          </a:p>
          <a:p>
            <a:pPr marL="282575" indent="-282575">
              <a:buSzPts val="2220"/>
            </a:pPr>
            <a:r>
              <a:rPr lang="it-IT" b="0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Il meccanismo di mercato può “fallire” </a:t>
            </a:r>
            <a:r>
              <a:rPr lang="it-IT" b="0" i="0" u="none" strike="noStrike" cap="none" dirty="0" smtClean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nel </a:t>
            </a:r>
            <a:r>
              <a:rPr lang="it-IT" b="0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suo compito di generare il massimo </a:t>
            </a:r>
            <a:r>
              <a:rPr lang="it-IT" b="0" i="0" u="none" strike="noStrike" cap="none" dirty="0" smtClean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benessere</a:t>
            </a:r>
            <a:r>
              <a:rPr lang="it-IT" dirty="0" smtClean="0">
                <a:latin typeface="Constantia" panose="02030602050306030303" pitchFamily="18" charset="0"/>
              </a:rPr>
              <a:t>:</a:t>
            </a:r>
            <a:r>
              <a:rPr lang="it-IT" dirty="0">
                <a:latin typeface="Constantia" panose="02030602050306030303" pitchFamily="18" charset="0"/>
              </a:rPr>
              <a:t> </a:t>
            </a:r>
            <a:r>
              <a:rPr lang="it-IT" b="0" i="0" u="none" strike="noStrike" cap="none" dirty="0" smtClean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“</a:t>
            </a:r>
            <a:r>
              <a:rPr lang="it-IT" b="0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fallimenti del mercato” (</a:t>
            </a:r>
            <a:r>
              <a:rPr lang="it-IT" b="0" i="1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market </a:t>
            </a:r>
            <a:r>
              <a:rPr lang="it-IT" b="0" i="1" u="none" strike="noStrike" cap="none" dirty="0" err="1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failures</a:t>
            </a:r>
            <a:r>
              <a:rPr lang="it-IT" b="0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). </a:t>
            </a:r>
            <a:endParaRPr dirty="0">
              <a:latin typeface="Constantia" panose="02030602050306030303" pitchFamily="18" charset="0"/>
            </a:endParaRPr>
          </a:p>
          <a:p>
            <a:pPr marL="282575" indent="-282575">
              <a:buSzPts val="2220"/>
            </a:pPr>
            <a:r>
              <a:rPr lang="it-IT" b="0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In tali situazioni l’autorità di politica economia (</a:t>
            </a:r>
            <a:r>
              <a:rPr lang="it-IT" b="0" i="1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policy- maker) </a:t>
            </a:r>
            <a:r>
              <a:rPr lang="it-IT" b="0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può intervenire per cercare di incrementare il </a:t>
            </a:r>
            <a:r>
              <a:rPr lang="it-IT" b="0" i="0" u="none" strike="noStrike" cap="none" dirty="0" smtClean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benessere. </a:t>
            </a:r>
            <a:endParaRPr dirty="0">
              <a:latin typeface="Constantia" panose="02030602050306030303" pitchFamily="18" charset="0"/>
            </a:endParaRPr>
          </a:p>
          <a:p>
            <a:pPr marL="282575" indent="-141605">
              <a:buSzPts val="2220"/>
              <a:buNone/>
            </a:pPr>
            <a:endParaRPr sz="222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4"/>
          <p:cNvSpPr txBox="1">
            <a:spLocks noGrp="1"/>
          </p:cNvSpPr>
          <p:nvPr>
            <p:ph type="title"/>
          </p:nvPr>
        </p:nvSpPr>
        <p:spPr>
          <a:xfrm>
            <a:off x="1976761" y="62754"/>
            <a:ext cx="7910190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sz="3600" dirty="0">
                <a:latin typeface="Engravers MT" panose="02090707080505020304" pitchFamily="18" charset="0"/>
              </a:rPr>
              <a:t>Fallimenti di mercato</a:t>
            </a:r>
            <a:endParaRPr sz="3600" dirty="0">
              <a:latin typeface="Engravers MT" panose="02090707080505020304" pitchFamily="18" charset="0"/>
            </a:endParaRPr>
          </a:p>
        </p:txBody>
      </p:sp>
      <p:sp>
        <p:nvSpPr>
          <p:cNvPr id="271" name="Google Shape;271;p34"/>
          <p:cNvSpPr txBox="1">
            <a:spLocks noGrp="1"/>
          </p:cNvSpPr>
          <p:nvPr>
            <p:ph type="body" idx="1"/>
          </p:nvPr>
        </p:nvSpPr>
        <p:spPr>
          <a:xfrm>
            <a:off x="2328406" y="1559752"/>
            <a:ext cx="6440914" cy="4896544"/>
          </a:xfrm>
          <a:prstGeom prst="rect">
            <a:avLst/>
          </a:prstGeom>
          <a:solidFill>
            <a:srgbClr val="E5E5D3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lnSpc>
                <a:spcPct val="90000"/>
              </a:lnSpc>
              <a:spcBef>
                <a:spcPts val="0"/>
              </a:spcBef>
              <a:buSzPts val="2220"/>
            </a:pPr>
            <a:r>
              <a:rPr lang="it-IT" b="0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Il Mercato (inteso nel senso del meccanismo generale) fallisce in presenza di almeno uno dei seguenti fenomeni: </a:t>
            </a:r>
            <a:endParaRPr dirty="0">
              <a:latin typeface="Constantia" panose="02030602050306030303" pitchFamily="18" charset="0"/>
            </a:endParaRPr>
          </a:p>
          <a:p>
            <a:pPr indent="-457200">
              <a:lnSpc>
                <a:spcPct val="90000"/>
              </a:lnSpc>
              <a:buSzPts val="2220"/>
              <a:buFont typeface="+mj-lt"/>
              <a:buAutoNum type="arabicPeriod"/>
            </a:pPr>
            <a:r>
              <a:rPr lang="it-IT" b="1" i="0" u="none" strike="noStrike" cap="none" dirty="0" smtClean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Esternalità</a:t>
            </a:r>
            <a:endParaRPr b="1" dirty="0">
              <a:latin typeface="Constantia" panose="02030602050306030303" pitchFamily="18" charset="0"/>
            </a:endParaRPr>
          </a:p>
          <a:p>
            <a:pPr indent="-457200">
              <a:lnSpc>
                <a:spcPct val="90000"/>
              </a:lnSpc>
              <a:buSzPts val="2220"/>
              <a:buFont typeface="+mj-lt"/>
              <a:buAutoNum type="arabicPeriod"/>
            </a:pPr>
            <a:r>
              <a:rPr lang="it-IT" b="1" i="0" u="none" strike="noStrike" cap="none" dirty="0" smtClean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Potere </a:t>
            </a:r>
            <a:r>
              <a:rPr lang="it-IT" b="1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di mercato (monopolio) </a:t>
            </a:r>
            <a:endParaRPr b="1" dirty="0">
              <a:latin typeface="Constantia" panose="02030602050306030303" pitchFamily="18" charset="0"/>
            </a:endParaRPr>
          </a:p>
          <a:p>
            <a:pPr indent="-457200">
              <a:lnSpc>
                <a:spcPct val="90000"/>
              </a:lnSpc>
              <a:buSzPts val="2220"/>
              <a:buFont typeface="+mj-lt"/>
              <a:buAutoNum type="arabicPeriod"/>
            </a:pPr>
            <a:r>
              <a:rPr lang="it-IT" b="1" i="0" u="none" strike="noStrike" cap="none" dirty="0" smtClean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Asimmetrie </a:t>
            </a:r>
            <a:r>
              <a:rPr lang="it-IT" b="1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informative </a:t>
            </a:r>
            <a:endParaRPr b="1" i="0" u="none" strike="noStrike" cap="none" dirty="0">
              <a:solidFill>
                <a:schemeClr val="dk2"/>
              </a:solidFill>
              <a:latin typeface="Constantia" panose="02030602050306030303" pitchFamily="18" charset="0"/>
              <a:sym typeface="Lustria"/>
            </a:endParaRPr>
          </a:p>
          <a:p>
            <a:pPr marL="483870" indent="-342900">
              <a:lnSpc>
                <a:spcPct val="90000"/>
              </a:lnSpc>
              <a:buSzPts val="2220"/>
              <a:buFontTx/>
              <a:buChar char="-"/>
            </a:pPr>
            <a:endParaRPr sz="222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5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dirty="0">
                <a:latin typeface="Engravers MT" panose="02090707080505020304" pitchFamily="18" charset="0"/>
              </a:rPr>
              <a:t>Esternalità</a:t>
            </a:r>
            <a:endParaRPr dirty="0">
              <a:latin typeface="Engravers MT" panose="02090707080505020304" pitchFamily="18" charset="0"/>
            </a:endParaRPr>
          </a:p>
        </p:txBody>
      </p:sp>
      <p:sp>
        <p:nvSpPr>
          <p:cNvPr id="277" name="Google Shape;277;p35"/>
          <p:cNvSpPr txBox="1">
            <a:spLocks noGrp="1"/>
          </p:cNvSpPr>
          <p:nvPr>
            <p:ph type="body" idx="1"/>
          </p:nvPr>
        </p:nvSpPr>
        <p:spPr>
          <a:xfrm>
            <a:off x="2205808" y="1589104"/>
            <a:ext cx="7583488" cy="5078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  <a:buSzPts val="2220"/>
            </a:pPr>
            <a:r>
              <a:rPr lang="it-IT" b="1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Esternalità positiva</a:t>
            </a:r>
            <a:r>
              <a:rPr lang="it-IT" b="0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: i benefici (non compensati monetariamente) di cui godono agenti non coinvolti direttamente in una transazione. Esempio: apertura hotel che migliora le vie di accesso</a:t>
            </a:r>
            <a:endParaRPr b="0" i="0" u="none" strike="noStrike" cap="none" dirty="0">
              <a:solidFill>
                <a:schemeClr val="dk2"/>
              </a:solidFill>
              <a:latin typeface="Constantia" panose="02030602050306030303" pitchFamily="18" charset="0"/>
              <a:sym typeface="Lustria"/>
            </a:endParaRPr>
          </a:p>
          <a:p>
            <a:pPr marL="282575" indent="-282575">
              <a:buSzPts val="2220"/>
            </a:pPr>
            <a:r>
              <a:rPr lang="it-IT" b="1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Esternalità negativa</a:t>
            </a:r>
            <a:r>
              <a:rPr lang="it-IT" b="0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: i costi (non compensati monetariamente) che sono imposti ad agenti non direttamente coinvolti in una transazione. Esempio: l’inquinamento</a:t>
            </a:r>
            <a:endParaRPr dirty="0">
              <a:latin typeface="Constantia" panose="02030602050306030303" pitchFamily="18" charset="0"/>
            </a:endParaRPr>
          </a:p>
          <a:p>
            <a:pPr marL="282575" indent="-282575">
              <a:buSzPts val="2220"/>
            </a:pPr>
            <a:r>
              <a:rPr lang="it-IT" b="1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Esternalità di rete</a:t>
            </a:r>
            <a:r>
              <a:rPr lang="it-IT" b="0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:  (positive), quando il valore di un bene per un individuo aumenta all'aumentare delle persone che posseggono lo stesso bene. Esempio: imprese su </a:t>
            </a:r>
            <a:r>
              <a:rPr lang="it-IT" b="0" i="0" u="none" strike="noStrike" cap="none" dirty="0" err="1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facebook</a:t>
            </a:r>
            <a:r>
              <a:rPr lang="it-IT" b="0" i="0" u="none" strike="noStrike" cap="none" dirty="0">
                <a:solidFill>
                  <a:schemeClr val="dk2"/>
                </a:solidFill>
                <a:latin typeface="Constantia" panose="02030602050306030303" pitchFamily="18" charset="0"/>
                <a:sym typeface="Lustria"/>
              </a:rPr>
              <a:t>.</a:t>
            </a:r>
            <a:endParaRPr b="0" i="0" u="none" strike="noStrike" cap="none" dirty="0">
              <a:solidFill>
                <a:schemeClr val="dk2"/>
              </a:solidFill>
              <a:latin typeface="Constantia" panose="02030602050306030303" pitchFamily="18" charset="0"/>
              <a:sym typeface="Lustri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36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sz="4000" dirty="0">
                <a:latin typeface="Engravers MT" panose="02090707080505020304" pitchFamily="18" charset="0"/>
              </a:rPr>
              <a:t>internalizzazione dell’esternalità</a:t>
            </a:r>
            <a:endParaRPr sz="4000" dirty="0">
              <a:latin typeface="Engravers MT" panose="02090707080505020304" pitchFamily="18" charset="0"/>
            </a:endParaRPr>
          </a:p>
        </p:txBody>
      </p:sp>
      <p:sp>
        <p:nvSpPr>
          <p:cNvPr id="283" name="Google Shape;283;p36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r>
              <a:rPr lang="it-IT" dirty="0">
                <a:latin typeface="Constantia" panose="02030602050306030303" pitchFamily="18" charset="0"/>
              </a:rPr>
              <a:t>Approccio </a:t>
            </a:r>
            <a:r>
              <a:rPr lang="it-IT" dirty="0" err="1">
                <a:latin typeface="Constantia" panose="02030602050306030303" pitchFamily="18" charset="0"/>
              </a:rPr>
              <a:t>pigouviano</a:t>
            </a:r>
            <a:r>
              <a:rPr lang="it-IT" dirty="0">
                <a:latin typeface="Constantia" panose="02030602050306030303" pitchFamily="18" charset="0"/>
              </a:rPr>
              <a:t> (A.C. </a:t>
            </a:r>
            <a:r>
              <a:rPr lang="it-IT" dirty="0" err="1">
                <a:latin typeface="Constantia" panose="02030602050306030303" pitchFamily="18" charset="0"/>
              </a:rPr>
              <a:t>Pigou</a:t>
            </a:r>
            <a:r>
              <a:rPr lang="it-IT" dirty="0">
                <a:latin typeface="Constantia" panose="02030602050306030303" pitchFamily="18" charset="0"/>
              </a:rPr>
              <a:t> 1920): il </a:t>
            </a:r>
            <a:r>
              <a:rPr lang="it-IT" i="1" dirty="0">
                <a:latin typeface="Constantia" panose="02030602050306030303" pitchFamily="18" charset="0"/>
              </a:rPr>
              <a:t>policy- 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i="1" dirty="0">
                <a:latin typeface="Constantia" panose="02030602050306030303" pitchFamily="18" charset="0"/>
              </a:rPr>
              <a:t>maker </a:t>
            </a:r>
            <a:r>
              <a:rPr lang="it-IT" dirty="0">
                <a:latin typeface="Constantia" panose="02030602050306030303" pitchFamily="18" charset="0"/>
              </a:rPr>
              <a:t>può tentare di internalizzare le </a:t>
            </a:r>
            <a:r>
              <a:rPr lang="it-IT" dirty="0" err="1">
                <a:latin typeface="Constantia" panose="02030602050306030303" pitchFamily="18" charset="0"/>
              </a:rPr>
              <a:t>esternalita</a:t>
            </a:r>
            <a:r>
              <a:rPr lang="it-IT" dirty="0">
                <a:latin typeface="Constantia" panose="02030602050306030303" pitchFamily="18" charset="0"/>
              </a:rPr>
              <a:t>̀. . . </a:t>
            </a:r>
            <a:r>
              <a:rPr lang="it-IT" dirty="0">
                <a:latin typeface="Constantia" panose="02030602050306030303" pitchFamily="18" charset="0"/>
                <a:ea typeface="Noto Sans Symbols"/>
                <a:cs typeface="Noto Sans Symbols"/>
                <a:sym typeface="Noto Sans Symbols"/>
              </a:rPr>
              <a:t>➢</a:t>
            </a:r>
            <a:r>
              <a:rPr lang="it-IT" dirty="0">
                <a:latin typeface="Constantia" panose="02030602050306030303" pitchFamily="18" charset="0"/>
              </a:rPr>
              <a:t>. . . </a:t>
            </a:r>
            <a:r>
              <a:rPr lang="it-IT" b="1" dirty="0">
                <a:latin typeface="Constantia" panose="02030602050306030303" pitchFamily="18" charset="0"/>
              </a:rPr>
              <a:t>tassando i beni con </a:t>
            </a:r>
            <a:r>
              <a:rPr lang="it-IT" b="1" dirty="0" err="1">
                <a:latin typeface="Constantia" panose="02030602050306030303" pitchFamily="18" charset="0"/>
              </a:rPr>
              <a:t>esternalita</a:t>
            </a:r>
            <a:r>
              <a:rPr lang="it-IT" b="1" dirty="0">
                <a:latin typeface="Constantia" panose="02030602050306030303" pitchFamily="18" charset="0"/>
              </a:rPr>
              <a:t>̀ negative</a:t>
            </a:r>
            <a:br>
              <a:rPr lang="it-IT" b="1" dirty="0">
                <a:latin typeface="Constantia" panose="02030602050306030303" pitchFamily="18" charset="0"/>
              </a:rPr>
            </a:br>
            <a:r>
              <a:rPr lang="it-IT" dirty="0">
                <a:latin typeface="Constantia" panose="02030602050306030303" pitchFamily="18" charset="0"/>
                <a:ea typeface="Noto Sans Symbols"/>
                <a:cs typeface="Noto Sans Symbols"/>
                <a:sym typeface="Noto Sans Symbols"/>
              </a:rPr>
              <a:t>➢</a:t>
            </a:r>
            <a:r>
              <a:rPr lang="it-IT" dirty="0">
                <a:latin typeface="Constantia" panose="02030602050306030303" pitchFamily="18" charset="0"/>
              </a:rPr>
              <a:t>. . . </a:t>
            </a:r>
            <a:r>
              <a:rPr lang="it-IT" b="1" dirty="0">
                <a:latin typeface="Constantia" panose="02030602050306030303" pitchFamily="18" charset="0"/>
              </a:rPr>
              <a:t>sussidiando i beni con </a:t>
            </a:r>
            <a:r>
              <a:rPr lang="it-IT" b="1" dirty="0" err="1">
                <a:latin typeface="Constantia" panose="02030602050306030303" pitchFamily="18" charset="0"/>
              </a:rPr>
              <a:t>esternalita</a:t>
            </a:r>
            <a:r>
              <a:rPr lang="it-IT" b="1" dirty="0">
                <a:latin typeface="Constantia" panose="02030602050306030303" pitchFamily="18" charset="0"/>
              </a:rPr>
              <a:t>̀ positive </a:t>
            </a:r>
            <a:endParaRPr dirty="0">
              <a:latin typeface="Constantia" panose="02030602050306030303" pitchFamily="18" charset="0"/>
            </a:endParaRPr>
          </a:p>
          <a:p>
            <a:pPr marL="282575" indent="-282575"/>
            <a:r>
              <a:rPr lang="it-IT" dirty="0">
                <a:latin typeface="Constantia" panose="02030602050306030303" pitchFamily="18" charset="0"/>
              </a:rPr>
              <a:t>Ma ... per ottenere esattamente l’output ottimale occorrono informazioni sui costi </a:t>
            </a:r>
            <a:r>
              <a:rPr lang="it-IT" dirty="0" err="1">
                <a:latin typeface="Constantia" panose="02030602050306030303" pitchFamily="18" charset="0"/>
              </a:rPr>
              <a:t>opportunita</a:t>
            </a:r>
            <a:r>
              <a:rPr lang="it-IT" dirty="0">
                <a:latin typeface="Constantia" panose="02030602050306030303" pitchFamily="18" charset="0"/>
              </a:rPr>
              <a:t>̀ privati e sui costi e valori sociali che l’</a:t>
            </a:r>
            <a:r>
              <a:rPr lang="it-IT" dirty="0" err="1">
                <a:latin typeface="Constantia" panose="02030602050306030303" pitchFamily="18" charset="0"/>
              </a:rPr>
              <a:t>autorita</a:t>
            </a:r>
            <a:r>
              <a:rPr lang="it-IT" dirty="0">
                <a:latin typeface="Constantia" panose="02030602050306030303" pitchFamily="18" charset="0"/>
              </a:rPr>
              <a:t>̀ pubblica di fatto non possiede</a:t>
            </a:r>
            <a:r>
              <a:rPr lang="it-IT" dirty="0"/>
              <a:t>. </a:t>
            </a:r>
            <a:endParaRPr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38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dirty="0">
                <a:latin typeface="Engravers MT" panose="02090707080505020304" pitchFamily="18" charset="0"/>
              </a:rPr>
              <a:t>monopolio</a:t>
            </a:r>
            <a:endParaRPr dirty="0">
              <a:latin typeface="Engravers MT" panose="02090707080505020304" pitchFamily="18" charset="0"/>
            </a:endParaRPr>
          </a:p>
        </p:txBody>
      </p:sp>
      <p:sp>
        <p:nvSpPr>
          <p:cNvPr id="295" name="Google Shape;295;p38"/>
          <p:cNvSpPr txBox="1">
            <a:spLocks noGrp="1"/>
          </p:cNvSpPr>
          <p:nvPr>
            <p:ph type="body" idx="1"/>
          </p:nvPr>
        </p:nvSpPr>
        <p:spPr>
          <a:xfrm>
            <a:off x="2152543" y="1615736"/>
            <a:ext cx="7583488" cy="4768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>
              <a:lnSpc>
                <a:spcPct val="90000"/>
              </a:lnSpc>
              <a:spcBef>
                <a:spcPts val="0"/>
              </a:spcBef>
              <a:buSzPts val="2220"/>
              <a:buNone/>
            </a:pPr>
            <a:r>
              <a:rPr lang="it-IT" sz="2000" dirty="0">
                <a:latin typeface="Constantia" panose="02030602050306030303" pitchFamily="18" charset="0"/>
              </a:rPr>
              <a:t>La causa fondamentale del monopolio è la presenza di barriere all’entrata di imprese concorrenti sul mercato, che possono essere di tre tipi: </a:t>
            </a:r>
            <a:endParaRPr sz="2000" dirty="0">
              <a:latin typeface="Constantia" panose="02030602050306030303" pitchFamily="18" charset="0"/>
            </a:endParaRPr>
          </a:p>
          <a:p>
            <a:pPr marL="0" indent="0">
              <a:lnSpc>
                <a:spcPct val="90000"/>
              </a:lnSpc>
              <a:buSzPts val="2220"/>
              <a:buNone/>
            </a:pPr>
            <a:r>
              <a:rPr lang="it-IT" sz="2000" b="1" dirty="0">
                <a:latin typeface="Constantia" panose="02030602050306030303" pitchFamily="18" charset="0"/>
              </a:rPr>
              <a:t>a) barriere di tipo oggettivo</a:t>
            </a:r>
            <a:r>
              <a:rPr lang="it-IT" sz="2000" dirty="0">
                <a:latin typeface="Constantia" panose="02030602050306030303" pitchFamily="18" charset="0"/>
              </a:rPr>
              <a:t>, indotte dalla proprietà esclusiva di uno o più input essenziali che non possono essere sostituiti o riprodotti → solo chi possiede quel determinato input può produrre un certo bene o servizio. </a:t>
            </a:r>
            <a:endParaRPr sz="2000" dirty="0">
              <a:latin typeface="Constantia" panose="02030602050306030303" pitchFamily="18" charset="0"/>
            </a:endParaRPr>
          </a:p>
          <a:p>
            <a:pPr marL="0" indent="0">
              <a:lnSpc>
                <a:spcPct val="90000"/>
              </a:lnSpc>
              <a:buSzPts val="2220"/>
              <a:buNone/>
            </a:pPr>
            <a:r>
              <a:rPr lang="it-IT" sz="2000" b="1" dirty="0">
                <a:latin typeface="Constantia" panose="02030602050306030303" pitchFamily="18" charset="0"/>
              </a:rPr>
              <a:t>b) barriere di tipo legale</a:t>
            </a:r>
            <a:r>
              <a:rPr lang="it-IT" sz="2000" dirty="0">
                <a:latin typeface="Constantia" panose="02030602050306030303" pitchFamily="18" charset="0"/>
              </a:rPr>
              <a:t>: brevetti, marchi, copyright, diritti esclusivi di vendita → è lo Stato che sancisce il monopolio. </a:t>
            </a:r>
            <a:endParaRPr sz="2000" dirty="0">
              <a:latin typeface="Constantia" panose="02030602050306030303" pitchFamily="18" charset="0"/>
            </a:endParaRPr>
          </a:p>
          <a:p>
            <a:pPr marL="0" indent="0">
              <a:lnSpc>
                <a:spcPct val="90000"/>
              </a:lnSpc>
              <a:buSzPts val="2220"/>
              <a:buNone/>
            </a:pPr>
            <a:r>
              <a:rPr lang="it-IT" sz="2000" b="1" dirty="0">
                <a:latin typeface="Constantia" panose="02030602050306030303" pitchFamily="18" charset="0"/>
              </a:rPr>
              <a:t>c) barriere di tipo economico </a:t>
            </a:r>
            <a:r>
              <a:rPr lang="it-IT" sz="2000" dirty="0">
                <a:latin typeface="Constantia" panose="02030602050306030303" pitchFamily="18" charset="0"/>
              </a:rPr>
              <a:t>(barriere di costo), indotte dalla presenza di forti economia di scala. E’ il caso del c.d. monopolio naturale</a:t>
            </a:r>
            <a:r>
              <a:rPr lang="it-IT" sz="2220" dirty="0"/>
              <a:t>. </a:t>
            </a:r>
            <a:endParaRPr dirty="0"/>
          </a:p>
          <a:p>
            <a:pPr marL="282575" indent="-141605">
              <a:lnSpc>
                <a:spcPct val="90000"/>
              </a:lnSpc>
              <a:buSzPts val="2220"/>
              <a:buNone/>
            </a:pPr>
            <a:endParaRPr sz="222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9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sz="3600" dirty="0">
                <a:latin typeface="Engravers MT" panose="02090707080505020304" pitchFamily="18" charset="0"/>
              </a:rPr>
              <a:t>Monopolio naturale</a:t>
            </a:r>
            <a:endParaRPr sz="3600" dirty="0">
              <a:latin typeface="Engravers MT" panose="02090707080505020304" pitchFamily="18" charset="0"/>
            </a:endParaRPr>
          </a:p>
        </p:txBody>
      </p:sp>
      <p:sp>
        <p:nvSpPr>
          <p:cNvPr id="301" name="Google Shape;301;p39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indent="-342900" algn="just">
              <a:lnSpc>
                <a:spcPct val="90000"/>
              </a:lnSpc>
              <a:spcBef>
                <a:spcPts val="0"/>
              </a:spcBef>
              <a:buSzPts val="2220"/>
              <a:buFont typeface="Arial" panose="020B0604020202020204" pitchFamily="34" charset="0"/>
              <a:buChar char="•"/>
            </a:pPr>
            <a:r>
              <a:rPr lang="it-IT" sz="2220" dirty="0">
                <a:latin typeface="Constantia" panose="02030602050306030303" pitchFamily="18" charset="0"/>
              </a:rPr>
              <a:t>Questo fenomeno si verifica quando, a causa della presenza di forti economie di scala, la dimensione efficiente di un’impresa è così </a:t>
            </a:r>
            <a:r>
              <a:rPr lang="it-IT" sz="2220" i="1" dirty="0">
                <a:latin typeface="Constantia" panose="02030602050306030303" pitchFamily="18" charset="0"/>
              </a:rPr>
              <a:t>grande </a:t>
            </a:r>
            <a:r>
              <a:rPr lang="it-IT" sz="2220" dirty="0">
                <a:latin typeface="Constantia" panose="02030602050306030303" pitchFamily="18" charset="0"/>
              </a:rPr>
              <a:t>che in quel dato settore soltanto un’unica impresa può fornire il prodotto al mercato al minimo costo medio. </a:t>
            </a:r>
            <a:endParaRPr lang="it-IT" dirty="0">
              <a:latin typeface="Constantia" panose="02030602050306030303" pitchFamily="18" charset="0"/>
            </a:endParaRPr>
          </a:p>
          <a:p>
            <a:pPr marL="342900" indent="-342900" algn="just">
              <a:lnSpc>
                <a:spcPct val="90000"/>
              </a:lnSpc>
              <a:spcBef>
                <a:spcPts val="0"/>
              </a:spcBef>
              <a:buSzPts val="2220"/>
              <a:buFont typeface="Arial" panose="020B0604020202020204" pitchFamily="34" charset="0"/>
              <a:buChar char="•"/>
            </a:pPr>
            <a:endParaRPr lang="it-IT" sz="2220" dirty="0">
              <a:latin typeface="Constantia" panose="02030602050306030303" pitchFamily="18" charset="0"/>
            </a:endParaRPr>
          </a:p>
          <a:p>
            <a:pPr marL="342900" indent="-342900" algn="just">
              <a:lnSpc>
                <a:spcPct val="90000"/>
              </a:lnSpc>
              <a:spcBef>
                <a:spcPts val="0"/>
              </a:spcBef>
              <a:buSzPts val="2220"/>
              <a:buFont typeface="Arial" panose="020B0604020202020204" pitchFamily="34" charset="0"/>
              <a:buChar char="•"/>
            </a:pPr>
            <a:r>
              <a:rPr lang="it-IT" sz="2220" dirty="0">
                <a:latin typeface="Constantia" panose="02030602050306030303" pitchFamily="18" charset="0"/>
              </a:rPr>
              <a:t>Solo l’espansione del mercato (l’aumento della domanda) o l’esistenza di una diversa tecnologia di produzione può eliminare il monopolio naturale. </a:t>
            </a:r>
            <a:endParaRPr lang="it-IT" dirty="0">
              <a:latin typeface="Constantia" panose="02030602050306030303" pitchFamily="18" charset="0"/>
            </a:endParaRPr>
          </a:p>
          <a:p>
            <a:pPr marL="342900" indent="-342900" algn="just">
              <a:lnSpc>
                <a:spcPct val="90000"/>
              </a:lnSpc>
              <a:spcBef>
                <a:spcPts val="0"/>
              </a:spcBef>
              <a:buSzPts val="2220"/>
              <a:buFont typeface="Arial" panose="020B0604020202020204" pitchFamily="34" charset="0"/>
              <a:buChar char="•"/>
            </a:pPr>
            <a:endParaRPr lang="it-IT" sz="2220" dirty="0">
              <a:latin typeface="Constantia" panose="02030602050306030303" pitchFamily="18" charset="0"/>
            </a:endParaRPr>
          </a:p>
          <a:p>
            <a:pPr marL="342900" indent="-342900" algn="just">
              <a:lnSpc>
                <a:spcPct val="90000"/>
              </a:lnSpc>
              <a:spcBef>
                <a:spcPts val="0"/>
              </a:spcBef>
              <a:buSzPts val="2220"/>
              <a:buFont typeface="Arial" panose="020B0604020202020204" pitchFamily="34" charset="0"/>
              <a:buChar char="•"/>
            </a:pPr>
            <a:r>
              <a:rPr lang="it-IT" sz="2220" dirty="0">
                <a:latin typeface="Constantia" panose="02030602050306030303" pitchFamily="18" charset="0"/>
              </a:rPr>
              <a:t>Tipici esempi di monopolio naturale sono le industrie che richiedono la realizzazione di </a:t>
            </a:r>
            <a:r>
              <a:rPr lang="it-IT" sz="2220" i="1" dirty="0">
                <a:latin typeface="Constantia" panose="02030602050306030303" pitchFamily="18" charset="0"/>
              </a:rPr>
              <a:t>reti </a:t>
            </a:r>
            <a:r>
              <a:rPr lang="it-IT" sz="2220" dirty="0">
                <a:latin typeface="Constantia" panose="02030602050306030303" pitchFamily="18" charset="0"/>
              </a:rPr>
              <a:t>(telefonica, ferroviaria, elettrica, del gas, ecc.), cioè infrastrutture con enormi costi fissi la cui duplicazione non è economicamente razionale. </a:t>
            </a:r>
            <a:endParaRPr dirty="0">
              <a:latin typeface="Constantia" panose="02030602050306030303" pitchFamily="18" charset="0"/>
            </a:endParaRPr>
          </a:p>
          <a:p>
            <a:pPr marL="282575" indent="-141605">
              <a:lnSpc>
                <a:spcPct val="90000"/>
              </a:lnSpc>
              <a:buSzPts val="2220"/>
              <a:buNone/>
            </a:pPr>
            <a:endParaRPr sz="222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0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sz="4400" dirty="0">
                <a:latin typeface="Engravers MT" panose="02090707080505020304" pitchFamily="18" charset="0"/>
              </a:rPr>
              <a:t>Fallimento nel monopolio</a:t>
            </a:r>
            <a:endParaRPr sz="4400" dirty="0">
              <a:latin typeface="Engravers MT" panose="02090707080505020304" pitchFamily="18" charset="0"/>
            </a:endParaRPr>
          </a:p>
        </p:txBody>
      </p:sp>
      <p:sp>
        <p:nvSpPr>
          <p:cNvPr id="307" name="Google Shape;307;p40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endParaRPr lang="it-IT" dirty="0"/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it-IT" dirty="0">
                <a:latin typeface="Constantia" panose="02030602050306030303" pitchFamily="18" charset="0"/>
              </a:rPr>
              <a:t>Nel caso di monopolio, il mercato “fallisce” </a:t>
            </a:r>
            <a:r>
              <a:rPr lang="it-IT" dirty="0" err="1">
                <a:latin typeface="Constantia" panose="02030602050306030303" pitchFamily="18" charset="0"/>
              </a:rPr>
              <a:t>perchè</a:t>
            </a:r>
            <a:r>
              <a:rPr lang="it-IT" dirty="0">
                <a:latin typeface="Constantia" panose="02030602050306030303" pitchFamily="18" charset="0"/>
              </a:rPr>
              <a:t> non riesce ad allocare efficientemente le risorse, e quindi a massimizzare il benessere sociale. </a:t>
            </a: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it-IT" dirty="0">
              <a:latin typeface="Constantia" panose="02030602050306030303" pitchFamily="18" charset="0"/>
            </a:endParaRPr>
          </a:p>
          <a:p>
            <a:pPr marL="282575" indent="-130175">
              <a:buNone/>
            </a:pPr>
            <a:endParaRPr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41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4320"/>
            </a:pPr>
            <a:r>
              <a:rPr lang="it-IT" sz="3200" dirty="0">
                <a:latin typeface="Engravers MT" panose="02090707080505020304" pitchFamily="18" charset="0"/>
              </a:rPr>
              <a:t>ASIMMETRIE INFORMATIVE</a:t>
            </a:r>
            <a:endParaRPr sz="3200" dirty="0">
              <a:latin typeface="Engravers MT" panose="02090707080505020304" pitchFamily="18" charset="0"/>
            </a:endParaRPr>
          </a:p>
        </p:txBody>
      </p:sp>
      <p:sp>
        <p:nvSpPr>
          <p:cNvPr id="315" name="Google Shape;315;p41"/>
          <p:cNvSpPr txBox="1">
            <a:spLocks noGrp="1"/>
          </p:cNvSpPr>
          <p:nvPr>
            <p:ph type="body" idx="1"/>
          </p:nvPr>
        </p:nvSpPr>
        <p:spPr>
          <a:xfrm>
            <a:off x="1149083" y="1828801"/>
            <a:ext cx="9857925" cy="4536489"/>
          </a:xfrm>
          <a:prstGeom prst="rect">
            <a:avLst/>
          </a:prstGeom>
          <a:solidFill>
            <a:srgbClr val="E5E5D3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it-IT" dirty="0" smtClean="0">
              <a:latin typeface="Constantia" panose="02030602050306030303" pitchFamily="18" charset="0"/>
            </a:endParaRP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it-IT" dirty="0" smtClean="0">
                <a:latin typeface="Constantia" panose="02030602050306030303" pitchFamily="18" charset="0"/>
              </a:rPr>
              <a:t>Non </a:t>
            </a:r>
            <a:r>
              <a:rPr lang="it-IT" dirty="0">
                <a:latin typeface="Constantia" panose="02030602050306030303" pitchFamily="18" charset="0"/>
              </a:rPr>
              <a:t>è necessario dover ricordare agli accademici che l’informazione è una risorsa preziosa: </a:t>
            </a:r>
            <a:r>
              <a:rPr lang="it-IT" sz="3200" b="1" dirty="0">
                <a:latin typeface="Constantia" panose="02030602050306030303" pitchFamily="18" charset="0"/>
              </a:rPr>
              <a:t>la conoscenza è potere</a:t>
            </a:r>
            <a:r>
              <a:rPr lang="it-IT" dirty="0">
                <a:latin typeface="Constantia" panose="02030602050306030303" pitchFamily="18" charset="0"/>
              </a:rPr>
              <a:t>” </a:t>
            </a:r>
            <a:endParaRPr lang="it-IT" dirty="0" smtClean="0">
              <a:latin typeface="Constantia" panose="02030602050306030303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it-IT" dirty="0">
                <a:latin typeface="Constantia" panose="02030602050306030303" pitchFamily="18" charset="0"/>
              </a:rPr>
              <a:t>	</a:t>
            </a:r>
            <a:r>
              <a:rPr lang="it-IT" dirty="0" smtClean="0">
                <a:latin typeface="Constantia" panose="02030602050306030303" pitchFamily="18" charset="0"/>
              </a:rPr>
              <a:t>							(</a:t>
            </a:r>
            <a:r>
              <a:rPr lang="it-IT" i="1" dirty="0" err="1">
                <a:latin typeface="Constantia" panose="02030602050306030303" pitchFamily="18" charset="0"/>
              </a:rPr>
              <a:t>Stigler</a:t>
            </a:r>
            <a:r>
              <a:rPr lang="it-IT" dirty="0">
                <a:latin typeface="Constantia" panose="02030602050306030303" pitchFamily="18" charset="0"/>
              </a:rPr>
              <a:t>, 1994</a:t>
            </a:r>
            <a:r>
              <a:rPr lang="it-IT" dirty="0" smtClean="0">
                <a:latin typeface="Constantia" panose="02030602050306030303" pitchFamily="18" charset="0"/>
              </a:rPr>
              <a:t>)</a:t>
            </a:r>
            <a:endParaRPr lang="it-IT" dirty="0">
              <a:latin typeface="Constantia" panose="02030602050306030303" pitchFamily="18" charset="0"/>
            </a:endParaRP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it-IT" dirty="0">
              <a:latin typeface="Constantia" panose="02030602050306030303" pitchFamily="18" charset="0"/>
            </a:endParaRP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it-IT" dirty="0">
                <a:latin typeface="Constantia" panose="02030602050306030303" pitchFamily="18" charset="0"/>
              </a:rPr>
              <a:t>Tra le cause che possono ostacolare il raggiungimento  dell’equilibrio economico generale (MARKET FAILURES) e di conseguenza dell’efficienza: le asimmetrie informative.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42"/>
          <p:cNvSpPr txBox="1">
            <a:spLocks noGrp="1"/>
          </p:cNvSpPr>
          <p:nvPr>
            <p:ph type="title"/>
          </p:nvPr>
        </p:nvSpPr>
        <p:spPr>
          <a:xfrm>
            <a:off x="1446284" y="80395"/>
            <a:ext cx="9700687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4320"/>
            </a:pPr>
            <a:r>
              <a:rPr lang="it-IT" sz="3600" dirty="0">
                <a:latin typeface="Engravers MT" panose="02090707080505020304" pitchFamily="18" charset="0"/>
              </a:rPr>
              <a:t>Informazione asimmetrica</a:t>
            </a:r>
            <a:endParaRPr sz="3600" dirty="0">
              <a:latin typeface="Engravers MT" panose="02090707080505020304" pitchFamily="18" charset="0"/>
            </a:endParaRPr>
          </a:p>
        </p:txBody>
      </p:sp>
      <p:sp>
        <p:nvSpPr>
          <p:cNvPr id="323" name="Google Shape;323;p42"/>
          <p:cNvSpPr txBox="1">
            <a:spLocks noGrp="1"/>
          </p:cNvSpPr>
          <p:nvPr>
            <p:ph type="body" idx="1"/>
          </p:nvPr>
        </p:nvSpPr>
        <p:spPr>
          <a:xfrm>
            <a:off x="982769" y="1783502"/>
            <a:ext cx="9676490" cy="4805382"/>
          </a:xfrm>
          <a:prstGeom prst="rect">
            <a:avLst/>
          </a:prstGeom>
          <a:solidFill>
            <a:srgbClr val="E5E5D3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endParaRPr lang="it-IT" dirty="0">
              <a:latin typeface="Constantia" panose="02030602050306030303" pitchFamily="18" charset="0"/>
            </a:endParaRP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it-IT" dirty="0">
                <a:latin typeface="Constantia" panose="02030602050306030303" pitchFamily="18" charset="0"/>
              </a:rPr>
              <a:t>Tutte quelle situazioni in cui un solo lato del mercato è informato, mentre l’altro dispone di un’informazione incompleta.</a:t>
            </a: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it-IT" dirty="0">
              <a:latin typeface="Constantia" panose="02030602050306030303" pitchFamily="18" charset="0"/>
            </a:endParaRP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it-IT" dirty="0">
                <a:latin typeface="Constantia" panose="02030602050306030303" pitchFamily="18" charset="0"/>
              </a:rPr>
              <a:t>Complicazione: gli agenti meno informati ne sono consapevoli, ciò li induce ad assumere decisioni il cui risultato finale può risultare meno profittevole anche per la parte che dispone dell’informazione.</a:t>
            </a: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it-IT" dirty="0">
              <a:latin typeface="Constantia" panose="02030602050306030303" pitchFamily="18" charset="0"/>
            </a:endParaRP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it-IT" dirty="0">
                <a:latin typeface="Constantia" panose="02030602050306030303" pitchFamily="18" charset="0"/>
              </a:rPr>
              <a:t>La parte che dispone di informazione incompleta è indotta a giudicare la qualità dei beni dal loro prezzo.</a:t>
            </a:r>
            <a:endParaRPr dirty="0">
              <a:latin typeface="Constantia" panose="02030602050306030303" pitchFamily="18" charset="0"/>
            </a:endParaRPr>
          </a:p>
          <a:p>
            <a:pPr marL="282575" indent="-282575">
              <a:buNone/>
            </a:pPr>
            <a:endParaRPr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43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4320"/>
            </a:pPr>
            <a:r>
              <a:rPr lang="it-IT" sz="3200" dirty="0">
                <a:latin typeface="Engravers MT" panose="02090707080505020304" pitchFamily="18" charset="0"/>
              </a:rPr>
              <a:t>Fallimenti di mercato e correzioni</a:t>
            </a:r>
            <a:endParaRPr sz="3200" dirty="0">
              <a:latin typeface="Engravers MT" panose="02090707080505020304" pitchFamily="18" charset="0"/>
            </a:endParaRPr>
          </a:p>
        </p:txBody>
      </p:sp>
      <p:sp>
        <p:nvSpPr>
          <p:cNvPr id="331" name="Google Shape;331;p43"/>
          <p:cNvSpPr txBox="1">
            <a:spLocks noGrp="1"/>
          </p:cNvSpPr>
          <p:nvPr>
            <p:ph type="body" idx="1"/>
          </p:nvPr>
        </p:nvSpPr>
        <p:spPr>
          <a:xfrm>
            <a:off x="1239800" y="1828801"/>
            <a:ext cx="9495057" cy="4566204"/>
          </a:xfrm>
          <a:prstGeom prst="rect">
            <a:avLst/>
          </a:prstGeom>
          <a:solidFill>
            <a:srgbClr val="E5E5D3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it-IT" dirty="0">
                <a:latin typeface="Constantia" panose="02030602050306030303" pitchFamily="18" charset="0"/>
              </a:rPr>
              <a:t>Non sempre le asimmetrie informative sono causa di fallimento di mercato </a:t>
            </a:r>
            <a:endParaRPr lang="it-IT" dirty="0" smtClean="0">
              <a:latin typeface="Constantia" panose="02030602050306030303" pitchFamily="18" charset="0"/>
            </a:endParaRP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it-IT" dirty="0" smtClean="0">
                <a:latin typeface="Constantia" panose="02030602050306030303" pitchFamily="18" charset="0"/>
              </a:rPr>
              <a:t>E’ </a:t>
            </a:r>
            <a:r>
              <a:rPr lang="it-IT" dirty="0">
                <a:latin typeface="Constantia" panose="02030602050306030303" pitchFamily="18" charset="0"/>
              </a:rPr>
              <a:t>necessario un forte sbilanciamento delle informazioni tra le parti di uno scambio, tale da determinare uno squilibrio.</a:t>
            </a:r>
            <a:endParaRPr dirty="0">
              <a:latin typeface="Constantia" panose="02030602050306030303" pitchFamily="18" charset="0"/>
            </a:endParaRPr>
          </a:p>
          <a:p>
            <a:pPr marL="0" indent="0">
              <a:buNone/>
            </a:pPr>
            <a:r>
              <a:rPr lang="it-IT" dirty="0">
                <a:latin typeface="Constantia" panose="02030602050306030303" pitchFamily="18" charset="0"/>
              </a:rPr>
              <a:t>Possibile correzione:</a:t>
            </a:r>
            <a:endParaRPr dirty="0">
              <a:latin typeface="Constantia" panose="02030602050306030303" pitchFamily="18" charset="0"/>
            </a:endParaRPr>
          </a:p>
          <a:p>
            <a:pPr marL="623887" indent="-514350">
              <a:buFont typeface="Lustria"/>
              <a:buAutoNum type="alphaLcParenR"/>
            </a:pPr>
            <a:r>
              <a:rPr lang="it-IT" dirty="0">
                <a:latin typeface="Constantia" panose="02030602050306030303" pitchFamily="18" charset="0"/>
              </a:rPr>
              <a:t>tramite lo scambio volontario</a:t>
            </a:r>
            <a:endParaRPr dirty="0">
              <a:latin typeface="Constantia" panose="02030602050306030303" pitchFamily="18" charset="0"/>
            </a:endParaRPr>
          </a:p>
          <a:p>
            <a:pPr marL="623887" indent="-514350">
              <a:buFont typeface="Lustria"/>
              <a:buAutoNum type="alphaLcParenR"/>
            </a:pPr>
            <a:r>
              <a:rPr lang="it-IT" dirty="0">
                <a:latin typeface="Constantia" panose="02030602050306030303" pitchFamily="18" charset="0"/>
              </a:rPr>
              <a:t>Se l’</a:t>
            </a:r>
            <a:r>
              <a:rPr lang="it-IT" dirty="0" err="1">
                <a:latin typeface="Constantia" panose="02030602050306030303" pitchFamily="18" charset="0"/>
              </a:rPr>
              <a:t>hp</a:t>
            </a:r>
            <a:r>
              <a:rPr lang="it-IT" dirty="0">
                <a:latin typeface="Constantia" panose="02030602050306030303" pitchFamily="18" charset="0"/>
              </a:rPr>
              <a:t> a) non è possibile perché troppo costosa, necessario intervento autorità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45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4320"/>
            </a:pPr>
            <a:r>
              <a:rPr lang="it-IT" sz="3200" dirty="0">
                <a:latin typeface="Engravers MT" panose="02090707080505020304" pitchFamily="18" charset="0"/>
              </a:rPr>
              <a:t>Tipologie di asimmetrie informative</a:t>
            </a:r>
            <a:endParaRPr sz="3200" dirty="0">
              <a:latin typeface="Engravers MT" panose="02090707080505020304" pitchFamily="18" charset="0"/>
            </a:endParaRPr>
          </a:p>
        </p:txBody>
      </p:sp>
      <p:sp>
        <p:nvSpPr>
          <p:cNvPr id="347" name="Google Shape;347;p45"/>
          <p:cNvSpPr txBox="1">
            <a:spLocks noGrp="1"/>
          </p:cNvSpPr>
          <p:nvPr>
            <p:ph type="body" idx="1"/>
          </p:nvPr>
        </p:nvSpPr>
        <p:spPr>
          <a:xfrm>
            <a:off x="1496832" y="1828801"/>
            <a:ext cx="8860037" cy="4297363"/>
          </a:xfrm>
          <a:prstGeom prst="rect">
            <a:avLst/>
          </a:prstGeom>
          <a:solidFill>
            <a:srgbClr val="E5E5D3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2575" indent="-282575">
              <a:spcBef>
                <a:spcPts val="0"/>
              </a:spcBef>
            </a:pPr>
            <a:endParaRPr lang="it-IT" dirty="0"/>
          </a:p>
          <a:p>
            <a:pPr marL="342900" indent="-342900">
              <a:spcBef>
                <a:spcPts val="0"/>
              </a:spcBef>
              <a:buFont typeface="Courier New" panose="02070309020205020404" pitchFamily="49" charset="0"/>
              <a:buChar char="o"/>
            </a:pPr>
            <a:r>
              <a:rPr lang="it-IT" dirty="0" err="1" smtClean="0">
                <a:latin typeface="Constantia" panose="02030602050306030303" pitchFamily="18" charset="0"/>
              </a:rPr>
              <a:t>Adverse</a:t>
            </a:r>
            <a:r>
              <a:rPr lang="it-IT" dirty="0" smtClean="0">
                <a:latin typeface="Constantia" panose="02030602050306030303" pitchFamily="18" charset="0"/>
              </a:rPr>
              <a:t> </a:t>
            </a:r>
            <a:r>
              <a:rPr lang="it-IT" dirty="0" err="1">
                <a:latin typeface="Constantia" panose="02030602050306030303" pitchFamily="18" charset="0"/>
              </a:rPr>
              <a:t>selection</a:t>
            </a:r>
            <a:r>
              <a:rPr lang="it-IT" dirty="0">
                <a:latin typeface="Constantia" panose="02030602050306030303" pitchFamily="18" charset="0"/>
              </a:rPr>
              <a:t> (informazione nascosta)</a:t>
            </a:r>
          </a:p>
          <a:p>
            <a:pPr marL="342900" indent="-342900">
              <a:spcBef>
                <a:spcPts val="0"/>
              </a:spcBef>
              <a:buFont typeface="Courier New" panose="02070309020205020404" pitchFamily="49" charset="0"/>
              <a:buChar char="o"/>
            </a:pPr>
            <a:endParaRPr lang="it-IT" dirty="0">
              <a:latin typeface="Constantia" panose="02030602050306030303" pitchFamily="18" charset="0"/>
            </a:endParaRPr>
          </a:p>
          <a:p>
            <a:pPr marL="342900" indent="-342900">
              <a:spcBef>
                <a:spcPts val="0"/>
              </a:spcBef>
              <a:buFont typeface="Courier New" panose="02070309020205020404" pitchFamily="49" charset="0"/>
              <a:buChar char="o"/>
            </a:pPr>
            <a:r>
              <a:rPr lang="it-IT" dirty="0">
                <a:latin typeface="Constantia" panose="02030602050306030303" pitchFamily="18" charset="0"/>
              </a:rPr>
              <a:t>Moral hazard (azione nascosta)</a:t>
            </a:r>
          </a:p>
          <a:p>
            <a:pPr marL="342900" indent="-342900">
              <a:spcBef>
                <a:spcPts val="0"/>
              </a:spcBef>
              <a:buFont typeface="Courier New" panose="02070309020205020404" pitchFamily="49" charset="0"/>
              <a:buChar char="o"/>
            </a:pPr>
            <a:endParaRPr lang="it-IT" dirty="0">
              <a:latin typeface="Constantia" panose="02030602050306030303" pitchFamily="18" charset="0"/>
            </a:endParaRPr>
          </a:p>
          <a:p>
            <a:pPr marL="342900" indent="-342900">
              <a:spcBef>
                <a:spcPts val="0"/>
              </a:spcBef>
              <a:buFont typeface="Courier New" panose="02070309020205020404" pitchFamily="49" charset="0"/>
              <a:buChar char="o"/>
            </a:pPr>
            <a:r>
              <a:rPr lang="it-IT" dirty="0" err="1">
                <a:latin typeface="Constantia" panose="02030602050306030303" pitchFamily="18" charset="0"/>
              </a:rPr>
              <a:t>Costly</a:t>
            </a:r>
            <a:r>
              <a:rPr lang="it-IT" dirty="0">
                <a:latin typeface="Constantia" panose="02030602050306030303" pitchFamily="18" charset="0"/>
              </a:rPr>
              <a:t> state </a:t>
            </a:r>
            <a:r>
              <a:rPr lang="it-IT" dirty="0" err="1">
                <a:latin typeface="Constantia" panose="02030602050306030303" pitchFamily="18" charset="0"/>
              </a:rPr>
              <a:t>verification</a:t>
            </a:r>
            <a:r>
              <a:rPr lang="it-IT" dirty="0">
                <a:latin typeface="Constantia" panose="02030602050306030303" pitchFamily="18" charset="0"/>
              </a:rPr>
              <a:t> (risultato nascosto)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46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sz="4000" dirty="0" err="1">
                <a:latin typeface="Engravers MT" panose="02090707080505020304" pitchFamily="18" charset="0"/>
              </a:rPr>
              <a:t>Adverse</a:t>
            </a:r>
            <a:r>
              <a:rPr lang="it-IT" sz="4000" dirty="0">
                <a:latin typeface="Engravers MT" panose="02090707080505020304" pitchFamily="18" charset="0"/>
              </a:rPr>
              <a:t> </a:t>
            </a:r>
            <a:r>
              <a:rPr lang="it-IT" sz="4000" dirty="0" err="1">
                <a:latin typeface="Engravers MT" panose="02090707080505020304" pitchFamily="18" charset="0"/>
              </a:rPr>
              <a:t>selection</a:t>
            </a:r>
            <a:endParaRPr sz="4000" dirty="0">
              <a:latin typeface="Engravers MT" panose="02090707080505020304" pitchFamily="18" charset="0"/>
            </a:endParaRPr>
          </a:p>
        </p:txBody>
      </p:sp>
      <p:sp>
        <p:nvSpPr>
          <p:cNvPr id="355" name="Google Shape;355;p46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it-IT" dirty="0">
                <a:latin typeface="Constantia" panose="02030602050306030303" pitchFamily="18" charset="0"/>
              </a:rPr>
              <a:t>Informazione nascosta</a:t>
            </a: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it-IT" dirty="0">
              <a:latin typeface="Constantia" panose="02030602050306030303" pitchFamily="18" charset="0"/>
            </a:endParaRP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it-IT" dirty="0">
                <a:latin typeface="Constantia" panose="02030602050306030303" pitchFamily="18" charset="0"/>
              </a:rPr>
              <a:t>Fase di formazione del contratto</a:t>
            </a: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it-IT" dirty="0">
              <a:latin typeface="Constantia" panose="02030602050306030303" pitchFamily="18" charset="0"/>
            </a:endParaRP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it-IT" dirty="0">
                <a:latin typeface="Constantia" panose="02030602050306030303" pitchFamily="18" charset="0"/>
              </a:rPr>
              <a:t>La qualità del bene scambiato è nascosta, ignota ad una delle parti, ne consegue che il prezzo riflette la qualità media, incentivo per le offerte migliori ad uscire dal mercato.</a:t>
            </a: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it-IT" dirty="0">
              <a:latin typeface="Constantia" panose="02030602050306030303" pitchFamily="18" charset="0"/>
            </a:endParaRP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it-IT" dirty="0">
                <a:latin typeface="Constantia" panose="02030602050306030303" pitchFamily="18" charset="0"/>
              </a:rPr>
              <a:t>Es mercato delle auto usate o bidoni</a:t>
            </a:r>
            <a:endParaRPr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47"/>
          <p:cNvSpPr txBox="1">
            <a:spLocks noGrp="1"/>
          </p:cNvSpPr>
          <p:nvPr>
            <p:ph type="title"/>
          </p:nvPr>
        </p:nvSpPr>
        <p:spPr>
          <a:xfrm>
            <a:off x="2303463" y="62754"/>
            <a:ext cx="7583488" cy="128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it-IT" dirty="0">
                <a:latin typeface="Engravers MT" panose="02090707080505020304" pitchFamily="18" charset="0"/>
              </a:rPr>
              <a:t>Moral hazard</a:t>
            </a:r>
            <a:endParaRPr dirty="0">
              <a:latin typeface="Engravers MT" panose="02090707080505020304" pitchFamily="18" charset="0"/>
            </a:endParaRPr>
          </a:p>
        </p:txBody>
      </p:sp>
      <p:sp>
        <p:nvSpPr>
          <p:cNvPr id="363" name="Google Shape;363;p47"/>
          <p:cNvSpPr txBox="1">
            <a:spLocks noGrp="1"/>
          </p:cNvSpPr>
          <p:nvPr>
            <p:ph type="body" idx="1"/>
          </p:nvPr>
        </p:nvSpPr>
        <p:spPr>
          <a:xfrm>
            <a:off x="2303463" y="1828801"/>
            <a:ext cx="7583488" cy="429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>
              <a:lnSpc>
                <a:spcPct val="90000"/>
              </a:lnSpc>
              <a:spcBef>
                <a:spcPts val="0"/>
              </a:spcBef>
              <a:buClr>
                <a:srgbClr val="333333"/>
              </a:buClr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333333"/>
                </a:solidFill>
                <a:latin typeface="Constantia" panose="02030602050306030303" pitchFamily="18" charset="0"/>
              </a:rPr>
              <a:t>Azione nascosta</a:t>
            </a:r>
          </a:p>
          <a:p>
            <a:pPr marL="342900" lvl="0" indent="-342900">
              <a:lnSpc>
                <a:spcPct val="90000"/>
              </a:lnSpc>
              <a:spcBef>
                <a:spcPts val="0"/>
              </a:spcBef>
              <a:buClr>
                <a:srgbClr val="333333"/>
              </a:buClr>
              <a:buFont typeface="Arial" panose="020B0604020202020204" pitchFamily="34" charset="0"/>
              <a:buChar char="•"/>
            </a:pPr>
            <a:endParaRPr lang="it-IT" dirty="0">
              <a:solidFill>
                <a:srgbClr val="333333"/>
              </a:solidFill>
              <a:latin typeface="Constantia" panose="02030602050306030303" pitchFamily="18" charset="0"/>
            </a:endParaRPr>
          </a:p>
          <a:p>
            <a:pPr marL="342900" lvl="0" indent="-342900">
              <a:lnSpc>
                <a:spcPct val="90000"/>
              </a:lnSpc>
              <a:spcBef>
                <a:spcPts val="0"/>
              </a:spcBef>
              <a:buClr>
                <a:srgbClr val="333333"/>
              </a:buClr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333333"/>
                </a:solidFill>
                <a:latin typeface="Constantia" panose="02030602050306030303" pitchFamily="18" charset="0"/>
              </a:rPr>
              <a:t>Fase successiva alla stipulazione del contratto</a:t>
            </a:r>
          </a:p>
          <a:p>
            <a:pPr marL="342900" lvl="0" indent="-342900">
              <a:lnSpc>
                <a:spcPct val="90000"/>
              </a:lnSpc>
              <a:spcBef>
                <a:spcPts val="0"/>
              </a:spcBef>
              <a:buClr>
                <a:srgbClr val="333333"/>
              </a:buClr>
              <a:buFont typeface="Arial" panose="020B0604020202020204" pitchFamily="34" charset="0"/>
              <a:buChar char="•"/>
            </a:pPr>
            <a:endParaRPr lang="it-IT" dirty="0">
              <a:solidFill>
                <a:srgbClr val="333333"/>
              </a:solidFill>
              <a:latin typeface="Constantia" panose="02030602050306030303" pitchFamily="18" charset="0"/>
            </a:endParaRPr>
          </a:p>
          <a:p>
            <a:pPr marL="342900" lvl="0" indent="-342900">
              <a:lnSpc>
                <a:spcPct val="90000"/>
              </a:lnSpc>
              <a:spcBef>
                <a:spcPts val="0"/>
              </a:spcBef>
              <a:buClr>
                <a:srgbClr val="333333"/>
              </a:buClr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333333"/>
                </a:solidFill>
                <a:latin typeface="Constantia" panose="02030602050306030303" pitchFamily="18" charset="0"/>
              </a:rPr>
              <a:t>Beni originariamente omogenei, ma dopo la stipula del contratto una delle parti adotta azione non osservabile dall’altra parte.</a:t>
            </a:r>
          </a:p>
          <a:p>
            <a:pPr marL="342900" lvl="0" indent="-342900">
              <a:lnSpc>
                <a:spcPct val="90000"/>
              </a:lnSpc>
              <a:spcBef>
                <a:spcPts val="0"/>
              </a:spcBef>
              <a:buClr>
                <a:srgbClr val="333333"/>
              </a:buClr>
              <a:buFont typeface="Arial" panose="020B0604020202020204" pitchFamily="34" charset="0"/>
              <a:buChar char="•"/>
            </a:pPr>
            <a:endParaRPr lang="it-IT" dirty="0">
              <a:solidFill>
                <a:srgbClr val="333333"/>
              </a:solidFill>
              <a:latin typeface="Constantia" panose="02030602050306030303" pitchFamily="18" charset="0"/>
            </a:endParaRPr>
          </a:p>
          <a:p>
            <a:pPr marL="342900" lvl="0" indent="-342900">
              <a:lnSpc>
                <a:spcPct val="90000"/>
              </a:lnSpc>
              <a:spcBef>
                <a:spcPts val="0"/>
              </a:spcBef>
              <a:buClr>
                <a:srgbClr val="333333"/>
              </a:buClr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333333"/>
                </a:solidFill>
                <a:latin typeface="Constantia" panose="02030602050306030303" pitchFamily="18" charset="0"/>
              </a:rPr>
              <a:t>Es mercato assicurativo (polizza incendi sulle abitazioni)</a:t>
            </a:r>
          </a:p>
          <a:p>
            <a:pPr marL="342900" lvl="0" indent="-342900">
              <a:lnSpc>
                <a:spcPct val="90000"/>
              </a:lnSpc>
              <a:spcBef>
                <a:spcPts val="0"/>
              </a:spcBef>
              <a:buClr>
                <a:srgbClr val="333333"/>
              </a:buClr>
              <a:buFont typeface="Arial" panose="020B0604020202020204" pitchFamily="34" charset="0"/>
              <a:buChar char="•"/>
            </a:pPr>
            <a:endParaRPr lang="it-IT" dirty="0">
              <a:solidFill>
                <a:srgbClr val="333333"/>
              </a:solidFill>
              <a:latin typeface="Constantia" panose="02030602050306030303" pitchFamily="18" charset="0"/>
            </a:endParaRPr>
          </a:p>
          <a:p>
            <a:pPr marL="342900" lvl="0" indent="-342900">
              <a:lnSpc>
                <a:spcPct val="90000"/>
              </a:lnSpc>
              <a:spcBef>
                <a:spcPts val="0"/>
              </a:spcBef>
              <a:buClr>
                <a:srgbClr val="333333"/>
              </a:buClr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333333"/>
                </a:solidFill>
                <a:latin typeface="Constantia" panose="02030602050306030303" pitchFamily="18" charset="0"/>
              </a:rPr>
              <a:t>Per incentivare comportamenti prudenti necessario che l’assicuratore introduca nel contratto degli incentivi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None/>
            </a:pPr>
            <a:endParaRPr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it-IT" sz="8000" dirty="0">
                <a:solidFill>
                  <a:schemeClr val="tx2">
                    <a:satMod val="130000"/>
                  </a:schemeClr>
                </a:solidFill>
              </a:rPr>
              <a:t> 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>
          <a:xfrm>
            <a:off x="2303464" y="2657302"/>
            <a:ext cx="7583487" cy="2088232"/>
          </a:xfrm>
        </p:spPr>
        <p:txBody>
          <a:bodyPr>
            <a:noAutofit/>
          </a:bodyPr>
          <a:lstStyle/>
          <a:p>
            <a:r>
              <a:rPr lang="it-IT" sz="3600" dirty="0">
                <a:solidFill>
                  <a:srgbClr val="FFFFFF"/>
                </a:solidFill>
                <a:latin typeface="Engravers MT" panose="02090707080505020304" pitchFamily="18" charset="0"/>
              </a:rPr>
              <a:t>Il caso della regolamentazione finanziaria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83FEB05D-0C0F-4C38-BDEA-A28E348849BF}"/>
              </a:ext>
            </a:extLst>
          </p:cNvPr>
          <p:cNvSpPr txBox="1"/>
          <p:nvPr/>
        </p:nvSpPr>
        <p:spPr>
          <a:xfrm>
            <a:off x="2303463" y="5157193"/>
            <a:ext cx="80538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800" b="1" kern="0" dirty="0">
                <a:solidFill>
                  <a:srgbClr val="333333"/>
                </a:solidFill>
                <a:effectLst>
                  <a:outerShdw blurRad="63500" dir="2700000" algn="tl" rotWithShape="0">
                    <a:prstClr val="white">
                      <a:alpha val="40000"/>
                    </a:prstClr>
                  </a:outerShdw>
                </a:effectLst>
                <a:latin typeface="Constantia" panose="02030602050306030303" pitchFamily="18" charset="0"/>
                <a:cs typeface="Arial"/>
                <a:sym typeface="Arial"/>
              </a:rPr>
              <a:t>intervento pubblico nell’economia e regolamentazione del sistema finanziario</a:t>
            </a:r>
            <a:endParaRPr kumimoji="1" lang="it-IT" sz="2800" b="1" dirty="0">
              <a:solidFill>
                <a:srgbClr val="333333"/>
              </a:solidFill>
              <a:latin typeface="Constantia" panose="02030602050306030303" pitchFamily="18" charset="0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195856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DEC7816-6DB8-41E5-8029-3F509B4F7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sistema finanziario</a:t>
            </a:r>
            <a:br>
              <a:rPr lang="it-IT" dirty="0"/>
            </a:br>
            <a:r>
              <a:rPr lang="it-IT" i="1" dirty="0">
                <a:latin typeface="Constantia" panose="02030602050306030303" pitchFamily="18" charset="0"/>
              </a:rPr>
              <a:t>Definizione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86E0E13-176F-4DBB-A607-5C8B83A47B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390" y="1828801"/>
            <a:ext cx="11482086" cy="4539657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endParaRPr lang="it-IT" b="1" dirty="0">
              <a:solidFill>
                <a:schemeClr val="bg1"/>
              </a:solidFill>
              <a:effectLst/>
            </a:endParaRPr>
          </a:p>
          <a:p>
            <a:r>
              <a:rPr lang="it-IT" sz="2400" b="1" dirty="0">
                <a:solidFill>
                  <a:schemeClr val="bg1"/>
                </a:solidFill>
                <a:effectLst/>
                <a:latin typeface="Constantia" panose="02030602050306030303" pitchFamily="18" charset="0"/>
              </a:rPr>
              <a:t>Cos’è?</a:t>
            </a:r>
          </a:p>
          <a:p>
            <a:pPr marL="0" indent="0">
              <a:buNone/>
            </a:pPr>
            <a:r>
              <a:rPr lang="it-IT" sz="2400" dirty="0">
                <a:latin typeface="Constantia" panose="02030602050306030303" pitchFamily="18" charset="0"/>
              </a:rPr>
              <a:t>E’ un complesso organizzato di mercati, intermediari e strumenti finanziari che operano in un contesto di regole e controlli.</a:t>
            </a:r>
          </a:p>
          <a:p>
            <a:r>
              <a:rPr lang="it-IT" sz="2400" b="1" dirty="0">
                <a:solidFill>
                  <a:schemeClr val="bg1"/>
                </a:solidFill>
                <a:latin typeface="Constantia" panose="02030602050306030303" pitchFamily="18" charset="0"/>
              </a:rPr>
              <a:t>Elementi comuni</a:t>
            </a:r>
            <a:r>
              <a:rPr lang="it-IT" sz="2400" dirty="0">
                <a:latin typeface="Constantia" panose="02030602050306030303" pitchFamily="18" charset="0"/>
              </a:rPr>
              <a:t>:</a:t>
            </a:r>
          </a:p>
          <a:p>
            <a:pPr marL="0" indent="0">
              <a:buNone/>
            </a:pPr>
            <a:r>
              <a:rPr lang="it-IT" sz="2400" dirty="0">
                <a:latin typeface="Constantia" panose="02030602050306030303" pitchFamily="18" charset="0"/>
              </a:rPr>
              <a:t>Tutti i sistemi finanziari – indipendentemente dalle dimensioni, dalla forma, dalla tipologia - necessitano di </a:t>
            </a:r>
            <a:r>
              <a:rPr lang="it-IT" sz="2400" b="1" dirty="0">
                <a:solidFill>
                  <a:schemeClr val="bg1"/>
                </a:solidFill>
                <a:latin typeface="Constantia" panose="02030602050306030303" pitchFamily="18" charset="0"/>
              </a:rPr>
              <a:t>regolamentazione</a:t>
            </a:r>
            <a:r>
              <a:rPr lang="it-IT" sz="2400" dirty="0">
                <a:latin typeface="Constantia" panose="02030602050306030303" pitchFamily="18" charset="0"/>
              </a:rPr>
              <a:t> e controllo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B4E9664-35BD-46D4-A664-2CDD53914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47B702B-12FA-4C4B-8B31-65F66270659C}" type="slidenum">
              <a:rPr lang="it-IT">
                <a:solidFill>
                  <a:srgbClr val="333333"/>
                </a:solidFill>
                <a:effectLst>
                  <a:outerShdw blurRad="63500" dir="2700000" algn="tl" rotWithShape="0">
                    <a:prstClr val="white">
                      <a:alpha val="40000"/>
                    </a:prstClr>
                  </a:outerShdw>
                </a:effectLst>
                <a:latin typeface="Calisto MT"/>
                <a:cs typeface="Arial"/>
                <a:sym typeface="Arial"/>
              </a:rPr>
              <a:pPr defTabSz="685800"/>
              <a:t>30</a:t>
            </a:fld>
            <a:endParaRPr lang="it-IT">
              <a:solidFill>
                <a:srgbClr val="333333"/>
              </a:solidFill>
              <a:effectLst>
                <a:outerShdw blurRad="63500" dir="2700000" algn="tl" rotWithShape="0">
                  <a:prstClr val="white">
                    <a:alpha val="40000"/>
                  </a:prstClr>
                </a:outerShdw>
              </a:effectLst>
              <a:latin typeface="Calisto MT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518581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88B7505-755A-4D45-B454-D73C5BFA0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400" dirty="0" err="1"/>
              <a:t>Perche</a:t>
            </a:r>
            <a:r>
              <a:rPr lang="it-IT" sz="2400" dirty="0"/>
              <a:t>’ una regolamentazione dei sistemi finanziari?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C5FCDED-D440-452B-ABB5-EC3FD26840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pPr marL="0" indent="0" algn="ctr">
              <a:buNone/>
            </a:pP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Regolare il sistema finanziario significa porre rimedio alle imperfezioni del mercato, impedirne i fallimenti e ottimizzare l’allocazione delle </a:t>
            </a:r>
            <a:r>
              <a:rPr lang="it-IT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risorse</a:t>
            </a:r>
            <a:endParaRPr lang="it-IT" sz="2400" dirty="0">
              <a:latin typeface="Constantia" panose="02030602050306030303" pitchFamily="18" charset="0"/>
            </a:endParaRPr>
          </a:p>
          <a:p>
            <a:pPr marL="0" indent="0" algn="ctr">
              <a:buNone/>
            </a:pPr>
            <a:endParaRPr lang="it-IT" sz="2400" b="1" dirty="0">
              <a:solidFill>
                <a:schemeClr val="bg1"/>
              </a:solidFill>
              <a:latin typeface="Constantia" panose="02030602050306030303" pitchFamily="18" charset="0"/>
            </a:endParaRPr>
          </a:p>
          <a:p>
            <a:pPr marL="0" indent="0" algn="ctr">
              <a:buNone/>
            </a:pPr>
            <a:r>
              <a:rPr lang="it-IT" sz="2400" b="1" dirty="0">
                <a:solidFill>
                  <a:schemeClr val="bg1"/>
                </a:solidFill>
                <a:latin typeface="Constantia" panose="02030602050306030303" pitchFamily="18" charset="0"/>
              </a:rPr>
              <a:t>QUINDI </a:t>
            </a:r>
            <a:endParaRPr lang="it-IT" sz="2400" b="1" dirty="0" smtClean="0">
              <a:solidFill>
                <a:schemeClr val="bg1"/>
              </a:solidFill>
              <a:latin typeface="Constantia" panose="02030602050306030303" pitchFamily="18" charset="0"/>
            </a:endParaRPr>
          </a:p>
          <a:p>
            <a:pPr marL="0" indent="0" algn="ctr">
              <a:buNone/>
            </a:pPr>
            <a:endParaRPr lang="it-IT" sz="2400" b="1" dirty="0">
              <a:solidFill>
                <a:schemeClr val="bg1"/>
              </a:solidFill>
              <a:latin typeface="Constantia" panose="02030602050306030303" pitchFamily="18" charset="0"/>
            </a:endParaRPr>
          </a:p>
          <a:p>
            <a:pPr marL="0" indent="0" algn="ctr">
              <a:buNone/>
            </a:pPr>
            <a:r>
              <a:rPr lang="it-IT" sz="2400" dirty="0">
                <a:latin typeface="Constantia" panose="02030602050306030303" pitchFamily="18" charset="0"/>
              </a:rPr>
              <a:t>la regolamentazione pubblica del sistema finanziario </a:t>
            </a:r>
            <a:r>
              <a:rPr lang="it-IT" sz="2400" b="1" dirty="0">
                <a:latin typeface="Constantia" panose="02030602050306030303" pitchFamily="18" charset="0"/>
              </a:rPr>
              <a:t>serve </a:t>
            </a:r>
            <a:r>
              <a:rPr lang="it-IT" sz="2400" dirty="0">
                <a:latin typeface="Constantia" panose="02030602050306030303" pitchFamily="18" charset="0"/>
              </a:rPr>
              <a:t>a  prevenire, sul piano economico, i </a:t>
            </a:r>
            <a:r>
              <a:rPr lang="it-IT" sz="2400" b="1" dirty="0">
                <a:solidFill>
                  <a:schemeClr val="bg1"/>
                </a:solidFill>
                <a:latin typeface="Constantia" panose="02030602050306030303" pitchFamily="18" charset="0"/>
              </a:rPr>
              <a:t>fallimenti del mercato</a:t>
            </a:r>
            <a:r>
              <a:rPr lang="it-IT" sz="2400" dirty="0">
                <a:latin typeface="Constantia" panose="02030602050306030303" pitchFamily="18" charset="0"/>
              </a:rPr>
              <a:t> (</a:t>
            </a:r>
            <a:r>
              <a:rPr lang="it-IT" sz="2400" i="1" dirty="0">
                <a:latin typeface="Constantia" panose="02030602050306030303" pitchFamily="18" charset="0"/>
              </a:rPr>
              <a:t>market </a:t>
            </a:r>
            <a:r>
              <a:rPr lang="it-IT" sz="2400" i="1" dirty="0" err="1">
                <a:latin typeface="Constantia" panose="02030602050306030303" pitchFamily="18" charset="0"/>
              </a:rPr>
              <a:t>failures</a:t>
            </a:r>
            <a:r>
              <a:rPr lang="it-IT" sz="2400" dirty="0">
                <a:latin typeface="Constantia" panose="02030602050306030303" pitchFamily="18" charset="0"/>
              </a:rPr>
              <a:t>)</a:t>
            </a:r>
          </a:p>
          <a:p>
            <a:pPr marL="0" indent="0" algn="ctr">
              <a:buNone/>
            </a:pPr>
            <a:endParaRPr lang="it-IT" b="1" dirty="0">
              <a:solidFill>
                <a:schemeClr val="bg1"/>
              </a:solidFill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B15576E-FCF3-429F-A9B1-25C14FAA5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47B702B-12FA-4C4B-8B31-65F66270659C}" type="slidenum">
              <a:rPr lang="it-IT">
                <a:solidFill>
                  <a:srgbClr val="333333"/>
                </a:solidFill>
                <a:effectLst>
                  <a:outerShdw blurRad="63500" dir="2700000" algn="tl" rotWithShape="0">
                    <a:prstClr val="white">
                      <a:alpha val="40000"/>
                    </a:prstClr>
                  </a:outerShdw>
                </a:effectLst>
                <a:latin typeface="Calisto MT"/>
                <a:cs typeface="Arial"/>
                <a:sym typeface="Arial"/>
              </a:rPr>
              <a:pPr defTabSz="685800"/>
              <a:t>31</a:t>
            </a:fld>
            <a:endParaRPr lang="it-IT">
              <a:solidFill>
                <a:srgbClr val="333333"/>
              </a:solidFill>
              <a:effectLst>
                <a:outerShdw blurRad="63500" dir="2700000" algn="tl" rotWithShape="0">
                  <a:prstClr val="white">
                    <a:alpha val="40000"/>
                  </a:prstClr>
                </a:outerShdw>
              </a:effectLst>
              <a:latin typeface="Calisto MT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964594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FDC9F89-8A4F-4655-AD30-9BEDF272D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t-IT" sz="2400" dirty="0"/>
              <a:t>Asimmetrie informative e distorsioni del sistema finanziario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1BB3291-4256-48B3-BB11-59E1109051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000" dirty="0">
                <a:latin typeface="Constantia" panose="02030602050306030303" pitchFamily="18" charset="0"/>
              </a:rPr>
              <a:t>I fallimenti del mercato rappresentano </a:t>
            </a:r>
            <a:r>
              <a:rPr lang="it-IT" sz="2000" b="1" dirty="0">
                <a:latin typeface="Constantia" panose="02030602050306030303" pitchFamily="18" charset="0"/>
              </a:rPr>
              <a:t>fattori distorsivi del sistema finanziario</a:t>
            </a:r>
            <a:r>
              <a:rPr lang="it-IT" sz="2000" dirty="0">
                <a:latin typeface="Constantia" panose="02030602050306030303" pitchFamily="18" charset="0"/>
              </a:rPr>
              <a:t> (ragione base della regolamentazione)</a:t>
            </a:r>
          </a:p>
          <a:p>
            <a:pPr marL="0" indent="0" algn="ctr">
              <a:buNone/>
            </a:pPr>
            <a:r>
              <a:rPr lang="it-IT" sz="2000" b="1" dirty="0">
                <a:solidFill>
                  <a:schemeClr val="bg1"/>
                </a:solidFill>
                <a:latin typeface="Constantia" panose="02030602050306030303" pitchFamily="18" charset="0"/>
              </a:rPr>
              <a:t>I FATTORI DISTORSIVI SONO</a:t>
            </a:r>
          </a:p>
          <a:p>
            <a:r>
              <a:rPr lang="it-IT" sz="2000" dirty="0">
                <a:latin typeface="Constantia" panose="02030602050306030303" pitchFamily="18" charset="0"/>
              </a:rPr>
              <a:t>La limitatezza, l’incompletezza e la percezione non corretta delle informazioni (in particolare del rischio) sia sotto il profilo quantitativo che qualitativo. Di conseguenza il rapporto tra le controparti operanti sul mercato finanziario è connotato da una situazione di </a:t>
            </a:r>
            <a:r>
              <a:rPr lang="it-IT" sz="2000" b="1" dirty="0">
                <a:solidFill>
                  <a:schemeClr val="bg1"/>
                </a:solidFill>
                <a:latin typeface="Constantia" panose="02030602050306030303" pitchFamily="18" charset="0"/>
              </a:rPr>
              <a:t>asimmetria informativa </a:t>
            </a:r>
            <a:r>
              <a:rPr lang="it-IT" sz="2000" dirty="0">
                <a:latin typeface="Constantia" panose="02030602050306030303" pitchFamily="18" charset="0"/>
              </a:rPr>
              <a:t>tra le stesse.</a:t>
            </a:r>
          </a:p>
          <a:p>
            <a:r>
              <a:rPr lang="it-IT" sz="2000" dirty="0">
                <a:latin typeface="Constantia" panose="02030602050306030303" pitchFamily="18" charset="0"/>
              </a:rPr>
              <a:t>Ciò favorisce il ricorso a comportamenti opportunistici (</a:t>
            </a:r>
            <a:r>
              <a:rPr lang="it-IT" sz="2000" i="1" dirty="0">
                <a:latin typeface="Constantia" panose="02030602050306030303" pitchFamily="18" charset="0"/>
              </a:rPr>
              <a:t>moral hazard</a:t>
            </a:r>
            <a:r>
              <a:rPr lang="it-IT" sz="2000" dirty="0">
                <a:latin typeface="Constantia" panose="02030602050306030303" pitchFamily="18" charset="0"/>
              </a:rPr>
              <a:t>) della parte in possesso di un migliore e più corretto quadro informativo, dall’altro può determinare il fenomeno della selezione avversa (</a:t>
            </a:r>
            <a:r>
              <a:rPr lang="it-IT" sz="2000" i="1" dirty="0" err="1">
                <a:latin typeface="Constantia" panose="02030602050306030303" pitchFamily="18" charset="0"/>
              </a:rPr>
              <a:t>adverse</a:t>
            </a:r>
            <a:r>
              <a:rPr lang="it-IT" sz="2000" i="1" dirty="0">
                <a:latin typeface="Constantia" panose="02030602050306030303" pitchFamily="18" charset="0"/>
              </a:rPr>
              <a:t> </a:t>
            </a:r>
            <a:r>
              <a:rPr lang="it-IT" sz="2000" i="1" dirty="0" err="1">
                <a:latin typeface="Constantia" panose="02030602050306030303" pitchFamily="18" charset="0"/>
              </a:rPr>
              <a:t>selection</a:t>
            </a:r>
            <a:r>
              <a:rPr lang="it-IT" sz="2000" dirty="0">
                <a:latin typeface="Constantia" panose="02030602050306030303" pitchFamily="18" charset="0"/>
              </a:rPr>
              <a:t>) delle attività finanziarie 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367D4CF-AD09-4E6C-9DC2-EBF18D34D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</a:pPr>
            <a:fld id="{747B702B-12FA-4C4B-8B31-65F66270659C}" type="slidenum">
              <a:rPr lang="it-IT" kern="0">
                <a:solidFill>
                  <a:srgbClr val="333333"/>
                </a:solidFill>
                <a:effectLst>
                  <a:outerShdw blurRad="63500" dir="2700000" algn="tl" rotWithShape="0">
                    <a:prstClr val="white">
                      <a:alpha val="40000"/>
                    </a:prstClr>
                  </a:outerShdw>
                </a:effectLst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</a:pPr>
              <a:t>32</a:t>
            </a:fld>
            <a:endParaRPr lang="it-IT" kern="0">
              <a:solidFill>
                <a:srgbClr val="333333"/>
              </a:solidFill>
              <a:effectLst>
                <a:outerShdw blurRad="63500" dir="2700000" algn="tl" rotWithShape="0">
                  <a:prstClr val="white">
                    <a:alpha val="40000"/>
                  </a:prstClr>
                </a:outerShdw>
              </a:effectLst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13130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0FA0CB8-B382-44EB-BDB6-9D1A214E9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431" y="62756"/>
            <a:ext cx="8176520" cy="1283167"/>
          </a:xfrm>
        </p:spPr>
        <p:txBody>
          <a:bodyPr/>
          <a:lstStyle/>
          <a:p>
            <a:pPr algn="just"/>
            <a:r>
              <a:rPr lang="it-IT" sz="2400" dirty="0"/>
              <a:t>Come agisce LA REGOLAMENTAZIONE?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7537236-2FA6-4020-97CB-DC2E7A9ABF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8349" y="1617151"/>
            <a:ext cx="7509122" cy="4467973"/>
          </a:xfrm>
        </p:spPr>
        <p:txBody>
          <a:bodyPr>
            <a:noAutofit/>
          </a:bodyPr>
          <a:lstStyle/>
          <a:p>
            <a:pPr algn="just"/>
            <a:r>
              <a:rPr lang="it-IT" sz="2000" dirty="0">
                <a:latin typeface="Constantia" panose="02030602050306030303" pitchFamily="18" charset="0"/>
              </a:rPr>
              <a:t>Storicamente l’esigenza di regolamentazione si è tradotta in un costante </a:t>
            </a:r>
            <a:r>
              <a:rPr lang="it-IT" sz="2000" b="1" dirty="0">
                <a:latin typeface="Constantia" panose="02030602050306030303" pitchFamily="18" charset="0"/>
              </a:rPr>
              <a:t>controllo</a:t>
            </a:r>
            <a:r>
              <a:rPr lang="it-IT" sz="2000" dirty="0">
                <a:latin typeface="Constantia" panose="02030602050306030303" pitchFamily="18" charset="0"/>
              </a:rPr>
              <a:t> su tutte le componenti del sistema finanziario</a:t>
            </a:r>
          </a:p>
          <a:p>
            <a:pPr algn="just"/>
            <a:r>
              <a:rPr lang="it-IT" sz="2000" dirty="0">
                <a:latin typeface="Constantia" panose="02030602050306030303" pitchFamily="18" charset="0"/>
              </a:rPr>
              <a:t>I </a:t>
            </a:r>
            <a:r>
              <a:rPr lang="it-IT" sz="2000" b="1" u="sng" dirty="0">
                <a:latin typeface="Constantia" panose="02030602050306030303" pitchFamily="18" charset="0"/>
              </a:rPr>
              <a:t>modelli più recenti </a:t>
            </a:r>
            <a:r>
              <a:rPr lang="it-IT" sz="2000" dirty="0">
                <a:latin typeface="Constantia" panose="02030602050306030303" pitchFamily="18" charset="0"/>
              </a:rPr>
              <a:t>di regolazione si basano invece su un sistema di controllo fondato sulla collaborazione e su un corretto equilibrio tra la componente di matrice pubblicistica e privatistica, secondo uno schema «a doppio binario» (</a:t>
            </a:r>
            <a:r>
              <a:rPr lang="it-IT" sz="2000" b="1" u="sng" dirty="0" err="1">
                <a:latin typeface="Constantia" panose="02030602050306030303" pitchFamily="18" charset="0"/>
              </a:rPr>
              <a:t>two</a:t>
            </a:r>
            <a:r>
              <a:rPr lang="it-IT" sz="2000" b="1" u="sng" dirty="0">
                <a:latin typeface="Constantia" panose="02030602050306030303" pitchFamily="18" charset="0"/>
              </a:rPr>
              <a:t>-</a:t>
            </a:r>
            <a:r>
              <a:rPr lang="it-IT" sz="2000" b="1" u="sng" dirty="0" err="1">
                <a:latin typeface="Constantia" panose="02030602050306030303" pitchFamily="18" charset="0"/>
              </a:rPr>
              <a:t>tier</a:t>
            </a:r>
            <a:r>
              <a:rPr lang="it-IT" sz="2000" b="1" u="sng" dirty="0">
                <a:latin typeface="Constantia" panose="02030602050306030303" pitchFamily="18" charset="0"/>
              </a:rPr>
              <a:t>-system</a:t>
            </a:r>
            <a:r>
              <a:rPr lang="it-IT" sz="2000" dirty="0">
                <a:latin typeface="Constantia" panose="02030602050306030303" pitchFamily="18" charset="0"/>
              </a:rPr>
              <a:t>), ove valutazioni di </a:t>
            </a:r>
            <a:r>
              <a:rPr lang="it-IT" sz="2000" i="1" dirty="0">
                <a:latin typeface="Constantia" panose="02030602050306030303" pitchFamily="18" charset="0"/>
              </a:rPr>
              <a:t>law and </a:t>
            </a:r>
            <a:r>
              <a:rPr lang="it-IT" sz="2000" i="1" dirty="0" err="1">
                <a:latin typeface="Constantia" panose="02030602050306030303" pitchFamily="18" charset="0"/>
              </a:rPr>
              <a:t>economics</a:t>
            </a:r>
            <a:r>
              <a:rPr lang="it-IT" sz="2000" i="1" dirty="0">
                <a:latin typeface="Constantia" panose="02030602050306030303" pitchFamily="18" charset="0"/>
              </a:rPr>
              <a:t> </a:t>
            </a:r>
            <a:r>
              <a:rPr lang="it-IT" sz="2000" dirty="0">
                <a:latin typeface="Constantia" panose="02030602050306030303" pitchFamily="18" charset="0"/>
              </a:rPr>
              <a:t>e di costi benefici individuano gli ambiti in cui l’autonomia degli operatori è più indicata per scongiurare rischi fi fallimento di mercato</a:t>
            </a:r>
          </a:p>
          <a:p>
            <a:pPr algn="just"/>
            <a:r>
              <a:rPr lang="it-IT" sz="2000" b="1" u="sng" dirty="0">
                <a:solidFill>
                  <a:schemeClr val="bg1"/>
                </a:solidFill>
                <a:latin typeface="Constantia" panose="02030602050306030303" pitchFamily="18" charset="0"/>
              </a:rPr>
              <a:t>Risultato:</a:t>
            </a:r>
            <a:r>
              <a:rPr lang="it-IT" sz="2000" dirty="0">
                <a:latin typeface="Constantia" panose="02030602050306030303" pitchFamily="18" charset="0"/>
              </a:rPr>
              <a:t> Crescono di più le nazioni che adottano una regolazione dei mercati meno ingombrante, meno invasiva nei confronti delle libertà imprenditoriali.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DADE65A-A89E-4D84-8D42-B437726C6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</a:pPr>
            <a:fld id="{747B702B-12FA-4C4B-8B31-65F66270659C}" type="slidenum">
              <a:rPr lang="it-IT" kern="0">
                <a:solidFill>
                  <a:srgbClr val="333333"/>
                </a:solidFill>
                <a:effectLst>
                  <a:outerShdw blurRad="63500" dir="2700000" algn="tl" rotWithShape="0">
                    <a:prstClr val="white">
                      <a:alpha val="40000"/>
                    </a:prstClr>
                  </a:outerShdw>
                </a:effectLst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</a:pPr>
              <a:t>33</a:t>
            </a:fld>
            <a:endParaRPr lang="it-IT" kern="0">
              <a:solidFill>
                <a:srgbClr val="333333"/>
              </a:solidFill>
              <a:effectLst>
                <a:outerShdw blurRad="63500" dir="2700000" algn="tl" rotWithShape="0">
                  <a:prstClr val="white">
                    <a:alpha val="40000"/>
                  </a:prstClr>
                </a:outerShdw>
              </a:effectLst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710072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653D174-CA31-4273-986E-8DA0E329B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REGOLAMENTAZIONE ECONOMICA E SOCIALE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26871FC-E0B2-4D28-9522-1717D80D1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it-IT" dirty="0">
              <a:latin typeface="Constantia" panose="02030602050306030303" pitchFamily="18" charset="0"/>
            </a:endParaRPr>
          </a:p>
          <a:p>
            <a:pPr algn="just"/>
            <a:r>
              <a:rPr lang="it-IT" dirty="0">
                <a:latin typeface="Constantia" panose="02030602050306030303" pitchFamily="18" charset="0"/>
              </a:rPr>
              <a:t>Entrambe sono modalità di intervento pubblico</a:t>
            </a:r>
          </a:p>
          <a:p>
            <a:pPr algn="just"/>
            <a:r>
              <a:rPr lang="it-IT" dirty="0">
                <a:latin typeface="Constantia" panose="02030602050306030303" pitchFamily="18" charset="0"/>
              </a:rPr>
              <a:t>La </a:t>
            </a:r>
            <a:r>
              <a:rPr lang="it-IT" b="1" dirty="0">
                <a:solidFill>
                  <a:schemeClr val="bg1"/>
                </a:solidFill>
                <a:latin typeface="Constantia" panose="02030602050306030303" pitchFamily="18" charset="0"/>
              </a:rPr>
              <a:t>regolamentazione economica </a:t>
            </a:r>
            <a:r>
              <a:rPr lang="it-IT" dirty="0">
                <a:latin typeface="Constantia" panose="02030602050306030303" pitchFamily="18" charset="0"/>
              </a:rPr>
              <a:t>interviene sulla previsione di </a:t>
            </a:r>
            <a:r>
              <a:rPr lang="it-IT" dirty="0" smtClean="0">
                <a:latin typeface="Constantia" panose="02030602050306030303" pitchFamily="18" charset="0"/>
              </a:rPr>
              <a:t>regole </a:t>
            </a:r>
            <a:r>
              <a:rPr lang="it-IT" dirty="0">
                <a:latin typeface="Constantia" panose="02030602050306030303" pitchFamily="18" charset="0"/>
              </a:rPr>
              <a:t>relative alle più importanti scelte gestionali delle imprese, sulla tutela della concorrenza, sul corretto funzionamento dei mercati e sul coordinamento delle azioni degli agenti, anche attraverso al contrattazione negoziata. A volte può perseguire finalità di carattere sociale.</a:t>
            </a:r>
          </a:p>
          <a:p>
            <a:pPr algn="just"/>
            <a:r>
              <a:rPr lang="it-IT" dirty="0">
                <a:latin typeface="Constantia" panose="02030602050306030303" pitchFamily="18" charset="0"/>
              </a:rPr>
              <a:t>La </a:t>
            </a:r>
            <a:r>
              <a:rPr lang="it-IT" dirty="0">
                <a:solidFill>
                  <a:srgbClr val="0070C0"/>
                </a:solidFill>
                <a:latin typeface="Constantia" panose="02030602050306030303" pitchFamily="18" charset="0"/>
              </a:rPr>
              <a:t>regolamentazione sociale </a:t>
            </a:r>
            <a:r>
              <a:rPr lang="it-IT" dirty="0">
                <a:latin typeface="Constantia" panose="02030602050306030303" pitchFamily="18" charset="0"/>
              </a:rPr>
              <a:t>ha come fine di controllare e ridurre i costi collettivi delle decisioni private, perseguendo obiettivi di equità e tutela. La regolamentazione è qui incentrata sulla tutela dei consumatori e dei risparmiatori, sulla trasparenza informativa, su regole di correttezza dei comportamenti,  sulla garanzia di un elevato livello qualitativo del mercato.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565B47B-7595-4422-9EC4-372C9DE8D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</a:pPr>
            <a:fld id="{747B702B-12FA-4C4B-8B31-65F66270659C}" type="slidenum">
              <a:rPr lang="it-IT" kern="0">
                <a:solidFill>
                  <a:srgbClr val="333333"/>
                </a:solidFill>
                <a:effectLst>
                  <a:outerShdw blurRad="63500" dir="2700000" algn="tl" rotWithShape="0">
                    <a:prstClr val="white">
                      <a:alpha val="40000"/>
                    </a:prstClr>
                  </a:outerShdw>
                </a:effectLst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</a:pPr>
              <a:t>34</a:t>
            </a:fld>
            <a:endParaRPr lang="it-IT" kern="0">
              <a:solidFill>
                <a:srgbClr val="333333"/>
              </a:solidFill>
              <a:effectLst>
                <a:outerShdw blurRad="63500" dir="2700000" algn="tl" rotWithShape="0">
                  <a:prstClr val="white">
                    <a:alpha val="40000"/>
                  </a:prstClr>
                </a:outerShdw>
              </a:effectLst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314985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653D174-CA31-4273-986E-8DA0E329B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…conseguenze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26871FC-E0B2-4D28-9522-1717D80D1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t-IT" sz="2400" dirty="0">
                <a:latin typeface="Constantia" panose="02030602050306030303" pitchFamily="18" charset="0"/>
              </a:rPr>
              <a:t>La </a:t>
            </a:r>
            <a:r>
              <a:rPr lang="it-IT" sz="2400" b="1" dirty="0">
                <a:solidFill>
                  <a:schemeClr val="bg1"/>
                </a:solidFill>
                <a:latin typeface="Constantia" panose="02030602050306030303" pitchFamily="18" charset="0"/>
              </a:rPr>
              <a:t>regolamentazione economica </a:t>
            </a:r>
            <a:r>
              <a:rPr lang="it-IT" sz="2400" dirty="0">
                <a:latin typeface="Constantia" panose="02030602050306030303" pitchFamily="18" charset="0"/>
              </a:rPr>
              <a:t>può comportare la </a:t>
            </a:r>
            <a:r>
              <a:rPr lang="it-IT" sz="2400" b="1" dirty="0">
                <a:solidFill>
                  <a:schemeClr val="accent6">
                    <a:lumMod val="75000"/>
                  </a:schemeClr>
                </a:solidFill>
                <a:latin typeface="Constantia" panose="02030602050306030303" pitchFamily="18" charset="0"/>
              </a:rPr>
              <a:t>c.d. cattura del regolatore</a:t>
            </a:r>
            <a:r>
              <a:rPr lang="it-IT" sz="2400" dirty="0">
                <a:latin typeface="Constantia" panose="02030602050306030303" pitchFamily="18" charset="0"/>
              </a:rPr>
              <a:t>. Ove siano le imprese stesse a richiedere servizi di regolamentazione si producono effetti distorsivi della concorrenza, determinando effetti potenzialmente lesivi nei confronti della collettività.</a:t>
            </a:r>
          </a:p>
          <a:p>
            <a:pPr algn="just"/>
            <a:r>
              <a:rPr lang="it-IT" sz="2400" dirty="0">
                <a:latin typeface="Constantia" panose="02030602050306030303" pitchFamily="18" charset="0"/>
              </a:rPr>
              <a:t>La </a:t>
            </a:r>
            <a:r>
              <a:rPr lang="it-IT" sz="2400" dirty="0">
                <a:solidFill>
                  <a:srgbClr val="0070C0"/>
                </a:solidFill>
                <a:latin typeface="Constantia" panose="02030602050306030303" pitchFamily="18" charset="0"/>
              </a:rPr>
              <a:t>regolamentazione sociale </a:t>
            </a:r>
            <a:r>
              <a:rPr lang="it-IT" sz="2400" dirty="0">
                <a:latin typeface="Constantia" panose="02030602050306030303" pitchFamily="18" charset="0"/>
              </a:rPr>
              <a:t> può comportare l’aumento della possibilità del rischio di un «mercato politico della regolamentazione»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565B47B-7595-4422-9EC4-372C9DE8D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</a:pPr>
            <a:fld id="{747B702B-12FA-4C4B-8B31-65F66270659C}" type="slidenum">
              <a:rPr lang="it-IT" kern="0">
                <a:solidFill>
                  <a:srgbClr val="333333"/>
                </a:solidFill>
                <a:effectLst>
                  <a:outerShdw blurRad="63500" dir="2700000" algn="tl" rotWithShape="0">
                    <a:prstClr val="white">
                      <a:alpha val="40000"/>
                    </a:prstClr>
                  </a:outerShdw>
                </a:effectLst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</a:pPr>
              <a:t>35</a:t>
            </a:fld>
            <a:endParaRPr lang="it-IT" kern="0">
              <a:solidFill>
                <a:srgbClr val="333333"/>
              </a:solidFill>
              <a:effectLst>
                <a:outerShdw blurRad="63500" dir="2700000" algn="tl" rotWithShape="0">
                  <a:prstClr val="white">
                    <a:alpha val="40000"/>
                  </a:prstClr>
                </a:outerShdw>
              </a:effectLst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0393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653D174-CA31-4273-986E-8DA0E329B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t-IT" sz="2400" dirty="0"/>
              <a:t>…segue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26871FC-E0B2-4D28-9522-1717D80D1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it-IT" sz="2400" dirty="0">
              <a:latin typeface="Constantia" panose="02030602050306030303" pitchFamily="18" charset="0"/>
            </a:endParaRPr>
          </a:p>
          <a:p>
            <a:pPr algn="just"/>
            <a:r>
              <a:rPr lang="it-IT" sz="2400" dirty="0">
                <a:latin typeface="Constantia" panose="02030602050306030303" pitchFamily="18" charset="0"/>
              </a:rPr>
              <a:t>La regolamentazione del sistema finanziario ha recepito progressivamente le modalità di intervento della regolamentazione sociale (definizione modelli di comportamento in relazione agli interessi da proteggere).</a:t>
            </a:r>
          </a:p>
          <a:p>
            <a:pPr algn="just"/>
            <a:r>
              <a:rPr lang="it-IT" sz="2400" dirty="0">
                <a:latin typeface="Constantia" panose="02030602050306030303" pitchFamily="18" charset="0"/>
              </a:rPr>
              <a:t>Tuttavia la coesistenza dei 2 modelli lascia aperto un problema di ottimizzazione dell’intervento statale.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565B47B-7595-4422-9EC4-372C9DE8D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</a:pPr>
            <a:fld id="{747B702B-12FA-4C4B-8B31-65F66270659C}" type="slidenum">
              <a:rPr lang="it-IT" kern="0">
                <a:solidFill>
                  <a:srgbClr val="333333"/>
                </a:solidFill>
                <a:effectLst>
                  <a:outerShdw blurRad="63500" dir="2700000" algn="tl" rotWithShape="0">
                    <a:prstClr val="white">
                      <a:alpha val="40000"/>
                    </a:prstClr>
                  </a:outerShdw>
                </a:effectLst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</a:pPr>
              <a:t>36</a:t>
            </a:fld>
            <a:endParaRPr lang="it-IT" kern="0">
              <a:solidFill>
                <a:srgbClr val="333333"/>
              </a:solidFill>
              <a:effectLst>
                <a:outerShdw blurRad="63500" dir="2700000" algn="tl" rotWithShape="0">
                  <a:prstClr val="white">
                    <a:alpha val="40000"/>
                  </a:prstClr>
                </a:outerShdw>
              </a:effectLst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592254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4186269-BE89-4C5B-A5EE-0DFBEE03E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400" dirty="0"/>
              <a:t>Obiettivi e modelli della regolamentazione finanziaria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BC595FD-A03B-4DD7-8188-CC888C1E0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3463" y="1828801"/>
            <a:ext cx="7583488" cy="4438834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342900" indent="-342900" algn="just">
              <a:buAutoNum type="arabicPeriod"/>
            </a:pPr>
            <a:r>
              <a:rPr lang="it-IT" sz="2400" b="1" dirty="0">
                <a:solidFill>
                  <a:schemeClr val="bg1"/>
                </a:solidFill>
                <a:latin typeface="Constantia" panose="02030602050306030303" pitchFamily="18" charset="0"/>
              </a:rPr>
              <a:t>Perseguimento della stabilità sia macroeconomica che microeconomica</a:t>
            </a:r>
            <a:r>
              <a:rPr lang="it-IT" sz="2400" dirty="0">
                <a:latin typeface="Constantia" panose="02030602050306030303" pitchFamily="18" charset="0"/>
              </a:rPr>
              <a:t>. Si persegue attraverso la cd. vigilanza prudenziale</a:t>
            </a:r>
          </a:p>
          <a:p>
            <a:pPr marL="342900" indent="-342900" algn="just">
              <a:buAutoNum type="arabicPeriod"/>
            </a:pPr>
            <a:r>
              <a:rPr lang="it-IT" sz="2400" b="1" dirty="0">
                <a:solidFill>
                  <a:schemeClr val="bg1"/>
                </a:solidFill>
                <a:latin typeface="Constantia" panose="02030602050306030303" pitchFamily="18" charset="0"/>
              </a:rPr>
              <a:t>Trasparenza</a:t>
            </a:r>
            <a:r>
              <a:rPr lang="it-IT" sz="2400" dirty="0">
                <a:latin typeface="Constantia" panose="02030602050306030303" pitchFamily="18" charset="0"/>
              </a:rPr>
              <a:t> come elemento in grado di favorire una maggiore equità nella distribuzione delle risorse. Si persegue attraverso l’imposizione di regole di trasparenza sul mercato e sugli intermediari.</a:t>
            </a:r>
          </a:p>
          <a:p>
            <a:pPr marL="342900" indent="-342900" algn="just">
              <a:buAutoNum type="arabicPeriod"/>
            </a:pPr>
            <a:r>
              <a:rPr lang="it-IT" sz="2400" b="1" dirty="0">
                <a:solidFill>
                  <a:schemeClr val="bg1"/>
                </a:solidFill>
                <a:latin typeface="Constantia" panose="02030602050306030303" pitchFamily="18" charset="0"/>
              </a:rPr>
              <a:t>Tutela e difesa della concorrenza </a:t>
            </a:r>
            <a:r>
              <a:rPr lang="it-IT" sz="2400" dirty="0">
                <a:latin typeface="Constantia" panose="02030602050306030303" pitchFamily="18" charset="0"/>
              </a:rPr>
              <a:t>nel settore dell’intermediazione. Si persegue attraverso regole in materia di concentrazioni, intese e posizioni dominanti.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AB38649-7180-4886-BEAA-05AC2292B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Clr>
                <a:srgbClr val="000000"/>
              </a:buClr>
            </a:pPr>
            <a:fld id="{747B702B-12FA-4C4B-8B31-65F66270659C}" type="slidenum">
              <a:rPr lang="it-IT" kern="0">
                <a:solidFill>
                  <a:srgbClr val="333333"/>
                </a:solidFill>
                <a:effectLst>
                  <a:outerShdw blurRad="63500" dir="2700000" algn="tl" rotWithShape="0">
                    <a:prstClr val="white">
                      <a:alpha val="40000"/>
                    </a:prstClr>
                  </a:outerShdw>
                </a:effectLst>
                <a:latin typeface="Arial"/>
                <a:cs typeface="Arial"/>
                <a:sym typeface="Arial"/>
              </a:rPr>
              <a:pPr>
                <a:buClr>
                  <a:srgbClr val="000000"/>
                </a:buClr>
              </a:pPr>
              <a:t>37</a:t>
            </a:fld>
            <a:endParaRPr lang="it-IT" kern="0">
              <a:solidFill>
                <a:srgbClr val="333333"/>
              </a:solidFill>
              <a:effectLst>
                <a:outerShdw blurRad="63500" dir="2700000" algn="tl" rotWithShape="0">
                  <a:prstClr val="white">
                    <a:alpha val="40000"/>
                  </a:prstClr>
                </a:outerShdw>
              </a:effectLst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269899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it-IT" sz="8000" dirty="0">
                <a:solidFill>
                  <a:schemeClr val="tx2">
                    <a:satMod val="130000"/>
                  </a:schemeClr>
                </a:solidFill>
              </a:rPr>
              <a:t> 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>
          <a:xfrm>
            <a:off x="2279577" y="2204864"/>
            <a:ext cx="7583487" cy="2088232"/>
          </a:xfrm>
        </p:spPr>
        <p:txBody>
          <a:bodyPr>
            <a:noAutofit/>
          </a:bodyPr>
          <a:lstStyle/>
          <a:p>
            <a:r>
              <a:rPr lang="it-IT" sz="4800" dirty="0">
                <a:solidFill>
                  <a:srgbClr val="FFFFFF"/>
                </a:solidFill>
                <a:latin typeface="Engravers MT" panose="02090707080505020304" pitchFamily="18" charset="0"/>
              </a:rPr>
              <a:t>LA COSTITUZIONE ECONOMICA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2855640" y="5157193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it-IT" sz="4800" b="1" dirty="0">
                <a:solidFill>
                  <a:srgbClr val="333333"/>
                </a:solidFill>
                <a:latin typeface="Constantia" panose="02030602050306030303" pitchFamily="18" charset="0"/>
                <a:cs typeface="Arial"/>
                <a:sym typeface="Arial"/>
              </a:rPr>
              <a:t>COS’E’ ?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latin typeface="Engravers MT" panose="02090707080505020304" pitchFamily="18" charset="0"/>
              </a:rPr>
              <a:t>NOZIONE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303463" y="2492897"/>
            <a:ext cx="7583488" cy="3633267"/>
          </a:xfrm>
        </p:spPr>
        <p:txBody>
          <a:bodyPr>
            <a:normAutofit/>
          </a:bodyPr>
          <a:lstStyle/>
          <a:p>
            <a:r>
              <a:rPr lang="it-IT" sz="3200" dirty="0">
                <a:latin typeface="Constantia" panose="02030602050306030303" pitchFamily="18" charset="0"/>
              </a:rPr>
              <a:t>ORIGINE: Cultura </a:t>
            </a:r>
            <a:r>
              <a:rPr lang="it-IT" sz="3200" dirty="0" err="1" smtClean="0">
                <a:latin typeface="Constantia" panose="02030602050306030303" pitchFamily="18" charset="0"/>
              </a:rPr>
              <a:t>gius</a:t>
            </a:r>
            <a:r>
              <a:rPr lang="it-IT" sz="3200" dirty="0" smtClean="0">
                <a:latin typeface="Constantia" panose="02030602050306030303" pitchFamily="18" charset="0"/>
              </a:rPr>
              <a:t>-pubblicistica </a:t>
            </a:r>
            <a:r>
              <a:rPr lang="it-IT" sz="3200" dirty="0">
                <a:latin typeface="Constantia" panose="02030602050306030303" pitchFamily="18" charset="0"/>
              </a:rPr>
              <a:t>tedesca dopo il primo conflitto mondiale</a:t>
            </a:r>
          </a:p>
          <a:p>
            <a:r>
              <a:rPr lang="it-IT" sz="3200" dirty="0">
                <a:latin typeface="Constantia" panose="02030602050306030303" pitchFamily="18" charset="0"/>
              </a:rPr>
              <a:t>3 NOZIONI o SENSI</a:t>
            </a:r>
          </a:p>
        </p:txBody>
      </p:sp>
    </p:spTree>
    <p:extLst>
      <p:ext uri="{BB962C8B-B14F-4D97-AF65-F5344CB8AC3E}">
        <p14:creationId xmlns:p14="http://schemas.microsoft.com/office/powerpoint/2010/main" val="32289123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latin typeface="Engravers MT" panose="02090707080505020304" pitchFamily="18" charset="0"/>
              </a:rPr>
              <a:t>PRIMO SENSO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919536" y="1828801"/>
            <a:ext cx="8424936" cy="4297363"/>
          </a:xfrm>
        </p:spPr>
        <p:txBody>
          <a:bodyPr>
            <a:normAutofit fontScale="92500"/>
          </a:bodyPr>
          <a:lstStyle/>
          <a:p>
            <a:pPr marL="739775" lvl="2" indent="-457200">
              <a:spcBef>
                <a:spcPts val="2000"/>
              </a:spcBef>
            </a:pPr>
            <a:r>
              <a:rPr lang="it-IT" sz="2600" b="1" dirty="0">
                <a:latin typeface="Constantia" panose="02030602050306030303" pitchFamily="18" charset="0"/>
              </a:rPr>
              <a:t>Formula riassuntiva delle norme della Costituzione in senso formale sui rapporti economici. </a:t>
            </a:r>
          </a:p>
          <a:p>
            <a:pPr lvl="1">
              <a:buFont typeface="Wingdings" charset="2"/>
              <a:buChar char="Ø"/>
            </a:pPr>
            <a:r>
              <a:rPr lang="it-IT" sz="2600" dirty="0">
                <a:latin typeface="Constantia" panose="02030602050306030303" pitchFamily="18" charset="0"/>
              </a:rPr>
              <a:t>Artt. 41 e 43 </a:t>
            </a:r>
            <a:r>
              <a:rPr lang="it-IT" sz="2600" dirty="0" err="1">
                <a:latin typeface="Constantia" panose="02030602050306030303" pitchFamily="18" charset="0"/>
              </a:rPr>
              <a:t>Cost</a:t>
            </a:r>
            <a:r>
              <a:rPr lang="it-IT" sz="2600" dirty="0">
                <a:latin typeface="Constantia" panose="02030602050306030303" pitchFamily="18" charset="0"/>
              </a:rPr>
              <a:t>. sull’IMPRESA</a:t>
            </a:r>
          </a:p>
          <a:p>
            <a:pPr lvl="1">
              <a:buFont typeface="Wingdings" charset="2"/>
              <a:buChar char="Ø"/>
            </a:pPr>
            <a:r>
              <a:rPr lang="it-IT" sz="2600" dirty="0">
                <a:latin typeface="Constantia" panose="02030602050306030303" pitchFamily="18" charset="0"/>
              </a:rPr>
              <a:t>Artt. 42 e 43 </a:t>
            </a:r>
            <a:r>
              <a:rPr lang="it-IT" sz="2600" dirty="0" err="1">
                <a:latin typeface="Constantia" panose="02030602050306030303" pitchFamily="18" charset="0"/>
              </a:rPr>
              <a:t>Cost</a:t>
            </a:r>
            <a:r>
              <a:rPr lang="it-IT" sz="2600" dirty="0">
                <a:latin typeface="Constantia" panose="02030602050306030303" pitchFamily="18" charset="0"/>
              </a:rPr>
              <a:t>. sulla PROPRIETA’</a:t>
            </a:r>
          </a:p>
          <a:p>
            <a:pPr lvl="1">
              <a:buFont typeface="Wingdings" charset="2"/>
              <a:buChar char="Ø"/>
            </a:pPr>
            <a:r>
              <a:rPr lang="it-IT" sz="2600" dirty="0">
                <a:latin typeface="Constantia" panose="02030602050306030303" pitchFamily="18" charset="0"/>
              </a:rPr>
              <a:t>Artt. 45 e 47 </a:t>
            </a:r>
            <a:r>
              <a:rPr lang="it-IT" sz="2600" dirty="0" err="1">
                <a:latin typeface="Constantia" panose="02030602050306030303" pitchFamily="18" charset="0"/>
              </a:rPr>
              <a:t>Cost</a:t>
            </a:r>
            <a:r>
              <a:rPr lang="it-IT" sz="2600" dirty="0">
                <a:latin typeface="Constantia" panose="02030602050306030303" pitchFamily="18" charset="0"/>
              </a:rPr>
              <a:t>. sulla COOPERAZIONE e RISPARMIO</a:t>
            </a:r>
          </a:p>
          <a:p>
            <a:pPr lvl="1"/>
            <a:r>
              <a:rPr lang="it-IT" sz="2600" b="1" dirty="0">
                <a:latin typeface="Constantia" panose="02030602050306030303" pitchFamily="18" charset="0"/>
              </a:rPr>
              <a:t>La formula include anche le norme contenute in leggi </a:t>
            </a:r>
            <a:r>
              <a:rPr lang="it-IT" sz="2600" b="1" dirty="0" smtClean="0">
                <a:latin typeface="Constantia" panose="02030602050306030303" pitchFamily="18" charset="0"/>
              </a:rPr>
              <a:t>ordinarie, </a:t>
            </a:r>
            <a:r>
              <a:rPr lang="it-IT" sz="2600" b="1" dirty="0">
                <a:latin typeface="Constantia" panose="02030602050306030303" pitchFamily="18" charset="0"/>
              </a:rPr>
              <a:t>ma di rilevanza costituzionale </a:t>
            </a:r>
          </a:p>
          <a:p>
            <a:pPr lvl="1">
              <a:buFont typeface="Wingdings" charset="2"/>
              <a:buChar char="Ø"/>
            </a:pPr>
            <a:r>
              <a:rPr lang="it-IT" sz="2600" dirty="0">
                <a:latin typeface="Constantia" panose="02030602050306030303" pitchFamily="18" charset="0"/>
              </a:rPr>
              <a:t>es. Legge antitrust n. 287/1990 </a:t>
            </a:r>
          </a:p>
          <a:p>
            <a:pPr lvl="1">
              <a:buFont typeface="Wingdings" charset="2"/>
              <a:buChar char="Ø"/>
            </a:pPr>
            <a:r>
              <a:rPr lang="it-IT" sz="2600" dirty="0" err="1">
                <a:latin typeface="Constantia" panose="02030602050306030303" pitchFamily="18" charset="0"/>
              </a:rPr>
              <a:t>d.l.</a:t>
            </a:r>
            <a:r>
              <a:rPr lang="it-IT" sz="2600" dirty="0">
                <a:latin typeface="Constantia" panose="02030602050306030303" pitchFamily="18" charset="0"/>
              </a:rPr>
              <a:t> n. 333/1992 sulle privatizzazioni</a:t>
            </a:r>
          </a:p>
          <a:p>
            <a:pPr marL="282575" lvl="1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491970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latin typeface="Engravers MT" panose="02090707080505020304" pitchFamily="18" charset="0"/>
              </a:rPr>
              <a:t>SECONDO SENSO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03512" y="1828801"/>
            <a:ext cx="8712968" cy="4297363"/>
          </a:xfrm>
        </p:spPr>
        <p:txBody>
          <a:bodyPr>
            <a:normAutofit lnSpcReduction="10000"/>
          </a:bodyPr>
          <a:lstStyle/>
          <a:p>
            <a:r>
              <a:rPr lang="it-IT" sz="2800" b="1" dirty="0">
                <a:latin typeface="Constantia" panose="02030602050306030303" pitchFamily="18" charset="0"/>
              </a:rPr>
              <a:t>Come insieme di istituti che, pur facendo parte del diritto, non appartengono necessariamente alla Costituzione scritta.</a:t>
            </a:r>
          </a:p>
          <a:p>
            <a:r>
              <a:rPr lang="it-IT" sz="2800" b="1" dirty="0">
                <a:latin typeface="Constantia" panose="02030602050306030303" pitchFamily="18" charset="0"/>
              </a:rPr>
              <a:t>L’analisi dei rapporti tra Stato ed economia deve andare oltre le norme, prendendo in considerazione anche i mutamenti nell’opinione pubblica (spirito pubblico).</a:t>
            </a:r>
          </a:p>
          <a:p>
            <a:pPr marL="638175" lvl="1" indent="-342900">
              <a:buFont typeface="Wingdings" charset="2"/>
              <a:buChar char="Ø"/>
            </a:pPr>
            <a:r>
              <a:rPr lang="it-IT" dirty="0">
                <a:latin typeface="Constantia" panose="02030602050306030303" pitchFamily="18" charset="0"/>
              </a:rPr>
              <a:t>Espressione Albert </a:t>
            </a:r>
            <a:r>
              <a:rPr lang="it-IT" dirty="0" err="1">
                <a:latin typeface="Constantia" panose="02030602050306030303" pitchFamily="18" charset="0"/>
              </a:rPr>
              <a:t>Venn</a:t>
            </a:r>
            <a:r>
              <a:rPr lang="it-IT" dirty="0">
                <a:latin typeface="Constantia" panose="02030602050306030303" pitchFamily="18" charset="0"/>
              </a:rPr>
              <a:t> </a:t>
            </a:r>
            <a:r>
              <a:rPr lang="it-IT" dirty="0" err="1">
                <a:latin typeface="Constantia" panose="02030602050306030303" pitchFamily="18" charset="0"/>
              </a:rPr>
              <a:t>Dicey</a:t>
            </a:r>
            <a:r>
              <a:rPr lang="it-IT" dirty="0">
                <a:solidFill>
                  <a:srgbClr val="333333"/>
                </a:solidFill>
                <a:latin typeface="Constantia" panose="02030602050306030303" pitchFamily="18" charset="0"/>
              </a:rPr>
              <a:t>, prof. Oxford. </a:t>
            </a:r>
            <a:r>
              <a:rPr lang="it-IT" i="1" dirty="0">
                <a:solidFill>
                  <a:srgbClr val="333333"/>
                </a:solidFill>
                <a:latin typeface="Constantia" panose="02030602050306030303" pitchFamily="18" charset="0"/>
              </a:rPr>
              <a:t>Ciclo di conferenze pubblicate in Diritto e o</a:t>
            </a:r>
            <a:r>
              <a:rPr lang="it-IT" i="1" dirty="0">
                <a:latin typeface="Constantia" panose="02030602050306030303" pitchFamily="18" charset="0"/>
              </a:rPr>
              <a:t>pinione pubblica, 1898 nell’Inghilterra del XIX sec.</a:t>
            </a:r>
          </a:p>
          <a:p>
            <a:pPr marL="638175" lvl="1" indent="-342900">
              <a:buFont typeface="Wingdings" charset="2"/>
              <a:buChar char="Ø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3265741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latin typeface="Engravers MT" panose="02090707080505020304" pitchFamily="18" charset="0"/>
              </a:rPr>
              <a:t>Terzo senso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800" b="1" dirty="0">
                <a:latin typeface="Constantia" panose="02030602050306030303" pitchFamily="18" charset="0"/>
              </a:rPr>
              <a:t>Espressione che ricomprende anche il </a:t>
            </a:r>
            <a:r>
              <a:rPr lang="it-IT" sz="2800" b="1" dirty="0" smtClean="0">
                <a:latin typeface="Constantia" panose="02030602050306030303" pitchFamily="18" charset="0"/>
              </a:rPr>
              <a:t>c.d</a:t>
            </a:r>
            <a:r>
              <a:rPr lang="it-IT" sz="2800" b="1" dirty="0">
                <a:latin typeface="Constantia" panose="02030602050306030303" pitchFamily="18" charset="0"/>
              </a:rPr>
              <a:t>. DIRITTO VIVENTE concernente i profili amministrativi.</a:t>
            </a:r>
          </a:p>
          <a:p>
            <a:pPr marL="0" indent="0">
              <a:buNone/>
            </a:pPr>
            <a:endParaRPr lang="it-IT" dirty="0">
              <a:latin typeface="Constantia" panose="02030602050306030303" pitchFamily="18" charset="0"/>
            </a:endParaRPr>
          </a:p>
          <a:p>
            <a:pPr marL="638175" lvl="1" indent="-342900">
              <a:buFont typeface="Wingdings" charset="2"/>
              <a:buChar char="Ø"/>
            </a:pPr>
            <a:r>
              <a:rPr lang="it-IT" dirty="0">
                <a:latin typeface="Constantia" panose="02030602050306030303" pitchFamily="18" charset="0"/>
              </a:rPr>
              <a:t>Es. Tiene conto anche delle circolari al fine di evidenziare il divario tra Costituzione in senso formale e prassi</a:t>
            </a:r>
          </a:p>
        </p:txBody>
      </p:sp>
    </p:spTree>
    <p:extLst>
      <p:ext uri="{BB962C8B-B14F-4D97-AF65-F5344CB8AC3E}">
        <p14:creationId xmlns:p14="http://schemas.microsoft.com/office/powerpoint/2010/main" val="40168010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dirty="0">
                <a:latin typeface="Engravers MT" panose="02090707080505020304" pitchFamily="18" charset="0"/>
              </a:rPr>
              <a:t>Nozione riassuntiva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09333" y="1466467"/>
            <a:ext cx="8928992" cy="5164760"/>
          </a:xfrm>
          <a:prstGeom prst="ellipse">
            <a:avLst/>
          </a:prstGeo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it-IT" sz="3200" b="1" dirty="0">
                <a:latin typeface="Constantia" panose="02030602050306030303" pitchFamily="18" charset="0"/>
              </a:rPr>
              <a:t>L’espressione </a:t>
            </a:r>
          </a:p>
          <a:p>
            <a:pPr marL="0" indent="0" algn="ctr">
              <a:buNone/>
            </a:pPr>
            <a:r>
              <a:rPr lang="it-IT" sz="3200" b="1" dirty="0">
                <a:latin typeface="Constantia" panose="02030602050306030303" pitchFamily="18" charset="0"/>
              </a:rPr>
              <a:t>“costituzione economica” </a:t>
            </a:r>
          </a:p>
          <a:p>
            <a:pPr marL="0" indent="0" algn="ctr">
              <a:buNone/>
            </a:pPr>
            <a:r>
              <a:rPr lang="it-IT" sz="3200" b="1" dirty="0">
                <a:latin typeface="Constantia" panose="02030602050306030303" pitchFamily="18" charset="0"/>
              </a:rPr>
              <a:t>abbraccia istituti, norme e prassi </a:t>
            </a:r>
            <a:r>
              <a:rPr lang="it-IT" sz="3200" b="1" dirty="0" smtClean="0">
                <a:latin typeface="Constantia" panose="02030602050306030303" pitchFamily="18" charset="0"/>
              </a:rPr>
              <a:t>relative </a:t>
            </a:r>
            <a:r>
              <a:rPr lang="it-IT" sz="3200" b="1" dirty="0">
                <a:latin typeface="Constantia" panose="02030602050306030303" pitchFamily="18" charset="0"/>
              </a:rPr>
              <a:t>ai rapporti economici e alle imprese </a:t>
            </a:r>
          </a:p>
          <a:p>
            <a:pPr marL="0" indent="0" algn="ctr">
              <a:buNone/>
            </a:pPr>
            <a:r>
              <a:rPr lang="it-IT" sz="3200" b="1" dirty="0">
                <a:latin typeface="Constantia" panose="02030602050306030303" pitchFamily="18" charset="0"/>
              </a:rPr>
              <a:t>e tiene conto anche di alcuni aspetti sociali e culturali.</a:t>
            </a:r>
          </a:p>
        </p:txBody>
      </p:sp>
    </p:spTree>
    <p:extLst>
      <p:ext uri="{BB962C8B-B14F-4D97-AF65-F5344CB8AC3E}">
        <p14:creationId xmlns:p14="http://schemas.microsoft.com/office/powerpoint/2010/main" val="34372002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03464" y="2132857"/>
            <a:ext cx="7583487" cy="2201019"/>
          </a:xfrm>
        </p:spPr>
        <p:txBody>
          <a:bodyPr/>
          <a:lstStyle/>
          <a:p>
            <a:r>
              <a:rPr lang="it-IT" dirty="0">
                <a:latin typeface="Engravers MT" panose="02090707080505020304" pitchFamily="18" charset="0"/>
              </a:rPr>
              <a:t>LA VECCHIA COSTITUZIONE ECONOMICA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303464" y="4724400"/>
            <a:ext cx="7583487" cy="1656928"/>
          </a:xfrm>
        </p:spPr>
        <p:txBody>
          <a:bodyPr>
            <a:noAutofit/>
          </a:bodyPr>
          <a:lstStyle/>
          <a:p>
            <a:r>
              <a:rPr lang="it-IT" sz="3200" dirty="0">
                <a:latin typeface="Constantia" panose="02030602050306030303" pitchFamily="18" charset="0"/>
              </a:rPr>
              <a:t>I RAPPORTI TRA STATO ED ECONOMIA </a:t>
            </a:r>
          </a:p>
          <a:p>
            <a:r>
              <a:rPr lang="it-IT" sz="3200" dirty="0">
                <a:latin typeface="Constantia" panose="02030602050306030303" pitchFamily="18" charset="0"/>
              </a:rPr>
              <a:t>DALL’UNITA’ D’ITALIA AD OGGI</a:t>
            </a:r>
          </a:p>
        </p:txBody>
      </p:sp>
    </p:spTree>
    <p:extLst>
      <p:ext uri="{BB962C8B-B14F-4D97-AF65-F5344CB8AC3E}">
        <p14:creationId xmlns:p14="http://schemas.microsoft.com/office/powerpoint/2010/main" val="269557739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dirty="0">
                <a:latin typeface="Engravers MT" panose="02090707080505020304" pitchFamily="18" charset="0"/>
              </a:rPr>
              <a:t>QUATTRO PERIODI STORICI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/>
          </p:nvPr>
        </p:nvGraphicFramePr>
        <p:xfrm>
          <a:off x="2303463" y="1828801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1088367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>
                <a:latin typeface="Engravers MT" panose="02090707080505020304" pitchFamily="18" charset="0"/>
              </a:rPr>
              <a:t>NUOVA COSTITUZIONE ECONOMICA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/>
          </p:nvPr>
        </p:nvGraphicFramePr>
        <p:xfrm>
          <a:off x="2303463" y="1828801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36023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Precedente">
  <a:themeElements>
    <a:clrScheme name="Precedente">
      <a:dk1>
        <a:srgbClr val="921F07"/>
      </a:dk1>
      <a:lt1>
        <a:sysClr val="window" lastClr="FFFFFF"/>
      </a:lt1>
      <a:dk2>
        <a:srgbClr val="333333"/>
      </a:dk2>
      <a:lt2>
        <a:srgbClr val="E5E5D3"/>
      </a:lt2>
      <a:accent1>
        <a:srgbClr val="993232"/>
      </a:accent1>
      <a:accent2>
        <a:srgbClr val="9B6C34"/>
      </a:accent2>
      <a:accent3>
        <a:srgbClr val="736C5D"/>
      </a:accent3>
      <a:accent4>
        <a:srgbClr val="C9972B"/>
      </a:accent4>
      <a:accent5>
        <a:srgbClr val="C95F2B"/>
      </a:accent5>
      <a:accent6>
        <a:srgbClr val="8F7A05"/>
      </a:accent6>
      <a:hlink>
        <a:srgbClr val="933926"/>
      </a:hlink>
      <a:folHlink>
        <a:srgbClr val="916019"/>
      </a:folHlink>
    </a:clrScheme>
    <a:fontScheme name="Precedente">
      <a:majorFont>
        <a:latin typeface="Perpetua Titling MT"/>
        <a:ea typeface=""/>
        <a:cs typeface=""/>
        <a:font script="Jpan" typeface="ＭＳ Ｐ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inorFont>
    </a:fontScheme>
    <a:fmtScheme name="Precedent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tint val="100000"/>
                <a:shade val="30000"/>
                <a:satMod val="135000"/>
              </a:schemeClr>
            </a:gs>
          </a:gsLst>
          <a:path path="circle">
            <a:fillToRect l="70000" t="10000" b="7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5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25400" dir="4800000" sx="103000" sy="103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3000000"/>
            </a:lightRig>
          </a:scene3d>
          <a:sp3d prstMaterial="softEdge">
            <a:bevelT w="0" h="0"/>
          </a:sp3d>
        </a:effectStyle>
        <a:effectStyle>
          <a:effectLst>
            <a:innerShdw blurRad="127000" dist="38100" dir="13200000">
              <a:srgbClr val="000000">
                <a:alpha val="75000"/>
              </a:srgbClr>
            </a:innerShdw>
            <a:outerShdw blurRad="38100" dist="12700" dir="1800000" sx="101000" sy="101000" rotWithShape="0">
              <a:srgbClr val="000000">
                <a:alpha val="40000"/>
              </a:srgbClr>
            </a:outerShdw>
            <a:reflection blurRad="127000" stA="25000" endPos="30000" dist="1270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1200000"/>
            </a:lightRig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shade val="30000"/>
                <a:satMod val="150000"/>
              </a:schemeClr>
            </a:gs>
          </a:gsLst>
          <a:path path="circle">
            <a:fillToRect t="10000" r="70000" b="7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30000"/>
                <a:lumMod val="80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Precedente">
  <a:themeElements>
    <a:clrScheme name="Precedente">
      <a:dk1>
        <a:srgbClr val="921F07"/>
      </a:dk1>
      <a:lt1>
        <a:srgbClr val="FFFFFF"/>
      </a:lt1>
      <a:dk2>
        <a:srgbClr val="333333"/>
      </a:dk2>
      <a:lt2>
        <a:srgbClr val="E5E5D3"/>
      </a:lt2>
      <a:accent1>
        <a:srgbClr val="993232"/>
      </a:accent1>
      <a:accent2>
        <a:srgbClr val="9B6C34"/>
      </a:accent2>
      <a:accent3>
        <a:srgbClr val="736C5D"/>
      </a:accent3>
      <a:accent4>
        <a:srgbClr val="C9972B"/>
      </a:accent4>
      <a:accent5>
        <a:srgbClr val="C95F2B"/>
      </a:accent5>
      <a:accent6>
        <a:srgbClr val="8F7A05"/>
      </a:accent6>
      <a:hlink>
        <a:srgbClr val="933926"/>
      </a:hlink>
      <a:folHlink>
        <a:srgbClr val="91601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Precedente">
  <a:themeElements>
    <a:clrScheme name="Precedente">
      <a:dk1>
        <a:srgbClr val="921F07"/>
      </a:dk1>
      <a:lt1>
        <a:sysClr val="window" lastClr="FFFFFF"/>
      </a:lt1>
      <a:dk2>
        <a:srgbClr val="333333"/>
      </a:dk2>
      <a:lt2>
        <a:srgbClr val="E5E5D3"/>
      </a:lt2>
      <a:accent1>
        <a:srgbClr val="993232"/>
      </a:accent1>
      <a:accent2>
        <a:srgbClr val="9B6C34"/>
      </a:accent2>
      <a:accent3>
        <a:srgbClr val="736C5D"/>
      </a:accent3>
      <a:accent4>
        <a:srgbClr val="C9972B"/>
      </a:accent4>
      <a:accent5>
        <a:srgbClr val="C95F2B"/>
      </a:accent5>
      <a:accent6>
        <a:srgbClr val="8F7A05"/>
      </a:accent6>
      <a:hlink>
        <a:srgbClr val="933926"/>
      </a:hlink>
      <a:folHlink>
        <a:srgbClr val="916019"/>
      </a:folHlink>
    </a:clrScheme>
    <a:fontScheme name="Precedente">
      <a:majorFont>
        <a:latin typeface="Perpetua Titling MT"/>
        <a:ea typeface=""/>
        <a:cs typeface=""/>
        <a:font script="Jpan" typeface="ＭＳ Ｐ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inorFont>
    </a:fontScheme>
    <a:fmtScheme name="Precedent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tint val="100000"/>
                <a:shade val="30000"/>
                <a:satMod val="135000"/>
              </a:schemeClr>
            </a:gs>
          </a:gsLst>
          <a:path path="circle">
            <a:fillToRect l="70000" t="10000" b="7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5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25400" dir="4800000" sx="103000" sy="103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3000000"/>
            </a:lightRig>
          </a:scene3d>
          <a:sp3d prstMaterial="softEdge">
            <a:bevelT w="0" h="0"/>
          </a:sp3d>
        </a:effectStyle>
        <a:effectStyle>
          <a:effectLst>
            <a:innerShdw blurRad="127000" dist="38100" dir="13200000">
              <a:srgbClr val="000000">
                <a:alpha val="75000"/>
              </a:srgbClr>
            </a:innerShdw>
            <a:outerShdw blurRad="38100" dist="12700" dir="1800000" sx="101000" sy="101000" rotWithShape="0">
              <a:srgbClr val="000000">
                <a:alpha val="40000"/>
              </a:srgbClr>
            </a:outerShdw>
            <a:reflection blurRad="127000" stA="25000" endPos="30000" dist="1270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1200000"/>
            </a:lightRig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shade val="30000"/>
                <a:satMod val="150000"/>
              </a:schemeClr>
            </a:gs>
          </a:gsLst>
          <a:path path="circle">
            <a:fillToRect t="10000" r="70000" b="7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30000"/>
                <a:lumMod val="80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2369</Words>
  <Application>Microsoft Office PowerPoint</Application>
  <PresentationFormat>Widescreen</PresentationFormat>
  <Paragraphs>286</Paragraphs>
  <Slides>46</Slides>
  <Notes>30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14</vt:i4>
      </vt:variant>
      <vt:variant>
        <vt:lpstr>Tema</vt:lpstr>
      </vt:variant>
      <vt:variant>
        <vt:i4>3</vt:i4>
      </vt:variant>
      <vt:variant>
        <vt:lpstr>Titoli diapositive</vt:lpstr>
      </vt:variant>
      <vt:variant>
        <vt:i4>46</vt:i4>
      </vt:variant>
    </vt:vector>
  </HeadingPairs>
  <TitlesOfParts>
    <vt:vector size="63" baseType="lpstr">
      <vt:lpstr>MS PGothic</vt:lpstr>
      <vt:lpstr>Arial</vt:lpstr>
      <vt:lpstr>Calibri</vt:lpstr>
      <vt:lpstr>Calisto MT</vt:lpstr>
      <vt:lpstr>Cambria</vt:lpstr>
      <vt:lpstr>Constantia</vt:lpstr>
      <vt:lpstr>Courier New</vt:lpstr>
      <vt:lpstr>Engravers MT</vt:lpstr>
      <vt:lpstr>Libre Baskerville</vt:lpstr>
      <vt:lpstr>Lustria</vt:lpstr>
      <vt:lpstr>Noto Sans Symbols</vt:lpstr>
      <vt:lpstr>Perpetua Titling MT</vt:lpstr>
      <vt:lpstr>Times New Roman</vt:lpstr>
      <vt:lpstr>Wingdings</vt:lpstr>
      <vt:lpstr>1_Precedente</vt:lpstr>
      <vt:lpstr>Precedente</vt:lpstr>
      <vt:lpstr>2_Precedente</vt:lpstr>
      <vt:lpstr>Presentazione standard di PowerPoint</vt:lpstr>
      <vt:lpstr> </vt:lpstr>
      <vt:lpstr>Cos’è l’EAL</vt:lpstr>
      <vt:lpstr>Law and something else</vt:lpstr>
      <vt:lpstr>scuole</vt:lpstr>
      <vt:lpstr>Prospettiva pubblicistica</vt:lpstr>
      <vt:lpstr>Prospettiva privatistica</vt:lpstr>
      <vt:lpstr>Concetti fondamentali</vt:lpstr>
      <vt:lpstr>EFFICIENZA in Economia</vt:lpstr>
      <vt:lpstr>Efficienza tecnica</vt:lpstr>
      <vt:lpstr>Efficienza economica</vt:lpstr>
      <vt:lpstr>Efficienza allocativa o paretiana</vt:lpstr>
      <vt:lpstr>Equilibrio economico generale</vt:lpstr>
      <vt:lpstr>Criterio di efficienza  gius-economica</vt:lpstr>
      <vt:lpstr>Efficienza versus equità</vt:lpstr>
      <vt:lpstr>Efficienza di mercato e fallimenti</vt:lpstr>
      <vt:lpstr>Fallimenti di mercato</vt:lpstr>
      <vt:lpstr>Esternalità</vt:lpstr>
      <vt:lpstr>internalizzazione dell’esternalità</vt:lpstr>
      <vt:lpstr>monopolio</vt:lpstr>
      <vt:lpstr>Monopolio naturale</vt:lpstr>
      <vt:lpstr>Fallimento nel monopolio</vt:lpstr>
      <vt:lpstr>ASIMMETRIE INFORMATIVE</vt:lpstr>
      <vt:lpstr>Informazione asimmetrica</vt:lpstr>
      <vt:lpstr>Fallimenti di mercato e correzioni</vt:lpstr>
      <vt:lpstr>Tipologie di asimmetrie informative</vt:lpstr>
      <vt:lpstr>Adverse selection</vt:lpstr>
      <vt:lpstr>Moral hazard</vt:lpstr>
      <vt:lpstr> </vt:lpstr>
      <vt:lpstr>Il sistema finanziario Definizione</vt:lpstr>
      <vt:lpstr>Perche’ una regolamentazione dei sistemi finanziari?</vt:lpstr>
      <vt:lpstr>Asimmetrie informative e distorsioni del sistema finanziario</vt:lpstr>
      <vt:lpstr>Come agisce LA REGOLAMENTAZIONE?</vt:lpstr>
      <vt:lpstr>LA REGOLAMENTAZIONE ECONOMICA E SOCIALE</vt:lpstr>
      <vt:lpstr>…conseguenze</vt:lpstr>
      <vt:lpstr>…segue</vt:lpstr>
      <vt:lpstr>Obiettivi e modelli della regolamentazione finanziaria</vt:lpstr>
      <vt:lpstr> </vt:lpstr>
      <vt:lpstr>NOZIONE</vt:lpstr>
      <vt:lpstr>PRIMO SENSO</vt:lpstr>
      <vt:lpstr>SECONDO SENSO</vt:lpstr>
      <vt:lpstr>Terzo senso</vt:lpstr>
      <vt:lpstr>Nozione riassuntiva</vt:lpstr>
      <vt:lpstr>LA VECCHIA COSTITUZIONE ECONOMICA</vt:lpstr>
      <vt:lpstr>QUATTRO PERIODI STORICI</vt:lpstr>
      <vt:lpstr>NUOVA COSTITUZIONE ECONOMICA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simone manuela</dc:creator>
  <cp:lastModifiedBy>doriana mirashi</cp:lastModifiedBy>
  <cp:revision>22</cp:revision>
  <dcterms:created xsi:type="dcterms:W3CDTF">2018-09-18T16:25:21Z</dcterms:created>
  <dcterms:modified xsi:type="dcterms:W3CDTF">2023-02-20T11:13:27Z</dcterms:modified>
</cp:coreProperties>
</file>