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sldIdLst>
    <p:sldId id="257" r:id="rId2"/>
    <p:sldId id="278" r:id="rId3"/>
    <p:sldId id="291" r:id="rId4"/>
    <p:sldId id="258" r:id="rId5"/>
    <p:sldId id="259" r:id="rId6"/>
    <p:sldId id="260" r:id="rId7"/>
    <p:sldId id="261" r:id="rId8"/>
    <p:sldId id="262" r:id="rId9"/>
    <p:sldId id="263" r:id="rId10"/>
    <p:sldId id="264" r:id="rId11"/>
    <p:sldId id="279" r:id="rId12"/>
    <p:sldId id="286" r:id="rId13"/>
    <p:sldId id="266" r:id="rId14"/>
    <p:sldId id="267" r:id="rId15"/>
    <p:sldId id="268" r:id="rId16"/>
    <p:sldId id="269" r:id="rId17"/>
    <p:sldId id="265" r:id="rId18"/>
    <p:sldId id="270" r:id="rId19"/>
    <p:sldId id="271" r:id="rId20"/>
    <p:sldId id="288" r:id="rId21"/>
    <p:sldId id="272" r:id="rId22"/>
    <p:sldId id="273" r:id="rId23"/>
    <p:sldId id="289" r:id="rId24"/>
    <p:sldId id="274" r:id="rId25"/>
    <p:sldId id="275" r:id="rId26"/>
    <p:sldId id="280" r:id="rId27"/>
    <p:sldId id="284" r:id="rId28"/>
    <p:sldId id="281" r:id="rId29"/>
    <p:sldId id="282" r:id="rId30"/>
    <p:sldId id="283" r:id="rId31"/>
    <p:sldId id="290" r:id="rId32"/>
    <p:sldId id="285" r:id="rId33"/>
    <p:sldId id="292" r:id="rId34"/>
    <p:sldId id="293" r:id="rId35"/>
    <p:sldId id="294" r:id="rId36"/>
    <p:sldId id="295" r:id="rId37"/>
    <p:sldId id="296" r:id="rId38"/>
    <p:sldId id="297" r:id="rId39"/>
    <p:sldId id="298" r:id="rId40"/>
    <p:sldId id="299" r:id="rId41"/>
    <p:sldId id="300" r:id="rId42"/>
    <p:sldId id="301" r:id="rId43"/>
    <p:sldId id="302" r:id="rId4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tente di Microsoft Office" initials="Office"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4"/>
    <p:restoredTop sz="93165"/>
  </p:normalViewPr>
  <p:slideViewPr>
    <p:cSldViewPr snapToGrid="0" snapToObjects="1">
      <p:cViewPr varScale="1">
        <p:scale>
          <a:sx n="38" d="100"/>
          <a:sy n="38" d="100"/>
        </p:scale>
        <p:origin x="200" y="7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commentAuthors" Target="commentAuthors.xml"/><Relationship Id="rId47" Type="http://schemas.openxmlformats.org/officeDocument/2006/relationships/presProps" Target="presProps.xml"/><Relationship Id="rId48" Type="http://schemas.openxmlformats.org/officeDocument/2006/relationships/viewProps" Target="viewProps.xml"/><Relationship Id="rId49" Type="http://schemas.openxmlformats.org/officeDocument/2006/relationships/theme" Target="theme/theme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5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notesMaster" Target="notesMasters/notes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5-01T11:01:19.506" idx="1">
    <p:pos x="5766" y="450"/>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222F5-4DBE-4149-8CE3-962FA0BA89E6}" type="datetimeFigureOut">
              <a:rPr lang="it-IT" smtClean="0"/>
              <a:t>22/05/17</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8A6C0D-8220-B948-88B7-E19A67DF9A85}" type="slidenum">
              <a:rPr lang="it-IT" smtClean="0"/>
              <a:t>‹n.›</a:t>
            </a:fld>
            <a:endParaRPr lang="it-IT"/>
          </a:p>
        </p:txBody>
      </p:sp>
    </p:spTree>
    <p:extLst>
      <p:ext uri="{BB962C8B-B14F-4D97-AF65-F5344CB8AC3E}">
        <p14:creationId xmlns:p14="http://schemas.microsoft.com/office/powerpoint/2010/main" val="7309204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E8EAA280-193E-DE4D-827C-C9015E2C50C4}" type="slidenum">
              <a:rPr lang="it-IT" smtClean="0"/>
              <a:t>1</a:t>
            </a:fld>
            <a:endParaRPr lang="it-IT"/>
          </a:p>
        </p:txBody>
      </p:sp>
    </p:spTree>
    <p:extLst>
      <p:ext uri="{BB962C8B-B14F-4D97-AF65-F5344CB8AC3E}">
        <p14:creationId xmlns:p14="http://schemas.microsoft.com/office/powerpoint/2010/main" val="79388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328A6C0D-8220-B948-88B7-E19A67DF9A85}" type="slidenum">
              <a:rPr lang="it-IT" smtClean="0"/>
              <a:t>5</a:t>
            </a:fld>
            <a:endParaRPr lang="it-IT"/>
          </a:p>
        </p:txBody>
      </p:sp>
    </p:spTree>
    <p:extLst>
      <p:ext uri="{BB962C8B-B14F-4D97-AF65-F5344CB8AC3E}">
        <p14:creationId xmlns:p14="http://schemas.microsoft.com/office/powerpoint/2010/main" val="1143078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stile</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92FCE922-A2B1-C64F-9F6A-C39E31F53DDE}" type="datetime1">
              <a:rPr lang="it-IT" smtClean="0"/>
              <a:t>22/05/17</a:t>
            </a:fld>
            <a:endParaRPr lang="it-IT"/>
          </a:p>
        </p:txBody>
      </p:sp>
      <p:sp>
        <p:nvSpPr>
          <p:cNvPr id="5" name="Segnaposto piè di pagina 4"/>
          <p:cNvSpPr>
            <a:spLocks noGrp="1"/>
          </p:cNvSpPr>
          <p:nvPr>
            <p:ph type="ftr" sz="quarter" idx="11"/>
          </p:nvPr>
        </p:nvSpPr>
        <p:spPr/>
        <p:txBody>
          <a:bodyPr/>
          <a:lstStyle/>
          <a:p>
            <a:r>
              <a:rPr lang="it-IT" smtClean="0"/>
              <a:t>Giovanni Tria</a:t>
            </a:r>
            <a:endParaRPr lang="it-IT"/>
          </a:p>
        </p:txBody>
      </p:sp>
      <p:sp>
        <p:nvSpPr>
          <p:cNvPr id="6" name="Segnaposto numero diapositiva 5"/>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233135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F3A814B-7617-654D-B39D-78383E2FA26E}" type="datetime1">
              <a:rPr lang="it-IT" smtClean="0"/>
              <a:t>22/05/17</a:t>
            </a:fld>
            <a:endParaRPr lang="it-IT"/>
          </a:p>
        </p:txBody>
      </p:sp>
      <p:sp>
        <p:nvSpPr>
          <p:cNvPr id="5" name="Segnaposto piè di pagina 4"/>
          <p:cNvSpPr>
            <a:spLocks noGrp="1"/>
          </p:cNvSpPr>
          <p:nvPr>
            <p:ph type="ftr" sz="quarter" idx="11"/>
          </p:nvPr>
        </p:nvSpPr>
        <p:spPr/>
        <p:txBody>
          <a:bodyPr/>
          <a:lstStyle/>
          <a:p>
            <a:r>
              <a:rPr lang="it-IT" smtClean="0"/>
              <a:t>Giovanni Tria</a:t>
            </a:r>
            <a:endParaRPr lang="it-IT"/>
          </a:p>
        </p:txBody>
      </p:sp>
      <p:sp>
        <p:nvSpPr>
          <p:cNvPr id="6" name="Segnaposto numero diapositiva 5"/>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46362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stile</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80CB4751-0CAA-AA4E-A999-F020AF275FDE}" type="datetime1">
              <a:rPr lang="it-IT" smtClean="0"/>
              <a:t>22/05/17</a:t>
            </a:fld>
            <a:endParaRPr lang="it-IT"/>
          </a:p>
        </p:txBody>
      </p:sp>
      <p:sp>
        <p:nvSpPr>
          <p:cNvPr id="5" name="Segnaposto piè di pagina 4"/>
          <p:cNvSpPr>
            <a:spLocks noGrp="1"/>
          </p:cNvSpPr>
          <p:nvPr>
            <p:ph type="ftr" sz="quarter" idx="11"/>
          </p:nvPr>
        </p:nvSpPr>
        <p:spPr/>
        <p:txBody>
          <a:bodyPr/>
          <a:lstStyle/>
          <a:p>
            <a:r>
              <a:rPr lang="it-IT" smtClean="0"/>
              <a:t>Giovanni Tria</a:t>
            </a:r>
            <a:endParaRPr lang="it-IT"/>
          </a:p>
        </p:txBody>
      </p:sp>
      <p:sp>
        <p:nvSpPr>
          <p:cNvPr id="6" name="Segnaposto numero diapositiva 5"/>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1029291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9B0F8E5-2985-E446-8D8B-A210B5F14783}" type="datetime1">
              <a:rPr lang="it-IT" smtClean="0"/>
              <a:t>22/05/17</a:t>
            </a:fld>
            <a:endParaRPr lang="it-IT"/>
          </a:p>
        </p:txBody>
      </p:sp>
      <p:sp>
        <p:nvSpPr>
          <p:cNvPr id="6" name="Segnaposto piè di pagina 5"/>
          <p:cNvSpPr>
            <a:spLocks noGrp="1"/>
          </p:cNvSpPr>
          <p:nvPr>
            <p:ph type="ftr" sz="quarter" idx="11"/>
          </p:nvPr>
        </p:nvSpPr>
        <p:spPr/>
        <p:txBody>
          <a:bodyPr/>
          <a:lstStyle/>
          <a:p>
            <a:r>
              <a:rPr lang="it-IT" smtClean="0"/>
              <a:t>Giovanni Tria</a:t>
            </a:r>
            <a:endParaRPr lang="it-IT"/>
          </a:p>
        </p:txBody>
      </p:sp>
      <p:sp>
        <p:nvSpPr>
          <p:cNvPr id="7" name="Segnaposto numero diapositiva 6"/>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1315917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stile</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71E835F-26B1-9446-902A-46FC4BDE90F5}" type="datetime1">
              <a:rPr lang="it-IT" smtClean="0"/>
              <a:t>22/05/17</a:t>
            </a:fld>
            <a:endParaRPr lang="it-IT"/>
          </a:p>
        </p:txBody>
      </p:sp>
      <p:sp>
        <p:nvSpPr>
          <p:cNvPr id="8" name="Segnaposto piè di pagina 7"/>
          <p:cNvSpPr>
            <a:spLocks noGrp="1"/>
          </p:cNvSpPr>
          <p:nvPr>
            <p:ph type="ftr" sz="quarter" idx="11"/>
          </p:nvPr>
        </p:nvSpPr>
        <p:spPr/>
        <p:txBody>
          <a:bodyPr/>
          <a:lstStyle/>
          <a:p>
            <a:r>
              <a:rPr lang="it-IT" smtClean="0"/>
              <a:t>Giovanni Tria</a:t>
            </a:r>
            <a:endParaRPr lang="it-IT"/>
          </a:p>
        </p:txBody>
      </p:sp>
      <p:sp>
        <p:nvSpPr>
          <p:cNvPr id="9" name="Segnaposto numero diapositiva 8"/>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1840590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BBE320C7-A2D4-1347-9C88-FA7EE5C9B8B6}" type="datetime1">
              <a:rPr lang="it-IT" smtClean="0"/>
              <a:t>22/05/17</a:t>
            </a:fld>
            <a:endParaRPr lang="it-IT"/>
          </a:p>
        </p:txBody>
      </p:sp>
      <p:sp>
        <p:nvSpPr>
          <p:cNvPr id="4" name="Segnaposto piè di pagina 3"/>
          <p:cNvSpPr>
            <a:spLocks noGrp="1"/>
          </p:cNvSpPr>
          <p:nvPr>
            <p:ph type="ftr" sz="quarter" idx="11"/>
          </p:nvPr>
        </p:nvSpPr>
        <p:spPr/>
        <p:txBody>
          <a:bodyPr/>
          <a:lstStyle/>
          <a:p>
            <a:r>
              <a:rPr lang="it-IT" smtClean="0"/>
              <a:t>Giovanni Tria</a:t>
            </a:r>
            <a:endParaRPr lang="it-IT"/>
          </a:p>
        </p:txBody>
      </p:sp>
      <p:sp>
        <p:nvSpPr>
          <p:cNvPr id="5" name="Segnaposto numero diapositiva 4"/>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301405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9D7E2E4-9E16-B64C-9B8F-986F6FE5DEA6}" type="datetime1">
              <a:rPr lang="it-IT" smtClean="0"/>
              <a:t>22/05/17</a:t>
            </a:fld>
            <a:endParaRPr lang="it-IT"/>
          </a:p>
        </p:txBody>
      </p:sp>
      <p:sp>
        <p:nvSpPr>
          <p:cNvPr id="3" name="Segnaposto piè di pagina 2"/>
          <p:cNvSpPr>
            <a:spLocks noGrp="1"/>
          </p:cNvSpPr>
          <p:nvPr>
            <p:ph type="ftr" sz="quarter" idx="11"/>
          </p:nvPr>
        </p:nvSpPr>
        <p:spPr/>
        <p:txBody>
          <a:bodyPr/>
          <a:lstStyle/>
          <a:p>
            <a:r>
              <a:rPr lang="it-IT" smtClean="0"/>
              <a:t>Giovanni Tria</a:t>
            </a:r>
            <a:endParaRPr lang="it-IT"/>
          </a:p>
        </p:txBody>
      </p:sp>
      <p:sp>
        <p:nvSpPr>
          <p:cNvPr id="4" name="Segnaposto numero diapositiva 3"/>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1950218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stile</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C6FF7A4F-BA0F-4E49-83EB-BE7991F4B4E4}" type="datetime1">
              <a:rPr lang="it-IT" smtClean="0"/>
              <a:t>22/05/17</a:t>
            </a:fld>
            <a:endParaRPr lang="it-IT"/>
          </a:p>
        </p:txBody>
      </p:sp>
      <p:sp>
        <p:nvSpPr>
          <p:cNvPr id="6" name="Segnaposto piè di pagina 5"/>
          <p:cNvSpPr>
            <a:spLocks noGrp="1"/>
          </p:cNvSpPr>
          <p:nvPr>
            <p:ph type="ftr" sz="quarter" idx="11"/>
          </p:nvPr>
        </p:nvSpPr>
        <p:spPr/>
        <p:txBody>
          <a:bodyPr/>
          <a:lstStyle/>
          <a:p>
            <a:r>
              <a:rPr lang="it-IT" smtClean="0"/>
              <a:t>Giovanni Tria</a:t>
            </a:r>
            <a:endParaRPr lang="it-IT"/>
          </a:p>
        </p:txBody>
      </p:sp>
      <p:sp>
        <p:nvSpPr>
          <p:cNvPr id="7" name="Segnaposto numero diapositiva 6"/>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286988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stile</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CAF6EA29-C23E-B949-BF45-D0E387DAF781}" type="datetime1">
              <a:rPr lang="it-IT" smtClean="0"/>
              <a:t>22/05/17</a:t>
            </a:fld>
            <a:endParaRPr lang="it-IT"/>
          </a:p>
        </p:txBody>
      </p:sp>
      <p:sp>
        <p:nvSpPr>
          <p:cNvPr id="6" name="Segnaposto piè di pagina 5"/>
          <p:cNvSpPr>
            <a:spLocks noGrp="1"/>
          </p:cNvSpPr>
          <p:nvPr>
            <p:ph type="ftr" sz="quarter" idx="11"/>
          </p:nvPr>
        </p:nvSpPr>
        <p:spPr/>
        <p:txBody>
          <a:bodyPr/>
          <a:lstStyle/>
          <a:p>
            <a:r>
              <a:rPr lang="it-IT" smtClean="0"/>
              <a:t>Giovanni Tria</a:t>
            </a:r>
            <a:endParaRPr lang="it-IT"/>
          </a:p>
        </p:txBody>
      </p:sp>
      <p:sp>
        <p:nvSpPr>
          <p:cNvPr id="7" name="Segnaposto numero diapositiva 6"/>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167263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8A2C67-46E8-3542-8B13-A99A0D27CCEC}" type="datetime1">
              <a:rPr lang="it-IT" smtClean="0"/>
              <a:t>22/05/17</a:t>
            </a:fld>
            <a:endParaRPr lang="it-IT"/>
          </a:p>
        </p:txBody>
      </p:sp>
      <p:sp>
        <p:nvSpPr>
          <p:cNvPr id="5" name="Segnaposto piè di pagina 4"/>
          <p:cNvSpPr>
            <a:spLocks noGrp="1"/>
          </p:cNvSpPr>
          <p:nvPr>
            <p:ph type="ftr" sz="quarter" idx="11"/>
          </p:nvPr>
        </p:nvSpPr>
        <p:spPr/>
        <p:txBody>
          <a:bodyPr/>
          <a:lstStyle/>
          <a:p>
            <a:r>
              <a:rPr lang="it-IT" smtClean="0"/>
              <a:t>Giovanni Tria</a:t>
            </a:r>
            <a:endParaRPr lang="it-IT"/>
          </a:p>
        </p:txBody>
      </p:sp>
      <p:sp>
        <p:nvSpPr>
          <p:cNvPr id="6" name="Segnaposto numero diapositiva 5"/>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140895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EC910E57-43C7-A544-88E2-82576C40375C}" type="datetime1">
              <a:rPr lang="it-IT" smtClean="0"/>
              <a:t>22/05/17</a:t>
            </a:fld>
            <a:endParaRPr lang="it-IT"/>
          </a:p>
        </p:txBody>
      </p:sp>
      <p:sp>
        <p:nvSpPr>
          <p:cNvPr id="5" name="Segnaposto piè di pagina 4"/>
          <p:cNvSpPr>
            <a:spLocks noGrp="1"/>
          </p:cNvSpPr>
          <p:nvPr>
            <p:ph type="ftr" sz="quarter" idx="11"/>
          </p:nvPr>
        </p:nvSpPr>
        <p:spPr/>
        <p:txBody>
          <a:bodyPr/>
          <a:lstStyle/>
          <a:p>
            <a:r>
              <a:rPr lang="it-IT" smtClean="0"/>
              <a:t>Giovanni Tria</a:t>
            </a:r>
            <a:endParaRPr lang="it-IT"/>
          </a:p>
        </p:txBody>
      </p:sp>
      <p:sp>
        <p:nvSpPr>
          <p:cNvPr id="6" name="Segnaposto numero diapositiva 5"/>
          <p:cNvSpPr>
            <a:spLocks noGrp="1"/>
          </p:cNvSpPr>
          <p:nvPr>
            <p:ph type="sldNum" sz="quarter" idx="12"/>
          </p:nvPr>
        </p:nvSpPr>
        <p:spPr/>
        <p:txBody>
          <a:bodyPr/>
          <a:lstStyle/>
          <a:p>
            <a:fld id="{FCB1930F-043D-4147-915C-DD131F8ACD84}" type="slidenum">
              <a:rPr lang="it-IT" smtClean="0"/>
              <a:t>‹n.›</a:t>
            </a:fld>
            <a:endParaRPr lang="it-IT"/>
          </a:p>
        </p:txBody>
      </p:sp>
    </p:spTree>
    <p:extLst>
      <p:ext uri="{BB962C8B-B14F-4D97-AF65-F5344CB8AC3E}">
        <p14:creationId xmlns:p14="http://schemas.microsoft.com/office/powerpoint/2010/main" val="149703393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1F1C35-C908-9942-A8E2-552BD451946C}" type="datetime1">
              <a:rPr lang="it-IT" smtClean="0"/>
              <a:t>22/05/17</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it-IT" smtClean="0"/>
              <a:t>Giovanni Tria</a:t>
            </a:r>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930F-043D-4147-915C-DD131F8ACD84}" type="slidenum">
              <a:rPr lang="it-IT" smtClean="0"/>
              <a:t>‹n.›</a:t>
            </a:fld>
            <a:endParaRPr lang="it-IT"/>
          </a:p>
        </p:txBody>
      </p:sp>
    </p:spTree>
    <p:extLst>
      <p:ext uri="{BB962C8B-B14F-4D97-AF65-F5344CB8AC3E}">
        <p14:creationId xmlns:p14="http://schemas.microsoft.com/office/powerpoint/2010/main" val="1169649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tiff"/><Relationship Id="rId3" Type="http://schemas.openxmlformats.org/officeDocument/2006/relationships/image" Target="../media/image3.tif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f"/><Relationship Id="rId3" Type="http://schemas.openxmlformats.org/officeDocument/2006/relationships/comments" Target="../comments/commen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tif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250371" y="174171"/>
            <a:ext cx="10972800" cy="6370975"/>
          </a:xfrm>
          <a:prstGeom prst="rect">
            <a:avLst/>
          </a:prstGeom>
          <a:noFill/>
        </p:spPr>
        <p:txBody>
          <a:bodyPr wrap="square" rtlCol="0">
            <a:spAutoFit/>
          </a:bodyPr>
          <a:lstStyle/>
          <a:p>
            <a:pPr algn="ctr"/>
            <a:endParaRPr lang="it-IT" dirty="0" smtClean="0"/>
          </a:p>
          <a:p>
            <a:pPr algn="ctr"/>
            <a:endParaRPr lang="it-IT" dirty="0"/>
          </a:p>
          <a:p>
            <a:pPr algn="ctr"/>
            <a:endParaRPr lang="it-IT" dirty="0" smtClean="0"/>
          </a:p>
          <a:p>
            <a:pPr algn="ctr"/>
            <a:endParaRPr lang="it-IT" dirty="0"/>
          </a:p>
          <a:p>
            <a:pPr algn="ctr"/>
            <a:r>
              <a:rPr lang="it-IT" sz="2400" dirty="0" smtClean="0"/>
              <a:t>Facoltà di economia. </a:t>
            </a:r>
          </a:p>
          <a:p>
            <a:pPr algn="ctr"/>
            <a:r>
              <a:rPr lang="it-IT" sz="2400" dirty="0" smtClean="0"/>
              <a:t>Università di Roma Tor Vergata</a:t>
            </a:r>
          </a:p>
          <a:p>
            <a:pPr algn="ctr"/>
            <a:endParaRPr lang="it-IT" sz="2400" dirty="0" smtClean="0"/>
          </a:p>
          <a:p>
            <a:pPr algn="ctr"/>
            <a:endParaRPr lang="it-IT" sz="2400" dirty="0" smtClean="0"/>
          </a:p>
          <a:p>
            <a:pPr algn="ctr"/>
            <a:r>
              <a:rPr lang="it-IT" sz="2400" dirty="0" smtClean="0"/>
              <a:t>Economia della corruzione e dei mercati illegali.</a:t>
            </a:r>
          </a:p>
          <a:p>
            <a:pPr algn="ctr"/>
            <a:r>
              <a:rPr lang="it-IT" sz="2400" dirty="0" smtClean="0"/>
              <a:t>2017</a:t>
            </a:r>
          </a:p>
          <a:p>
            <a:pPr algn="ctr"/>
            <a:endParaRPr lang="it-IT" sz="2400" dirty="0"/>
          </a:p>
          <a:p>
            <a:pPr algn="ctr"/>
            <a:r>
              <a:rPr lang="it-IT" sz="2400" dirty="0" smtClean="0"/>
              <a:t>Lezione 4</a:t>
            </a:r>
          </a:p>
          <a:p>
            <a:pPr algn="ctr"/>
            <a:endParaRPr lang="it-IT" sz="2400" dirty="0" smtClean="0"/>
          </a:p>
          <a:p>
            <a:pPr algn="ctr"/>
            <a:endParaRPr lang="it-IT" sz="2400" dirty="0" smtClean="0"/>
          </a:p>
          <a:p>
            <a:pPr algn="ctr"/>
            <a:r>
              <a:rPr lang="it-IT" sz="2400" dirty="0" smtClean="0"/>
              <a:t>Prof. Giovanni Tria</a:t>
            </a:r>
            <a:endParaRPr lang="it-IT" sz="2400" dirty="0"/>
          </a:p>
          <a:p>
            <a:endParaRPr lang="it-IT" dirty="0" smtClean="0"/>
          </a:p>
          <a:p>
            <a:endParaRPr lang="it-IT" dirty="0" smtClean="0"/>
          </a:p>
          <a:p>
            <a:endParaRPr lang="it-IT" dirty="0"/>
          </a:p>
          <a:p>
            <a:endParaRPr lang="it-IT" dirty="0"/>
          </a:p>
        </p:txBody>
      </p:sp>
      <p:sp>
        <p:nvSpPr>
          <p:cNvPr id="3" name="Segnaposto piè di pagina 2"/>
          <p:cNvSpPr>
            <a:spLocks noGrp="1"/>
          </p:cNvSpPr>
          <p:nvPr>
            <p:ph type="ftr" sz="quarter" idx="11"/>
          </p:nvPr>
        </p:nvSpPr>
        <p:spPr/>
        <p:txBody>
          <a:bodyPr/>
          <a:lstStyle/>
          <a:p>
            <a:r>
              <a:rPr lang="it-IT" sz="1600" b="1" smtClean="0"/>
              <a:t>Giovanni Tria</a:t>
            </a:r>
            <a:endParaRPr lang="it-IT" sz="1600" b="1" dirty="0"/>
          </a:p>
        </p:txBody>
      </p:sp>
      <p:sp>
        <p:nvSpPr>
          <p:cNvPr id="4" name="Segnaposto numero diapositiva 3"/>
          <p:cNvSpPr>
            <a:spLocks noGrp="1"/>
          </p:cNvSpPr>
          <p:nvPr>
            <p:ph type="sldNum" sz="quarter" idx="12"/>
          </p:nvPr>
        </p:nvSpPr>
        <p:spPr/>
        <p:txBody>
          <a:bodyPr/>
          <a:lstStyle/>
          <a:p>
            <a:fld id="{5279C71D-D31E-414F-BF24-3B8CDEB3A564}" type="slidenum">
              <a:rPr lang="it-IT" smtClean="0"/>
              <a:t>1</a:t>
            </a:fld>
            <a:endParaRPr lang="it-IT"/>
          </a:p>
        </p:txBody>
      </p:sp>
    </p:spTree>
    <p:extLst>
      <p:ext uri="{BB962C8B-B14F-4D97-AF65-F5344CB8AC3E}">
        <p14:creationId xmlns:p14="http://schemas.microsoft.com/office/powerpoint/2010/main" val="9741473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a:t>
            </a:fld>
            <a:endParaRPr lang="it-IT"/>
          </a:p>
        </p:txBody>
      </p:sp>
      <p:pic>
        <p:nvPicPr>
          <p:cNvPr id="4" name="Immagine 3"/>
          <p:cNvPicPr>
            <a:picLocks noChangeAspect="1"/>
          </p:cNvPicPr>
          <p:nvPr/>
        </p:nvPicPr>
        <p:blipFill>
          <a:blip r:embed="rId2"/>
          <a:stretch>
            <a:fillRect/>
          </a:stretch>
        </p:blipFill>
        <p:spPr>
          <a:xfrm>
            <a:off x="924910" y="1291142"/>
            <a:ext cx="11067393" cy="4275715"/>
          </a:xfrm>
          <a:prstGeom prst="rect">
            <a:avLst/>
          </a:prstGeom>
        </p:spPr>
      </p:pic>
    </p:spTree>
    <p:extLst>
      <p:ext uri="{BB962C8B-B14F-4D97-AF65-F5344CB8AC3E}">
        <p14:creationId xmlns:p14="http://schemas.microsoft.com/office/powerpoint/2010/main" val="17258416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a:t>
            </a:fld>
            <a:endParaRPr lang="it-IT"/>
          </a:p>
        </p:txBody>
      </p:sp>
      <p:sp>
        <p:nvSpPr>
          <p:cNvPr id="4" name="Rettangolo 3"/>
          <p:cNvSpPr/>
          <p:nvPr/>
        </p:nvSpPr>
        <p:spPr>
          <a:xfrm>
            <a:off x="4087906" y="3244334"/>
            <a:ext cx="2562188" cy="369332"/>
          </a:xfrm>
          <a:prstGeom prst="rect">
            <a:avLst/>
          </a:prstGeom>
        </p:spPr>
        <p:txBody>
          <a:bodyPr wrap="square">
            <a:spAutoFit/>
          </a:bodyPr>
          <a:lstStyle/>
          <a:p>
            <a:r>
              <a:rPr lang="en-GB" dirty="0" err="1" smtClean="0">
                <a:latin typeface="Calibri" charset="0"/>
                <a:ea typeface="Calibri" charset="0"/>
                <a:cs typeface="Times New Roman" charset="0"/>
              </a:rPr>
              <a:t>ncreases</a:t>
            </a:r>
            <a:r>
              <a:rPr lang="it-IT" dirty="0" smtClean="0"/>
              <a:t> </a:t>
            </a:r>
            <a:endParaRPr lang="it-IT" dirty="0"/>
          </a:p>
        </p:txBody>
      </p:sp>
      <p:pic>
        <p:nvPicPr>
          <p:cNvPr id="5" name="Immagine 4"/>
          <p:cNvPicPr>
            <a:picLocks noChangeAspect="1"/>
          </p:cNvPicPr>
          <p:nvPr/>
        </p:nvPicPr>
        <p:blipFill>
          <a:blip r:embed="rId2"/>
          <a:stretch>
            <a:fillRect/>
          </a:stretch>
        </p:blipFill>
        <p:spPr>
          <a:xfrm>
            <a:off x="605118" y="1721224"/>
            <a:ext cx="11174506" cy="3576917"/>
          </a:xfrm>
          <a:prstGeom prst="rect">
            <a:avLst/>
          </a:prstGeom>
        </p:spPr>
      </p:pic>
      <p:pic>
        <p:nvPicPr>
          <p:cNvPr id="6" name="Immagine 5"/>
          <p:cNvPicPr>
            <a:picLocks noChangeAspect="1"/>
          </p:cNvPicPr>
          <p:nvPr/>
        </p:nvPicPr>
        <p:blipFill>
          <a:blip r:embed="rId3"/>
          <a:stretch>
            <a:fillRect/>
          </a:stretch>
        </p:blipFill>
        <p:spPr>
          <a:xfrm>
            <a:off x="699246" y="5207002"/>
            <a:ext cx="6508377" cy="575234"/>
          </a:xfrm>
          <a:prstGeom prst="rect">
            <a:avLst/>
          </a:prstGeom>
        </p:spPr>
      </p:pic>
    </p:spTree>
    <p:extLst>
      <p:ext uri="{BB962C8B-B14F-4D97-AF65-F5344CB8AC3E}">
        <p14:creationId xmlns:p14="http://schemas.microsoft.com/office/powerpoint/2010/main" val="19057546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671145" y="762534"/>
            <a:ext cx="8135007" cy="5632311"/>
          </a:xfrm>
          <a:prstGeom prst="rect">
            <a:avLst/>
          </a:prstGeom>
        </p:spPr>
        <p:txBody>
          <a:bodyPr wrap="square">
            <a:spAutoFit/>
          </a:bodyPr>
          <a:lstStyle/>
          <a:p>
            <a:pPr>
              <a:spcAft>
                <a:spcPts val="0"/>
              </a:spcAft>
            </a:pPr>
            <a:r>
              <a:rPr lang="it-IT" sz="2400" dirty="0" smtClean="0">
                <a:latin typeface="Calibri" charset="0"/>
                <a:ea typeface="Calibri" charset="0"/>
                <a:cs typeface="Times New Roman" charset="0"/>
              </a:rPr>
              <a:t>Politici e imprese (</a:t>
            </a:r>
            <a:r>
              <a:rPr lang="it-IT" sz="2400" dirty="0" err="1" smtClean="0">
                <a:latin typeface="Calibri" charset="0"/>
                <a:ea typeface="Calibri" charset="0"/>
                <a:cs typeface="Times New Roman" charset="0"/>
              </a:rPr>
              <a:t>Shleifer</a:t>
            </a:r>
            <a:r>
              <a:rPr lang="it-IT" sz="2400" dirty="0" smtClean="0">
                <a:latin typeface="Calibri" charset="0"/>
                <a:ea typeface="Calibri" charset="0"/>
                <a:cs typeface="Times New Roman" charset="0"/>
              </a:rPr>
              <a:t> e </a:t>
            </a:r>
            <a:r>
              <a:rPr lang="it-IT" sz="2400" dirty="0" err="1" smtClean="0">
                <a:latin typeface="Calibri" charset="0"/>
                <a:ea typeface="Calibri" charset="0"/>
                <a:cs typeface="Times New Roman" charset="0"/>
              </a:rPr>
              <a:t>Vishny</a:t>
            </a:r>
            <a:r>
              <a:rPr lang="it-IT" sz="2400" dirty="0" smtClean="0">
                <a:latin typeface="Calibri" charset="0"/>
                <a:ea typeface="Calibri" charset="0"/>
                <a:cs typeface="Times New Roman" charset="0"/>
              </a:rPr>
              <a:t>, 1994)</a:t>
            </a:r>
          </a:p>
          <a:p>
            <a:pPr>
              <a:spcAft>
                <a:spcPts val="0"/>
              </a:spcAft>
            </a:pPr>
            <a:endParaRPr lang="it-IT" sz="2400" dirty="0">
              <a:latin typeface="Calibri" charset="0"/>
              <a:ea typeface="Calibri" charset="0"/>
              <a:cs typeface="Times New Roman" charset="0"/>
            </a:endParaRPr>
          </a:p>
          <a:p>
            <a:pPr>
              <a:spcAft>
                <a:spcPts val="0"/>
              </a:spcAft>
            </a:pPr>
            <a:r>
              <a:rPr lang="it-IT" sz="2400" dirty="0" smtClean="0">
                <a:latin typeface="Calibri" charset="0"/>
                <a:ea typeface="Calibri" charset="0"/>
                <a:cs typeface="Times New Roman" charset="0"/>
              </a:rPr>
              <a:t>Un </a:t>
            </a:r>
            <a:r>
              <a:rPr lang="it-IT" sz="2400" dirty="0">
                <a:latin typeface="Calibri" charset="0"/>
                <a:ea typeface="Calibri" charset="0"/>
                <a:cs typeface="Times New Roman" charset="0"/>
              </a:rPr>
              <a:t>semplice modello per analizzare come i politici possono influenzare le imprese.</a:t>
            </a:r>
          </a:p>
          <a:p>
            <a:pPr>
              <a:spcAft>
                <a:spcPts val="0"/>
              </a:spcAft>
            </a:pPr>
            <a:r>
              <a:rPr lang="it-IT" sz="2400" dirty="0">
                <a:latin typeface="Calibri" charset="0"/>
                <a:ea typeface="Calibri" charset="0"/>
                <a:cs typeface="Times New Roman" charset="0"/>
              </a:rPr>
              <a:t> </a:t>
            </a:r>
          </a:p>
          <a:p>
            <a:pPr>
              <a:spcAft>
                <a:spcPts val="0"/>
              </a:spcAft>
            </a:pPr>
            <a:r>
              <a:rPr lang="it-IT" sz="2400" dirty="0">
                <a:latin typeface="Calibri" charset="0"/>
                <a:ea typeface="Calibri" charset="0"/>
                <a:cs typeface="Times New Roman" charset="0"/>
              </a:rPr>
              <a:t>Immaginiamo tre attori:</a:t>
            </a:r>
          </a:p>
          <a:p>
            <a:pPr marL="342900" indent="-342900">
              <a:spcAft>
                <a:spcPts val="0"/>
              </a:spcAft>
              <a:buFont typeface="Arial" charset="0"/>
              <a:buChar char="•"/>
            </a:pPr>
            <a:r>
              <a:rPr lang="it-IT" sz="2400" dirty="0">
                <a:latin typeface="Calibri" charset="0"/>
                <a:ea typeface="Calibri" charset="0"/>
                <a:cs typeface="Times New Roman" charset="0"/>
              </a:rPr>
              <a:t>il Tesoro</a:t>
            </a:r>
          </a:p>
          <a:p>
            <a:pPr marL="342900" indent="-342900">
              <a:spcAft>
                <a:spcPts val="0"/>
              </a:spcAft>
              <a:buFont typeface="Arial" charset="0"/>
              <a:buChar char="•"/>
            </a:pPr>
            <a:r>
              <a:rPr lang="it-IT" sz="2400" dirty="0">
                <a:latin typeface="Calibri" charset="0"/>
                <a:ea typeface="Calibri" charset="0"/>
                <a:cs typeface="Times New Roman" charset="0"/>
              </a:rPr>
              <a:t>il politico</a:t>
            </a:r>
          </a:p>
          <a:p>
            <a:pPr marL="342900" indent="-342900">
              <a:spcAft>
                <a:spcPts val="0"/>
              </a:spcAft>
              <a:buFont typeface="Arial" charset="0"/>
              <a:buChar char="•"/>
            </a:pPr>
            <a:r>
              <a:rPr lang="it-IT" sz="2400" dirty="0">
                <a:latin typeface="Calibri" charset="0"/>
                <a:ea typeface="Calibri" charset="0"/>
                <a:cs typeface="Times New Roman" charset="0"/>
              </a:rPr>
              <a:t>il manager di </a:t>
            </a:r>
            <a:r>
              <a:rPr lang="it-IT" sz="2400" dirty="0" smtClean="0">
                <a:latin typeface="Calibri" charset="0"/>
                <a:ea typeface="Calibri" charset="0"/>
                <a:cs typeface="Times New Roman" charset="0"/>
              </a:rPr>
              <a:t>un’impresa (pubblica, privata, partecipata)</a:t>
            </a:r>
            <a:endParaRPr lang="it-IT" sz="2400" dirty="0">
              <a:latin typeface="Calibri" charset="0"/>
              <a:ea typeface="Calibri" charset="0"/>
              <a:cs typeface="Times New Roman" charset="0"/>
            </a:endParaRPr>
          </a:p>
          <a:p>
            <a:pPr>
              <a:spcAft>
                <a:spcPts val="0"/>
              </a:spcAft>
            </a:pPr>
            <a:r>
              <a:rPr lang="it-IT" sz="2400" dirty="0">
                <a:latin typeface="Calibri" charset="0"/>
                <a:ea typeface="Calibri" charset="0"/>
                <a:cs typeface="Times New Roman" charset="0"/>
              </a:rPr>
              <a:t> </a:t>
            </a:r>
          </a:p>
          <a:p>
            <a:pPr>
              <a:spcAft>
                <a:spcPts val="0"/>
              </a:spcAft>
            </a:pPr>
            <a:r>
              <a:rPr lang="it-IT" sz="2400" dirty="0">
                <a:latin typeface="Calibri" charset="0"/>
                <a:ea typeface="Calibri" charset="0"/>
                <a:cs typeface="Times New Roman" charset="0"/>
              </a:rPr>
              <a:t>Assumiamo che il Tesoro sia passivo, e gli altri due attori negozino tra di loro il comportamento </a:t>
            </a:r>
            <a:r>
              <a:rPr lang="it-IT" sz="2400" dirty="0" smtClean="0">
                <a:latin typeface="Calibri" charset="0"/>
                <a:ea typeface="Calibri" charset="0"/>
                <a:cs typeface="Times New Roman" charset="0"/>
              </a:rPr>
              <a:t>dell’impresa</a:t>
            </a:r>
            <a:r>
              <a:rPr lang="it-IT" sz="2400" dirty="0">
                <a:latin typeface="Calibri" charset="0"/>
                <a:ea typeface="Calibri" charset="0"/>
                <a:cs typeface="Times New Roman" charset="0"/>
              </a:rPr>
              <a:t>. </a:t>
            </a:r>
            <a:endParaRPr lang="it-IT" sz="2400" dirty="0" smtClean="0">
              <a:latin typeface="Calibri" charset="0"/>
              <a:ea typeface="Calibri" charset="0"/>
              <a:cs typeface="Times New Roman" charset="0"/>
            </a:endParaRPr>
          </a:p>
          <a:p>
            <a:pPr>
              <a:spcAft>
                <a:spcPts val="0"/>
              </a:spcAft>
            </a:pPr>
            <a:r>
              <a:rPr lang="it-IT" sz="2400" dirty="0" smtClean="0">
                <a:latin typeface="Calibri" charset="0"/>
                <a:ea typeface="Calibri" charset="0"/>
                <a:cs typeface="Times New Roman" charset="0"/>
              </a:rPr>
              <a:t>Assumiamo </a:t>
            </a:r>
            <a:r>
              <a:rPr lang="it-IT" sz="2400" dirty="0">
                <a:latin typeface="Calibri" charset="0"/>
                <a:ea typeface="Calibri" charset="0"/>
                <a:cs typeface="Times New Roman" charset="0"/>
              </a:rPr>
              <a:t>anche che il manager serva gli interessi degli azionisti (non vi sia un problema agente/principale) e quindi non distinguiamo tra di loro.</a:t>
            </a:r>
            <a:endParaRPr lang="it-IT" sz="2400" dirty="0">
              <a:effectLst/>
              <a:latin typeface="Calibri" charset="0"/>
              <a:ea typeface="Calibri" charset="0"/>
              <a:cs typeface="Times New Roman" charset="0"/>
            </a:endParaRPr>
          </a:p>
        </p:txBody>
      </p:sp>
      <p:sp>
        <p:nvSpPr>
          <p:cNvPr id="3" name="Segnaposto piè di pagina 2"/>
          <p:cNvSpPr>
            <a:spLocks noGrp="1"/>
          </p:cNvSpPr>
          <p:nvPr>
            <p:ph type="ftr" sz="quarter" idx="11"/>
          </p:nvPr>
        </p:nvSpPr>
        <p:spPr/>
        <p:txBody>
          <a:bodyPr/>
          <a:lstStyle/>
          <a:p>
            <a:r>
              <a:rPr lang="it-IT" smtClean="0"/>
              <a:t>Giovanni Tria</a:t>
            </a:r>
            <a:endParaRPr lang="it-IT"/>
          </a:p>
        </p:txBody>
      </p:sp>
      <p:sp>
        <p:nvSpPr>
          <p:cNvPr id="4" name="Segnaposto numero diapositiva 3"/>
          <p:cNvSpPr>
            <a:spLocks noGrp="1"/>
          </p:cNvSpPr>
          <p:nvPr>
            <p:ph type="sldNum" sz="quarter" idx="12"/>
          </p:nvPr>
        </p:nvSpPr>
        <p:spPr/>
        <p:txBody>
          <a:bodyPr/>
          <a:lstStyle/>
          <a:p>
            <a:fld id="{FCB1930F-043D-4147-915C-DD131F8ACD84}" type="slidenum">
              <a:rPr lang="it-IT" smtClean="0"/>
              <a:t>4</a:t>
            </a:fld>
            <a:endParaRPr lang="it-IT"/>
          </a:p>
        </p:txBody>
      </p:sp>
    </p:spTree>
    <p:extLst>
      <p:ext uri="{BB962C8B-B14F-4D97-AF65-F5344CB8AC3E}">
        <p14:creationId xmlns:p14="http://schemas.microsoft.com/office/powerpoint/2010/main" val="1978902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03283" y="751344"/>
            <a:ext cx="9038896" cy="5016758"/>
          </a:xfrm>
          <a:prstGeom prst="rect">
            <a:avLst/>
          </a:prstGeom>
        </p:spPr>
        <p:txBody>
          <a:bodyPr wrap="square">
            <a:spAutoFit/>
          </a:bodyPr>
          <a:lstStyle/>
          <a:p>
            <a:pPr>
              <a:spcAft>
                <a:spcPts val="0"/>
              </a:spcAft>
            </a:pPr>
            <a:r>
              <a:rPr lang="it-IT" sz="2000" dirty="0">
                <a:latin typeface="Calibri" charset="0"/>
                <a:ea typeface="Calibri" charset="0"/>
                <a:cs typeface="Times New Roman" charset="0"/>
              </a:rPr>
              <a:t>Denominiamo con </a:t>
            </a:r>
            <a:r>
              <a:rPr lang="it-IT" sz="2000" b="1" dirty="0">
                <a:latin typeface="Calibri" charset="0"/>
                <a:ea typeface="Calibri" charset="0"/>
                <a:cs typeface="Times New Roman" charset="0"/>
              </a:rPr>
              <a:t>L</a:t>
            </a:r>
            <a:r>
              <a:rPr lang="it-IT" sz="2000" dirty="0">
                <a:latin typeface="Calibri" charset="0"/>
                <a:ea typeface="Calibri" charset="0"/>
                <a:cs typeface="Times New Roman" charset="0"/>
              </a:rPr>
              <a:t>  l’occupazione non necessaria, cioè l’eccesso di occupazione rispetto alla quantità efficiente, e che </a:t>
            </a:r>
            <a:r>
              <a:rPr lang="it-IT" sz="2000" dirty="0" smtClean="0">
                <a:latin typeface="Calibri" charset="0"/>
                <a:ea typeface="Calibri" charset="0"/>
                <a:cs typeface="Times New Roman" charset="0"/>
              </a:rPr>
              <a:t>gli </a:t>
            </a:r>
            <a:r>
              <a:rPr lang="it-IT" sz="2000" dirty="0">
                <a:latin typeface="Calibri" charset="0"/>
                <a:ea typeface="Calibri" charset="0"/>
                <a:cs typeface="Times New Roman" charset="0"/>
              </a:rPr>
              <a:t>occupati in eccesso non producano niente.</a:t>
            </a:r>
          </a:p>
          <a:p>
            <a:pPr>
              <a:spcAft>
                <a:spcPts val="0"/>
              </a:spcAft>
            </a:pPr>
            <a:r>
              <a:rPr lang="it-IT" sz="2000"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Consideriamo </a:t>
            </a:r>
            <a:r>
              <a:rPr lang="it-IT" sz="2000" b="1" i="1" dirty="0" err="1">
                <a:latin typeface="Calibri" charset="0"/>
                <a:ea typeface="Calibri" charset="0"/>
                <a:cs typeface="Times New Roman" charset="0"/>
              </a:rPr>
              <a:t>w</a:t>
            </a:r>
            <a:r>
              <a:rPr lang="it-IT" sz="2000" b="1" i="1" dirty="0">
                <a:latin typeface="Calibri" charset="0"/>
                <a:ea typeface="Calibri" charset="0"/>
                <a:cs typeface="Times New Roman" charset="0"/>
              </a:rPr>
              <a:t> </a:t>
            </a:r>
            <a:r>
              <a:rPr lang="it-IT" sz="2000" dirty="0">
                <a:latin typeface="Calibri" charset="0"/>
                <a:ea typeface="Calibri" charset="0"/>
                <a:cs typeface="Times New Roman" charset="0"/>
              </a:rPr>
              <a:t>il salario di questi occupati, che essendo ridondanti con produttività zero, ottengono un salario superiore a quello di mercato.</a:t>
            </a:r>
          </a:p>
          <a:p>
            <a:pPr>
              <a:spcAft>
                <a:spcPts val="0"/>
              </a:spcAft>
            </a:pPr>
            <a:r>
              <a:rPr lang="it-IT" sz="2000"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Assumiamo che il politico ottenga un </a:t>
            </a:r>
            <a:r>
              <a:rPr lang="it-IT" sz="2000" dirty="0" smtClean="0">
                <a:latin typeface="Calibri" charset="0"/>
                <a:ea typeface="Calibri" charset="0"/>
                <a:cs typeface="Times New Roman" charset="0"/>
              </a:rPr>
              <a:t>beneficio politico </a:t>
            </a:r>
            <a:r>
              <a:rPr lang="it-IT" sz="2000" dirty="0">
                <a:latin typeface="Calibri" charset="0"/>
                <a:ea typeface="Calibri" charset="0"/>
                <a:cs typeface="Times New Roman" charset="0"/>
              </a:rPr>
              <a:t>B(</a:t>
            </a:r>
            <a:r>
              <a:rPr lang="it-IT" sz="2000" dirty="0" err="1">
                <a:latin typeface="Calibri" charset="0"/>
                <a:ea typeface="Calibri" charset="0"/>
                <a:cs typeface="Times New Roman" charset="0"/>
              </a:rPr>
              <a:t>w</a:t>
            </a:r>
            <a:r>
              <a:rPr lang="it-IT" sz="2000" dirty="0">
                <a:latin typeface="Calibri" charset="0"/>
                <a:ea typeface="Calibri" charset="0"/>
                <a:cs typeface="Times New Roman" charset="0"/>
              </a:rPr>
              <a:t>, L) sia dal livello di occupati in eccesso sia dal salario loro pagato. </a:t>
            </a:r>
          </a:p>
          <a:p>
            <a:pPr>
              <a:spcAft>
                <a:spcPts val="0"/>
              </a:spcAft>
            </a:pPr>
            <a:r>
              <a:rPr lang="it-IT" sz="2000"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L’impresa guadagna </a:t>
            </a:r>
            <a:r>
              <a:rPr lang="it-IT" sz="2000" dirty="0" smtClean="0">
                <a:latin typeface="Calibri" charset="0"/>
                <a:ea typeface="Calibri" charset="0"/>
                <a:cs typeface="Times New Roman" charset="0"/>
              </a:rPr>
              <a:t>un profitto pari a </a:t>
            </a:r>
            <a:r>
              <a:rPr lang="it-IT" sz="2000" b="1" dirty="0" err="1" smtClean="0">
                <a:latin typeface="Symbol" charset="2"/>
                <a:ea typeface="Calibri" charset="0"/>
                <a:cs typeface="Times New Roman" charset="0"/>
              </a:rPr>
              <a:t>p</a:t>
            </a:r>
            <a:r>
              <a:rPr lang="it-IT" sz="2000" dirty="0" smtClean="0">
                <a:latin typeface="Symbol" charset="2"/>
                <a:ea typeface="Calibri" charset="0"/>
                <a:cs typeface="Times New Roman" charset="0"/>
              </a:rPr>
              <a:t> </a:t>
            </a:r>
            <a:r>
              <a:rPr lang="it-IT" sz="2000" dirty="0">
                <a:latin typeface="Calibri" charset="0"/>
                <a:ea typeface="Calibri" charset="0"/>
                <a:cs typeface="Times New Roman" charset="0"/>
              </a:rPr>
              <a:t>in assenza di lavoratori in eccesso </a:t>
            </a:r>
            <a:r>
              <a:rPr lang="it-IT" sz="2000" dirty="0" smtClean="0">
                <a:latin typeface="Calibri" charset="0"/>
                <a:ea typeface="Calibri" charset="0"/>
                <a:cs typeface="Times New Roman" charset="0"/>
              </a:rPr>
              <a:t> (profitto </a:t>
            </a:r>
            <a:r>
              <a:rPr lang="it-IT" sz="2000" dirty="0">
                <a:latin typeface="Calibri" charset="0"/>
                <a:ea typeface="Calibri" charset="0"/>
                <a:cs typeface="Times New Roman" charset="0"/>
              </a:rPr>
              <a:t>in condizioni di efficienza). </a:t>
            </a:r>
            <a:endParaRPr lang="it-IT" sz="2000" dirty="0" smtClean="0">
              <a:latin typeface="Calibri" charset="0"/>
              <a:ea typeface="Calibri" charset="0"/>
              <a:cs typeface="Times New Roman" charset="0"/>
            </a:endParaRPr>
          </a:p>
          <a:p>
            <a:pPr>
              <a:spcAft>
                <a:spcPts val="0"/>
              </a:spcAft>
            </a:pPr>
            <a:endParaRPr lang="it-IT" sz="20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Il </a:t>
            </a:r>
            <a:r>
              <a:rPr lang="it-IT" sz="2000" dirty="0">
                <a:latin typeface="Calibri" charset="0"/>
                <a:ea typeface="Calibri" charset="0"/>
                <a:cs typeface="Times New Roman" charset="0"/>
              </a:rPr>
              <a:t>manager e gli azionisti ottengono la quota </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dei profitti, mentre  (1-</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va al Tesoro. </a:t>
            </a:r>
          </a:p>
          <a:p>
            <a:pPr>
              <a:spcAft>
                <a:spcPts val="0"/>
              </a:spcAft>
            </a:pP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In </a:t>
            </a:r>
            <a:r>
              <a:rPr lang="it-IT" sz="2000" dirty="0">
                <a:latin typeface="Calibri" charset="0"/>
                <a:ea typeface="Calibri" charset="0"/>
                <a:cs typeface="Times New Roman" charset="0"/>
              </a:rPr>
              <a:t>un’impresa pubblica </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è prossima allo zero, mentre in un’impresa privata </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è prossima a uno (si ragiona al lordo delle tasse</a:t>
            </a:r>
            <a:r>
              <a:rPr lang="it-IT" sz="2000" dirty="0" smtClean="0">
                <a:latin typeface="Calibri" charset="0"/>
                <a:ea typeface="Calibri" charset="0"/>
                <a:cs typeface="Times New Roman" charset="0"/>
              </a:rPr>
              <a:t>).</a:t>
            </a:r>
          </a:p>
          <a:p>
            <a:pPr>
              <a:spcAft>
                <a:spcPts val="0"/>
              </a:spcAft>
            </a:pPr>
            <a:endParaRPr lang="it-IT" sz="2000" dirty="0">
              <a:effectLst/>
              <a:latin typeface="Calibri" charset="0"/>
              <a:ea typeface="Calibri" charset="0"/>
              <a:cs typeface="Times New Roman" charset="0"/>
            </a:endParaRPr>
          </a:p>
        </p:txBody>
      </p:sp>
      <p:sp>
        <p:nvSpPr>
          <p:cNvPr id="3" name="Segnaposto piè di pagina 2"/>
          <p:cNvSpPr>
            <a:spLocks noGrp="1"/>
          </p:cNvSpPr>
          <p:nvPr>
            <p:ph type="ftr" sz="quarter" idx="11"/>
          </p:nvPr>
        </p:nvSpPr>
        <p:spPr/>
        <p:txBody>
          <a:bodyPr/>
          <a:lstStyle/>
          <a:p>
            <a:r>
              <a:rPr lang="it-IT" smtClean="0"/>
              <a:t>Giovanni Tria</a:t>
            </a:r>
            <a:endParaRPr lang="it-IT"/>
          </a:p>
        </p:txBody>
      </p:sp>
      <p:sp>
        <p:nvSpPr>
          <p:cNvPr id="4" name="Segnaposto numero diapositiva 3"/>
          <p:cNvSpPr>
            <a:spLocks noGrp="1"/>
          </p:cNvSpPr>
          <p:nvPr>
            <p:ph type="sldNum" sz="quarter" idx="12"/>
          </p:nvPr>
        </p:nvSpPr>
        <p:spPr/>
        <p:txBody>
          <a:bodyPr/>
          <a:lstStyle/>
          <a:p>
            <a:fld id="{FCB1930F-043D-4147-915C-DD131F8ACD84}" type="slidenum">
              <a:rPr lang="it-IT" smtClean="0"/>
              <a:t>5</a:t>
            </a:fld>
            <a:endParaRPr lang="it-IT"/>
          </a:p>
        </p:txBody>
      </p:sp>
    </p:spTree>
    <p:extLst>
      <p:ext uri="{BB962C8B-B14F-4D97-AF65-F5344CB8AC3E}">
        <p14:creationId xmlns:p14="http://schemas.microsoft.com/office/powerpoint/2010/main" val="18487638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6</a:t>
            </a:fld>
            <a:endParaRPr lang="it-IT"/>
          </a:p>
        </p:txBody>
      </p:sp>
      <p:sp>
        <p:nvSpPr>
          <p:cNvPr id="4" name="Rettangolo 3"/>
          <p:cNvSpPr/>
          <p:nvPr/>
        </p:nvSpPr>
        <p:spPr>
          <a:xfrm>
            <a:off x="1891862" y="425523"/>
            <a:ext cx="7756634" cy="6247864"/>
          </a:xfrm>
          <a:prstGeom prst="rect">
            <a:avLst/>
          </a:prstGeom>
        </p:spPr>
        <p:txBody>
          <a:bodyPr wrap="square">
            <a:spAutoFit/>
          </a:bodyPr>
          <a:lstStyle/>
          <a:p>
            <a:pPr>
              <a:spcAft>
                <a:spcPts val="0"/>
              </a:spcAft>
            </a:pPr>
            <a:r>
              <a:rPr lang="it-IT" sz="2000" dirty="0">
                <a:latin typeface="Calibri" charset="0"/>
                <a:ea typeface="Calibri" charset="0"/>
                <a:cs typeface="Times New Roman" charset="0"/>
              </a:rPr>
              <a:t>Nel gioco tra politico e impresa, il primo vuole che l’impresa assuma extra occupati </a:t>
            </a:r>
            <a:r>
              <a:rPr lang="it-IT" sz="2000" b="1" dirty="0">
                <a:latin typeface="Calibri" charset="0"/>
                <a:ea typeface="Calibri" charset="0"/>
                <a:cs typeface="Times New Roman" charset="0"/>
              </a:rPr>
              <a:t>L</a:t>
            </a:r>
            <a:r>
              <a:rPr lang="it-IT" sz="2000" dirty="0">
                <a:latin typeface="Calibri" charset="0"/>
                <a:ea typeface="Calibri" charset="0"/>
                <a:cs typeface="Times New Roman" charset="0"/>
              </a:rPr>
              <a:t> perché ne trae un beneficio politico B (L) e per convincere l’impresa offre sussidi in forma varia </a:t>
            </a:r>
            <a:r>
              <a:rPr lang="it-IT" sz="2000" dirty="0" smtClean="0">
                <a:latin typeface="Calibri" charset="0"/>
                <a:ea typeface="Calibri" charset="0"/>
                <a:cs typeface="Times New Roman" charset="0"/>
              </a:rPr>
              <a:t>come trasferimento pagato </a:t>
            </a:r>
            <a:r>
              <a:rPr lang="it-IT" sz="2000" dirty="0">
                <a:latin typeface="Calibri" charset="0"/>
                <a:ea typeface="Calibri" charset="0"/>
                <a:cs typeface="Times New Roman" charset="0"/>
              </a:rPr>
              <a:t>dal </a:t>
            </a:r>
            <a:r>
              <a:rPr lang="it-IT" sz="2000" dirty="0" smtClean="0">
                <a:latin typeface="Calibri" charset="0"/>
                <a:ea typeface="Calibri" charset="0"/>
                <a:cs typeface="Times New Roman" charset="0"/>
              </a:rPr>
              <a:t>Tesoro (L </a:t>
            </a: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può essere considerata una </a:t>
            </a:r>
            <a:r>
              <a:rPr lang="it-IT" sz="2000" dirty="0" err="1" smtClean="0">
                <a:latin typeface="Calibri" charset="0"/>
                <a:ea typeface="Calibri" charset="0"/>
                <a:cs typeface="Times New Roman" charset="0"/>
              </a:rPr>
              <a:t>proxy</a:t>
            </a:r>
            <a:r>
              <a:rPr lang="it-IT" sz="2000" dirty="0" smtClean="0">
                <a:latin typeface="Calibri" charset="0"/>
                <a:ea typeface="Calibri" charset="0"/>
                <a:cs typeface="Times New Roman" charset="0"/>
              </a:rPr>
              <a:t> di ogni azione costosa per l’impresa ma che può portare ad un beneficio politico). </a:t>
            </a:r>
          </a:p>
          <a:p>
            <a:pPr>
              <a:spcAft>
                <a:spcPts val="0"/>
              </a:spcAft>
            </a:pPr>
            <a:endParaRPr lang="it-IT" sz="20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Il Tesoro, poiché </a:t>
            </a:r>
            <a:r>
              <a:rPr lang="it-IT" sz="2000" dirty="0">
                <a:latin typeface="Calibri" charset="0"/>
                <a:ea typeface="Calibri" charset="0"/>
                <a:cs typeface="Times New Roman" charset="0"/>
              </a:rPr>
              <a:t>ottiene una parte del cash flow (1-</a:t>
            </a:r>
            <a:r>
              <a:rPr lang="it-IT" sz="2000" dirty="0">
                <a:latin typeface="Symbol" charset="2"/>
                <a:ea typeface="Calibri" charset="0"/>
                <a:cs typeface="Times New Roman" charset="0"/>
              </a:rPr>
              <a:t>a</a:t>
            </a:r>
            <a:r>
              <a:rPr lang="it-IT" sz="2000" dirty="0" smtClean="0">
                <a:latin typeface="Calibri" charset="0"/>
                <a:ea typeface="Calibri" charset="0"/>
                <a:cs typeface="Times New Roman" charset="0"/>
              </a:rPr>
              <a:t>), </a:t>
            </a:r>
            <a:r>
              <a:rPr lang="it-IT" sz="2000" dirty="0">
                <a:latin typeface="Calibri" charset="0"/>
                <a:ea typeface="Calibri" charset="0"/>
                <a:cs typeface="Times New Roman" charset="0"/>
              </a:rPr>
              <a:t>considera il trasferimento </a:t>
            </a:r>
            <a:r>
              <a:rPr lang="it-IT" sz="2000" b="1" dirty="0" smtClean="0">
                <a:latin typeface="Calibri" charset="0"/>
                <a:ea typeface="Calibri" charset="0"/>
                <a:cs typeface="Times New Roman" charset="0"/>
              </a:rPr>
              <a:t>T</a:t>
            </a:r>
            <a:r>
              <a:rPr lang="it-IT" sz="2000" dirty="0" smtClean="0">
                <a:latin typeface="Calibri" charset="0"/>
                <a:ea typeface="Calibri" charset="0"/>
                <a:cs typeface="Times New Roman" charset="0"/>
              </a:rPr>
              <a:t> al </a:t>
            </a:r>
            <a:r>
              <a:rPr lang="it-IT" sz="2000" dirty="0">
                <a:latin typeface="Calibri" charset="0"/>
                <a:ea typeface="Calibri" charset="0"/>
                <a:cs typeface="Times New Roman" charset="0"/>
              </a:rPr>
              <a:t>netto sia della quota del sussidio che riceve indietro come quota dell’extra cash flow sia </a:t>
            </a:r>
            <a:r>
              <a:rPr lang="it-IT" sz="2000" dirty="0" smtClean="0">
                <a:latin typeface="Calibri" charset="0"/>
                <a:ea typeface="Calibri" charset="0"/>
                <a:cs typeface="Times New Roman" charset="0"/>
              </a:rPr>
              <a:t>della spesa addizionale per </a:t>
            </a:r>
            <a:r>
              <a:rPr lang="it-IT" sz="2000" dirty="0">
                <a:latin typeface="Calibri" charset="0"/>
                <a:ea typeface="Calibri" charset="0"/>
                <a:cs typeface="Times New Roman" charset="0"/>
              </a:rPr>
              <a:t>gli extra occupati per la quota che grava sul cash flow di cui una parte va al </a:t>
            </a:r>
            <a:r>
              <a:rPr lang="it-IT" sz="2000" dirty="0" smtClean="0">
                <a:latin typeface="Calibri" charset="0"/>
                <a:ea typeface="Calibri" charset="0"/>
                <a:cs typeface="Times New Roman" charset="0"/>
              </a:rPr>
              <a:t>Tesoro.</a:t>
            </a: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Quindi </a:t>
            </a:r>
            <a:r>
              <a:rPr lang="it-IT" sz="2000" dirty="0">
                <a:latin typeface="Calibri" charset="0"/>
                <a:ea typeface="Calibri" charset="0"/>
                <a:cs typeface="Times New Roman" charset="0"/>
              </a:rPr>
              <a:t>il trasferimento netto del Tesoro è</a:t>
            </a:r>
            <a:r>
              <a:rPr lang="it-IT" sz="2000" dirty="0" smtClean="0">
                <a:latin typeface="Calibri" charset="0"/>
                <a:ea typeface="Calibri" charset="0"/>
                <a:cs typeface="Times New Roman" charset="0"/>
              </a:rPr>
              <a:t>:</a:t>
            </a:r>
          </a:p>
          <a:p>
            <a:pPr>
              <a:spcAft>
                <a:spcPts val="0"/>
              </a:spcAft>
            </a:pPr>
            <a:endParaRPr lang="it-IT" sz="2000" dirty="0">
              <a:latin typeface="Calibri" charset="0"/>
              <a:ea typeface="Calibri" charset="0"/>
              <a:cs typeface="Times New Roman" charset="0"/>
            </a:endParaRPr>
          </a:p>
          <a:p>
            <a:pPr>
              <a:spcAft>
                <a:spcPts val="0"/>
              </a:spcAft>
            </a:pPr>
            <a:r>
              <a:rPr lang="it-IT" sz="2000" dirty="0">
                <a:latin typeface="Calibri" charset="0"/>
                <a:ea typeface="Calibri" charset="0"/>
                <a:cs typeface="Times New Roman" charset="0"/>
              </a:rPr>
              <a:t>T = t – (1-</a:t>
            </a:r>
            <a:r>
              <a:rPr lang="it-IT" sz="2000" dirty="0">
                <a:latin typeface="Symbol" charset="2"/>
                <a:ea typeface="Calibri" charset="0"/>
                <a:cs typeface="Times New Roman" charset="0"/>
              </a:rPr>
              <a:t>a) (</a:t>
            </a:r>
            <a:r>
              <a:rPr lang="it-IT" sz="2000" dirty="0">
                <a:latin typeface="Calibri" charset="0"/>
                <a:ea typeface="Calibri" charset="0"/>
                <a:cs typeface="Times New Roman" charset="0"/>
              </a:rPr>
              <a:t>t – </a:t>
            </a:r>
            <a:r>
              <a:rPr lang="it-IT" sz="2000" dirty="0" err="1">
                <a:latin typeface="Calibri" charset="0"/>
                <a:ea typeface="Calibri" charset="0"/>
                <a:cs typeface="Times New Roman" charset="0"/>
              </a:rPr>
              <a:t>wL</a:t>
            </a:r>
            <a:r>
              <a:rPr lang="it-IT" sz="2000" dirty="0">
                <a:latin typeface="Calibri" charset="0"/>
                <a:ea typeface="Calibri" charset="0"/>
                <a:cs typeface="Times New Roman" charset="0"/>
              </a:rPr>
              <a:t>) = </a:t>
            </a:r>
            <a:r>
              <a:rPr lang="it-IT" sz="2000" dirty="0" err="1">
                <a:latin typeface="Symbol" charset="2"/>
                <a:ea typeface="Calibri" charset="0"/>
                <a:cs typeface="Times New Roman" charset="0"/>
              </a:rPr>
              <a:t>a</a:t>
            </a:r>
            <a:r>
              <a:rPr lang="it-IT" sz="2000" dirty="0" err="1">
                <a:latin typeface="Calibri" charset="0"/>
                <a:ea typeface="Calibri" charset="0"/>
                <a:cs typeface="Times New Roman" charset="0"/>
              </a:rPr>
              <a:t>t</a:t>
            </a:r>
            <a:r>
              <a:rPr lang="it-IT" sz="2000" dirty="0">
                <a:latin typeface="Calibri" charset="0"/>
                <a:ea typeface="Calibri" charset="0"/>
                <a:cs typeface="Times New Roman" charset="0"/>
              </a:rPr>
              <a:t> + (1-</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a:t>
            </a:r>
            <a:r>
              <a:rPr lang="it-IT" sz="2000" dirty="0" err="1">
                <a:latin typeface="Calibri" charset="0"/>
                <a:ea typeface="Calibri" charset="0"/>
                <a:cs typeface="Times New Roman" charset="0"/>
              </a:rPr>
              <a:t>wL</a:t>
            </a:r>
            <a:r>
              <a:rPr lang="it-IT" sz="2000"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dove t è il trasferimento lordo.</a:t>
            </a:r>
            <a:endParaRPr lang="it-IT" sz="2000" dirty="0">
              <a:latin typeface="Calibri" charset="0"/>
              <a:ea typeface="Calibri" charset="0"/>
              <a:cs typeface="Times New Roman" charset="0"/>
            </a:endParaRP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NOTA</a:t>
            </a: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  </a:t>
            </a:r>
          </a:p>
          <a:p>
            <a:pPr marL="342900" indent="-342900">
              <a:spcAft>
                <a:spcPts val="0"/>
              </a:spcAft>
              <a:buFont typeface="Arial" charset="0"/>
              <a:buChar char="•"/>
            </a:pPr>
            <a:r>
              <a:rPr lang="it-IT" sz="2000" dirty="0" smtClean="0">
                <a:latin typeface="Calibri" charset="0"/>
                <a:ea typeface="Calibri" charset="0"/>
                <a:cs typeface="Times New Roman" charset="0"/>
              </a:rPr>
              <a:t>in </a:t>
            </a:r>
            <a:r>
              <a:rPr lang="it-IT" sz="2000" dirty="0">
                <a:latin typeface="Calibri" charset="0"/>
                <a:ea typeface="Calibri" charset="0"/>
                <a:cs typeface="Times New Roman" charset="0"/>
              </a:rPr>
              <a:t>una impresa totalmente pubblica con </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 0 , T = </a:t>
            </a:r>
            <a:r>
              <a:rPr lang="it-IT" sz="2000" dirty="0" err="1">
                <a:latin typeface="Calibri" charset="0"/>
                <a:ea typeface="Calibri" charset="0"/>
                <a:cs typeface="Times New Roman" charset="0"/>
              </a:rPr>
              <a:t>wL</a:t>
            </a:r>
            <a:r>
              <a:rPr lang="it-IT" sz="2000" dirty="0">
                <a:latin typeface="Calibri" charset="0"/>
                <a:ea typeface="Calibri" charset="0"/>
                <a:cs typeface="Times New Roman" charset="0"/>
              </a:rPr>
              <a:t>  (il trasferimento è a se stesso ma serve a pagare </a:t>
            </a:r>
            <a:r>
              <a:rPr lang="it-IT" sz="2000" dirty="0" err="1">
                <a:latin typeface="Calibri" charset="0"/>
                <a:ea typeface="Calibri" charset="0"/>
                <a:cs typeface="Times New Roman" charset="0"/>
              </a:rPr>
              <a:t>wL</a:t>
            </a:r>
            <a:r>
              <a:rPr lang="it-IT" sz="2000" dirty="0" smtClean="0">
                <a:latin typeface="Calibri" charset="0"/>
                <a:ea typeface="Calibri" charset="0"/>
                <a:cs typeface="Times New Roman" charset="0"/>
              </a:rPr>
              <a:t>)</a:t>
            </a:r>
            <a:endParaRPr lang="it-IT" sz="2000" dirty="0">
              <a:latin typeface="Calibri" charset="0"/>
              <a:ea typeface="Calibri" charset="0"/>
              <a:cs typeface="Times New Roman" charset="0"/>
            </a:endParaRPr>
          </a:p>
          <a:p>
            <a:pPr marL="342900" indent="-342900">
              <a:spcAft>
                <a:spcPts val="0"/>
              </a:spcAft>
              <a:buFont typeface="Arial" charset="0"/>
              <a:buChar char="•"/>
            </a:pPr>
            <a:r>
              <a:rPr lang="it-IT" sz="2000" dirty="0">
                <a:latin typeface="Calibri" charset="0"/>
                <a:ea typeface="Calibri" charset="0"/>
                <a:cs typeface="Times New Roman" charset="0"/>
              </a:rPr>
              <a:t>in un’impresa totalmente privata con  </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 1, T = t  (il trasferimento lordo e netto coincidono)</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13520737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7</a:t>
            </a:fld>
            <a:endParaRPr lang="it-IT"/>
          </a:p>
        </p:txBody>
      </p:sp>
      <p:sp>
        <p:nvSpPr>
          <p:cNvPr id="4" name="Rettangolo 3"/>
          <p:cNvSpPr/>
          <p:nvPr/>
        </p:nvSpPr>
        <p:spPr>
          <a:xfrm>
            <a:off x="1650123" y="811356"/>
            <a:ext cx="8986345" cy="5632311"/>
          </a:xfrm>
          <a:prstGeom prst="rect">
            <a:avLst/>
          </a:prstGeom>
        </p:spPr>
        <p:txBody>
          <a:bodyPr wrap="square">
            <a:spAutoFit/>
          </a:bodyPr>
          <a:lstStyle/>
          <a:p>
            <a:pPr>
              <a:spcAft>
                <a:spcPts val="0"/>
              </a:spcAft>
            </a:pPr>
            <a:r>
              <a:rPr lang="it-IT" sz="2000" dirty="0">
                <a:latin typeface="Calibri" charset="0"/>
                <a:ea typeface="Calibri" charset="0"/>
                <a:cs typeface="Times New Roman" charset="0"/>
              </a:rPr>
              <a:t>Per il </a:t>
            </a:r>
            <a:r>
              <a:rPr lang="it-IT" sz="2000" dirty="0" smtClean="0">
                <a:latin typeface="Calibri" charset="0"/>
                <a:ea typeface="Calibri" charset="0"/>
                <a:cs typeface="Times New Roman" charset="0"/>
              </a:rPr>
              <a:t>politico, </a:t>
            </a:r>
            <a:r>
              <a:rPr lang="it-IT" sz="2000" dirty="0">
                <a:latin typeface="Calibri" charset="0"/>
                <a:ea typeface="Calibri" charset="0"/>
                <a:cs typeface="Times New Roman" charset="0"/>
              </a:rPr>
              <a:t>T ha un costo </a:t>
            </a:r>
            <a:r>
              <a:rPr lang="it-IT" sz="2000" dirty="0" smtClean="0">
                <a:latin typeface="Calibri" charset="0"/>
                <a:ea typeface="Calibri" charset="0"/>
                <a:cs typeface="Times New Roman" charset="0"/>
              </a:rPr>
              <a:t> (rappresentato </a:t>
            </a:r>
            <a:r>
              <a:rPr lang="it-IT" sz="2000" dirty="0">
                <a:latin typeface="Calibri" charset="0"/>
                <a:ea typeface="Calibri" charset="0"/>
                <a:cs typeface="Times New Roman" charset="0"/>
              </a:rPr>
              <a:t>dall’opposizione del ministro delle finanze , del Tesoro, </a:t>
            </a:r>
            <a:r>
              <a:rPr lang="it-IT" sz="2000" dirty="0" smtClean="0">
                <a:latin typeface="Calibri" charset="0"/>
                <a:ea typeface="Calibri" charset="0"/>
                <a:cs typeface="Times New Roman" charset="0"/>
              </a:rPr>
              <a:t>della Banca </a:t>
            </a:r>
            <a:r>
              <a:rPr lang="it-IT" sz="2000" dirty="0">
                <a:latin typeface="Calibri" charset="0"/>
                <a:ea typeface="Calibri" charset="0"/>
                <a:cs typeface="Times New Roman" charset="0"/>
              </a:rPr>
              <a:t>Centrale, </a:t>
            </a:r>
            <a:r>
              <a:rPr lang="it-IT" sz="2000" dirty="0" smtClean="0">
                <a:latin typeface="Calibri" charset="0"/>
                <a:ea typeface="Calibri" charset="0"/>
                <a:cs typeface="Times New Roman" charset="0"/>
              </a:rPr>
              <a:t>dei rappresentanti </a:t>
            </a:r>
            <a:r>
              <a:rPr lang="it-IT" sz="2000" dirty="0">
                <a:latin typeface="Calibri" charset="0"/>
                <a:ea typeface="Calibri" charset="0"/>
                <a:cs typeface="Times New Roman" charset="0"/>
              </a:rPr>
              <a:t>dei contribuenti ) che denominiamo C (T). </a:t>
            </a:r>
          </a:p>
          <a:p>
            <a:pPr>
              <a:spcAft>
                <a:spcPts val="0"/>
              </a:spcAft>
            </a:pPr>
            <a:r>
              <a:rPr lang="it-IT" sz="2000" dirty="0">
                <a:latin typeface="Calibri" charset="0"/>
                <a:ea typeface="Calibri" charset="0"/>
                <a:cs typeface="Times New Roman" charset="0"/>
              </a:rPr>
              <a:t>Possiamo anche intendere C(T) come il costo politico di accrescere il gettito fiscale per finanziare T. </a:t>
            </a:r>
            <a:r>
              <a:rPr lang="it-IT" sz="2000" dirty="0" smtClean="0">
                <a:latin typeface="Calibri" charset="0"/>
                <a:ea typeface="Calibri" charset="0"/>
                <a:cs typeface="Times New Roman" charset="0"/>
              </a:rPr>
              <a:t> Assumiamo </a:t>
            </a:r>
            <a:r>
              <a:rPr lang="it-IT" sz="2000" dirty="0">
                <a:latin typeface="Calibri" charset="0"/>
                <a:ea typeface="Calibri" charset="0"/>
                <a:cs typeface="Times New Roman" charset="0"/>
              </a:rPr>
              <a:t>qui che per il politico un euro di denaro pubblico sia valutato meno di un dollaro di beneficio diretto proprio, cioè C(T) è minore di T.</a:t>
            </a:r>
          </a:p>
          <a:p>
            <a:pPr>
              <a:spcAft>
                <a:spcPts val="0"/>
              </a:spcAft>
            </a:pPr>
            <a:r>
              <a:rPr lang="it-IT" sz="2000"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Se il Tesoro in questo gioco è passivo, cioè non </a:t>
            </a:r>
            <a:r>
              <a:rPr lang="it-IT" sz="2000" dirty="0" smtClean="0">
                <a:latin typeface="Calibri" charset="0"/>
                <a:ea typeface="Calibri" charset="0"/>
                <a:cs typeface="Times New Roman" charset="0"/>
              </a:rPr>
              <a:t>partecipa con decisioni indipendenti, </a:t>
            </a:r>
            <a:r>
              <a:rPr lang="it-IT" sz="2000" dirty="0">
                <a:latin typeface="Calibri" charset="0"/>
                <a:ea typeface="Calibri" charset="0"/>
                <a:cs typeface="Times New Roman" charset="0"/>
              </a:rPr>
              <a:t>il politico e il manager negoziano su T e su L.</a:t>
            </a:r>
          </a:p>
          <a:p>
            <a:pPr>
              <a:spcAft>
                <a:spcPts val="0"/>
              </a:spcAft>
            </a:pPr>
            <a:r>
              <a:rPr lang="it-IT" sz="2000" dirty="0">
                <a:latin typeface="Calibri" charset="0"/>
                <a:ea typeface="Calibri" charset="0"/>
                <a:cs typeface="Times New Roman" charset="0"/>
              </a:rPr>
              <a:t>Entrambi possono cercare di corrompere l’altro. Il manager può corrompere il politico offrendo </a:t>
            </a:r>
            <a:r>
              <a:rPr lang="it-IT" sz="2000" i="1" dirty="0">
                <a:latin typeface="Calibri" charset="0"/>
                <a:ea typeface="Calibri" charset="0"/>
                <a:cs typeface="Times New Roman" charset="0"/>
              </a:rPr>
              <a:t>b</a:t>
            </a:r>
            <a:r>
              <a:rPr lang="it-IT" sz="2000" dirty="0">
                <a:latin typeface="Calibri" charset="0"/>
                <a:ea typeface="Calibri" charset="0"/>
                <a:cs typeface="Times New Roman" charset="0"/>
              </a:rPr>
              <a:t> (tangente) e poiché la somma </a:t>
            </a:r>
            <a:r>
              <a:rPr lang="it-IT" sz="2000" i="1" dirty="0">
                <a:latin typeface="Calibri" charset="0"/>
                <a:ea typeface="Calibri" charset="0"/>
                <a:cs typeface="Times New Roman" charset="0"/>
              </a:rPr>
              <a:t>b</a:t>
            </a:r>
            <a:r>
              <a:rPr lang="it-IT" sz="2000" dirty="0">
                <a:latin typeface="Calibri" charset="0"/>
                <a:ea typeface="Calibri" charset="0"/>
                <a:cs typeface="Times New Roman" charset="0"/>
              </a:rPr>
              <a:t> è pagata dal manager/azionista, il costo di b è uguale a b (quando b non può essere pagata b = 0</a:t>
            </a:r>
            <a:r>
              <a:rPr lang="it-IT" sz="2000" dirty="0" smtClean="0">
                <a:latin typeface="Calibri" charset="0"/>
                <a:ea typeface="Calibri" charset="0"/>
                <a:cs typeface="Times New Roman" charset="0"/>
              </a:rPr>
              <a:t>).</a:t>
            </a:r>
          </a:p>
          <a:p>
            <a:pPr>
              <a:spcAft>
                <a:spcPts val="0"/>
              </a:spcAft>
            </a:pPr>
            <a:r>
              <a:rPr lang="it-IT" sz="2000" dirty="0">
                <a:latin typeface="Calibri" charset="0"/>
                <a:ea typeface="Calibri" charset="0"/>
                <a:cs typeface="Times New Roman" charset="0"/>
              </a:rPr>
              <a:t>Possiamo ora scrivere</a:t>
            </a:r>
          </a:p>
          <a:p>
            <a:pPr>
              <a:spcAft>
                <a:spcPts val="0"/>
              </a:spcAft>
            </a:pPr>
            <a:r>
              <a:rPr lang="it-IT" sz="2000"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la funzione di utilità del politico:      Up  = B (L) – C (T) + b ;</a:t>
            </a:r>
          </a:p>
          <a:p>
            <a:pPr>
              <a:spcAft>
                <a:spcPts val="0"/>
              </a:spcAft>
            </a:pPr>
            <a:r>
              <a:rPr lang="it-IT" sz="2000" dirty="0">
                <a:latin typeface="Calibri" charset="0"/>
                <a:ea typeface="Calibri" charset="0"/>
                <a:cs typeface="Times New Roman" charset="0"/>
              </a:rPr>
              <a:t>la funzione di utilità del manager:    </a:t>
            </a:r>
            <a:r>
              <a:rPr lang="it-IT" sz="2000" dirty="0" err="1">
                <a:latin typeface="Calibri" charset="0"/>
                <a:ea typeface="Calibri" charset="0"/>
                <a:cs typeface="Times New Roman" charset="0"/>
              </a:rPr>
              <a:t>Um</a:t>
            </a:r>
            <a:r>
              <a:rPr lang="it-IT" sz="2000" dirty="0">
                <a:latin typeface="Calibri" charset="0"/>
                <a:ea typeface="Calibri" charset="0"/>
                <a:cs typeface="Times New Roman" charset="0"/>
              </a:rPr>
              <a:t> = </a:t>
            </a:r>
            <a:r>
              <a:rPr lang="it-IT" sz="2000" dirty="0">
                <a:latin typeface="Symbol" charset="2"/>
                <a:ea typeface="Calibri" charset="0"/>
                <a:cs typeface="Times New Roman" charset="0"/>
              </a:rPr>
              <a:t>a (</a:t>
            </a:r>
            <a:r>
              <a:rPr lang="it-IT" sz="2000" dirty="0" err="1">
                <a:latin typeface="Symbol" charset="2"/>
                <a:ea typeface="Calibri" charset="0"/>
                <a:cs typeface="Times New Roman" charset="0"/>
              </a:rPr>
              <a:t>p</a:t>
            </a:r>
            <a:r>
              <a:rPr lang="it-IT" sz="2000" dirty="0">
                <a:latin typeface="Calibri" charset="0"/>
                <a:ea typeface="Calibri" charset="0"/>
                <a:cs typeface="Times New Roman" charset="0"/>
              </a:rPr>
              <a:t> + t – </a:t>
            </a:r>
            <a:r>
              <a:rPr lang="it-IT" sz="2000" dirty="0" err="1">
                <a:latin typeface="Calibri" charset="0"/>
                <a:ea typeface="Calibri" charset="0"/>
                <a:cs typeface="Times New Roman" charset="0"/>
              </a:rPr>
              <a:t>wL</a:t>
            </a:r>
            <a:r>
              <a:rPr lang="it-IT" sz="2000" dirty="0">
                <a:latin typeface="Calibri" charset="0"/>
                <a:ea typeface="Calibri" charset="0"/>
                <a:cs typeface="Times New Roman" charset="0"/>
              </a:rPr>
              <a:t> ) – b = </a:t>
            </a:r>
            <a:r>
              <a:rPr lang="it-IT" sz="2000" dirty="0" err="1">
                <a:latin typeface="Symbol" charset="2"/>
                <a:ea typeface="Calibri" charset="0"/>
                <a:cs typeface="Times New Roman" charset="0"/>
              </a:rPr>
              <a:t>ap</a:t>
            </a:r>
            <a:r>
              <a:rPr lang="it-IT" sz="2000" dirty="0">
                <a:latin typeface="Calibri" charset="0"/>
                <a:ea typeface="Calibri" charset="0"/>
                <a:cs typeface="Times New Roman" charset="0"/>
              </a:rPr>
              <a:t> + T – </a:t>
            </a:r>
            <a:r>
              <a:rPr lang="it-IT" sz="2000" dirty="0" err="1">
                <a:latin typeface="Calibri" charset="0"/>
                <a:ea typeface="Calibri" charset="0"/>
                <a:cs typeface="Times New Roman" charset="0"/>
              </a:rPr>
              <a:t>wL</a:t>
            </a:r>
            <a:r>
              <a:rPr lang="it-IT" sz="2000" dirty="0">
                <a:latin typeface="Calibri" charset="0"/>
                <a:ea typeface="Calibri" charset="0"/>
                <a:cs typeface="Times New Roman" charset="0"/>
              </a:rPr>
              <a:t> – </a:t>
            </a:r>
            <a:r>
              <a:rPr lang="it-IT" sz="2000" dirty="0" smtClean="0">
                <a:latin typeface="Calibri" charset="0"/>
                <a:ea typeface="Calibri" charset="0"/>
                <a:cs typeface="Times New Roman" charset="0"/>
              </a:rPr>
              <a:t>b</a:t>
            </a:r>
          </a:p>
          <a:p>
            <a:pPr>
              <a:spcAft>
                <a:spcPts val="0"/>
              </a:spcAft>
            </a:pP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                                                               dato T = </a:t>
            </a:r>
            <a:r>
              <a:rPr lang="it-IT" sz="2000" dirty="0" err="1">
                <a:latin typeface="Symbol" charset="2"/>
                <a:ea typeface="Calibri" charset="0"/>
                <a:cs typeface="Times New Roman" charset="0"/>
              </a:rPr>
              <a:t>a</a:t>
            </a:r>
            <a:r>
              <a:rPr lang="it-IT" sz="2000" dirty="0" err="1">
                <a:latin typeface="Calibri" charset="0"/>
                <a:ea typeface="Calibri" charset="0"/>
                <a:cs typeface="Times New Roman" charset="0"/>
              </a:rPr>
              <a:t>t</a:t>
            </a:r>
            <a:r>
              <a:rPr lang="it-IT" sz="2000" dirty="0">
                <a:latin typeface="Calibri" charset="0"/>
                <a:ea typeface="Calibri" charset="0"/>
                <a:cs typeface="Times New Roman" charset="0"/>
              </a:rPr>
              <a:t> + (1-</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a:t>
            </a:r>
            <a:r>
              <a:rPr lang="it-IT" sz="2000" dirty="0" err="1" smtClean="0">
                <a:latin typeface="Calibri" charset="0"/>
                <a:ea typeface="Calibri" charset="0"/>
                <a:cs typeface="Times New Roman" charset="0"/>
              </a:rPr>
              <a:t>wL</a:t>
            </a:r>
            <a:endParaRPr lang="it-IT" sz="2000" dirty="0">
              <a:latin typeface="Calibri" charset="0"/>
              <a:ea typeface="Calibri" charset="0"/>
              <a:cs typeface="Times New Roman" charset="0"/>
            </a:endParaRPr>
          </a:p>
          <a:p>
            <a:pPr>
              <a:spcAft>
                <a:spcPts val="0"/>
              </a:spcAft>
            </a:pPr>
            <a:endParaRPr lang="it-IT" sz="2000" dirty="0" smtClean="0">
              <a:effectLst/>
              <a:latin typeface="Calibri" charset="0"/>
              <a:ea typeface="Calibri" charset="0"/>
              <a:cs typeface="Times New Roman" charset="0"/>
            </a:endParaRPr>
          </a:p>
        </p:txBody>
      </p:sp>
    </p:spTree>
    <p:extLst>
      <p:ext uri="{BB962C8B-B14F-4D97-AF65-F5344CB8AC3E}">
        <p14:creationId xmlns:p14="http://schemas.microsoft.com/office/powerpoint/2010/main" val="5778856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dirty="0" smtClean="0"/>
              <a:t>Giovanni Tria</a:t>
            </a:r>
            <a:endParaRPr lang="it-IT" dirty="0"/>
          </a:p>
        </p:txBody>
      </p:sp>
      <p:sp>
        <p:nvSpPr>
          <p:cNvPr id="3" name="Segnaposto numero diapositiva 2"/>
          <p:cNvSpPr>
            <a:spLocks noGrp="1"/>
          </p:cNvSpPr>
          <p:nvPr>
            <p:ph type="sldNum" sz="quarter" idx="12"/>
          </p:nvPr>
        </p:nvSpPr>
        <p:spPr/>
        <p:txBody>
          <a:bodyPr/>
          <a:lstStyle/>
          <a:p>
            <a:fld id="{FCB1930F-043D-4147-915C-DD131F8ACD84}" type="slidenum">
              <a:rPr lang="it-IT" smtClean="0"/>
              <a:t>8</a:t>
            </a:fld>
            <a:endParaRPr lang="it-IT"/>
          </a:p>
        </p:txBody>
      </p:sp>
      <p:sp>
        <p:nvSpPr>
          <p:cNvPr id="4" name="Rettangolo 3"/>
          <p:cNvSpPr/>
          <p:nvPr/>
        </p:nvSpPr>
        <p:spPr>
          <a:xfrm>
            <a:off x="1145628" y="361782"/>
            <a:ext cx="9301656" cy="5632311"/>
          </a:xfrm>
          <a:prstGeom prst="rect">
            <a:avLst/>
          </a:prstGeom>
        </p:spPr>
        <p:txBody>
          <a:bodyPr wrap="square">
            <a:spAutoFit/>
          </a:bodyPr>
          <a:lstStyle/>
          <a:p>
            <a:pPr>
              <a:spcAft>
                <a:spcPts val="0"/>
              </a:spcAft>
            </a:pPr>
            <a:r>
              <a:rPr lang="it-IT" dirty="0">
                <a:latin typeface="Calibri" charset="0"/>
                <a:ea typeface="Calibri" charset="0"/>
                <a:cs typeface="Times New Roman" charset="0"/>
              </a:rPr>
              <a:t> </a:t>
            </a:r>
          </a:p>
          <a:p>
            <a:pPr>
              <a:spcAft>
                <a:spcPts val="0"/>
              </a:spcAft>
            </a:pPr>
            <a:r>
              <a:rPr lang="it-IT" dirty="0">
                <a:latin typeface="Calibri" charset="0"/>
                <a:ea typeface="Calibri" charset="0"/>
                <a:cs typeface="Times New Roman" charset="0"/>
              </a:rPr>
              <a:t>Esaminiamo un </a:t>
            </a:r>
            <a:r>
              <a:rPr lang="it-IT" i="1" dirty="0">
                <a:latin typeface="Calibri" charset="0"/>
                <a:ea typeface="Calibri" charset="0"/>
                <a:cs typeface="Times New Roman" charset="0"/>
              </a:rPr>
              <a:t>Nash </a:t>
            </a:r>
            <a:r>
              <a:rPr lang="it-IT" i="1" dirty="0" err="1">
                <a:latin typeface="Calibri" charset="0"/>
                <a:ea typeface="Calibri" charset="0"/>
                <a:cs typeface="Times New Roman" charset="0"/>
              </a:rPr>
              <a:t>bargaining</a:t>
            </a:r>
            <a:r>
              <a:rPr lang="it-IT" i="1" dirty="0">
                <a:latin typeface="Calibri" charset="0"/>
                <a:ea typeface="Calibri" charset="0"/>
                <a:cs typeface="Times New Roman" charset="0"/>
              </a:rPr>
              <a:t> game</a:t>
            </a:r>
            <a:r>
              <a:rPr lang="it-IT" dirty="0">
                <a:latin typeface="Calibri" charset="0"/>
                <a:ea typeface="Calibri" charset="0"/>
                <a:cs typeface="Times New Roman" charset="0"/>
              </a:rPr>
              <a:t> tra il politico e l’impresa.</a:t>
            </a:r>
          </a:p>
          <a:p>
            <a:pPr>
              <a:spcAft>
                <a:spcPts val="0"/>
              </a:spcAft>
            </a:pPr>
            <a:r>
              <a:rPr lang="it-IT" dirty="0">
                <a:latin typeface="Calibri" charset="0"/>
                <a:ea typeface="Calibri" charset="0"/>
                <a:cs typeface="Times New Roman" charset="0"/>
              </a:rPr>
              <a:t> </a:t>
            </a:r>
          </a:p>
          <a:p>
            <a:pPr>
              <a:spcAft>
                <a:spcPts val="0"/>
              </a:spcAft>
            </a:pPr>
            <a:r>
              <a:rPr lang="it-IT" dirty="0">
                <a:latin typeface="Calibri" charset="0"/>
                <a:ea typeface="Calibri" charset="0"/>
                <a:cs typeface="Times New Roman" charset="0"/>
              </a:rPr>
              <a:t>Dobbiamo specificare chi ha il diritto di </a:t>
            </a:r>
            <a:r>
              <a:rPr lang="it-IT" dirty="0" smtClean="0">
                <a:latin typeface="Calibri" charset="0"/>
                <a:ea typeface="Calibri" charset="0"/>
                <a:cs typeface="Times New Roman" charset="0"/>
              </a:rPr>
              <a:t>controllo, cioè potere decisionale, </a:t>
            </a:r>
            <a:r>
              <a:rPr lang="it-IT" dirty="0">
                <a:latin typeface="Calibri" charset="0"/>
                <a:ea typeface="Calibri" charset="0"/>
                <a:cs typeface="Times New Roman" charset="0"/>
              </a:rPr>
              <a:t>su L e T. </a:t>
            </a: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Assumiamo </a:t>
            </a:r>
            <a:r>
              <a:rPr lang="it-IT" dirty="0">
                <a:latin typeface="Calibri" charset="0"/>
                <a:ea typeface="Calibri" charset="0"/>
                <a:cs typeface="Times New Roman" charset="0"/>
              </a:rPr>
              <a:t>che il politico controlli T, e che sia il politico sia il manager possano controllare </a:t>
            </a:r>
            <a:r>
              <a:rPr lang="it-IT" dirty="0" smtClean="0">
                <a:latin typeface="Calibri" charset="0"/>
                <a:ea typeface="Calibri" charset="0"/>
                <a:cs typeface="Times New Roman" charset="0"/>
              </a:rPr>
              <a:t>L (ciò dipende dal tipo di impresa, pubblica o privata, e dal sistema di regolamentazione). </a:t>
            </a:r>
          </a:p>
          <a:p>
            <a:pPr>
              <a:spcAft>
                <a:spcPts val="0"/>
              </a:spcAft>
            </a:pPr>
            <a:r>
              <a:rPr lang="it-IT" dirty="0" smtClean="0">
                <a:latin typeface="Calibri" charset="0"/>
                <a:ea typeface="Calibri" charset="0"/>
                <a:cs typeface="Times New Roman" charset="0"/>
              </a:rPr>
              <a:t>La </a:t>
            </a:r>
            <a:r>
              <a:rPr lang="it-IT" dirty="0">
                <a:latin typeface="Calibri" charset="0"/>
                <a:ea typeface="Calibri" charset="0"/>
                <a:cs typeface="Times New Roman" charset="0"/>
              </a:rPr>
              <a:t>negoziazione tra i due è </a:t>
            </a:r>
            <a:r>
              <a:rPr lang="it-IT" dirty="0" smtClean="0">
                <a:latin typeface="Calibri" charset="0"/>
                <a:ea typeface="Calibri" charset="0"/>
                <a:cs typeface="Times New Roman" charset="0"/>
              </a:rPr>
              <a:t>su L, cioè sul numero di occupati.</a:t>
            </a:r>
            <a:endParaRPr lang="it-IT"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Interpretazione </a:t>
            </a:r>
            <a:r>
              <a:rPr lang="it-IT" dirty="0">
                <a:latin typeface="Calibri" charset="0"/>
                <a:ea typeface="Calibri" charset="0"/>
                <a:cs typeface="Times New Roman" charset="0"/>
              </a:rPr>
              <a:t>economica del diritto di controllo del cash flow e di L </a:t>
            </a:r>
            <a:r>
              <a:rPr lang="it-IT" dirty="0" smtClean="0">
                <a:latin typeface="Calibri" charset="0"/>
                <a:ea typeface="Calibri" charset="0"/>
                <a:cs typeface="Times New Roman" charset="0"/>
              </a:rPr>
              <a:t>:</a:t>
            </a:r>
            <a:endParaRPr lang="it-IT" dirty="0">
              <a:latin typeface="Calibri" charset="0"/>
              <a:ea typeface="Calibri" charset="0"/>
              <a:cs typeface="Times New Roman" charset="0"/>
            </a:endParaRPr>
          </a:p>
          <a:p>
            <a:pPr marL="342900" indent="-342900">
              <a:spcAft>
                <a:spcPts val="0"/>
              </a:spcAft>
              <a:buFont typeface="+mj-lt"/>
              <a:buAutoNum type="arabicPeriod"/>
            </a:pPr>
            <a:r>
              <a:rPr lang="it-IT" dirty="0">
                <a:latin typeface="Calibri" charset="0"/>
                <a:ea typeface="Calibri" charset="0"/>
                <a:cs typeface="Times New Roman" charset="0"/>
              </a:rPr>
              <a:t>In una impresa di stato tradizionale, il politico controlla L e il Tesoro controlla la maggior parte del cash flow (</a:t>
            </a:r>
            <a:r>
              <a:rPr lang="it-IT" dirty="0">
                <a:latin typeface="Symbol" charset="2"/>
                <a:ea typeface="Calibri" charset="0"/>
                <a:cs typeface="Times New Roman" charset="0"/>
              </a:rPr>
              <a:t>a</a:t>
            </a:r>
            <a:r>
              <a:rPr lang="it-IT" dirty="0">
                <a:latin typeface="Calibri" charset="0"/>
                <a:ea typeface="Calibri" charset="0"/>
                <a:cs typeface="Times New Roman" charset="0"/>
              </a:rPr>
              <a:t> </a:t>
            </a:r>
            <a:r>
              <a:rPr lang="it-IT" dirty="0" smtClean="0">
                <a:latin typeface="Calibri" charset="0"/>
                <a:ea typeface="Calibri" charset="0"/>
                <a:cs typeface="Times New Roman" charset="0"/>
              </a:rPr>
              <a:t>tende a zero).  </a:t>
            </a:r>
          </a:p>
          <a:p>
            <a:pPr marL="342900" indent="-342900">
              <a:spcAft>
                <a:spcPts val="0"/>
              </a:spcAft>
              <a:buFont typeface="+mj-lt"/>
              <a:buAutoNum type="arabicPeriod"/>
            </a:pPr>
            <a:r>
              <a:rPr lang="it-IT" dirty="0" smtClean="0">
                <a:latin typeface="Calibri" charset="0"/>
                <a:ea typeface="Calibri" charset="0"/>
                <a:cs typeface="Times New Roman" charset="0"/>
              </a:rPr>
              <a:t>In </a:t>
            </a:r>
            <a:r>
              <a:rPr lang="it-IT" dirty="0">
                <a:latin typeface="Calibri" charset="0"/>
                <a:ea typeface="Calibri" charset="0"/>
                <a:cs typeface="Times New Roman" charset="0"/>
              </a:rPr>
              <a:t>un’impresa </a:t>
            </a:r>
            <a:r>
              <a:rPr lang="it-IT" dirty="0" smtClean="0">
                <a:latin typeface="Calibri" charset="0"/>
                <a:ea typeface="Calibri" charset="0"/>
                <a:cs typeface="Times New Roman" charset="0"/>
              </a:rPr>
              <a:t>privata sottoposta </a:t>
            </a:r>
            <a:r>
              <a:rPr lang="it-IT" dirty="0">
                <a:latin typeface="Calibri" charset="0"/>
                <a:ea typeface="Calibri" charset="0"/>
                <a:cs typeface="Times New Roman" charset="0"/>
              </a:rPr>
              <a:t>a vincoli e regolamenti, il politico ancora riesce a controllare L (attraverso il controllo delle decisioni dei manager dell’impresa</a:t>
            </a:r>
            <a:r>
              <a:rPr lang="it-IT" dirty="0" smtClean="0">
                <a:latin typeface="Calibri" charset="0"/>
                <a:ea typeface="Calibri" charset="0"/>
                <a:cs typeface="Times New Roman" charset="0"/>
              </a:rPr>
              <a:t>),  ma </a:t>
            </a:r>
            <a:r>
              <a:rPr lang="it-IT" dirty="0">
                <a:latin typeface="Calibri" charset="0"/>
                <a:ea typeface="Calibri" charset="0"/>
                <a:cs typeface="Times New Roman" charset="0"/>
              </a:rPr>
              <a:t>il manager e gli azionisti </a:t>
            </a:r>
            <a:r>
              <a:rPr lang="it-IT" dirty="0" smtClean="0">
                <a:latin typeface="Calibri" charset="0"/>
                <a:ea typeface="Calibri" charset="0"/>
                <a:cs typeface="Times New Roman" charset="0"/>
              </a:rPr>
              <a:t>privati </a:t>
            </a:r>
            <a:r>
              <a:rPr lang="it-IT" dirty="0">
                <a:latin typeface="Calibri" charset="0"/>
                <a:ea typeface="Calibri" charset="0"/>
                <a:cs typeface="Times New Roman" charset="0"/>
              </a:rPr>
              <a:t>hanno diritti sul cash flow (</a:t>
            </a:r>
            <a:r>
              <a:rPr lang="it-IT" dirty="0">
                <a:latin typeface="Symbol" charset="2"/>
                <a:ea typeface="Calibri" charset="0"/>
                <a:cs typeface="Times New Roman" charset="0"/>
              </a:rPr>
              <a:t>a</a:t>
            </a:r>
            <a:r>
              <a:rPr lang="it-IT" dirty="0">
                <a:latin typeface="Calibri" charset="0"/>
                <a:ea typeface="Calibri" charset="0"/>
                <a:cs typeface="Times New Roman" charset="0"/>
              </a:rPr>
              <a:t> tende a 1). </a:t>
            </a:r>
            <a:endParaRPr lang="it-IT" dirty="0" smtClean="0">
              <a:latin typeface="Calibri" charset="0"/>
              <a:ea typeface="Calibri" charset="0"/>
              <a:cs typeface="Times New Roman" charset="0"/>
            </a:endParaRPr>
          </a:p>
          <a:p>
            <a:pPr marL="342900" indent="-342900">
              <a:spcAft>
                <a:spcPts val="0"/>
              </a:spcAft>
              <a:buFont typeface="+mj-lt"/>
              <a:buAutoNum type="arabicPeriod"/>
            </a:pPr>
            <a:r>
              <a:rPr lang="it-IT" dirty="0" smtClean="0">
                <a:latin typeface="Calibri" charset="0"/>
                <a:ea typeface="Calibri" charset="0"/>
                <a:cs typeface="Times New Roman" charset="0"/>
              </a:rPr>
              <a:t>In </a:t>
            </a:r>
            <a:r>
              <a:rPr lang="it-IT" dirty="0">
                <a:latin typeface="Calibri" charset="0"/>
                <a:ea typeface="Calibri" charset="0"/>
                <a:cs typeface="Times New Roman" charset="0"/>
              </a:rPr>
              <a:t>un’impresa a partecipazione </a:t>
            </a:r>
            <a:r>
              <a:rPr lang="it-IT" dirty="0" smtClean="0">
                <a:latin typeface="Calibri" charset="0"/>
                <a:ea typeface="Calibri" charset="0"/>
                <a:cs typeface="Times New Roman" charset="0"/>
              </a:rPr>
              <a:t>statale, </a:t>
            </a:r>
            <a:r>
              <a:rPr lang="it-IT" dirty="0">
                <a:latin typeface="Calibri" charset="0"/>
                <a:ea typeface="Calibri" charset="0"/>
                <a:cs typeface="Times New Roman" charset="0"/>
              </a:rPr>
              <a:t>ma resa indipendente sul </a:t>
            </a:r>
            <a:r>
              <a:rPr lang="it-IT" dirty="0" smtClean="0">
                <a:latin typeface="Calibri" charset="0"/>
                <a:ea typeface="Calibri" charset="0"/>
                <a:cs typeface="Times New Roman" charset="0"/>
              </a:rPr>
              <a:t>mercato (</a:t>
            </a:r>
            <a:r>
              <a:rPr lang="it-IT" dirty="0" err="1" smtClean="0">
                <a:latin typeface="Calibri" charset="0"/>
                <a:ea typeface="Calibri" charset="0"/>
                <a:cs typeface="Times New Roman" charset="0"/>
              </a:rPr>
              <a:t>commercialization</a:t>
            </a:r>
            <a:r>
              <a:rPr lang="it-IT" dirty="0" smtClean="0">
                <a:latin typeface="Calibri" charset="0"/>
                <a:ea typeface="Calibri" charset="0"/>
                <a:cs typeface="Times New Roman" charset="0"/>
              </a:rPr>
              <a:t>), </a:t>
            </a:r>
            <a:r>
              <a:rPr lang="it-IT" dirty="0">
                <a:latin typeface="Calibri" charset="0"/>
                <a:ea typeface="Calibri" charset="0"/>
                <a:cs typeface="Times New Roman" charset="0"/>
              </a:rPr>
              <a:t>il diritto di controllo su L è trasferita dal politico al manager e il Tesoro conserva i diritti sul cash flow. </a:t>
            </a:r>
            <a:endParaRPr lang="it-IT" dirty="0" smtClean="0">
              <a:latin typeface="Calibri" charset="0"/>
              <a:ea typeface="Calibri" charset="0"/>
              <a:cs typeface="Times New Roman" charset="0"/>
            </a:endParaRPr>
          </a:p>
          <a:p>
            <a:pPr marL="342900" indent="-342900">
              <a:spcAft>
                <a:spcPts val="0"/>
              </a:spcAft>
              <a:buFont typeface="+mj-lt"/>
              <a:buAutoNum type="arabicPeriod"/>
            </a:pPr>
            <a:r>
              <a:rPr lang="it-IT" dirty="0" smtClean="0">
                <a:latin typeface="Calibri" charset="0"/>
                <a:ea typeface="Calibri" charset="0"/>
                <a:cs typeface="Times New Roman" charset="0"/>
              </a:rPr>
              <a:t>In </a:t>
            </a:r>
            <a:r>
              <a:rPr lang="it-IT" dirty="0">
                <a:latin typeface="Calibri" charset="0"/>
                <a:ea typeface="Calibri" charset="0"/>
                <a:cs typeface="Times New Roman" charset="0"/>
              </a:rPr>
              <a:t>un’impresa totalmente privata il manager controlla sia L sia il cash flow. </a:t>
            </a:r>
            <a:endParaRPr lang="it-IT" dirty="0" smtClean="0">
              <a:latin typeface="Calibri" charset="0"/>
              <a:ea typeface="Calibri" charset="0"/>
              <a:cs typeface="Times New Roman" charset="0"/>
            </a:endParaRPr>
          </a:p>
          <a:p>
            <a:pPr>
              <a:spcAft>
                <a:spcPts val="0"/>
              </a:spcAft>
            </a:pPr>
            <a:endParaRPr lang="it-IT"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Nell’analisi </a:t>
            </a:r>
            <a:r>
              <a:rPr lang="it-IT" dirty="0">
                <a:latin typeface="Calibri" charset="0"/>
                <a:ea typeface="Calibri" charset="0"/>
                <a:cs typeface="Times New Roman" charset="0"/>
              </a:rPr>
              <a:t>si seguirà questa classificazione in quattro tipi di impresa. </a:t>
            </a:r>
            <a:endParaRPr lang="it-IT" dirty="0">
              <a:effectLst/>
              <a:latin typeface="Calibri" charset="0"/>
              <a:ea typeface="Calibri" charset="0"/>
              <a:cs typeface="Times New Roman" charset="0"/>
            </a:endParaRPr>
          </a:p>
        </p:txBody>
      </p:sp>
    </p:spTree>
    <p:extLst>
      <p:ext uri="{BB962C8B-B14F-4D97-AF65-F5344CB8AC3E}">
        <p14:creationId xmlns:p14="http://schemas.microsoft.com/office/powerpoint/2010/main" val="21224409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9</a:t>
            </a:fld>
            <a:endParaRPr lang="it-IT"/>
          </a:p>
        </p:txBody>
      </p:sp>
      <p:sp>
        <p:nvSpPr>
          <p:cNvPr id="5" name="Rettangolo 4"/>
          <p:cNvSpPr/>
          <p:nvPr/>
        </p:nvSpPr>
        <p:spPr>
          <a:xfrm>
            <a:off x="1008993" y="512656"/>
            <a:ext cx="9627476" cy="5909310"/>
          </a:xfrm>
          <a:prstGeom prst="rect">
            <a:avLst/>
          </a:prstGeom>
        </p:spPr>
        <p:txBody>
          <a:bodyPr wrap="square">
            <a:spAutoFit/>
          </a:bodyPr>
          <a:lstStyle/>
          <a:p>
            <a:pPr>
              <a:spcAft>
                <a:spcPts val="0"/>
              </a:spcAft>
            </a:pPr>
            <a:r>
              <a:rPr lang="it-IT" dirty="0">
                <a:latin typeface="Calibri" charset="0"/>
                <a:ea typeface="Calibri" charset="0"/>
                <a:cs typeface="Times New Roman" charset="0"/>
              </a:rPr>
              <a:t>Nota bene: </a:t>
            </a: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In </a:t>
            </a:r>
            <a:r>
              <a:rPr lang="it-IT" dirty="0">
                <a:latin typeface="Calibri" charset="0"/>
                <a:ea typeface="Calibri" charset="0"/>
                <a:cs typeface="Times New Roman" charset="0"/>
              </a:rPr>
              <a:t>linea di principio il controllo dell’impresa e il diritto al controllo del cash flow possono essere separati. </a:t>
            </a:r>
            <a:endParaRPr lang="it-IT" dirty="0" smtClean="0">
              <a:latin typeface="Calibri" charset="0"/>
              <a:ea typeface="Calibri" charset="0"/>
              <a:cs typeface="Times New Roman" charset="0"/>
            </a:endParaRP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Nelle </a:t>
            </a:r>
            <a:r>
              <a:rPr lang="it-IT" dirty="0">
                <a:latin typeface="Calibri" charset="0"/>
                <a:ea typeface="Calibri" charset="0"/>
                <a:cs typeface="Times New Roman" charset="0"/>
              </a:rPr>
              <a:t>economie di mercato in genere il controllo azionario </a:t>
            </a:r>
            <a:r>
              <a:rPr lang="it-IT" dirty="0" smtClean="0">
                <a:latin typeface="Calibri" charset="0"/>
                <a:ea typeface="Calibri" charset="0"/>
                <a:cs typeface="Times New Roman" charset="0"/>
              </a:rPr>
              <a:t>combina </a:t>
            </a:r>
            <a:r>
              <a:rPr lang="it-IT" dirty="0">
                <a:latin typeface="Calibri" charset="0"/>
                <a:ea typeface="Calibri" charset="0"/>
                <a:cs typeface="Times New Roman" charset="0"/>
              </a:rPr>
              <a:t>le due cose, e </a:t>
            </a:r>
            <a:r>
              <a:rPr lang="it-IT" dirty="0" smtClean="0">
                <a:latin typeface="Calibri" charset="0"/>
                <a:ea typeface="Calibri" charset="0"/>
                <a:cs typeface="Times New Roman" charset="0"/>
              </a:rPr>
              <a:t>in </a:t>
            </a:r>
            <a:r>
              <a:rPr lang="it-IT" dirty="0">
                <a:latin typeface="Calibri" charset="0"/>
                <a:ea typeface="Calibri" charset="0"/>
                <a:cs typeface="Times New Roman" charset="0"/>
              </a:rPr>
              <a:t>genere quando un’impresa pubblica viene privatizzata si trasferiscono i due diritti. Ma non sempre </a:t>
            </a:r>
            <a:r>
              <a:rPr lang="it-IT" dirty="0" smtClean="0">
                <a:latin typeface="Calibri" charset="0"/>
                <a:ea typeface="Calibri" charset="0"/>
                <a:cs typeface="Times New Roman" charset="0"/>
              </a:rPr>
              <a:t>accade. </a:t>
            </a: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A </a:t>
            </a:r>
            <a:r>
              <a:rPr lang="it-IT" dirty="0">
                <a:latin typeface="Calibri" charset="0"/>
                <a:ea typeface="Calibri" charset="0"/>
                <a:cs typeface="Times New Roman" charset="0"/>
              </a:rPr>
              <a:t>volte l’impresa privatizzata viene regolamentata e ciò significa trasferire il controllo del cash flow senza il trasferimento parziale o totale del controllo sull’impresa (nel nostro caso su L). </a:t>
            </a: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Ciò </a:t>
            </a:r>
            <a:r>
              <a:rPr lang="it-IT" dirty="0">
                <a:latin typeface="Calibri" charset="0"/>
                <a:ea typeface="Calibri" charset="0"/>
                <a:cs typeface="Times New Roman" charset="0"/>
              </a:rPr>
              <a:t>vuol dire che il fatto che un’impresa sia privata non implica che </a:t>
            </a:r>
            <a:r>
              <a:rPr lang="it-IT" dirty="0" smtClean="0">
                <a:latin typeface="Calibri" charset="0"/>
                <a:ea typeface="Calibri" charset="0"/>
                <a:cs typeface="Times New Roman" charset="0"/>
              </a:rPr>
              <a:t>non sia soggetta a </a:t>
            </a:r>
            <a:r>
              <a:rPr lang="it-IT" dirty="0">
                <a:latin typeface="Calibri" charset="0"/>
                <a:ea typeface="Calibri" charset="0"/>
                <a:cs typeface="Times New Roman" charset="0"/>
              </a:rPr>
              <a:t>influenza politica e che quindi L (cioè l’occupazione in eccesso) sia pari a zero.</a:t>
            </a:r>
          </a:p>
          <a:p>
            <a:pPr>
              <a:spcAft>
                <a:spcPts val="0"/>
              </a:spcAft>
            </a:pPr>
            <a:r>
              <a:rPr lang="it-IT" dirty="0">
                <a:latin typeface="Calibri" charset="0"/>
                <a:ea typeface="Calibri" charset="0"/>
                <a:cs typeface="Times New Roman" charset="0"/>
              </a:rPr>
              <a:t>Ad </a:t>
            </a:r>
            <a:r>
              <a:rPr lang="it-IT" dirty="0" smtClean="0">
                <a:latin typeface="Calibri" charset="0"/>
                <a:ea typeface="Calibri" charset="0"/>
                <a:cs typeface="Times New Roman" charset="0"/>
              </a:rPr>
              <a:t>esempio, </a:t>
            </a:r>
            <a:r>
              <a:rPr lang="it-IT" dirty="0">
                <a:latin typeface="Calibri" charset="0"/>
                <a:ea typeface="Calibri" charset="0"/>
                <a:cs typeface="Times New Roman" charset="0"/>
              </a:rPr>
              <a:t>il politico può convincere un’impresa privata a affrontare un L positivo o a collocarsi in un determinato territorio in cambio di un sussidio T o di un beneficio fiscale. </a:t>
            </a: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Ugualmente </a:t>
            </a:r>
            <a:r>
              <a:rPr lang="it-IT" dirty="0">
                <a:latin typeface="Calibri" charset="0"/>
                <a:ea typeface="Calibri" charset="0"/>
                <a:cs typeface="Times New Roman" charset="0"/>
              </a:rPr>
              <a:t>è possibile che un politico non voglia rendere inefficiente </a:t>
            </a:r>
            <a:r>
              <a:rPr lang="it-IT" dirty="0" smtClean="0">
                <a:latin typeface="Calibri" charset="0"/>
                <a:ea typeface="Calibri" charset="0"/>
                <a:cs typeface="Times New Roman" charset="0"/>
              </a:rPr>
              <a:t>un’impresa pubblica, </a:t>
            </a:r>
            <a:r>
              <a:rPr lang="it-IT" dirty="0">
                <a:latin typeface="Calibri" charset="0"/>
                <a:ea typeface="Calibri" charset="0"/>
                <a:cs typeface="Times New Roman" charset="0"/>
              </a:rPr>
              <a:t>ed è </a:t>
            </a:r>
            <a:r>
              <a:rPr lang="it-IT" dirty="0" smtClean="0">
                <a:latin typeface="Calibri" charset="0"/>
                <a:ea typeface="Calibri" charset="0"/>
                <a:cs typeface="Times New Roman" charset="0"/>
              </a:rPr>
              <a:t>anche possibile </a:t>
            </a:r>
            <a:r>
              <a:rPr lang="it-IT" dirty="0">
                <a:latin typeface="Calibri" charset="0"/>
                <a:ea typeface="Calibri" charset="0"/>
                <a:cs typeface="Times New Roman" charset="0"/>
              </a:rPr>
              <a:t>che i manager corrompano i politici per permetter loro di essere più efficienti (meno occupazione in </a:t>
            </a:r>
            <a:r>
              <a:rPr lang="it-IT" dirty="0" smtClean="0">
                <a:latin typeface="Calibri" charset="0"/>
                <a:ea typeface="Calibri" charset="0"/>
                <a:cs typeface="Times New Roman" charset="0"/>
              </a:rPr>
              <a:t>eccesso, ristrutturazione con facili licenziamenti). </a:t>
            </a:r>
          </a:p>
          <a:p>
            <a:pPr>
              <a:spcAft>
                <a:spcPts val="0"/>
              </a:spcAft>
            </a:pPr>
            <a:endParaRPr lang="it-IT"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In </a:t>
            </a:r>
            <a:r>
              <a:rPr lang="it-IT" dirty="0">
                <a:latin typeface="Calibri" charset="0"/>
                <a:ea typeface="Calibri" charset="0"/>
                <a:cs typeface="Times New Roman" charset="0"/>
              </a:rPr>
              <a:t>questo modello i politici cercano di corrompere le imprese con sussidi e tangenti </a:t>
            </a:r>
            <a:r>
              <a:rPr lang="it-IT" dirty="0" smtClean="0">
                <a:latin typeface="Calibri" charset="0"/>
                <a:ea typeface="Calibri" charset="0"/>
                <a:cs typeface="Times New Roman" charset="0"/>
              </a:rPr>
              <a:t>(raro) e </a:t>
            </a:r>
            <a:r>
              <a:rPr lang="it-IT" dirty="0">
                <a:latin typeface="Calibri" charset="0"/>
                <a:ea typeface="Calibri" charset="0"/>
                <a:cs typeface="Times New Roman" charset="0"/>
              </a:rPr>
              <a:t>i manager tentano di corrompere i politici con tangenti. Ciò significa che le privatizzazioni di per sé non cambiano le allocazioni di risorse e dei diritti di controllo.</a:t>
            </a:r>
            <a:endParaRPr lang="it-IT" dirty="0">
              <a:effectLst/>
              <a:latin typeface="Calibri" charset="0"/>
              <a:ea typeface="Calibri" charset="0"/>
              <a:cs typeface="Times New Roman" charset="0"/>
            </a:endParaRPr>
          </a:p>
        </p:txBody>
      </p:sp>
    </p:spTree>
    <p:extLst>
      <p:ext uri="{BB962C8B-B14F-4D97-AF65-F5344CB8AC3E}">
        <p14:creationId xmlns:p14="http://schemas.microsoft.com/office/powerpoint/2010/main" val="16960268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10</a:t>
            </a:fld>
            <a:endParaRPr lang="it-IT"/>
          </a:p>
        </p:txBody>
      </p:sp>
      <p:sp>
        <p:nvSpPr>
          <p:cNvPr id="4" name="Rettangolo 3"/>
          <p:cNvSpPr/>
          <p:nvPr/>
        </p:nvSpPr>
        <p:spPr>
          <a:xfrm>
            <a:off x="1355835" y="487399"/>
            <a:ext cx="9637987" cy="4955203"/>
          </a:xfrm>
          <a:prstGeom prst="rect">
            <a:avLst/>
          </a:prstGeom>
        </p:spPr>
        <p:txBody>
          <a:bodyPr wrap="square">
            <a:spAutoFit/>
          </a:bodyPr>
          <a:lstStyle/>
          <a:p>
            <a:pPr>
              <a:spcAft>
                <a:spcPts val="0"/>
              </a:spcAft>
            </a:pPr>
            <a:r>
              <a:rPr lang="it-IT" sz="2000" b="1" dirty="0" smtClean="0">
                <a:latin typeface="Calibri" charset="0"/>
                <a:ea typeface="Calibri" charset="0"/>
                <a:cs typeface="Times New Roman" charset="0"/>
              </a:rPr>
              <a:t>Nozione </a:t>
            </a:r>
            <a:r>
              <a:rPr lang="it-IT" sz="2000" b="1" dirty="0">
                <a:latin typeface="Calibri" charset="0"/>
                <a:ea typeface="Calibri" charset="0"/>
                <a:cs typeface="Times New Roman" charset="0"/>
              </a:rPr>
              <a:t>di efficienza sociale</a:t>
            </a:r>
            <a:r>
              <a:rPr lang="it-IT" sz="2000" b="1" dirty="0" smtClean="0">
                <a:latin typeface="Calibri" charset="0"/>
                <a:ea typeface="Calibri" charset="0"/>
                <a:cs typeface="Times New Roman" charset="0"/>
              </a:rPr>
              <a:t>.</a:t>
            </a:r>
          </a:p>
          <a:p>
            <a:pPr>
              <a:spcAft>
                <a:spcPts val="0"/>
              </a:spcAft>
            </a:pPr>
            <a:endParaRPr lang="it-IT" dirty="0">
              <a:latin typeface="Calibri" charset="0"/>
              <a:ea typeface="Calibri" charset="0"/>
              <a:cs typeface="Times New Roman" charset="0"/>
            </a:endParaRPr>
          </a:p>
          <a:p>
            <a:pPr>
              <a:spcAft>
                <a:spcPts val="0"/>
              </a:spcAft>
            </a:pPr>
            <a:r>
              <a:rPr lang="it-IT" sz="2000" dirty="0">
                <a:latin typeface="Calibri" charset="0"/>
                <a:ea typeface="Calibri" charset="0"/>
                <a:cs typeface="Times New Roman" charset="0"/>
              </a:rPr>
              <a:t>Per beneficio politico per un politico noi intendiamo qui che il beneficio sia </a:t>
            </a:r>
            <a:r>
              <a:rPr lang="it-IT" sz="2000" dirty="0" smtClean="0">
                <a:latin typeface="Calibri" charset="0"/>
                <a:ea typeface="Calibri" charset="0"/>
                <a:cs typeface="Times New Roman" charset="0"/>
              </a:rPr>
              <a:t>trasferito </a:t>
            </a:r>
            <a:r>
              <a:rPr lang="it-IT" sz="2000" dirty="0">
                <a:latin typeface="Calibri" charset="0"/>
                <a:ea typeface="Calibri" charset="0"/>
                <a:cs typeface="Times New Roman" charset="0"/>
              </a:rPr>
              <a:t>da politici concorrenti, e quindi non vi sia un beneficio sociale. </a:t>
            </a:r>
            <a:endParaRPr lang="it-IT" sz="2000" dirty="0" smtClean="0">
              <a:latin typeface="Calibri" charset="0"/>
              <a:ea typeface="Calibri" charset="0"/>
              <a:cs typeface="Times New Roman" charset="0"/>
            </a:endParaRP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Quando </a:t>
            </a:r>
            <a:r>
              <a:rPr lang="it-IT" sz="2000" dirty="0">
                <a:latin typeface="Calibri" charset="0"/>
                <a:ea typeface="Calibri" charset="0"/>
                <a:cs typeface="Times New Roman" charset="0"/>
              </a:rPr>
              <a:t>un politico fa assumere i suoi sostenitori sottrae voti ai competitori ma non cambia il benessere sociale. </a:t>
            </a:r>
            <a:endParaRPr lang="it-IT" sz="2000" dirty="0" smtClean="0">
              <a:latin typeface="Calibri" charset="0"/>
              <a:ea typeface="Calibri" charset="0"/>
              <a:cs typeface="Times New Roman" charset="0"/>
            </a:endParaRPr>
          </a:p>
          <a:p>
            <a:pPr>
              <a:spcAft>
                <a:spcPts val="0"/>
              </a:spcAft>
            </a:pPr>
            <a:endParaRPr lang="it-IT" sz="20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Quindi </a:t>
            </a:r>
            <a:r>
              <a:rPr lang="it-IT" sz="2000" dirty="0">
                <a:latin typeface="Calibri" charset="0"/>
                <a:ea typeface="Calibri" charset="0"/>
                <a:cs typeface="Times New Roman" charset="0"/>
              </a:rPr>
              <a:t>l’eccesso di lavoro entra in una funzione di benessere sociale come </a:t>
            </a:r>
            <a:r>
              <a:rPr lang="it-IT" sz="2000" dirty="0" err="1">
                <a:latin typeface="Symbol" charset="2"/>
                <a:ea typeface="Calibri" charset="0"/>
                <a:cs typeface="Times New Roman" charset="0"/>
              </a:rPr>
              <a:t>m</a:t>
            </a:r>
            <a:r>
              <a:rPr lang="it-IT" sz="2000" dirty="0" err="1">
                <a:latin typeface="Calibri" charset="0"/>
                <a:ea typeface="Calibri" charset="0"/>
                <a:cs typeface="Times New Roman" charset="0"/>
              </a:rPr>
              <a:t>L</a:t>
            </a:r>
            <a:r>
              <a:rPr lang="it-IT" sz="2000" dirty="0">
                <a:latin typeface="Calibri" charset="0"/>
                <a:ea typeface="Calibri" charset="0"/>
                <a:cs typeface="Times New Roman" charset="0"/>
              </a:rPr>
              <a:t>, dove </a:t>
            </a:r>
            <a:r>
              <a:rPr lang="it-IT" sz="2000" dirty="0">
                <a:latin typeface="Symbol" charset="2"/>
                <a:ea typeface="Calibri" charset="0"/>
                <a:cs typeface="Times New Roman" charset="0"/>
              </a:rPr>
              <a:t>m </a:t>
            </a:r>
            <a:r>
              <a:rPr lang="it-IT" sz="2000" dirty="0">
                <a:latin typeface="Calibri" charset="0"/>
                <a:ea typeface="Calibri" charset="0"/>
                <a:cs typeface="Times New Roman" charset="0"/>
              </a:rPr>
              <a:t>rappresenta il costo opportunità sociale del lavoro (entrano alcuni lavoratori al posto di altri</a:t>
            </a:r>
            <a:r>
              <a:rPr lang="it-IT" sz="2000" dirty="0" smtClean="0">
                <a:latin typeface="Calibri" charset="0"/>
                <a:ea typeface="Calibri" charset="0"/>
                <a:cs typeface="Times New Roman" charset="0"/>
              </a:rPr>
              <a:t>). Se </a:t>
            </a:r>
            <a:r>
              <a:rPr lang="it-IT" sz="2000" dirty="0" smtClean="0">
                <a:latin typeface="Symbol" charset="2"/>
                <a:ea typeface="Calibri" charset="0"/>
                <a:cs typeface="Times New Roman" charset="0"/>
              </a:rPr>
              <a:t>m = 0 , </a:t>
            </a:r>
            <a:r>
              <a:rPr lang="it-IT" sz="2000" dirty="0" smtClean="0">
                <a:ea typeface="Calibri" charset="0"/>
                <a:cs typeface="Times New Roman" charset="0"/>
              </a:rPr>
              <a:t>significa che il costo opportunità è zero, in altri termini i lavoratori in eccesso non sono sottratti a altri impieghi produttivi.</a:t>
            </a:r>
            <a:endParaRPr lang="it-IT" sz="2000" dirty="0">
              <a:ea typeface="Calibri" charset="0"/>
              <a:cs typeface="Times New Roman" charset="0"/>
            </a:endParaRP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Simmetricamente </a:t>
            </a:r>
            <a:r>
              <a:rPr lang="it-IT" sz="2000" dirty="0">
                <a:latin typeface="Calibri" charset="0"/>
                <a:ea typeface="Calibri" charset="0"/>
                <a:cs typeface="Times New Roman" charset="0"/>
              </a:rPr>
              <a:t>immaginiamo che il costo politico di un sussidio </a:t>
            </a:r>
            <a:r>
              <a:rPr lang="it-IT" sz="2000" dirty="0" smtClean="0">
                <a:latin typeface="Calibri" charset="0"/>
                <a:ea typeface="Calibri" charset="0"/>
                <a:cs typeface="Times New Roman" charset="0"/>
              </a:rPr>
              <a:t>non </a:t>
            </a:r>
            <a:r>
              <a:rPr lang="it-IT" sz="2000" dirty="0">
                <a:latin typeface="Calibri" charset="0"/>
                <a:ea typeface="Calibri" charset="0"/>
                <a:cs typeface="Times New Roman" charset="0"/>
              </a:rPr>
              <a:t>sia un costo sociale, ma che vi sia in ogni caso un costo sociale </a:t>
            </a:r>
            <a:r>
              <a:rPr lang="it-IT" sz="2000" dirty="0" err="1" smtClean="0">
                <a:latin typeface="Symbol" charset="2"/>
                <a:ea typeface="Calibri" charset="0"/>
                <a:cs typeface="Times New Roman" charset="0"/>
              </a:rPr>
              <a:t>s</a:t>
            </a:r>
            <a:r>
              <a:rPr lang="it-IT" sz="2000" dirty="0" smtClean="0">
                <a:latin typeface="Calibri" charset="0"/>
                <a:ea typeface="Calibri" charset="0"/>
                <a:cs typeface="Times New Roman" charset="0"/>
              </a:rPr>
              <a:t>, perché </a:t>
            </a:r>
            <a:r>
              <a:rPr lang="it-IT" sz="2000" dirty="0">
                <a:latin typeface="Calibri" charset="0"/>
                <a:ea typeface="Calibri" charset="0"/>
                <a:cs typeface="Times New Roman" charset="0"/>
              </a:rPr>
              <a:t>il sussidio implica tasse distorsive. </a:t>
            </a:r>
            <a:endParaRPr lang="it-IT" sz="2000" dirty="0" smtClean="0">
              <a:latin typeface="Calibri" charset="0"/>
              <a:ea typeface="Calibri" charset="0"/>
              <a:cs typeface="Times New Roman" charset="0"/>
            </a:endParaRPr>
          </a:p>
          <a:p>
            <a:endParaRPr lang="it-IT" b="1" dirty="0" smtClean="0"/>
          </a:p>
        </p:txBody>
      </p:sp>
    </p:spTree>
    <p:extLst>
      <p:ext uri="{BB962C8B-B14F-4D97-AF65-F5344CB8AC3E}">
        <p14:creationId xmlns:p14="http://schemas.microsoft.com/office/powerpoint/2010/main" val="7492222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11</a:t>
            </a:fld>
            <a:endParaRPr lang="it-IT"/>
          </a:p>
        </p:txBody>
      </p:sp>
      <p:sp>
        <p:nvSpPr>
          <p:cNvPr id="4" name="Rettangolo 3"/>
          <p:cNvSpPr/>
          <p:nvPr/>
        </p:nvSpPr>
        <p:spPr>
          <a:xfrm>
            <a:off x="1555531" y="1028343"/>
            <a:ext cx="8681545" cy="5293757"/>
          </a:xfrm>
          <a:prstGeom prst="rect">
            <a:avLst/>
          </a:prstGeom>
        </p:spPr>
        <p:txBody>
          <a:bodyPr wrap="square">
            <a:spAutoFit/>
          </a:bodyPr>
          <a:lstStyle/>
          <a:p>
            <a:r>
              <a:rPr lang="it-IT" sz="2000" b="1" dirty="0"/>
              <a:t>La funzione di benessere sociale è quindi uguale a:   </a:t>
            </a:r>
            <a:endParaRPr lang="it-IT" sz="2000" b="1" dirty="0" smtClean="0"/>
          </a:p>
          <a:p>
            <a:endParaRPr lang="it-IT" sz="2000" b="1" dirty="0"/>
          </a:p>
          <a:p>
            <a:r>
              <a:rPr lang="it-IT" sz="2000" b="1" dirty="0" smtClean="0"/>
              <a:t>- </a:t>
            </a:r>
            <a:r>
              <a:rPr lang="it-IT" sz="2000" b="1" dirty="0" err="1">
                <a:latin typeface="Symbol" charset="2"/>
                <a:ea typeface="Symbol" charset="2"/>
                <a:cs typeface="Symbol" charset="2"/>
              </a:rPr>
              <a:t>s</a:t>
            </a:r>
            <a:r>
              <a:rPr lang="it-IT" sz="2000" b="1" dirty="0" err="1"/>
              <a:t>T</a:t>
            </a:r>
            <a:r>
              <a:rPr lang="it-IT" sz="2000" b="1" dirty="0"/>
              <a:t> - </a:t>
            </a:r>
            <a:r>
              <a:rPr lang="it-IT" sz="2000" b="1" dirty="0" err="1">
                <a:latin typeface="Symbol" charset="2"/>
                <a:ea typeface="Symbol" charset="2"/>
                <a:cs typeface="Symbol" charset="2"/>
              </a:rPr>
              <a:t>m</a:t>
            </a:r>
            <a:r>
              <a:rPr lang="it-IT" sz="2000" b="1" dirty="0" err="1"/>
              <a:t>L</a:t>
            </a:r>
            <a:r>
              <a:rPr lang="it-IT" sz="2000" b="1" dirty="0"/>
              <a:t>.  </a:t>
            </a:r>
          </a:p>
          <a:p>
            <a:endParaRPr lang="it-IT" sz="2000" b="1" dirty="0"/>
          </a:p>
          <a:p>
            <a:r>
              <a:rPr lang="it-IT" sz="2000" b="1" dirty="0"/>
              <a:t>Ciò significa che l’ottimo per la funzione di benessere sociale sarebbe T = L = 0. </a:t>
            </a:r>
            <a:endParaRPr lang="it-IT" sz="2000" b="1" dirty="0" smtClean="0"/>
          </a:p>
          <a:p>
            <a:endParaRPr lang="it-IT" sz="2000" b="1" dirty="0"/>
          </a:p>
          <a:p>
            <a:r>
              <a:rPr lang="it-IT" sz="2000" dirty="0" smtClean="0"/>
              <a:t>Ma, </a:t>
            </a:r>
            <a:r>
              <a:rPr lang="it-IT" sz="2000" dirty="0"/>
              <a:t>poiché il pubblico non è </a:t>
            </a:r>
            <a:r>
              <a:rPr lang="it-IT" sz="2000" dirty="0" smtClean="0"/>
              <a:t>organizzato, </a:t>
            </a:r>
            <a:r>
              <a:rPr lang="it-IT" sz="2000" dirty="0"/>
              <a:t>non è possibile che entri in gioco per convincere, o a sua volta offrire tangenti, a politici e manager per essere socialmente efficienti.  </a:t>
            </a:r>
          </a:p>
          <a:p>
            <a:r>
              <a:rPr lang="it-IT" sz="2000" dirty="0"/>
              <a:t> </a:t>
            </a:r>
          </a:p>
          <a:p>
            <a:r>
              <a:rPr lang="it-IT" sz="2000" dirty="0"/>
              <a:t>Manager e politici possono, quindi, usare il denaro pubblico per arrivare ad un risultato efficiente per loro ma non per il il first-best del benessere sociale.</a:t>
            </a:r>
          </a:p>
          <a:p>
            <a:r>
              <a:rPr lang="it-IT" sz="2000" b="1" dirty="0"/>
              <a:t> </a:t>
            </a:r>
            <a:endParaRPr lang="it-IT" sz="2000" dirty="0"/>
          </a:p>
          <a:p>
            <a:r>
              <a:rPr lang="it-IT" sz="2000" dirty="0"/>
              <a:t>Nel modello non si analizza la distanza del risultato della negoziazione tra politici e manager dall’ottimo sociale, ma come L e T dipendono dall’allocazione dei diritti di controllo su L e T.</a:t>
            </a:r>
          </a:p>
          <a:p>
            <a:pPr>
              <a:spcAft>
                <a:spcPts val="0"/>
              </a:spcAft>
            </a:pPr>
            <a:endParaRPr lang="it-IT" dirty="0">
              <a:latin typeface="Calibri" charset="0"/>
              <a:ea typeface="Calibri" charset="0"/>
              <a:cs typeface="Times New Roman" charset="0"/>
            </a:endParaRPr>
          </a:p>
        </p:txBody>
      </p:sp>
    </p:spTree>
    <p:extLst>
      <p:ext uri="{BB962C8B-B14F-4D97-AF65-F5344CB8AC3E}">
        <p14:creationId xmlns:p14="http://schemas.microsoft.com/office/powerpoint/2010/main" val="8222649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12</a:t>
            </a:fld>
            <a:endParaRPr lang="it-IT"/>
          </a:p>
        </p:txBody>
      </p:sp>
      <p:sp>
        <p:nvSpPr>
          <p:cNvPr id="4" name="CasellaDiTesto 3"/>
          <p:cNvSpPr txBox="1"/>
          <p:nvPr/>
        </p:nvSpPr>
        <p:spPr>
          <a:xfrm>
            <a:off x="2017059" y="685800"/>
            <a:ext cx="8606118" cy="5601533"/>
          </a:xfrm>
          <a:prstGeom prst="rect">
            <a:avLst/>
          </a:prstGeom>
          <a:noFill/>
        </p:spPr>
        <p:txBody>
          <a:bodyPr wrap="square" rtlCol="0">
            <a:spAutoFit/>
          </a:bodyPr>
          <a:lstStyle/>
          <a:p>
            <a:r>
              <a:rPr lang="it-IT" sz="2000" dirty="0" smtClean="0"/>
              <a:t>Analisi del modello</a:t>
            </a:r>
          </a:p>
          <a:p>
            <a:endParaRPr lang="it-IT" sz="2000" dirty="0" smtClean="0"/>
          </a:p>
          <a:p>
            <a:r>
              <a:rPr lang="it-IT" sz="2000" dirty="0" smtClean="0"/>
              <a:t>Vediamo le allocazioni di L e T sotto le due strutture di controllo di L possibili, quella del politico e quella del manager. </a:t>
            </a:r>
          </a:p>
          <a:p>
            <a:r>
              <a:rPr lang="it-IT" sz="2000" dirty="0" smtClean="0"/>
              <a:t>Queste allocazioni determinano i “</a:t>
            </a:r>
            <a:r>
              <a:rPr lang="it-IT" sz="2000" dirty="0" err="1" smtClean="0"/>
              <a:t>threat</a:t>
            </a:r>
            <a:r>
              <a:rPr lang="it-IT" sz="2000" dirty="0" smtClean="0"/>
              <a:t> </a:t>
            </a:r>
            <a:r>
              <a:rPr lang="it-IT" sz="2000" dirty="0" err="1" smtClean="0"/>
              <a:t>points</a:t>
            </a:r>
            <a:r>
              <a:rPr lang="it-IT" sz="2000" dirty="0" smtClean="0"/>
              <a:t>” (punti di disaccordo) rispettivi sotto le due strutture di controllo. Poi si vedranno le possibili negoziazioni con corruzione e senza corruzione. </a:t>
            </a:r>
          </a:p>
          <a:p>
            <a:endParaRPr lang="it-IT" sz="2000" dirty="0" smtClean="0"/>
          </a:p>
          <a:p>
            <a:r>
              <a:rPr lang="it-IT" sz="2000" dirty="0" smtClean="0"/>
              <a:t>I casi che studieremo.</a:t>
            </a:r>
          </a:p>
          <a:p>
            <a:r>
              <a:rPr lang="it-IT" sz="2000" dirty="0" smtClean="0"/>
              <a:t>Caso 1 a . Controllo di L e T da parte del politico, scelta non cooperativa</a:t>
            </a:r>
          </a:p>
          <a:p>
            <a:r>
              <a:rPr lang="it-IT" sz="2000" dirty="0" smtClean="0"/>
              <a:t>Caso 1b    Controllo di L da parte del manager, scelta non cooperativa</a:t>
            </a:r>
          </a:p>
          <a:p>
            <a:r>
              <a:rPr lang="it-IT" sz="2000" dirty="0" smtClean="0"/>
              <a:t>Caso 1c     Scelta cooperativa per “efficienza congiunta”</a:t>
            </a:r>
          </a:p>
          <a:p>
            <a:r>
              <a:rPr lang="it-IT" sz="2000" dirty="0" smtClean="0"/>
              <a:t>Negoziazione</a:t>
            </a:r>
            <a:endParaRPr lang="it-IT" sz="2000" dirty="0"/>
          </a:p>
          <a:p>
            <a:r>
              <a:rPr lang="it-IT" sz="2000" dirty="0" smtClean="0"/>
              <a:t>Caso 2</a:t>
            </a:r>
            <a:r>
              <a:rPr lang="it-IT" sz="2000" dirty="0"/>
              <a:t>a</a:t>
            </a:r>
            <a:r>
              <a:rPr lang="it-IT" sz="2000" dirty="0" smtClean="0"/>
              <a:t>    Controllo </a:t>
            </a:r>
            <a:r>
              <a:rPr lang="it-IT" sz="2000" dirty="0"/>
              <a:t>di L e T da parte del </a:t>
            </a:r>
            <a:r>
              <a:rPr lang="it-IT" sz="2000" dirty="0" smtClean="0"/>
              <a:t>politico con corruzione</a:t>
            </a:r>
          </a:p>
          <a:p>
            <a:r>
              <a:rPr lang="it-IT" sz="2000" dirty="0"/>
              <a:t>Caso </a:t>
            </a:r>
            <a:r>
              <a:rPr lang="it-IT" sz="2000" dirty="0" smtClean="0"/>
              <a:t>2b    </a:t>
            </a:r>
            <a:r>
              <a:rPr lang="it-IT" sz="2000" dirty="0"/>
              <a:t>Controllo di L da parte del </a:t>
            </a:r>
            <a:r>
              <a:rPr lang="it-IT" sz="2000" dirty="0" smtClean="0"/>
              <a:t>manager con corruzione</a:t>
            </a:r>
            <a:endParaRPr lang="it-IT" sz="2000" dirty="0"/>
          </a:p>
          <a:p>
            <a:endParaRPr lang="it-IT" dirty="0" smtClean="0"/>
          </a:p>
          <a:p>
            <a:r>
              <a:rPr lang="it-IT" sz="2000" dirty="0"/>
              <a:t>Caso </a:t>
            </a:r>
            <a:r>
              <a:rPr lang="it-IT" sz="2000" dirty="0" smtClean="0"/>
              <a:t>3a    </a:t>
            </a:r>
            <a:r>
              <a:rPr lang="it-IT" sz="2000" dirty="0"/>
              <a:t>Controllo di L e T da parte del politico </a:t>
            </a:r>
            <a:r>
              <a:rPr lang="it-IT" sz="2000" dirty="0" smtClean="0"/>
              <a:t>senza </a:t>
            </a:r>
            <a:r>
              <a:rPr lang="it-IT" sz="2000" dirty="0"/>
              <a:t>corruzione</a:t>
            </a:r>
          </a:p>
          <a:p>
            <a:r>
              <a:rPr lang="it-IT" sz="2000" dirty="0"/>
              <a:t>Caso </a:t>
            </a:r>
            <a:r>
              <a:rPr lang="it-IT" sz="2000" dirty="0" smtClean="0"/>
              <a:t>3b    </a:t>
            </a:r>
            <a:r>
              <a:rPr lang="it-IT" sz="2000" dirty="0"/>
              <a:t>Controllo di L da parte del manager </a:t>
            </a:r>
            <a:r>
              <a:rPr lang="it-IT" sz="2000" dirty="0" smtClean="0"/>
              <a:t>senza corruzione</a:t>
            </a:r>
            <a:endParaRPr lang="it-IT" dirty="0" smtClean="0"/>
          </a:p>
        </p:txBody>
      </p:sp>
    </p:spTree>
    <p:extLst>
      <p:ext uri="{BB962C8B-B14F-4D97-AF65-F5344CB8AC3E}">
        <p14:creationId xmlns:p14="http://schemas.microsoft.com/office/powerpoint/2010/main" val="1644309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13</a:t>
            </a:fld>
            <a:endParaRPr lang="it-IT"/>
          </a:p>
        </p:txBody>
      </p:sp>
      <mc:AlternateContent xmlns:mc="http://schemas.openxmlformats.org/markup-compatibility/2006" xmlns:a14="http://schemas.microsoft.com/office/drawing/2010/main">
        <mc:Choice Requires="a14">
          <p:sp>
            <p:nvSpPr>
              <p:cNvPr id="4" name="Rettangolo 3"/>
              <p:cNvSpPr/>
              <p:nvPr/>
            </p:nvSpPr>
            <p:spPr>
              <a:xfrm>
                <a:off x="1229710" y="373652"/>
                <a:ext cx="9606455" cy="5878532"/>
              </a:xfrm>
              <a:prstGeom prst="rect">
                <a:avLst/>
              </a:prstGeom>
            </p:spPr>
            <p:txBody>
              <a:bodyPr wrap="square">
                <a:spAutoFit/>
              </a:bodyPr>
              <a:lstStyle/>
              <a:p>
                <a:pPr>
                  <a:spcAft>
                    <a:spcPts val="0"/>
                  </a:spcAft>
                </a:pPr>
                <a:r>
                  <a:rPr lang="it-IT" b="1" dirty="0" smtClean="0">
                    <a:latin typeface="Calibri" charset="0"/>
                    <a:ea typeface="Calibri" charset="0"/>
                    <a:cs typeface="Times New Roman" charset="0"/>
                  </a:rPr>
                  <a:t>Caso 1a </a:t>
                </a:r>
                <a:r>
                  <a:rPr lang="it-IT" sz="1600" dirty="0" smtClean="0">
                    <a:latin typeface="Calibri" charset="0"/>
                    <a:ea typeface="Calibri" charset="0"/>
                    <a:cs typeface="Times New Roman" charset="0"/>
                  </a:rPr>
                  <a:t>  </a:t>
                </a:r>
                <a:r>
                  <a:rPr lang="it-IT" b="1" dirty="0" smtClean="0">
                    <a:latin typeface="Calibri" charset="0"/>
                    <a:ea typeface="Calibri" charset="0"/>
                    <a:cs typeface="Times New Roman" charset="0"/>
                  </a:rPr>
                  <a:t>Il </a:t>
                </a:r>
                <a:r>
                  <a:rPr lang="it-IT" b="1" dirty="0">
                    <a:latin typeface="Calibri" charset="0"/>
                    <a:ea typeface="Calibri" charset="0"/>
                    <a:cs typeface="Times New Roman" charset="0"/>
                  </a:rPr>
                  <a:t>politico ha il controllo di L e </a:t>
                </a:r>
                <a:r>
                  <a:rPr lang="it-IT" b="1" dirty="0" smtClean="0">
                    <a:latin typeface="Calibri" charset="0"/>
                    <a:ea typeface="Calibri" charset="0"/>
                    <a:cs typeface="Times New Roman" charset="0"/>
                  </a:rPr>
                  <a:t>T  </a:t>
                </a:r>
                <a:r>
                  <a:rPr lang="it-IT" dirty="0" smtClean="0">
                    <a:latin typeface="Calibri" charset="0"/>
                    <a:ea typeface="Calibri" charset="0"/>
                    <a:cs typeface="Times New Roman" charset="0"/>
                  </a:rPr>
                  <a:t>(impresa pubblica o fortemente regolata)</a:t>
                </a:r>
                <a:r>
                  <a:rPr lang="it-IT" b="1" dirty="0" smtClean="0">
                    <a:latin typeface="Calibri" charset="0"/>
                    <a:ea typeface="Calibri" charset="0"/>
                    <a:cs typeface="Times New Roman" charset="0"/>
                  </a:rPr>
                  <a:t>.</a:t>
                </a:r>
              </a:p>
              <a:p>
                <a:pPr>
                  <a:spcAft>
                    <a:spcPts val="0"/>
                  </a:spcAft>
                </a:pPr>
                <a:endParaRPr lang="it-IT" b="1"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Egli </a:t>
                </a:r>
                <a:r>
                  <a:rPr lang="it-IT" dirty="0">
                    <a:latin typeface="Calibri" charset="0"/>
                    <a:ea typeface="Calibri" charset="0"/>
                    <a:cs typeface="Times New Roman" charset="0"/>
                  </a:rPr>
                  <a:t>sceglie le due grandezze in modo da </a:t>
                </a:r>
                <a:r>
                  <a:rPr lang="it-IT" dirty="0" smtClean="0">
                    <a:latin typeface="Calibri" charset="0"/>
                    <a:ea typeface="Calibri" charset="0"/>
                    <a:cs typeface="Times New Roman" charset="0"/>
                  </a:rPr>
                  <a:t>massimizzare</a:t>
                </a:r>
                <a:endParaRPr lang="it-IT" sz="1600"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              B(L</a:t>
                </a:r>
                <a:r>
                  <a:rPr lang="it-IT" dirty="0">
                    <a:latin typeface="Calibri" charset="0"/>
                    <a:ea typeface="Calibri" charset="0"/>
                    <a:cs typeface="Times New Roman" charset="0"/>
                  </a:rPr>
                  <a:t>) – C(T</a:t>
                </a:r>
                <a:r>
                  <a:rPr lang="it-IT" dirty="0" smtClean="0">
                    <a:latin typeface="Calibri" charset="0"/>
                    <a:ea typeface="Calibri" charset="0"/>
                    <a:cs typeface="Times New Roman" charset="0"/>
                  </a:rPr>
                  <a:t>)</a:t>
                </a:r>
                <a:endParaRPr lang="it-IT" sz="1600"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soggetto </a:t>
                </a:r>
                <a:r>
                  <a:rPr lang="it-IT" dirty="0">
                    <a:latin typeface="Calibri" charset="0"/>
                    <a:ea typeface="Calibri" charset="0"/>
                    <a:cs typeface="Times New Roman" charset="0"/>
                  </a:rPr>
                  <a:t>al vincolo che il </a:t>
                </a:r>
                <a:r>
                  <a:rPr lang="it-IT" dirty="0" smtClean="0">
                    <a:latin typeface="Calibri" charset="0"/>
                    <a:ea typeface="Calibri" charset="0"/>
                    <a:cs typeface="Times New Roman" charset="0"/>
                  </a:rPr>
                  <a:t>manager (cioè l’impresa) </a:t>
                </a:r>
                <a:r>
                  <a:rPr lang="it-IT" dirty="0">
                    <a:latin typeface="Calibri" charset="0"/>
                    <a:ea typeface="Calibri" charset="0"/>
                    <a:cs typeface="Times New Roman" charset="0"/>
                  </a:rPr>
                  <a:t>non arrivi a perdite a causa delle quali smetterebbe l’attività, cioè </a:t>
                </a:r>
                <a:r>
                  <a:rPr lang="it-IT" dirty="0" smtClean="0">
                    <a:latin typeface="Calibri" charset="0"/>
                    <a:ea typeface="Calibri" charset="0"/>
                    <a:cs typeface="Times New Roman" charset="0"/>
                  </a:rPr>
                  <a:t>al vincolo : </a:t>
                </a:r>
              </a:p>
              <a:p>
                <a:pPr>
                  <a:spcAft>
                    <a:spcPts val="0"/>
                  </a:spcAft>
                </a:pPr>
                <a:r>
                  <a:rPr lang="it-IT" dirty="0" smtClean="0">
                    <a:latin typeface="Symbol" charset="2"/>
                    <a:ea typeface="Symbol" charset="2"/>
                    <a:cs typeface="Symbol" charset="2"/>
                  </a:rPr>
                  <a:t>            </a:t>
                </a:r>
              </a:p>
              <a:p>
                <a:pPr>
                  <a:spcAft>
                    <a:spcPts val="0"/>
                  </a:spcAft>
                </a:pPr>
                <a:r>
                  <a:rPr lang="it-IT" dirty="0" err="1" smtClean="0">
                    <a:latin typeface="Symbol" charset="2"/>
                    <a:ea typeface="Symbol" charset="2"/>
                    <a:cs typeface="Symbol" charset="2"/>
                  </a:rPr>
                  <a:t>ap</a:t>
                </a:r>
                <a:r>
                  <a:rPr lang="it-IT" dirty="0" smtClean="0">
                    <a:latin typeface="Calibri" charset="0"/>
                    <a:ea typeface="Calibri" charset="0"/>
                    <a:cs typeface="Times New Roman" charset="0"/>
                  </a:rPr>
                  <a:t> </a:t>
                </a:r>
                <a:r>
                  <a:rPr lang="it-IT" dirty="0">
                    <a:latin typeface="Calibri" charset="0"/>
                    <a:ea typeface="Calibri" charset="0"/>
                    <a:cs typeface="Times New Roman" charset="0"/>
                  </a:rPr>
                  <a:t>+ T – </a:t>
                </a:r>
                <a:r>
                  <a:rPr lang="it-IT" dirty="0" err="1">
                    <a:latin typeface="Calibri" charset="0"/>
                    <a:ea typeface="Calibri" charset="0"/>
                    <a:cs typeface="Times New Roman" charset="0"/>
                  </a:rPr>
                  <a:t>wL</a:t>
                </a:r>
                <a:r>
                  <a:rPr lang="it-IT" dirty="0">
                    <a:latin typeface="Calibri" charset="0"/>
                    <a:ea typeface="Calibri" charset="0"/>
                    <a:cs typeface="Times New Roman" charset="0"/>
                  </a:rPr>
                  <a:t> </a:t>
                </a:r>
                <a14:m>
                  <m:oMath xmlns:m="http://schemas.openxmlformats.org/officeDocument/2006/math">
                    <m:r>
                      <a:rPr lang="it-IT" b="0" i="0" smtClean="0">
                        <a:latin typeface="Cambria Math" charset="0"/>
                        <a:ea typeface="Cambria Math" charset="0"/>
                        <a:cs typeface="Cambria Math" charset="0"/>
                      </a:rPr>
                      <m:t> </m:t>
                    </m:r>
                    <m:r>
                      <a:rPr lang="it-IT" i="1">
                        <a:latin typeface="Cambria Math" charset="0"/>
                        <a:ea typeface="Cambria Math" charset="0"/>
                        <a:cs typeface="Cambria Math" charset="0"/>
                      </a:rPr>
                      <m:t>≥</m:t>
                    </m:r>
                  </m:oMath>
                </a14:m>
                <a:r>
                  <a:rPr lang="it-IT" dirty="0" smtClean="0">
                    <a:latin typeface="Calibri" charset="0"/>
                    <a:ea typeface="Calibri" charset="0"/>
                    <a:cs typeface="Times New Roman" charset="0"/>
                  </a:rPr>
                  <a:t>  0</a:t>
                </a:r>
              </a:p>
              <a:p>
                <a:pPr>
                  <a:spcAft>
                    <a:spcPts val="0"/>
                  </a:spcAft>
                </a:pPr>
                <a:endParaRPr lang="it-IT" sz="1600" dirty="0">
                  <a:latin typeface="Calibri" charset="0"/>
                  <a:ea typeface="Calibri" charset="0"/>
                  <a:cs typeface="Times New Roman" charset="0"/>
                </a:endParaRPr>
              </a:p>
              <a:p>
                <a:r>
                  <a:rPr lang="it-IT" dirty="0"/>
                  <a:t>Questo vincolo significa che il politico può portare il costo dell’eccesso di lavoro oltre la quota di profitto dell’impresa ma non anche oltre il trasferimento del </a:t>
                </a:r>
                <a:r>
                  <a:rPr lang="it-IT" dirty="0" smtClean="0"/>
                  <a:t>Tesoro. Le </a:t>
                </a:r>
                <a:r>
                  <a:rPr lang="it-IT" dirty="0"/>
                  <a:t>condizioni di primo ordine per la soluzione di questo problema sono le </a:t>
                </a:r>
                <a:r>
                  <a:rPr lang="it-IT" dirty="0" smtClean="0"/>
                  <a:t>seguenti</a:t>
                </a:r>
              </a:p>
              <a:p>
                <a:endParaRPr lang="it-IT" dirty="0"/>
              </a:p>
              <a:p>
                <a:r>
                  <a:rPr lang="it-IT" dirty="0"/>
                  <a:t>T = </a:t>
                </a:r>
                <a:r>
                  <a:rPr lang="it-IT" dirty="0" err="1"/>
                  <a:t>wL</a:t>
                </a:r>
                <a:r>
                  <a:rPr lang="it-IT" dirty="0"/>
                  <a:t> - </a:t>
                </a:r>
                <a:r>
                  <a:rPr lang="it-IT" dirty="0" err="1" smtClean="0">
                    <a:latin typeface="Symbol" charset="2"/>
                    <a:ea typeface="Symbol" charset="2"/>
                    <a:cs typeface="Symbol" charset="2"/>
                  </a:rPr>
                  <a:t>ap</a:t>
                </a:r>
                <a:endParaRPr lang="it-IT" dirty="0">
                  <a:latin typeface="Symbol" charset="2"/>
                  <a:ea typeface="Symbol" charset="2"/>
                  <a:cs typeface="Symbol" charset="2"/>
                </a:endParaRPr>
              </a:p>
              <a:p>
                <a:r>
                  <a:rPr lang="it-IT" dirty="0"/>
                  <a:t>B’ (L) = </a:t>
                </a:r>
                <a:r>
                  <a:rPr lang="it-IT" dirty="0" err="1"/>
                  <a:t>wC</a:t>
                </a:r>
                <a:r>
                  <a:rPr lang="it-IT" dirty="0"/>
                  <a:t>’(T</a:t>
                </a:r>
                <a:r>
                  <a:rPr lang="it-IT" dirty="0" smtClean="0"/>
                  <a:t>)    </a:t>
                </a:r>
                <a:endParaRPr lang="it-IT" dirty="0"/>
              </a:p>
              <a:p>
                <a:r>
                  <a:rPr lang="it-IT" dirty="0"/>
                  <a:t> </a:t>
                </a:r>
              </a:p>
              <a:p>
                <a:r>
                  <a:rPr lang="it-IT" dirty="0"/>
                  <a:t>Cioè il politico può aumentare l’extra L fino a utilizzare tutto il profitto dell’impresa e il </a:t>
                </a:r>
                <a:r>
                  <a:rPr lang="it-IT" dirty="0" smtClean="0"/>
                  <a:t>trasferimento del sussidio (soddisfazione del vincolo) </a:t>
                </a:r>
                <a:r>
                  <a:rPr lang="it-IT" dirty="0"/>
                  <a:t>e fino a quando l’incremento del beneficio in dollari di una unità aggiuntiva di L non sia uguale al costo addizionale in termini politici della variazione di T necessaria a finanziare questa unità aggiuntiva, </a:t>
                </a:r>
                <a:r>
                  <a:rPr lang="it-IT" dirty="0" smtClean="0"/>
                  <a:t>e quindi fino a quando il beneficio politico marginale di L  è </a:t>
                </a:r>
                <a:r>
                  <a:rPr lang="it-IT" dirty="0"/>
                  <a:t>uguale al salario unitario per il costo marginale di T . </a:t>
                </a:r>
              </a:p>
            </p:txBody>
          </p:sp>
        </mc:Choice>
        <mc:Fallback xmlns="">
          <p:sp>
            <p:nvSpPr>
              <p:cNvPr id="4" name="Rettangolo 3"/>
              <p:cNvSpPr>
                <a:spLocks noRot="1" noChangeAspect="1" noMove="1" noResize="1" noEditPoints="1" noAdjustHandles="1" noChangeArrowheads="1" noChangeShapeType="1" noTextEdit="1"/>
              </p:cNvSpPr>
              <p:nvPr/>
            </p:nvSpPr>
            <p:spPr>
              <a:xfrm>
                <a:off x="1229710" y="373652"/>
                <a:ext cx="9606455" cy="5878532"/>
              </a:xfrm>
              <a:prstGeom prst="rect">
                <a:avLst/>
              </a:prstGeom>
              <a:blipFill rotWithShape="0">
                <a:blip r:embed="rId2"/>
                <a:stretch>
                  <a:fillRect l="-571" t="-518" b="-622"/>
                </a:stretch>
              </a:blipFill>
            </p:spPr>
            <p:txBody>
              <a:bodyPr/>
              <a:lstStyle/>
              <a:p>
                <a:r>
                  <a:rPr lang="it-IT">
                    <a:noFill/>
                  </a:rPr>
                  <a:t> </a:t>
                </a:r>
              </a:p>
            </p:txBody>
          </p:sp>
        </mc:Fallback>
      </mc:AlternateContent>
    </p:spTree>
    <p:extLst>
      <p:ext uri="{BB962C8B-B14F-4D97-AF65-F5344CB8AC3E}">
        <p14:creationId xmlns:p14="http://schemas.microsoft.com/office/powerpoint/2010/main" val="1216871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14</a:t>
            </a:fld>
            <a:endParaRPr lang="it-IT"/>
          </a:p>
        </p:txBody>
      </p:sp>
      <p:sp>
        <p:nvSpPr>
          <p:cNvPr id="4" name="Rettangolo 3"/>
          <p:cNvSpPr/>
          <p:nvPr/>
        </p:nvSpPr>
        <p:spPr>
          <a:xfrm>
            <a:off x="1219201" y="904415"/>
            <a:ext cx="10394730" cy="4708981"/>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Caso </a:t>
            </a:r>
            <a:r>
              <a:rPr lang="it-IT" sz="2000" b="1" dirty="0" smtClean="0">
                <a:latin typeface="Calibri" charset="0"/>
                <a:ea typeface="Calibri" charset="0"/>
                <a:cs typeface="Times New Roman" charset="0"/>
              </a:rPr>
              <a:t>1</a:t>
            </a:r>
            <a:r>
              <a:rPr lang="it-IT" sz="2000" b="1" dirty="0">
                <a:latin typeface="Calibri" charset="0"/>
                <a:ea typeface="Calibri" charset="0"/>
                <a:cs typeface="Times New Roman" charset="0"/>
              </a:rPr>
              <a:t>b</a:t>
            </a:r>
            <a:r>
              <a:rPr lang="it-IT" sz="2000" dirty="0" smtClean="0">
                <a:latin typeface="Calibri" charset="0"/>
                <a:ea typeface="Calibri" charset="0"/>
                <a:cs typeface="Times New Roman" charset="0"/>
              </a:rPr>
              <a:t> .  </a:t>
            </a:r>
            <a:r>
              <a:rPr lang="it-IT" sz="2000" b="1" dirty="0" smtClean="0">
                <a:latin typeface="Calibri" charset="0"/>
                <a:ea typeface="Calibri" charset="0"/>
                <a:cs typeface="Times New Roman" charset="0"/>
              </a:rPr>
              <a:t>Il </a:t>
            </a:r>
            <a:r>
              <a:rPr lang="it-IT" sz="2000" b="1" dirty="0">
                <a:latin typeface="Calibri" charset="0"/>
                <a:ea typeface="Calibri" charset="0"/>
                <a:cs typeface="Times New Roman" charset="0"/>
              </a:rPr>
              <a:t>manager ha il controllo di </a:t>
            </a:r>
            <a:r>
              <a:rPr lang="it-IT" sz="2000" b="1" dirty="0" smtClean="0">
                <a:latin typeface="Calibri" charset="0"/>
                <a:ea typeface="Calibri" charset="0"/>
                <a:cs typeface="Times New Roman" charset="0"/>
              </a:rPr>
              <a:t>L, il politico di T</a:t>
            </a:r>
            <a:r>
              <a:rPr lang="it-IT" sz="2000" dirty="0" smtClean="0">
                <a:latin typeface="Calibri" charset="0"/>
                <a:ea typeface="Calibri" charset="0"/>
                <a:cs typeface="Times New Roman" charset="0"/>
              </a:rPr>
              <a:t>.</a:t>
            </a:r>
          </a:p>
          <a:p>
            <a:pPr>
              <a:spcAft>
                <a:spcPts val="0"/>
              </a:spcAft>
            </a:pPr>
            <a:endParaRPr lang="it-IT" sz="20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Se il </a:t>
            </a:r>
            <a:r>
              <a:rPr lang="it-IT" sz="2000" dirty="0">
                <a:latin typeface="Calibri" charset="0"/>
                <a:ea typeface="Calibri" charset="0"/>
                <a:cs typeface="Times New Roman" charset="0"/>
              </a:rPr>
              <a:t>politico e il manager scelgono in modo non cooperativo L e </a:t>
            </a:r>
            <a:r>
              <a:rPr lang="it-IT" sz="2000" dirty="0" smtClean="0">
                <a:latin typeface="Calibri" charset="0"/>
                <a:ea typeface="Calibri" charset="0"/>
                <a:cs typeface="Times New Roman" charset="0"/>
              </a:rPr>
              <a:t>T,  si </a:t>
            </a:r>
            <a:r>
              <a:rPr lang="it-IT" sz="2000" dirty="0">
                <a:latin typeface="Calibri" charset="0"/>
                <a:ea typeface="Calibri" charset="0"/>
                <a:cs typeface="Times New Roman" charset="0"/>
              </a:rPr>
              <a:t>raggiunge un equilibrio di Nash nel quale </a:t>
            </a:r>
            <a:r>
              <a:rPr lang="it-IT" sz="2000" dirty="0" smtClean="0">
                <a:latin typeface="Calibri" charset="0"/>
                <a:ea typeface="Calibri" charset="0"/>
                <a:cs typeface="Times New Roman" charset="0"/>
              </a:rPr>
              <a:t>     </a:t>
            </a: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L </a:t>
            </a:r>
            <a:r>
              <a:rPr lang="it-IT" sz="2000" dirty="0">
                <a:latin typeface="Calibri" charset="0"/>
                <a:ea typeface="Calibri" charset="0"/>
                <a:cs typeface="Times New Roman" charset="0"/>
              </a:rPr>
              <a:t>= T = 0</a:t>
            </a:r>
            <a:r>
              <a:rPr lang="it-IT" sz="2000" dirty="0" smtClean="0">
                <a:latin typeface="Calibri" charset="0"/>
                <a:ea typeface="Calibri" charset="0"/>
                <a:cs typeface="Times New Roman" charset="0"/>
              </a:rPr>
              <a:t>.</a:t>
            </a:r>
            <a:endParaRPr lang="it-IT" sz="2000" dirty="0">
              <a:latin typeface="Calibri" charset="0"/>
              <a:ea typeface="Calibri" charset="0"/>
              <a:cs typeface="Times New Roman" charset="0"/>
            </a:endParaRP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Perché</a:t>
            </a:r>
            <a:r>
              <a:rPr lang="it-IT" sz="2000" dirty="0">
                <a:latin typeface="Calibri" charset="0"/>
                <a:ea typeface="Calibri" charset="0"/>
                <a:cs typeface="Times New Roman" charset="0"/>
              </a:rPr>
              <a:t>? </a:t>
            </a:r>
            <a:endParaRPr lang="it-IT" sz="2000" dirty="0" smtClean="0">
              <a:latin typeface="Calibri" charset="0"/>
              <a:ea typeface="Calibri" charset="0"/>
              <a:cs typeface="Times New Roman" charset="0"/>
            </a:endParaRPr>
          </a:p>
          <a:p>
            <a:pPr marL="342900" indent="-342900">
              <a:spcAft>
                <a:spcPts val="0"/>
              </a:spcAft>
              <a:buFont typeface="Arial" charset="0"/>
              <a:buChar char="•"/>
            </a:pPr>
            <a:r>
              <a:rPr lang="it-IT" sz="2000" dirty="0" smtClean="0">
                <a:latin typeface="Calibri" charset="0"/>
                <a:ea typeface="Calibri" charset="0"/>
                <a:cs typeface="Times New Roman" charset="0"/>
              </a:rPr>
              <a:t> </a:t>
            </a:r>
            <a:r>
              <a:rPr lang="it-IT" sz="2000" dirty="0">
                <a:latin typeface="Calibri" charset="0"/>
                <a:ea typeface="Calibri" charset="0"/>
                <a:cs typeface="Times New Roman" charset="0"/>
              </a:rPr>
              <a:t>Il manager sceglie la soluzione per lui più efficiente per massimizzare il suo guadagno, non sapendo se il politico deciderà un sussidio (o meglio immaginando che non ci sarà sussidio perché il politico non ha garanzia di un extra L). </a:t>
            </a:r>
          </a:p>
          <a:p>
            <a:pPr marL="342900" indent="-342900">
              <a:spcAft>
                <a:spcPts val="0"/>
              </a:spcAft>
              <a:buFont typeface="Arial" charset="0"/>
              <a:buChar char="•"/>
            </a:pPr>
            <a:r>
              <a:rPr lang="it-IT" sz="2000" dirty="0">
                <a:latin typeface="Calibri" charset="0"/>
                <a:ea typeface="Calibri" charset="0"/>
                <a:cs typeface="Times New Roman" charset="0"/>
              </a:rPr>
              <a:t>Il </a:t>
            </a:r>
            <a:r>
              <a:rPr lang="it-IT" sz="2000" dirty="0" smtClean="0">
                <a:latin typeface="Calibri" charset="0"/>
                <a:ea typeface="Calibri" charset="0"/>
                <a:cs typeface="Times New Roman" charset="0"/>
              </a:rPr>
              <a:t>politico, a sua volta, sceglierà </a:t>
            </a:r>
            <a:r>
              <a:rPr lang="it-IT" sz="2000" dirty="0">
                <a:latin typeface="Calibri" charset="0"/>
                <a:ea typeface="Calibri" charset="0"/>
                <a:cs typeface="Times New Roman" charset="0"/>
              </a:rPr>
              <a:t>T = 0 perché sa che il manager, immaginando che lui non darà alcun sussidio non avendo garanzia di extra L, </a:t>
            </a:r>
            <a:r>
              <a:rPr lang="it-IT" sz="2000" dirty="0" smtClean="0">
                <a:latin typeface="Calibri" charset="0"/>
                <a:ea typeface="Calibri" charset="0"/>
                <a:cs typeface="Times New Roman" charset="0"/>
              </a:rPr>
              <a:t>si aspetta proprio che </a:t>
            </a:r>
            <a:r>
              <a:rPr lang="it-IT" sz="2000" dirty="0">
                <a:latin typeface="Calibri" charset="0"/>
                <a:ea typeface="Calibri" charset="0"/>
                <a:cs typeface="Times New Roman" charset="0"/>
              </a:rPr>
              <a:t>il sussidio sarà nullo e </a:t>
            </a:r>
            <a:r>
              <a:rPr lang="it-IT" sz="2000" dirty="0" smtClean="0">
                <a:latin typeface="Calibri" charset="0"/>
                <a:ea typeface="Calibri" charset="0"/>
                <a:cs typeface="Times New Roman" charset="0"/>
              </a:rPr>
              <a:t>quindi si </a:t>
            </a:r>
            <a:r>
              <a:rPr lang="it-IT" sz="2000" dirty="0">
                <a:latin typeface="Calibri" charset="0"/>
                <a:ea typeface="Calibri" charset="0"/>
                <a:cs typeface="Times New Roman" charset="0"/>
              </a:rPr>
              <a:t>comporterà di </a:t>
            </a:r>
            <a:r>
              <a:rPr lang="it-IT" sz="2000" dirty="0" smtClean="0">
                <a:latin typeface="Calibri" charset="0"/>
                <a:ea typeface="Calibri" charset="0"/>
                <a:cs typeface="Times New Roman" charset="0"/>
              </a:rPr>
              <a:t>conseguenza decidendo L = 0.</a:t>
            </a:r>
            <a:endParaRPr lang="it-IT" sz="2000" dirty="0">
              <a:latin typeface="Calibri" charset="0"/>
              <a:ea typeface="Calibri" charset="0"/>
              <a:cs typeface="Times New Roman" charset="0"/>
            </a:endParaRPr>
          </a:p>
          <a:p>
            <a:pPr>
              <a:spcAft>
                <a:spcPts val="0"/>
              </a:spcAft>
            </a:pPr>
            <a:endParaRPr lang="it-IT" sz="2000" dirty="0">
              <a:latin typeface="Calibri" charset="0"/>
              <a:ea typeface="Calibri" charset="0"/>
              <a:cs typeface="Times New Roman" charset="0"/>
            </a:endParaRPr>
          </a:p>
        </p:txBody>
      </p:sp>
    </p:spTree>
    <p:extLst>
      <p:ext uri="{BB962C8B-B14F-4D97-AF65-F5344CB8AC3E}">
        <p14:creationId xmlns:p14="http://schemas.microsoft.com/office/powerpoint/2010/main" val="29081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15</a:t>
            </a:fld>
            <a:endParaRPr lang="it-IT"/>
          </a:p>
        </p:txBody>
      </p:sp>
      <p:sp>
        <p:nvSpPr>
          <p:cNvPr id="4" name="Rettangolo 3"/>
          <p:cNvSpPr/>
          <p:nvPr/>
        </p:nvSpPr>
        <p:spPr>
          <a:xfrm>
            <a:off x="1702676" y="197346"/>
            <a:ext cx="9101958" cy="5940088"/>
          </a:xfrm>
          <a:prstGeom prst="rect">
            <a:avLst/>
          </a:prstGeom>
        </p:spPr>
        <p:txBody>
          <a:bodyPr wrap="square">
            <a:spAutoFit/>
          </a:bodyPr>
          <a:lstStyle/>
          <a:p>
            <a:pPr>
              <a:spcAft>
                <a:spcPts val="0"/>
              </a:spcAft>
            </a:pPr>
            <a:r>
              <a:rPr lang="it-IT" b="1" dirty="0">
                <a:latin typeface="Calibri" charset="0"/>
                <a:ea typeface="Calibri" charset="0"/>
                <a:cs typeface="Times New Roman" charset="0"/>
              </a:rPr>
              <a:t>Caso </a:t>
            </a:r>
            <a:r>
              <a:rPr lang="it-IT" b="1" dirty="0" smtClean="0">
                <a:latin typeface="Calibri" charset="0"/>
                <a:ea typeface="Calibri" charset="0"/>
                <a:cs typeface="Times New Roman" charset="0"/>
              </a:rPr>
              <a:t>1</a:t>
            </a:r>
            <a:r>
              <a:rPr lang="it-IT" b="1" dirty="0">
                <a:latin typeface="Calibri" charset="0"/>
                <a:ea typeface="Calibri" charset="0"/>
                <a:cs typeface="Times New Roman" charset="0"/>
              </a:rPr>
              <a:t>c</a:t>
            </a:r>
            <a:r>
              <a:rPr lang="it-IT" b="1" dirty="0" smtClean="0">
                <a:latin typeface="Calibri" charset="0"/>
                <a:ea typeface="Calibri" charset="0"/>
                <a:cs typeface="Times New Roman" charset="0"/>
              </a:rPr>
              <a:t> </a:t>
            </a:r>
            <a:r>
              <a:rPr lang="it-IT" b="1" dirty="0">
                <a:latin typeface="Calibri" charset="0"/>
                <a:ea typeface="Calibri" charset="0"/>
                <a:cs typeface="Times New Roman" charset="0"/>
              </a:rPr>
              <a:t>. </a:t>
            </a:r>
            <a:r>
              <a:rPr lang="it-IT" b="1" dirty="0"/>
              <a:t>Scelta cooperativa per “efficienza congiunta</a:t>
            </a:r>
            <a:r>
              <a:rPr lang="it-IT" b="1" dirty="0" smtClean="0"/>
              <a:t>”.</a:t>
            </a:r>
            <a:endParaRPr lang="it-IT" b="1" dirty="0">
              <a:latin typeface="Calibri" charset="0"/>
              <a:ea typeface="Calibri" charset="0"/>
              <a:cs typeface="Times New Roman" charset="0"/>
            </a:endParaRPr>
          </a:p>
          <a:p>
            <a:endParaRPr lang="it-IT" dirty="0" smtClean="0">
              <a:latin typeface="Calibri" charset="0"/>
              <a:ea typeface="Calibri" charset="0"/>
              <a:cs typeface="Times New Roman" charset="0"/>
            </a:endParaRPr>
          </a:p>
          <a:p>
            <a:r>
              <a:rPr lang="it-IT" dirty="0" smtClean="0">
                <a:latin typeface="Calibri" charset="0"/>
                <a:ea typeface="Calibri" charset="0"/>
                <a:cs typeface="Times New Roman" charset="0"/>
              </a:rPr>
              <a:t>Nel </a:t>
            </a:r>
            <a:r>
              <a:rPr lang="it-IT" dirty="0">
                <a:latin typeface="Calibri" charset="0"/>
                <a:ea typeface="Calibri" charset="0"/>
                <a:cs typeface="Times New Roman" charset="0"/>
              </a:rPr>
              <a:t>caso di cooperazione tra i due attori al fine di massimizzare l’efficienza congiunta (per il manager e il politico, non dal punto di vista sociale) con piena trasferibilità dell’utilità tra di </a:t>
            </a:r>
            <a:r>
              <a:rPr lang="it-IT" dirty="0" smtClean="0">
                <a:latin typeface="Calibri" charset="0"/>
                <a:ea typeface="Calibri" charset="0"/>
                <a:cs typeface="Times New Roman" charset="0"/>
              </a:rPr>
              <a:t>loro, l’obiettivo diviene quello di massimizzare </a:t>
            </a:r>
            <a:r>
              <a:rPr lang="it-IT" dirty="0">
                <a:latin typeface="Calibri" charset="0"/>
                <a:ea typeface="Calibri" charset="0"/>
                <a:cs typeface="Times New Roman" charset="0"/>
              </a:rPr>
              <a:t>la somma delle due funzioni di utilità e </a:t>
            </a:r>
            <a:r>
              <a:rPr lang="it-IT" dirty="0" smtClean="0">
                <a:latin typeface="Calibri" charset="0"/>
                <a:ea typeface="Calibri" charset="0"/>
                <a:cs typeface="Times New Roman" charset="0"/>
              </a:rPr>
              <a:t>cioè:</a:t>
            </a:r>
            <a:r>
              <a:rPr lang="it-IT" sz="1600" dirty="0" smtClean="0">
                <a:latin typeface="Calibri" charset="0"/>
                <a:ea typeface="Calibri" charset="0"/>
                <a:cs typeface="Times New Roman" charset="0"/>
              </a:rPr>
              <a:t>      </a:t>
            </a:r>
          </a:p>
          <a:p>
            <a:r>
              <a:rPr lang="it-IT" dirty="0" smtClean="0">
                <a:latin typeface="Calibri" charset="0"/>
                <a:ea typeface="Calibri" charset="0"/>
                <a:cs typeface="Times New Roman" charset="0"/>
              </a:rPr>
              <a:t>B(L</a:t>
            </a:r>
            <a:r>
              <a:rPr lang="it-IT" dirty="0">
                <a:latin typeface="Calibri" charset="0"/>
                <a:ea typeface="Calibri" charset="0"/>
                <a:cs typeface="Times New Roman" charset="0"/>
              </a:rPr>
              <a:t>) – C(T) + </a:t>
            </a:r>
            <a:r>
              <a:rPr lang="it-IT" dirty="0" err="1">
                <a:latin typeface="Symbol" charset="2"/>
                <a:ea typeface="Calibri" charset="0"/>
                <a:cs typeface="Times New Roman" charset="0"/>
              </a:rPr>
              <a:t>ap</a:t>
            </a:r>
            <a:r>
              <a:rPr lang="it-IT" dirty="0">
                <a:latin typeface="Calibri" charset="0"/>
                <a:ea typeface="Calibri" charset="0"/>
                <a:cs typeface="Times New Roman" charset="0"/>
              </a:rPr>
              <a:t> + T –</a:t>
            </a:r>
            <a:r>
              <a:rPr lang="it-IT" dirty="0" err="1">
                <a:latin typeface="Calibri" charset="0"/>
                <a:ea typeface="Calibri" charset="0"/>
                <a:cs typeface="Times New Roman" charset="0"/>
              </a:rPr>
              <a:t>wL</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Troviamo le due condizioni di primo </a:t>
            </a:r>
            <a:r>
              <a:rPr lang="it-IT" dirty="0" smtClean="0">
                <a:latin typeface="Calibri" charset="0"/>
                <a:ea typeface="Calibri" charset="0"/>
                <a:cs typeface="Times New Roman" charset="0"/>
              </a:rPr>
              <a:t>ordine </a:t>
            </a:r>
            <a:r>
              <a:rPr lang="it-IT" dirty="0">
                <a:latin typeface="Calibri" charset="0"/>
                <a:ea typeface="Calibri" charset="0"/>
                <a:cs typeface="Times New Roman" charset="0"/>
              </a:rPr>
              <a:t>derivando rispetto a L e T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B’ (L) – </a:t>
            </a:r>
            <a:r>
              <a:rPr lang="it-IT" dirty="0" err="1">
                <a:latin typeface="Calibri" charset="0"/>
                <a:ea typeface="Calibri" charset="0"/>
                <a:cs typeface="Times New Roman" charset="0"/>
              </a:rPr>
              <a:t>w</a:t>
            </a:r>
            <a:r>
              <a:rPr lang="it-IT" dirty="0">
                <a:latin typeface="Calibri" charset="0"/>
                <a:ea typeface="Calibri" charset="0"/>
                <a:cs typeface="Times New Roman" charset="0"/>
              </a:rPr>
              <a:t> = 0   cioè </a:t>
            </a:r>
            <a:r>
              <a:rPr lang="it-IT" dirty="0" smtClean="0">
                <a:latin typeface="Calibri" charset="0"/>
                <a:ea typeface="Calibri" charset="0"/>
                <a:cs typeface="Times New Roman" charset="0"/>
              </a:rPr>
              <a:t>   B</a:t>
            </a:r>
            <a:r>
              <a:rPr lang="it-IT" dirty="0">
                <a:latin typeface="Calibri" charset="0"/>
                <a:ea typeface="Calibri" charset="0"/>
                <a:cs typeface="Times New Roman" charset="0"/>
              </a:rPr>
              <a:t>’ (L) </a:t>
            </a:r>
            <a:r>
              <a:rPr lang="it-IT" dirty="0" smtClean="0">
                <a:latin typeface="Calibri" charset="0"/>
                <a:ea typeface="Calibri" charset="0"/>
                <a:cs typeface="Times New Roman" charset="0"/>
              </a:rPr>
              <a:t>= </a:t>
            </a:r>
            <a:r>
              <a:rPr lang="it-IT" dirty="0" err="1">
                <a:latin typeface="Calibri" charset="0"/>
                <a:ea typeface="Calibri" charset="0"/>
                <a:cs typeface="Times New Roman" charset="0"/>
              </a:rPr>
              <a:t>w</a:t>
            </a:r>
            <a:r>
              <a:rPr lang="it-IT" dirty="0">
                <a:latin typeface="Calibri" charset="0"/>
                <a:ea typeface="Calibri" charset="0"/>
                <a:cs typeface="Times New Roman" charset="0"/>
              </a:rPr>
              <a:t> </a:t>
            </a:r>
            <a:r>
              <a:rPr lang="it-IT" dirty="0" smtClean="0">
                <a:latin typeface="Calibri" charset="0"/>
                <a:ea typeface="Calibri" charset="0"/>
                <a:cs typeface="Times New Roman" charset="0"/>
              </a:rPr>
              <a:t>    ovvero B</a:t>
            </a:r>
            <a:r>
              <a:rPr lang="it-IT" dirty="0">
                <a:latin typeface="Calibri" charset="0"/>
                <a:ea typeface="Calibri" charset="0"/>
                <a:cs typeface="Times New Roman" charset="0"/>
              </a:rPr>
              <a:t>’ (L) </a:t>
            </a:r>
            <a:r>
              <a:rPr lang="it-IT" dirty="0" smtClean="0">
                <a:latin typeface="Calibri" charset="0"/>
                <a:ea typeface="Calibri" charset="0"/>
                <a:cs typeface="Times New Roman" charset="0"/>
              </a:rPr>
              <a:t>/ </a:t>
            </a:r>
            <a:r>
              <a:rPr lang="it-IT" dirty="0" err="1" smtClean="0">
                <a:latin typeface="Calibri" charset="0"/>
                <a:ea typeface="Calibri" charset="0"/>
                <a:cs typeface="Times New Roman" charset="0"/>
              </a:rPr>
              <a:t>w</a:t>
            </a:r>
            <a:r>
              <a:rPr lang="it-IT" dirty="0" smtClean="0">
                <a:latin typeface="Calibri" charset="0"/>
                <a:ea typeface="Calibri" charset="0"/>
                <a:cs typeface="Times New Roman" charset="0"/>
              </a:rPr>
              <a:t> = 1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C’(T) - 1 = 0   cioè  C’(T) = 1.</a:t>
            </a:r>
            <a:endParaRPr lang="it-IT" sz="1600"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(queste condizioni non c’erano nella scelta non cooperativa del politico)</a:t>
            </a:r>
            <a:endParaRPr lang="it-IT" sz="1600" dirty="0">
              <a:latin typeface="Calibri" charset="0"/>
              <a:ea typeface="Calibri" charset="0"/>
              <a:cs typeface="Times New Roman" charset="0"/>
            </a:endParaRP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Date </a:t>
            </a:r>
            <a:r>
              <a:rPr lang="it-IT" dirty="0">
                <a:latin typeface="Calibri" charset="0"/>
                <a:ea typeface="Calibri" charset="0"/>
                <a:cs typeface="Times New Roman" charset="0"/>
              </a:rPr>
              <a:t>le due condizioni di primo ordine si vede che le scelte di L e T sono completamente separabili nel punto che soddisfa l’efficienza congiunta.</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Il manager e il politico possono scegliere L in modo che il beneficio </a:t>
            </a:r>
            <a:r>
              <a:rPr lang="it-IT" dirty="0" smtClean="0">
                <a:latin typeface="Calibri" charset="0"/>
                <a:ea typeface="Calibri" charset="0"/>
                <a:cs typeface="Times New Roman" charset="0"/>
              </a:rPr>
              <a:t>politico marginale </a:t>
            </a:r>
            <a:r>
              <a:rPr lang="it-IT" dirty="0">
                <a:latin typeface="Calibri" charset="0"/>
                <a:ea typeface="Calibri" charset="0"/>
                <a:cs typeface="Times New Roman" charset="0"/>
              </a:rPr>
              <a:t>in dollari non sia superiore al costo marginale di L </a:t>
            </a:r>
            <a:r>
              <a:rPr lang="it-IT" dirty="0" smtClean="0">
                <a:latin typeface="Calibri" charset="0"/>
                <a:ea typeface="Calibri" charset="0"/>
                <a:cs typeface="Times New Roman" charset="0"/>
              </a:rPr>
              <a:t>cioè al salario (nota </a:t>
            </a:r>
            <a:r>
              <a:rPr lang="it-IT" dirty="0">
                <a:latin typeface="Calibri" charset="0"/>
                <a:ea typeface="Calibri" charset="0"/>
                <a:cs typeface="Times New Roman" charset="0"/>
              </a:rPr>
              <a:t>che </a:t>
            </a:r>
            <a:r>
              <a:rPr lang="it-IT" dirty="0" smtClean="0">
                <a:latin typeface="Calibri" charset="0"/>
                <a:ea typeface="Calibri" charset="0"/>
                <a:cs typeface="Times New Roman" charset="0"/>
              </a:rPr>
              <a:t>il </a:t>
            </a:r>
            <a:r>
              <a:rPr lang="it-IT" dirty="0">
                <a:latin typeface="Calibri" charset="0"/>
                <a:ea typeface="Calibri" charset="0"/>
                <a:cs typeface="Times New Roman" charset="0"/>
              </a:rPr>
              <a:t>costo politico di un extra L non incide nella scelta). Poi essi estrarranno dal Tesoro sussidi fino a quando il costo politico di un extra dollaro sia uguale ad un dollaro. </a:t>
            </a:r>
            <a:r>
              <a:rPr lang="it-IT" dirty="0" smtClean="0">
                <a:latin typeface="Calibri" charset="0"/>
                <a:ea typeface="Calibri" charset="0"/>
                <a:cs typeface="Times New Roman" charset="0"/>
              </a:rPr>
              <a:t>La conclusione è che il </a:t>
            </a:r>
            <a:r>
              <a:rPr lang="it-IT" dirty="0">
                <a:latin typeface="Calibri" charset="0"/>
                <a:ea typeface="Calibri" charset="0"/>
                <a:cs typeface="Times New Roman" charset="0"/>
              </a:rPr>
              <a:t>beneficio politico marginale </a:t>
            </a:r>
            <a:r>
              <a:rPr lang="it-IT" dirty="0" smtClean="0">
                <a:latin typeface="Calibri" charset="0"/>
                <a:ea typeface="Calibri" charset="0"/>
                <a:cs typeface="Times New Roman" charset="0"/>
              </a:rPr>
              <a:t>di una unità addizionale di L è </a:t>
            </a:r>
            <a:r>
              <a:rPr lang="it-IT" dirty="0">
                <a:latin typeface="Calibri" charset="0"/>
                <a:ea typeface="Calibri" charset="0"/>
                <a:cs typeface="Times New Roman" charset="0"/>
              </a:rPr>
              <a:t>uguale al </a:t>
            </a:r>
            <a:r>
              <a:rPr lang="it-IT" dirty="0" smtClean="0">
                <a:latin typeface="Calibri" charset="0"/>
                <a:ea typeface="Calibri" charset="0"/>
                <a:cs typeface="Times New Roman" charset="0"/>
              </a:rPr>
              <a:t>suo costo </a:t>
            </a:r>
            <a:r>
              <a:rPr lang="it-IT" dirty="0">
                <a:latin typeface="Calibri" charset="0"/>
                <a:ea typeface="Calibri" charset="0"/>
                <a:cs typeface="Times New Roman" charset="0"/>
              </a:rPr>
              <a:t>politico </a:t>
            </a:r>
            <a:r>
              <a:rPr lang="it-IT" dirty="0" smtClean="0">
                <a:latin typeface="Calibri" charset="0"/>
                <a:ea typeface="Calibri" charset="0"/>
                <a:cs typeface="Times New Roman" charset="0"/>
              </a:rPr>
              <a:t>marginale: </a:t>
            </a:r>
            <a:r>
              <a:rPr lang="it-IT" dirty="0">
                <a:latin typeface="Calibri" charset="0"/>
                <a:ea typeface="Calibri" charset="0"/>
                <a:cs typeface="Times New Roman" charset="0"/>
              </a:rPr>
              <a:t>B’(L) = C’(T)</a:t>
            </a:r>
            <a:r>
              <a:rPr lang="it-IT" dirty="0" err="1">
                <a:latin typeface="Calibri" charset="0"/>
                <a:ea typeface="Calibri" charset="0"/>
                <a:cs typeface="Times New Roman" charset="0"/>
              </a:rPr>
              <a:t>w</a:t>
            </a: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p:txBody>
      </p:sp>
    </p:spTree>
    <p:extLst>
      <p:ext uri="{BB962C8B-B14F-4D97-AF65-F5344CB8AC3E}">
        <p14:creationId xmlns:p14="http://schemas.microsoft.com/office/powerpoint/2010/main" val="154676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dirty="0" smtClean="0"/>
              <a:t>Giovanni Tria</a:t>
            </a:r>
            <a:endParaRPr lang="it-IT" dirty="0"/>
          </a:p>
        </p:txBody>
      </p:sp>
      <p:sp>
        <p:nvSpPr>
          <p:cNvPr id="3" name="Segnaposto numero diapositiva 2"/>
          <p:cNvSpPr>
            <a:spLocks noGrp="1"/>
          </p:cNvSpPr>
          <p:nvPr>
            <p:ph type="sldNum" sz="quarter" idx="12"/>
          </p:nvPr>
        </p:nvSpPr>
        <p:spPr/>
        <p:txBody>
          <a:bodyPr/>
          <a:lstStyle/>
          <a:p>
            <a:fld id="{FCB1930F-043D-4147-915C-DD131F8ACD84}" type="slidenum">
              <a:rPr lang="it-IT" smtClean="0"/>
              <a:t>16</a:t>
            </a:fld>
            <a:endParaRPr lang="it-IT"/>
          </a:p>
        </p:txBody>
      </p:sp>
      <p:pic>
        <p:nvPicPr>
          <p:cNvPr id="4" name="Immagine 3"/>
          <p:cNvPicPr/>
          <p:nvPr/>
        </p:nvPicPr>
        <p:blipFill>
          <a:blip r:embed="rId2"/>
          <a:stretch>
            <a:fillRect/>
          </a:stretch>
        </p:blipFill>
        <p:spPr>
          <a:xfrm>
            <a:off x="2561123" y="566785"/>
            <a:ext cx="6673719" cy="4141075"/>
          </a:xfrm>
          <a:prstGeom prst="rect">
            <a:avLst/>
          </a:prstGeom>
        </p:spPr>
      </p:pic>
      <p:sp>
        <p:nvSpPr>
          <p:cNvPr id="5" name="Rettangolo 4"/>
          <p:cNvSpPr/>
          <p:nvPr/>
        </p:nvSpPr>
        <p:spPr>
          <a:xfrm>
            <a:off x="1748119" y="4854251"/>
            <a:ext cx="8901952" cy="1569660"/>
          </a:xfrm>
          <a:prstGeom prst="rect">
            <a:avLst/>
          </a:prstGeom>
        </p:spPr>
        <p:txBody>
          <a:bodyPr wrap="square">
            <a:spAutoFit/>
          </a:bodyPr>
          <a:lstStyle/>
          <a:p>
            <a:r>
              <a:rPr lang="it-IT" sz="1600" dirty="0">
                <a:latin typeface="Calibri" charset="0"/>
                <a:ea typeface="Calibri" charset="0"/>
                <a:cs typeface="Times New Roman" charset="0"/>
              </a:rPr>
              <a:t>La curva dei luoghi in cui B’(L) = </a:t>
            </a:r>
            <a:r>
              <a:rPr lang="it-IT" sz="1600" dirty="0" err="1">
                <a:latin typeface="Calibri" charset="0"/>
                <a:ea typeface="Calibri" charset="0"/>
                <a:cs typeface="Times New Roman" charset="0"/>
              </a:rPr>
              <a:t>wC</a:t>
            </a:r>
            <a:r>
              <a:rPr lang="it-IT" sz="1600" dirty="0">
                <a:latin typeface="Calibri" charset="0"/>
                <a:ea typeface="Calibri" charset="0"/>
                <a:cs typeface="Times New Roman" charset="0"/>
              </a:rPr>
              <a:t>’(T)   è  discendente perché B’ è decrescente rispetto a L  e </a:t>
            </a:r>
            <a:r>
              <a:rPr lang="it-IT" sz="1600" dirty="0" smtClean="0">
                <a:latin typeface="Calibri" charset="0"/>
                <a:ea typeface="Calibri" charset="0"/>
                <a:cs typeface="Times New Roman" charset="0"/>
              </a:rPr>
              <a:t> C</a:t>
            </a:r>
            <a:r>
              <a:rPr lang="it-IT" sz="1600" dirty="0">
                <a:latin typeface="Calibri" charset="0"/>
                <a:ea typeface="Calibri" charset="0"/>
                <a:cs typeface="Times New Roman" charset="0"/>
              </a:rPr>
              <a:t>’ è crescente rispetto a T, quindi T deve diminuire</a:t>
            </a:r>
            <a:r>
              <a:rPr lang="it-IT" sz="1600" dirty="0" smtClean="0">
                <a:latin typeface="Calibri" charset="0"/>
                <a:ea typeface="Calibri" charset="0"/>
                <a:cs typeface="Times New Roman" charset="0"/>
              </a:rPr>
              <a:t>. </a:t>
            </a:r>
          </a:p>
          <a:p>
            <a:r>
              <a:rPr lang="it-IT" sz="1600" dirty="0" smtClean="0">
                <a:latin typeface="Calibri" charset="0"/>
                <a:ea typeface="Calibri" charset="0"/>
                <a:cs typeface="Times New Roman" charset="0"/>
              </a:rPr>
              <a:t>La retta crescente è il vincolo </a:t>
            </a:r>
            <a:r>
              <a:rPr lang="it-IT" sz="1600" dirty="0"/>
              <a:t>T = </a:t>
            </a:r>
            <a:r>
              <a:rPr lang="it-IT" sz="1600" dirty="0" err="1"/>
              <a:t>wL</a:t>
            </a:r>
            <a:r>
              <a:rPr lang="it-IT" sz="1600" dirty="0"/>
              <a:t> - </a:t>
            </a:r>
            <a:r>
              <a:rPr lang="it-IT" sz="1600" dirty="0" err="1" smtClean="0">
                <a:latin typeface="Symbol" charset="2"/>
                <a:ea typeface="Symbol" charset="2"/>
                <a:cs typeface="Symbol" charset="2"/>
              </a:rPr>
              <a:t>ap</a:t>
            </a:r>
            <a:endParaRPr lang="it-IT" sz="1600" dirty="0" smtClean="0">
              <a:latin typeface="Calibri" charset="0"/>
              <a:ea typeface="Calibri" charset="0"/>
              <a:cs typeface="Times New Roman" charset="0"/>
            </a:endParaRPr>
          </a:p>
          <a:p>
            <a:pPr>
              <a:spcAft>
                <a:spcPts val="0"/>
              </a:spcAft>
            </a:pPr>
            <a:r>
              <a:rPr lang="it-IT" sz="1600" dirty="0" err="1">
                <a:latin typeface="Calibri" charset="0"/>
                <a:ea typeface="Calibri" charset="0"/>
                <a:cs typeface="Times New Roman" charset="0"/>
              </a:rPr>
              <a:t>Threat</a:t>
            </a:r>
            <a:r>
              <a:rPr lang="it-IT" sz="1600" dirty="0">
                <a:latin typeface="Calibri" charset="0"/>
                <a:ea typeface="Calibri" charset="0"/>
                <a:cs typeface="Times New Roman" charset="0"/>
              </a:rPr>
              <a:t> </a:t>
            </a:r>
            <a:r>
              <a:rPr lang="it-IT" sz="1600" dirty="0" err="1">
                <a:latin typeface="Calibri" charset="0"/>
                <a:ea typeface="Calibri" charset="0"/>
                <a:cs typeface="Times New Roman" charset="0"/>
              </a:rPr>
              <a:t>point</a:t>
            </a:r>
            <a:r>
              <a:rPr lang="it-IT" sz="1600" dirty="0">
                <a:latin typeface="Calibri" charset="0"/>
                <a:ea typeface="Calibri" charset="0"/>
                <a:cs typeface="Times New Roman" charset="0"/>
              </a:rPr>
              <a:t>  del politico quando il controllo di L è del politico. </a:t>
            </a:r>
            <a:r>
              <a:rPr lang="it-IT" sz="1600" dirty="0" err="1" smtClean="0">
                <a:latin typeface="Calibri" charset="0"/>
                <a:ea typeface="Calibri" charset="0"/>
                <a:cs typeface="Times New Roman" charset="0"/>
              </a:rPr>
              <a:t>Threat</a:t>
            </a:r>
            <a:r>
              <a:rPr lang="it-IT" sz="1600" dirty="0" smtClean="0">
                <a:latin typeface="Calibri" charset="0"/>
                <a:ea typeface="Calibri" charset="0"/>
                <a:cs typeface="Times New Roman" charset="0"/>
              </a:rPr>
              <a:t> or </a:t>
            </a:r>
            <a:r>
              <a:rPr lang="it-IT" sz="1600" dirty="0" err="1" smtClean="0">
                <a:latin typeface="Calibri" charset="0"/>
                <a:ea typeface="Calibri" charset="0"/>
                <a:cs typeface="Times New Roman" charset="0"/>
              </a:rPr>
              <a:t>disagreement</a:t>
            </a:r>
            <a:r>
              <a:rPr lang="it-IT" sz="1600" dirty="0" smtClean="0">
                <a:latin typeface="Calibri" charset="0"/>
                <a:ea typeface="Calibri" charset="0"/>
                <a:cs typeface="Times New Roman" charset="0"/>
              </a:rPr>
              <a:t> </a:t>
            </a:r>
            <a:r>
              <a:rPr lang="it-IT" sz="1600" dirty="0" err="1" smtClean="0">
                <a:latin typeface="Calibri" charset="0"/>
                <a:ea typeface="Calibri" charset="0"/>
                <a:cs typeface="Times New Roman" charset="0"/>
              </a:rPr>
              <a:t>point</a:t>
            </a:r>
            <a:r>
              <a:rPr lang="it-IT" sz="1600" dirty="0" smtClean="0">
                <a:latin typeface="Calibri" charset="0"/>
                <a:ea typeface="Calibri" charset="0"/>
                <a:cs typeface="Times New Roman" charset="0"/>
              </a:rPr>
              <a:t>  </a:t>
            </a:r>
            <a:r>
              <a:rPr lang="it-IT" sz="1600" dirty="0">
                <a:latin typeface="Calibri" charset="0"/>
                <a:ea typeface="Calibri" charset="0"/>
                <a:cs typeface="Times New Roman" charset="0"/>
              </a:rPr>
              <a:t>del manager quando il controllo L è del manager</a:t>
            </a:r>
            <a:r>
              <a:rPr lang="it-IT" sz="1600" dirty="0" smtClean="0">
                <a:latin typeface="Calibri" charset="0"/>
                <a:ea typeface="Calibri" charset="0"/>
                <a:cs typeface="Times New Roman" charset="0"/>
              </a:rPr>
              <a:t>.</a:t>
            </a:r>
          </a:p>
          <a:p>
            <a:pPr>
              <a:spcAft>
                <a:spcPts val="0"/>
              </a:spcAft>
            </a:pPr>
            <a:r>
              <a:rPr lang="it-IT" sz="1600" dirty="0" smtClean="0">
                <a:effectLst/>
                <a:latin typeface="Calibri" charset="0"/>
                <a:ea typeface="Calibri" charset="0"/>
                <a:cs typeface="Times New Roman" charset="0"/>
              </a:rPr>
              <a:t>Come si raggiunge il punto di efficienza?  Il punto di efficienza indicato è più conveniente per il manager?</a:t>
            </a:r>
          </a:p>
        </p:txBody>
      </p:sp>
    </p:spTree>
    <p:extLst>
      <p:ext uri="{BB962C8B-B14F-4D97-AF65-F5344CB8AC3E}">
        <p14:creationId xmlns:p14="http://schemas.microsoft.com/office/powerpoint/2010/main" val="1626733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17</a:t>
            </a:fld>
            <a:endParaRPr lang="it-IT"/>
          </a:p>
        </p:txBody>
      </p:sp>
      <mc:AlternateContent xmlns:mc="http://schemas.openxmlformats.org/markup-compatibility/2006" xmlns:a14="http://schemas.microsoft.com/office/drawing/2010/main">
        <mc:Choice Requires="a14">
          <p:sp>
            <p:nvSpPr>
              <p:cNvPr id="4" name="Rettangolo 3"/>
              <p:cNvSpPr/>
              <p:nvPr/>
            </p:nvSpPr>
            <p:spPr>
              <a:xfrm>
                <a:off x="1240221" y="237522"/>
                <a:ext cx="9490532" cy="6155531"/>
              </a:xfrm>
              <a:prstGeom prst="rect">
                <a:avLst/>
              </a:prstGeom>
              <a:noFill/>
            </p:spPr>
            <p:txBody>
              <a:bodyPr wrap="square">
                <a:spAutoFit/>
              </a:bodyPr>
              <a:lstStyle/>
              <a:p>
                <a:pPr>
                  <a:spcAft>
                    <a:spcPts val="0"/>
                  </a:spcAft>
                </a:pPr>
                <a:r>
                  <a:rPr lang="it-IT" sz="2400" b="1" dirty="0" smtClean="0">
                    <a:latin typeface="Calibri" charset="0"/>
                    <a:ea typeface="Calibri" charset="0"/>
                    <a:cs typeface="Times New Roman" charset="0"/>
                  </a:rPr>
                  <a:t>2 Equilibri </a:t>
                </a:r>
                <a:r>
                  <a:rPr lang="it-IT" sz="2400" b="1" dirty="0">
                    <a:latin typeface="Calibri" charset="0"/>
                    <a:ea typeface="Calibri" charset="0"/>
                    <a:cs typeface="Times New Roman" charset="0"/>
                  </a:rPr>
                  <a:t>con corruzione.</a:t>
                </a: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Nel caso sopra esaminato di cooperazione per una soluzione di efficienza congiunta rimane non risolta la ripartizione dell’utilità e quindi la possibilità di raggiungere punto di efficienza congiunta.</a:t>
                </a:r>
              </a:p>
              <a:p>
                <a:pPr>
                  <a:spcAft>
                    <a:spcPts val="0"/>
                  </a:spcAft>
                </a:pPr>
                <a:endParaRPr lang="it-IT"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Caso 2a . </a:t>
                </a:r>
                <a:r>
                  <a:rPr lang="it-IT" sz="2000" dirty="0"/>
                  <a:t>Controllo di L e T da parte del </a:t>
                </a:r>
                <a:r>
                  <a:rPr lang="it-IT" sz="2000" dirty="0" smtClean="0"/>
                  <a:t>politico con corruzione </a:t>
                </a:r>
                <a:endParaRPr lang="it-IT" sz="2000" b="1" dirty="0">
                  <a:latin typeface="Calibri" charset="0"/>
                  <a:ea typeface="Calibri" charset="0"/>
                  <a:cs typeface="Times New Roman" charset="0"/>
                </a:endParaRPr>
              </a:p>
              <a:p>
                <a:pPr>
                  <a:spcAft>
                    <a:spcPts val="0"/>
                  </a:spcAft>
                </a:pPr>
                <a:r>
                  <a:rPr lang="it-IT" sz="2000" dirty="0">
                    <a:latin typeface="Calibri" charset="0"/>
                    <a:ea typeface="Calibri" charset="0"/>
                    <a:cs typeface="Times New Roman" charset="0"/>
                  </a:rPr>
                  <a:t>In questo caso il politico e il manager negoziano sulla convenienza ad allontanarsi dal </a:t>
                </a:r>
                <a:r>
                  <a:rPr lang="it-IT" sz="2000" i="1" dirty="0" err="1">
                    <a:latin typeface="Calibri" charset="0"/>
                    <a:ea typeface="Calibri" charset="0"/>
                    <a:cs typeface="Times New Roman" charset="0"/>
                  </a:rPr>
                  <a:t>threat</a:t>
                </a:r>
                <a:r>
                  <a:rPr lang="it-IT" sz="2000" i="1" dirty="0">
                    <a:latin typeface="Calibri" charset="0"/>
                    <a:ea typeface="Calibri" charset="0"/>
                    <a:cs typeface="Times New Roman" charset="0"/>
                  </a:rPr>
                  <a:t> </a:t>
                </a:r>
                <a:r>
                  <a:rPr lang="it-IT" sz="2000" i="1" dirty="0" err="1">
                    <a:latin typeface="Calibri" charset="0"/>
                    <a:ea typeface="Calibri" charset="0"/>
                    <a:cs typeface="Times New Roman" charset="0"/>
                  </a:rPr>
                  <a:t>point</a:t>
                </a:r>
                <a:r>
                  <a:rPr lang="it-IT" sz="2000" i="1" dirty="0">
                    <a:latin typeface="Calibri" charset="0"/>
                    <a:ea typeface="Calibri" charset="0"/>
                    <a:cs typeface="Times New Roman" charset="0"/>
                  </a:rPr>
                  <a:t> </a:t>
                </a:r>
                <a:r>
                  <a:rPr lang="it-IT" sz="2000" dirty="0" smtClean="0">
                    <a:latin typeface="Calibri" charset="0"/>
                    <a:ea typeface="Calibri" charset="0"/>
                    <a:cs typeface="Times New Roman" charset="0"/>
                  </a:rPr>
                  <a:t>del politico, </a:t>
                </a:r>
                <a:r>
                  <a:rPr lang="it-IT" sz="2000" dirty="0">
                    <a:latin typeface="Calibri" charset="0"/>
                    <a:ea typeface="Calibri" charset="0"/>
                    <a:cs typeface="Times New Roman" charset="0"/>
                  </a:rPr>
                  <a:t>già definito dalle condizioni di primo ordine del </a:t>
                </a:r>
                <a:r>
                  <a:rPr lang="it-IT" sz="2000" dirty="0" smtClean="0">
                    <a:latin typeface="Calibri" charset="0"/>
                    <a:ea typeface="Calibri" charset="0"/>
                    <a:cs typeface="Times New Roman" charset="0"/>
                  </a:rPr>
                  <a:t>Caso 1°.</a:t>
                </a: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Definiamo </a:t>
                </a:r>
                <a:r>
                  <a:rPr lang="it-IT" sz="2000" dirty="0">
                    <a:latin typeface="Calibri" charset="0"/>
                    <a:ea typeface="Calibri" charset="0"/>
                    <a:cs typeface="Times New Roman" charset="0"/>
                  </a:rPr>
                  <a:t>con </a:t>
                </a:r>
                <a:r>
                  <a:rPr lang="it-IT" sz="2000" dirty="0" err="1">
                    <a:latin typeface="Calibri" charset="0"/>
                    <a:ea typeface="Calibri" charset="0"/>
                    <a:cs typeface="Times New Roman" charset="0"/>
                  </a:rPr>
                  <a:t>Ld</a:t>
                </a:r>
                <a:r>
                  <a:rPr lang="it-IT" sz="2000" dirty="0">
                    <a:latin typeface="Calibri" charset="0"/>
                    <a:ea typeface="Calibri" charset="0"/>
                    <a:cs typeface="Times New Roman" charset="0"/>
                  </a:rPr>
                  <a:t> e </a:t>
                </a:r>
                <a:r>
                  <a:rPr lang="it-IT" sz="2000" dirty="0" err="1">
                    <a:latin typeface="Calibri" charset="0"/>
                    <a:ea typeface="Calibri" charset="0"/>
                    <a:cs typeface="Times New Roman" charset="0"/>
                  </a:rPr>
                  <a:t>Td</a:t>
                </a:r>
                <a:r>
                  <a:rPr lang="it-IT" sz="2000" dirty="0">
                    <a:latin typeface="Calibri" charset="0"/>
                    <a:ea typeface="Calibri" charset="0"/>
                    <a:cs typeface="Times New Roman" charset="0"/>
                  </a:rPr>
                  <a:t> questi valori di equilibrio </a:t>
                </a:r>
                <a:r>
                  <a:rPr lang="it-IT" sz="2000" dirty="0" smtClean="0">
                    <a:latin typeface="Calibri" charset="0"/>
                    <a:ea typeface="Calibri" charset="0"/>
                    <a:cs typeface="Times New Roman" charset="0"/>
                  </a:rPr>
                  <a:t>al </a:t>
                </a:r>
                <a:r>
                  <a:rPr lang="it-IT" sz="2000" i="1" dirty="0" err="1" smtClean="0">
                    <a:latin typeface="Calibri" charset="0"/>
                    <a:ea typeface="Calibri" charset="0"/>
                    <a:cs typeface="Times New Roman" charset="0"/>
                  </a:rPr>
                  <a:t>threat</a:t>
                </a:r>
                <a:r>
                  <a:rPr lang="it-IT" sz="2000" i="1" dirty="0" smtClean="0">
                    <a:latin typeface="Calibri" charset="0"/>
                    <a:ea typeface="Calibri" charset="0"/>
                    <a:cs typeface="Times New Roman" charset="0"/>
                  </a:rPr>
                  <a:t> </a:t>
                </a:r>
                <a:r>
                  <a:rPr lang="it-IT" sz="2000" i="1" dirty="0" err="1" smtClean="0">
                    <a:latin typeface="Calibri" charset="0"/>
                    <a:ea typeface="Calibri" charset="0"/>
                    <a:cs typeface="Times New Roman" charset="0"/>
                  </a:rPr>
                  <a:t>point</a:t>
                </a:r>
                <a:r>
                  <a:rPr lang="it-IT" sz="2000" i="1" dirty="0" smtClean="0">
                    <a:latin typeface="Calibri" charset="0"/>
                    <a:ea typeface="Calibri" charset="0"/>
                    <a:cs typeface="Times New Roman" charset="0"/>
                  </a:rPr>
                  <a:t> </a:t>
                </a:r>
                <a:r>
                  <a:rPr lang="it-IT" sz="2000" dirty="0" smtClean="0">
                    <a:latin typeface="Calibri" charset="0"/>
                    <a:ea typeface="Calibri" charset="0"/>
                    <a:cs typeface="Times New Roman" charset="0"/>
                  </a:rPr>
                  <a:t>senza corruzione che </a:t>
                </a:r>
                <a:r>
                  <a:rPr lang="it-IT" sz="2000" dirty="0">
                    <a:latin typeface="Calibri" charset="0"/>
                    <a:ea typeface="Calibri" charset="0"/>
                    <a:cs typeface="Times New Roman" charset="0"/>
                  </a:rPr>
                  <a:t>definiscono il limite di convenienza per il politico a negoziare (non vuole stare </a:t>
                </a:r>
                <a:r>
                  <a:rPr lang="it-IT" sz="2000" dirty="0" smtClean="0">
                    <a:latin typeface="Calibri" charset="0"/>
                    <a:ea typeface="Calibri" charset="0"/>
                    <a:cs typeface="Times New Roman" charset="0"/>
                  </a:rPr>
                  <a:t>peggio rispetto alla soluzione senza corruzione). </a:t>
                </a:r>
                <a:endParaRPr lang="it-IT" sz="20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Il beneficio incrementale </a:t>
                </a:r>
                <a:r>
                  <a:rPr lang="it-IT" sz="2000" dirty="0" smtClean="0">
                    <a:latin typeface="Calibri" charset="0"/>
                    <a:ea typeface="Calibri" charset="0"/>
                    <a:cs typeface="Times New Roman" charset="0"/>
                  </a:rPr>
                  <a:t>della </a:t>
                </a:r>
                <a:r>
                  <a:rPr lang="it-IT" sz="2000" dirty="0">
                    <a:latin typeface="Calibri" charset="0"/>
                    <a:ea typeface="Calibri" charset="0"/>
                    <a:cs typeface="Times New Roman" charset="0"/>
                  </a:rPr>
                  <a:t>negoziazione per il politico è</a:t>
                </a:r>
              </a:p>
              <a:p>
                <a:pPr>
                  <a:spcAft>
                    <a:spcPts val="0"/>
                  </a:spcAft>
                </a:pP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B(L</a:t>
                </a:r>
                <a:r>
                  <a:rPr lang="it-IT" sz="2000" dirty="0">
                    <a:latin typeface="Calibri" charset="0"/>
                    <a:ea typeface="Calibri" charset="0"/>
                    <a:cs typeface="Times New Roman" charset="0"/>
                  </a:rPr>
                  <a:t>) – C(T) + b - </a:t>
                </a:r>
                <a14:m>
                  <m:oMath xmlns:m="http://schemas.openxmlformats.org/officeDocument/2006/math">
                    <m:d>
                      <m:dPr>
                        <m:begChr m:val="["/>
                        <m:endChr m:val="]"/>
                        <m:ctrlPr>
                          <a:rPr lang="pt-BR" sz="2000" i="1" smtClean="0">
                            <a:latin typeface="Cambria Math" charset="0"/>
                            <a:ea typeface="Calibri" charset="0"/>
                            <a:cs typeface="Times New Roman" charset="0"/>
                          </a:rPr>
                        </m:ctrlPr>
                      </m:dPr>
                      <m:e>
                        <m:r>
                          <m:rPr>
                            <m:nor/>
                          </m:rPr>
                          <a:rPr lang="it-IT" sz="2000" dirty="0">
                            <a:latin typeface="Calibri" charset="0"/>
                            <a:ea typeface="Calibri" charset="0"/>
                            <a:cs typeface="Times New Roman" charset="0"/>
                          </a:rPr>
                          <m:t>(</m:t>
                        </m:r>
                        <m:r>
                          <m:rPr>
                            <m:nor/>
                          </m:rPr>
                          <a:rPr lang="it-IT" sz="2000" dirty="0">
                            <a:latin typeface="Calibri" charset="0"/>
                            <a:ea typeface="Calibri" charset="0"/>
                            <a:cs typeface="Times New Roman" charset="0"/>
                          </a:rPr>
                          <m:t>Ld</m:t>
                        </m:r>
                        <m:r>
                          <m:rPr>
                            <m:nor/>
                          </m:rPr>
                          <a:rPr lang="it-IT" sz="2000" dirty="0">
                            <a:latin typeface="Calibri" charset="0"/>
                            <a:ea typeface="Calibri" charset="0"/>
                            <a:cs typeface="Times New Roman" charset="0"/>
                          </a:rPr>
                          <m:t>) – </m:t>
                        </m:r>
                        <m:r>
                          <m:rPr>
                            <m:nor/>
                          </m:rPr>
                          <a:rPr lang="it-IT" sz="2000" dirty="0">
                            <a:latin typeface="Calibri" charset="0"/>
                            <a:ea typeface="Calibri" charset="0"/>
                            <a:cs typeface="Times New Roman" charset="0"/>
                          </a:rPr>
                          <m:t>C</m:t>
                        </m:r>
                        <m:r>
                          <m:rPr>
                            <m:nor/>
                          </m:rPr>
                          <a:rPr lang="it-IT" sz="2000" dirty="0">
                            <a:latin typeface="Calibri" charset="0"/>
                            <a:ea typeface="Calibri" charset="0"/>
                            <a:cs typeface="Times New Roman" charset="0"/>
                          </a:rPr>
                          <m:t>(</m:t>
                        </m:r>
                        <m:r>
                          <m:rPr>
                            <m:nor/>
                          </m:rPr>
                          <a:rPr lang="it-IT" sz="2000" dirty="0">
                            <a:latin typeface="Calibri" charset="0"/>
                            <a:ea typeface="Calibri" charset="0"/>
                            <a:cs typeface="Times New Roman" charset="0"/>
                          </a:rPr>
                          <m:t>Td</m:t>
                        </m:r>
                        <m:r>
                          <m:rPr>
                            <m:nor/>
                          </m:rPr>
                          <a:rPr lang="it-IT" sz="2000" dirty="0">
                            <a:latin typeface="Calibri" charset="0"/>
                            <a:ea typeface="Calibri" charset="0"/>
                            <a:cs typeface="Times New Roman" charset="0"/>
                          </a:rPr>
                          <m:t>)</m:t>
                        </m:r>
                      </m:e>
                    </m:d>
                  </m:oMath>
                </a14:m>
                <a:endParaRPr lang="it-IT" sz="2000" dirty="0">
                  <a:latin typeface="Calibri" charset="0"/>
                  <a:ea typeface="Calibri" charset="0"/>
                  <a:cs typeface="Times New Roman" charset="0"/>
                </a:endParaRP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L’utilità </a:t>
                </a:r>
                <a:r>
                  <a:rPr lang="it-IT" sz="2000" dirty="0">
                    <a:latin typeface="Calibri" charset="0"/>
                    <a:ea typeface="Calibri" charset="0"/>
                    <a:cs typeface="Times New Roman" charset="0"/>
                  </a:rPr>
                  <a:t>incrementale per il manager </a:t>
                </a:r>
                <a:r>
                  <a:rPr lang="it-IT" sz="2000" dirty="0" smtClean="0">
                    <a:latin typeface="Calibri" charset="0"/>
                    <a:ea typeface="Calibri" charset="0"/>
                    <a:cs typeface="Times New Roman" charset="0"/>
                  </a:rPr>
                  <a:t>è</a:t>
                </a:r>
                <a:endParaRPr lang="it-IT" sz="2000" dirty="0">
                  <a:latin typeface="Calibri" charset="0"/>
                  <a:ea typeface="Calibri" charset="0"/>
                  <a:cs typeface="Times New Roman" charset="0"/>
                </a:endParaRPr>
              </a:p>
              <a:p>
                <a:pPr>
                  <a:spcAft>
                    <a:spcPts val="0"/>
                  </a:spcAft>
                </a:pPr>
                <a:r>
                  <a:rPr lang="it-IT" sz="2000" dirty="0" err="1">
                    <a:latin typeface="Symbol" charset="2"/>
                    <a:ea typeface="Calibri" charset="0"/>
                    <a:cs typeface="Times New Roman" charset="0"/>
                  </a:rPr>
                  <a:t>ap</a:t>
                </a:r>
                <a:r>
                  <a:rPr lang="it-IT" sz="2000" dirty="0">
                    <a:latin typeface="Calibri" charset="0"/>
                    <a:ea typeface="Calibri" charset="0"/>
                    <a:cs typeface="Times New Roman" charset="0"/>
                  </a:rPr>
                  <a:t> + T – </a:t>
                </a:r>
                <a:r>
                  <a:rPr lang="it-IT" sz="2000" dirty="0" err="1">
                    <a:latin typeface="Calibri" charset="0"/>
                    <a:ea typeface="Calibri" charset="0"/>
                    <a:cs typeface="Times New Roman" charset="0"/>
                  </a:rPr>
                  <a:t>wL</a:t>
                </a:r>
                <a:r>
                  <a:rPr lang="it-IT" sz="2000" dirty="0">
                    <a:latin typeface="Calibri" charset="0"/>
                    <a:ea typeface="Calibri" charset="0"/>
                    <a:cs typeface="Times New Roman" charset="0"/>
                  </a:rPr>
                  <a:t> – </a:t>
                </a:r>
                <a:r>
                  <a:rPr lang="it-IT" sz="2000" dirty="0" smtClean="0">
                    <a:latin typeface="Calibri" charset="0"/>
                    <a:ea typeface="Calibri" charset="0"/>
                    <a:cs typeface="Times New Roman" charset="0"/>
                  </a:rPr>
                  <a:t>b </a:t>
                </a:r>
                <a:endParaRPr lang="it-IT" sz="2000" dirty="0">
                  <a:latin typeface="Calibri" charset="0"/>
                  <a:ea typeface="Calibri" charset="0"/>
                  <a:cs typeface="Times New Roman" charset="0"/>
                </a:endParaRPr>
              </a:p>
              <a:p>
                <a:pPr>
                  <a:spcAft>
                    <a:spcPts val="0"/>
                  </a:spcAft>
                </a:pPr>
                <a:r>
                  <a:rPr lang="it-IT" sz="2000" dirty="0">
                    <a:latin typeface="Calibri" charset="0"/>
                    <a:ea typeface="Calibri" charset="0"/>
                    <a:cs typeface="Times New Roman" charset="0"/>
                  </a:rPr>
                  <a:t> </a:t>
                </a:r>
              </a:p>
              <a:p>
                <a:r>
                  <a:rPr lang="it-IT" sz="2000" dirty="0">
                    <a:latin typeface="Calibri" charset="0"/>
                    <a:ea typeface="Calibri" charset="0"/>
                    <a:cs typeface="Times New Roman" charset="0"/>
                  </a:rPr>
                  <a:t>poiché </a:t>
                </a:r>
                <a:r>
                  <a:rPr lang="it-IT" sz="2000" dirty="0" smtClean="0">
                    <a:latin typeface="Calibri" charset="0"/>
                    <a:ea typeface="Calibri" charset="0"/>
                    <a:cs typeface="Times New Roman" charset="0"/>
                  </a:rPr>
                  <a:t> al </a:t>
                </a:r>
                <a:r>
                  <a:rPr lang="it-IT" sz="2000" i="1" dirty="0" err="1" smtClean="0">
                    <a:latin typeface="Calibri" charset="0"/>
                    <a:ea typeface="Calibri" charset="0"/>
                    <a:cs typeface="Times New Roman" charset="0"/>
                  </a:rPr>
                  <a:t>threat</a:t>
                </a:r>
                <a:r>
                  <a:rPr lang="it-IT" sz="2000" i="1" dirty="0" smtClean="0">
                    <a:latin typeface="Calibri" charset="0"/>
                    <a:ea typeface="Calibri" charset="0"/>
                    <a:cs typeface="Times New Roman" charset="0"/>
                  </a:rPr>
                  <a:t> </a:t>
                </a:r>
                <a:r>
                  <a:rPr lang="it-IT" sz="2000" i="1" dirty="0" err="1" smtClean="0">
                    <a:latin typeface="Calibri" charset="0"/>
                    <a:ea typeface="Calibri" charset="0"/>
                    <a:cs typeface="Times New Roman" charset="0"/>
                  </a:rPr>
                  <a:t>point</a:t>
                </a:r>
                <a:r>
                  <a:rPr lang="it-IT" sz="2000" i="1" dirty="0" smtClean="0">
                    <a:latin typeface="Calibri" charset="0"/>
                    <a:ea typeface="Calibri" charset="0"/>
                    <a:cs typeface="Times New Roman" charset="0"/>
                  </a:rPr>
                  <a:t> senza corruzione </a:t>
                </a:r>
                <a:r>
                  <a:rPr lang="it-IT" sz="2000" dirty="0" smtClean="0">
                    <a:latin typeface="Calibri" charset="0"/>
                    <a:ea typeface="Calibri" charset="0"/>
                    <a:cs typeface="Times New Roman" charset="0"/>
                  </a:rPr>
                  <a:t>:  </a:t>
                </a:r>
                <a:r>
                  <a:rPr lang="it-IT" sz="2000" dirty="0" err="1">
                    <a:latin typeface="Symbol" charset="2"/>
                    <a:ea typeface="Calibri" charset="0"/>
                    <a:cs typeface="Times New Roman" charset="0"/>
                  </a:rPr>
                  <a:t>ap</a:t>
                </a:r>
                <a:r>
                  <a:rPr lang="it-IT" sz="2000" dirty="0">
                    <a:latin typeface="Calibri" charset="0"/>
                    <a:ea typeface="Calibri" charset="0"/>
                    <a:cs typeface="Times New Roman" charset="0"/>
                  </a:rPr>
                  <a:t> + </a:t>
                </a:r>
                <a:r>
                  <a:rPr lang="it-IT" sz="2000" dirty="0" err="1">
                    <a:latin typeface="Calibri" charset="0"/>
                    <a:ea typeface="Calibri" charset="0"/>
                    <a:cs typeface="Times New Roman" charset="0"/>
                  </a:rPr>
                  <a:t>Td</a:t>
                </a:r>
                <a:r>
                  <a:rPr lang="it-IT" sz="2000" dirty="0">
                    <a:latin typeface="Calibri" charset="0"/>
                    <a:ea typeface="Calibri" charset="0"/>
                    <a:cs typeface="Times New Roman" charset="0"/>
                  </a:rPr>
                  <a:t> – </a:t>
                </a:r>
                <a:r>
                  <a:rPr lang="it-IT" sz="2000" dirty="0" err="1">
                    <a:latin typeface="Calibri" charset="0"/>
                    <a:ea typeface="Calibri" charset="0"/>
                    <a:cs typeface="Times New Roman" charset="0"/>
                  </a:rPr>
                  <a:t>wLd</a:t>
                </a:r>
                <a:r>
                  <a:rPr lang="it-IT" sz="2000" dirty="0">
                    <a:latin typeface="Calibri" charset="0"/>
                    <a:ea typeface="Calibri" charset="0"/>
                    <a:cs typeface="Times New Roman" charset="0"/>
                  </a:rPr>
                  <a:t> = </a:t>
                </a:r>
                <a:r>
                  <a:rPr lang="it-IT" sz="2000" dirty="0" smtClean="0">
                    <a:latin typeface="Calibri" charset="0"/>
                    <a:ea typeface="Calibri" charset="0"/>
                    <a:cs typeface="Times New Roman" charset="0"/>
                  </a:rPr>
                  <a:t>0</a:t>
                </a:r>
                <a:endParaRPr lang="it-IT" sz="2000" dirty="0">
                  <a:latin typeface="Calibri" charset="0"/>
                  <a:ea typeface="Calibri" charset="0"/>
                  <a:cs typeface="Times New Roman" charset="0"/>
                </a:endParaRPr>
              </a:p>
            </p:txBody>
          </p:sp>
        </mc:Choice>
        <mc:Fallback xmlns="">
          <p:sp>
            <p:nvSpPr>
              <p:cNvPr id="4" name="Rettangolo 3"/>
              <p:cNvSpPr>
                <a:spLocks noRot="1" noChangeAspect="1" noMove="1" noResize="1" noEditPoints="1" noAdjustHandles="1" noChangeArrowheads="1" noChangeShapeType="1" noTextEdit="1"/>
              </p:cNvSpPr>
              <p:nvPr/>
            </p:nvSpPr>
            <p:spPr>
              <a:xfrm>
                <a:off x="1240221" y="237522"/>
                <a:ext cx="9490532" cy="6155531"/>
              </a:xfrm>
              <a:prstGeom prst="rect">
                <a:avLst/>
              </a:prstGeom>
              <a:blipFill rotWithShape="0">
                <a:blip r:embed="rId2"/>
                <a:stretch>
                  <a:fillRect l="-963" t="-792" b="-792"/>
                </a:stretch>
              </a:blipFill>
            </p:spPr>
            <p:txBody>
              <a:bodyPr/>
              <a:lstStyle/>
              <a:p>
                <a:r>
                  <a:rPr lang="it-IT">
                    <a:noFill/>
                  </a:rPr>
                  <a:t> </a:t>
                </a:r>
              </a:p>
            </p:txBody>
          </p:sp>
        </mc:Fallback>
      </mc:AlternateContent>
    </p:spTree>
    <p:extLst>
      <p:ext uri="{BB962C8B-B14F-4D97-AF65-F5344CB8AC3E}">
        <p14:creationId xmlns:p14="http://schemas.microsoft.com/office/powerpoint/2010/main" val="849587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18</a:t>
            </a:fld>
            <a:endParaRPr lang="it-IT"/>
          </a:p>
        </p:txBody>
      </p:sp>
      <mc:AlternateContent xmlns:mc="http://schemas.openxmlformats.org/markup-compatibility/2006" xmlns:a14="http://schemas.microsoft.com/office/drawing/2010/main">
        <mc:Choice Requires="a14">
          <p:sp>
            <p:nvSpPr>
              <p:cNvPr id="4" name="Rettangolo 3"/>
              <p:cNvSpPr/>
              <p:nvPr/>
            </p:nvSpPr>
            <p:spPr>
              <a:xfrm>
                <a:off x="1124606" y="527577"/>
                <a:ext cx="8923283" cy="5570756"/>
              </a:xfrm>
              <a:prstGeom prst="rect">
                <a:avLst/>
              </a:prstGeom>
            </p:spPr>
            <p:txBody>
              <a:bodyPr wrap="square">
                <a:spAutoFit/>
              </a:bodyPr>
              <a:lstStyle/>
              <a:p>
                <a:pPr>
                  <a:spcAft>
                    <a:spcPts val="0"/>
                  </a:spcAft>
                </a:pPr>
                <a:r>
                  <a:rPr lang="it-IT" dirty="0" smtClean="0">
                    <a:latin typeface="Calibri" charset="0"/>
                    <a:ea typeface="Calibri" charset="0"/>
                    <a:cs typeface="Times New Roman" charset="0"/>
                  </a:rPr>
                  <a:t>La soluzione di Nash della negoziazione mediante corruzione è </a:t>
                </a:r>
                <a:r>
                  <a:rPr lang="it-IT" dirty="0">
                    <a:latin typeface="Calibri" charset="0"/>
                    <a:ea typeface="Calibri" charset="0"/>
                    <a:cs typeface="Times New Roman" charset="0"/>
                  </a:rPr>
                  <a:t>massimizzare le utilità incrementali rispetto a L, T e b.  </a:t>
                </a: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La </a:t>
                </a:r>
                <a:r>
                  <a:rPr lang="it-IT" dirty="0">
                    <a:latin typeface="Calibri" charset="0"/>
                    <a:ea typeface="Calibri" charset="0"/>
                    <a:cs typeface="Times New Roman" charset="0"/>
                  </a:rPr>
                  <a:t>soluzione </a:t>
                </a:r>
                <a:r>
                  <a:rPr lang="it-IT" dirty="0" smtClean="0">
                    <a:latin typeface="Calibri" charset="0"/>
                    <a:ea typeface="Calibri" charset="0"/>
                    <a:cs typeface="Times New Roman" charset="0"/>
                  </a:rPr>
                  <a:t>rispetto alla scelta di L e T  è </a:t>
                </a:r>
                <a:r>
                  <a:rPr lang="it-IT" dirty="0">
                    <a:latin typeface="Calibri" charset="0"/>
                    <a:ea typeface="Calibri" charset="0"/>
                    <a:cs typeface="Times New Roman" charset="0"/>
                  </a:rPr>
                  <a:t>la stessa rispetto alla massimizzazione efficiente congiunta cioè </a:t>
                </a:r>
                <a:endParaRPr lang="it-IT" dirty="0" smtClean="0">
                  <a:latin typeface="Calibri" charset="0"/>
                  <a:ea typeface="Calibri" charset="0"/>
                  <a:cs typeface="Times New Roman" charset="0"/>
                </a:endParaRP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B</a:t>
                </a:r>
                <a:r>
                  <a:rPr lang="it-IT" dirty="0">
                    <a:latin typeface="Calibri" charset="0"/>
                    <a:ea typeface="Calibri" charset="0"/>
                    <a:cs typeface="Times New Roman" charset="0"/>
                  </a:rPr>
                  <a:t>’ (L) = </a:t>
                </a:r>
                <a:r>
                  <a:rPr lang="it-IT" dirty="0" err="1">
                    <a:latin typeface="Calibri" charset="0"/>
                    <a:ea typeface="Calibri" charset="0"/>
                    <a:cs typeface="Times New Roman" charset="0"/>
                  </a:rPr>
                  <a:t>w</a:t>
                </a:r>
                <a:r>
                  <a:rPr lang="it-IT" dirty="0">
                    <a:latin typeface="Calibri" charset="0"/>
                    <a:ea typeface="Calibri" charset="0"/>
                    <a:cs typeface="Times New Roman" charset="0"/>
                  </a:rPr>
                  <a:t>  </a:t>
                </a:r>
                <a:r>
                  <a:rPr lang="it-IT" dirty="0" smtClean="0">
                    <a:latin typeface="Calibri" charset="0"/>
                    <a:ea typeface="Calibri" charset="0"/>
                    <a:cs typeface="Times New Roman" charset="0"/>
                  </a:rPr>
                  <a:t>    e </a:t>
                </a:r>
                <a:r>
                  <a:rPr lang="it-IT" dirty="0">
                    <a:latin typeface="Calibri" charset="0"/>
                    <a:ea typeface="Calibri" charset="0"/>
                    <a:cs typeface="Times New Roman" charset="0"/>
                  </a:rPr>
                  <a:t> </a:t>
                </a:r>
                <a:r>
                  <a:rPr lang="it-IT" dirty="0" smtClean="0">
                    <a:latin typeface="Calibri" charset="0"/>
                    <a:ea typeface="Calibri" charset="0"/>
                    <a:cs typeface="Times New Roman" charset="0"/>
                  </a:rPr>
                  <a:t>   C</a:t>
                </a:r>
                <a:r>
                  <a:rPr lang="it-IT" dirty="0">
                    <a:latin typeface="Calibri" charset="0"/>
                    <a:ea typeface="Calibri" charset="0"/>
                    <a:cs typeface="Times New Roman" charset="0"/>
                  </a:rPr>
                  <a:t>’(T) = </a:t>
                </a:r>
                <a:r>
                  <a:rPr lang="it-IT" dirty="0" smtClean="0">
                    <a:latin typeface="Calibri" charset="0"/>
                    <a:ea typeface="Calibri" charset="0"/>
                    <a:cs typeface="Times New Roman" charset="0"/>
                  </a:rPr>
                  <a:t>1 </a:t>
                </a:r>
              </a:p>
              <a:p>
                <a:pPr>
                  <a:spcAft>
                    <a:spcPts val="0"/>
                  </a:spcAft>
                </a:pPr>
                <a:endParaRPr lang="it-IT"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La tangente </a:t>
                </a:r>
                <a:r>
                  <a:rPr lang="it-IT" dirty="0">
                    <a:latin typeface="Calibri" charset="0"/>
                    <a:ea typeface="Calibri" charset="0"/>
                    <a:cs typeface="Times New Roman" charset="0"/>
                  </a:rPr>
                  <a:t>b , cioè il pagamento dell’uno all’altro per la collusione, è lo strumento di negoziazione </a:t>
                </a:r>
                <a:r>
                  <a:rPr lang="it-IT" dirty="0" smtClean="0">
                    <a:latin typeface="Calibri" charset="0"/>
                    <a:ea typeface="Calibri" charset="0"/>
                    <a:cs typeface="Times New Roman" charset="0"/>
                  </a:rPr>
                  <a:t>per  </a:t>
                </a:r>
                <a:r>
                  <a:rPr lang="it-IT" dirty="0">
                    <a:latin typeface="Calibri" charset="0"/>
                    <a:ea typeface="Calibri" charset="0"/>
                    <a:cs typeface="Times New Roman" charset="0"/>
                  </a:rPr>
                  <a:t>spartirsi il guadagno di utilità rispetto alla situazione non </a:t>
                </a:r>
                <a:r>
                  <a:rPr lang="it-IT" dirty="0" smtClean="0">
                    <a:latin typeface="Calibri" charset="0"/>
                    <a:ea typeface="Calibri" charset="0"/>
                    <a:cs typeface="Times New Roman" charset="0"/>
                  </a:rPr>
                  <a:t>cooperativa.</a:t>
                </a:r>
              </a:p>
              <a:p>
                <a:pPr>
                  <a:spcAft>
                    <a:spcPts val="0"/>
                  </a:spcAft>
                </a:pP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Affinché </a:t>
                </a:r>
                <a:r>
                  <a:rPr lang="it-IT" dirty="0" smtClean="0">
                    <a:latin typeface="Calibri" charset="0"/>
                    <a:ea typeface="Calibri" charset="0"/>
                    <a:cs typeface="Times New Roman" charset="0"/>
                  </a:rPr>
                  <a:t>le utilità addizionali sia del </a:t>
                </a:r>
                <a:r>
                  <a:rPr lang="it-IT" dirty="0">
                    <a:latin typeface="Calibri" charset="0"/>
                    <a:ea typeface="Calibri" charset="0"/>
                    <a:cs typeface="Times New Roman" charset="0"/>
                  </a:rPr>
                  <a:t>politico sia </a:t>
                </a:r>
                <a:r>
                  <a:rPr lang="it-IT" dirty="0" smtClean="0">
                    <a:latin typeface="Calibri" charset="0"/>
                    <a:ea typeface="Calibri" charset="0"/>
                    <a:cs typeface="Times New Roman" charset="0"/>
                  </a:rPr>
                  <a:t>del manager siano positive</a:t>
                </a:r>
              </a:p>
              <a:p>
                <a:pPr>
                  <a:spcAft>
                    <a:spcPts val="0"/>
                  </a:spcAft>
                </a:pPr>
                <a:r>
                  <a:rPr lang="it-IT" dirty="0" smtClean="0">
                    <a:latin typeface="Calibri" charset="0"/>
                    <a:ea typeface="Calibri" charset="0"/>
                    <a:cs typeface="Times New Roman" charset="0"/>
                  </a:rPr>
                  <a:t> </a:t>
                </a:r>
              </a:p>
              <a:p>
                <a:pPr>
                  <a:spcAft>
                    <a:spcPts val="0"/>
                  </a:spcAft>
                </a:pPr>
                <a:r>
                  <a:rPr lang="it-IT" dirty="0" smtClean="0">
                    <a:latin typeface="Calibri" charset="0"/>
                    <a:ea typeface="Calibri" charset="0"/>
                    <a:cs typeface="Times New Roman" charset="0"/>
                  </a:rPr>
                  <a:t>b = - </a:t>
                </a:r>
                <a14:m>
                  <m:oMath xmlns:m="http://schemas.openxmlformats.org/officeDocument/2006/math">
                    <m:d>
                      <m:dPr>
                        <m:begChr m:val="{"/>
                        <m:endChr m:val="}"/>
                        <m:ctrlPr>
                          <a:rPr lang="it-IT" i="1" smtClean="0">
                            <a:latin typeface="Cambria Math" charset="0"/>
                            <a:ea typeface="Calibri" charset="0"/>
                            <a:cs typeface="Times New Roman" charset="0"/>
                          </a:rPr>
                        </m:ctrlPr>
                      </m:dPr>
                      <m:e>
                        <m:r>
                          <m:rPr>
                            <m:nor/>
                          </m:rPr>
                          <a:rPr lang="it-IT" dirty="0">
                            <a:latin typeface="Calibri" charset="0"/>
                            <a:ea typeface="Calibri" charset="0"/>
                            <a:cs typeface="Times New Roman" charset="0"/>
                            <a:sym typeface="Symbol" charset="2"/>
                          </a:rPr>
                          <m:t></m:t>
                        </m:r>
                        <m:r>
                          <m:rPr>
                            <m:nor/>
                          </m:rPr>
                          <a:rPr lang="it-IT" dirty="0">
                            <a:latin typeface="Calibri" charset="0"/>
                            <a:ea typeface="Calibri" charset="0"/>
                            <a:cs typeface="Times New Roman" charset="0"/>
                          </a:rPr>
                          <m:t>B</m:t>
                        </m:r>
                        <m:r>
                          <m:rPr>
                            <m:nor/>
                          </m:rPr>
                          <a:rPr lang="it-IT" dirty="0">
                            <a:latin typeface="Calibri" charset="0"/>
                            <a:ea typeface="Calibri" charset="0"/>
                            <a:cs typeface="Times New Roman" charset="0"/>
                          </a:rPr>
                          <m:t>(</m:t>
                        </m:r>
                        <m:r>
                          <m:rPr>
                            <m:nor/>
                          </m:rPr>
                          <a:rPr lang="it-IT" dirty="0">
                            <a:latin typeface="Calibri" charset="0"/>
                            <a:ea typeface="Calibri" charset="0"/>
                            <a:cs typeface="Times New Roman" charset="0"/>
                          </a:rPr>
                          <m:t>L</m:t>
                        </m:r>
                        <m:r>
                          <m:rPr>
                            <m:nor/>
                          </m:rPr>
                          <a:rPr lang="it-IT" dirty="0">
                            <a:latin typeface="Calibri" charset="0"/>
                            <a:ea typeface="Calibri" charset="0"/>
                            <a:cs typeface="Times New Roman" charset="0"/>
                          </a:rPr>
                          <m:t>) – </m:t>
                        </m:r>
                        <m:r>
                          <m:rPr>
                            <m:nor/>
                          </m:rPr>
                          <a:rPr lang="it-IT" dirty="0">
                            <a:latin typeface="Calibri" charset="0"/>
                            <a:ea typeface="Calibri" charset="0"/>
                            <a:cs typeface="Times New Roman" charset="0"/>
                          </a:rPr>
                          <m:t>C</m:t>
                        </m:r>
                        <m:r>
                          <m:rPr>
                            <m:nor/>
                          </m:rPr>
                          <a:rPr lang="it-IT" dirty="0">
                            <a:latin typeface="Calibri" charset="0"/>
                            <a:ea typeface="Calibri" charset="0"/>
                            <a:cs typeface="Times New Roman" charset="0"/>
                          </a:rPr>
                          <m:t>(</m:t>
                        </m:r>
                        <m:r>
                          <m:rPr>
                            <m:nor/>
                          </m:rPr>
                          <a:rPr lang="it-IT" dirty="0">
                            <a:latin typeface="Calibri" charset="0"/>
                            <a:ea typeface="Calibri" charset="0"/>
                            <a:cs typeface="Times New Roman" charset="0"/>
                          </a:rPr>
                          <m:t>T</m:t>
                        </m:r>
                        <m:r>
                          <m:rPr>
                            <m:nor/>
                          </m:rPr>
                          <a:rPr lang="it-IT" dirty="0">
                            <a:latin typeface="Calibri" charset="0"/>
                            <a:ea typeface="Calibri" charset="0"/>
                            <a:cs typeface="Times New Roman" charset="0"/>
                          </a:rPr>
                          <m:t>) − </m:t>
                        </m:r>
                        <m:d>
                          <m:dPr>
                            <m:begChr m:val="["/>
                            <m:endChr m:val="]"/>
                            <m:ctrlPr>
                              <a:rPr lang="pt-BR" i="1" dirty="0" smtClean="0">
                                <a:latin typeface="Cambria Math" charset="0"/>
                                <a:ea typeface="Calibri" charset="0"/>
                                <a:cs typeface="Times New Roman" charset="0"/>
                                <a:sym typeface="Symbol" charset="2"/>
                              </a:rPr>
                            </m:ctrlPr>
                          </m:dPr>
                          <m:e>
                            <m:r>
                              <m:rPr>
                                <m:nor/>
                              </m:rPr>
                              <a:rPr lang="it-IT" dirty="0">
                                <a:latin typeface="Calibri" charset="0"/>
                                <a:ea typeface="Calibri" charset="0"/>
                                <a:cs typeface="Times New Roman" charset="0"/>
                              </a:rPr>
                              <m:t>B</m:t>
                            </m:r>
                            <m:r>
                              <m:rPr>
                                <m:nor/>
                              </m:rPr>
                              <a:rPr lang="it-IT" dirty="0">
                                <a:latin typeface="Calibri" charset="0"/>
                                <a:ea typeface="Calibri" charset="0"/>
                                <a:cs typeface="Times New Roman" charset="0"/>
                              </a:rPr>
                              <m:t>(</m:t>
                            </m:r>
                            <m:r>
                              <m:rPr>
                                <m:nor/>
                              </m:rPr>
                              <a:rPr lang="it-IT" dirty="0">
                                <a:latin typeface="Calibri" charset="0"/>
                                <a:ea typeface="Calibri" charset="0"/>
                                <a:cs typeface="Times New Roman" charset="0"/>
                              </a:rPr>
                              <m:t>Ld</m:t>
                            </m:r>
                            <m:r>
                              <m:rPr>
                                <m:nor/>
                              </m:rPr>
                              <a:rPr lang="it-IT" dirty="0">
                                <a:latin typeface="Calibri" charset="0"/>
                                <a:ea typeface="Calibri" charset="0"/>
                                <a:cs typeface="Times New Roman" charset="0"/>
                              </a:rPr>
                              <m:t>) – </m:t>
                            </m:r>
                            <m:r>
                              <m:rPr>
                                <m:nor/>
                              </m:rPr>
                              <a:rPr lang="it-IT" dirty="0">
                                <a:latin typeface="Calibri" charset="0"/>
                                <a:ea typeface="Calibri" charset="0"/>
                                <a:cs typeface="Times New Roman" charset="0"/>
                              </a:rPr>
                              <m:t>C</m:t>
                            </m:r>
                            <m:r>
                              <m:rPr>
                                <m:nor/>
                              </m:rPr>
                              <a:rPr lang="it-IT" dirty="0">
                                <a:latin typeface="Calibri" charset="0"/>
                                <a:ea typeface="Calibri" charset="0"/>
                                <a:cs typeface="Times New Roman" charset="0"/>
                              </a:rPr>
                              <m:t>(</m:t>
                            </m:r>
                            <m:r>
                              <m:rPr>
                                <m:nor/>
                              </m:rPr>
                              <a:rPr lang="it-IT" dirty="0">
                                <a:latin typeface="Calibri" charset="0"/>
                                <a:ea typeface="Calibri" charset="0"/>
                                <a:cs typeface="Times New Roman" charset="0"/>
                              </a:rPr>
                              <m:t>Td</m:t>
                            </m:r>
                            <m:r>
                              <m:rPr>
                                <m:nor/>
                              </m:rPr>
                              <a:rPr lang="it-IT" dirty="0">
                                <a:latin typeface="Calibri" charset="0"/>
                                <a:ea typeface="Calibri" charset="0"/>
                                <a:cs typeface="Times New Roman" charset="0"/>
                              </a:rPr>
                              <m:t>)</m:t>
                            </m:r>
                          </m:e>
                        </m:d>
                        <m:r>
                          <m:rPr>
                            <m:nor/>
                          </m:rPr>
                          <a:rPr lang="it-IT" dirty="0">
                            <a:latin typeface="Calibri" charset="0"/>
                            <a:ea typeface="Calibri" charset="0"/>
                            <a:cs typeface="Times New Roman" charset="0"/>
                            <a:sym typeface="Symbol" charset="2"/>
                          </a:rPr>
                          <m:t></m:t>
                        </m:r>
                        <m:r>
                          <m:rPr>
                            <m:nor/>
                          </m:rPr>
                          <a:rPr lang="it-IT" sz="1600" dirty="0">
                            <a:latin typeface="Calibri" charset="0"/>
                            <a:ea typeface="Calibri" charset="0"/>
                            <a:cs typeface="Times New Roman" charset="0"/>
                          </a:rPr>
                          <m:t> </m:t>
                        </m:r>
                      </m:e>
                    </m:d>
                  </m:oMath>
                </a14:m>
                <a:r>
                  <a:rPr lang="it-IT" dirty="0" smtClean="0">
                    <a:latin typeface="Calibri" charset="0"/>
                    <a:ea typeface="Calibri" charset="0"/>
                    <a:cs typeface="Times New Roman" charset="0"/>
                  </a:rPr>
                  <a:t> </a:t>
                </a: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b </a:t>
                </a:r>
                <a:r>
                  <a:rPr lang="it-IT" dirty="0">
                    <a:latin typeface="Calibri" charset="0"/>
                    <a:ea typeface="Calibri" charset="0"/>
                    <a:cs typeface="Times New Roman" charset="0"/>
                  </a:rPr>
                  <a:t>= </a:t>
                </a:r>
                <a:r>
                  <a:rPr lang="it-IT" dirty="0" err="1">
                    <a:latin typeface="Symbol" charset="2"/>
                    <a:ea typeface="Calibri" charset="0"/>
                    <a:cs typeface="Times New Roman" charset="0"/>
                  </a:rPr>
                  <a:t>ap</a:t>
                </a:r>
                <a:r>
                  <a:rPr lang="it-IT" dirty="0">
                    <a:latin typeface="Calibri" charset="0"/>
                    <a:ea typeface="Calibri" charset="0"/>
                    <a:cs typeface="Times New Roman" charset="0"/>
                  </a:rPr>
                  <a:t> + T – </a:t>
                </a:r>
                <a:r>
                  <a:rPr lang="it-IT" dirty="0" err="1">
                    <a:latin typeface="Calibri" charset="0"/>
                    <a:ea typeface="Calibri" charset="0"/>
                    <a:cs typeface="Times New Roman" charset="0"/>
                  </a:rPr>
                  <a:t>wL</a:t>
                </a: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Quindi, sommando le due condizioni,  </a:t>
                </a:r>
                <a:r>
                  <a:rPr lang="it-IT" dirty="0">
                    <a:latin typeface="Calibri" charset="0"/>
                    <a:ea typeface="Calibri" charset="0"/>
                    <a:cs typeface="Times New Roman" charset="0"/>
                  </a:rPr>
                  <a:t>la tangente di equilibrio </a:t>
                </a:r>
                <a:r>
                  <a:rPr lang="it-IT" dirty="0" smtClean="0">
                    <a:latin typeface="Calibri" charset="0"/>
                    <a:ea typeface="Calibri" charset="0"/>
                    <a:cs typeface="Times New Roman" charset="0"/>
                  </a:rPr>
                  <a:t>Nash è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b =  0,5 </a:t>
                </a:r>
                <a:r>
                  <a:rPr lang="it-IT" i="0" dirty="0" smtClean="0">
                    <a:latin typeface="+mj-lt"/>
                    <a:ea typeface="Calibri" charset="0"/>
                    <a:cs typeface="Times New Roman" charset="0"/>
                  </a:rPr>
                  <a:t>{</a:t>
                </a:r>
                <a14:m>
                  <m:oMath xmlns:m="http://schemas.openxmlformats.org/officeDocument/2006/math">
                    <m:r>
                      <a:rPr lang="it-IT" i="1" dirty="0" smtClean="0">
                        <a:latin typeface="Cambria Math" charset="0"/>
                        <a:ea typeface="Calibri" charset="0"/>
                        <a:cs typeface="Times New Roman" charset="0"/>
                      </a:rPr>
                      <m:t>(</m:t>
                    </m:r>
                  </m:oMath>
                </a14:m>
                <a:r>
                  <a:rPr lang="it-IT" dirty="0">
                    <a:latin typeface="Symbol" charset="2"/>
                    <a:ea typeface="Symbol" charset="2"/>
                    <a:cs typeface="Symbol" charset="2"/>
                  </a:rPr>
                  <a:t>a</a:t>
                </a:r>
                <a14:m>
                  <m:oMath xmlns:m="http://schemas.openxmlformats.org/officeDocument/2006/math">
                    <m:r>
                      <m:rPr>
                        <m:sty m:val="p"/>
                      </m:rPr>
                      <a:rPr lang="el-GR" i="1" dirty="0" smtClean="0">
                        <a:latin typeface="Cambria Math" charset="0"/>
                        <a:ea typeface="Cambria Math" charset="0"/>
                        <a:cs typeface="Cambria Math" charset="0"/>
                      </a:rPr>
                      <m:t>π</m:t>
                    </m:r>
                    <m:r>
                      <a:rPr lang="it-IT" i="1" dirty="0" smtClean="0">
                        <a:latin typeface="Cambria Math" charset="0"/>
                        <a:ea typeface="Calibri" charset="0"/>
                        <a:cs typeface="Times New Roman" charset="0"/>
                      </a:rPr>
                      <m:t>+ </m:t>
                    </m:r>
                  </m:oMath>
                </a14:m>
                <a:r>
                  <a:rPr lang="it-IT" i="0" dirty="0" smtClean="0">
                    <a:latin typeface="+mj-lt"/>
                    <a:ea typeface="Calibri" charset="0"/>
                    <a:cs typeface="Times New Roman" charset="0"/>
                  </a:rPr>
                  <a:t>T – </a:t>
                </a:r>
                <a:r>
                  <a:rPr lang="it-IT" i="0" dirty="0" err="1" smtClean="0">
                    <a:latin typeface="+mj-lt"/>
                    <a:ea typeface="Calibri" charset="0"/>
                    <a:cs typeface="Times New Roman" charset="0"/>
                  </a:rPr>
                  <a:t>wL</a:t>
                </a:r>
                <a:r>
                  <a:rPr lang="it-IT" i="0" dirty="0" smtClean="0">
                    <a:latin typeface="+mj-lt"/>
                    <a:ea typeface="Calibri" charset="0"/>
                    <a:cs typeface="Times New Roman" charset="0"/>
                  </a:rPr>
                  <a:t>) - </a:t>
                </a:r>
                <a14:m>
                  <m:oMath xmlns:m="http://schemas.openxmlformats.org/officeDocument/2006/math">
                    <m:d>
                      <m:dPr>
                        <m:begChr m:val="["/>
                        <m:endChr m:val="]"/>
                        <m:ctrlPr>
                          <a:rPr lang="pt-BR" i="1" smtClean="0">
                            <a:latin typeface="Cambria Math" charset="0"/>
                            <a:ea typeface="Calibri" charset="0"/>
                            <a:cs typeface="Times New Roman" charset="0"/>
                          </a:rPr>
                        </m:ctrlPr>
                      </m:dPr>
                      <m:e>
                        <m:r>
                          <m:rPr>
                            <m:nor/>
                          </m:rPr>
                          <a:rPr lang="it-IT" b="0" i="0" smtClean="0">
                            <a:ea typeface="Calibri" charset="0"/>
                            <a:cs typeface="Times New Roman" charset="0"/>
                          </a:rPr>
                          <m:t>B</m:t>
                        </m:r>
                        <m:r>
                          <m:rPr>
                            <m:nor/>
                          </m:rPr>
                          <a:rPr lang="it-IT" dirty="0">
                            <a:ea typeface="Calibri" charset="0"/>
                            <a:cs typeface="Times New Roman" charset="0"/>
                          </a:rPr>
                          <m:t>(</m:t>
                        </m:r>
                        <m:r>
                          <m:rPr>
                            <m:nor/>
                          </m:rPr>
                          <a:rPr lang="it-IT" dirty="0">
                            <a:ea typeface="Calibri" charset="0"/>
                            <a:cs typeface="Times New Roman" charset="0"/>
                          </a:rPr>
                          <m:t>L</m:t>
                        </m:r>
                        <m:r>
                          <m:rPr>
                            <m:nor/>
                          </m:rPr>
                          <a:rPr lang="it-IT" dirty="0">
                            <a:ea typeface="Calibri" charset="0"/>
                            <a:cs typeface="Times New Roman" charset="0"/>
                          </a:rPr>
                          <m:t>) – </m:t>
                        </m:r>
                        <m:r>
                          <m:rPr>
                            <m:nor/>
                          </m:rPr>
                          <a:rPr lang="it-IT" dirty="0">
                            <a:ea typeface="Calibri" charset="0"/>
                            <a:cs typeface="Times New Roman" charset="0"/>
                          </a:rPr>
                          <m:t>C</m:t>
                        </m:r>
                        <m:r>
                          <m:rPr>
                            <m:nor/>
                          </m:rPr>
                          <a:rPr lang="it-IT" dirty="0">
                            <a:ea typeface="Calibri" charset="0"/>
                            <a:cs typeface="Times New Roman" charset="0"/>
                          </a:rPr>
                          <m:t>(</m:t>
                        </m:r>
                        <m:r>
                          <m:rPr>
                            <m:nor/>
                          </m:rPr>
                          <a:rPr lang="it-IT" dirty="0">
                            <a:ea typeface="Calibri" charset="0"/>
                            <a:cs typeface="Times New Roman" charset="0"/>
                          </a:rPr>
                          <m:t>T</m:t>
                        </m:r>
                        <m:r>
                          <m:rPr>
                            <m:nor/>
                          </m:rPr>
                          <a:rPr lang="it-IT" dirty="0">
                            <a:ea typeface="Calibri" charset="0"/>
                            <a:cs typeface="Times New Roman" charset="0"/>
                          </a:rPr>
                          <m:t>) − </m:t>
                        </m:r>
                        <m:r>
                          <m:rPr>
                            <m:nor/>
                          </m:rPr>
                          <a:rPr lang="it-IT" dirty="0">
                            <a:ea typeface="Calibri" charset="0"/>
                            <a:cs typeface="Times New Roman" charset="0"/>
                          </a:rPr>
                          <m:t>B</m:t>
                        </m:r>
                        <m:r>
                          <m:rPr>
                            <m:nor/>
                          </m:rPr>
                          <a:rPr lang="it-IT" dirty="0">
                            <a:ea typeface="Calibri" charset="0"/>
                            <a:cs typeface="Times New Roman" charset="0"/>
                          </a:rPr>
                          <m:t>(</m:t>
                        </m:r>
                        <m:r>
                          <m:rPr>
                            <m:nor/>
                          </m:rPr>
                          <a:rPr lang="it-IT" dirty="0">
                            <a:ea typeface="Calibri" charset="0"/>
                            <a:cs typeface="Times New Roman" charset="0"/>
                          </a:rPr>
                          <m:t>Ld</m:t>
                        </m:r>
                        <m:r>
                          <m:rPr>
                            <m:nor/>
                          </m:rPr>
                          <a:rPr lang="it-IT" dirty="0">
                            <a:ea typeface="Calibri" charset="0"/>
                            <a:cs typeface="Times New Roman" charset="0"/>
                          </a:rPr>
                          <m:t>) – </m:t>
                        </m:r>
                        <m:r>
                          <m:rPr>
                            <m:nor/>
                          </m:rPr>
                          <a:rPr lang="it-IT" dirty="0">
                            <a:ea typeface="Calibri" charset="0"/>
                            <a:cs typeface="Times New Roman" charset="0"/>
                          </a:rPr>
                          <m:t>C</m:t>
                        </m:r>
                        <m:r>
                          <m:rPr>
                            <m:nor/>
                          </m:rPr>
                          <a:rPr lang="it-IT" dirty="0">
                            <a:ea typeface="Calibri" charset="0"/>
                            <a:cs typeface="Times New Roman" charset="0"/>
                          </a:rPr>
                          <m:t>(</m:t>
                        </m:r>
                        <m:r>
                          <m:rPr>
                            <m:nor/>
                          </m:rPr>
                          <a:rPr lang="it-IT" dirty="0">
                            <a:ea typeface="Calibri" charset="0"/>
                            <a:cs typeface="Times New Roman" charset="0"/>
                          </a:rPr>
                          <m:t>Td</m:t>
                        </m:r>
                        <m:r>
                          <m:rPr>
                            <m:nor/>
                          </m:rPr>
                          <a:rPr lang="it-IT" dirty="0">
                            <a:ea typeface="Calibri" charset="0"/>
                            <a:cs typeface="Times New Roman" charset="0"/>
                          </a:rPr>
                          <m:t>)</m:t>
                        </m:r>
                      </m:e>
                    </m:d>
                  </m:oMath>
                </a14:m>
                <a:r>
                  <a:rPr lang="it-IT" i="0" dirty="0" smtClean="0">
                    <a:latin typeface="+mj-lt"/>
                    <a:ea typeface="Calibri" charset="0"/>
                    <a:cs typeface="Times New Roman" charset="0"/>
                  </a:rPr>
                  <a:t> }</a:t>
                </a:r>
              </a:p>
              <a:p>
                <a:pPr>
                  <a:spcAft>
                    <a:spcPts val="0"/>
                  </a:spcAft>
                </a:pPr>
                <a:endParaRPr lang="it-IT" sz="1600" dirty="0">
                  <a:effectLst/>
                  <a:latin typeface="Calibri" charset="0"/>
                  <a:ea typeface="Calibri" charset="0"/>
                  <a:cs typeface="Times New Roman" charset="0"/>
                </a:endParaRPr>
              </a:p>
            </p:txBody>
          </p:sp>
        </mc:Choice>
        <mc:Fallback xmlns="">
          <p:sp>
            <p:nvSpPr>
              <p:cNvPr id="4" name="Rettangolo 3"/>
              <p:cNvSpPr>
                <a:spLocks noRot="1" noChangeAspect="1" noMove="1" noResize="1" noEditPoints="1" noAdjustHandles="1" noChangeArrowheads="1" noChangeShapeType="1" noTextEdit="1"/>
              </p:cNvSpPr>
              <p:nvPr/>
            </p:nvSpPr>
            <p:spPr>
              <a:xfrm>
                <a:off x="1124606" y="527577"/>
                <a:ext cx="8923283" cy="5570756"/>
              </a:xfrm>
              <a:prstGeom prst="rect">
                <a:avLst/>
              </a:prstGeom>
              <a:blipFill rotWithShape="0">
                <a:blip r:embed="rId2"/>
                <a:stretch>
                  <a:fillRect l="-546" t="-657" b="-2848"/>
                </a:stretch>
              </a:blipFill>
            </p:spPr>
            <p:txBody>
              <a:bodyPr/>
              <a:lstStyle/>
              <a:p>
                <a:r>
                  <a:rPr lang="it-IT">
                    <a:noFill/>
                  </a:rPr>
                  <a:t> </a:t>
                </a:r>
              </a:p>
            </p:txBody>
          </p:sp>
        </mc:Fallback>
      </mc:AlternateContent>
    </p:spTree>
    <p:extLst>
      <p:ext uri="{BB962C8B-B14F-4D97-AF65-F5344CB8AC3E}">
        <p14:creationId xmlns:p14="http://schemas.microsoft.com/office/powerpoint/2010/main" val="1249809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19</a:t>
            </a:fld>
            <a:endParaRPr lang="it-IT"/>
          </a:p>
        </p:txBody>
      </p:sp>
      <mc:AlternateContent xmlns:mc="http://schemas.openxmlformats.org/markup-compatibility/2006" xmlns:a14="http://schemas.microsoft.com/office/drawing/2010/main">
        <mc:Choice Requires="a14">
          <p:sp>
            <p:nvSpPr>
              <p:cNvPr id="4" name="Rettangolo 3"/>
              <p:cNvSpPr/>
              <p:nvPr/>
            </p:nvSpPr>
            <p:spPr>
              <a:xfrm>
                <a:off x="1135118" y="734732"/>
                <a:ext cx="9396248" cy="5693866"/>
              </a:xfrm>
              <a:prstGeom prst="rect">
                <a:avLst/>
              </a:prstGeom>
            </p:spPr>
            <p:txBody>
              <a:bodyPr wrap="square">
                <a:spAutoFit/>
              </a:bodyPr>
              <a:lstStyle/>
              <a:p>
                <a:r>
                  <a:rPr lang="it-IT" sz="2000" b="1" dirty="0" smtClean="0">
                    <a:latin typeface="Calibri" charset="0"/>
                    <a:ea typeface="Calibri" charset="0"/>
                    <a:cs typeface="Times New Roman" charset="0"/>
                  </a:rPr>
                  <a:t>Caso 2b.  </a:t>
                </a:r>
                <a:r>
                  <a:rPr lang="it-IT" sz="2000" dirty="0"/>
                  <a:t>Controllo di L da parte del manager con corruzione</a:t>
                </a:r>
              </a:p>
              <a:p>
                <a:endParaRPr lang="it-IT" sz="2000" dirty="0" smtClean="0"/>
              </a:p>
              <a:p>
                <a:r>
                  <a:rPr lang="it-IT" dirty="0" smtClean="0"/>
                  <a:t>Se </a:t>
                </a:r>
                <a:r>
                  <a:rPr lang="it-IT" dirty="0"/>
                  <a:t>è il manager ad avere il controllo, cioè a decidere L, allora il </a:t>
                </a:r>
                <a:r>
                  <a:rPr lang="it-IT" i="1" dirty="0" err="1"/>
                  <a:t>threat</a:t>
                </a:r>
                <a:r>
                  <a:rPr lang="it-IT" i="1" dirty="0"/>
                  <a:t> </a:t>
                </a:r>
                <a:r>
                  <a:rPr lang="it-IT" i="1" dirty="0" err="1"/>
                  <a:t>point</a:t>
                </a:r>
                <a:r>
                  <a:rPr lang="it-IT" i="1" dirty="0"/>
                  <a:t> utility</a:t>
                </a:r>
                <a:r>
                  <a:rPr lang="it-IT" dirty="0"/>
                  <a:t> del manager è </a:t>
                </a:r>
                <a:r>
                  <a:rPr lang="it-IT" dirty="0" err="1">
                    <a:latin typeface="Symbol" charset="2"/>
                    <a:ea typeface="Symbol" charset="2"/>
                    <a:cs typeface="Symbol" charset="2"/>
                  </a:rPr>
                  <a:t>ap</a:t>
                </a:r>
                <a:r>
                  <a:rPr lang="it-IT" dirty="0"/>
                  <a:t> </a:t>
                </a:r>
                <a:r>
                  <a:rPr lang="it-IT" dirty="0" smtClean="0"/>
                  <a:t>(soluzione efficiente di massimo profitto) e </a:t>
                </a:r>
                <a:r>
                  <a:rPr lang="it-IT" dirty="0"/>
                  <a:t>quello del politico è zero perché non ci sarà L in eccesso.</a:t>
                </a:r>
              </a:p>
              <a:p>
                <a:r>
                  <a:rPr lang="it-IT" dirty="0"/>
                  <a:t> </a:t>
                </a:r>
              </a:p>
              <a:p>
                <a:r>
                  <a:rPr lang="it-IT" dirty="0"/>
                  <a:t>Allora l’utilità addizionale del manager sarà</a:t>
                </a:r>
              </a:p>
              <a:p>
                <a:r>
                  <a:rPr lang="it-IT" dirty="0" err="1">
                    <a:latin typeface="Symbol" charset="2"/>
                    <a:ea typeface="Symbol" charset="2"/>
                    <a:cs typeface="Symbol" charset="2"/>
                  </a:rPr>
                  <a:t>ap</a:t>
                </a:r>
                <a:r>
                  <a:rPr lang="it-IT" dirty="0"/>
                  <a:t> + T – </a:t>
                </a:r>
                <a:r>
                  <a:rPr lang="it-IT" dirty="0" err="1"/>
                  <a:t>wL</a:t>
                </a:r>
                <a:r>
                  <a:rPr lang="it-IT" dirty="0"/>
                  <a:t> – b - </a:t>
                </a:r>
                <a:r>
                  <a:rPr lang="it-IT" dirty="0" err="1">
                    <a:latin typeface="Symbol" charset="2"/>
                    <a:ea typeface="Symbol" charset="2"/>
                    <a:cs typeface="Symbol" charset="2"/>
                  </a:rPr>
                  <a:t>ap</a:t>
                </a:r>
                <a:r>
                  <a:rPr lang="it-IT" dirty="0"/>
                  <a:t> =  T – </a:t>
                </a:r>
                <a:r>
                  <a:rPr lang="it-IT" dirty="0" err="1"/>
                  <a:t>wL</a:t>
                </a:r>
                <a:r>
                  <a:rPr lang="it-IT" dirty="0"/>
                  <a:t> – b</a:t>
                </a:r>
              </a:p>
              <a:p>
                <a:endParaRPr lang="it-IT" dirty="0" smtClean="0"/>
              </a:p>
              <a:p>
                <a:r>
                  <a:rPr lang="it-IT" dirty="0" smtClean="0"/>
                  <a:t>e </a:t>
                </a:r>
                <a:r>
                  <a:rPr lang="it-IT" dirty="0"/>
                  <a:t>quella del politico </a:t>
                </a:r>
                <a:endParaRPr lang="it-IT" dirty="0" smtClean="0"/>
              </a:p>
              <a:p>
                <a:r>
                  <a:rPr lang="it-IT" dirty="0" smtClean="0"/>
                  <a:t>B(L</a:t>
                </a:r>
                <a:r>
                  <a:rPr lang="it-IT" dirty="0"/>
                  <a:t>) – C(T) + </a:t>
                </a:r>
                <a:r>
                  <a:rPr lang="it-IT" dirty="0" smtClean="0"/>
                  <a:t>b</a:t>
                </a: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Affinché </a:t>
                </a:r>
                <a:r>
                  <a:rPr lang="it-IT" dirty="0">
                    <a:latin typeface="Calibri" charset="0"/>
                    <a:ea typeface="Calibri" charset="0"/>
                    <a:cs typeface="Times New Roman" charset="0"/>
                  </a:rPr>
                  <a:t>le utilità addizionali sia del politico sia del manager siano positive</a:t>
                </a: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b </a:t>
                </a:r>
                <a:r>
                  <a:rPr lang="it-IT" dirty="0">
                    <a:latin typeface="Calibri" charset="0"/>
                    <a:ea typeface="Calibri" charset="0"/>
                    <a:cs typeface="Times New Roman" charset="0"/>
                  </a:rPr>
                  <a:t>= </a:t>
                </a:r>
                <a14:m>
                  <m:oMath xmlns:m="http://schemas.openxmlformats.org/officeDocument/2006/math">
                    <m:r>
                      <m:rPr>
                        <m:nor/>
                      </m:rPr>
                      <a:rPr lang="it-IT" dirty="0"/>
                      <m:t>− </m:t>
                    </m:r>
                    <m:d>
                      <m:dPr>
                        <m:begChr m:val="["/>
                        <m:endChr m:val="]"/>
                        <m:ctrlPr>
                          <a:rPr lang="pt-BR" i="1" dirty="0">
                            <a:latin typeface="Cambria Math" charset="0"/>
                            <a:sym typeface="Symbol" charset="2"/>
                          </a:rPr>
                        </m:ctrlPr>
                      </m:dPr>
                      <m:e>
                        <m:r>
                          <m:rPr>
                            <m:nor/>
                          </m:rPr>
                          <a:rPr lang="it-IT" dirty="0"/>
                          <m:t>B</m:t>
                        </m:r>
                        <m:r>
                          <m:rPr>
                            <m:nor/>
                          </m:rPr>
                          <a:rPr lang="it-IT" dirty="0"/>
                          <m:t>(</m:t>
                        </m:r>
                        <m:r>
                          <m:rPr>
                            <m:nor/>
                          </m:rPr>
                          <a:rPr lang="it-IT" dirty="0"/>
                          <m:t>L</m:t>
                        </m:r>
                        <m:r>
                          <m:rPr>
                            <m:nor/>
                          </m:rPr>
                          <a:rPr lang="it-IT" dirty="0"/>
                          <m:t>) – </m:t>
                        </m:r>
                        <m:r>
                          <m:rPr>
                            <m:nor/>
                          </m:rPr>
                          <a:rPr lang="it-IT" dirty="0"/>
                          <m:t>C</m:t>
                        </m:r>
                        <m:r>
                          <m:rPr>
                            <m:nor/>
                          </m:rPr>
                          <a:rPr lang="it-IT" dirty="0"/>
                          <m:t>(</m:t>
                        </m:r>
                        <m:r>
                          <m:rPr>
                            <m:nor/>
                          </m:rPr>
                          <a:rPr lang="it-IT" dirty="0"/>
                          <m:t>T</m:t>
                        </m:r>
                        <m:r>
                          <m:rPr>
                            <m:nor/>
                          </m:rPr>
                          <a:rPr lang="it-IT" dirty="0"/>
                          <m:t>)</m:t>
                        </m:r>
                      </m:e>
                    </m:d>
                  </m:oMath>
                </a14:m>
                <a:r>
                  <a:rPr lang="it-IT" dirty="0">
                    <a:latin typeface="Calibri" charset="0"/>
                    <a:ea typeface="Calibri" charset="0"/>
                    <a:cs typeface="Times New Roman" charset="0"/>
                  </a:rPr>
                  <a:t> </a:t>
                </a:r>
              </a:p>
              <a:p>
                <a:pPr>
                  <a:spcAft>
                    <a:spcPts val="0"/>
                  </a:spcAft>
                </a:pPr>
                <a:r>
                  <a:rPr lang="it-IT" dirty="0">
                    <a:latin typeface="Calibri" charset="0"/>
                    <a:ea typeface="Calibri" charset="0"/>
                    <a:cs typeface="Times New Roman" charset="0"/>
                  </a:rPr>
                  <a:t>b = </a:t>
                </a:r>
                <a:r>
                  <a:rPr lang="it-IT" dirty="0" smtClean="0">
                    <a:latin typeface="Calibri" charset="0"/>
                    <a:ea typeface="Calibri" charset="0"/>
                    <a:cs typeface="Times New Roman" charset="0"/>
                  </a:rPr>
                  <a:t>T - </a:t>
                </a:r>
                <a:r>
                  <a:rPr lang="it-IT" dirty="0" err="1" smtClean="0">
                    <a:latin typeface="Calibri" charset="0"/>
                    <a:ea typeface="Calibri" charset="0"/>
                    <a:cs typeface="Times New Roman" charset="0"/>
                  </a:rPr>
                  <a:t>wL</a:t>
                </a:r>
                <a:r>
                  <a:rPr lang="it-IT" dirty="0" smtClean="0">
                    <a:latin typeface="Calibri" charset="0"/>
                    <a:ea typeface="Calibri" charset="0"/>
                    <a:cs typeface="Times New Roman" charset="0"/>
                  </a:rPr>
                  <a:t> </a:t>
                </a:r>
              </a:p>
              <a:p>
                <a:pPr>
                  <a:spcAft>
                    <a:spcPts val="0"/>
                  </a:spcAft>
                </a:pPr>
                <a:endParaRPr lang="it-IT" dirty="0"/>
              </a:p>
              <a:p>
                <a:r>
                  <a:rPr lang="it-IT" dirty="0" smtClean="0"/>
                  <a:t>E </a:t>
                </a:r>
                <a:r>
                  <a:rPr lang="it-IT" dirty="0"/>
                  <a:t>allora la “tangente” di equilibrio </a:t>
                </a:r>
                <a:r>
                  <a:rPr lang="it-IT" dirty="0" smtClean="0"/>
                  <a:t>è</a:t>
                </a:r>
              </a:p>
              <a:p>
                <a:endParaRPr lang="it-IT" dirty="0"/>
              </a:p>
              <a:p>
                <a:r>
                  <a:rPr lang="it-IT" dirty="0"/>
                  <a:t>b = 0,5 </a:t>
                </a:r>
                <a14:m>
                  <m:oMath xmlns:m="http://schemas.openxmlformats.org/officeDocument/2006/math">
                    <m:d>
                      <m:dPr>
                        <m:begChr m:val="{"/>
                        <m:endChr m:val="}"/>
                        <m:ctrlPr>
                          <a:rPr lang="it-IT" i="1" smtClean="0">
                            <a:latin typeface="Cambria Math" charset="0"/>
                          </a:rPr>
                        </m:ctrlPr>
                      </m:dPr>
                      <m:e>
                        <m:r>
                          <m:rPr>
                            <m:nor/>
                          </m:rPr>
                          <a:rPr lang="it-IT" dirty="0">
                            <a:sym typeface="Symbol" charset="2"/>
                          </a:rPr>
                          <m:t></m:t>
                        </m:r>
                        <m:r>
                          <m:rPr>
                            <m:nor/>
                          </m:rPr>
                          <a:rPr lang="it-IT" dirty="0"/>
                          <m:t>(</m:t>
                        </m:r>
                        <m:r>
                          <m:rPr>
                            <m:nor/>
                          </m:rPr>
                          <a:rPr lang="it-IT" dirty="0"/>
                          <m:t>T</m:t>
                        </m:r>
                        <m:r>
                          <m:rPr>
                            <m:nor/>
                          </m:rPr>
                          <a:rPr lang="it-IT" dirty="0"/>
                          <m:t> – </m:t>
                        </m:r>
                        <m:r>
                          <m:rPr>
                            <m:nor/>
                          </m:rPr>
                          <a:rPr lang="it-IT" dirty="0"/>
                          <m:t>wL</m:t>
                        </m:r>
                        <m:r>
                          <m:rPr>
                            <m:nor/>
                          </m:rPr>
                          <a:rPr lang="it-IT" dirty="0"/>
                          <m:t>) − </m:t>
                        </m:r>
                        <m:d>
                          <m:dPr>
                            <m:begChr m:val="["/>
                            <m:endChr m:val="]"/>
                            <m:ctrlPr>
                              <a:rPr lang="pt-BR" i="1" dirty="0" smtClean="0">
                                <a:latin typeface="Cambria Math" charset="0"/>
                                <a:sym typeface="Symbol" charset="2"/>
                              </a:rPr>
                            </m:ctrlPr>
                          </m:dPr>
                          <m:e>
                            <m:r>
                              <m:rPr>
                                <m:nor/>
                              </m:rPr>
                              <a:rPr lang="it-IT" dirty="0"/>
                              <m:t>B</m:t>
                            </m:r>
                            <m:r>
                              <m:rPr>
                                <m:nor/>
                              </m:rPr>
                              <a:rPr lang="it-IT" dirty="0"/>
                              <m:t>(</m:t>
                            </m:r>
                            <m:r>
                              <m:rPr>
                                <m:nor/>
                              </m:rPr>
                              <a:rPr lang="it-IT" dirty="0"/>
                              <m:t>L</m:t>
                            </m:r>
                            <m:r>
                              <m:rPr>
                                <m:nor/>
                              </m:rPr>
                              <a:rPr lang="it-IT" dirty="0"/>
                              <m:t>) – </m:t>
                            </m:r>
                            <m:r>
                              <m:rPr>
                                <m:nor/>
                              </m:rPr>
                              <a:rPr lang="it-IT" dirty="0"/>
                              <m:t>C</m:t>
                            </m:r>
                            <m:r>
                              <m:rPr>
                                <m:nor/>
                              </m:rPr>
                              <a:rPr lang="it-IT" dirty="0"/>
                              <m:t>(</m:t>
                            </m:r>
                            <m:r>
                              <m:rPr>
                                <m:nor/>
                              </m:rPr>
                              <a:rPr lang="it-IT" dirty="0"/>
                              <m:t>T</m:t>
                            </m:r>
                            <m:r>
                              <m:rPr>
                                <m:nor/>
                              </m:rPr>
                              <a:rPr lang="it-IT" dirty="0"/>
                              <m:t>)</m:t>
                            </m:r>
                          </m:e>
                        </m:d>
                        <m:r>
                          <m:rPr>
                            <m:nor/>
                          </m:rPr>
                          <a:rPr lang="it-IT" dirty="0">
                            <a:sym typeface="Symbol" charset="2"/>
                          </a:rPr>
                          <m:t></m:t>
                        </m:r>
                      </m:e>
                    </m:d>
                  </m:oMath>
                </a14:m>
                <a:endParaRPr lang="it-IT" dirty="0"/>
              </a:p>
            </p:txBody>
          </p:sp>
        </mc:Choice>
        <mc:Fallback xmlns="">
          <p:sp>
            <p:nvSpPr>
              <p:cNvPr id="4" name="Rettangolo 3"/>
              <p:cNvSpPr>
                <a:spLocks noRot="1" noChangeAspect="1" noMove="1" noResize="1" noEditPoints="1" noAdjustHandles="1" noChangeArrowheads="1" noChangeShapeType="1" noTextEdit="1"/>
              </p:cNvSpPr>
              <p:nvPr/>
            </p:nvSpPr>
            <p:spPr>
              <a:xfrm>
                <a:off x="1135118" y="734732"/>
                <a:ext cx="9396248" cy="5693866"/>
              </a:xfrm>
              <a:prstGeom prst="rect">
                <a:avLst/>
              </a:prstGeom>
              <a:blipFill rotWithShape="0">
                <a:blip r:embed="rId2"/>
                <a:stretch>
                  <a:fillRect l="-649" t="-642" r="-454" b="-749"/>
                </a:stretch>
              </a:blipFill>
            </p:spPr>
            <p:txBody>
              <a:bodyPr/>
              <a:lstStyle/>
              <a:p>
                <a:r>
                  <a:rPr lang="it-IT">
                    <a:noFill/>
                  </a:rPr>
                  <a:t> </a:t>
                </a:r>
              </a:p>
            </p:txBody>
          </p:sp>
        </mc:Fallback>
      </mc:AlternateContent>
    </p:spTree>
    <p:extLst>
      <p:ext uri="{BB962C8B-B14F-4D97-AF65-F5344CB8AC3E}">
        <p14:creationId xmlns:p14="http://schemas.microsoft.com/office/powerpoint/2010/main" val="2050263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20</a:t>
            </a:fld>
            <a:endParaRPr lang="it-IT"/>
          </a:p>
        </p:txBody>
      </p:sp>
      <p:pic>
        <p:nvPicPr>
          <p:cNvPr id="18" name="Immagine 17"/>
          <p:cNvPicPr/>
          <p:nvPr/>
        </p:nvPicPr>
        <p:blipFill>
          <a:blip r:embed="rId2"/>
          <a:stretch>
            <a:fillRect/>
          </a:stretch>
        </p:blipFill>
        <p:spPr>
          <a:xfrm>
            <a:off x="3037840" y="847165"/>
            <a:ext cx="6899536" cy="4935069"/>
          </a:xfrm>
          <a:prstGeom prst="rect">
            <a:avLst/>
          </a:prstGeom>
        </p:spPr>
      </p:pic>
      <p:cxnSp>
        <p:nvCxnSpPr>
          <p:cNvPr id="19" name="Connettore 1 18"/>
          <p:cNvCxnSpPr/>
          <p:nvPr/>
        </p:nvCxnSpPr>
        <p:spPr>
          <a:xfrm flipV="1">
            <a:off x="3657600" y="1775012"/>
            <a:ext cx="3913094" cy="2286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11927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21</a:t>
            </a:fld>
            <a:endParaRPr lang="it-IT"/>
          </a:p>
        </p:txBody>
      </p:sp>
      <p:sp>
        <p:nvSpPr>
          <p:cNvPr id="4" name="Rettangolo 3"/>
          <p:cNvSpPr/>
          <p:nvPr/>
        </p:nvSpPr>
        <p:spPr>
          <a:xfrm>
            <a:off x="1019503" y="474345"/>
            <a:ext cx="9690538" cy="5940088"/>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Primo </a:t>
            </a:r>
            <a:r>
              <a:rPr lang="it-IT" sz="2000" b="1" dirty="0" smtClean="0">
                <a:latin typeface="Calibri" charset="0"/>
                <a:ea typeface="Calibri" charset="0"/>
                <a:cs typeface="Times New Roman" charset="0"/>
              </a:rPr>
              <a:t>risultato</a:t>
            </a:r>
            <a:endParaRPr lang="it-IT" sz="2000" dirty="0">
              <a:latin typeface="Calibri" charset="0"/>
              <a:ea typeface="Calibri" charset="0"/>
              <a:cs typeface="Times New Roman" charset="0"/>
            </a:endParaRPr>
          </a:p>
          <a:p>
            <a:pPr>
              <a:spcAft>
                <a:spcPts val="0"/>
              </a:spcAft>
            </a:pPr>
            <a:r>
              <a:rPr lang="it-IT" sz="2000" dirty="0">
                <a:latin typeface="Calibri" charset="0"/>
                <a:ea typeface="Calibri" charset="0"/>
                <a:cs typeface="Times New Roman" charset="0"/>
              </a:rPr>
              <a:t> </a:t>
            </a:r>
          </a:p>
          <a:p>
            <a:pPr>
              <a:spcAft>
                <a:spcPts val="0"/>
              </a:spcAft>
            </a:pPr>
            <a:r>
              <a:rPr lang="it-IT" sz="2000" dirty="0">
                <a:latin typeface="Calibri" charset="0"/>
                <a:ea typeface="Calibri" charset="0"/>
                <a:cs typeface="Times New Roman" charset="0"/>
              </a:rPr>
              <a:t>Quando vi è pagamento di </a:t>
            </a:r>
            <a:r>
              <a:rPr lang="it-IT" sz="2000" dirty="0" smtClean="0">
                <a:latin typeface="Calibri" charset="0"/>
                <a:ea typeface="Calibri" charset="0"/>
                <a:cs typeface="Times New Roman" charset="0"/>
              </a:rPr>
              <a:t>tangenti, </a:t>
            </a:r>
            <a:r>
              <a:rPr lang="it-IT" sz="2000" dirty="0">
                <a:latin typeface="Calibri" charset="0"/>
                <a:ea typeface="Calibri" charset="0"/>
                <a:cs typeface="Times New Roman" charset="0"/>
              </a:rPr>
              <a:t>l’allocazione delle risorse, cioè la decisione su L e su T  è indipendente </a:t>
            </a:r>
            <a:r>
              <a:rPr lang="it-IT" sz="2000" dirty="0" smtClean="0">
                <a:latin typeface="Calibri" charset="0"/>
                <a:ea typeface="Calibri" charset="0"/>
                <a:cs typeface="Times New Roman" charset="0"/>
              </a:rPr>
              <a:t>dalla allocazione </a:t>
            </a:r>
            <a:r>
              <a:rPr lang="it-IT" sz="2000" dirty="0">
                <a:latin typeface="Calibri" charset="0"/>
                <a:ea typeface="Calibri" charset="0"/>
                <a:cs typeface="Times New Roman" charset="0"/>
              </a:rPr>
              <a:t>dei diritti sul cash flow cioè da </a:t>
            </a:r>
            <a:r>
              <a:rPr lang="it-IT" sz="2000" dirty="0">
                <a:latin typeface="Symbol" charset="2"/>
                <a:ea typeface="Calibri" charset="0"/>
                <a:cs typeface="Times New Roman" charset="0"/>
              </a:rPr>
              <a:t>a</a:t>
            </a:r>
            <a:r>
              <a:rPr lang="it-IT" sz="2000" dirty="0">
                <a:latin typeface="Calibri" charset="0"/>
                <a:ea typeface="Calibri" charset="0"/>
                <a:cs typeface="Times New Roman" charset="0"/>
              </a:rPr>
              <a:t> e dall’allocazione dei diritti di controllo su L.</a:t>
            </a:r>
          </a:p>
          <a:p>
            <a:pPr>
              <a:spcAft>
                <a:spcPts val="0"/>
              </a:spcAft>
            </a:pPr>
            <a:r>
              <a:rPr lang="it-IT" sz="2000" dirty="0">
                <a:latin typeface="Calibri" charset="0"/>
                <a:ea typeface="Calibri" charset="0"/>
                <a:cs typeface="Times New Roman" charset="0"/>
              </a:rPr>
              <a:t> </a:t>
            </a:r>
          </a:p>
          <a:p>
            <a:pPr>
              <a:spcAft>
                <a:spcPts val="0"/>
              </a:spcAft>
            </a:pPr>
            <a:r>
              <a:rPr lang="it-IT" sz="2000" dirty="0" smtClean="0">
                <a:latin typeface="Calibri" charset="0"/>
                <a:ea typeface="Calibri" charset="0"/>
                <a:cs typeface="Times New Roman" charset="0"/>
              </a:rPr>
              <a:t>Questo perché le </a:t>
            </a:r>
            <a:r>
              <a:rPr lang="it-IT" sz="2000" dirty="0">
                <a:latin typeface="Calibri" charset="0"/>
                <a:ea typeface="Calibri" charset="0"/>
                <a:cs typeface="Times New Roman" charset="0"/>
              </a:rPr>
              <a:t>decisioni su L e T sono prese guardando al massimo surplus congiunto in termini di benefici delle due parti (efficienza congiunta) estraendo trasferimenti dal Tesoro e extra lavoro per il beneficio politico e poi con il pagamento di tangenti si spartiscono il surplus.</a:t>
            </a:r>
          </a:p>
          <a:p>
            <a:pPr>
              <a:spcAft>
                <a:spcPts val="0"/>
              </a:spcAft>
            </a:pPr>
            <a:r>
              <a:rPr lang="it-IT" sz="2000" dirty="0">
                <a:latin typeface="Calibri" charset="0"/>
                <a:ea typeface="Calibri" charset="0"/>
                <a:cs typeface="Times New Roman" charset="0"/>
              </a:rPr>
              <a:t> </a:t>
            </a:r>
          </a:p>
          <a:p>
            <a:pPr>
              <a:spcAft>
                <a:spcPts val="0"/>
              </a:spcAft>
            </a:pPr>
            <a:r>
              <a:rPr lang="it-IT" sz="2000" dirty="0" smtClean="0">
                <a:latin typeface="Calibri" charset="0"/>
                <a:ea typeface="Calibri" charset="0"/>
                <a:cs typeface="Times New Roman" charset="0"/>
              </a:rPr>
              <a:t>Politico e manager </a:t>
            </a:r>
            <a:r>
              <a:rPr lang="it-IT" sz="2000" dirty="0">
                <a:latin typeface="Calibri" charset="0"/>
                <a:ea typeface="Calibri" charset="0"/>
                <a:cs typeface="Times New Roman" charset="0"/>
              </a:rPr>
              <a:t>agiscono entrambi come pieni </a:t>
            </a:r>
            <a:r>
              <a:rPr lang="it-IT" sz="2000" dirty="0" smtClean="0">
                <a:latin typeface="Calibri" charset="0"/>
                <a:ea typeface="Calibri" charset="0"/>
                <a:cs typeface="Times New Roman" charset="0"/>
              </a:rPr>
              <a:t>proprietari, </a:t>
            </a:r>
            <a:r>
              <a:rPr lang="it-IT" sz="2000" dirty="0">
                <a:latin typeface="Calibri" charset="0"/>
                <a:ea typeface="Calibri" charset="0"/>
                <a:cs typeface="Times New Roman" charset="0"/>
              </a:rPr>
              <a:t>anche se non lo </a:t>
            </a:r>
            <a:r>
              <a:rPr lang="it-IT" sz="2000" dirty="0" smtClean="0">
                <a:latin typeface="Calibri" charset="0"/>
                <a:ea typeface="Calibri" charset="0"/>
                <a:cs typeface="Times New Roman" charset="0"/>
              </a:rPr>
              <a:t>sono, </a:t>
            </a:r>
            <a:r>
              <a:rPr lang="it-IT" sz="2000" dirty="0">
                <a:latin typeface="Calibri" charset="0"/>
                <a:ea typeface="Calibri" charset="0"/>
                <a:cs typeface="Times New Roman" charset="0"/>
              </a:rPr>
              <a:t>e puntano quindi alla efficienza </a:t>
            </a:r>
            <a:r>
              <a:rPr lang="it-IT" sz="2000" dirty="0" smtClean="0">
                <a:latin typeface="Calibri" charset="0"/>
                <a:ea typeface="Calibri" charset="0"/>
                <a:cs typeface="Times New Roman" charset="0"/>
              </a:rPr>
              <a:t>privata per </a:t>
            </a:r>
            <a:r>
              <a:rPr lang="it-IT" sz="2000" dirty="0">
                <a:latin typeface="Calibri" charset="0"/>
                <a:ea typeface="Calibri" charset="0"/>
                <a:cs typeface="Times New Roman" charset="0"/>
              </a:rPr>
              <a:t>loro. </a:t>
            </a:r>
            <a:r>
              <a:rPr lang="it-IT" sz="2000" dirty="0" smtClean="0">
                <a:latin typeface="Calibri" charset="0"/>
                <a:ea typeface="Calibri" charset="0"/>
                <a:cs typeface="Times New Roman" charset="0"/>
              </a:rPr>
              <a:t>Il </a:t>
            </a:r>
            <a:r>
              <a:rPr lang="it-IT" sz="2000" dirty="0">
                <a:latin typeface="Calibri" charset="0"/>
                <a:ea typeface="Calibri" charset="0"/>
                <a:cs typeface="Times New Roman" charset="0"/>
              </a:rPr>
              <a:t>pubblico non partecipa al negoziato e quindi il first-best T = L = 0 non è ottenibile. </a:t>
            </a:r>
            <a:endParaRPr lang="it-IT" sz="2000" dirty="0" smtClean="0">
              <a:latin typeface="Calibri" charset="0"/>
              <a:ea typeface="Calibri" charset="0"/>
              <a:cs typeface="Times New Roman" charset="0"/>
            </a:endParaRPr>
          </a:p>
          <a:p>
            <a:pPr>
              <a:spcAft>
                <a:spcPts val="0"/>
              </a:spcAft>
            </a:pPr>
            <a:endParaRPr lang="it-IT" sz="20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Il </a:t>
            </a:r>
            <a:r>
              <a:rPr lang="it-IT" sz="2000" dirty="0">
                <a:latin typeface="Calibri" charset="0"/>
                <a:ea typeface="Calibri" charset="0"/>
                <a:cs typeface="Times New Roman" charset="0"/>
              </a:rPr>
              <a:t>fatto importante è che quando vi sono negoziati con corruzione non conta il grado di privatizzazione, </a:t>
            </a:r>
            <a:r>
              <a:rPr lang="it-IT" sz="2000" dirty="0" smtClean="0">
                <a:latin typeface="Calibri" charset="0"/>
                <a:ea typeface="Calibri" charset="0"/>
                <a:cs typeface="Times New Roman" charset="0"/>
              </a:rPr>
              <a:t>cioè </a:t>
            </a:r>
            <a:r>
              <a:rPr lang="it-IT" sz="2000" dirty="0">
                <a:latin typeface="Symbol" charset="2"/>
                <a:ea typeface="Calibri" charset="0"/>
                <a:cs typeface="Times New Roman" charset="0"/>
              </a:rPr>
              <a:t>a </a:t>
            </a:r>
            <a:r>
              <a:rPr lang="it-IT" sz="2000" dirty="0" smtClean="0">
                <a:latin typeface="Symbol" charset="2"/>
                <a:ea typeface="Calibri" charset="0"/>
                <a:cs typeface="Times New Roman" charset="0"/>
              </a:rPr>
              <a:t>. </a:t>
            </a:r>
            <a:r>
              <a:rPr lang="it-IT" sz="2000" dirty="0" smtClean="0">
                <a:latin typeface="Calibri" charset="0"/>
                <a:ea typeface="Calibri" charset="0"/>
                <a:cs typeface="Times New Roman" charset="0"/>
              </a:rPr>
              <a:t>Anche </a:t>
            </a:r>
            <a:r>
              <a:rPr lang="it-IT" sz="2000" dirty="0">
                <a:latin typeface="Calibri" charset="0"/>
                <a:ea typeface="Calibri" charset="0"/>
                <a:cs typeface="Times New Roman" charset="0"/>
              </a:rPr>
              <a:t>con proprietà pubblica il risultato è uguale nella decisione che conta su L e T.  Tuttavia, chi ha il controllo sul cash </a:t>
            </a:r>
            <a:r>
              <a:rPr lang="it-IT" sz="2000" dirty="0" smtClean="0">
                <a:latin typeface="Calibri" charset="0"/>
                <a:ea typeface="Calibri" charset="0"/>
                <a:cs typeface="Times New Roman" charset="0"/>
              </a:rPr>
              <a:t>flow, </a:t>
            </a:r>
            <a:r>
              <a:rPr lang="it-IT" sz="2000" dirty="0">
                <a:latin typeface="Calibri" charset="0"/>
                <a:ea typeface="Calibri" charset="0"/>
                <a:cs typeface="Times New Roman" charset="0"/>
              </a:rPr>
              <a:t>cioè </a:t>
            </a:r>
            <a:r>
              <a:rPr lang="it-IT" sz="2000" dirty="0" smtClean="0">
                <a:latin typeface="Calibri" charset="0"/>
                <a:ea typeface="Calibri" charset="0"/>
                <a:cs typeface="Times New Roman" charset="0"/>
              </a:rPr>
              <a:t>su </a:t>
            </a:r>
            <a:r>
              <a:rPr lang="it-IT" sz="2000" dirty="0" smtClean="0">
                <a:latin typeface="Symbol" charset="2"/>
                <a:ea typeface="Calibri" charset="0"/>
                <a:cs typeface="Times New Roman" charset="0"/>
              </a:rPr>
              <a:t>a</a:t>
            </a:r>
            <a:r>
              <a:rPr lang="it-IT" sz="2000" dirty="0">
                <a:latin typeface="Symbol" charset="2"/>
                <a:ea typeface="Calibri" charset="0"/>
                <a:cs typeface="Times New Roman" charset="0"/>
              </a:rPr>
              <a:t>,</a:t>
            </a:r>
            <a:r>
              <a:rPr lang="it-IT" sz="2000" dirty="0">
                <a:latin typeface="Calibri" charset="0"/>
                <a:ea typeface="Calibri" charset="0"/>
                <a:cs typeface="Times New Roman" charset="0"/>
              </a:rPr>
              <a:t> conta </a:t>
            </a:r>
            <a:r>
              <a:rPr lang="it-IT" sz="2000" dirty="0" smtClean="0">
                <a:latin typeface="Calibri" charset="0"/>
                <a:ea typeface="Calibri" charset="0"/>
                <a:cs typeface="Times New Roman" charset="0"/>
              </a:rPr>
              <a:t>per ciò che riguarda il </a:t>
            </a:r>
            <a:r>
              <a:rPr lang="it-IT" sz="2000" dirty="0">
                <a:latin typeface="Calibri" charset="0"/>
                <a:ea typeface="Calibri" charset="0"/>
                <a:cs typeface="Times New Roman" charset="0"/>
              </a:rPr>
              <a:t>livello della tangente.</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1216592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22</a:t>
            </a:fld>
            <a:endParaRPr lang="it-IT"/>
          </a:p>
        </p:txBody>
      </p:sp>
      <p:sp>
        <p:nvSpPr>
          <p:cNvPr id="4" name="Rettangolo 3"/>
          <p:cNvSpPr/>
          <p:nvPr/>
        </p:nvSpPr>
        <p:spPr>
          <a:xfrm>
            <a:off x="1313792" y="332796"/>
            <a:ext cx="9080939" cy="5816977"/>
          </a:xfrm>
          <a:prstGeom prst="rect">
            <a:avLst/>
          </a:prstGeom>
        </p:spPr>
        <p:txBody>
          <a:bodyPr wrap="square">
            <a:spAutoFit/>
          </a:bodyPr>
          <a:lstStyle/>
          <a:p>
            <a:pPr>
              <a:spcAft>
                <a:spcPts val="0"/>
              </a:spcAft>
            </a:pPr>
            <a:r>
              <a:rPr lang="it-IT" b="1" dirty="0">
                <a:latin typeface="Calibri" charset="0"/>
                <a:ea typeface="Calibri" charset="0"/>
                <a:cs typeface="Times New Roman" charset="0"/>
              </a:rPr>
              <a:t>Secondo </a:t>
            </a:r>
            <a:r>
              <a:rPr lang="it-IT" b="1" dirty="0" smtClean="0">
                <a:latin typeface="Calibri" charset="0"/>
                <a:ea typeface="Calibri" charset="0"/>
                <a:cs typeface="Times New Roman" charset="0"/>
              </a:rPr>
              <a:t>risultato</a:t>
            </a:r>
          </a:p>
          <a:p>
            <a:pPr>
              <a:spcAft>
                <a:spcPts val="0"/>
              </a:spcAft>
            </a:pP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Con il controllo politico, la tangente di equilibrio è crescente rispetto ad </a:t>
            </a:r>
            <a:r>
              <a:rPr lang="it-IT" dirty="0">
                <a:latin typeface="Symbol" charset="2"/>
                <a:ea typeface="Calibri" charset="0"/>
                <a:cs typeface="Times New Roman" charset="0"/>
              </a:rPr>
              <a:t>a </a:t>
            </a:r>
            <a:r>
              <a:rPr lang="it-IT" dirty="0" smtClean="0">
                <a:latin typeface="Symbol" charset="2"/>
                <a:ea typeface="Calibri" charset="0"/>
                <a:cs typeface="Times New Roman" charset="0"/>
              </a:rPr>
              <a:t>(</a:t>
            </a:r>
            <a:r>
              <a:rPr lang="it-IT" dirty="0" smtClean="0">
                <a:ea typeface="Calibri" charset="0"/>
                <a:cs typeface="Times New Roman" charset="0"/>
              </a:rPr>
              <a:t>cioè rispetto all’appropriazione privata  dei profitti) , </a:t>
            </a:r>
            <a:r>
              <a:rPr lang="it-IT" dirty="0" smtClean="0">
                <a:latin typeface="Calibri" charset="0"/>
                <a:ea typeface="Calibri" charset="0"/>
                <a:cs typeface="Times New Roman" charset="0"/>
              </a:rPr>
              <a:t>mentre </a:t>
            </a:r>
            <a:r>
              <a:rPr lang="it-IT" dirty="0">
                <a:latin typeface="Calibri" charset="0"/>
                <a:ea typeface="Calibri" charset="0"/>
                <a:cs typeface="Times New Roman" charset="0"/>
              </a:rPr>
              <a:t>con il controllo dei manager  la tangente di equilibrio è indipendente da </a:t>
            </a:r>
            <a:r>
              <a:rPr lang="it-IT" dirty="0">
                <a:latin typeface="Symbol" charset="2"/>
                <a:ea typeface="Calibri" charset="0"/>
                <a:cs typeface="Times New Roman" charset="0"/>
              </a:rPr>
              <a:t>a.</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Intuitivamente, se sotto il controllo del politico (impresa pubblica o partecipata) la partecipazione ai profitti del manager o dei privati azionisti è più alta, è maggiore la quota di profitti che il politico può ottenere dal manager e quindi al </a:t>
            </a:r>
            <a:r>
              <a:rPr lang="it-IT" i="1" dirty="0" err="1" smtClean="0">
                <a:latin typeface="Calibri" charset="0"/>
                <a:ea typeface="Calibri" charset="0"/>
                <a:cs typeface="Times New Roman" charset="0"/>
              </a:rPr>
              <a:t>threat</a:t>
            </a:r>
            <a:r>
              <a:rPr lang="it-IT" i="1" dirty="0" smtClean="0">
                <a:latin typeface="Calibri" charset="0"/>
                <a:ea typeface="Calibri" charset="0"/>
                <a:cs typeface="Times New Roman" charset="0"/>
              </a:rPr>
              <a:t> </a:t>
            </a:r>
            <a:r>
              <a:rPr lang="it-IT" i="1" dirty="0" err="1" smtClean="0">
                <a:latin typeface="Calibri" charset="0"/>
                <a:ea typeface="Calibri" charset="0"/>
                <a:cs typeface="Times New Roman" charset="0"/>
              </a:rPr>
              <a:t>point</a:t>
            </a:r>
            <a:r>
              <a:rPr lang="it-IT" i="1" dirty="0" smtClean="0">
                <a:latin typeface="Calibri" charset="0"/>
                <a:ea typeface="Calibri" charset="0"/>
                <a:cs typeface="Times New Roman" charset="0"/>
              </a:rPr>
              <a:t> </a:t>
            </a:r>
            <a:r>
              <a:rPr lang="it-IT" dirty="0" smtClean="0">
                <a:latin typeface="Calibri" charset="0"/>
                <a:ea typeface="Calibri" charset="0"/>
                <a:cs typeface="Times New Roman" charset="0"/>
              </a:rPr>
              <a:t>(punto </a:t>
            </a:r>
            <a:r>
              <a:rPr lang="it-IT" dirty="0">
                <a:latin typeface="Calibri" charset="0"/>
                <a:ea typeface="Calibri" charset="0"/>
                <a:cs typeface="Times New Roman" charset="0"/>
              </a:rPr>
              <a:t>di non </a:t>
            </a:r>
            <a:r>
              <a:rPr lang="it-IT" dirty="0" smtClean="0">
                <a:latin typeface="Calibri" charset="0"/>
                <a:ea typeface="Calibri" charset="0"/>
                <a:cs typeface="Times New Roman" charset="0"/>
              </a:rPr>
              <a:t>negoziato) </a:t>
            </a:r>
            <a:r>
              <a:rPr lang="it-IT" dirty="0">
                <a:latin typeface="Calibri" charset="0"/>
                <a:ea typeface="Calibri" charset="0"/>
                <a:cs typeface="Times New Roman" charset="0"/>
              </a:rPr>
              <a:t>la sua utilità è maggiore </a:t>
            </a:r>
            <a:r>
              <a:rPr lang="it-IT" dirty="0" smtClean="0">
                <a:latin typeface="Calibri" charset="0"/>
                <a:ea typeface="Calibri" charset="0"/>
                <a:cs typeface="Times New Roman" charset="0"/>
              </a:rPr>
              <a:t>( nel grafico la retta del vincolo del manager è più in basso) e </a:t>
            </a:r>
            <a:r>
              <a:rPr lang="it-IT" dirty="0">
                <a:latin typeface="Calibri" charset="0"/>
                <a:ea typeface="Calibri" charset="0"/>
                <a:cs typeface="Times New Roman" charset="0"/>
              </a:rPr>
              <a:t>quindi otterrà una tangente maggiore per trovar vantaggio dal negoziato. </a:t>
            </a:r>
            <a:endParaRPr lang="it-IT" dirty="0" smtClean="0">
              <a:latin typeface="Calibri" charset="0"/>
              <a:ea typeface="Calibri" charset="0"/>
              <a:cs typeface="Times New Roman" charset="0"/>
            </a:endParaRPr>
          </a:p>
          <a:p>
            <a:pPr>
              <a:spcAft>
                <a:spcPts val="0"/>
              </a:spcAft>
            </a:pPr>
            <a:endParaRPr lang="it-IT" dirty="0" smtClean="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Se </a:t>
            </a:r>
            <a:r>
              <a:rPr lang="it-IT" dirty="0">
                <a:latin typeface="Calibri" charset="0"/>
                <a:ea typeface="Calibri" charset="0"/>
                <a:cs typeface="Times New Roman" charset="0"/>
              </a:rPr>
              <a:t>il controllo è del manager </a:t>
            </a:r>
            <a:r>
              <a:rPr lang="it-IT" dirty="0" smtClean="0">
                <a:latin typeface="Calibri" charset="0"/>
                <a:ea typeface="Calibri" charset="0"/>
                <a:cs typeface="Times New Roman" charset="0"/>
              </a:rPr>
              <a:t>allora egli otterrà, </a:t>
            </a:r>
            <a:r>
              <a:rPr lang="it-IT" dirty="0">
                <a:latin typeface="Calibri" charset="0"/>
                <a:ea typeface="Calibri" charset="0"/>
                <a:cs typeface="Times New Roman" charset="0"/>
              </a:rPr>
              <a:t>anche senza </a:t>
            </a:r>
            <a:r>
              <a:rPr lang="it-IT" dirty="0" smtClean="0">
                <a:latin typeface="Calibri" charset="0"/>
                <a:ea typeface="Calibri" charset="0"/>
                <a:cs typeface="Times New Roman" charset="0"/>
              </a:rPr>
              <a:t>negoziato, </a:t>
            </a:r>
            <a:r>
              <a:rPr lang="it-IT" dirty="0">
                <a:latin typeface="Calibri" charset="0"/>
                <a:ea typeface="Calibri" charset="0"/>
                <a:cs typeface="Times New Roman" charset="0"/>
              </a:rPr>
              <a:t>la quota prefissata di </a:t>
            </a:r>
            <a:r>
              <a:rPr lang="it-IT" dirty="0" smtClean="0">
                <a:latin typeface="Calibri" charset="0"/>
                <a:ea typeface="Calibri" charset="0"/>
                <a:cs typeface="Times New Roman" charset="0"/>
              </a:rPr>
              <a:t>profitto, la sua utilità addizionale è indipendente da </a:t>
            </a:r>
            <a:r>
              <a:rPr lang="it-IT" dirty="0" smtClean="0">
                <a:latin typeface="Symbol" charset="2"/>
                <a:ea typeface="Symbol" charset="2"/>
                <a:cs typeface="Symbol" charset="2"/>
              </a:rPr>
              <a:t>a</a:t>
            </a:r>
            <a:r>
              <a:rPr lang="it-IT" dirty="0" smtClean="0">
                <a:latin typeface="Calibri" charset="0"/>
                <a:ea typeface="Calibri" charset="0"/>
                <a:cs typeface="Times New Roman" charset="0"/>
              </a:rPr>
              <a:t> </a:t>
            </a:r>
            <a:r>
              <a:rPr lang="it-IT" dirty="0">
                <a:latin typeface="Calibri" charset="0"/>
                <a:ea typeface="Calibri" charset="0"/>
                <a:cs typeface="Times New Roman" charset="0"/>
              </a:rPr>
              <a:t>e quindi la tangente è indipendente dal livello dei suoi profitti.  </a:t>
            </a:r>
            <a:endParaRPr lang="it-IT" dirty="0" smtClean="0">
              <a:latin typeface="Calibri" charset="0"/>
              <a:ea typeface="Calibri" charset="0"/>
              <a:cs typeface="Times New Roman" charset="0"/>
            </a:endParaRPr>
          </a:p>
          <a:p>
            <a:pPr>
              <a:spcAft>
                <a:spcPts val="0"/>
              </a:spcAft>
            </a:pPr>
            <a:endParaRPr lang="it-IT"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Questo </a:t>
            </a:r>
            <a:r>
              <a:rPr lang="it-IT" dirty="0">
                <a:latin typeface="Calibri" charset="0"/>
                <a:ea typeface="Calibri" charset="0"/>
                <a:cs typeface="Times New Roman" charset="0"/>
              </a:rPr>
              <a:t>risultato </a:t>
            </a:r>
            <a:r>
              <a:rPr lang="it-IT" dirty="0" smtClean="0">
                <a:latin typeface="Calibri" charset="0"/>
                <a:ea typeface="Calibri" charset="0"/>
                <a:cs typeface="Times New Roman" charset="0"/>
              </a:rPr>
              <a:t>spiega perché le imprese, </a:t>
            </a:r>
            <a:r>
              <a:rPr lang="it-IT" dirty="0">
                <a:latin typeface="Calibri" charset="0"/>
                <a:ea typeface="Calibri" charset="0"/>
                <a:cs typeface="Times New Roman" charset="0"/>
              </a:rPr>
              <a:t>anche se </a:t>
            </a:r>
            <a:r>
              <a:rPr lang="it-IT" dirty="0" smtClean="0">
                <a:latin typeface="Calibri" charset="0"/>
                <a:ea typeface="Calibri" charset="0"/>
                <a:cs typeface="Times New Roman" charset="0"/>
              </a:rPr>
              <a:t>private, </a:t>
            </a:r>
            <a:r>
              <a:rPr lang="it-IT" dirty="0">
                <a:latin typeface="Calibri" charset="0"/>
                <a:ea typeface="Calibri" charset="0"/>
                <a:cs typeface="Times New Roman" charset="0"/>
              </a:rPr>
              <a:t>pagano alte tangenti </a:t>
            </a:r>
            <a:r>
              <a:rPr lang="it-IT" dirty="0" smtClean="0">
                <a:latin typeface="Calibri" charset="0"/>
                <a:ea typeface="Calibri" charset="0"/>
                <a:cs typeface="Times New Roman" charset="0"/>
              </a:rPr>
              <a:t>ai </a:t>
            </a:r>
            <a:r>
              <a:rPr lang="it-IT" dirty="0">
                <a:latin typeface="Calibri" charset="0"/>
                <a:ea typeface="Calibri" charset="0"/>
                <a:cs typeface="Times New Roman" charset="0"/>
              </a:rPr>
              <a:t>politici (caso italiano e dei paesi sviluppati</a:t>
            </a:r>
            <a:r>
              <a:rPr lang="it-IT" dirty="0" smtClean="0">
                <a:latin typeface="Calibri" charset="0"/>
                <a:ea typeface="Calibri" charset="0"/>
                <a:cs typeface="Times New Roman" charset="0"/>
              </a:rPr>
              <a:t>)</a:t>
            </a:r>
            <a:r>
              <a:rPr lang="it-IT" dirty="0">
                <a:latin typeface="Calibri" charset="0"/>
                <a:ea typeface="Calibri" charset="0"/>
                <a:cs typeface="Times New Roman" charset="0"/>
              </a:rPr>
              <a:t> quando il politico ha forte controllo su regolamentazioni, vincoli e </a:t>
            </a:r>
            <a:r>
              <a:rPr lang="it-IT" dirty="0" smtClean="0">
                <a:latin typeface="Calibri" charset="0"/>
                <a:ea typeface="Calibri" charset="0"/>
                <a:cs typeface="Times New Roman" charset="0"/>
              </a:rPr>
              <a:t>trasferimenti. </a:t>
            </a:r>
          </a:p>
          <a:p>
            <a:pPr>
              <a:spcAft>
                <a:spcPts val="0"/>
              </a:spcAft>
            </a:pPr>
            <a:endParaRPr lang="it-IT" sz="1600" dirty="0">
              <a:effectLst/>
              <a:latin typeface="Calibri" charset="0"/>
              <a:ea typeface="Calibri" charset="0"/>
              <a:cs typeface="Times New Roman" charset="0"/>
            </a:endParaRPr>
          </a:p>
          <a:p>
            <a:r>
              <a:rPr lang="it-IT" sz="1600" b="1" dirty="0"/>
              <a:t>Primo Commento non serve molto privatizzare se non c’è liberalizzazione</a:t>
            </a:r>
            <a:r>
              <a:rPr lang="it-IT" sz="1600" b="1" dirty="0" smtClean="0"/>
              <a:t>.</a:t>
            </a:r>
            <a:endParaRPr lang="it-IT" sz="1600" dirty="0"/>
          </a:p>
        </p:txBody>
      </p:sp>
    </p:spTree>
    <p:extLst>
      <p:ext uri="{BB962C8B-B14F-4D97-AF65-F5344CB8AC3E}">
        <p14:creationId xmlns:p14="http://schemas.microsoft.com/office/powerpoint/2010/main" val="6674201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23</a:t>
            </a:fld>
            <a:endParaRPr lang="it-IT"/>
          </a:p>
        </p:txBody>
      </p:sp>
      <p:pic>
        <p:nvPicPr>
          <p:cNvPr id="18" name="Immagine 17"/>
          <p:cNvPicPr/>
          <p:nvPr/>
        </p:nvPicPr>
        <p:blipFill>
          <a:blip r:embed="rId2"/>
          <a:stretch>
            <a:fillRect/>
          </a:stretch>
        </p:blipFill>
        <p:spPr>
          <a:xfrm>
            <a:off x="3037840" y="1230630"/>
            <a:ext cx="6116320" cy="4396740"/>
          </a:xfrm>
          <a:prstGeom prst="rect">
            <a:avLst/>
          </a:prstGeom>
        </p:spPr>
      </p:pic>
      <p:cxnSp>
        <p:nvCxnSpPr>
          <p:cNvPr id="19" name="Connettore 1 18"/>
          <p:cNvCxnSpPr/>
          <p:nvPr/>
        </p:nvCxnSpPr>
        <p:spPr>
          <a:xfrm flipV="1">
            <a:off x="3627065" y="2965373"/>
            <a:ext cx="3886835" cy="2503805"/>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24</a:t>
            </a:fld>
            <a:endParaRPr lang="it-IT"/>
          </a:p>
        </p:txBody>
      </p:sp>
      <p:sp>
        <p:nvSpPr>
          <p:cNvPr id="4" name="Rettangolo 3"/>
          <p:cNvSpPr/>
          <p:nvPr/>
        </p:nvSpPr>
        <p:spPr>
          <a:xfrm>
            <a:off x="1587062" y="596741"/>
            <a:ext cx="8177048" cy="4616648"/>
          </a:xfrm>
          <a:prstGeom prst="rect">
            <a:avLst/>
          </a:prstGeom>
        </p:spPr>
        <p:txBody>
          <a:bodyPr wrap="square">
            <a:spAutoFit/>
          </a:bodyPr>
          <a:lstStyle/>
          <a:p>
            <a:pPr>
              <a:spcAft>
                <a:spcPts val="0"/>
              </a:spcAft>
            </a:pPr>
            <a:r>
              <a:rPr lang="it-IT" sz="2000" b="1" dirty="0" smtClean="0">
                <a:latin typeface="Calibri" charset="0"/>
                <a:ea typeface="Calibri" charset="0"/>
                <a:cs typeface="Times New Roman" charset="0"/>
              </a:rPr>
              <a:t>3. Equilibri </a:t>
            </a:r>
            <a:r>
              <a:rPr lang="it-IT" sz="2000" b="1" dirty="0">
                <a:latin typeface="Calibri" charset="0"/>
                <a:ea typeface="Calibri" charset="0"/>
                <a:cs typeface="Times New Roman" charset="0"/>
              </a:rPr>
              <a:t>senza corruzione </a:t>
            </a:r>
            <a:endParaRPr lang="it-IT" sz="2000" dirty="0">
              <a:latin typeface="Calibri" charset="0"/>
              <a:ea typeface="Calibri" charset="0"/>
              <a:cs typeface="Times New Roman" charset="0"/>
            </a:endParaRPr>
          </a:p>
          <a:p>
            <a:pPr>
              <a:spcAft>
                <a:spcPts val="0"/>
              </a:spcAft>
            </a:pPr>
            <a:r>
              <a:rPr lang="it-IT" b="1"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b="1"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La </a:t>
            </a:r>
            <a:r>
              <a:rPr lang="it-IT" sz="2000" dirty="0">
                <a:latin typeface="Calibri" charset="0"/>
                <a:ea typeface="Calibri" charset="0"/>
                <a:cs typeface="Times New Roman" charset="0"/>
              </a:rPr>
              <a:t>corruzione nella maggior parte dei paesi è </a:t>
            </a:r>
            <a:r>
              <a:rPr lang="it-IT" sz="2000" dirty="0" smtClean="0">
                <a:latin typeface="Calibri" charset="0"/>
                <a:ea typeface="Calibri" charset="0"/>
                <a:cs typeface="Times New Roman" charset="0"/>
              </a:rPr>
              <a:t>illegale. Inoltre il </a:t>
            </a:r>
            <a:r>
              <a:rPr lang="it-IT" sz="2000" dirty="0">
                <a:latin typeface="Calibri" charset="0"/>
                <a:ea typeface="Calibri" charset="0"/>
                <a:cs typeface="Times New Roman" charset="0"/>
              </a:rPr>
              <a:t>contratto di corruzione non può essere fatto rispettare in giudizio di fronte ad una corte (vedi la questione mafia/racket) e quindi la contrattazione tra manager e politico può non essere sostenibile. </a:t>
            </a:r>
            <a:endParaRPr lang="it-IT" sz="2000" dirty="0" smtClean="0">
              <a:latin typeface="Calibri" charset="0"/>
              <a:ea typeface="Calibri" charset="0"/>
              <a:cs typeface="Times New Roman" charset="0"/>
            </a:endParaRPr>
          </a:p>
          <a:p>
            <a:pPr>
              <a:spcAft>
                <a:spcPts val="0"/>
              </a:spcAft>
            </a:pPr>
            <a:endParaRPr lang="it-IT" sz="2000" dirty="0">
              <a:latin typeface="Calibri" charset="0"/>
              <a:ea typeface="Calibri" charset="0"/>
              <a:cs typeface="Times New Roman" charset="0"/>
            </a:endParaRPr>
          </a:p>
          <a:p>
            <a:pPr>
              <a:spcAft>
                <a:spcPts val="0"/>
              </a:spcAft>
            </a:pPr>
            <a:r>
              <a:rPr lang="it-IT" sz="2000" dirty="0">
                <a:latin typeface="Calibri" charset="0"/>
                <a:ea typeface="Calibri" charset="0"/>
                <a:cs typeface="Times New Roman" charset="0"/>
              </a:rPr>
              <a:t>L’assenza di garanzia di “</a:t>
            </a:r>
            <a:r>
              <a:rPr lang="it-IT" sz="2000" dirty="0" err="1">
                <a:latin typeface="Calibri" charset="0"/>
                <a:ea typeface="Calibri" charset="0"/>
                <a:cs typeface="Times New Roman" charset="0"/>
              </a:rPr>
              <a:t>enforcement</a:t>
            </a:r>
            <a:r>
              <a:rPr lang="it-IT" sz="2000" dirty="0">
                <a:latin typeface="Calibri" charset="0"/>
                <a:ea typeface="Calibri" charset="0"/>
                <a:cs typeface="Times New Roman" charset="0"/>
              </a:rPr>
              <a:t>” fa sì che l’accordo per raggiungere la situazione di “efficienza congiunta” è difficilmente perseguibile. </a:t>
            </a: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E</a:t>
            </a:r>
            <a:r>
              <a:rPr lang="it-IT" sz="2000" dirty="0">
                <a:latin typeface="Calibri" charset="0"/>
                <a:ea typeface="Calibri" charset="0"/>
                <a:cs typeface="Times New Roman" charset="0"/>
              </a:rPr>
              <a:t>’ quindi più spesso rilevante il caso di corruzione vincolata o limitata. Assumiamo </a:t>
            </a:r>
            <a:r>
              <a:rPr lang="it-IT" sz="2000" dirty="0" smtClean="0">
                <a:latin typeface="Calibri" charset="0"/>
                <a:ea typeface="Calibri" charset="0"/>
                <a:cs typeface="Times New Roman" charset="0"/>
              </a:rPr>
              <a:t>nell’analisi seguente </a:t>
            </a:r>
            <a:r>
              <a:rPr lang="it-IT" sz="2000" dirty="0">
                <a:latin typeface="Calibri" charset="0"/>
                <a:ea typeface="Calibri" charset="0"/>
                <a:cs typeface="Times New Roman" charset="0"/>
              </a:rPr>
              <a:t>che il pagamento di tangenti sia escluso del tutto.</a:t>
            </a: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p:txBody>
      </p:sp>
    </p:spTree>
    <p:extLst>
      <p:ext uri="{BB962C8B-B14F-4D97-AF65-F5344CB8AC3E}">
        <p14:creationId xmlns:p14="http://schemas.microsoft.com/office/powerpoint/2010/main" val="8031154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25</a:t>
            </a:fld>
            <a:endParaRPr lang="it-IT"/>
          </a:p>
        </p:txBody>
      </p:sp>
      <mc:AlternateContent xmlns:mc="http://schemas.openxmlformats.org/markup-compatibility/2006" xmlns:a14="http://schemas.microsoft.com/office/drawing/2010/main">
        <mc:Choice Requires="a14">
          <p:sp>
            <p:nvSpPr>
              <p:cNvPr id="4" name="Rettangolo 3"/>
              <p:cNvSpPr/>
              <p:nvPr/>
            </p:nvSpPr>
            <p:spPr>
              <a:xfrm>
                <a:off x="1297409" y="487025"/>
                <a:ext cx="9186042" cy="5878532"/>
              </a:xfrm>
              <a:prstGeom prst="rect">
                <a:avLst/>
              </a:prstGeom>
            </p:spPr>
            <p:txBody>
              <a:bodyPr wrap="square">
                <a:spAutoFit/>
              </a:bodyPr>
              <a:lstStyle/>
              <a:p>
                <a:r>
                  <a:rPr lang="it-IT" sz="2000" b="1" dirty="0"/>
                  <a:t>Caso 3a.     Controllo di L e T da parte del politico senza corruzione</a:t>
                </a:r>
              </a:p>
              <a:p>
                <a:endParaRPr lang="it-IT" sz="2000" b="1" dirty="0"/>
              </a:p>
              <a:p>
                <a:pPr>
                  <a:spcAft>
                    <a:spcPts val="0"/>
                  </a:spcAft>
                </a:pPr>
                <a:r>
                  <a:rPr lang="it-IT" sz="2000" dirty="0">
                    <a:latin typeface="Calibri" charset="0"/>
                    <a:ea typeface="Calibri" charset="0"/>
                    <a:cs typeface="Times New Roman" charset="0"/>
                  </a:rPr>
                  <a:t>Nel caso di controllo di L e T da parte del politico, un accordo tra politico e manager che faccia star meglio entrambi non è possibile senza “tangenti”. </a:t>
                </a:r>
                <a:r>
                  <a:rPr lang="it-IT" sz="2000" dirty="0" smtClean="0">
                    <a:latin typeface="Calibri" charset="0"/>
                    <a:ea typeface="Calibri" charset="0"/>
                    <a:cs typeface="Times New Roman" charset="0"/>
                  </a:rPr>
                  <a:t>In </a:t>
                </a:r>
                <a:r>
                  <a:rPr lang="it-IT" sz="2000" dirty="0">
                    <a:latin typeface="Calibri" charset="0"/>
                    <a:ea typeface="Calibri" charset="0"/>
                    <a:cs typeface="Times New Roman" charset="0"/>
                  </a:rPr>
                  <a:t>altri termini, senza </a:t>
                </a:r>
                <a:r>
                  <a:rPr lang="it-IT" sz="2000" dirty="0" smtClean="0">
                    <a:latin typeface="Calibri" charset="0"/>
                    <a:ea typeface="Calibri" charset="0"/>
                    <a:cs typeface="Times New Roman" charset="0"/>
                  </a:rPr>
                  <a:t>possibilità di corruzione  al </a:t>
                </a:r>
                <a:r>
                  <a:rPr lang="it-IT" sz="2000" dirty="0">
                    <a:latin typeface="Calibri" charset="0"/>
                    <a:ea typeface="Calibri" charset="0"/>
                    <a:cs typeface="Times New Roman" charset="0"/>
                  </a:rPr>
                  <a:t>politico rimane la scelta </a:t>
                </a:r>
                <a:r>
                  <a:rPr lang="it-IT" sz="2000" dirty="0" smtClean="0">
                    <a:latin typeface="Calibri" charset="0"/>
                    <a:ea typeface="Calibri" charset="0"/>
                    <a:cs typeface="Times New Roman" charset="0"/>
                  </a:rPr>
                  <a:t>di  </a:t>
                </a:r>
                <a:r>
                  <a:rPr lang="it-IT" sz="2000" dirty="0">
                    <a:latin typeface="Calibri" charset="0"/>
                    <a:ea typeface="Calibri" charset="0"/>
                    <a:cs typeface="Times New Roman" charset="0"/>
                  </a:rPr>
                  <a:t>massimizzare B(L) – C(T) sotto il vincolo </a:t>
                </a:r>
                <a:r>
                  <a:rPr lang="it-IT" sz="2000" dirty="0" err="1">
                    <a:latin typeface="Symbol" charset="2"/>
                    <a:ea typeface="Calibri" charset="0"/>
                    <a:cs typeface="Times New Roman" charset="0"/>
                  </a:rPr>
                  <a:t>ap</a:t>
                </a:r>
                <a:r>
                  <a:rPr lang="it-IT" sz="2000" dirty="0">
                    <a:latin typeface="Calibri" charset="0"/>
                    <a:ea typeface="Calibri" charset="0"/>
                    <a:cs typeface="Times New Roman" charset="0"/>
                  </a:rPr>
                  <a:t> + T – </a:t>
                </a:r>
                <a:r>
                  <a:rPr lang="it-IT" sz="2000" dirty="0" err="1">
                    <a:latin typeface="Calibri" charset="0"/>
                    <a:ea typeface="Calibri" charset="0"/>
                    <a:cs typeface="Times New Roman" charset="0"/>
                  </a:rPr>
                  <a:t>wL</a:t>
                </a:r>
                <a:r>
                  <a:rPr lang="it-IT" sz="2000" dirty="0">
                    <a:latin typeface="Calibri" charset="0"/>
                    <a:ea typeface="Calibri" charset="0"/>
                    <a:cs typeface="Times New Roman" charset="0"/>
                  </a:rPr>
                  <a:t> </a:t>
                </a:r>
                <a14:m>
                  <m:oMath xmlns:m="http://schemas.openxmlformats.org/officeDocument/2006/math">
                    <m:r>
                      <a:rPr lang="it-IT" sz="2000" i="1">
                        <a:latin typeface="Cambria Math" charset="0"/>
                        <a:ea typeface="Cambria Math" charset="0"/>
                        <a:cs typeface="Cambria Math" charset="0"/>
                      </a:rPr>
                      <m:t>≥ </m:t>
                    </m:r>
                  </m:oMath>
                </a14:m>
                <a:r>
                  <a:rPr lang="it-IT" sz="2000" dirty="0">
                    <a:latin typeface="Calibri" charset="0"/>
                    <a:ea typeface="Calibri" charset="0"/>
                    <a:cs typeface="Times New Roman" charset="0"/>
                  </a:rPr>
                  <a:t>0 </a:t>
                </a:r>
                <a:r>
                  <a:rPr lang="it-IT" sz="2000" dirty="0" smtClean="0">
                    <a:latin typeface="Calibri" charset="0"/>
                    <a:ea typeface="Calibri" charset="0"/>
                    <a:cs typeface="Times New Roman" charset="0"/>
                  </a:rPr>
                  <a:t> (</a:t>
                </a:r>
                <a:r>
                  <a:rPr lang="it-IT" sz="2000" dirty="0" err="1">
                    <a:latin typeface="Calibri" charset="0"/>
                    <a:ea typeface="Calibri" charset="0"/>
                    <a:cs typeface="Times New Roman" charset="0"/>
                  </a:rPr>
                  <a:t>threat</a:t>
                </a:r>
                <a:r>
                  <a:rPr lang="it-IT" sz="2000" dirty="0">
                    <a:latin typeface="Calibri" charset="0"/>
                    <a:ea typeface="Calibri" charset="0"/>
                    <a:cs typeface="Times New Roman" charset="0"/>
                  </a:rPr>
                  <a:t> </a:t>
                </a:r>
                <a:r>
                  <a:rPr lang="it-IT" sz="2000" dirty="0" err="1">
                    <a:latin typeface="Calibri" charset="0"/>
                    <a:ea typeface="Calibri" charset="0"/>
                    <a:cs typeface="Times New Roman" charset="0"/>
                  </a:rPr>
                  <a:t>point</a:t>
                </a:r>
                <a:r>
                  <a:rPr lang="it-IT" sz="2000" dirty="0">
                    <a:latin typeface="Calibri" charset="0"/>
                    <a:ea typeface="Calibri" charset="0"/>
                    <a:cs typeface="Times New Roman" charset="0"/>
                  </a:rPr>
                  <a:t> sul grafico).</a:t>
                </a: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Domanda: senza corruzione, L è più </a:t>
                </a:r>
                <a:r>
                  <a:rPr lang="it-IT" sz="2000" b="1" dirty="0">
                    <a:latin typeface="Calibri" charset="0"/>
                    <a:ea typeface="Calibri" charset="0"/>
                    <a:cs typeface="Times New Roman" charset="0"/>
                  </a:rPr>
                  <a:t>alto e </a:t>
                </a:r>
                <a:r>
                  <a:rPr lang="it-IT" sz="2000" b="1" dirty="0" smtClean="0">
                    <a:latin typeface="Calibri" charset="0"/>
                    <a:ea typeface="Calibri" charset="0"/>
                    <a:cs typeface="Times New Roman" charset="0"/>
                  </a:rPr>
                  <a:t>T è più </a:t>
                </a:r>
                <a:r>
                  <a:rPr lang="it-IT" sz="2000" b="1" dirty="0">
                    <a:latin typeface="Calibri" charset="0"/>
                    <a:ea typeface="Calibri" charset="0"/>
                    <a:cs typeface="Times New Roman" charset="0"/>
                  </a:rPr>
                  <a:t>basso rispetto al punto di efficienza</a:t>
                </a:r>
                <a:r>
                  <a:rPr lang="it-IT" sz="2000" b="1" dirty="0" smtClean="0">
                    <a:latin typeface="Calibri" charset="0"/>
                    <a:ea typeface="Calibri" charset="0"/>
                    <a:cs typeface="Times New Roman" charset="0"/>
                  </a:rPr>
                  <a:t>?</a:t>
                </a:r>
              </a:p>
              <a:p>
                <a:pPr>
                  <a:spcAft>
                    <a:spcPts val="0"/>
                  </a:spcAft>
                </a:pPr>
                <a:endParaRPr lang="it-IT" sz="16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Nel </a:t>
                </a:r>
                <a:r>
                  <a:rPr lang="it-IT" sz="2000" dirty="0">
                    <a:latin typeface="Calibri" charset="0"/>
                    <a:ea typeface="Calibri" charset="0"/>
                    <a:cs typeface="Times New Roman" charset="0"/>
                  </a:rPr>
                  <a:t>grafico </a:t>
                </a:r>
                <a:r>
                  <a:rPr lang="it-IT" sz="2000" dirty="0" smtClean="0">
                    <a:latin typeface="Calibri" charset="0"/>
                    <a:ea typeface="Calibri" charset="0"/>
                    <a:cs typeface="Times New Roman" charset="0"/>
                  </a:rPr>
                  <a:t>vediamo due possibilità. Se il punto di efficienza congiunto è a sinistra del </a:t>
                </a:r>
                <a:r>
                  <a:rPr lang="it-IT" sz="2000" dirty="0" err="1" smtClean="0">
                    <a:latin typeface="Calibri" charset="0"/>
                    <a:ea typeface="Calibri" charset="0"/>
                    <a:cs typeface="Times New Roman" charset="0"/>
                  </a:rPr>
                  <a:t>threat</a:t>
                </a:r>
                <a:r>
                  <a:rPr lang="it-IT" sz="2000" dirty="0" smtClean="0">
                    <a:latin typeface="Calibri" charset="0"/>
                    <a:ea typeface="Calibri" charset="0"/>
                    <a:cs typeface="Times New Roman" charset="0"/>
                  </a:rPr>
                  <a:t> </a:t>
                </a:r>
                <a:r>
                  <a:rPr lang="it-IT" sz="2000" dirty="0" err="1" smtClean="0">
                    <a:latin typeface="Calibri" charset="0"/>
                    <a:ea typeface="Calibri" charset="0"/>
                    <a:cs typeface="Times New Roman" charset="0"/>
                  </a:rPr>
                  <a:t>point</a:t>
                </a:r>
                <a:r>
                  <a:rPr lang="it-IT" sz="2000" dirty="0" smtClean="0">
                    <a:latin typeface="Calibri" charset="0"/>
                    <a:ea typeface="Calibri" charset="0"/>
                    <a:cs typeface="Times New Roman" charset="0"/>
                  </a:rPr>
                  <a:t>, significa che il politico, che controlla L e non può percepire tangenti, forzerà le imprese ad un L </a:t>
                </a:r>
                <a:r>
                  <a:rPr lang="it-IT" sz="2000" dirty="0">
                    <a:latin typeface="Calibri" charset="0"/>
                    <a:ea typeface="Calibri" charset="0"/>
                    <a:cs typeface="Times New Roman" charset="0"/>
                  </a:rPr>
                  <a:t>più alto </a:t>
                </a:r>
                <a:r>
                  <a:rPr lang="it-IT" sz="2000" dirty="0" smtClean="0">
                    <a:latin typeface="Calibri" charset="0"/>
                    <a:ea typeface="Calibri" charset="0"/>
                    <a:cs typeface="Times New Roman" charset="0"/>
                  </a:rPr>
                  <a:t>dando loro un trasferimento T </a:t>
                </a:r>
                <a:r>
                  <a:rPr lang="it-IT" sz="2000" dirty="0">
                    <a:latin typeface="Calibri" charset="0"/>
                    <a:ea typeface="Calibri" charset="0"/>
                    <a:cs typeface="Times New Roman" charset="0"/>
                  </a:rPr>
                  <a:t>più basso </a:t>
                </a:r>
                <a:r>
                  <a:rPr lang="it-IT" sz="2000" dirty="0" smtClean="0">
                    <a:latin typeface="Calibri" charset="0"/>
                    <a:ea typeface="Calibri" charset="0"/>
                    <a:cs typeface="Times New Roman" charset="0"/>
                  </a:rPr>
                  <a:t>di quello suggerito dalla </a:t>
                </a:r>
                <a:r>
                  <a:rPr lang="it-IT" sz="2000" dirty="0">
                    <a:latin typeface="Calibri" charset="0"/>
                    <a:ea typeface="Calibri" charset="0"/>
                    <a:cs typeface="Times New Roman" charset="0"/>
                  </a:rPr>
                  <a:t>situazione di efficienza congiunta nella quale B’(L) = </a:t>
                </a:r>
                <a:r>
                  <a:rPr lang="it-IT" sz="2000" dirty="0" err="1">
                    <a:latin typeface="Calibri" charset="0"/>
                    <a:ea typeface="Calibri" charset="0"/>
                    <a:cs typeface="Times New Roman" charset="0"/>
                  </a:rPr>
                  <a:t>w</a:t>
                </a:r>
                <a:r>
                  <a:rPr lang="it-IT" sz="2000" dirty="0">
                    <a:latin typeface="Calibri" charset="0"/>
                    <a:ea typeface="Calibri" charset="0"/>
                    <a:cs typeface="Times New Roman" charset="0"/>
                  </a:rPr>
                  <a:t> e C’(T) = </a:t>
                </a:r>
                <a:r>
                  <a:rPr lang="it-IT" sz="2000" dirty="0" smtClean="0">
                    <a:latin typeface="Calibri" charset="0"/>
                    <a:ea typeface="Calibri" charset="0"/>
                    <a:cs typeface="Times New Roman" charset="0"/>
                  </a:rPr>
                  <a:t>1, quindi   </a:t>
                </a:r>
              </a:p>
              <a:p>
                <a:pPr>
                  <a:spcAft>
                    <a:spcPts val="0"/>
                  </a:spcAft>
                </a:pPr>
                <a:r>
                  <a:rPr lang="it-IT" sz="2000" dirty="0" smtClean="0">
                    <a:latin typeface="Calibri" charset="0"/>
                    <a:ea typeface="Calibri" charset="0"/>
                    <a:cs typeface="Times New Roman" charset="0"/>
                  </a:rPr>
                  <a:t>B</a:t>
                </a:r>
                <a:r>
                  <a:rPr lang="it-IT" sz="2000" dirty="0">
                    <a:latin typeface="Calibri" charset="0"/>
                    <a:ea typeface="Calibri" charset="0"/>
                    <a:cs typeface="Times New Roman" charset="0"/>
                  </a:rPr>
                  <a:t>’(L) è minore di </a:t>
                </a:r>
                <a:r>
                  <a:rPr lang="it-IT" sz="2000" dirty="0" err="1">
                    <a:latin typeface="Calibri" charset="0"/>
                    <a:ea typeface="Calibri" charset="0"/>
                    <a:cs typeface="Times New Roman" charset="0"/>
                  </a:rPr>
                  <a:t>w</a:t>
                </a:r>
                <a:r>
                  <a:rPr lang="it-IT" sz="2000" dirty="0">
                    <a:latin typeface="Calibri" charset="0"/>
                    <a:ea typeface="Calibri" charset="0"/>
                    <a:cs typeface="Times New Roman" charset="0"/>
                  </a:rPr>
                  <a:t> e </a:t>
                </a:r>
                <a:r>
                  <a:rPr lang="it-IT" sz="2000" dirty="0" smtClean="0">
                    <a:latin typeface="Calibri" charset="0"/>
                    <a:ea typeface="Calibri" charset="0"/>
                    <a:cs typeface="Times New Roman" charset="0"/>
                  </a:rPr>
                  <a:t>C</a:t>
                </a:r>
                <a:r>
                  <a:rPr lang="it-IT" sz="2000" dirty="0">
                    <a:latin typeface="Calibri" charset="0"/>
                    <a:ea typeface="Calibri" charset="0"/>
                    <a:cs typeface="Times New Roman" charset="0"/>
                  </a:rPr>
                  <a:t>’(T) è minore di 1. </a:t>
                </a:r>
                <a:endParaRPr lang="it-IT" sz="2000" dirty="0" smtClean="0">
                  <a:latin typeface="Calibri" charset="0"/>
                  <a:ea typeface="Calibri" charset="0"/>
                  <a:cs typeface="Times New Roman" charset="0"/>
                </a:endParaRPr>
              </a:p>
              <a:p>
                <a:pPr>
                  <a:spcAft>
                    <a:spcPts val="0"/>
                  </a:spcAft>
                </a:pPr>
                <a:endParaRPr lang="it-IT" sz="20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Questo </a:t>
                </a:r>
                <a:r>
                  <a:rPr lang="it-IT" sz="2000" dirty="0">
                    <a:latin typeface="Calibri" charset="0"/>
                    <a:ea typeface="Calibri" charset="0"/>
                    <a:cs typeface="Times New Roman" charset="0"/>
                  </a:rPr>
                  <a:t>vuol dire che sarebbe preferibile </a:t>
                </a:r>
                <a:r>
                  <a:rPr lang="it-IT" sz="2000" dirty="0" smtClean="0">
                    <a:latin typeface="Calibri" charset="0"/>
                    <a:ea typeface="Calibri" charset="0"/>
                    <a:cs typeface="Times New Roman" charset="0"/>
                  </a:rPr>
                  <a:t>aumentare </a:t>
                </a:r>
                <a:r>
                  <a:rPr lang="it-IT" sz="2000" dirty="0">
                    <a:latin typeface="Calibri" charset="0"/>
                    <a:ea typeface="Calibri" charset="0"/>
                    <a:cs typeface="Times New Roman" charset="0"/>
                  </a:rPr>
                  <a:t>T e ridurre L, ma ciò è possibile solo se il manager può pagare una tangente al </a:t>
                </a:r>
                <a:r>
                  <a:rPr lang="it-IT" sz="2000" dirty="0" smtClean="0">
                    <a:latin typeface="Calibri" charset="0"/>
                    <a:ea typeface="Calibri" charset="0"/>
                    <a:cs typeface="Times New Roman" charset="0"/>
                  </a:rPr>
                  <a:t>politico, </a:t>
                </a:r>
                <a:r>
                  <a:rPr lang="it-IT" sz="2000" dirty="0">
                    <a:latin typeface="Calibri" charset="0"/>
                    <a:ea typeface="Calibri" charset="0"/>
                    <a:cs typeface="Times New Roman" charset="0"/>
                  </a:rPr>
                  <a:t>altrimenti al politico non conviene dare più T in cambio di meno L</a:t>
                </a:r>
                <a:r>
                  <a:rPr lang="it-IT" sz="2000" dirty="0" smtClean="0">
                    <a:latin typeface="Calibri" charset="0"/>
                    <a:ea typeface="Calibri" charset="0"/>
                    <a:cs typeface="Times New Roman" charset="0"/>
                  </a:rPr>
                  <a:t>.</a:t>
                </a:r>
              </a:p>
            </p:txBody>
          </p:sp>
        </mc:Choice>
        <mc:Fallback xmlns="">
          <p:sp>
            <p:nvSpPr>
              <p:cNvPr id="4" name="Rettangolo 3"/>
              <p:cNvSpPr>
                <a:spLocks noRot="1" noChangeAspect="1" noMove="1" noResize="1" noEditPoints="1" noAdjustHandles="1" noChangeArrowheads="1" noChangeShapeType="1" noTextEdit="1"/>
              </p:cNvSpPr>
              <p:nvPr/>
            </p:nvSpPr>
            <p:spPr>
              <a:xfrm>
                <a:off x="1297409" y="487025"/>
                <a:ext cx="9186042" cy="5878532"/>
              </a:xfrm>
              <a:prstGeom prst="rect">
                <a:avLst/>
              </a:prstGeom>
              <a:blipFill rotWithShape="0">
                <a:blip r:embed="rId2"/>
                <a:stretch>
                  <a:fillRect l="-730" t="-622" r="-2455" b="-934"/>
                </a:stretch>
              </a:blipFill>
            </p:spPr>
            <p:txBody>
              <a:bodyPr/>
              <a:lstStyle/>
              <a:p>
                <a:r>
                  <a:rPr lang="it-IT">
                    <a:noFill/>
                  </a:rPr>
                  <a:t> </a:t>
                </a:r>
              </a:p>
            </p:txBody>
          </p:sp>
        </mc:Fallback>
      </mc:AlternateContent>
    </p:spTree>
    <p:extLst>
      <p:ext uri="{BB962C8B-B14F-4D97-AF65-F5344CB8AC3E}">
        <p14:creationId xmlns:p14="http://schemas.microsoft.com/office/powerpoint/2010/main" val="17758051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26</a:t>
            </a:fld>
            <a:endParaRPr lang="it-IT"/>
          </a:p>
        </p:txBody>
      </p:sp>
      <p:sp>
        <p:nvSpPr>
          <p:cNvPr id="4" name="Rettangolo 3"/>
          <p:cNvSpPr/>
          <p:nvPr/>
        </p:nvSpPr>
        <p:spPr>
          <a:xfrm>
            <a:off x="1363408" y="696196"/>
            <a:ext cx="9196552" cy="4708981"/>
          </a:xfrm>
          <a:prstGeom prst="rect">
            <a:avLst/>
          </a:prstGeom>
        </p:spPr>
        <p:txBody>
          <a:bodyPr wrap="square">
            <a:spAutoFit/>
          </a:bodyPr>
          <a:lstStyle/>
          <a:p>
            <a:r>
              <a:rPr lang="it-IT" sz="2000" dirty="0"/>
              <a:t>In ogni caso è possibile che il punto di efficienza congiunto sia </a:t>
            </a:r>
            <a:r>
              <a:rPr lang="it-IT" sz="2000" dirty="0" smtClean="0"/>
              <a:t>a destra del </a:t>
            </a:r>
            <a:r>
              <a:rPr lang="it-IT" sz="2000" i="1" dirty="0" err="1" smtClean="0"/>
              <a:t>threat</a:t>
            </a:r>
            <a:r>
              <a:rPr lang="it-IT" sz="2000" i="1" dirty="0" smtClean="0"/>
              <a:t> </a:t>
            </a:r>
            <a:r>
              <a:rPr lang="it-IT" sz="2000" i="1" dirty="0" err="1" smtClean="0"/>
              <a:t>point</a:t>
            </a:r>
            <a:r>
              <a:rPr lang="it-IT" sz="2000" dirty="0" smtClean="0"/>
              <a:t> del politico e sia caratterizzato </a:t>
            </a:r>
            <a:r>
              <a:rPr lang="it-IT" sz="2000" dirty="0"/>
              <a:t>da un L più alto e un T più basso rispetto </a:t>
            </a:r>
            <a:r>
              <a:rPr lang="it-IT" sz="2000" dirty="0" smtClean="0"/>
              <a:t>all’equilibrio </a:t>
            </a:r>
            <a:r>
              <a:rPr lang="it-IT" sz="2000" dirty="0"/>
              <a:t>senza </a:t>
            </a:r>
            <a:r>
              <a:rPr lang="it-IT" sz="2000" dirty="0" smtClean="0"/>
              <a:t>corruzione.</a:t>
            </a:r>
            <a:r>
              <a:rPr lang="it-IT" sz="2000" dirty="0"/>
              <a:t> </a:t>
            </a:r>
            <a:r>
              <a:rPr lang="it-IT" sz="2000" dirty="0" smtClean="0"/>
              <a:t>Questo </a:t>
            </a:r>
            <a:r>
              <a:rPr lang="it-IT" sz="2000" dirty="0"/>
              <a:t>accade se </a:t>
            </a:r>
            <a:r>
              <a:rPr lang="it-IT" sz="2000" dirty="0" smtClean="0"/>
              <a:t>il politico valuta molto L , ma anche se è molto alto il costo politico del trasferimento T. </a:t>
            </a:r>
          </a:p>
          <a:p>
            <a:endParaRPr lang="it-IT" sz="2000" dirty="0"/>
          </a:p>
          <a:p>
            <a:r>
              <a:rPr lang="it-IT" sz="2000" dirty="0" smtClean="0"/>
              <a:t>Allora nel punto di equilibrio senza corruzione il beneficio marginale di L è maggiore di </a:t>
            </a:r>
            <a:r>
              <a:rPr lang="it-IT" sz="2000" dirty="0" err="1" smtClean="0"/>
              <a:t>w</a:t>
            </a:r>
            <a:r>
              <a:rPr lang="it-IT" sz="2000" dirty="0" smtClean="0"/>
              <a:t> (quindi nel punto di efficienza congiunto L dovrebbe aumentare) e il </a:t>
            </a:r>
            <a:r>
              <a:rPr lang="it-IT" sz="2000" dirty="0"/>
              <a:t>costo </a:t>
            </a:r>
            <a:r>
              <a:rPr lang="it-IT" sz="2000" dirty="0" smtClean="0"/>
              <a:t>marginale di T è maggiore di 1 (quindi nel punto di efficienza T dovrebbe essere più basso). </a:t>
            </a:r>
          </a:p>
          <a:p>
            <a:endParaRPr lang="it-IT" sz="2000" dirty="0"/>
          </a:p>
          <a:p>
            <a:r>
              <a:rPr lang="it-IT" sz="2000" dirty="0" smtClean="0"/>
              <a:t>In questo caso, in assenza di corruzione, il </a:t>
            </a:r>
            <a:r>
              <a:rPr lang="it-IT" sz="2000" dirty="0"/>
              <a:t>politico mantiene L </a:t>
            </a:r>
            <a:r>
              <a:rPr lang="it-IT" sz="2000" dirty="0" smtClean="0"/>
              <a:t> minore </a:t>
            </a:r>
            <a:r>
              <a:rPr lang="it-IT" sz="2000" dirty="0"/>
              <a:t>di quanto suggerito dall’equilibrio </a:t>
            </a:r>
            <a:r>
              <a:rPr lang="it-IT" sz="2000" dirty="0" smtClean="0"/>
              <a:t>di efficienza congiunta </a:t>
            </a:r>
            <a:r>
              <a:rPr lang="it-IT" sz="2000" dirty="0"/>
              <a:t>e un livello di T </a:t>
            </a:r>
            <a:r>
              <a:rPr lang="it-IT" sz="2000" dirty="0" smtClean="0"/>
              <a:t>maggiore. </a:t>
            </a:r>
          </a:p>
          <a:p>
            <a:endParaRPr lang="it-IT" sz="2000" dirty="0"/>
          </a:p>
          <a:p>
            <a:r>
              <a:rPr lang="it-IT" sz="2000" dirty="0" smtClean="0"/>
              <a:t>Se ci fosse la possibilità di corruzione, al politico converrebbe pagare una tangente all’impresa per ottenere più L  piuttosto che ottenerlo attraverso maggiore T , che avrebbe per lui un costo politico superiore.</a:t>
            </a:r>
            <a:endParaRPr lang="it-IT" sz="2000" dirty="0"/>
          </a:p>
        </p:txBody>
      </p:sp>
    </p:spTree>
    <p:extLst>
      <p:ext uri="{BB962C8B-B14F-4D97-AF65-F5344CB8AC3E}">
        <p14:creationId xmlns:p14="http://schemas.microsoft.com/office/powerpoint/2010/main" val="72188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27</a:t>
            </a:fld>
            <a:endParaRPr lang="it-IT"/>
          </a:p>
        </p:txBody>
      </p:sp>
      <p:pic>
        <p:nvPicPr>
          <p:cNvPr id="4" name="Immagine 3"/>
          <p:cNvPicPr/>
          <p:nvPr/>
        </p:nvPicPr>
        <p:blipFill>
          <a:blip r:embed="rId2"/>
          <a:stretch>
            <a:fillRect/>
          </a:stretch>
        </p:blipFill>
        <p:spPr>
          <a:xfrm>
            <a:off x="2480441" y="728149"/>
            <a:ext cx="6673719" cy="5027191"/>
          </a:xfrm>
          <a:prstGeom prst="rect">
            <a:avLst/>
          </a:prstGeom>
        </p:spPr>
      </p:pic>
      <p:sp>
        <p:nvSpPr>
          <p:cNvPr id="5" name="Ovale 4"/>
          <p:cNvSpPr/>
          <p:nvPr/>
        </p:nvSpPr>
        <p:spPr>
          <a:xfrm flipH="1" flipV="1">
            <a:off x="6724458" y="3469957"/>
            <a:ext cx="94592" cy="840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Ovale 5"/>
          <p:cNvSpPr/>
          <p:nvPr/>
        </p:nvSpPr>
        <p:spPr>
          <a:xfrm>
            <a:off x="4828884" y="2545976"/>
            <a:ext cx="105105" cy="735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8094415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28</a:t>
            </a:fld>
            <a:endParaRPr lang="it-IT"/>
          </a:p>
        </p:txBody>
      </p:sp>
      <p:sp>
        <p:nvSpPr>
          <p:cNvPr id="4" name="Rettangolo 3"/>
          <p:cNvSpPr/>
          <p:nvPr/>
        </p:nvSpPr>
        <p:spPr>
          <a:xfrm>
            <a:off x="1468511" y="1748405"/>
            <a:ext cx="8671035" cy="4401205"/>
          </a:xfrm>
          <a:prstGeom prst="rect">
            <a:avLst/>
          </a:prstGeom>
        </p:spPr>
        <p:txBody>
          <a:bodyPr wrap="square">
            <a:spAutoFit/>
          </a:bodyPr>
          <a:lstStyle/>
          <a:p>
            <a:pPr>
              <a:spcAft>
                <a:spcPts val="0"/>
              </a:spcAft>
            </a:pPr>
            <a:r>
              <a:rPr lang="it-IT" sz="2000" b="1" dirty="0" smtClean="0">
                <a:latin typeface="Calibri" charset="0"/>
                <a:ea typeface="Calibri" charset="0"/>
                <a:cs typeface="Times New Roman" charset="0"/>
              </a:rPr>
              <a:t>In conclusione,</a:t>
            </a:r>
            <a:r>
              <a:rPr lang="it-IT" sz="2000" dirty="0" smtClean="0">
                <a:latin typeface="Calibri" charset="0"/>
                <a:ea typeface="Calibri" charset="0"/>
                <a:cs typeface="Times New Roman" charset="0"/>
              </a:rPr>
              <a:t> </a:t>
            </a:r>
          </a:p>
          <a:p>
            <a:pPr>
              <a:spcAft>
                <a:spcPts val="0"/>
              </a:spcAft>
            </a:pPr>
            <a:endParaRPr lang="it-IT" sz="2000" dirty="0">
              <a:latin typeface="Calibri" charset="0"/>
              <a:ea typeface="Calibri" charset="0"/>
              <a:cs typeface="Times New Roman" charset="0"/>
            </a:endParaRPr>
          </a:p>
          <a:p>
            <a:pPr>
              <a:spcAft>
                <a:spcPts val="0"/>
              </a:spcAft>
            </a:pPr>
            <a:r>
              <a:rPr lang="it-IT" sz="2000" dirty="0">
                <a:latin typeface="Calibri" charset="0"/>
                <a:ea typeface="Calibri" charset="0"/>
                <a:cs typeface="Times New Roman" charset="0"/>
              </a:rPr>
              <a:t>S</a:t>
            </a:r>
            <a:r>
              <a:rPr lang="it-IT" sz="2000" dirty="0" smtClean="0">
                <a:latin typeface="Calibri" charset="0"/>
                <a:ea typeface="Calibri" charset="0"/>
                <a:cs typeface="Times New Roman" charset="0"/>
              </a:rPr>
              <a:t>enza </a:t>
            </a:r>
            <a:r>
              <a:rPr lang="it-IT" sz="2000" dirty="0">
                <a:latin typeface="Calibri" charset="0"/>
                <a:ea typeface="Calibri" charset="0"/>
                <a:cs typeface="Times New Roman" charset="0"/>
              </a:rPr>
              <a:t>corruzione e con controllo </a:t>
            </a:r>
            <a:r>
              <a:rPr lang="it-IT" sz="2000" dirty="0" smtClean="0">
                <a:latin typeface="Calibri" charset="0"/>
                <a:ea typeface="Calibri" charset="0"/>
                <a:cs typeface="Times New Roman" charset="0"/>
              </a:rPr>
              <a:t>di L da parte del politico, si </a:t>
            </a:r>
            <a:r>
              <a:rPr lang="it-IT" sz="2000" dirty="0">
                <a:latin typeface="Calibri" charset="0"/>
                <a:ea typeface="Calibri" charset="0"/>
                <a:cs typeface="Times New Roman" charset="0"/>
              </a:rPr>
              <a:t>può avere un L maggiore o minore </a:t>
            </a:r>
            <a:r>
              <a:rPr lang="it-IT" sz="2000" dirty="0" smtClean="0">
                <a:latin typeface="Calibri" charset="0"/>
                <a:ea typeface="Calibri" charset="0"/>
                <a:cs typeface="Times New Roman" charset="0"/>
              </a:rPr>
              <a:t>rispetto all’equilibrio </a:t>
            </a:r>
            <a:r>
              <a:rPr lang="it-IT" sz="2000" dirty="0">
                <a:latin typeface="Calibri" charset="0"/>
                <a:ea typeface="Calibri" charset="0"/>
                <a:cs typeface="Times New Roman" charset="0"/>
              </a:rPr>
              <a:t>con </a:t>
            </a:r>
            <a:r>
              <a:rPr lang="it-IT" sz="2000" dirty="0" smtClean="0">
                <a:latin typeface="Calibri" charset="0"/>
                <a:ea typeface="Calibri" charset="0"/>
                <a:cs typeface="Times New Roman" charset="0"/>
              </a:rPr>
              <a:t>corruzione (efficienza congiunta). </a:t>
            </a:r>
          </a:p>
          <a:p>
            <a:pPr>
              <a:spcAft>
                <a:spcPts val="0"/>
              </a:spcAft>
            </a:pPr>
            <a:endParaRPr lang="it-IT" sz="2000" dirty="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Quando </a:t>
            </a:r>
            <a:r>
              <a:rPr lang="it-IT" sz="2000" dirty="0">
                <a:latin typeface="Calibri" charset="0"/>
                <a:ea typeface="Calibri" charset="0"/>
                <a:cs typeface="Times New Roman" charset="0"/>
              </a:rPr>
              <a:t>senza corruzione L </a:t>
            </a:r>
            <a:r>
              <a:rPr lang="it-IT" sz="2000" dirty="0" smtClean="0">
                <a:latin typeface="Calibri" charset="0"/>
                <a:ea typeface="Calibri" charset="0"/>
                <a:cs typeface="Times New Roman" charset="0"/>
              </a:rPr>
              <a:t> è </a:t>
            </a:r>
            <a:r>
              <a:rPr lang="it-IT" sz="2000" dirty="0">
                <a:latin typeface="Calibri" charset="0"/>
                <a:ea typeface="Calibri" charset="0"/>
                <a:cs typeface="Times New Roman" charset="0"/>
              </a:rPr>
              <a:t>più alto </a:t>
            </a:r>
            <a:r>
              <a:rPr lang="it-IT" sz="2000" dirty="0" smtClean="0">
                <a:latin typeface="Calibri" charset="0"/>
                <a:ea typeface="Calibri" charset="0"/>
                <a:cs typeface="Times New Roman" charset="0"/>
              </a:rPr>
              <a:t>rispetto all’equilibrio </a:t>
            </a:r>
            <a:r>
              <a:rPr lang="it-IT" sz="2000" dirty="0">
                <a:latin typeface="Calibri" charset="0"/>
                <a:ea typeface="Calibri" charset="0"/>
                <a:cs typeface="Times New Roman" charset="0"/>
              </a:rPr>
              <a:t>con </a:t>
            </a:r>
            <a:r>
              <a:rPr lang="it-IT" sz="2000" dirty="0" smtClean="0">
                <a:latin typeface="Calibri" charset="0"/>
                <a:ea typeface="Calibri" charset="0"/>
                <a:cs typeface="Times New Roman" charset="0"/>
              </a:rPr>
              <a:t>corruzione, cioè il punto di efficienza congiunta è a sinistra del </a:t>
            </a:r>
            <a:r>
              <a:rPr lang="it-IT" sz="2000" i="1" dirty="0" err="1" smtClean="0">
                <a:latin typeface="Calibri" charset="0"/>
                <a:ea typeface="Calibri" charset="0"/>
                <a:cs typeface="Times New Roman" charset="0"/>
              </a:rPr>
              <a:t>threat</a:t>
            </a:r>
            <a:r>
              <a:rPr lang="it-IT" sz="2000" i="1" dirty="0" smtClean="0">
                <a:latin typeface="Calibri" charset="0"/>
                <a:ea typeface="Calibri" charset="0"/>
                <a:cs typeface="Times New Roman" charset="0"/>
              </a:rPr>
              <a:t> </a:t>
            </a:r>
            <a:r>
              <a:rPr lang="it-IT" sz="2000" i="1" dirty="0" err="1" smtClean="0">
                <a:latin typeface="Calibri" charset="0"/>
                <a:ea typeface="Calibri" charset="0"/>
                <a:cs typeface="Times New Roman" charset="0"/>
              </a:rPr>
              <a:t>point</a:t>
            </a:r>
            <a:r>
              <a:rPr lang="it-IT" sz="2000" dirty="0" smtClean="0">
                <a:latin typeface="Calibri" charset="0"/>
                <a:ea typeface="Calibri" charset="0"/>
                <a:cs typeface="Times New Roman" charset="0"/>
              </a:rPr>
              <a:t>, allora </a:t>
            </a:r>
            <a:r>
              <a:rPr lang="it-IT" sz="2000" dirty="0">
                <a:latin typeface="Calibri" charset="0"/>
                <a:ea typeface="Calibri" charset="0"/>
                <a:cs typeface="Times New Roman" charset="0"/>
              </a:rPr>
              <a:t>il manager </a:t>
            </a:r>
            <a:r>
              <a:rPr lang="it-IT" sz="2000" dirty="0" smtClean="0">
                <a:latin typeface="Calibri" charset="0"/>
                <a:ea typeface="Calibri" charset="0"/>
                <a:cs typeface="Times New Roman" charset="0"/>
              </a:rPr>
              <a:t>ha interesse a corrompere </a:t>
            </a:r>
            <a:r>
              <a:rPr lang="it-IT" sz="2000" dirty="0">
                <a:latin typeface="Calibri" charset="0"/>
                <a:ea typeface="Calibri" charset="0"/>
                <a:cs typeface="Times New Roman" charset="0"/>
              </a:rPr>
              <a:t>il </a:t>
            </a:r>
            <a:r>
              <a:rPr lang="it-IT" sz="2000" dirty="0" smtClean="0">
                <a:latin typeface="Calibri" charset="0"/>
                <a:ea typeface="Calibri" charset="0"/>
                <a:cs typeface="Times New Roman" charset="0"/>
              </a:rPr>
              <a:t>politico, (la corruzione in questo caso aumenta l’efficienza).</a:t>
            </a: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Quando senza </a:t>
            </a:r>
            <a:r>
              <a:rPr lang="it-IT" sz="2000" dirty="0">
                <a:latin typeface="Calibri" charset="0"/>
                <a:ea typeface="Calibri" charset="0"/>
                <a:cs typeface="Times New Roman" charset="0"/>
              </a:rPr>
              <a:t>corruzione </a:t>
            </a:r>
            <a:r>
              <a:rPr lang="it-IT" sz="2000" dirty="0" smtClean="0">
                <a:latin typeface="Calibri" charset="0"/>
                <a:ea typeface="Calibri" charset="0"/>
                <a:cs typeface="Times New Roman" charset="0"/>
              </a:rPr>
              <a:t>L è </a:t>
            </a:r>
            <a:r>
              <a:rPr lang="it-IT" sz="2000" dirty="0">
                <a:latin typeface="Calibri" charset="0"/>
                <a:ea typeface="Calibri" charset="0"/>
                <a:cs typeface="Times New Roman" charset="0"/>
              </a:rPr>
              <a:t>più </a:t>
            </a:r>
            <a:r>
              <a:rPr lang="it-IT" sz="2000" dirty="0" smtClean="0">
                <a:latin typeface="Calibri" charset="0"/>
                <a:ea typeface="Calibri" charset="0"/>
                <a:cs typeface="Times New Roman" charset="0"/>
              </a:rPr>
              <a:t>basso rispetto all’equilibrio con corruzione, </a:t>
            </a:r>
            <a:r>
              <a:rPr lang="it-IT" sz="2000" dirty="0">
                <a:latin typeface="Calibri" charset="0"/>
                <a:ea typeface="Calibri" charset="0"/>
                <a:cs typeface="Times New Roman" charset="0"/>
              </a:rPr>
              <a:t>cioè il punto di efficienza </a:t>
            </a:r>
            <a:r>
              <a:rPr lang="it-IT" sz="2000" dirty="0" smtClean="0">
                <a:latin typeface="Calibri" charset="0"/>
                <a:ea typeface="Calibri" charset="0"/>
                <a:cs typeface="Times New Roman" charset="0"/>
              </a:rPr>
              <a:t>congiunta è </a:t>
            </a:r>
            <a:r>
              <a:rPr lang="it-IT" sz="2000" dirty="0">
                <a:latin typeface="Calibri" charset="0"/>
                <a:ea typeface="Calibri" charset="0"/>
                <a:cs typeface="Times New Roman" charset="0"/>
              </a:rPr>
              <a:t>a sinistra del </a:t>
            </a:r>
            <a:r>
              <a:rPr lang="it-IT" sz="2000" i="1" dirty="0" err="1">
                <a:latin typeface="Calibri" charset="0"/>
                <a:ea typeface="Calibri" charset="0"/>
                <a:cs typeface="Times New Roman" charset="0"/>
              </a:rPr>
              <a:t>threat</a:t>
            </a:r>
            <a:r>
              <a:rPr lang="it-IT" sz="2000" i="1" dirty="0">
                <a:latin typeface="Calibri" charset="0"/>
                <a:ea typeface="Calibri" charset="0"/>
                <a:cs typeface="Times New Roman" charset="0"/>
              </a:rPr>
              <a:t> </a:t>
            </a:r>
            <a:r>
              <a:rPr lang="it-IT" sz="2000" i="1" dirty="0" err="1">
                <a:latin typeface="Calibri" charset="0"/>
                <a:ea typeface="Calibri" charset="0"/>
                <a:cs typeface="Times New Roman" charset="0"/>
              </a:rPr>
              <a:t>point</a:t>
            </a:r>
            <a:r>
              <a:rPr lang="it-IT" sz="2000" dirty="0">
                <a:latin typeface="Calibri" charset="0"/>
                <a:ea typeface="Calibri" charset="0"/>
                <a:cs typeface="Times New Roman" charset="0"/>
              </a:rPr>
              <a:t>, </a:t>
            </a:r>
            <a:r>
              <a:rPr lang="it-IT" sz="2000" dirty="0" smtClean="0">
                <a:latin typeface="Calibri" charset="0"/>
                <a:ea typeface="Calibri" charset="0"/>
                <a:cs typeface="Times New Roman" charset="0"/>
              </a:rPr>
              <a:t>allora è </a:t>
            </a:r>
            <a:r>
              <a:rPr lang="it-IT" sz="2000" dirty="0">
                <a:latin typeface="Calibri" charset="0"/>
                <a:ea typeface="Calibri" charset="0"/>
                <a:cs typeface="Times New Roman" charset="0"/>
              </a:rPr>
              <a:t>il politico che </a:t>
            </a:r>
            <a:r>
              <a:rPr lang="it-IT" sz="2000" dirty="0" smtClean="0">
                <a:latin typeface="Calibri" charset="0"/>
                <a:ea typeface="Calibri" charset="0"/>
                <a:cs typeface="Times New Roman" charset="0"/>
              </a:rPr>
              <a:t>avrebbe </a:t>
            </a:r>
            <a:r>
              <a:rPr lang="it-IT" sz="2000" dirty="0">
                <a:latin typeface="Calibri" charset="0"/>
                <a:ea typeface="Calibri" charset="0"/>
                <a:cs typeface="Times New Roman" charset="0"/>
              </a:rPr>
              <a:t>convenienza a corrompere il manager per </a:t>
            </a:r>
            <a:r>
              <a:rPr lang="it-IT" sz="2000" dirty="0" smtClean="0">
                <a:latin typeface="Calibri" charset="0"/>
                <a:ea typeface="Calibri" charset="0"/>
                <a:cs typeface="Times New Roman" charset="0"/>
              </a:rPr>
              <a:t>aumentare  </a:t>
            </a:r>
            <a:r>
              <a:rPr lang="it-IT" sz="2000" dirty="0">
                <a:latin typeface="Calibri" charset="0"/>
                <a:ea typeface="Calibri" charset="0"/>
                <a:cs typeface="Times New Roman" charset="0"/>
              </a:rPr>
              <a:t>L </a:t>
            </a:r>
            <a:r>
              <a:rPr lang="it-IT" sz="2000" dirty="0" smtClean="0">
                <a:latin typeface="Calibri" charset="0"/>
                <a:ea typeface="Calibri" charset="0"/>
                <a:cs typeface="Times New Roman" charset="0"/>
              </a:rPr>
              <a:t>in cambio di tangenti </a:t>
            </a:r>
            <a:r>
              <a:rPr lang="it-IT" sz="2000" dirty="0">
                <a:latin typeface="Calibri" charset="0"/>
                <a:ea typeface="Calibri" charset="0"/>
                <a:cs typeface="Times New Roman" charset="0"/>
              </a:rPr>
              <a:t>piuttosto che </a:t>
            </a:r>
            <a:r>
              <a:rPr lang="it-IT" sz="2000" dirty="0" smtClean="0">
                <a:latin typeface="Calibri" charset="0"/>
                <a:ea typeface="Calibri" charset="0"/>
                <a:cs typeface="Times New Roman" charset="0"/>
              </a:rPr>
              <a:t>in cambio di sussidi.</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742003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29</a:t>
            </a:fld>
            <a:endParaRPr lang="it-IT"/>
          </a:p>
        </p:txBody>
      </p:sp>
      <p:sp>
        <p:nvSpPr>
          <p:cNvPr id="4" name="Rettangolo 3"/>
          <p:cNvSpPr/>
          <p:nvPr/>
        </p:nvSpPr>
        <p:spPr>
          <a:xfrm>
            <a:off x="1261241" y="473015"/>
            <a:ext cx="8881242" cy="5740033"/>
          </a:xfrm>
          <a:prstGeom prst="rect">
            <a:avLst/>
          </a:prstGeom>
        </p:spPr>
        <p:txBody>
          <a:bodyPr wrap="square">
            <a:spAutoFit/>
          </a:bodyPr>
          <a:lstStyle/>
          <a:p>
            <a:pPr>
              <a:spcAft>
                <a:spcPts val="0"/>
              </a:spcAft>
            </a:pPr>
            <a:r>
              <a:rPr lang="it-IT" b="1" dirty="0" smtClean="0">
                <a:latin typeface="Calibri" charset="0"/>
                <a:ea typeface="Calibri" charset="0"/>
                <a:cs typeface="Times New Roman" charset="0"/>
              </a:rPr>
              <a:t>Cosa </a:t>
            </a:r>
            <a:r>
              <a:rPr lang="it-IT" b="1" dirty="0">
                <a:latin typeface="Calibri" charset="0"/>
                <a:ea typeface="Calibri" charset="0"/>
                <a:cs typeface="Times New Roman" charset="0"/>
              </a:rPr>
              <a:t>succede quando il politico mantiene il </a:t>
            </a:r>
            <a:r>
              <a:rPr lang="it-IT" b="1" dirty="0" smtClean="0">
                <a:latin typeface="Calibri" charset="0"/>
                <a:ea typeface="Calibri" charset="0"/>
                <a:cs typeface="Times New Roman" charset="0"/>
              </a:rPr>
              <a:t>controllo di L, </a:t>
            </a:r>
            <a:r>
              <a:rPr lang="it-IT" b="1" dirty="0">
                <a:latin typeface="Calibri" charset="0"/>
                <a:ea typeface="Calibri" charset="0"/>
                <a:cs typeface="Times New Roman" charset="0"/>
              </a:rPr>
              <a:t>non c’è </a:t>
            </a:r>
            <a:r>
              <a:rPr lang="it-IT" b="1" dirty="0" smtClean="0">
                <a:latin typeface="Calibri" charset="0"/>
                <a:ea typeface="Calibri" charset="0"/>
                <a:cs typeface="Times New Roman" charset="0"/>
              </a:rPr>
              <a:t>corruzione </a:t>
            </a:r>
            <a:r>
              <a:rPr lang="it-IT" b="1" dirty="0">
                <a:latin typeface="Calibri" charset="0"/>
                <a:ea typeface="Calibri" charset="0"/>
                <a:cs typeface="Times New Roman" charset="0"/>
              </a:rPr>
              <a:t>e il cash flow si sposta dal Tesoro al </a:t>
            </a:r>
            <a:r>
              <a:rPr lang="it-IT" b="1" dirty="0" smtClean="0">
                <a:latin typeface="Calibri" charset="0"/>
                <a:ea typeface="Calibri" charset="0"/>
                <a:cs typeface="Times New Roman" charset="0"/>
              </a:rPr>
              <a:t>manager, cioè </a:t>
            </a:r>
            <a:r>
              <a:rPr lang="it-IT" b="1" dirty="0">
                <a:latin typeface="Calibri" charset="0"/>
                <a:ea typeface="Calibri" charset="0"/>
                <a:cs typeface="Times New Roman" charset="0"/>
              </a:rPr>
              <a:t>aumenta </a:t>
            </a:r>
            <a:r>
              <a:rPr lang="it-IT" b="1" dirty="0">
                <a:latin typeface="Symbol" charset="2"/>
                <a:ea typeface="Calibri" charset="0"/>
                <a:cs typeface="Times New Roman" charset="0"/>
              </a:rPr>
              <a:t>a</a:t>
            </a:r>
            <a:r>
              <a:rPr lang="it-IT" b="1" dirty="0" smtClean="0">
                <a:latin typeface="Symbol" charset="2"/>
                <a:ea typeface="Calibri" charset="0"/>
                <a:cs typeface="Times New Roman" charset="0"/>
              </a:rPr>
              <a:t>? </a:t>
            </a:r>
            <a:endParaRPr lang="it-IT" sz="1600" b="1" dirty="0">
              <a:latin typeface="Calibri" charset="0"/>
              <a:ea typeface="Calibri" charset="0"/>
              <a:cs typeface="Times New Roman" charset="0"/>
            </a:endParaRPr>
          </a:p>
          <a:p>
            <a:pPr>
              <a:spcAft>
                <a:spcPts val="0"/>
              </a:spcAft>
            </a:pPr>
            <a:r>
              <a:rPr lang="it-IT"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Bef>
                <a:spcPts val="600"/>
              </a:spcBef>
              <a:spcAft>
                <a:spcPts val="0"/>
              </a:spcAft>
            </a:pPr>
            <a:r>
              <a:rPr lang="it-IT" dirty="0" smtClean="0">
                <a:latin typeface="Calibri" charset="0"/>
                <a:ea typeface="Calibri" charset="0"/>
                <a:cs typeface="Times New Roman" charset="0"/>
              </a:rPr>
              <a:t>Un </a:t>
            </a:r>
            <a:r>
              <a:rPr lang="it-IT" dirty="0">
                <a:latin typeface="Calibri" charset="0"/>
                <a:ea typeface="Calibri" charset="0"/>
                <a:cs typeface="Times New Roman" charset="0"/>
              </a:rPr>
              <a:t>aumento di </a:t>
            </a:r>
            <a:r>
              <a:rPr lang="it-IT" dirty="0">
                <a:latin typeface="Symbol" charset="2"/>
                <a:ea typeface="Calibri" charset="0"/>
                <a:cs typeface="Times New Roman" charset="0"/>
              </a:rPr>
              <a:t>a </a:t>
            </a:r>
            <a:r>
              <a:rPr lang="it-IT" dirty="0">
                <a:latin typeface="Calibri" charset="0"/>
                <a:ea typeface="Calibri" charset="0"/>
                <a:cs typeface="Times New Roman" charset="0"/>
              </a:rPr>
              <a:t>implica un aumento di L e una diminuzione di </a:t>
            </a:r>
            <a:r>
              <a:rPr lang="it-IT" dirty="0" smtClean="0">
                <a:latin typeface="Calibri" charset="0"/>
                <a:ea typeface="Calibri" charset="0"/>
                <a:cs typeface="Times New Roman" charset="0"/>
              </a:rPr>
              <a:t>T, </a:t>
            </a:r>
            <a:r>
              <a:rPr lang="it-IT" sz="1600" dirty="0" smtClean="0">
                <a:latin typeface="Calibri" charset="0"/>
                <a:ea typeface="Calibri" charset="0"/>
                <a:cs typeface="Times New Roman" charset="0"/>
              </a:rPr>
              <a:t> </a:t>
            </a:r>
            <a:r>
              <a:rPr lang="it-IT" dirty="0" smtClean="0">
                <a:latin typeface="Calibri" charset="0"/>
                <a:ea typeface="Calibri" charset="0"/>
                <a:cs typeface="Times New Roman" charset="0"/>
              </a:rPr>
              <a:t>perché si </a:t>
            </a:r>
            <a:r>
              <a:rPr lang="it-IT" dirty="0">
                <a:latin typeface="Calibri" charset="0"/>
                <a:ea typeface="Calibri" charset="0"/>
                <a:cs typeface="Times New Roman" charset="0"/>
              </a:rPr>
              <a:t>sposta in basso la retta che rappresenta il vincolo di razionalità del manager, e quindi l’intersezione con la curva è più in basso a destra. </a:t>
            </a:r>
            <a:endParaRPr lang="it-IT" dirty="0" smtClean="0">
              <a:latin typeface="Calibri" charset="0"/>
              <a:ea typeface="Calibri" charset="0"/>
              <a:cs typeface="Times New Roman" charset="0"/>
            </a:endParaRPr>
          </a:p>
          <a:p>
            <a:pPr>
              <a:spcBef>
                <a:spcPts val="600"/>
              </a:spcBef>
              <a:spcAft>
                <a:spcPts val="0"/>
              </a:spcAft>
            </a:pPr>
            <a:r>
              <a:rPr lang="it-IT" dirty="0" smtClean="0">
                <a:latin typeface="Calibri" charset="0"/>
                <a:ea typeface="Calibri" charset="0"/>
                <a:cs typeface="Times New Roman" charset="0"/>
              </a:rPr>
              <a:t>Intuitivamente</a:t>
            </a:r>
            <a:r>
              <a:rPr lang="it-IT" dirty="0">
                <a:latin typeface="Calibri" charset="0"/>
                <a:ea typeface="Calibri" charset="0"/>
                <a:cs typeface="Times New Roman" charset="0"/>
              </a:rPr>
              <a:t>, </a:t>
            </a:r>
            <a:r>
              <a:rPr lang="it-IT" dirty="0" smtClean="0">
                <a:latin typeface="Calibri" charset="0"/>
                <a:ea typeface="Calibri" charset="0"/>
                <a:cs typeface="Times New Roman" charset="0"/>
              </a:rPr>
              <a:t>questo significa che un </a:t>
            </a:r>
            <a:r>
              <a:rPr lang="it-IT" dirty="0">
                <a:latin typeface="Calibri" charset="0"/>
                <a:ea typeface="Calibri" charset="0"/>
                <a:cs typeface="Times New Roman" charset="0"/>
              </a:rPr>
              <a:t>aumento del cash flow del manager consente al politico di imporre un aumento di L senza ricorrere a </a:t>
            </a:r>
            <a:r>
              <a:rPr lang="it-IT" dirty="0" smtClean="0">
                <a:latin typeface="Calibri" charset="0"/>
                <a:ea typeface="Calibri" charset="0"/>
                <a:cs typeface="Times New Roman" charset="0"/>
              </a:rPr>
              <a:t>un maggiore T per impedirgli di andare in perdita e di sospendere l’attività. </a:t>
            </a:r>
          </a:p>
          <a:p>
            <a:pPr>
              <a:spcBef>
                <a:spcPts val="600"/>
              </a:spcBef>
              <a:spcAft>
                <a:spcPts val="0"/>
              </a:spcAft>
            </a:pPr>
            <a:r>
              <a:rPr lang="it-IT" b="1" dirty="0" smtClean="0">
                <a:latin typeface="Calibri" charset="0"/>
                <a:ea typeface="Calibri" charset="0"/>
                <a:cs typeface="Times New Roman" charset="0"/>
              </a:rPr>
              <a:t>Questo risultato ha una importante implicazione: una impresa privata ma regolata, cioè con il controllo di L da parte del politico, può avere un L , cioè un’occupazione in eccesso, maggiore di un’impresa pubblica. </a:t>
            </a:r>
          </a:p>
          <a:p>
            <a:pPr>
              <a:spcBef>
                <a:spcPts val="600"/>
              </a:spcBef>
              <a:spcAft>
                <a:spcPts val="0"/>
              </a:spcAft>
            </a:pPr>
            <a:r>
              <a:rPr lang="it-IT" dirty="0" smtClean="0">
                <a:latin typeface="Calibri" charset="0"/>
                <a:ea typeface="Calibri" charset="0"/>
                <a:cs typeface="Times New Roman" charset="0"/>
              </a:rPr>
              <a:t>In un’impresa pubblica, i cui profitti vanno al Tesoro, il politico deve pagare l’inefficienza, cioè L, mediante sussidi che hanno un costo politico, un’impresa privata può essere invece regolamentata in modo da forzarla a pagare la propria inefficienza riducendo i propri profitti.  </a:t>
            </a:r>
          </a:p>
          <a:p>
            <a:pPr>
              <a:spcBef>
                <a:spcPts val="600"/>
              </a:spcBef>
              <a:spcAft>
                <a:spcPts val="0"/>
              </a:spcAft>
            </a:pPr>
            <a:r>
              <a:rPr lang="it-IT" dirty="0" smtClean="0">
                <a:latin typeface="Calibri" charset="0"/>
                <a:ea typeface="Calibri" charset="0"/>
                <a:cs typeface="Times New Roman" charset="0"/>
              </a:rPr>
              <a:t>Questo risultato suggerisce anche che la regolamentazione, senza corruzione, può rappresentare un problema maggiore della proprietà pubblica e che la privatizzazione senza deregolamentazione può essere pericolosa perché i politici possono estrarre maggiori vantaggi dalle imprese o attraverso tangenti o attraverso occupazione in eccesso.</a:t>
            </a:r>
          </a:p>
        </p:txBody>
      </p:sp>
    </p:spTree>
    <p:extLst>
      <p:ext uri="{BB962C8B-B14F-4D97-AF65-F5344CB8AC3E}">
        <p14:creationId xmlns:p14="http://schemas.microsoft.com/office/powerpoint/2010/main" val="19223506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30</a:t>
            </a:fld>
            <a:endParaRPr lang="it-IT"/>
          </a:p>
        </p:txBody>
      </p:sp>
      <p:sp>
        <p:nvSpPr>
          <p:cNvPr id="4" name="Rettangolo 3"/>
          <p:cNvSpPr/>
          <p:nvPr/>
        </p:nvSpPr>
        <p:spPr>
          <a:xfrm>
            <a:off x="845127" y="355134"/>
            <a:ext cx="9989128" cy="5909310"/>
          </a:xfrm>
          <a:prstGeom prst="rect">
            <a:avLst/>
          </a:prstGeom>
        </p:spPr>
        <p:txBody>
          <a:bodyPr wrap="square">
            <a:spAutoFit/>
          </a:bodyPr>
          <a:lstStyle/>
          <a:p>
            <a:r>
              <a:rPr lang="it-IT" sz="2000" b="1" dirty="0"/>
              <a:t>Caso 3b    Controllo di L da parte del manager senza corruzione</a:t>
            </a:r>
          </a:p>
          <a:p>
            <a:pPr>
              <a:spcAft>
                <a:spcPts val="0"/>
              </a:spcAft>
            </a:pPr>
            <a:r>
              <a:rPr lang="it-IT" b="1"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Nel </a:t>
            </a:r>
            <a:r>
              <a:rPr lang="it-IT" dirty="0">
                <a:latin typeface="Calibri" charset="0"/>
                <a:ea typeface="Calibri" charset="0"/>
                <a:cs typeface="Times New Roman" charset="0"/>
              </a:rPr>
              <a:t>caso </a:t>
            </a:r>
            <a:r>
              <a:rPr lang="it-IT" dirty="0" smtClean="0">
                <a:latin typeface="Calibri" charset="0"/>
                <a:ea typeface="Calibri" charset="0"/>
                <a:cs typeface="Times New Roman" charset="0"/>
              </a:rPr>
              <a:t>in cui il </a:t>
            </a:r>
            <a:r>
              <a:rPr lang="it-IT" dirty="0">
                <a:latin typeface="Calibri" charset="0"/>
                <a:ea typeface="Calibri" charset="0"/>
                <a:cs typeface="Times New Roman" charset="0"/>
              </a:rPr>
              <a:t>manager controlla L e il politico controlla T, i due possono negoziare scambiandosi, anche senza corruzione, L con </a:t>
            </a:r>
            <a:r>
              <a:rPr lang="it-IT" dirty="0" smtClean="0">
                <a:latin typeface="Calibri" charset="0"/>
                <a:ea typeface="Calibri" charset="0"/>
                <a:cs typeface="Times New Roman" charset="0"/>
              </a:rPr>
              <a:t>T e in tal modo possono aumentare sia L sia T.  (Quando il politico controlla sia L sia T non c’è scambio in assenza dello strumento di scambio rappresentato dalla tangente). </a:t>
            </a:r>
            <a:endParaRPr lang="it-IT" sz="1600" dirty="0">
              <a:latin typeface="Calibri" charset="0"/>
              <a:ea typeface="Calibri" charset="0"/>
              <a:cs typeface="Times New Roman" charset="0"/>
            </a:endParaRPr>
          </a:p>
          <a:p>
            <a:pPr>
              <a:spcAft>
                <a:spcPts val="0"/>
              </a:spcAft>
            </a:pPr>
            <a:r>
              <a:rPr lang="it-IT" b="1" dirty="0">
                <a:latin typeface="Calibri" charset="0"/>
                <a:ea typeface="Calibri" charset="0"/>
                <a:cs typeface="Times New Roman" charset="0"/>
              </a:rPr>
              <a:t> </a:t>
            </a:r>
            <a:endParaRPr lang="it-IT" sz="1600" dirty="0">
              <a:latin typeface="Calibri" charset="0"/>
              <a:ea typeface="Calibri" charset="0"/>
              <a:cs typeface="Times New Roman" charset="0"/>
            </a:endParaRPr>
          </a:p>
          <a:p>
            <a:pPr>
              <a:spcAft>
                <a:spcPts val="0"/>
              </a:spcAft>
            </a:pPr>
            <a:r>
              <a:rPr lang="it-IT" dirty="0" smtClean="0">
                <a:latin typeface="Calibri" charset="0"/>
                <a:ea typeface="Calibri" charset="0"/>
                <a:cs typeface="Times New Roman" charset="0"/>
              </a:rPr>
              <a:t>In questo caso, poiché </a:t>
            </a:r>
            <a:r>
              <a:rPr lang="it-IT" dirty="0">
                <a:latin typeface="Calibri" charset="0"/>
                <a:ea typeface="Calibri" charset="0"/>
                <a:cs typeface="Times New Roman" charset="0"/>
              </a:rPr>
              <a:t>il manager ha </a:t>
            </a:r>
            <a:r>
              <a:rPr lang="it-IT" dirty="0" smtClean="0">
                <a:latin typeface="Calibri" charset="0"/>
                <a:ea typeface="Calibri" charset="0"/>
                <a:cs typeface="Times New Roman" charset="0"/>
              </a:rPr>
              <a:t>come </a:t>
            </a:r>
            <a:r>
              <a:rPr lang="it-IT" dirty="0">
                <a:latin typeface="Calibri" charset="0"/>
                <a:ea typeface="Calibri" charset="0"/>
                <a:cs typeface="Times New Roman" charset="0"/>
              </a:rPr>
              <a:t>utilità di base </a:t>
            </a:r>
            <a:r>
              <a:rPr lang="it-IT" dirty="0" err="1" smtClean="0">
                <a:latin typeface="Symbol" charset="2"/>
                <a:ea typeface="Calibri" charset="0"/>
                <a:cs typeface="Times New Roman" charset="0"/>
              </a:rPr>
              <a:t>ap</a:t>
            </a:r>
            <a:r>
              <a:rPr lang="it-IT" dirty="0" smtClean="0">
                <a:latin typeface="Symbol" charset="2"/>
                <a:ea typeface="Calibri" charset="0"/>
                <a:cs typeface="Times New Roman" charset="0"/>
              </a:rPr>
              <a:t> </a:t>
            </a:r>
            <a:r>
              <a:rPr lang="it-IT" dirty="0" smtClean="0">
                <a:latin typeface="Calibri" charset="0"/>
                <a:ea typeface="Calibri" charset="0"/>
                <a:cs typeface="Times New Roman" charset="0"/>
              </a:rPr>
              <a:t>(al </a:t>
            </a:r>
            <a:r>
              <a:rPr lang="it-IT" dirty="0">
                <a:latin typeface="Calibri" charset="0"/>
                <a:ea typeface="Calibri" charset="0"/>
                <a:cs typeface="Times New Roman" charset="0"/>
              </a:rPr>
              <a:t>di sotto della quale non c’è accordo</a:t>
            </a:r>
            <a:r>
              <a:rPr lang="it-IT" dirty="0" smtClean="0">
                <a:latin typeface="Calibri" charset="0"/>
                <a:ea typeface="Calibri" charset="0"/>
                <a:cs typeface="Times New Roman" charset="0"/>
              </a:rPr>
              <a:t>), </a:t>
            </a:r>
            <a:r>
              <a:rPr lang="it-IT" dirty="0">
                <a:latin typeface="Calibri" charset="0"/>
                <a:ea typeface="Calibri" charset="0"/>
                <a:cs typeface="Times New Roman" charset="0"/>
              </a:rPr>
              <a:t>la sua utilità incrementale è (T – </a:t>
            </a:r>
            <a:r>
              <a:rPr lang="it-IT" dirty="0" err="1">
                <a:latin typeface="Calibri" charset="0"/>
                <a:ea typeface="Calibri" charset="0"/>
                <a:cs typeface="Times New Roman" charset="0"/>
              </a:rPr>
              <a:t>wL</a:t>
            </a:r>
            <a:r>
              <a:rPr lang="it-IT" dirty="0" smtClean="0">
                <a:latin typeface="Calibri" charset="0"/>
                <a:ea typeface="Calibri" charset="0"/>
                <a:cs typeface="Times New Roman" charset="0"/>
              </a:rPr>
              <a:t>),  mentre poiché l’utilità </a:t>
            </a:r>
            <a:r>
              <a:rPr lang="it-IT" dirty="0">
                <a:latin typeface="Calibri" charset="0"/>
                <a:ea typeface="Calibri" charset="0"/>
                <a:cs typeface="Times New Roman" charset="0"/>
              </a:rPr>
              <a:t>di partenza del politico è </a:t>
            </a:r>
            <a:r>
              <a:rPr lang="it-IT" dirty="0" smtClean="0">
                <a:latin typeface="Calibri" charset="0"/>
                <a:ea typeface="Calibri" charset="0"/>
                <a:cs typeface="Times New Roman" charset="0"/>
              </a:rPr>
              <a:t>zero</a:t>
            </a:r>
            <a:r>
              <a:rPr lang="it-IT" dirty="0">
                <a:latin typeface="Calibri" charset="0"/>
                <a:ea typeface="Calibri" charset="0"/>
                <a:cs typeface="Times New Roman" charset="0"/>
              </a:rPr>
              <a:t> </a:t>
            </a:r>
            <a:r>
              <a:rPr lang="it-IT" dirty="0" smtClean="0">
                <a:latin typeface="Calibri" charset="0"/>
                <a:ea typeface="Calibri" charset="0"/>
                <a:cs typeface="Times New Roman" charset="0"/>
              </a:rPr>
              <a:t>quando </a:t>
            </a:r>
            <a:r>
              <a:rPr lang="it-IT" dirty="0">
                <a:latin typeface="Calibri" charset="0"/>
                <a:ea typeface="Calibri" charset="0"/>
                <a:cs typeface="Times New Roman" charset="0"/>
              </a:rPr>
              <a:t>non controlla L , la sua utilità incrementale è  B(L) – C(T</a:t>
            </a:r>
            <a:r>
              <a:rPr lang="it-IT" dirty="0" smtClean="0">
                <a:latin typeface="Calibri" charset="0"/>
                <a:ea typeface="Calibri" charset="0"/>
                <a:cs typeface="Times New Roman" charset="0"/>
              </a:rPr>
              <a:t>). </a:t>
            </a:r>
          </a:p>
          <a:p>
            <a:r>
              <a:rPr lang="it-IT" dirty="0" smtClean="0"/>
              <a:t>Alla soluzione </a:t>
            </a:r>
            <a:r>
              <a:rPr lang="it-IT" dirty="0"/>
              <a:t>del negoziato, senza </a:t>
            </a:r>
            <a:r>
              <a:rPr lang="it-IT" dirty="0" smtClean="0"/>
              <a:t>corruzione, abbiamo di nuovo   </a:t>
            </a:r>
          </a:p>
          <a:p>
            <a:endParaRPr lang="it-IT" dirty="0"/>
          </a:p>
          <a:p>
            <a:r>
              <a:rPr lang="it-IT" dirty="0" smtClean="0"/>
              <a:t>  B</a:t>
            </a:r>
            <a:r>
              <a:rPr lang="it-IT" dirty="0"/>
              <a:t>’(L) = </a:t>
            </a:r>
            <a:r>
              <a:rPr lang="it-IT" dirty="0" err="1"/>
              <a:t>wC</a:t>
            </a:r>
            <a:r>
              <a:rPr lang="it-IT" dirty="0"/>
              <a:t>’(T</a:t>
            </a:r>
            <a:r>
              <a:rPr lang="it-IT" dirty="0" smtClean="0"/>
              <a:t>).</a:t>
            </a:r>
          </a:p>
          <a:p>
            <a:endParaRPr lang="it-IT" dirty="0" smtClean="0"/>
          </a:p>
          <a:p>
            <a:r>
              <a:rPr lang="it-IT" dirty="0" smtClean="0"/>
              <a:t>In </a:t>
            </a:r>
            <a:r>
              <a:rPr lang="it-IT" dirty="0"/>
              <a:t>questo caso dove si trova l’equilibrio </a:t>
            </a:r>
            <a:r>
              <a:rPr lang="it-IT" dirty="0" smtClean="0"/>
              <a:t>senza corruzione rispetto alla soluzione efficiente?</a:t>
            </a:r>
          </a:p>
          <a:p>
            <a:r>
              <a:rPr lang="it-IT" dirty="0" smtClean="0"/>
              <a:t>Il punto di efficienza si può trovare a destra in basso rispetto all’equilibrio senza corruzione. In questo caso,  B’(L) è maggiore di </a:t>
            </a:r>
            <a:r>
              <a:rPr lang="it-IT" dirty="0" err="1" smtClean="0"/>
              <a:t>w</a:t>
            </a:r>
            <a:r>
              <a:rPr lang="it-IT" dirty="0" smtClean="0"/>
              <a:t> e C’(T) è maggiore di 1. Converrebbe con corruzione che il politico comprasse con tangenti maggiore L e minore T. </a:t>
            </a:r>
          </a:p>
          <a:p>
            <a:r>
              <a:rPr lang="it-IT" dirty="0" smtClean="0"/>
              <a:t>Nel caso opposto, in cui l’equilibrio senza tangente implica un L maggiore e un T minore rispetto al punto di efficienza, si potrebbe migliorare la situazione di entrambi se il manager potesse corrompere il politico comprandosi meno L  e più trasferimenti in cambio di tangenti. </a:t>
            </a:r>
          </a:p>
          <a:p>
            <a:endParaRPr lang="it-IT" sz="1600" dirty="0"/>
          </a:p>
        </p:txBody>
      </p:sp>
    </p:spTree>
    <p:extLst>
      <p:ext uri="{BB962C8B-B14F-4D97-AF65-F5344CB8AC3E}">
        <p14:creationId xmlns:p14="http://schemas.microsoft.com/office/powerpoint/2010/main" val="1700589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31</a:t>
            </a:fld>
            <a:endParaRPr lang="it-IT"/>
          </a:p>
        </p:txBody>
      </p:sp>
      <p:sp>
        <p:nvSpPr>
          <p:cNvPr id="4" name="CasellaDiTesto 3"/>
          <p:cNvSpPr txBox="1"/>
          <p:nvPr/>
        </p:nvSpPr>
        <p:spPr>
          <a:xfrm>
            <a:off x="678873" y="1595661"/>
            <a:ext cx="10986654" cy="4616648"/>
          </a:xfrm>
          <a:prstGeom prst="rect">
            <a:avLst/>
          </a:prstGeom>
          <a:noFill/>
        </p:spPr>
        <p:txBody>
          <a:bodyPr wrap="square" rtlCol="0">
            <a:spAutoFit/>
          </a:bodyPr>
          <a:lstStyle/>
          <a:p>
            <a:r>
              <a:rPr lang="it-IT" sz="2000" dirty="0" smtClean="0"/>
              <a:t>In conclusione, quando il manager controlla L , </a:t>
            </a:r>
          </a:p>
          <a:p>
            <a:endParaRPr lang="it-IT" sz="2000" dirty="0"/>
          </a:p>
          <a:p>
            <a:pPr marL="285750" indent="-285750">
              <a:buFont typeface="Arial" charset="0"/>
              <a:buChar char="•"/>
            </a:pPr>
            <a:r>
              <a:rPr lang="it-IT" sz="2000" dirty="0" smtClean="0"/>
              <a:t>si può in un equilibrio senza corruzione avere sia più L  sia meno L rispetto all’equilibrio con corruzione. Quando si ha meno L il politico avrebbe interesse a corrompere il manager, quando si  ha più L  il manager avrebbe interesse a corrompere il politico.</a:t>
            </a:r>
          </a:p>
          <a:p>
            <a:pPr marL="285750" indent="-285750">
              <a:buFont typeface="Arial" charset="0"/>
              <a:buChar char="•"/>
            </a:pPr>
            <a:endParaRPr lang="it-IT" sz="2000" dirty="0"/>
          </a:p>
          <a:p>
            <a:pPr marL="285750" indent="-285750">
              <a:buFont typeface="Arial" charset="0"/>
              <a:buChar char="•"/>
            </a:pPr>
            <a:r>
              <a:rPr lang="it-IT" sz="2000" dirty="0" smtClean="0"/>
              <a:t>la scelta di L e T è indipendente da </a:t>
            </a:r>
            <a:r>
              <a:rPr lang="it-IT" sz="2000" dirty="0" smtClean="0">
                <a:latin typeface="Symbol" charset="2"/>
                <a:ea typeface="Symbol" charset="2"/>
                <a:cs typeface="Symbol" charset="2"/>
              </a:rPr>
              <a:t>a, </a:t>
            </a:r>
            <a:r>
              <a:rPr lang="it-IT" sz="2000" dirty="0" smtClean="0">
                <a:ea typeface="Symbol" charset="2"/>
                <a:cs typeface="Symbol" charset="2"/>
              </a:rPr>
              <a:t>perché</a:t>
            </a:r>
            <a:r>
              <a:rPr lang="it-IT" sz="2000" dirty="0" smtClean="0">
                <a:latin typeface="Symbol" charset="2"/>
                <a:ea typeface="Symbol" charset="2"/>
                <a:cs typeface="Symbol" charset="2"/>
              </a:rPr>
              <a:t> </a:t>
            </a:r>
            <a:r>
              <a:rPr lang="it-IT" sz="2000" dirty="0" smtClean="0">
                <a:ea typeface="Symbol" charset="2"/>
                <a:cs typeface="Symbol" charset="2"/>
              </a:rPr>
              <a:t>il manager ottiene </a:t>
            </a:r>
            <a:r>
              <a:rPr lang="it-IT" sz="2000" dirty="0" err="1" smtClean="0">
                <a:latin typeface="Symbol" charset="2"/>
                <a:ea typeface="Symbol" charset="2"/>
                <a:cs typeface="Symbol" charset="2"/>
              </a:rPr>
              <a:t>ap</a:t>
            </a:r>
            <a:r>
              <a:rPr lang="it-IT" sz="2000" dirty="0" smtClean="0">
                <a:ea typeface="Symbol" charset="2"/>
                <a:cs typeface="Symbol" charset="2"/>
              </a:rPr>
              <a:t> indipendentemente dal negoziato.</a:t>
            </a:r>
          </a:p>
          <a:p>
            <a:pPr marL="285750" indent="-285750">
              <a:buFont typeface="Arial" charset="0"/>
              <a:buChar char="•"/>
            </a:pPr>
            <a:endParaRPr lang="it-IT" sz="2000" dirty="0">
              <a:latin typeface="Symbol" charset="2"/>
              <a:ea typeface="Symbol" charset="2"/>
              <a:cs typeface="Symbol" charset="2"/>
            </a:endParaRPr>
          </a:p>
          <a:p>
            <a:pPr marL="285750" indent="-285750">
              <a:buFont typeface="Arial" charset="0"/>
              <a:buChar char="•"/>
            </a:pPr>
            <a:r>
              <a:rPr lang="it-IT" sz="2000" b="1" dirty="0" smtClean="0">
                <a:ea typeface="Symbol" charset="2"/>
                <a:cs typeface="Symbol" charset="2"/>
              </a:rPr>
              <a:t>L e T dipendono da chi controlla L, cioè dal grado di indipendenza dei manager dal controllo politico. In altri termini, senza corruzione conta il grado di “</a:t>
            </a:r>
            <a:r>
              <a:rPr lang="it-IT" sz="2000" b="1" dirty="0" err="1" smtClean="0">
                <a:ea typeface="Symbol" charset="2"/>
                <a:cs typeface="Symbol" charset="2"/>
              </a:rPr>
              <a:t>corporatization</a:t>
            </a:r>
            <a:r>
              <a:rPr lang="it-IT" sz="2000" b="1" dirty="0" smtClean="0">
                <a:ea typeface="Symbol" charset="2"/>
                <a:cs typeface="Symbol" charset="2"/>
              </a:rPr>
              <a:t>” e non il grado di privatizzazione dei profitti.</a:t>
            </a:r>
          </a:p>
          <a:p>
            <a:endParaRPr lang="it-IT" dirty="0"/>
          </a:p>
          <a:p>
            <a:endParaRPr lang="it-IT" dirty="0" smtClean="0"/>
          </a:p>
          <a:p>
            <a:endParaRPr lang="it-IT" dirty="0"/>
          </a:p>
        </p:txBody>
      </p:sp>
    </p:spTree>
    <p:extLst>
      <p:ext uri="{BB962C8B-B14F-4D97-AF65-F5344CB8AC3E}">
        <p14:creationId xmlns:p14="http://schemas.microsoft.com/office/powerpoint/2010/main" val="699479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32</a:t>
            </a:fld>
            <a:endParaRPr lang="it-IT"/>
          </a:p>
        </p:txBody>
      </p:sp>
      <p:pic>
        <p:nvPicPr>
          <p:cNvPr id="18" name="Immagine 17"/>
          <p:cNvPicPr/>
          <p:nvPr/>
        </p:nvPicPr>
        <p:blipFill>
          <a:blip r:embed="rId2"/>
          <a:stretch>
            <a:fillRect/>
          </a:stretch>
        </p:blipFill>
        <p:spPr>
          <a:xfrm>
            <a:off x="3037840" y="847165"/>
            <a:ext cx="6899536" cy="4935069"/>
          </a:xfrm>
          <a:prstGeom prst="rect">
            <a:avLst/>
          </a:prstGeom>
        </p:spPr>
      </p:pic>
      <p:cxnSp>
        <p:nvCxnSpPr>
          <p:cNvPr id="19" name="Connettore 1 18"/>
          <p:cNvCxnSpPr/>
          <p:nvPr/>
        </p:nvCxnSpPr>
        <p:spPr>
          <a:xfrm flipV="1">
            <a:off x="3657600" y="1775012"/>
            <a:ext cx="3913094" cy="2286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Ovale 6"/>
          <p:cNvSpPr/>
          <p:nvPr/>
        </p:nvSpPr>
        <p:spPr>
          <a:xfrm>
            <a:off x="5661212" y="2796988"/>
            <a:ext cx="121023" cy="1344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059885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33</a:t>
            </a:fld>
            <a:endParaRPr lang="it-IT"/>
          </a:p>
        </p:txBody>
      </p:sp>
      <p:sp>
        <p:nvSpPr>
          <p:cNvPr id="4" name="Rettangolo 3"/>
          <p:cNvSpPr/>
          <p:nvPr/>
        </p:nvSpPr>
        <p:spPr>
          <a:xfrm>
            <a:off x="1219200" y="861858"/>
            <a:ext cx="9906000" cy="4524315"/>
          </a:xfrm>
          <a:prstGeom prst="rect">
            <a:avLst/>
          </a:prstGeom>
        </p:spPr>
        <p:txBody>
          <a:bodyPr wrap="square">
            <a:spAutoFit/>
          </a:bodyPr>
          <a:lstStyle/>
          <a:p>
            <a:pPr>
              <a:spcAft>
                <a:spcPts val="0"/>
              </a:spcAft>
            </a:pPr>
            <a:r>
              <a:rPr lang="it-IT" sz="2400" b="1" dirty="0">
                <a:latin typeface="Calibri" charset="0"/>
                <a:ea typeface="Calibri" charset="0"/>
                <a:cs typeface="Times New Roman" charset="0"/>
              </a:rPr>
              <a:t>La statica comparata</a:t>
            </a:r>
            <a:endParaRPr lang="it-IT" sz="2400" dirty="0">
              <a:latin typeface="Calibri" charset="0"/>
              <a:ea typeface="Calibri" charset="0"/>
              <a:cs typeface="Times New Roman" charset="0"/>
            </a:endParaRPr>
          </a:p>
          <a:p>
            <a:pPr>
              <a:spcAft>
                <a:spcPts val="0"/>
              </a:spcAft>
            </a:pPr>
            <a:r>
              <a:rPr lang="it-IT" sz="2400" b="1" dirty="0">
                <a:latin typeface="Calibri" charset="0"/>
                <a:ea typeface="Calibri" charset="0"/>
                <a:cs typeface="Times New Roman" charset="0"/>
              </a:rPr>
              <a:t> </a:t>
            </a:r>
            <a:endParaRPr lang="it-IT" sz="2400" dirty="0">
              <a:latin typeface="Calibri" charset="0"/>
              <a:ea typeface="Calibri" charset="0"/>
              <a:cs typeface="Times New Roman" charset="0"/>
            </a:endParaRPr>
          </a:p>
          <a:p>
            <a:pPr>
              <a:spcAft>
                <a:spcPts val="0"/>
              </a:spcAft>
            </a:pPr>
            <a:r>
              <a:rPr lang="it-IT" sz="2400" b="1" dirty="0">
                <a:latin typeface="Calibri" charset="0"/>
                <a:ea typeface="Calibri" charset="0"/>
                <a:cs typeface="Times New Roman" charset="0"/>
              </a:rPr>
              <a:t>1</a:t>
            </a:r>
            <a:r>
              <a:rPr lang="it-IT" sz="2400" b="1" dirty="0" smtClean="0">
                <a:latin typeface="Calibri" charset="0"/>
                <a:ea typeface="Calibri" charset="0"/>
                <a:cs typeface="Times New Roman" charset="0"/>
              </a:rPr>
              <a:t>. Senza </a:t>
            </a:r>
            <a:r>
              <a:rPr lang="it-IT" sz="2400" b="1" dirty="0">
                <a:latin typeface="Calibri" charset="0"/>
                <a:ea typeface="Calibri" charset="0"/>
                <a:cs typeface="Times New Roman" charset="0"/>
              </a:rPr>
              <a:t>corruzione, sotto il controllo manageriale L è più basso e T è più alto rispetto al controllo dei politici</a:t>
            </a:r>
            <a:r>
              <a:rPr lang="it-IT" sz="2400" b="1" dirty="0" smtClean="0">
                <a:latin typeface="Calibri" charset="0"/>
                <a:ea typeface="Calibri" charset="0"/>
                <a:cs typeface="Times New Roman" charset="0"/>
              </a:rPr>
              <a:t>.</a:t>
            </a:r>
          </a:p>
          <a:p>
            <a:pPr>
              <a:spcAft>
                <a:spcPts val="0"/>
              </a:spcAft>
            </a:pPr>
            <a:endParaRPr lang="it-IT" sz="2400" dirty="0">
              <a:latin typeface="Calibri" charset="0"/>
              <a:ea typeface="Calibri" charset="0"/>
              <a:cs typeface="Times New Roman" charset="0"/>
            </a:endParaRPr>
          </a:p>
          <a:p>
            <a:pPr>
              <a:spcAft>
                <a:spcPts val="0"/>
              </a:spcAft>
            </a:pPr>
            <a:r>
              <a:rPr lang="it-IT" sz="2400" b="1" dirty="0">
                <a:latin typeface="Calibri" charset="0"/>
                <a:ea typeface="Calibri" charset="0"/>
                <a:cs typeface="Times New Roman" charset="0"/>
              </a:rPr>
              <a:t>La prova è che la retta di razionalità del manager è più in alto rispetto a quella che si ha quando il controllo è del politico (intercetta - </a:t>
            </a:r>
            <a:r>
              <a:rPr lang="it-IT" sz="2400" b="1" dirty="0" err="1">
                <a:latin typeface="Symbol" charset="2"/>
                <a:ea typeface="Calibri" charset="0"/>
                <a:cs typeface="Times New Roman" charset="0"/>
              </a:rPr>
              <a:t>ap</a:t>
            </a:r>
            <a:r>
              <a:rPr lang="it-IT" sz="2400" b="1" dirty="0">
                <a:latin typeface="Calibri" charset="0"/>
                <a:ea typeface="Calibri" charset="0"/>
                <a:cs typeface="Times New Roman" charset="0"/>
              </a:rPr>
              <a:t>), perché essa </a:t>
            </a:r>
            <a:r>
              <a:rPr lang="it-IT" sz="2400" b="1" dirty="0" smtClean="0">
                <a:latin typeface="Calibri" charset="0"/>
                <a:ea typeface="Calibri" charset="0"/>
                <a:cs typeface="Times New Roman" charset="0"/>
              </a:rPr>
              <a:t>ha intercetta zero </a:t>
            </a:r>
            <a:r>
              <a:rPr lang="it-IT" sz="2400" b="1" dirty="0">
                <a:latin typeface="Calibri" charset="0"/>
                <a:ea typeface="Calibri" charset="0"/>
                <a:cs typeface="Times New Roman" charset="0"/>
              </a:rPr>
              <a:t>(zero T e zero L). Ciò significa che quando il controllo passa dal politico al manager questi ristruttura , cioè elimina inefficienze. L’equilibrio con il Politico si ha in un punto della curva più in alto cioè con maggiore T e minore L, e questo indipendentemente dal punto di efficienza congiunto. </a:t>
            </a:r>
            <a:endParaRPr lang="it-IT" sz="2400" dirty="0">
              <a:effectLst/>
              <a:latin typeface="Calibri" charset="0"/>
              <a:ea typeface="Calibri" charset="0"/>
              <a:cs typeface="Times New Roman" charset="0"/>
            </a:endParaRPr>
          </a:p>
        </p:txBody>
      </p:sp>
    </p:spTree>
    <p:extLst>
      <p:ext uri="{BB962C8B-B14F-4D97-AF65-F5344CB8AC3E}">
        <p14:creationId xmlns:p14="http://schemas.microsoft.com/office/powerpoint/2010/main" val="17793950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34</a:t>
            </a:fld>
            <a:endParaRPr lang="it-IT"/>
          </a:p>
        </p:txBody>
      </p:sp>
      <p:sp>
        <p:nvSpPr>
          <p:cNvPr id="4" name="Rettangolo 3"/>
          <p:cNvSpPr/>
          <p:nvPr/>
        </p:nvSpPr>
        <p:spPr>
          <a:xfrm>
            <a:off x="1039091" y="1235701"/>
            <a:ext cx="10446327" cy="4401205"/>
          </a:xfrm>
          <a:prstGeom prst="rect">
            <a:avLst/>
          </a:prstGeom>
        </p:spPr>
        <p:txBody>
          <a:bodyPr wrap="square">
            <a:spAutoFit/>
          </a:bodyPr>
          <a:lstStyle/>
          <a:p>
            <a:pPr>
              <a:spcAft>
                <a:spcPts val="0"/>
              </a:spcAft>
            </a:pPr>
            <a:r>
              <a:rPr lang="it-IT" sz="2400" b="1" dirty="0">
                <a:latin typeface="Calibri" charset="0"/>
                <a:ea typeface="Calibri" charset="0"/>
                <a:cs typeface="Times New Roman" charset="0"/>
              </a:rPr>
              <a:t>2</a:t>
            </a:r>
            <a:r>
              <a:rPr lang="it-IT" sz="2000" b="1" dirty="0">
                <a:latin typeface="Calibri" charset="0"/>
                <a:ea typeface="Calibri" charset="0"/>
                <a:cs typeface="Times New Roman" charset="0"/>
              </a:rPr>
              <a:t>. </a:t>
            </a:r>
            <a:r>
              <a:rPr lang="it-IT" sz="2000" b="1" dirty="0" smtClean="0">
                <a:latin typeface="Calibri" charset="0"/>
                <a:ea typeface="Calibri" charset="0"/>
                <a:cs typeface="Times New Roman" charset="0"/>
              </a:rPr>
              <a:t>I </a:t>
            </a:r>
            <a:r>
              <a:rPr lang="it-IT" sz="2000" b="1" dirty="0">
                <a:latin typeface="Calibri" charset="0"/>
                <a:ea typeface="Calibri" charset="0"/>
                <a:cs typeface="Times New Roman" charset="0"/>
              </a:rPr>
              <a:t>politici pagano tangenti ai manager </a:t>
            </a:r>
            <a:r>
              <a:rPr lang="it-IT" sz="2000" b="1" dirty="0" smtClean="0">
                <a:latin typeface="Calibri" charset="0"/>
                <a:ea typeface="Calibri" charset="0"/>
                <a:cs typeface="Times New Roman" charset="0"/>
              </a:rPr>
              <a:t> </a:t>
            </a:r>
            <a:r>
              <a:rPr lang="it-IT" sz="2000" b="1" dirty="0">
                <a:latin typeface="Calibri" charset="0"/>
                <a:ea typeface="Calibri" charset="0"/>
                <a:cs typeface="Times New Roman" charset="0"/>
              </a:rPr>
              <a:t>per aumentare </a:t>
            </a:r>
            <a:r>
              <a:rPr lang="it-IT" sz="2000" b="1" dirty="0" smtClean="0">
                <a:latin typeface="Calibri" charset="0"/>
                <a:ea typeface="Calibri" charset="0"/>
                <a:cs typeface="Times New Roman" charset="0"/>
              </a:rPr>
              <a:t>L e ridurre i </a:t>
            </a:r>
            <a:r>
              <a:rPr lang="it-IT" sz="2000" b="1" dirty="0">
                <a:latin typeface="Calibri" charset="0"/>
                <a:ea typeface="Calibri" charset="0"/>
                <a:cs typeface="Times New Roman" charset="0"/>
              </a:rPr>
              <a:t>sussidi </a:t>
            </a:r>
            <a:r>
              <a:rPr lang="it-IT" sz="2000" b="1" dirty="0" smtClean="0">
                <a:latin typeface="Calibri" charset="0"/>
                <a:ea typeface="Calibri" charset="0"/>
                <a:cs typeface="Times New Roman" charset="0"/>
              </a:rPr>
              <a:t>T.  </a:t>
            </a:r>
          </a:p>
          <a:p>
            <a:pPr>
              <a:spcAft>
                <a:spcPts val="0"/>
              </a:spcAft>
            </a:pPr>
            <a:r>
              <a:rPr lang="it-IT" sz="2000" b="1" dirty="0" smtClean="0">
                <a:latin typeface="Calibri" charset="0"/>
                <a:ea typeface="Calibri" charset="0"/>
                <a:cs typeface="Times New Roman" charset="0"/>
              </a:rPr>
              <a:t> </a:t>
            </a:r>
            <a:r>
              <a:rPr lang="it-IT" sz="2000" b="1" dirty="0">
                <a:latin typeface="Calibri" charset="0"/>
                <a:ea typeface="Calibri" charset="0"/>
                <a:cs typeface="Times New Roman" charset="0"/>
              </a:rPr>
              <a:t>Quando il manager corrompe il politico è sempre per ridurre L e per aumentare T. </a:t>
            </a:r>
            <a:endParaRPr lang="it-IT" sz="2000" b="1" dirty="0" smtClean="0">
              <a:latin typeface="Calibri" charset="0"/>
              <a:ea typeface="Calibri" charset="0"/>
              <a:cs typeface="Times New Roman" charset="0"/>
            </a:endParaRP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Poiché </a:t>
            </a:r>
            <a:r>
              <a:rPr lang="it-IT" sz="2000" b="1" dirty="0">
                <a:latin typeface="Calibri" charset="0"/>
                <a:ea typeface="Calibri" charset="0"/>
                <a:cs typeface="Times New Roman" charset="0"/>
              </a:rPr>
              <a:t>è più comune il pagamento di tangenti da parte di manager ai politici, in genere la corruzione ha </a:t>
            </a:r>
            <a:r>
              <a:rPr lang="it-IT" sz="2000" b="1" dirty="0" smtClean="0">
                <a:latin typeface="Calibri" charset="0"/>
                <a:ea typeface="Calibri" charset="0"/>
                <a:cs typeface="Times New Roman" charset="0"/>
              </a:rPr>
              <a:t>come risultato di ridurre L e aumentare T.</a:t>
            </a:r>
          </a:p>
          <a:p>
            <a:endParaRPr lang="it-IT" sz="2000" b="1" dirty="0" smtClean="0"/>
          </a:p>
          <a:p>
            <a:r>
              <a:rPr lang="it-IT" sz="2000" b="1" dirty="0" smtClean="0"/>
              <a:t>E</a:t>
            </a:r>
            <a:r>
              <a:rPr lang="it-IT" sz="2000" b="1" dirty="0"/>
              <a:t>’ raro che i politici paghino cash ai manager perché </a:t>
            </a:r>
            <a:endParaRPr lang="it-IT" sz="2000" b="1" dirty="0" smtClean="0"/>
          </a:p>
          <a:p>
            <a:pPr marL="457200" indent="-457200">
              <a:buAutoNum type="arabicParenR"/>
            </a:pPr>
            <a:r>
              <a:rPr lang="it-IT" sz="2000" b="1" dirty="0" smtClean="0"/>
              <a:t>essi </a:t>
            </a:r>
            <a:r>
              <a:rPr lang="it-IT" sz="2000" b="1" dirty="0"/>
              <a:t>hanno sempre la possibilità di controllare le imprese tramite contratti pubblici e altri favori e quindi possono negoziare sussidi con tangenti di ritorno, </a:t>
            </a:r>
            <a:endParaRPr lang="it-IT" sz="2000" b="1" dirty="0" smtClean="0"/>
          </a:p>
          <a:p>
            <a:pPr marL="457200" indent="-457200">
              <a:buAutoNum type="arabicParenR"/>
            </a:pPr>
            <a:r>
              <a:rPr lang="it-IT" sz="2000" b="1" dirty="0" smtClean="0"/>
              <a:t>i </a:t>
            </a:r>
            <a:r>
              <a:rPr lang="it-IT" sz="2000" b="1" dirty="0"/>
              <a:t>politici e i partiti politici non dispongono di abbastanza fondi per corrompere, </a:t>
            </a:r>
            <a:endParaRPr lang="it-IT" sz="2000" b="1" dirty="0" smtClean="0"/>
          </a:p>
          <a:p>
            <a:pPr marL="457200" indent="-457200">
              <a:buAutoNum type="arabicParenR"/>
            </a:pPr>
            <a:r>
              <a:rPr lang="it-IT" sz="2000" b="1" dirty="0" smtClean="0"/>
              <a:t>è </a:t>
            </a:r>
            <a:r>
              <a:rPr lang="it-IT" sz="2000" b="1" dirty="0"/>
              <a:t>più facile ottenere benefici politici dalle imprese che controllano piuttosto che pagare le imprese private. </a:t>
            </a:r>
            <a:endParaRPr lang="it-IT" sz="2000" b="1" dirty="0" smtClean="0"/>
          </a:p>
          <a:p>
            <a:pPr marL="457200" indent="-457200">
              <a:buAutoNum type="arabicParenR"/>
            </a:pPr>
            <a:r>
              <a:rPr lang="it-IT" sz="2000" b="1" dirty="0" smtClean="0"/>
              <a:t>Quindi </a:t>
            </a:r>
            <a:r>
              <a:rPr lang="it-IT" sz="2000" b="1" dirty="0"/>
              <a:t>in genere si prende in considerazione la corruzione dei politici da parte dei manager.</a:t>
            </a:r>
            <a:endParaRPr lang="it-IT" sz="2000" dirty="0"/>
          </a:p>
          <a:p>
            <a:pPr>
              <a:spcAft>
                <a:spcPts val="0"/>
              </a:spcAft>
            </a:pPr>
            <a:endParaRPr lang="it-IT" sz="1600" dirty="0">
              <a:effectLst/>
              <a:latin typeface="Calibri" charset="0"/>
              <a:ea typeface="Calibri" charset="0"/>
              <a:cs typeface="Times New Roman" charset="0"/>
            </a:endParaRPr>
          </a:p>
        </p:txBody>
      </p:sp>
    </p:spTree>
    <p:extLst>
      <p:ext uri="{BB962C8B-B14F-4D97-AF65-F5344CB8AC3E}">
        <p14:creationId xmlns:p14="http://schemas.microsoft.com/office/powerpoint/2010/main" val="18763773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35</a:t>
            </a:fld>
            <a:endParaRPr lang="it-IT"/>
          </a:p>
        </p:txBody>
      </p:sp>
      <p:sp>
        <p:nvSpPr>
          <p:cNvPr id="4" name="Rettangolo 3"/>
          <p:cNvSpPr/>
          <p:nvPr/>
        </p:nvSpPr>
        <p:spPr>
          <a:xfrm>
            <a:off x="1413163" y="1305342"/>
            <a:ext cx="9892145" cy="4708981"/>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Queste conclusioni suffragano la tesi di </a:t>
            </a:r>
            <a:r>
              <a:rPr lang="it-IT" sz="2000" b="1" dirty="0" err="1" smtClean="0">
                <a:latin typeface="Calibri" charset="0"/>
                <a:ea typeface="Calibri" charset="0"/>
                <a:cs typeface="Times New Roman" charset="0"/>
              </a:rPr>
              <a:t>Leff</a:t>
            </a:r>
            <a:r>
              <a:rPr lang="it-IT" sz="2000" b="1" dirty="0" smtClean="0">
                <a:latin typeface="Calibri" charset="0"/>
                <a:ea typeface="Calibri" charset="0"/>
                <a:cs typeface="Times New Roman" charset="0"/>
              </a:rPr>
              <a:t>   (la </a:t>
            </a:r>
            <a:r>
              <a:rPr lang="it-IT" sz="2000" b="1" dirty="0">
                <a:latin typeface="Calibri" charset="0"/>
                <a:ea typeface="Calibri" charset="0"/>
                <a:cs typeface="Times New Roman" charset="0"/>
              </a:rPr>
              <a:t>corruzione aumenta l’efficienza del </a:t>
            </a:r>
            <a:r>
              <a:rPr lang="it-IT" sz="2000" b="1" dirty="0" smtClean="0">
                <a:latin typeface="Calibri" charset="0"/>
                <a:ea typeface="Calibri" charset="0"/>
                <a:cs typeface="Times New Roman" charset="0"/>
              </a:rPr>
              <a:t>sistema) ma contrastano </a:t>
            </a:r>
            <a:r>
              <a:rPr lang="it-IT" sz="2000" b="1" dirty="0">
                <a:latin typeface="Calibri" charset="0"/>
                <a:ea typeface="Calibri" charset="0"/>
                <a:cs typeface="Times New Roman" charset="0"/>
              </a:rPr>
              <a:t>le tesi di Mauro e altri che evidenziano </a:t>
            </a:r>
            <a:r>
              <a:rPr lang="it-IT" sz="2000" b="1" dirty="0" smtClean="0">
                <a:latin typeface="Calibri" charset="0"/>
                <a:ea typeface="Calibri" charset="0"/>
                <a:cs typeface="Times New Roman" charset="0"/>
              </a:rPr>
              <a:t>una </a:t>
            </a:r>
            <a:r>
              <a:rPr lang="it-IT" sz="2000" b="1" dirty="0">
                <a:latin typeface="Calibri" charset="0"/>
                <a:ea typeface="Calibri" charset="0"/>
                <a:cs typeface="Times New Roman" charset="0"/>
              </a:rPr>
              <a:t>correlazione negativa tra corruzione e crescita. </a:t>
            </a:r>
            <a:endParaRPr lang="it-IT" sz="2000" b="1" dirty="0" smtClean="0">
              <a:latin typeface="Calibri" charset="0"/>
              <a:ea typeface="Calibri" charset="0"/>
              <a:cs typeface="Times New Roman" charset="0"/>
            </a:endParaRP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Tuttavia, </a:t>
            </a:r>
            <a:r>
              <a:rPr lang="it-IT" sz="2000" b="1" dirty="0">
                <a:latin typeface="Calibri" charset="0"/>
                <a:ea typeface="Calibri" charset="0"/>
                <a:cs typeface="Times New Roman" charset="0"/>
              </a:rPr>
              <a:t>la spiegazione sta nel fatto che la correlazione negativa sarebbe tra crescita e controllo politico e la corruzione nascerebbe dal tentativo di ridurre l’inefficienza causata da questo controllo. </a:t>
            </a:r>
            <a:endParaRPr lang="it-IT" sz="2000" b="1" dirty="0" smtClean="0">
              <a:latin typeface="Calibri" charset="0"/>
              <a:ea typeface="Calibri" charset="0"/>
              <a:cs typeface="Times New Roman" charset="0"/>
            </a:endParaRP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Rimane </a:t>
            </a:r>
            <a:r>
              <a:rPr lang="it-IT" sz="2000" b="1" dirty="0">
                <a:latin typeface="Calibri" charset="0"/>
                <a:ea typeface="Calibri" charset="0"/>
                <a:cs typeface="Times New Roman" charset="0"/>
              </a:rPr>
              <a:t>l’obiezione che questa possibilità di ridurre gli effetti negativi del controllo politico tramite la corruzione ostacolerebbe l’eliminazione alla radice della causa dell’inefficienza, cioè il controllo </a:t>
            </a:r>
            <a:r>
              <a:rPr lang="it-IT" sz="2000" b="1" dirty="0" smtClean="0">
                <a:latin typeface="Calibri" charset="0"/>
                <a:ea typeface="Calibri" charset="0"/>
                <a:cs typeface="Times New Roman" charset="0"/>
              </a:rPr>
              <a:t>politico. </a:t>
            </a: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Infatti</a:t>
            </a:r>
            <a:r>
              <a:rPr lang="it-IT" sz="2000" b="1" dirty="0">
                <a:latin typeface="Calibri" charset="0"/>
                <a:ea typeface="Calibri" charset="0"/>
                <a:cs typeface="Times New Roman" charset="0"/>
              </a:rPr>
              <a:t>, i manager </a:t>
            </a:r>
            <a:r>
              <a:rPr lang="it-IT" sz="2000" b="1" dirty="0" smtClean="0">
                <a:latin typeface="Calibri" charset="0"/>
                <a:ea typeface="Calibri" charset="0"/>
                <a:cs typeface="Times New Roman" charset="0"/>
              </a:rPr>
              <a:t>avrebbero </a:t>
            </a:r>
            <a:r>
              <a:rPr lang="it-IT" sz="2000" b="1" dirty="0">
                <a:latin typeface="Calibri" charset="0"/>
                <a:ea typeface="Calibri" charset="0"/>
                <a:cs typeface="Times New Roman" charset="0"/>
              </a:rPr>
              <a:t>una strada </a:t>
            </a:r>
            <a:r>
              <a:rPr lang="it-IT" sz="2000" b="1" dirty="0" smtClean="0">
                <a:latin typeface="Calibri" charset="0"/>
                <a:ea typeface="Calibri" charset="0"/>
                <a:cs typeface="Times New Roman" charset="0"/>
              </a:rPr>
              <a:t>alternativa, </a:t>
            </a:r>
            <a:r>
              <a:rPr lang="it-IT" sz="2000" b="1" dirty="0">
                <a:latin typeface="Calibri" charset="0"/>
                <a:ea typeface="Calibri" charset="0"/>
                <a:cs typeface="Times New Roman" charset="0"/>
              </a:rPr>
              <a:t>seppur imperfetta e </a:t>
            </a:r>
            <a:r>
              <a:rPr lang="it-IT" sz="2000" b="1" dirty="0" smtClean="0">
                <a:latin typeface="Calibri" charset="0"/>
                <a:ea typeface="Calibri" charset="0"/>
                <a:cs typeface="Times New Roman" charset="0"/>
              </a:rPr>
              <a:t>costosa, </a:t>
            </a:r>
            <a:r>
              <a:rPr lang="it-IT" sz="2000" b="1" dirty="0">
                <a:latin typeface="Calibri" charset="0"/>
                <a:ea typeface="Calibri" charset="0"/>
                <a:cs typeface="Times New Roman" charset="0"/>
              </a:rPr>
              <a:t>per contrastarlo e i guadagni ottenibili con le tangenti mediante il controllo politico </a:t>
            </a:r>
            <a:r>
              <a:rPr lang="it-IT" sz="2000" b="1" dirty="0" smtClean="0">
                <a:latin typeface="Calibri" charset="0"/>
                <a:ea typeface="Calibri" charset="0"/>
                <a:cs typeface="Times New Roman" charset="0"/>
              </a:rPr>
              <a:t>rafforzerebbero </a:t>
            </a:r>
            <a:r>
              <a:rPr lang="it-IT" sz="2000" b="1" dirty="0">
                <a:latin typeface="Calibri" charset="0"/>
                <a:ea typeface="Calibri" charset="0"/>
                <a:cs typeface="Times New Roman" charset="0"/>
              </a:rPr>
              <a:t>la resistenza dei politici a liberalizzare il mercato.</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13515841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36</a:t>
            </a:fld>
            <a:endParaRPr lang="it-IT"/>
          </a:p>
        </p:txBody>
      </p:sp>
      <p:sp>
        <p:nvSpPr>
          <p:cNvPr id="4" name="Rettangolo 3"/>
          <p:cNvSpPr/>
          <p:nvPr/>
        </p:nvSpPr>
        <p:spPr>
          <a:xfrm>
            <a:off x="1440873" y="668171"/>
            <a:ext cx="9351818" cy="5324535"/>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Altro </a:t>
            </a:r>
            <a:r>
              <a:rPr lang="it-IT" sz="2000" b="1" dirty="0" smtClean="0">
                <a:latin typeface="Calibri" charset="0"/>
                <a:ea typeface="Calibri" charset="0"/>
                <a:cs typeface="Times New Roman" charset="0"/>
              </a:rPr>
              <a:t>risultato del modello</a:t>
            </a: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B(L</a:t>
            </a:r>
            <a:r>
              <a:rPr lang="it-IT" sz="2000" b="1" dirty="0">
                <a:latin typeface="Calibri" charset="0"/>
                <a:ea typeface="Calibri" charset="0"/>
                <a:cs typeface="Times New Roman" charset="0"/>
              </a:rPr>
              <a:t>) riflette il grado di concorrenza tra politici. In situazioni di dittatura il politico non ha bisogno di conquistare voti, mentre in elezioni molto concorrenziali il politico deve conquistare i voti e quindi deve ottenere benefici politici da L.  </a:t>
            </a:r>
            <a:endParaRPr lang="it-IT" sz="2000" dirty="0">
              <a:latin typeface="Calibri" charset="0"/>
              <a:ea typeface="Calibri" charset="0"/>
              <a:cs typeface="Times New Roman" charset="0"/>
            </a:endParaRP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Con </a:t>
            </a:r>
            <a:r>
              <a:rPr lang="it-IT" sz="2000" b="1" dirty="0">
                <a:latin typeface="Calibri" charset="0"/>
                <a:ea typeface="Calibri" charset="0"/>
                <a:cs typeface="Times New Roman" charset="0"/>
              </a:rPr>
              <a:t>o senza corruzione, maggiore è la concorrenza politica maggiore è L, conquistato o con tangenti o con sussidi, e quindi maggiore l’inefficienza. </a:t>
            </a:r>
            <a:endParaRPr lang="it-IT" sz="2000" dirty="0">
              <a:latin typeface="Calibri" charset="0"/>
              <a:ea typeface="Calibri" charset="0"/>
              <a:cs typeface="Times New Roman" charset="0"/>
            </a:endParaRP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Senza </a:t>
            </a:r>
            <a:r>
              <a:rPr lang="it-IT" sz="2000" b="1" dirty="0">
                <a:latin typeface="Calibri" charset="0"/>
                <a:ea typeface="Calibri" charset="0"/>
                <a:cs typeface="Times New Roman" charset="0"/>
              </a:rPr>
              <a:t>concorrenza politica si ha un semplice modello in cui il dittatore politico prende i soldi dal Tesoro, sussidia le imprese e si fa ridare tutto o in parte il </a:t>
            </a:r>
            <a:r>
              <a:rPr lang="it-IT" sz="2000" b="1" dirty="0" smtClean="0">
                <a:latin typeface="Calibri" charset="0"/>
                <a:ea typeface="Calibri" charset="0"/>
                <a:cs typeface="Times New Roman" charset="0"/>
              </a:rPr>
              <a:t>denaro sotto forma di tangenti. </a:t>
            </a:r>
            <a:endParaRPr lang="it-IT" sz="2000" dirty="0">
              <a:latin typeface="Calibri" charset="0"/>
              <a:ea typeface="Calibri" charset="0"/>
              <a:cs typeface="Times New Roman" charset="0"/>
            </a:endParaRP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Naturalmente </a:t>
            </a:r>
            <a:r>
              <a:rPr lang="it-IT" sz="2000" b="1" dirty="0">
                <a:latin typeface="Calibri" charset="0"/>
                <a:ea typeface="Calibri" charset="0"/>
                <a:cs typeface="Times New Roman" charset="0"/>
              </a:rPr>
              <a:t>la concorrenza politica si può non basare sui favori concessi ma si può avere promettendo tagli fiscali o maggiore efficienza con deregolamentazione. Se la concorrenza </a:t>
            </a:r>
            <a:r>
              <a:rPr lang="it-IT" sz="2000" b="1" dirty="0" smtClean="0">
                <a:latin typeface="Calibri" charset="0"/>
                <a:ea typeface="Calibri" charset="0"/>
                <a:cs typeface="Times New Roman" charset="0"/>
              </a:rPr>
              <a:t>politica avviene </a:t>
            </a:r>
            <a:r>
              <a:rPr lang="it-IT" sz="2000" b="1" dirty="0">
                <a:latin typeface="Calibri" charset="0"/>
                <a:ea typeface="Calibri" charset="0"/>
                <a:cs typeface="Times New Roman" charset="0"/>
              </a:rPr>
              <a:t>su questi temi, allora una maggiore concorrenza politica promuove l’efficienza. </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12496754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37</a:t>
            </a:fld>
            <a:endParaRPr lang="it-IT"/>
          </a:p>
        </p:txBody>
      </p:sp>
      <p:sp>
        <p:nvSpPr>
          <p:cNvPr id="4" name="Rettangolo 3"/>
          <p:cNvSpPr/>
          <p:nvPr/>
        </p:nvSpPr>
        <p:spPr>
          <a:xfrm>
            <a:off x="900545" y="2136339"/>
            <a:ext cx="9781310" cy="3477875"/>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Nel modello esposto, C(T) può essere interpretato come </a:t>
            </a:r>
            <a:r>
              <a:rPr lang="it-IT" sz="2000" b="1" dirty="0" smtClean="0">
                <a:latin typeface="Calibri" charset="0"/>
                <a:ea typeface="Calibri" charset="0"/>
                <a:cs typeface="Times New Roman" charset="0"/>
              </a:rPr>
              <a:t>dipendente da </a:t>
            </a:r>
            <a:r>
              <a:rPr lang="it-IT" sz="2000" b="1" i="1" dirty="0" err="1" smtClean="0">
                <a:latin typeface="Calibri" charset="0"/>
                <a:ea typeface="Calibri" charset="0"/>
                <a:cs typeface="Times New Roman" charset="0"/>
              </a:rPr>
              <a:t>monetary</a:t>
            </a:r>
            <a:r>
              <a:rPr lang="it-IT" sz="2000" b="1" i="1" dirty="0" smtClean="0">
                <a:latin typeface="Calibri" charset="0"/>
                <a:ea typeface="Calibri" charset="0"/>
                <a:cs typeface="Times New Roman" charset="0"/>
              </a:rPr>
              <a:t> </a:t>
            </a:r>
            <a:r>
              <a:rPr lang="it-IT" sz="2000" b="1" i="1" dirty="0">
                <a:latin typeface="Calibri" charset="0"/>
                <a:ea typeface="Calibri" charset="0"/>
                <a:cs typeface="Times New Roman" charset="0"/>
              </a:rPr>
              <a:t>and fiscal </a:t>
            </a:r>
            <a:r>
              <a:rPr lang="it-IT" sz="2000" b="1" i="1" dirty="0" err="1" smtClean="0">
                <a:latin typeface="Calibri" charset="0"/>
                <a:ea typeface="Calibri" charset="0"/>
                <a:cs typeface="Times New Roman" charset="0"/>
              </a:rPr>
              <a:t>stance</a:t>
            </a:r>
            <a:r>
              <a:rPr lang="it-IT" sz="2000" b="1" i="1" dirty="0" smtClean="0">
                <a:latin typeface="Calibri" charset="0"/>
                <a:ea typeface="Calibri" charset="0"/>
                <a:cs typeface="Times New Roman" charset="0"/>
              </a:rPr>
              <a:t>.</a:t>
            </a:r>
            <a:r>
              <a:rPr lang="it-IT" sz="2000" b="1" dirty="0" smtClean="0">
                <a:latin typeface="Calibri" charset="0"/>
                <a:ea typeface="Calibri" charset="0"/>
                <a:cs typeface="Times New Roman" charset="0"/>
              </a:rPr>
              <a:t> </a:t>
            </a: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Quando </a:t>
            </a:r>
            <a:r>
              <a:rPr lang="it-IT" sz="2000" b="1" dirty="0">
                <a:latin typeface="Calibri" charset="0"/>
                <a:ea typeface="Calibri" charset="0"/>
                <a:cs typeface="Times New Roman" charset="0"/>
              </a:rPr>
              <a:t>il ministro del Tesoro, o la Banca centrale o i rappresentanti dei </a:t>
            </a:r>
            <a:r>
              <a:rPr lang="it-IT" sz="2000" b="1" dirty="0" smtClean="0">
                <a:latin typeface="Calibri" charset="0"/>
                <a:ea typeface="Calibri" charset="0"/>
                <a:cs typeface="Times New Roman" charset="0"/>
              </a:rPr>
              <a:t>contribuenti </a:t>
            </a:r>
            <a:r>
              <a:rPr lang="it-IT" sz="2000" b="1" dirty="0">
                <a:latin typeface="Calibri" charset="0"/>
                <a:ea typeface="Calibri" charset="0"/>
                <a:cs typeface="Times New Roman" charset="0"/>
              </a:rPr>
              <a:t>sono </a:t>
            </a:r>
            <a:r>
              <a:rPr lang="it-IT" sz="2000" b="1" dirty="0" smtClean="0">
                <a:latin typeface="Calibri" charset="0"/>
                <a:ea typeface="Calibri" charset="0"/>
                <a:cs typeface="Times New Roman" charset="0"/>
              </a:rPr>
              <a:t>forti,  </a:t>
            </a:r>
            <a:r>
              <a:rPr lang="it-IT" sz="2000" b="1" dirty="0">
                <a:latin typeface="Calibri" charset="0"/>
                <a:ea typeface="Calibri" charset="0"/>
                <a:cs typeface="Times New Roman" charset="0"/>
              </a:rPr>
              <a:t>C(T) tende a divenire molto </a:t>
            </a:r>
            <a:r>
              <a:rPr lang="it-IT" sz="2000" b="1" dirty="0" smtClean="0">
                <a:latin typeface="Calibri" charset="0"/>
                <a:ea typeface="Calibri" charset="0"/>
                <a:cs typeface="Times New Roman" charset="0"/>
              </a:rPr>
              <a:t>alto. </a:t>
            </a: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Di conseguenza T </a:t>
            </a:r>
            <a:r>
              <a:rPr lang="it-IT" sz="2000" b="1" dirty="0">
                <a:latin typeface="Calibri" charset="0"/>
                <a:ea typeface="Calibri" charset="0"/>
                <a:cs typeface="Times New Roman" charset="0"/>
              </a:rPr>
              <a:t>tende a zero ma non scompare la corruzione, se </a:t>
            </a:r>
            <a:r>
              <a:rPr lang="it-IT" sz="2000" b="1" dirty="0" smtClean="0">
                <a:latin typeface="Calibri" charset="0"/>
                <a:ea typeface="Calibri" charset="0"/>
                <a:cs typeface="Times New Roman" charset="0"/>
              </a:rPr>
              <a:t>le condizioni istituzionali lo consentono,  </a:t>
            </a:r>
            <a:r>
              <a:rPr lang="it-IT" sz="2000" b="1" dirty="0">
                <a:latin typeface="Calibri" charset="0"/>
                <a:ea typeface="Calibri" charset="0"/>
                <a:cs typeface="Times New Roman" charset="0"/>
              </a:rPr>
              <a:t>permessa, perché i politici </a:t>
            </a:r>
            <a:r>
              <a:rPr lang="it-IT" sz="2000" b="1" dirty="0" smtClean="0">
                <a:latin typeface="Calibri" charset="0"/>
                <a:ea typeface="Calibri" charset="0"/>
                <a:cs typeface="Times New Roman" charset="0"/>
              </a:rPr>
              <a:t>possono comprare </a:t>
            </a:r>
            <a:r>
              <a:rPr lang="it-IT" sz="2000" b="1" dirty="0">
                <a:latin typeface="Calibri" charset="0"/>
                <a:ea typeface="Calibri" charset="0"/>
                <a:cs typeface="Times New Roman" charset="0"/>
              </a:rPr>
              <a:t>L con </a:t>
            </a:r>
            <a:r>
              <a:rPr lang="it-IT" sz="2000" b="1" dirty="0" smtClean="0">
                <a:latin typeface="Calibri" charset="0"/>
                <a:ea typeface="Calibri" charset="0"/>
                <a:cs typeface="Times New Roman" charset="0"/>
              </a:rPr>
              <a:t>tangenti e non con T. </a:t>
            </a: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Senza </a:t>
            </a:r>
            <a:r>
              <a:rPr lang="it-IT" sz="2000" b="1" dirty="0">
                <a:latin typeface="Calibri" charset="0"/>
                <a:ea typeface="Calibri" charset="0"/>
                <a:cs typeface="Times New Roman" charset="0"/>
              </a:rPr>
              <a:t>tangenti, poiché l’inefficienza non può essere comprata con sussidi, allora si deve tagliare l’inefficienza.</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5893512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38</a:t>
            </a:fld>
            <a:endParaRPr lang="it-IT"/>
          </a:p>
        </p:txBody>
      </p:sp>
      <p:sp>
        <p:nvSpPr>
          <p:cNvPr id="4" name="Rettangolo 3"/>
          <p:cNvSpPr/>
          <p:nvPr/>
        </p:nvSpPr>
        <p:spPr>
          <a:xfrm>
            <a:off x="1482436" y="1166843"/>
            <a:ext cx="9337964" cy="4062651"/>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Privatizzazione e nazionalizzazione.</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 </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Le determinanti di privatizzazioni e </a:t>
            </a:r>
            <a:r>
              <a:rPr lang="it-IT" sz="2000" b="1" dirty="0" smtClean="0">
                <a:latin typeface="Calibri" charset="0"/>
                <a:ea typeface="Calibri" charset="0"/>
                <a:cs typeface="Times New Roman" charset="0"/>
              </a:rPr>
              <a:t>nazionalizzazioni di imprese </a:t>
            </a:r>
            <a:r>
              <a:rPr lang="it-IT" sz="2000" b="1" dirty="0">
                <a:latin typeface="Calibri" charset="0"/>
                <a:ea typeface="Calibri" charset="0"/>
                <a:cs typeface="Times New Roman" charset="0"/>
              </a:rPr>
              <a:t>sono varie e non attengono solo al fenomeno della corruzione, </a:t>
            </a:r>
            <a:r>
              <a:rPr lang="it-IT" sz="2000" b="1" dirty="0" smtClean="0">
                <a:latin typeface="Calibri" charset="0"/>
                <a:ea typeface="Calibri" charset="0"/>
                <a:cs typeface="Times New Roman" charset="0"/>
              </a:rPr>
              <a:t>ma </a:t>
            </a:r>
            <a:r>
              <a:rPr lang="it-IT" sz="2000" b="1" dirty="0">
                <a:latin typeface="Calibri" charset="0"/>
                <a:ea typeface="Calibri" charset="0"/>
                <a:cs typeface="Times New Roman" charset="0"/>
              </a:rPr>
              <a:t>noi stiamo esaminando gli interessi privati (di politici e manager) che possono spingere a scelte pubbliche.</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 </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Iniziamo con il discutere dell’interesse dei politici al controllo delle imprese in generale e poi vedremo le loro preferenze circa la situazione in cui l’impresa pubblica versa i profitti al Tesoro (quindi totale proprietà pubblica) o la situazione in cui i profitti vanno a privati investitori.</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 </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Infine vedremo cosa accade </a:t>
            </a:r>
            <a:r>
              <a:rPr lang="it-IT" sz="2000" b="1" dirty="0" smtClean="0">
                <a:latin typeface="Calibri" charset="0"/>
                <a:ea typeface="Calibri" charset="0"/>
                <a:cs typeface="Times New Roman" charset="0"/>
              </a:rPr>
              <a:t>se </a:t>
            </a:r>
            <a:r>
              <a:rPr lang="it-IT" sz="2000" b="1" dirty="0">
                <a:latin typeface="Calibri" charset="0"/>
                <a:ea typeface="Calibri" charset="0"/>
                <a:cs typeface="Times New Roman" charset="0"/>
              </a:rPr>
              <a:t>il Tesoro svolge un ruolo più attivo.</a:t>
            </a:r>
            <a:endParaRPr lang="it-IT" sz="2000" dirty="0">
              <a:latin typeface="Calibri" charset="0"/>
              <a:ea typeface="Calibri" charset="0"/>
              <a:cs typeface="Times New Roman" charset="0"/>
            </a:endParaRPr>
          </a:p>
          <a:p>
            <a:pPr>
              <a:spcAft>
                <a:spcPts val="0"/>
              </a:spcAft>
            </a:pPr>
            <a:r>
              <a:rPr lang="it-IT" b="1" dirty="0">
                <a:latin typeface="Calibri" charset="0"/>
                <a:ea typeface="Calibri" charset="0"/>
                <a:cs typeface="Times New Roman" charset="0"/>
              </a:rPr>
              <a:t> </a:t>
            </a:r>
            <a:endParaRPr lang="it-IT" sz="1600" dirty="0">
              <a:effectLst/>
              <a:latin typeface="Calibri" charset="0"/>
              <a:ea typeface="Calibri" charset="0"/>
              <a:cs typeface="Times New Roman" charset="0"/>
            </a:endParaRPr>
          </a:p>
        </p:txBody>
      </p:sp>
    </p:spTree>
    <p:extLst>
      <p:ext uri="{BB962C8B-B14F-4D97-AF65-F5344CB8AC3E}">
        <p14:creationId xmlns:p14="http://schemas.microsoft.com/office/powerpoint/2010/main" val="8965626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39</a:t>
            </a:fld>
            <a:endParaRPr lang="it-IT"/>
          </a:p>
        </p:txBody>
      </p:sp>
      <p:sp>
        <p:nvSpPr>
          <p:cNvPr id="4" name="Rettangolo 3"/>
          <p:cNvSpPr/>
          <p:nvPr/>
        </p:nvSpPr>
        <p:spPr>
          <a:xfrm>
            <a:off x="1773381" y="889844"/>
            <a:ext cx="8977745" cy="4401205"/>
          </a:xfrm>
          <a:prstGeom prst="rect">
            <a:avLst/>
          </a:prstGeom>
        </p:spPr>
        <p:txBody>
          <a:bodyPr wrap="square">
            <a:spAutoFit/>
          </a:bodyPr>
          <a:lstStyle/>
          <a:p>
            <a:pPr>
              <a:spcAft>
                <a:spcPts val="0"/>
              </a:spcAft>
            </a:pPr>
            <a:r>
              <a:rPr lang="it-IT" sz="2000" b="1" dirty="0" smtClean="0">
                <a:latin typeface="Calibri" charset="0"/>
                <a:ea typeface="Calibri" charset="0"/>
                <a:cs typeface="Times New Roman" charset="0"/>
              </a:rPr>
              <a:t>Il modello esaminato ci dice che i </a:t>
            </a:r>
            <a:r>
              <a:rPr lang="it-IT" sz="2000" b="1" dirty="0">
                <a:latin typeface="Calibri" charset="0"/>
                <a:ea typeface="Calibri" charset="0"/>
                <a:cs typeface="Times New Roman" charset="0"/>
              </a:rPr>
              <a:t>politici preferiscono </a:t>
            </a:r>
            <a:r>
              <a:rPr lang="it-IT" sz="2000" b="1" dirty="0" smtClean="0">
                <a:latin typeface="Calibri" charset="0"/>
                <a:ea typeface="Calibri" charset="0"/>
                <a:cs typeface="Times New Roman" charset="0"/>
              </a:rPr>
              <a:t>sempre avere </a:t>
            </a:r>
            <a:r>
              <a:rPr lang="it-IT" sz="2000" b="1" dirty="0">
                <a:latin typeface="Calibri" charset="0"/>
                <a:ea typeface="Calibri" charset="0"/>
                <a:cs typeface="Times New Roman" charset="0"/>
              </a:rPr>
              <a:t>un controllo sulle imprese,  sia attraverso regolamentazione di imprese private sia attraverso la nazionalizzazione delle imprese, perché in tal modo hanno opportunità di negoziare o benefici politici o “tangenti”.</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 </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Un esempio è il caso di nazionalizzazione di imprese in perdita, la cui bancarotta danneggerebbe molti sostenitori attuali o potenziali del politico (lavoratori licenziati o sostenitori finanziari). Una impresa in perdita, le cui azioni non hanno valore per i sottoscrittori, </a:t>
            </a:r>
            <a:r>
              <a:rPr lang="it-IT" sz="2000" b="1" dirty="0" smtClean="0">
                <a:latin typeface="Calibri" charset="0"/>
                <a:ea typeface="Calibri" charset="0"/>
                <a:cs typeface="Times New Roman" charset="0"/>
              </a:rPr>
              <a:t>ha </a:t>
            </a:r>
            <a:r>
              <a:rPr lang="it-IT" sz="2000" b="1" dirty="0">
                <a:latin typeface="Calibri" charset="0"/>
                <a:ea typeface="Calibri" charset="0"/>
                <a:cs typeface="Times New Roman" charset="0"/>
              </a:rPr>
              <a:t>un valore per il politico che può essere votato </a:t>
            </a:r>
            <a:r>
              <a:rPr lang="it-IT" sz="2000" b="1" dirty="0" smtClean="0">
                <a:latin typeface="Calibri" charset="0"/>
                <a:ea typeface="Calibri" charset="0"/>
                <a:cs typeface="Times New Roman" charset="0"/>
              </a:rPr>
              <a:t>da chi sarebbe danneggiato dal suo fallimento. </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 </a:t>
            </a:r>
            <a:endParaRPr lang="it-IT" sz="2000"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Naturalmente, </a:t>
            </a:r>
            <a:r>
              <a:rPr lang="it-IT" sz="2000" b="1" dirty="0">
                <a:latin typeface="Calibri" charset="0"/>
                <a:ea typeface="Calibri" charset="0"/>
                <a:cs typeface="Times New Roman" charset="0"/>
              </a:rPr>
              <a:t>più è probabile che i voti dei lavoratori salvati vadano al politico, (quindi quanto più è alto B(L)), maggiore è il </a:t>
            </a:r>
            <a:r>
              <a:rPr lang="it-IT" sz="2000" b="1" dirty="0" smtClean="0">
                <a:latin typeface="Calibri" charset="0"/>
                <a:ea typeface="Calibri" charset="0"/>
                <a:cs typeface="Times New Roman" charset="0"/>
              </a:rPr>
              <a:t>suo </a:t>
            </a:r>
            <a:r>
              <a:rPr lang="it-IT" sz="2000" b="1" dirty="0">
                <a:latin typeface="Calibri" charset="0"/>
                <a:ea typeface="Calibri" charset="0"/>
                <a:cs typeface="Times New Roman" charset="0"/>
              </a:rPr>
              <a:t>desiderio di salvare l’impresa. Così in genere i </a:t>
            </a:r>
            <a:r>
              <a:rPr lang="it-IT" sz="2000" b="1" i="1" dirty="0" err="1">
                <a:latin typeface="Calibri" charset="0"/>
                <a:ea typeface="Calibri" charset="0"/>
                <a:cs typeface="Times New Roman" charset="0"/>
              </a:rPr>
              <a:t>Labour</a:t>
            </a:r>
            <a:r>
              <a:rPr lang="it-IT" sz="2000" b="1" i="1" dirty="0">
                <a:latin typeface="Calibri" charset="0"/>
                <a:ea typeface="Calibri" charset="0"/>
                <a:cs typeface="Times New Roman" charset="0"/>
              </a:rPr>
              <a:t> Parties</a:t>
            </a:r>
            <a:r>
              <a:rPr lang="it-IT" sz="2000" b="1" dirty="0">
                <a:latin typeface="Calibri" charset="0"/>
                <a:ea typeface="Calibri" charset="0"/>
                <a:cs typeface="Times New Roman" charset="0"/>
              </a:rPr>
              <a:t> </a:t>
            </a:r>
            <a:r>
              <a:rPr lang="it-IT" sz="2000" b="1" dirty="0" smtClean="0">
                <a:latin typeface="Calibri" charset="0"/>
                <a:ea typeface="Calibri" charset="0"/>
                <a:cs typeface="Times New Roman" charset="0"/>
              </a:rPr>
              <a:t>sono </a:t>
            </a:r>
            <a:r>
              <a:rPr lang="it-IT" sz="2000" b="1" dirty="0">
                <a:latin typeface="Calibri" charset="0"/>
                <a:ea typeface="Calibri" charset="0"/>
                <a:cs typeface="Times New Roman" charset="0"/>
              </a:rPr>
              <a:t>più propensi alle nazionalizzazioni.</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13688505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40</a:t>
            </a:fld>
            <a:endParaRPr lang="it-IT"/>
          </a:p>
        </p:txBody>
      </p:sp>
      <p:sp>
        <p:nvSpPr>
          <p:cNvPr id="4" name="Rettangolo 3"/>
          <p:cNvSpPr/>
          <p:nvPr/>
        </p:nvSpPr>
        <p:spPr>
          <a:xfrm>
            <a:off x="1371599" y="751298"/>
            <a:ext cx="9324109" cy="5324535"/>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Mentre è più comune la nazionalizzazione di imprese in perdita, i politici cercano di mantenere il controllo anche su imprese con profitti </a:t>
            </a:r>
            <a:r>
              <a:rPr lang="it-IT" sz="2000" b="1" dirty="0" smtClean="0">
                <a:latin typeface="Calibri" charset="0"/>
                <a:ea typeface="Calibri" charset="0"/>
                <a:cs typeface="Times New Roman" charset="0"/>
              </a:rPr>
              <a:t>positivi. Ferrovie</a:t>
            </a:r>
            <a:r>
              <a:rPr lang="it-IT" sz="2000" b="1" dirty="0">
                <a:latin typeface="Calibri" charset="0"/>
                <a:ea typeface="Calibri" charset="0"/>
                <a:cs typeface="Times New Roman" charset="0"/>
              </a:rPr>
              <a:t>, telefoni, banche e industrie petrolifere sono spesso pubbliche o fortemente regolate pur non essendo monopoli </a:t>
            </a:r>
            <a:r>
              <a:rPr lang="it-IT" sz="2000" b="1" dirty="0" smtClean="0">
                <a:latin typeface="Calibri" charset="0"/>
                <a:ea typeface="Calibri" charset="0"/>
                <a:cs typeface="Times New Roman" charset="0"/>
              </a:rPr>
              <a:t>naturali. </a:t>
            </a: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In </a:t>
            </a:r>
            <a:r>
              <a:rPr lang="it-IT" sz="2000" b="1" dirty="0">
                <a:latin typeface="Calibri" charset="0"/>
                <a:ea typeface="Calibri" charset="0"/>
                <a:cs typeface="Times New Roman" charset="0"/>
              </a:rPr>
              <a:t>generale questi controlli politici sono giustificati da motivi di benessere sociale di tipo redistributivo (servizi cosiddetti di pubblica utilità). Qui ci occuperemo solo dei motivi di privato interesse.</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 </a:t>
            </a:r>
            <a:endParaRPr lang="it-IT" sz="2000"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Poiché questi </a:t>
            </a:r>
            <a:r>
              <a:rPr lang="it-IT" sz="2000" b="1" dirty="0">
                <a:latin typeface="Calibri" charset="0"/>
                <a:ea typeface="Calibri" charset="0"/>
                <a:cs typeface="Times New Roman" charset="0"/>
              </a:rPr>
              <a:t>monopoli sono molto grandi con un numero molto elevato di dipendenti, i </a:t>
            </a:r>
            <a:r>
              <a:rPr lang="it-IT" sz="2000" b="1" dirty="0" smtClean="0">
                <a:latin typeface="Calibri" charset="0"/>
                <a:ea typeface="Calibri" charset="0"/>
                <a:cs typeface="Times New Roman" charset="0"/>
              </a:rPr>
              <a:t>politici possono far </a:t>
            </a:r>
            <a:r>
              <a:rPr lang="it-IT" sz="2000" b="1" dirty="0">
                <a:latin typeface="Calibri" charset="0"/>
                <a:ea typeface="Calibri" charset="0"/>
                <a:cs typeface="Times New Roman" charset="0"/>
              </a:rPr>
              <a:t>assumere molti alleati </a:t>
            </a:r>
            <a:r>
              <a:rPr lang="it-IT" sz="2000" b="1" dirty="0" smtClean="0">
                <a:latin typeface="Calibri" charset="0"/>
                <a:ea typeface="Calibri" charset="0"/>
                <a:cs typeface="Times New Roman" charset="0"/>
              </a:rPr>
              <a:t>politici o cercare </a:t>
            </a:r>
            <a:r>
              <a:rPr lang="it-IT" sz="2000" b="1" dirty="0">
                <a:latin typeface="Calibri" charset="0"/>
                <a:ea typeface="Calibri" charset="0"/>
                <a:cs typeface="Times New Roman" charset="0"/>
              </a:rPr>
              <a:t>di controllare i prezzi per perseguire obiettivi politici. </a:t>
            </a:r>
            <a:endParaRPr lang="it-IT" sz="2000" b="1" dirty="0" smtClean="0">
              <a:latin typeface="Calibri" charset="0"/>
              <a:ea typeface="Calibri" charset="0"/>
              <a:cs typeface="Times New Roman" charset="0"/>
            </a:endParaRP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Inoltre</a:t>
            </a:r>
            <a:r>
              <a:rPr lang="it-IT" sz="2000" b="1" dirty="0">
                <a:latin typeface="Calibri" charset="0"/>
                <a:ea typeface="Calibri" charset="0"/>
                <a:cs typeface="Times New Roman" charset="0"/>
              </a:rPr>
              <a:t>, quando, imprese con </a:t>
            </a:r>
            <a:r>
              <a:rPr lang="it-IT" sz="2000" b="1" dirty="0" smtClean="0">
                <a:latin typeface="Calibri" charset="0"/>
                <a:ea typeface="Calibri" charset="0"/>
                <a:cs typeface="Times New Roman" charset="0"/>
              </a:rPr>
              <a:t>ampi profitti sono soggette ad un </a:t>
            </a:r>
            <a:r>
              <a:rPr lang="it-IT" sz="2000" b="1" dirty="0">
                <a:latin typeface="Calibri" charset="0"/>
                <a:ea typeface="Calibri" charset="0"/>
                <a:cs typeface="Times New Roman" charset="0"/>
              </a:rPr>
              <a:t>controllo politico </a:t>
            </a:r>
            <a:r>
              <a:rPr lang="it-IT" sz="2000" b="1" dirty="0" smtClean="0">
                <a:latin typeface="Calibri" charset="0"/>
                <a:ea typeface="Calibri" charset="0"/>
                <a:cs typeface="Times New Roman" charset="0"/>
              </a:rPr>
              <a:t>diretto (imprese nazionalizzate) </a:t>
            </a:r>
            <a:r>
              <a:rPr lang="it-IT" sz="2000" b="1" dirty="0">
                <a:latin typeface="Calibri" charset="0"/>
                <a:ea typeface="Calibri" charset="0"/>
                <a:cs typeface="Times New Roman" charset="0"/>
              </a:rPr>
              <a:t>o </a:t>
            </a:r>
            <a:r>
              <a:rPr lang="it-IT" sz="2000" b="1" dirty="0" smtClean="0">
                <a:latin typeface="Calibri" charset="0"/>
                <a:ea typeface="Calibri" charset="0"/>
                <a:cs typeface="Times New Roman" charset="0"/>
              </a:rPr>
              <a:t>indiretto (con controllo </a:t>
            </a:r>
            <a:r>
              <a:rPr lang="it-IT" sz="2000" b="1" dirty="0">
                <a:latin typeface="Calibri" charset="0"/>
                <a:ea typeface="Calibri" charset="0"/>
                <a:cs typeface="Times New Roman" charset="0"/>
              </a:rPr>
              <a:t>esterno </a:t>
            </a:r>
            <a:r>
              <a:rPr lang="it-IT" sz="2000" b="1" dirty="0" smtClean="0">
                <a:latin typeface="Calibri" charset="0"/>
                <a:ea typeface="Calibri" charset="0"/>
                <a:cs typeface="Times New Roman" charset="0"/>
              </a:rPr>
              <a:t>tramite regolamentazioni), esse </a:t>
            </a:r>
            <a:r>
              <a:rPr lang="it-IT" sz="2000" b="1" dirty="0">
                <a:latin typeface="Calibri" charset="0"/>
                <a:ea typeface="Calibri" charset="0"/>
                <a:cs typeface="Times New Roman" charset="0"/>
              </a:rPr>
              <a:t>hanno anche un incentivo a ristrutturarsi e a conseguire </a:t>
            </a:r>
            <a:r>
              <a:rPr lang="it-IT" sz="2000" b="1" dirty="0" smtClean="0">
                <a:latin typeface="Calibri" charset="0"/>
                <a:ea typeface="Calibri" charset="0"/>
                <a:cs typeface="Times New Roman" charset="0"/>
              </a:rPr>
              <a:t>efficienza negoziando con i politici.</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5388964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41</a:t>
            </a:fld>
            <a:endParaRPr lang="it-IT"/>
          </a:p>
        </p:txBody>
      </p:sp>
      <p:sp>
        <p:nvSpPr>
          <p:cNvPr id="4" name="Rettangolo 3"/>
          <p:cNvSpPr/>
          <p:nvPr/>
        </p:nvSpPr>
        <p:spPr>
          <a:xfrm>
            <a:off x="1440872" y="917645"/>
            <a:ext cx="9587345" cy="4708981"/>
          </a:xfrm>
          <a:prstGeom prst="rect">
            <a:avLst/>
          </a:prstGeom>
        </p:spPr>
        <p:txBody>
          <a:bodyPr wrap="square">
            <a:spAutoFit/>
          </a:bodyPr>
          <a:lstStyle/>
          <a:p>
            <a:pPr>
              <a:spcAft>
                <a:spcPts val="0"/>
              </a:spcAft>
            </a:pPr>
            <a:r>
              <a:rPr lang="it-IT" sz="2000" b="1" dirty="0">
                <a:latin typeface="Calibri" charset="0"/>
                <a:ea typeface="Calibri" charset="0"/>
                <a:cs typeface="Times New Roman" charset="0"/>
              </a:rPr>
              <a:t>Mentre il modello </a:t>
            </a:r>
            <a:r>
              <a:rPr lang="it-IT" sz="2000" b="1" dirty="0" smtClean="0">
                <a:latin typeface="Calibri" charset="0"/>
                <a:ea typeface="Calibri" charset="0"/>
                <a:cs typeface="Times New Roman" charset="0"/>
              </a:rPr>
              <a:t>predice che </a:t>
            </a:r>
            <a:r>
              <a:rPr lang="it-IT" sz="2000" b="1" dirty="0">
                <a:latin typeface="Calibri" charset="0"/>
                <a:ea typeface="Calibri" charset="0"/>
                <a:cs typeface="Times New Roman" charset="0"/>
              </a:rPr>
              <a:t>i politici vogliono un controllo, non è chiaro se è preferibile per loro che i profitti vadano al Tesoro o a privati investitori. </a:t>
            </a:r>
            <a:endParaRPr lang="it-IT" sz="2000" b="1" dirty="0" smtClean="0">
              <a:latin typeface="Calibri" charset="0"/>
              <a:ea typeface="Calibri" charset="0"/>
              <a:cs typeface="Times New Roman" charset="0"/>
            </a:endParaRP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La </a:t>
            </a:r>
            <a:r>
              <a:rPr lang="it-IT" sz="2000" b="1" dirty="0">
                <a:latin typeface="Calibri" charset="0"/>
                <a:ea typeface="Calibri" charset="0"/>
                <a:cs typeface="Times New Roman" charset="0"/>
              </a:rPr>
              <a:t>risposta dipende da chi controlla L.</a:t>
            </a: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 </a:t>
            </a:r>
            <a:endParaRPr lang="it-IT" sz="2000"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Quando </a:t>
            </a:r>
            <a:r>
              <a:rPr lang="it-IT" sz="2000" b="1" dirty="0">
                <a:latin typeface="Calibri" charset="0"/>
                <a:ea typeface="Calibri" charset="0"/>
                <a:cs typeface="Times New Roman" charset="0"/>
              </a:rPr>
              <a:t>il politico ha il controllo delle imprese preferisce sempre la proprietà privata alla proprietà pubblica (</a:t>
            </a:r>
            <a:r>
              <a:rPr lang="it-IT" sz="2000" b="1" dirty="0" err="1">
                <a:latin typeface="Calibri" charset="0"/>
                <a:ea typeface="Calibri" charset="0"/>
                <a:cs typeface="Times New Roman" charset="0"/>
              </a:rPr>
              <a:t>corporatizzazione</a:t>
            </a:r>
            <a:r>
              <a:rPr lang="it-IT" sz="2000" b="1" dirty="0" smtClean="0">
                <a:latin typeface="Calibri" charset="0"/>
                <a:ea typeface="Calibri" charset="0"/>
                <a:cs typeface="Times New Roman" charset="0"/>
              </a:rPr>
              <a:t>), cioè un alto </a:t>
            </a:r>
            <a:r>
              <a:rPr lang="it-IT" sz="2000" b="1" dirty="0">
                <a:latin typeface="Symbol" charset="2"/>
                <a:ea typeface="Calibri" charset="0"/>
                <a:cs typeface="Times New Roman" charset="0"/>
              </a:rPr>
              <a:t>a</a:t>
            </a:r>
            <a:r>
              <a:rPr lang="it-IT" sz="2000" b="1" dirty="0">
                <a:latin typeface="Calibri" charset="0"/>
                <a:ea typeface="Calibri" charset="0"/>
                <a:cs typeface="Times New Roman" charset="0"/>
              </a:rPr>
              <a:t> , perché ciò implica un alto </a:t>
            </a:r>
            <a:r>
              <a:rPr lang="it-IT" sz="2000" b="1" dirty="0" err="1">
                <a:latin typeface="Symbol" charset="2"/>
                <a:ea typeface="Calibri" charset="0"/>
                <a:cs typeface="Times New Roman" charset="0"/>
              </a:rPr>
              <a:t>ap</a:t>
            </a:r>
            <a:r>
              <a:rPr lang="it-IT" sz="2000" b="1" dirty="0">
                <a:latin typeface="Symbol" charset="2"/>
                <a:ea typeface="Calibri" charset="0"/>
                <a:cs typeface="Times New Roman" charset="0"/>
              </a:rPr>
              <a:t> </a:t>
            </a:r>
            <a:r>
              <a:rPr lang="it-IT" sz="2000" b="1" dirty="0">
                <a:latin typeface="Calibri" charset="0"/>
                <a:ea typeface="Calibri" charset="0"/>
                <a:cs typeface="Times New Roman" charset="0"/>
              </a:rPr>
              <a:t>e quindi possono estrarre un elevato surplus sia sotto forma di tangenti sia sotto forma di un elevato L e quindi </a:t>
            </a:r>
            <a:r>
              <a:rPr lang="it-IT" sz="2000" b="1" dirty="0" smtClean="0">
                <a:latin typeface="Calibri" charset="0"/>
                <a:ea typeface="Calibri" charset="0"/>
                <a:cs typeface="Times New Roman" charset="0"/>
              </a:rPr>
              <a:t>un elevato </a:t>
            </a:r>
            <a:r>
              <a:rPr lang="it-IT" sz="2000" b="1" dirty="0">
                <a:latin typeface="Calibri" charset="0"/>
                <a:ea typeface="Calibri" charset="0"/>
                <a:cs typeface="Times New Roman" charset="0"/>
              </a:rPr>
              <a:t>beneficio politico. </a:t>
            </a:r>
            <a:r>
              <a:rPr lang="it-IT" sz="2000" b="1" dirty="0" smtClean="0">
                <a:latin typeface="Calibri" charset="0"/>
                <a:ea typeface="Calibri" charset="0"/>
                <a:cs typeface="Times New Roman" charset="0"/>
              </a:rPr>
              <a:t>In quest’ultimo caso il </a:t>
            </a:r>
            <a:r>
              <a:rPr lang="it-IT" sz="2000" b="1" dirty="0">
                <a:latin typeface="Calibri" charset="0"/>
                <a:ea typeface="Calibri" charset="0"/>
                <a:cs typeface="Times New Roman" charset="0"/>
              </a:rPr>
              <a:t>partito al potere </a:t>
            </a:r>
            <a:r>
              <a:rPr lang="it-IT" sz="2000" b="1" dirty="0" smtClean="0">
                <a:latin typeface="Calibri" charset="0"/>
                <a:ea typeface="Calibri" charset="0"/>
                <a:cs typeface="Times New Roman" charset="0"/>
              </a:rPr>
              <a:t>può </a:t>
            </a:r>
            <a:r>
              <a:rPr lang="it-IT" sz="2000" b="1" dirty="0">
                <a:latin typeface="Calibri" charset="0"/>
                <a:ea typeface="Calibri" charset="0"/>
                <a:cs typeface="Times New Roman" charset="0"/>
              </a:rPr>
              <a:t>beneficiarne </a:t>
            </a:r>
            <a:r>
              <a:rPr lang="it-IT" sz="2000" b="1" dirty="0" smtClean="0">
                <a:latin typeface="Calibri" charset="0"/>
                <a:ea typeface="Calibri" charset="0"/>
                <a:cs typeface="Times New Roman" charset="0"/>
              </a:rPr>
              <a:t>anche in assenza di corruzione.</a:t>
            </a:r>
          </a:p>
          <a:p>
            <a:pPr>
              <a:spcAft>
                <a:spcPts val="0"/>
              </a:spcAft>
            </a:pPr>
            <a:endParaRPr lang="it-IT" sz="2000" dirty="0">
              <a:latin typeface="Calibri" charset="0"/>
              <a:ea typeface="Calibri" charset="0"/>
              <a:cs typeface="Times New Roman" charset="0"/>
            </a:endParaRPr>
          </a:p>
          <a:p>
            <a:pPr>
              <a:spcAft>
                <a:spcPts val="0"/>
              </a:spcAft>
            </a:pPr>
            <a:r>
              <a:rPr lang="it-IT" sz="2000" b="1" dirty="0">
                <a:latin typeface="Calibri" charset="0"/>
                <a:ea typeface="Calibri" charset="0"/>
                <a:cs typeface="Times New Roman" charset="0"/>
              </a:rPr>
              <a:t>Se i profitti dell’impresa controllata vanno tutti al Tesoro, questi ne beneficia, ma il cash flow può essere più difficilmente </a:t>
            </a:r>
            <a:r>
              <a:rPr lang="it-IT" sz="2000" b="1" dirty="0" smtClean="0">
                <a:latin typeface="Calibri" charset="0"/>
                <a:ea typeface="Calibri" charset="0"/>
                <a:cs typeface="Times New Roman" charset="0"/>
              </a:rPr>
              <a:t>utilizzato </a:t>
            </a:r>
            <a:r>
              <a:rPr lang="it-IT" sz="2000" b="1" dirty="0">
                <a:latin typeface="Calibri" charset="0"/>
                <a:ea typeface="Calibri" charset="0"/>
                <a:cs typeface="Times New Roman" charset="0"/>
              </a:rPr>
              <a:t>per </a:t>
            </a:r>
            <a:r>
              <a:rPr lang="it-IT" sz="2000" b="1" dirty="0" smtClean="0">
                <a:latin typeface="Calibri" charset="0"/>
                <a:ea typeface="Calibri" charset="0"/>
                <a:cs typeface="Times New Roman" charset="0"/>
              </a:rPr>
              <a:t>tangenti </a:t>
            </a:r>
            <a:r>
              <a:rPr lang="it-IT" sz="2000" b="1" dirty="0">
                <a:latin typeface="Calibri" charset="0"/>
                <a:ea typeface="Calibri" charset="0"/>
                <a:cs typeface="Times New Roman" charset="0"/>
              </a:rPr>
              <a:t>o </a:t>
            </a:r>
            <a:r>
              <a:rPr lang="it-IT" sz="2000" b="1" dirty="0" smtClean="0">
                <a:latin typeface="Calibri" charset="0"/>
                <a:ea typeface="Calibri" charset="0"/>
                <a:cs typeface="Times New Roman" charset="0"/>
              </a:rPr>
              <a:t>per finanziare inefficienze</a:t>
            </a:r>
            <a:r>
              <a:rPr lang="it-IT" sz="2000" b="1" dirty="0">
                <a:latin typeface="Calibri" charset="0"/>
                <a:ea typeface="Calibri" charset="0"/>
                <a:cs typeface="Times New Roman" charset="0"/>
              </a:rPr>
              <a:t>. </a:t>
            </a:r>
            <a:r>
              <a:rPr lang="it-IT" sz="2000" b="1" dirty="0" smtClean="0">
                <a:latin typeface="Calibri" charset="0"/>
                <a:ea typeface="Calibri" charset="0"/>
                <a:cs typeface="Times New Roman" charset="0"/>
              </a:rPr>
              <a:t>Ciò </a:t>
            </a:r>
            <a:r>
              <a:rPr lang="it-IT" sz="2000" b="1" dirty="0">
                <a:latin typeface="Calibri" charset="0"/>
                <a:ea typeface="Calibri" charset="0"/>
                <a:cs typeface="Times New Roman" charset="0"/>
              </a:rPr>
              <a:t>dipende dal </a:t>
            </a:r>
            <a:r>
              <a:rPr lang="it-IT" sz="2000" b="1" dirty="0" smtClean="0">
                <a:latin typeface="Calibri" charset="0"/>
                <a:ea typeface="Calibri" charset="0"/>
                <a:cs typeface="Times New Roman" charset="0"/>
              </a:rPr>
              <a:t>tipo di controllo </a:t>
            </a:r>
            <a:r>
              <a:rPr lang="it-IT" sz="2000" b="1" dirty="0">
                <a:latin typeface="Calibri" charset="0"/>
                <a:ea typeface="Calibri" charset="0"/>
                <a:cs typeface="Times New Roman" charset="0"/>
              </a:rPr>
              <a:t>del </a:t>
            </a:r>
            <a:r>
              <a:rPr lang="it-IT" sz="2000" b="1" dirty="0" smtClean="0">
                <a:latin typeface="Calibri" charset="0"/>
                <a:ea typeface="Calibri" charset="0"/>
                <a:cs typeface="Times New Roman" charset="0"/>
              </a:rPr>
              <a:t>Tesoro, in questo caso azionista, sulla gestione delle imprese stesse </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20723984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42</a:t>
            </a:fld>
            <a:endParaRPr lang="it-IT"/>
          </a:p>
        </p:txBody>
      </p:sp>
      <p:sp>
        <p:nvSpPr>
          <p:cNvPr id="4" name="Rettangolo 3"/>
          <p:cNvSpPr/>
          <p:nvPr/>
        </p:nvSpPr>
        <p:spPr>
          <a:xfrm>
            <a:off x="1967345" y="889844"/>
            <a:ext cx="8243455" cy="4093428"/>
          </a:xfrm>
          <a:prstGeom prst="rect">
            <a:avLst/>
          </a:prstGeom>
        </p:spPr>
        <p:txBody>
          <a:bodyPr wrap="square">
            <a:spAutoFit/>
          </a:bodyPr>
          <a:lstStyle/>
          <a:p>
            <a:pPr>
              <a:spcAft>
                <a:spcPts val="0"/>
              </a:spcAft>
            </a:pPr>
            <a:r>
              <a:rPr lang="it-IT" sz="2000" b="1" dirty="0" smtClean="0">
                <a:latin typeface="Calibri" charset="0"/>
                <a:ea typeface="Calibri" charset="0"/>
                <a:cs typeface="Times New Roman" charset="0"/>
              </a:rPr>
              <a:t>Perché </a:t>
            </a:r>
            <a:r>
              <a:rPr lang="it-IT" sz="2000" b="1" dirty="0">
                <a:latin typeface="Calibri" charset="0"/>
                <a:ea typeface="Calibri" charset="0"/>
                <a:cs typeface="Times New Roman" charset="0"/>
              </a:rPr>
              <a:t>negli ultimi </a:t>
            </a:r>
            <a:r>
              <a:rPr lang="it-IT" sz="2000" b="1" dirty="0" smtClean="0">
                <a:latin typeface="Calibri" charset="0"/>
                <a:ea typeface="Calibri" charset="0"/>
                <a:cs typeface="Times New Roman" charset="0"/>
              </a:rPr>
              <a:t>decenni si è avuta una  </a:t>
            </a:r>
            <a:r>
              <a:rPr lang="it-IT" sz="2000" b="1" dirty="0">
                <a:latin typeface="Calibri" charset="0"/>
                <a:ea typeface="Calibri" charset="0"/>
                <a:cs typeface="Times New Roman" charset="0"/>
              </a:rPr>
              <a:t>spinta alla privatizzazione? </a:t>
            </a:r>
            <a:endParaRPr lang="it-IT" sz="2000" b="1" dirty="0" smtClean="0">
              <a:latin typeface="Calibri" charset="0"/>
              <a:ea typeface="Calibri" charset="0"/>
              <a:cs typeface="Times New Roman" charset="0"/>
            </a:endParaRP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La </a:t>
            </a:r>
            <a:r>
              <a:rPr lang="it-IT" sz="2000" b="1" dirty="0">
                <a:latin typeface="Calibri" charset="0"/>
                <a:ea typeface="Calibri" charset="0"/>
                <a:cs typeface="Times New Roman" charset="0"/>
              </a:rPr>
              <a:t>privatizzazione </a:t>
            </a:r>
            <a:r>
              <a:rPr lang="it-IT" sz="2000" b="1" dirty="0" smtClean="0">
                <a:latin typeface="Calibri" charset="0"/>
                <a:ea typeface="Calibri" charset="0"/>
                <a:cs typeface="Times New Roman" charset="0"/>
              </a:rPr>
              <a:t>di imprese pubbliche può essere vista come risultato </a:t>
            </a:r>
            <a:r>
              <a:rPr lang="it-IT" sz="2000" b="1" dirty="0">
                <a:latin typeface="Calibri" charset="0"/>
                <a:ea typeface="Calibri" charset="0"/>
                <a:cs typeface="Times New Roman" charset="0"/>
              </a:rPr>
              <a:t>di </a:t>
            </a:r>
            <a:r>
              <a:rPr lang="it-IT" sz="2000" b="1" dirty="0" smtClean="0">
                <a:latin typeface="Calibri" charset="0"/>
                <a:ea typeface="Calibri" charset="0"/>
                <a:cs typeface="Times New Roman" charset="0"/>
              </a:rPr>
              <a:t>una competizione </a:t>
            </a:r>
            <a:r>
              <a:rPr lang="it-IT" sz="2000" b="1" dirty="0">
                <a:latin typeface="Calibri" charset="0"/>
                <a:ea typeface="Calibri" charset="0"/>
                <a:cs typeface="Times New Roman" charset="0"/>
              </a:rPr>
              <a:t>tra politici che </a:t>
            </a:r>
            <a:r>
              <a:rPr lang="it-IT" sz="2000" b="1" dirty="0" smtClean="0">
                <a:latin typeface="Calibri" charset="0"/>
                <a:ea typeface="Calibri" charset="0"/>
                <a:cs typeface="Times New Roman" charset="0"/>
              </a:rPr>
              <a:t>traggono benefici </a:t>
            </a:r>
            <a:r>
              <a:rPr lang="it-IT" sz="2000" b="1" dirty="0">
                <a:latin typeface="Calibri" charset="0"/>
                <a:ea typeface="Calibri" charset="0"/>
                <a:cs typeface="Times New Roman" charset="0"/>
              </a:rPr>
              <a:t>dalla riduzione delle tasse e politici che beneficiano dalla spesa pubblica ( e a volta dalle tangenti). </a:t>
            </a:r>
            <a:endParaRPr lang="it-IT" sz="2000" b="1" dirty="0" smtClean="0">
              <a:latin typeface="Calibri" charset="0"/>
              <a:ea typeface="Calibri" charset="0"/>
              <a:cs typeface="Times New Roman" charset="0"/>
            </a:endParaRPr>
          </a:p>
          <a:p>
            <a:pPr>
              <a:spcAft>
                <a:spcPts val="0"/>
              </a:spcAft>
            </a:pPr>
            <a:endParaRPr lang="it-IT" sz="2000" b="1" dirty="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Vincono </a:t>
            </a:r>
            <a:r>
              <a:rPr lang="it-IT" sz="2000" b="1" dirty="0">
                <a:latin typeface="Calibri" charset="0"/>
                <a:ea typeface="Calibri" charset="0"/>
                <a:cs typeface="Times New Roman" charset="0"/>
              </a:rPr>
              <a:t>i primi e il Tesoro quando i benefici politici del controllo pubblico sono bassi ed è alto il desiderio del Tesoro di ridurre i sussidi pubblici. Cioè quando C(T) è alto e </a:t>
            </a:r>
            <a:r>
              <a:rPr lang="it-IT" sz="2000" b="1" dirty="0" smtClean="0">
                <a:latin typeface="Calibri" charset="0"/>
                <a:ea typeface="Calibri" charset="0"/>
                <a:cs typeface="Times New Roman" charset="0"/>
              </a:rPr>
              <a:t>B(L) </a:t>
            </a:r>
            <a:r>
              <a:rPr lang="it-IT" sz="2000" b="1" dirty="0">
                <a:latin typeface="Calibri" charset="0"/>
                <a:ea typeface="Calibri" charset="0"/>
                <a:cs typeface="Times New Roman" charset="0"/>
              </a:rPr>
              <a:t>è basso. </a:t>
            </a:r>
            <a:endParaRPr lang="it-IT" sz="2000" dirty="0">
              <a:latin typeface="Calibri" charset="0"/>
              <a:ea typeface="Calibri" charset="0"/>
              <a:cs typeface="Times New Roman" charset="0"/>
            </a:endParaRPr>
          </a:p>
          <a:p>
            <a:pPr>
              <a:spcAft>
                <a:spcPts val="0"/>
              </a:spcAft>
            </a:pPr>
            <a:endParaRPr lang="it-IT" sz="2000" b="1" dirty="0" smtClean="0">
              <a:latin typeface="Calibri" charset="0"/>
              <a:ea typeface="Calibri" charset="0"/>
              <a:cs typeface="Times New Roman" charset="0"/>
            </a:endParaRPr>
          </a:p>
          <a:p>
            <a:pPr>
              <a:spcAft>
                <a:spcPts val="0"/>
              </a:spcAft>
            </a:pPr>
            <a:r>
              <a:rPr lang="it-IT" sz="2000" b="1" dirty="0" smtClean="0">
                <a:latin typeface="Calibri" charset="0"/>
                <a:ea typeface="Calibri" charset="0"/>
                <a:cs typeface="Times New Roman" charset="0"/>
              </a:rPr>
              <a:t>Ciò </a:t>
            </a:r>
            <a:r>
              <a:rPr lang="it-IT" sz="2000" b="1" dirty="0">
                <a:latin typeface="Calibri" charset="0"/>
                <a:ea typeface="Calibri" charset="0"/>
                <a:cs typeface="Times New Roman" charset="0"/>
              </a:rPr>
              <a:t>spiega l’alternanza delle politiche tra conservatori e laburisti, quando questi erano gli schieramenti. </a:t>
            </a:r>
            <a:endParaRPr lang="it-IT" sz="2000" b="1" dirty="0" smtClean="0">
              <a:latin typeface="Calibri" charset="0"/>
              <a:ea typeface="Calibri" charset="0"/>
              <a:cs typeface="Times New Roman" charset="0"/>
            </a:endParaRPr>
          </a:p>
        </p:txBody>
      </p:sp>
    </p:spTree>
    <p:extLst>
      <p:ext uri="{BB962C8B-B14F-4D97-AF65-F5344CB8AC3E}">
        <p14:creationId xmlns:p14="http://schemas.microsoft.com/office/powerpoint/2010/main" val="20956893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p:cNvSpPr>
            <a:spLocks noGrp="1"/>
          </p:cNvSpPr>
          <p:nvPr>
            <p:ph type="ftr" sz="quarter" idx="11"/>
          </p:nvPr>
        </p:nvSpPr>
        <p:spPr/>
        <p:txBody>
          <a:bodyPr/>
          <a:lstStyle/>
          <a:p>
            <a:r>
              <a:rPr lang="it-IT" smtClean="0"/>
              <a:t>Giovanni Tria</a:t>
            </a:r>
            <a:endParaRPr lang="it-IT"/>
          </a:p>
        </p:txBody>
      </p:sp>
      <p:sp>
        <p:nvSpPr>
          <p:cNvPr id="3" name="Segnaposto numero diapositiva 2"/>
          <p:cNvSpPr>
            <a:spLocks noGrp="1"/>
          </p:cNvSpPr>
          <p:nvPr>
            <p:ph type="sldNum" sz="quarter" idx="12"/>
          </p:nvPr>
        </p:nvSpPr>
        <p:spPr/>
        <p:txBody>
          <a:bodyPr/>
          <a:lstStyle/>
          <a:p>
            <a:fld id="{FCB1930F-043D-4147-915C-DD131F8ACD84}" type="slidenum">
              <a:rPr lang="it-IT" smtClean="0"/>
              <a:t>43</a:t>
            </a:fld>
            <a:endParaRPr lang="it-IT"/>
          </a:p>
        </p:txBody>
      </p:sp>
      <p:sp>
        <p:nvSpPr>
          <p:cNvPr id="4" name="Rettangolo 3"/>
          <p:cNvSpPr/>
          <p:nvPr/>
        </p:nvSpPr>
        <p:spPr>
          <a:xfrm>
            <a:off x="1371600" y="1277266"/>
            <a:ext cx="9434945" cy="4093428"/>
          </a:xfrm>
          <a:prstGeom prst="rect">
            <a:avLst/>
          </a:prstGeom>
        </p:spPr>
        <p:txBody>
          <a:bodyPr wrap="square">
            <a:spAutoFit/>
          </a:bodyPr>
          <a:lstStyle/>
          <a:p>
            <a:r>
              <a:rPr lang="it-IT" sz="2000" dirty="0" smtClean="0">
                <a:latin typeface="Calibri" charset="0"/>
                <a:ea typeface="Calibri" charset="0"/>
                <a:cs typeface="Times New Roman" charset="0"/>
              </a:rPr>
              <a:t>Ulteriori conclusioni e un paradosso</a:t>
            </a:r>
          </a:p>
          <a:p>
            <a:endParaRPr lang="it-IT" sz="2000" dirty="0">
              <a:latin typeface="Calibri" charset="0"/>
              <a:ea typeface="Calibri" charset="0"/>
              <a:cs typeface="Times New Roman" charset="0"/>
            </a:endParaRPr>
          </a:p>
          <a:p>
            <a:r>
              <a:rPr lang="it-IT" sz="2000" dirty="0" smtClean="0">
                <a:latin typeface="Calibri" charset="0"/>
                <a:ea typeface="Calibri" charset="0"/>
                <a:cs typeface="Times New Roman" charset="0"/>
              </a:rPr>
              <a:t>I </a:t>
            </a:r>
            <a:r>
              <a:rPr lang="it-IT" sz="2000" dirty="0">
                <a:latin typeface="Calibri" charset="0"/>
                <a:ea typeface="Calibri" charset="0"/>
                <a:cs typeface="Times New Roman" charset="0"/>
              </a:rPr>
              <a:t>governi sono propensi a privatizzare un’impresa pubblica quando non </a:t>
            </a:r>
            <a:r>
              <a:rPr lang="it-IT" sz="2000" dirty="0" smtClean="0">
                <a:latin typeface="Calibri" charset="0"/>
                <a:ea typeface="Calibri" charset="0"/>
                <a:cs typeface="Times New Roman" charset="0"/>
              </a:rPr>
              <a:t>possono </a:t>
            </a:r>
            <a:r>
              <a:rPr lang="it-IT" sz="2000" dirty="0">
                <a:latin typeface="Calibri" charset="0"/>
                <a:ea typeface="Calibri" charset="0"/>
                <a:cs typeface="Times New Roman" charset="0"/>
              </a:rPr>
              <a:t>facilmente influenzare i suoi comportamenti a fini politici e sono al contrario propensi a mantenere pubbliche le imprese quando possono facilmente cambiare le loro decisioni. (da qui si capisce </a:t>
            </a:r>
            <a:r>
              <a:rPr lang="it-IT" sz="2000" dirty="0" smtClean="0">
                <a:latin typeface="Calibri" charset="0"/>
                <a:ea typeface="Calibri" charset="0"/>
                <a:cs typeface="Times New Roman" charset="0"/>
              </a:rPr>
              <a:t>l’importanza del sistema di nomina dei </a:t>
            </a:r>
            <a:r>
              <a:rPr lang="it-IT" sz="2000" dirty="0">
                <a:latin typeface="Calibri" charset="0"/>
                <a:ea typeface="Calibri" charset="0"/>
                <a:cs typeface="Times New Roman" charset="0"/>
              </a:rPr>
              <a:t>manager pubblici e quanto conti il sistema di </a:t>
            </a:r>
            <a:r>
              <a:rPr lang="it-IT" sz="2000" i="1" dirty="0" err="1">
                <a:latin typeface="Calibri" charset="0"/>
                <a:ea typeface="Calibri" charset="0"/>
                <a:cs typeface="Times New Roman" charset="0"/>
              </a:rPr>
              <a:t>governance</a:t>
            </a:r>
            <a:r>
              <a:rPr lang="it-IT" sz="2000" dirty="0">
                <a:latin typeface="Calibri" charset="0"/>
                <a:ea typeface="Calibri" charset="0"/>
                <a:cs typeface="Times New Roman" charset="0"/>
              </a:rPr>
              <a:t> delle imprese, pubbliche e private).</a:t>
            </a:r>
          </a:p>
          <a:p>
            <a:pPr>
              <a:spcAft>
                <a:spcPts val="0"/>
              </a:spcAft>
            </a:pPr>
            <a:endParaRPr lang="it-IT" sz="2000" dirty="0" smtClean="0">
              <a:latin typeface="Calibri" charset="0"/>
              <a:ea typeface="Calibri" charset="0"/>
              <a:cs typeface="Times New Roman" charset="0"/>
            </a:endParaRPr>
          </a:p>
          <a:p>
            <a:pPr>
              <a:spcAft>
                <a:spcPts val="0"/>
              </a:spcAft>
            </a:pPr>
            <a:r>
              <a:rPr lang="it-IT" sz="2000" dirty="0" smtClean="0">
                <a:latin typeface="Calibri" charset="0"/>
                <a:ea typeface="Calibri" charset="0"/>
                <a:cs typeface="Times New Roman" charset="0"/>
              </a:rPr>
              <a:t>Il paradosso è che quando </a:t>
            </a:r>
            <a:r>
              <a:rPr lang="it-IT" sz="2000" dirty="0">
                <a:latin typeface="Calibri" charset="0"/>
                <a:ea typeface="Calibri" charset="0"/>
                <a:cs typeface="Times New Roman" charset="0"/>
              </a:rPr>
              <a:t>i politici possono meno influenzare la gestione delle imprese pubbliche, e quindi proprio nella situazione in cui più potrebbe essere virtuoso mantenere le imprese in mano pubblica per ovviare ai cosiddetti fallimenti del mercato o per fini di welfare sociale, vi è meno interesse dei politici </a:t>
            </a:r>
            <a:r>
              <a:rPr lang="it-IT" sz="2000" dirty="0" smtClean="0">
                <a:latin typeface="Calibri" charset="0"/>
                <a:ea typeface="Calibri" charset="0"/>
                <a:cs typeface="Times New Roman" charset="0"/>
              </a:rPr>
              <a:t>stessi a </a:t>
            </a:r>
            <a:r>
              <a:rPr lang="it-IT" sz="2000" dirty="0">
                <a:latin typeface="Calibri" charset="0"/>
                <a:ea typeface="Calibri" charset="0"/>
                <a:cs typeface="Times New Roman" charset="0"/>
              </a:rPr>
              <a:t>resistere alle privatizzazioni.</a:t>
            </a:r>
            <a:endParaRPr lang="it-IT" sz="2000" dirty="0">
              <a:effectLst/>
              <a:latin typeface="Calibri" charset="0"/>
              <a:ea typeface="Calibri" charset="0"/>
              <a:cs typeface="Times New Roman" charset="0"/>
            </a:endParaRPr>
          </a:p>
        </p:txBody>
      </p:sp>
    </p:spTree>
    <p:extLst>
      <p:ext uri="{BB962C8B-B14F-4D97-AF65-F5344CB8AC3E}">
        <p14:creationId xmlns:p14="http://schemas.microsoft.com/office/powerpoint/2010/main" val="51965933"/>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10740</TotalTime>
  <Words>3290</Words>
  <Application>Microsoft Macintosh PowerPoint</Application>
  <PresentationFormat>Widescreen</PresentationFormat>
  <Paragraphs>456</Paragraphs>
  <Slides>43</Slides>
  <Notes>2</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43</vt:i4>
      </vt:variant>
    </vt:vector>
  </HeadingPairs>
  <TitlesOfParts>
    <vt:vector size="50" baseType="lpstr">
      <vt:lpstr>Arial</vt:lpstr>
      <vt:lpstr>Calibri</vt:lpstr>
      <vt:lpstr>Calibri Light</vt:lpstr>
      <vt:lpstr>Cambria Math</vt:lpstr>
      <vt:lpstr>Symbol</vt:lpstr>
      <vt:lpstr>Times New Roman</vt:lpstr>
      <vt:lpstr>Tema di Office</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lpstr>Presentazione di PowerPoint</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di PowerPoint</dc:title>
  <dc:subject/>
  <dc:creator>Utente di Microsoft Office</dc:creator>
  <cp:keywords/>
  <dc:description/>
  <cp:lastModifiedBy>Utente di Microsoft Office</cp:lastModifiedBy>
  <cp:revision>91</cp:revision>
  <dcterms:created xsi:type="dcterms:W3CDTF">2017-04-23T22:58:48Z</dcterms:created>
  <dcterms:modified xsi:type="dcterms:W3CDTF">2017-05-22T11:37:23Z</dcterms:modified>
  <cp:category/>
</cp:coreProperties>
</file>