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61" r:id="rId3"/>
    <p:sldId id="263" r:id="rId4"/>
    <p:sldId id="262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80" autoAdjust="0"/>
    <p:restoredTop sz="94638" autoAdjust="0"/>
  </p:normalViewPr>
  <p:slideViewPr>
    <p:cSldViewPr>
      <p:cViewPr>
        <p:scale>
          <a:sx n="75" d="100"/>
          <a:sy n="75" d="100"/>
        </p:scale>
        <p:origin x="-1872" y="-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10CBF1-4E94-4D02-A7CB-79607AA9FE15}" type="datetimeFigureOut">
              <a:rPr lang="it-IT" smtClean="0"/>
              <a:pPr/>
              <a:t>19/09/2019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7EE4CA-4F37-4DBE-8720-BF2420DAC47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19/09/2019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19/09/2019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19/09/2019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19/09/2019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19/09/2019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19/09/2019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19/09/2019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19/09/2019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19/09/2019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19/09/2019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19/09/2019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6BB65-421A-49FE-A263-0B7C9DBDB33E}" type="datetimeFigureOut">
              <a:rPr lang="it-IT" smtClean="0"/>
              <a:pPr/>
              <a:t>19/09/2019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907704" y="3886200"/>
            <a:ext cx="6552728" cy="1752600"/>
          </a:xfrm>
        </p:spPr>
        <p:txBody>
          <a:bodyPr/>
          <a:lstStyle/>
          <a:p>
            <a:endParaRPr lang="it-IT" dirty="0" smtClean="0"/>
          </a:p>
          <a:p>
            <a:pPr algn="r"/>
            <a:r>
              <a:rPr lang="it-IT" dirty="0" smtClean="0"/>
              <a:t>Prof. Maria Cristina </a:t>
            </a:r>
            <a:r>
              <a:rPr lang="it-IT" dirty="0" err="1" smtClean="0"/>
              <a:t>Cataudella</a:t>
            </a:r>
            <a:endParaRPr lang="it-IT" dirty="0"/>
          </a:p>
        </p:txBody>
      </p:sp>
      <p:sp>
        <p:nvSpPr>
          <p:cNvPr id="4" name="Rettangolo 3"/>
          <p:cNvSpPr/>
          <p:nvPr/>
        </p:nvSpPr>
        <p:spPr>
          <a:xfrm>
            <a:off x="467544" y="764704"/>
            <a:ext cx="891734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t-I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Diritto del Lavoro: </a:t>
            </a:r>
          </a:p>
          <a:p>
            <a:pPr algn="ctr"/>
            <a:r>
              <a:rPr lang="it-I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Lezioni 1 e 2 </a:t>
            </a:r>
            <a:endParaRPr lang="it-IT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229600" cy="185821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it-IT" dirty="0" smtClean="0"/>
              <a:t>Tripartizione del diritto del lavoro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39552" y="2780928"/>
            <a:ext cx="8147248" cy="3345235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it-IT" sz="1600" dirty="0" smtClean="0"/>
              <a:t>Il diritto del lavoro studia quella parte dell’ordinamento che ha ad oggetto il lavoro umano, ovvero qualunque attività che “</a:t>
            </a:r>
            <a:r>
              <a:rPr lang="it-IT" sz="1600" i="1" dirty="0" smtClean="0"/>
              <a:t>concorra al progresso materiale o spirituale della società</a:t>
            </a:r>
            <a:r>
              <a:rPr lang="it-IT" sz="1600" dirty="0" smtClean="0"/>
              <a:t>” (art. 4, 2° comma, Cost.).</a:t>
            </a:r>
          </a:p>
          <a:p>
            <a:pPr algn="just">
              <a:buNone/>
            </a:pPr>
            <a:r>
              <a:rPr lang="it-IT" sz="1600" dirty="0" smtClean="0"/>
              <a:t>Viene suddiviso tradizionalmente in tre parti, strettamente connesse l’una con l’altra:</a:t>
            </a:r>
          </a:p>
          <a:p>
            <a:pPr algn="just">
              <a:buNone/>
            </a:pPr>
            <a:endParaRPr lang="it-IT" sz="16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it-IT" sz="1600" dirty="0" smtClean="0"/>
              <a:t>il </a:t>
            </a:r>
            <a:r>
              <a:rPr lang="it-IT" sz="1600" b="1" dirty="0" smtClean="0"/>
              <a:t>diritto del lavoro in senso stretto</a:t>
            </a:r>
            <a:r>
              <a:rPr lang="it-IT" sz="1600" dirty="0" smtClean="0"/>
              <a:t> o </a:t>
            </a:r>
            <a:r>
              <a:rPr lang="it-IT" sz="1600" b="1" dirty="0" smtClean="0"/>
              <a:t>diritto del rapporto di lavoro</a:t>
            </a:r>
            <a:r>
              <a:rPr lang="it-IT" sz="1600" dirty="0" smtClean="0"/>
              <a:t>: studia la disciplina del rapporto di lavoro (ferie, retribuzione, licenziamento, </a:t>
            </a:r>
            <a:r>
              <a:rPr lang="it-IT" sz="1600" dirty="0" err="1" smtClean="0"/>
              <a:t>dimissioni…</a:t>
            </a:r>
            <a:r>
              <a:rPr lang="it-IT" sz="1600" dirty="0" smtClean="0"/>
              <a:t>);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t-IT" sz="1600" dirty="0" smtClean="0"/>
              <a:t>il </a:t>
            </a:r>
            <a:r>
              <a:rPr lang="it-IT" sz="1600" b="1" dirty="0" smtClean="0"/>
              <a:t>diritto sindacale</a:t>
            </a:r>
            <a:r>
              <a:rPr lang="it-IT" sz="1600" dirty="0" smtClean="0"/>
              <a:t>: studia le relazioni tra le parti sociali (sindacati e associazioni rappresentative dei datori di lavoro) e gli strumenti di composizione del conflitto e di lotta sindacale (contratto collettivo e sciopero);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t-IT" sz="1600" dirty="0" smtClean="0"/>
              <a:t> il </a:t>
            </a:r>
            <a:r>
              <a:rPr lang="it-IT" sz="1600" b="1" dirty="0" smtClean="0"/>
              <a:t>diritto della previdenza </a:t>
            </a:r>
            <a:r>
              <a:rPr lang="it-IT" sz="1600" b="1" dirty="0" smtClean="0"/>
              <a:t>sociale o diritto della sicurezza sociale </a:t>
            </a:r>
            <a:r>
              <a:rPr lang="it-IT" sz="1600" dirty="0" smtClean="0"/>
              <a:t>(che comprende anche l’assistenza sociale): </a:t>
            </a:r>
            <a:r>
              <a:rPr lang="it-IT" sz="1600" dirty="0" smtClean="0"/>
              <a:t>si occupa dell’intervento statale (attraverso istituti specifici) a favore  di chi si trova (lavoratore o non) in una condizione di bisogno.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435280" cy="128215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it-IT" sz="3200" dirty="0" smtClean="0"/>
              <a:t>Evoluzione del Diritto del Lavoro: da diritto di protezione del lavoratore subordinato a diritto di regolamentazione del mercato del lavoro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it-IT" sz="2400" i="1" dirty="0" smtClean="0"/>
              <a:t>Nascita: il diritto del lavoro nasce con la Rivoluzione Industriale, nel XVIII secolo.</a:t>
            </a:r>
          </a:p>
          <a:p>
            <a:pPr algn="just"/>
            <a:r>
              <a:rPr lang="it-IT" sz="2400" i="1" dirty="0" smtClean="0"/>
              <a:t>Il diritto del Lavoro in Italia:</a:t>
            </a:r>
          </a:p>
          <a:p>
            <a:pPr marL="514350" indent="-514350" algn="just">
              <a:buFont typeface="+mj-lt"/>
              <a:buAutoNum type="alphaLcParenR"/>
            </a:pPr>
            <a:r>
              <a:rPr lang="it-IT" sz="2400" i="1" dirty="0" smtClean="0"/>
              <a:t>Fine 800, primi del 900: le prime norme di protezione dei lavoratori (assicurazione contro gli infortuni sul lavoro, protezione delle donne e dei bambini, </a:t>
            </a:r>
            <a:r>
              <a:rPr lang="it-IT" sz="2400" i="1" dirty="0" err="1" smtClean="0"/>
              <a:t>ecc…</a:t>
            </a:r>
            <a:r>
              <a:rPr lang="it-IT" sz="2400" i="1" dirty="0" smtClean="0"/>
              <a:t>);</a:t>
            </a:r>
          </a:p>
          <a:p>
            <a:pPr marL="514350" indent="-514350" algn="just">
              <a:buFont typeface="+mj-lt"/>
              <a:buAutoNum type="alphaLcParenR"/>
            </a:pPr>
            <a:r>
              <a:rPr lang="it-IT" sz="2400" i="1" dirty="0" smtClean="0"/>
              <a:t>Il codice civile del </a:t>
            </a:r>
            <a:r>
              <a:rPr lang="it-IT" sz="2400" i="1" dirty="0" smtClean="0"/>
              <a:t>1942: un codice liberale durante il </a:t>
            </a:r>
            <a:r>
              <a:rPr lang="it-IT" sz="2400" i="1" dirty="0" smtClean="0"/>
              <a:t>Corporativismo</a:t>
            </a:r>
          </a:p>
          <a:p>
            <a:pPr marL="514350" indent="-514350" algn="just">
              <a:buFont typeface="+mj-lt"/>
              <a:buAutoNum type="alphaLcParenR"/>
            </a:pPr>
            <a:r>
              <a:rPr lang="it-IT" sz="2400" i="1" dirty="0" smtClean="0"/>
              <a:t>La Costituzione repubblicana (1948)</a:t>
            </a:r>
          </a:p>
          <a:p>
            <a:pPr marL="514350" indent="-514350" algn="just">
              <a:buFont typeface="+mj-lt"/>
              <a:buAutoNum type="alphaLcParenR"/>
            </a:pPr>
            <a:r>
              <a:rPr lang="it-IT" sz="2400" i="1" dirty="0" smtClean="0"/>
              <a:t>Le norme di tutela del lavoratore subordinato (lo Statuto dei Lavoratori: L. 300 del 1970)</a:t>
            </a:r>
          </a:p>
          <a:p>
            <a:pPr marL="514350" indent="-514350" algn="just">
              <a:buFont typeface="+mj-lt"/>
              <a:buAutoNum type="alphaLcParenR"/>
            </a:pPr>
            <a:r>
              <a:rPr lang="it-IT" sz="2400" i="1" dirty="0" smtClean="0"/>
              <a:t>La promozione dell’occupazione attraverso la normativa </a:t>
            </a:r>
            <a:r>
              <a:rPr lang="it-IT" sz="2400" i="1" dirty="0" err="1" smtClean="0"/>
              <a:t>lavoristica</a:t>
            </a:r>
            <a:r>
              <a:rPr lang="it-IT" sz="2400" i="1" dirty="0" smtClean="0"/>
              <a:t>: la flessibilità in entrata </a:t>
            </a:r>
            <a:r>
              <a:rPr lang="it-IT" sz="2400" i="1" dirty="0" smtClean="0">
                <a:sym typeface="Wingdings" pitchFamily="2" charset="2"/>
              </a:rPr>
              <a:t> </a:t>
            </a:r>
            <a:r>
              <a:rPr lang="it-IT" sz="2400" i="1" dirty="0" smtClean="0"/>
              <a:t>l. 196 del 1997 (Pacchetto Treu), il d. </a:t>
            </a:r>
            <a:r>
              <a:rPr lang="it-IT" sz="2400" i="1" dirty="0" err="1" smtClean="0"/>
              <a:t>lgs</a:t>
            </a:r>
            <a:r>
              <a:rPr lang="it-IT" sz="2400" i="1" dirty="0" smtClean="0"/>
              <a:t>. n. 276 del 2003 (Legge Biagi)</a:t>
            </a:r>
          </a:p>
          <a:p>
            <a:pPr marL="514350" indent="-514350" algn="just">
              <a:buFont typeface="+mj-lt"/>
              <a:buAutoNum type="alphaLcParenR"/>
            </a:pPr>
            <a:r>
              <a:rPr lang="it-IT" sz="2400" i="1" dirty="0" smtClean="0"/>
              <a:t> La crisi economica e la regolamentazione del mercato del lavoro </a:t>
            </a:r>
            <a:r>
              <a:rPr lang="it-IT" sz="2400" i="1" dirty="0" smtClean="0"/>
              <a:t>(Riforma </a:t>
            </a:r>
            <a:r>
              <a:rPr lang="it-IT" sz="2400" i="1" dirty="0" err="1" smtClean="0"/>
              <a:t>Fornero</a:t>
            </a:r>
            <a:r>
              <a:rPr lang="it-IT" sz="2400" i="1" dirty="0" smtClean="0"/>
              <a:t> e Jobs </a:t>
            </a:r>
            <a:r>
              <a:rPr lang="it-IT" sz="2400" i="1" dirty="0" err="1" smtClean="0"/>
              <a:t>Act</a:t>
            </a:r>
            <a:r>
              <a:rPr lang="it-IT" sz="2400" i="1" dirty="0" smtClean="0"/>
              <a:t>) </a:t>
            </a:r>
            <a:endParaRPr lang="it-IT" sz="2400" i="1" dirty="0" smtClean="0"/>
          </a:p>
          <a:p>
            <a:pPr marL="514350" indent="-514350" algn="just">
              <a:buFont typeface="+mj-lt"/>
              <a:buAutoNum type="alphaLcParenR"/>
            </a:pPr>
            <a:r>
              <a:rPr lang="it-IT" sz="2400" i="1" dirty="0" smtClean="0"/>
              <a:t>Il Decreto Dignità</a:t>
            </a:r>
          </a:p>
          <a:p>
            <a:pPr marL="514350" indent="-514350" algn="just">
              <a:buFont typeface="+mj-lt"/>
              <a:buAutoNum type="alphaLcParenR"/>
            </a:pPr>
            <a:endParaRPr lang="it-IT" sz="2400" i="1" dirty="0" smtClean="0"/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it-IT" dirty="0" smtClean="0"/>
              <a:t>Le fonti del Diritto del Lavoro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it-IT" dirty="0" smtClean="0"/>
              <a:t>La Costituzione e le norme Costituzionali: il lavoro nei “principi fondamentali” e nei “rapporti economici</a:t>
            </a:r>
            <a:r>
              <a:rPr lang="it-IT" dirty="0" smtClean="0"/>
              <a:t>”: artt. 1, 3, 4, 35, 36, 37,38, 39, 40, 45 e 46.</a:t>
            </a:r>
            <a:endParaRPr lang="it-IT" dirty="0" smtClean="0"/>
          </a:p>
          <a:p>
            <a:pPr algn="just"/>
            <a:r>
              <a:rPr lang="it-IT" dirty="0" smtClean="0"/>
              <a:t>Le norme dell’Unione Europea: Trattati (TUE e TFUE), Regolamenti e Direttive </a:t>
            </a:r>
          </a:p>
          <a:p>
            <a:pPr algn="just"/>
            <a:r>
              <a:rPr lang="it-IT" dirty="0" smtClean="0"/>
              <a:t>La legge ordinaria (statale e regionale). Il principio di inderogabilità </a:t>
            </a:r>
            <a:r>
              <a:rPr lang="it-IT" i="1" dirty="0" smtClean="0"/>
              <a:t>in </a:t>
            </a:r>
            <a:r>
              <a:rPr lang="it-IT" i="1" dirty="0" err="1" smtClean="0"/>
              <a:t>peius</a:t>
            </a:r>
            <a:r>
              <a:rPr lang="it-IT" dirty="0" smtClean="0"/>
              <a:t> e di derogabilità </a:t>
            </a:r>
            <a:r>
              <a:rPr lang="it-IT" i="1" dirty="0" smtClean="0"/>
              <a:t>in </a:t>
            </a:r>
            <a:r>
              <a:rPr lang="it-IT" i="1" dirty="0" err="1" smtClean="0"/>
              <a:t>melius</a:t>
            </a:r>
            <a:r>
              <a:rPr lang="it-IT" i="1" dirty="0" smtClean="0"/>
              <a:t> </a:t>
            </a:r>
            <a:r>
              <a:rPr lang="it-IT" dirty="0" smtClean="0"/>
              <a:t>(il rapporto tra legge e autonomia individuale)</a:t>
            </a:r>
            <a:endParaRPr lang="it-IT" dirty="0" smtClean="0"/>
          </a:p>
          <a:p>
            <a:pPr algn="just"/>
            <a:r>
              <a:rPr lang="it-IT" dirty="0" smtClean="0"/>
              <a:t>La contrattazione collettiva come fonte </a:t>
            </a:r>
            <a:r>
              <a:rPr lang="it-IT" i="1" dirty="0" smtClean="0"/>
              <a:t>extra </a:t>
            </a:r>
            <a:r>
              <a:rPr lang="it-IT" i="1" dirty="0" err="1" smtClean="0"/>
              <a:t>ordinem</a:t>
            </a:r>
            <a:endParaRPr lang="it-IT" i="1" dirty="0" smtClean="0"/>
          </a:p>
          <a:p>
            <a:pPr algn="just"/>
            <a:r>
              <a:rPr lang="it-IT" dirty="0" smtClean="0"/>
              <a:t> Il ruolo della giurisprudenza</a:t>
            </a:r>
          </a:p>
          <a:p>
            <a:pPr algn="just"/>
            <a:r>
              <a:rPr lang="it-IT" dirty="0" smtClean="0"/>
              <a:t>Gli usi e l’equità.</a:t>
            </a: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460</Words>
  <Application>Microsoft Office PowerPoint</Application>
  <PresentationFormat>Presentazione su schermo (4:3)</PresentationFormat>
  <Paragraphs>28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5" baseType="lpstr">
      <vt:lpstr>Tema di Office</vt:lpstr>
      <vt:lpstr>Diapositiva 1</vt:lpstr>
      <vt:lpstr>Tripartizione del diritto del lavoro</vt:lpstr>
      <vt:lpstr>Evoluzione del Diritto del Lavoro: da diritto di protezione del lavoratore subordinato a diritto di regolamentazione del mercato del lavoro</vt:lpstr>
      <vt:lpstr>Le fonti del Diritto del Lavoro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LENOVO</dc:creator>
  <cp:lastModifiedBy>LENOVO</cp:lastModifiedBy>
  <cp:revision>36</cp:revision>
  <dcterms:created xsi:type="dcterms:W3CDTF">2019-07-20T15:48:40Z</dcterms:created>
  <dcterms:modified xsi:type="dcterms:W3CDTF">2019-09-19T16:37:31Z</dcterms:modified>
</cp:coreProperties>
</file>