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8"/>
  </p:notesMasterIdLst>
  <p:sldIdLst>
    <p:sldId id="256" r:id="rId2"/>
    <p:sldId id="261" r:id="rId3"/>
    <p:sldId id="263" r:id="rId4"/>
    <p:sldId id="262" r:id="rId5"/>
    <p:sldId id="264" r:id="rId6"/>
    <p:sldId id="265" r:id="rId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80" autoAdjust="0"/>
    <p:restoredTop sz="94638" autoAdjust="0"/>
  </p:normalViewPr>
  <p:slideViewPr>
    <p:cSldViewPr>
      <p:cViewPr>
        <p:scale>
          <a:sx n="75" d="100"/>
          <a:sy n="75" d="100"/>
        </p:scale>
        <p:origin x="-1872" y="-3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10CBF1-4E94-4D02-A7CB-79607AA9FE15}" type="datetimeFigureOut">
              <a:rPr lang="it-IT" smtClean="0"/>
              <a:pPr/>
              <a:t>26/09/2019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7EE4CA-4F37-4DBE-8720-BF2420DAC47C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34581967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17" name="Sottotitolo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30" name="Segnaposto data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26/09/2019</a:t>
            </a:fld>
            <a:endParaRPr lang="it-IT"/>
          </a:p>
        </p:txBody>
      </p:sp>
      <p:sp>
        <p:nvSpPr>
          <p:cNvPr id="19" name="Segnaposto piè di pagina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27" name="Segnaposto numero diapositiva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26/09/2019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26/09/2019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26/09/2019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26/09/2019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26/09/2019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26/09/2019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26/09/2019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itaglia e arrotonda singolo angolo rettangolo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Triangolo rettangolo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26/09/2019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  <p:sp>
        <p:nvSpPr>
          <p:cNvPr id="10" name="Figura a mano libera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igura a mano libera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26/09/2019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26/09/2019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igura a mano libera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igura a mano libera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Segnaposto titolo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0" name="Segnaposto testo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  <p:sp>
        <p:nvSpPr>
          <p:cNvPr id="10" name="Segnaposto data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486BB65-421A-49FE-A263-0B7C9DBDB33E}" type="datetimeFigureOut">
              <a:rPr lang="it-IT" smtClean="0"/>
              <a:pPr/>
              <a:t>26/09/2019</a:t>
            </a:fld>
            <a:endParaRPr lang="it-IT"/>
          </a:p>
        </p:txBody>
      </p:sp>
      <p:sp>
        <p:nvSpPr>
          <p:cNvPr id="22" name="Segnaposto piè di pagina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18" name="Segnaposto numero diapositiva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  <p:grpSp>
        <p:nvGrpSpPr>
          <p:cNvPr id="2" name="Gruppo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igura a mano libera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igura a mano libera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907704" y="3886200"/>
            <a:ext cx="6552728" cy="1752600"/>
          </a:xfrm>
        </p:spPr>
        <p:txBody>
          <a:bodyPr/>
          <a:lstStyle/>
          <a:p>
            <a:endParaRPr lang="it-IT" dirty="0" smtClean="0"/>
          </a:p>
          <a:p>
            <a:pPr algn="r"/>
            <a:r>
              <a:rPr lang="it-IT" dirty="0" smtClean="0"/>
              <a:t>Prof. Maria Cristina </a:t>
            </a:r>
            <a:r>
              <a:rPr lang="it-IT" dirty="0" err="1" smtClean="0"/>
              <a:t>Cataudella</a:t>
            </a:r>
            <a:endParaRPr lang="it-IT" dirty="0"/>
          </a:p>
        </p:txBody>
      </p:sp>
      <p:sp>
        <p:nvSpPr>
          <p:cNvPr id="4" name="Rettangolo 3"/>
          <p:cNvSpPr/>
          <p:nvPr/>
        </p:nvSpPr>
        <p:spPr>
          <a:xfrm>
            <a:off x="467544" y="764704"/>
            <a:ext cx="8917345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it-IT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Diritto del Lavoro: </a:t>
            </a:r>
          </a:p>
          <a:p>
            <a:pPr algn="ctr"/>
            <a:r>
              <a:rPr lang="it-IT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Lezioni 3 e 4 </a:t>
            </a:r>
            <a:endParaRPr lang="it-IT" sz="4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28352"/>
            <a:ext cx="8229600" cy="1858218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it-IT" dirty="0" smtClean="0"/>
              <a:t>La libertà sindacale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39552" y="2780928"/>
            <a:ext cx="8147248" cy="3345235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it-IT" sz="1600" dirty="0" smtClean="0"/>
              <a:t>Ai sensi del 1° comma dell’art. 39 </a:t>
            </a:r>
            <a:r>
              <a:rPr lang="it-IT" sz="1600" dirty="0" err="1" smtClean="0"/>
              <a:t>Cost</a:t>
            </a:r>
            <a:r>
              <a:rPr lang="it-IT" sz="1600" dirty="0" smtClean="0"/>
              <a:t>.: «</a:t>
            </a:r>
            <a:r>
              <a:rPr lang="it-IT" sz="1600" i="1" dirty="0" smtClean="0"/>
              <a:t>L’organizzazione sindacale è libera</a:t>
            </a:r>
            <a:r>
              <a:rPr lang="it-IT" sz="1600" dirty="0" smtClean="0"/>
              <a:t>» 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it-IT" sz="1600" dirty="0" smtClean="0"/>
              <a:t>Libertà sindacale significa: libertà di costituire sindacati, libertà di scegliere il tipo di organizzazione sindacale, libertà (del lavoratore) di aderire o non aderire ad un sindacato;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it-IT" sz="1600" dirty="0" smtClean="0"/>
              <a:t>La libertà sindacale opera nei confronti dello Stato, che non può limitarne o ostacolarne l’esercizio, …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it-IT" sz="1600" dirty="0" smtClean="0"/>
              <a:t>…e nei confronti del datore di lavoro, che non può costituire sindacati di comodo (art. 17 Statuto dei Lavoratori) o disporre trattamenti economici collettivi discriminatori (art. 16 Statuto lav.). Gli atti discriminatori per ragioni sindacali sono considerati dall’ordinamento nulli (art. 15 Statuto lav.).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it-IT" sz="2400" i="1" dirty="0" smtClean="0"/>
              <a:t>E’ generalmente un’associazione non riconosciuta (mancata attuazione dell’art. 39 </a:t>
            </a:r>
            <a:r>
              <a:rPr lang="it-IT" sz="2400" i="1" dirty="0" err="1" smtClean="0"/>
              <a:t>Cost</a:t>
            </a:r>
            <a:r>
              <a:rPr lang="it-IT" sz="2400" i="1" dirty="0" smtClean="0"/>
              <a:t>, commi 2 e ss.): non ha pertanto la personalità giuridica e non ha autonomia </a:t>
            </a:r>
            <a:r>
              <a:rPr lang="it-IT" sz="2400" i="1" dirty="0" err="1" smtClean="0"/>
              <a:t>patrimeniale</a:t>
            </a:r>
            <a:r>
              <a:rPr lang="it-IT" sz="2400" i="1" dirty="0" smtClean="0"/>
              <a:t> perfetta.</a:t>
            </a:r>
          </a:p>
          <a:p>
            <a:pPr algn="just"/>
            <a:r>
              <a:rPr lang="it-IT" sz="2400" i="1" dirty="0" smtClean="0"/>
              <a:t>Opera a tutela di interessi collettivi, vale a dire interessi che non sono somma ma sintesi di interessi individuali.</a:t>
            </a:r>
          </a:p>
          <a:p>
            <a:pPr algn="just"/>
            <a:r>
              <a:rPr lang="it-IT" sz="2400" i="1" dirty="0" smtClean="0"/>
              <a:t>Pluralismo sindacale: è un effetto della libertà sindacale. </a:t>
            </a:r>
          </a:p>
          <a:p>
            <a:pPr>
              <a:buNone/>
            </a:pPr>
            <a:endParaRPr lang="it-IT" dirty="0"/>
          </a:p>
        </p:txBody>
      </p:sp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Il sindacato</a:t>
            </a:r>
            <a:endParaRPr lang="it-IT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Il sindacato in azienda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just"/>
            <a:r>
              <a:rPr lang="it-IT" dirty="0" smtClean="0"/>
              <a:t>RSA: sono regolate dall’art. 19 dello Statuto dei Lavoratori, così come modificato dopo il referendum del 1995. Possono oggi costituire RSA i sindacati che hanno firmato i contratti collettivi che si applicano nell’azienda. Si considerano firmatari i sindacati che hanno partecipato attivamente alle trattative (non si sono limitati a sottoscrivere i contratti) e anche quelli (in seguito alla sentenza n. 231 del 2013) che, pur non avendo sottoscritto in contratti collettivi, abbiano partecipato attivamente alle trattative.</a:t>
            </a:r>
          </a:p>
          <a:p>
            <a:pPr algn="just"/>
            <a:r>
              <a:rPr lang="it-IT" dirty="0" smtClean="0"/>
              <a:t>RSU: sono state istituite dal Protocollo del 1993. Sono organismi unitari, i cui componenti sono di derivazione sindacale.  I componenti sono eletti a suffragio universale.</a:t>
            </a:r>
          </a:p>
          <a:p>
            <a:pPr algn="just"/>
            <a:r>
              <a:rPr lang="it-IT" dirty="0" smtClean="0"/>
              <a:t>Promozione dell’attività sindacale in azienda: art. 20 Statuto Lav. (assemblea), art. 21 (referendum), art. 25 (diritto di affissione), art. 27 (locali delle rappresentanze sindacali ), art. 26 (attività di proselitismo e </a:t>
            </a:r>
            <a:r>
              <a:rPr lang="it-IT" dirty="0" err="1" smtClean="0"/>
              <a:t>collettaggio</a:t>
            </a:r>
            <a:r>
              <a:rPr lang="it-IT" dirty="0" smtClean="0"/>
              <a:t>); artt. 23, 24 e 31 (permessi e aspettative sindacali);  la tutela dei sindacalisti interno contro il licenziamento e il trasferimento (artt. 18 e 22).</a:t>
            </a:r>
          </a:p>
          <a:p>
            <a:pPr algn="just"/>
            <a:r>
              <a:rPr lang="it-IT" dirty="0" smtClean="0"/>
              <a:t>Diritti di informazione e consultazione (ad es. in caso licenziamenti collettivi o di trasferimento d’azienda).</a:t>
            </a:r>
          </a:p>
          <a:p>
            <a:pPr algn="just"/>
            <a:r>
              <a:rPr lang="it-IT" dirty="0" smtClean="0"/>
              <a:t>La partecipazione del sindacato a funzioni pubbliche ( concertazione e dialogo sociale)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Il contratto collettivo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 smtClean="0"/>
              <a:t>I soggetti: i sindacati e le associazioni datoriali; le RSA o le RSU e il datore di lavoro.</a:t>
            </a:r>
          </a:p>
          <a:p>
            <a:r>
              <a:rPr lang="it-IT" dirty="0" smtClean="0"/>
              <a:t>Il contenuto: parte normativa e parte obbligatoria</a:t>
            </a:r>
          </a:p>
          <a:p>
            <a:r>
              <a:rPr lang="it-IT" dirty="0" smtClean="0"/>
              <a:t>La forma </a:t>
            </a:r>
          </a:p>
          <a:p>
            <a:r>
              <a:rPr lang="it-IT" dirty="0" smtClean="0"/>
              <a:t>La questione dell’efficacia soggettiva del contratto collettivo: a chi si applica il contratto collettivo?</a:t>
            </a:r>
          </a:p>
          <a:p>
            <a:r>
              <a:rPr lang="it-IT" dirty="0" smtClean="0"/>
              <a:t>La questione dell’efficacia oggettiva del contratto collettivo: l’inderogabilità in </a:t>
            </a:r>
            <a:r>
              <a:rPr lang="it-IT" dirty="0" err="1" smtClean="0"/>
              <a:t>peius</a:t>
            </a:r>
            <a:r>
              <a:rPr lang="it-IT" dirty="0" smtClean="0"/>
              <a:t> e la derogabilità in </a:t>
            </a:r>
            <a:r>
              <a:rPr lang="it-IT" dirty="0" err="1" smtClean="0"/>
              <a:t>melius</a:t>
            </a:r>
            <a:r>
              <a:rPr lang="it-IT" dirty="0" smtClean="0"/>
              <a:t>; art. 2077 c.c. e art. 2113 c.c.</a:t>
            </a:r>
          </a:p>
          <a:p>
            <a:r>
              <a:rPr lang="it-IT" dirty="0" smtClean="0"/>
              <a:t>Il rapporto tra contratti collettivi di diverso livello</a:t>
            </a:r>
          </a:p>
          <a:p>
            <a:r>
              <a:rPr lang="it-IT" dirty="0" smtClean="0"/>
              <a:t>Il rapporto tra legge, contratto collettivo  e autonomia individuale (il contratto individuale di lavoro)</a:t>
            </a:r>
          </a:p>
          <a:p>
            <a:endParaRPr lang="it-IT" dirty="0" smtClean="0"/>
          </a:p>
          <a:p>
            <a:endParaRPr lang="it-IT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La repressione della condotta antisindacale (art. 28, l. 300 del 1970)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it-IT" dirty="0" smtClean="0"/>
              <a:t>La nozione di condotta antisindacale</a:t>
            </a:r>
          </a:p>
          <a:p>
            <a:r>
              <a:rPr lang="it-IT" dirty="0" smtClean="0"/>
              <a:t>La legittimazione attiva (gli organismi locali dei sindacati nazionali) </a:t>
            </a:r>
          </a:p>
          <a:p>
            <a:r>
              <a:rPr lang="it-IT" dirty="0" smtClean="0"/>
              <a:t>Il procedimento sommario (ascoltate le parti e prese sommarie informazioni)</a:t>
            </a:r>
          </a:p>
          <a:p>
            <a:r>
              <a:rPr lang="it-IT" dirty="0" smtClean="0"/>
              <a:t>La decisione: il decreto motivato</a:t>
            </a:r>
          </a:p>
          <a:p>
            <a:r>
              <a:rPr lang="it-IT" dirty="0" smtClean="0"/>
              <a:t>Gli effetti del decreto: la cessazione del comportamento antisindacale e la rimozione degli effetti  </a:t>
            </a:r>
          </a:p>
          <a:p>
            <a:r>
              <a:rPr lang="it-IT" dirty="0" smtClean="0"/>
              <a:t>L’impugnazione del decreto</a:t>
            </a:r>
          </a:p>
          <a:p>
            <a:r>
              <a:rPr lang="it-IT" dirty="0" smtClean="0"/>
              <a:t>La condotta antisindacale </a:t>
            </a:r>
            <a:r>
              <a:rPr lang="it-IT" dirty="0" err="1" smtClean="0"/>
              <a:t>plurioffensiva</a:t>
            </a:r>
            <a:endParaRPr lang="it-IT" dirty="0" smtClean="0"/>
          </a:p>
          <a:p>
            <a:endParaRPr lang="it-IT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nozio">
  <a:themeElements>
    <a:clrScheme name="Equinozi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Equinozi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nozi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397</TotalTime>
  <Words>610</Words>
  <Application>Microsoft Office PowerPoint</Application>
  <PresentationFormat>Presentazione su schermo (4:3)</PresentationFormat>
  <Paragraphs>35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7" baseType="lpstr">
      <vt:lpstr>Equinozio</vt:lpstr>
      <vt:lpstr>Diapositiva 1</vt:lpstr>
      <vt:lpstr>La libertà sindacale</vt:lpstr>
      <vt:lpstr>Il sindacato</vt:lpstr>
      <vt:lpstr>Il sindacato in azienda</vt:lpstr>
      <vt:lpstr>Il contratto collettivo</vt:lpstr>
      <vt:lpstr>La repressione della condotta antisindacale (art. 28, l. 300 del 1970)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LENOVO</dc:creator>
  <cp:lastModifiedBy>LENOVO</cp:lastModifiedBy>
  <cp:revision>43</cp:revision>
  <dcterms:created xsi:type="dcterms:W3CDTF">2019-07-20T15:48:40Z</dcterms:created>
  <dcterms:modified xsi:type="dcterms:W3CDTF">2019-09-26T16:02:50Z</dcterms:modified>
</cp:coreProperties>
</file>