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47" r:id="rId1"/>
    <p:sldMasterId id="2147483981" r:id="rId2"/>
    <p:sldMasterId id="2147484057" r:id="rId3"/>
  </p:sldMasterIdLst>
  <p:notesMasterIdLst>
    <p:notesMasterId r:id="rId21"/>
  </p:notesMasterIdLst>
  <p:sldIdLst>
    <p:sldId id="710" r:id="rId4"/>
    <p:sldId id="499" r:id="rId5"/>
    <p:sldId id="264" r:id="rId6"/>
    <p:sldId id="265" r:id="rId7"/>
    <p:sldId id="266" r:id="rId8"/>
    <p:sldId id="267" r:id="rId9"/>
    <p:sldId id="296" r:id="rId10"/>
    <p:sldId id="297" r:id="rId11"/>
    <p:sldId id="272" r:id="rId12"/>
    <p:sldId id="268" r:id="rId13"/>
    <p:sldId id="269" r:id="rId14"/>
    <p:sldId id="277" r:id="rId15"/>
    <p:sldId id="405" r:id="rId16"/>
    <p:sldId id="621" r:id="rId17"/>
    <p:sldId id="406" r:id="rId18"/>
    <p:sldId id="625" r:id="rId19"/>
    <p:sldId id="711" r:id="rId20"/>
  </p:sldIdLst>
  <p:sldSz cx="9144000" cy="6858000" type="screen4x3"/>
  <p:notesSz cx="7099300" cy="1023461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77" autoAdjust="0"/>
    <p:restoredTop sz="94434" autoAdjust="0"/>
  </p:normalViewPr>
  <p:slideViewPr>
    <p:cSldViewPr>
      <p:cViewPr varScale="1">
        <p:scale>
          <a:sx n="60" d="100"/>
          <a:sy n="60" d="100"/>
        </p:scale>
        <p:origin x="1652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it-IT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937" y="0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endParaRPr lang="it-IT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574" y="4861441"/>
            <a:ext cx="5206153" cy="4605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882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it-IT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937" y="9722882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70647798-C75B-7C48-B57F-CFF1AFAC6BE4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45739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egnaposto immagine diapositiva 1">
            <a:extLst>
              <a:ext uri="{FF2B5EF4-FFF2-40B4-BE49-F238E27FC236}">
                <a16:creationId xmlns:a16="http://schemas.microsoft.com/office/drawing/2014/main" id="{BAA67009-FD31-AC4E-866E-2F78F51254A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Segnaposto note 2">
            <a:extLst>
              <a:ext uri="{FF2B5EF4-FFF2-40B4-BE49-F238E27FC236}">
                <a16:creationId xmlns:a16="http://schemas.microsoft.com/office/drawing/2014/main" id="{0227944F-CEA6-514C-9563-B5890CBA12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100" name="Segnaposto numero diapositiva 3">
            <a:extLst>
              <a:ext uri="{FF2B5EF4-FFF2-40B4-BE49-F238E27FC236}">
                <a16:creationId xmlns:a16="http://schemas.microsoft.com/office/drawing/2014/main" id="{78C3FC32-8910-B34E-8F4D-75D02CD060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2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 defTabSz="9382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1413" indent="-227013" defTabSz="9382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 defTabSz="9382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 defTabSz="9382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11CDB5B-2512-004A-890A-2F718520CB62}" type="slidenum">
              <a:rPr lang="it-IT" altLang="en-US" smtClean="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pPr/>
              <a:t>1</a:t>
            </a:fld>
            <a:endParaRPr lang="it-IT" altLang="en-US">
              <a:solidFill>
                <a:srgbClr val="000000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</a:t>
            </a:r>
            <a:r>
              <a:rPr lang="en-US" baseline="0" dirty="0" err="1"/>
              <a:t>ell’art</a:t>
            </a:r>
            <a:r>
              <a:rPr lang="en-US" baseline="0" dirty="0"/>
              <a:t>. 25 c.1 </a:t>
            </a:r>
            <a:r>
              <a:rPr lang="en-US" baseline="0" dirty="0" err="1"/>
              <a:t>c’è</a:t>
            </a:r>
            <a:r>
              <a:rPr lang="en-US" baseline="0" dirty="0"/>
              <a:t> un </a:t>
            </a:r>
            <a:r>
              <a:rPr lang="en-US" baseline="0" dirty="0" err="1"/>
              <a:t>requisito</a:t>
            </a:r>
            <a:r>
              <a:rPr lang="en-US" baseline="0" dirty="0"/>
              <a:t> di forma (</a:t>
            </a:r>
            <a:r>
              <a:rPr lang="en-US" baseline="0" dirty="0" err="1"/>
              <a:t>giuridica</a:t>
            </a:r>
            <a:r>
              <a:rPr lang="en-US" baseline="0" dirty="0"/>
              <a:t>) e </a:t>
            </a:r>
            <a:r>
              <a:rPr lang="en-US" baseline="0" dirty="0" err="1"/>
              <a:t>uno</a:t>
            </a:r>
            <a:r>
              <a:rPr lang="en-US" baseline="0" dirty="0"/>
              <a:t> di </a:t>
            </a:r>
            <a:r>
              <a:rPr lang="en-US" baseline="0" dirty="0" err="1"/>
              <a:t>sostanza</a:t>
            </a:r>
            <a:r>
              <a:rPr lang="en-US" baseline="0" dirty="0"/>
              <a:t> (</a:t>
            </a:r>
            <a:r>
              <a:rPr lang="en-US" baseline="0" dirty="0" err="1"/>
              <a:t>il</a:t>
            </a:r>
            <a:r>
              <a:rPr lang="en-US" baseline="0" dirty="0"/>
              <a:t> </a:t>
            </a:r>
            <a:r>
              <a:rPr lang="en-US" baseline="0" dirty="0" err="1"/>
              <a:t>controllo</a:t>
            </a:r>
            <a:r>
              <a:rPr lang="en-US" baseline="0" dirty="0"/>
              <a:t>)</a:t>
            </a:r>
            <a:endParaRPr lang="en-US" dirty="0"/>
          </a:p>
          <a:p>
            <a:r>
              <a:rPr lang="en-US" dirty="0"/>
              <a:t>Di </a:t>
            </a:r>
            <a:r>
              <a:rPr lang="en-US" dirty="0" err="1"/>
              <a:t>contro</a:t>
            </a:r>
            <a:r>
              <a:rPr lang="en-US" dirty="0"/>
              <a:t>, </a:t>
            </a:r>
            <a:r>
              <a:rPr lang="en-US" dirty="0" err="1"/>
              <a:t>sono</a:t>
            </a:r>
            <a:r>
              <a:rPr lang="en-US" dirty="0"/>
              <a:t> </a:t>
            </a:r>
            <a:r>
              <a:rPr lang="en-US" dirty="0" err="1"/>
              <a:t>esclusi</a:t>
            </a:r>
            <a:r>
              <a:rPr lang="en-US" dirty="0"/>
              <a:t>, </a:t>
            </a:r>
            <a:r>
              <a:rPr lang="en-US" dirty="0" err="1"/>
              <a:t>anche</a:t>
            </a:r>
            <a:r>
              <a:rPr lang="en-US" dirty="0"/>
              <a:t> se </a:t>
            </a:r>
            <a:r>
              <a:rPr lang="en-US" dirty="0" err="1"/>
              <a:t>controllano</a:t>
            </a:r>
            <a:r>
              <a:rPr lang="en-US" dirty="0"/>
              <a:t> </a:t>
            </a:r>
            <a:r>
              <a:rPr lang="en-US" dirty="0" err="1"/>
              <a:t>una</a:t>
            </a:r>
            <a:r>
              <a:rPr lang="en-US" dirty="0"/>
              <a:t> </a:t>
            </a:r>
            <a:r>
              <a:rPr lang="en-US" dirty="0" err="1"/>
              <a:t>società</a:t>
            </a:r>
            <a:r>
              <a:rPr lang="en-US" dirty="0"/>
              <a:t> di </a:t>
            </a:r>
            <a:r>
              <a:rPr lang="en-US" dirty="0" err="1"/>
              <a:t>capitali</a:t>
            </a:r>
            <a:r>
              <a:rPr lang="en-US" dirty="0"/>
              <a:t>: </a:t>
            </a:r>
            <a:r>
              <a:rPr lang="en-US" dirty="0" err="1"/>
              <a:t>gli</a:t>
            </a:r>
            <a:r>
              <a:rPr lang="en-US" dirty="0"/>
              <a:t> </a:t>
            </a:r>
            <a:r>
              <a:rPr lang="en-US" dirty="0" err="1"/>
              <a:t>imprenditori</a:t>
            </a:r>
            <a:r>
              <a:rPr lang="en-US" dirty="0"/>
              <a:t> </a:t>
            </a:r>
            <a:r>
              <a:rPr lang="en-US" dirty="0" err="1"/>
              <a:t>individuali</a:t>
            </a:r>
            <a:r>
              <a:rPr lang="en-US" dirty="0"/>
              <a:t>, le </a:t>
            </a:r>
            <a:r>
              <a:rPr lang="en-US" dirty="0" err="1"/>
              <a:t>società</a:t>
            </a:r>
            <a:r>
              <a:rPr lang="en-US" dirty="0"/>
              <a:t> di </a:t>
            </a:r>
            <a:r>
              <a:rPr lang="en-US" dirty="0" err="1"/>
              <a:t>persone</a:t>
            </a:r>
            <a:r>
              <a:rPr lang="en-US" baseline="0" dirty="0"/>
              <a:t> </a:t>
            </a:r>
            <a:r>
              <a:rPr lang="en-US" dirty="0"/>
              <a:t>le </a:t>
            </a:r>
            <a:r>
              <a:rPr lang="en-US" dirty="0" err="1"/>
              <a:t>associazioni</a:t>
            </a:r>
            <a:r>
              <a:rPr lang="en-US" dirty="0"/>
              <a:t> e le </a:t>
            </a:r>
            <a:r>
              <a:rPr lang="en-US" dirty="0" err="1"/>
              <a:t>fondazioni</a:t>
            </a:r>
            <a:r>
              <a:rPr lang="en-US" dirty="0"/>
              <a:t>.  </a:t>
            </a:r>
          </a:p>
          <a:p>
            <a:r>
              <a:rPr lang="en-US" dirty="0"/>
              <a:t>E’ utile </a:t>
            </a:r>
            <a:r>
              <a:rPr lang="en-US" dirty="0" err="1"/>
              <a:t>osservare</a:t>
            </a:r>
            <a:r>
              <a:rPr lang="en-US" dirty="0"/>
              <a:t> </a:t>
            </a:r>
            <a:r>
              <a:rPr lang="en-US" dirty="0" err="1"/>
              <a:t>che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tratta</a:t>
            </a:r>
            <a:r>
              <a:rPr lang="en-US" dirty="0"/>
              <a:t> di </a:t>
            </a:r>
            <a:r>
              <a:rPr lang="en-US" dirty="0" err="1"/>
              <a:t>soggetti</a:t>
            </a:r>
            <a:r>
              <a:rPr lang="en-US" dirty="0"/>
              <a:t> non obbligati </a:t>
            </a:r>
            <a:r>
              <a:rPr lang="en-US" dirty="0" err="1"/>
              <a:t>dalle</a:t>
            </a:r>
            <a:r>
              <a:rPr lang="en-US" dirty="0"/>
              <a:t> </a:t>
            </a:r>
            <a:r>
              <a:rPr lang="en-US" dirty="0" err="1"/>
              <a:t>norme</a:t>
            </a:r>
            <a:r>
              <a:rPr lang="en-US" dirty="0"/>
              <a:t> del </a:t>
            </a:r>
            <a:r>
              <a:rPr lang="en-US" dirty="0" err="1"/>
              <a:t>codice</a:t>
            </a:r>
            <a:r>
              <a:rPr lang="en-US" dirty="0"/>
              <a:t> </a:t>
            </a:r>
            <a:r>
              <a:rPr lang="en-US" dirty="0" err="1"/>
              <a:t>civile</a:t>
            </a:r>
            <a:r>
              <a:rPr lang="en-US" dirty="0"/>
              <a:t> </a:t>
            </a:r>
            <a:r>
              <a:rPr lang="en-US" dirty="0" err="1"/>
              <a:t>alla</a:t>
            </a:r>
            <a:r>
              <a:rPr lang="en-US" dirty="0"/>
              <a:t> </a:t>
            </a:r>
            <a:r>
              <a:rPr lang="en-US" baseline="0" dirty="0"/>
              <a:t> </a:t>
            </a:r>
            <a:r>
              <a:rPr lang="en-US" dirty="0" err="1"/>
              <a:t>pubblicazione</a:t>
            </a:r>
            <a:r>
              <a:rPr lang="en-US" dirty="0"/>
              <a:t> </a:t>
            </a:r>
            <a:r>
              <a:rPr lang="en-US" dirty="0" err="1"/>
              <a:t>dei</a:t>
            </a:r>
            <a:r>
              <a:rPr lang="en-US" dirty="0"/>
              <a:t> </a:t>
            </a:r>
            <a:r>
              <a:rPr lang="en-US" dirty="0" err="1"/>
              <a:t>propri</a:t>
            </a:r>
            <a:r>
              <a:rPr lang="en-US" dirty="0"/>
              <a:t> </a:t>
            </a:r>
            <a:r>
              <a:rPr lang="en-US" dirty="0" err="1"/>
              <a:t>bilanci</a:t>
            </a:r>
            <a:r>
              <a:rPr lang="en-US" dirty="0"/>
              <a:t>. </a:t>
            </a:r>
          </a:p>
          <a:p>
            <a:r>
              <a:rPr lang="en-US" dirty="0" err="1"/>
              <a:t>L’obbligo</a:t>
            </a:r>
            <a:r>
              <a:rPr lang="en-US" dirty="0"/>
              <a:t> di </a:t>
            </a:r>
            <a:r>
              <a:rPr lang="en-US" dirty="0" err="1"/>
              <a:t>redazione</a:t>
            </a:r>
            <a:r>
              <a:rPr lang="en-US" dirty="0"/>
              <a:t> del </a:t>
            </a:r>
            <a:r>
              <a:rPr lang="en-US" dirty="0" err="1"/>
              <a:t>bilancio</a:t>
            </a:r>
            <a:r>
              <a:rPr lang="en-US" dirty="0"/>
              <a:t> </a:t>
            </a:r>
            <a:r>
              <a:rPr lang="en-US" dirty="0" err="1"/>
              <a:t>consolidato</a:t>
            </a:r>
            <a:r>
              <a:rPr lang="en-US" dirty="0"/>
              <a:t> </a:t>
            </a:r>
            <a:r>
              <a:rPr lang="en-US" dirty="0" err="1"/>
              <a:t>scatta</a:t>
            </a:r>
            <a:r>
              <a:rPr lang="en-US" dirty="0"/>
              <a:t> </a:t>
            </a:r>
            <a:r>
              <a:rPr lang="en-US" dirty="0" err="1"/>
              <a:t>invece</a:t>
            </a:r>
            <a:r>
              <a:rPr lang="en-US" dirty="0"/>
              <a:t> per le </a:t>
            </a:r>
            <a:r>
              <a:rPr lang="en-US" dirty="0" err="1"/>
              <a:t>società</a:t>
            </a:r>
            <a:r>
              <a:rPr lang="en-US" dirty="0"/>
              <a:t> di </a:t>
            </a:r>
            <a:r>
              <a:rPr lang="en-US" dirty="0" err="1"/>
              <a:t>persone</a:t>
            </a:r>
            <a:r>
              <a:rPr lang="en-US" dirty="0"/>
              <a:t> (</a:t>
            </a:r>
            <a:r>
              <a:rPr lang="en-US" dirty="0" err="1"/>
              <a:t>S.n.c</a:t>
            </a:r>
            <a:r>
              <a:rPr lang="en-US" dirty="0"/>
              <a:t>. e </a:t>
            </a:r>
            <a:r>
              <a:rPr lang="en-US" dirty="0" err="1"/>
              <a:t>S.a.s</a:t>
            </a:r>
            <a:r>
              <a:rPr lang="en-US" dirty="0"/>
              <a:t>.) </a:t>
            </a:r>
            <a:r>
              <a:rPr lang="en-US" dirty="0" err="1"/>
              <a:t>qualora</a:t>
            </a:r>
            <a:r>
              <a:rPr lang="en-US" dirty="0"/>
              <a:t> </a:t>
            </a:r>
            <a:r>
              <a:rPr lang="en-US" dirty="0" err="1"/>
              <a:t>tutti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propri</a:t>
            </a:r>
            <a:r>
              <a:rPr lang="en-US" dirty="0"/>
              <a:t> </a:t>
            </a:r>
            <a:r>
              <a:rPr lang="en-US" dirty="0" err="1"/>
              <a:t>soci</a:t>
            </a:r>
            <a:r>
              <a:rPr lang="en-US" dirty="0"/>
              <a:t> </a:t>
            </a:r>
            <a:r>
              <a:rPr lang="en-US" dirty="0" err="1"/>
              <a:t>illimitatamente</a:t>
            </a:r>
            <a:r>
              <a:rPr lang="en-US" dirty="0"/>
              <a:t> </a:t>
            </a:r>
            <a:r>
              <a:rPr lang="en-US" dirty="0" err="1"/>
              <a:t>responsabili</a:t>
            </a:r>
            <a:r>
              <a:rPr lang="en-US" dirty="0"/>
              <a:t> </a:t>
            </a:r>
            <a:r>
              <a:rPr lang="en-US" dirty="0" err="1"/>
              <a:t>siano</a:t>
            </a:r>
            <a:r>
              <a:rPr lang="en-US" dirty="0"/>
              <a:t> </a:t>
            </a:r>
            <a:r>
              <a:rPr lang="en-US" dirty="0" err="1"/>
              <a:t>S.p.a</a:t>
            </a:r>
            <a:r>
              <a:rPr lang="en-US" dirty="0"/>
              <a:t>., </a:t>
            </a:r>
            <a:r>
              <a:rPr lang="en-US" dirty="0" err="1"/>
              <a:t>S.a.p.a</a:t>
            </a:r>
            <a:r>
              <a:rPr lang="en-US" dirty="0"/>
              <a:t> o </a:t>
            </a:r>
            <a:r>
              <a:rPr lang="en-US" dirty="0" err="1"/>
              <a:t>S.r.l</a:t>
            </a:r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47798-C75B-7C48-B57F-CFF1AFAC6BE4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0003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47798-C75B-7C48-B57F-CFF1AFAC6BE4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9725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 </a:t>
            </a:r>
            <a:r>
              <a:rPr lang="en-US" dirty="0" err="1"/>
              <a:t>esercizi</a:t>
            </a:r>
            <a:r>
              <a:rPr lang="en-US" dirty="0"/>
              <a:t> </a:t>
            </a:r>
            <a:r>
              <a:rPr lang="en-US" dirty="0" err="1"/>
              <a:t>significa</a:t>
            </a:r>
            <a:r>
              <a:rPr lang="en-US" dirty="0"/>
              <a:t> </a:t>
            </a:r>
            <a:r>
              <a:rPr lang="en-US" dirty="0" err="1"/>
              <a:t>quello</a:t>
            </a:r>
            <a:r>
              <a:rPr lang="en-US" dirty="0"/>
              <a:t> </a:t>
            </a:r>
            <a:r>
              <a:rPr lang="en-US" dirty="0" err="1"/>
              <a:t>precedente</a:t>
            </a:r>
            <a:r>
              <a:rPr lang="en-US" baseline="0" dirty="0"/>
              <a:t> e </a:t>
            </a:r>
            <a:r>
              <a:rPr lang="en-US" baseline="0" dirty="0" err="1"/>
              <a:t>corrente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47798-C75B-7C48-B57F-CFF1AFAC6BE4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9725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 </a:t>
            </a:r>
            <a:r>
              <a:rPr lang="en-US" dirty="0" err="1"/>
              <a:t>esercizi</a:t>
            </a:r>
            <a:r>
              <a:rPr lang="en-US" dirty="0"/>
              <a:t> </a:t>
            </a:r>
            <a:r>
              <a:rPr lang="en-US" dirty="0" err="1"/>
              <a:t>significa</a:t>
            </a:r>
            <a:r>
              <a:rPr lang="en-US" dirty="0"/>
              <a:t> </a:t>
            </a:r>
            <a:r>
              <a:rPr lang="en-US" dirty="0" err="1"/>
              <a:t>quello</a:t>
            </a:r>
            <a:r>
              <a:rPr lang="en-US" dirty="0"/>
              <a:t> </a:t>
            </a:r>
            <a:r>
              <a:rPr lang="en-US" dirty="0" err="1"/>
              <a:t>precedente</a:t>
            </a:r>
            <a:r>
              <a:rPr lang="en-US" baseline="0" dirty="0"/>
              <a:t> e </a:t>
            </a:r>
            <a:r>
              <a:rPr lang="en-US" baseline="0" dirty="0" err="1"/>
              <a:t>corrente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47798-C75B-7C48-B57F-CFF1AFAC6BE4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97250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C8FC80-CA42-4DD0-A2A5-483947DE6AF0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630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6107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926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4091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2255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081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854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2780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437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3324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4722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5670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BD2F-70DE-1446-9211-55E14193FF7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87249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643C7-27BB-284B-857B-39385094C22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0391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0426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0033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82815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45052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4033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9527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58265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99009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33115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85867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57035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BD2F-70DE-1446-9211-55E14193FF7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83388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643C7-27BB-284B-857B-39385094C22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36224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19516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4505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65631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66519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63275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36025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12009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14192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33810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67778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618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870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49" r:id="rId2"/>
    <p:sldLayoutId id="2147483950" r:id="rId3"/>
    <p:sldLayoutId id="2147483951" r:id="rId4"/>
    <p:sldLayoutId id="2147483952" r:id="rId5"/>
    <p:sldLayoutId id="2147483953" r:id="rId6"/>
    <p:sldLayoutId id="2147483954" r:id="rId7"/>
    <p:sldLayoutId id="2147483955" r:id="rId8"/>
    <p:sldLayoutId id="2147483956" r:id="rId9"/>
    <p:sldLayoutId id="2147483957" r:id="rId10"/>
    <p:sldLayoutId id="2147483958" r:id="rId11"/>
    <p:sldLayoutId id="2147483959" r:id="rId12"/>
    <p:sldLayoutId id="2147483960" r:id="rId13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35032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  <p:sldLayoutId id="2147483993" r:id="rId12"/>
    <p:sldLayoutId id="2147483994" r:id="rId13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871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9" r:id="rId2"/>
    <p:sldLayoutId id="2147484060" r:id="rId3"/>
    <p:sldLayoutId id="2147484061" r:id="rId4"/>
    <p:sldLayoutId id="2147484062" r:id="rId5"/>
    <p:sldLayoutId id="2147484063" r:id="rId6"/>
    <p:sldLayoutId id="2147484064" r:id="rId7"/>
    <p:sldLayoutId id="2147484065" r:id="rId8"/>
    <p:sldLayoutId id="2147484066" r:id="rId9"/>
    <p:sldLayoutId id="2147484067" r:id="rId10"/>
    <p:sldLayoutId id="2147484068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">
            <a:extLst>
              <a:ext uri="{FF2B5EF4-FFF2-40B4-BE49-F238E27FC236}">
                <a16:creationId xmlns:a16="http://schemas.microsoft.com/office/drawing/2014/main" id="{E7B228CB-DB22-F04F-AD2F-DE63723D1D0E}"/>
              </a:ext>
            </a:extLst>
          </p:cNvPr>
          <p:cNvGrpSpPr/>
          <p:nvPr/>
        </p:nvGrpSpPr>
        <p:grpSpPr>
          <a:xfrm>
            <a:off x="1980010" y="2280644"/>
            <a:ext cx="5183981" cy="1394984"/>
            <a:chOff x="1547813" y="1916113"/>
            <a:chExt cx="6911975" cy="1859978"/>
          </a:xfrm>
        </p:grpSpPr>
        <p:sp>
          <p:nvSpPr>
            <p:cNvPr id="2058" name="Rectangle 10">
              <a:extLst>
                <a:ext uri="{FF2B5EF4-FFF2-40B4-BE49-F238E27FC236}">
                  <a16:creationId xmlns:a16="http://schemas.microsoft.com/office/drawing/2014/main" id="{3E850865-0441-B747-99BD-6B5561B8B5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7813" y="1916113"/>
              <a:ext cx="6911975" cy="172878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107763" dir="189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it-IT" sz="1800" dirty="0">
                <a:solidFill>
                  <a:prstClr val="black"/>
                </a:solidFill>
                <a:latin typeface="Tahoma" charset="0"/>
              </a:endParaRPr>
            </a:p>
          </p:txBody>
        </p:sp>
        <p:sp>
          <p:nvSpPr>
            <p:cNvPr id="3075" name="Text Box 6">
              <a:extLst>
                <a:ext uri="{FF2B5EF4-FFF2-40B4-BE49-F238E27FC236}">
                  <a16:creationId xmlns:a16="http://schemas.microsoft.com/office/drawing/2014/main" id="{81B928E9-7DE3-0744-8A72-9EEB6D00AF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73212" y="2114098"/>
              <a:ext cx="6861175" cy="1661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en-US" sz="1875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CORSO DI BILANCIO E COMUNICAZIONE ECONOMICA FINANZIARIA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it-IT" altLang="en-US" sz="1875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en-US" sz="1875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Partecipazioni e area </a:t>
              </a:r>
              <a:r>
                <a:rPr lang="it-IT" altLang="en-US" sz="1875">
                  <a:latin typeface="Times New Roman" panose="02020603050405020304" pitchFamily="18" charset="0"/>
                  <a:cs typeface="Times New Roman" panose="02020603050405020304" pitchFamily="18" charset="0"/>
                </a:rPr>
                <a:t>di consolidamento</a:t>
              </a:r>
              <a:endParaRPr lang="it-IT" altLang="en-US" sz="1875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077" name="Segnaposto numero diapositiva 2">
            <a:extLst>
              <a:ext uri="{FF2B5EF4-FFF2-40B4-BE49-F238E27FC236}">
                <a16:creationId xmlns:a16="http://schemas.microsoft.com/office/drawing/2014/main" id="{DC8BFA36-5BCF-CB4B-9DEA-22EFC68DD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711553" y="5701905"/>
            <a:ext cx="738188" cy="2738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72ABA9B-D3D5-5044-8C7E-36339954D1C0}" type="slidenum">
              <a:rPr lang="it-IT" altLang="en-US" sz="900">
                <a:solidFill>
                  <a:srgbClr val="898989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it-IT" altLang="en-US" sz="9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65DBB568-75D8-3F42-81E0-AA37664B7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554" y="1034321"/>
            <a:ext cx="4248893" cy="6462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L’area di consolidamento</a:t>
            </a:r>
            <a:endParaRPr lang="en-GB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en-US" dirty="0" err="1"/>
              <a:t>nel</a:t>
            </a:r>
            <a:r>
              <a:rPr lang="en-US" dirty="0"/>
              <a:t> </a:t>
            </a:r>
            <a:r>
              <a:rPr lang="en-US" dirty="0" err="1"/>
              <a:t>decreto</a:t>
            </a:r>
            <a:r>
              <a:rPr lang="en-US" dirty="0"/>
              <a:t> 127/1991</a:t>
            </a:r>
          </a:p>
          <a:p>
            <a:pPr marL="514350" indent="-514350">
              <a:buAutoNum type="alphaLcParenR"/>
            </a:pPr>
            <a:r>
              <a:rPr lang="en-US" dirty="0" err="1"/>
              <a:t>nell’IFRS</a:t>
            </a:r>
            <a:r>
              <a:rPr lang="en-US" dirty="0"/>
              <a:t> 10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488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L’area</a:t>
            </a:r>
            <a:r>
              <a:rPr lang="en-US" dirty="0"/>
              <a:t> di </a:t>
            </a:r>
            <a:r>
              <a:rPr lang="en-US" dirty="0" err="1"/>
              <a:t>consolidamento</a:t>
            </a:r>
            <a:r>
              <a:rPr lang="en-US" dirty="0"/>
              <a:t> (</a:t>
            </a:r>
            <a:r>
              <a:rPr lang="en-US" dirty="0" err="1"/>
              <a:t>nozione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7" y="1565880"/>
            <a:ext cx="7848872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it-IT" sz="2100" dirty="0">
              <a:latin typeface="Book Antiqua"/>
              <a:cs typeface="Book Antiqua"/>
            </a:endParaRPr>
          </a:p>
          <a:p>
            <a:pPr marL="0" indent="0">
              <a:buNone/>
            </a:pPr>
            <a:r>
              <a:rPr lang="it-IT" sz="2100" b="1" dirty="0">
                <a:latin typeface="Book Antiqua"/>
                <a:cs typeface="Book Antiqua"/>
              </a:rPr>
              <a:t>Definizione dei confini dell’entità aziendale cui si riferisce la redazione del bilancio consolidato</a:t>
            </a:r>
          </a:p>
          <a:p>
            <a:pPr marL="0" indent="0">
              <a:buNone/>
            </a:pPr>
            <a:endParaRPr lang="it-IT" sz="2100" dirty="0">
              <a:latin typeface="Book Antiqua"/>
              <a:cs typeface="Book Antiqua"/>
            </a:endParaRPr>
          </a:p>
          <a:p>
            <a:pPr marL="0" indent="0">
              <a:buNone/>
            </a:pPr>
            <a:r>
              <a:rPr lang="it-IT" sz="2100" dirty="0">
                <a:latin typeface="Book Antiqua"/>
                <a:cs typeface="Book Antiqua"/>
              </a:rPr>
              <a:t>Si può individuare: 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it-IT" sz="2100" dirty="0">
                <a:latin typeface="Book Antiqua"/>
                <a:cs typeface="Book Antiqua"/>
              </a:rPr>
              <a:t>cercando </a:t>
            </a:r>
            <a:r>
              <a:rPr lang="it-IT" sz="2100" b="1" dirty="0">
                <a:latin typeface="Book Antiqua"/>
                <a:cs typeface="Book Antiqua"/>
              </a:rPr>
              <a:t>legami economico-sostanziali </a:t>
            </a:r>
            <a:r>
              <a:rPr lang="it-IT" sz="2100" dirty="0">
                <a:latin typeface="Book Antiqua"/>
                <a:cs typeface="Book Antiqua"/>
              </a:rPr>
              <a:t>che rendono riconoscibile una coordinazione sistemica di tipo aziendale;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it-IT" sz="2100" dirty="0">
                <a:latin typeface="Book Antiqua"/>
                <a:cs typeface="Book Antiqua"/>
              </a:rPr>
              <a:t>ricorrendo a </a:t>
            </a:r>
            <a:r>
              <a:rPr lang="it-IT" sz="2100" b="1" dirty="0">
                <a:latin typeface="Book Antiqua"/>
                <a:cs typeface="Book Antiqua"/>
              </a:rPr>
              <a:t>parametri di natura formale</a:t>
            </a:r>
            <a:r>
              <a:rPr lang="it-IT" sz="2100" dirty="0">
                <a:latin typeface="Book Antiqua"/>
                <a:cs typeface="Book Antiqua"/>
              </a:rPr>
              <a:t> (di tipo giuridico) utili a discriminare “chi è dentro e chi è fuori”.</a:t>
            </a:r>
          </a:p>
          <a:p>
            <a:pPr marL="0" indent="0">
              <a:buNone/>
            </a:pPr>
            <a:endParaRPr lang="it-IT" sz="2100" dirty="0">
              <a:latin typeface="Book Antiqua"/>
              <a:cs typeface="Book Antiqua"/>
            </a:endParaRPr>
          </a:p>
          <a:p>
            <a:pPr marL="0" indent="0">
              <a:buNone/>
            </a:pPr>
            <a:r>
              <a:rPr lang="it-IT" sz="2100" dirty="0">
                <a:latin typeface="Book Antiqua"/>
                <a:cs typeface="Book Antiqua"/>
              </a:rPr>
              <a:t>Gli </a:t>
            </a:r>
            <a:r>
              <a:rPr lang="it-IT" sz="2100" i="1" dirty="0">
                <a:latin typeface="Book Antiqua"/>
                <a:cs typeface="Book Antiqua"/>
              </a:rPr>
              <a:t>standard </a:t>
            </a:r>
            <a:r>
              <a:rPr lang="it-IT" sz="2100" i="1" dirty="0" err="1">
                <a:latin typeface="Book Antiqua"/>
                <a:cs typeface="Book Antiqua"/>
              </a:rPr>
              <a:t>setters</a:t>
            </a:r>
            <a:r>
              <a:rPr lang="it-IT" sz="2100" i="1" dirty="0">
                <a:latin typeface="Book Antiqua"/>
                <a:cs typeface="Book Antiqua"/>
              </a:rPr>
              <a:t> nazionali </a:t>
            </a:r>
            <a:r>
              <a:rPr lang="it-IT" sz="2100" dirty="0">
                <a:latin typeface="Book Antiqua"/>
                <a:cs typeface="Book Antiqua"/>
              </a:rPr>
              <a:t>hanno scelto la seconda soluzione per la maggiore oggettività nell’individuazione dei parametri, legati alla nozione di </a:t>
            </a:r>
            <a:r>
              <a:rPr lang="it-IT" sz="2100" b="1" dirty="0">
                <a:latin typeface="Book Antiqua"/>
                <a:cs typeface="Book Antiqua"/>
              </a:rPr>
              <a:t>controllo; </a:t>
            </a:r>
            <a:r>
              <a:rPr lang="it-IT" sz="2100" dirty="0">
                <a:latin typeface="Book Antiqua"/>
                <a:cs typeface="Book Antiqua"/>
              </a:rPr>
              <a:t>quelli</a:t>
            </a:r>
            <a:r>
              <a:rPr lang="it-IT" sz="2100" b="1" dirty="0">
                <a:latin typeface="Book Antiqua"/>
                <a:cs typeface="Book Antiqua"/>
              </a:rPr>
              <a:t> </a:t>
            </a:r>
            <a:r>
              <a:rPr lang="it-IT" sz="2100" i="1" dirty="0">
                <a:latin typeface="Book Antiqua"/>
                <a:cs typeface="Book Antiqua"/>
              </a:rPr>
              <a:t>internazionali</a:t>
            </a:r>
            <a:r>
              <a:rPr lang="it-IT" sz="2100" dirty="0">
                <a:latin typeface="Book Antiqua"/>
                <a:cs typeface="Book Antiqua"/>
              </a:rPr>
              <a:t> hanno scelto la prima soluzione.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940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4</a:t>
            </a:fld>
            <a:endParaRPr lang="it-IT"/>
          </a:p>
        </p:txBody>
      </p:sp>
      <p:sp>
        <p:nvSpPr>
          <p:cNvPr id="6" name="Left Brace 5"/>
          <p:cNvSpPr/>
          <p:nvPr/>
        </p:nvSpPr>
        <p:spPr>
          <a:xfrm>
            <a:off x="2663788" y="0"/>
            <a:ext cx="936104" cy="6858000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023828" y="1468569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 dirty="0">
                <a:latin typeface="Book Antiqua"/>
                <a:cs typeface="Book Antiqua"/>
              </a:rPr>
              <a:t>In </a:t>
            </a:r>
            <a:r>
              <a:rPr lang="en-US" sz="2000" dirty="0" err="1">
                <a:latin typeface="Book Antiqua"/>
                <a:cs typeface="Book Antiqua"/>
              </a:rPr>
              <a:t>ambito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nazionale</a:t>
            </a:r>
            <a:r>
              <a:rPr lang="en-US" sz="2000" dirty="0">
                <a:latin typeface="Book Antiqua"/>
                <a:cs typeface="Book Antiqua"/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59832" y="4869160"/>
            <a:ext cx="2456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 dirty="0">
                <a:latin typeface="Book Antiqua"/>
                <a:cs typeface="Book Antiqua"/>
              </a:rPr>
              <a:t>In </a:t>
            </a:r>
            <a:r>
              <a:rPr lang="en-US" sz="2000" dirty="0" err="1">
                <a:latin typeface="Book Antiqua"/>
                <a:cs typeface="Book Antiqua"/>
              </a:rPr>
              <a:t>ambito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internazionale</a:t>
            </a:r>
            <a:r>
              <a:rPr lang="en-US" sz="2000" dirty="0">
                <a:latin typeface="Book Antiqua"/>
                <a:cs typeface="Book Antiqua"/>
              </a:rPr>
              <a:t> </a:t>
            </a:r>
          </a:p>
        </p:txBody>
      </p:sp>
      <p:sp>
        <p:nvSpPr>
          <p:cNvPr id="12" name="Left Brace 11"/>
          <p:cNvSpPr/>
          <p:nvPr/>
        </p:nvSpPr>
        <p:spPr>
          <a:xfrm>
            <a:off x="4644008" y="0"/>
            <a:ext cx="936104" cy="3645024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-36512" y="2888940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Book Antiqua"/>
                <a:cs typeface="Book Antiqua"/>
              </a:rPr>
              <a:t>Fonti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giuridiche</a:t>
            </a:r>
            <a:r>
              <a:rPr lang="en-US" sz="2000" dirty="0">
                <a:latin typeface="Book Antiqua"/>
                <a:cs typeface="Book Antiqua"/>
              </a:rPr>
              <a:t> e </a:t>
            </a:r>
          </a:p>
          <a:p>
            <a:r>
              <a:rPr lang="en-US" sz="2000" dirty="0" err="1">
                <a:latin typeface="Book Antiqua"/>
                <a:cs typeface="Book Antiqua"/>
              </a:rPr>
              <a:t>principi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contabili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utili</a:t>
            </a:r>
            <a:r>
              <a:rPr lang="en-US" sz="2000" dirty="0">
                <a:latin typeface="Book Antiqua"/>
                <a:cs typeface="Book Antiqua"/>
              </a:rPr>
              <a:t> </a:t>
            </a:r>
          </a:p>
          <a:p>
            <a:r>
              <a:rPr lang="en-US" sz="2000" dirty="0" err="1">
                <a:latin typeface="Book Antiqua"/>
                <a:cs typeface="Book Antiqua"/>
              </a:rPr>
              <a:t>alla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sua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individuazione</a:t>
            </a:r>
            <a:endParaRPr lang="en-US" sz="2000" dirty="0">
              <a:latin typeface="Book Antiqua"/>
              <a:cs typeface="Book Antiqu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48064" y="167149"/>
            <a:ext cx="38884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 b="1" dirty="0">
                <a:latin typeface="Book Antiqua"/>
                <a:cs typeface="Book Antiqua"/>
              </a:rPr>
              <a:t>D. </a:t>
            </a:r>
            <a:r>
              <a:rPr lang="en-US" sz="2000" b="1" dirty="0" err="1">
                <a:latin typeface="Book Antiqua"/>
                <a:cs typeface="Book Antiqua"/>
              </a:rPr>
              <a:t>Lgs</a:t>
            </a:r>
            <a:r>
              <a:rPr lang="en-US" sz="2000" b="1" dirty="0">
                <a:latin typeface="Book Antiqua"/>
                <a:cs typeface="Book Antiqua"/>
              </a:rPr>
              <a:t>. 127/1991 (</a:t>
            </a:r>
            <a:r>
              <a:rPr lang="en-US" sz="2000" b="1" dirty="0" err="1">
                <a:latin typeface="Book Antiqua"/>
                <a:cs typeface="Book Antiqua"/>
              </a:rPr>
              <a:t>imprese</a:t>
            </a:r>
            <a:r>
              <a:rPr lang="en-US" sz="2000" b="1" dirty="0">
                <a:latin typeface="Book Antiqua"/>
                <a:cs typeface="Book Antiqua"/>
              </a:rPr>
              <a:t> </a:t>
            </a:r>
            <a:r>
              <a:rPr lang="en-US" sz="2000" b="1" dirty="0" err="1">
                <a:latin typeface="Book Antiqua"/>
                <a:cs typeface="Book Antiqua"/>
              </a:rPr>
              <a:t>industriali</a:t>
            </a:r>
            <a:r>
              <a:rPr lang="en-US" sz="2000" b="1" dirty="0">
                <a:latin typeface="Book Antiqua"/>
                <a:cs typeface="Book Antiqua"/>
              </a:rPr>
              <a:t> e </a:t>
            </a:r>
            <a:r>
              <a:rPr lang="en-US" sz="2000" b="1" dirty="0" err="1">
                <a:latin typeface="Book Antiqua"/>
                <a:cs typeface="Book Antiqua"/>
              </a:rPr>
              <a:t>commerciali</a:t>
            </a:r>
            <a:r>
              <a:rPr lang="en-US" sz="2000" b="1" dirty="0">
                <a:latin typeface="Book Antiqua"/>
                <a:cs typeface="Book Antiqua"/>
              </a:rPr>
              <a:t>)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>
                <a:latin typeface="Book Antiqua"/>
                <a:cs typeface="Book Antiqua"/>
              </a:rPr>
              <a:t>D. </a:t>
            </a:r>
            <a:r>
              <a:rPr lang="en-US" sz="2000" dirty="0" err="1">
                <a:latin typeface="Book Antiqua"/>
                <a:cs typeface="Book Antiqua"/>
              </a:rPr>
              <a:t>Lgs</a:t>
            </a:r>
            <a:r>
              <a:rPr lang="en-US" sz="2000" dirty="0">
                <a:latin typeface="Book Antiqua"/>
                <a:cs typeface="Book Antiqua"/>
              </a:rPr>
              <a:t>. 87/1992 (</a:t>
            </a:r>
            <a:r>
              <a:rPr lang="en-US" sz="2000" dirty="0" err="1">
                <a:latin typeface="Book Antiqua"/>
                <a:cs typeface="Book Antiqua"/>
              </a:rPr>
              <a:t>enti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creditizi</a:t>
            </a:r>
            <a:r>
              <a:rPr lang="en-US" sz="2000" dirty="0">
                <a:latin typeface="Book Antiqua"/>
                <a:cs typeface="Book Antiqua"/>
              </a:rPr>
              <a:t> e </a:t>
            </a:r>
            <a:r>
              <a:rPr lang="en-US" sz="2000" dirty="0" err="1">
                <a:latin typeface="Book Antiqua"/>
                <a:cs typeface="Book Antiqua"/>
              </a:rPr>
              <a:t>finanziari</a:t>
            </a:r>
            <a:r>
              <a:rPr lang="en-US" sz="2000" dirty="0">
                <a:latin typeface="Book Antiqua"/>
                <a:cs typeface="Book Antiqua"/>
              </a:rPr>
              <a:t>)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err="1">
                <a:latin typeface="Book Antiqua"/>
                <a:cs typeface="Book Antiqua"/>
              </a:rPr>
              <a:t>Circolare</a:t>
            </a:r>
            <a:r>
              <a:rPr lang="en-US" sz="2000" dirty="0">
                <a:latin typeface="Book Antiqua"/>
                <a:cs typeface="Book Antiqua"/>
              </a:rPr>
              <a:t> 171/1992 (</a:t>
            </a:r>
            <a:r>
              <a:rPr lang="en-US" sz="2000" dirty="0" err="1">
                <a:latin typeface="Book Antiqua"/>
                <a:cs typeface="Book Antiqua"/>
              </a:rPr>
              <a:t>enti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ed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imprese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assicurazione</a:t>
            </a:r>
            <a:r>
              <a:rPr lang="en-US" sz="2000" dirty="0">
                <a:latin typeface="Book Antiqua"/>
                <a:cs typeface="Book Antiqua"/>
              </a:rPr>
              <a:t>)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>
                <a:latin typeface="Book Antiqua"/>
                <a:cs typeface="Book Antiqua"/>
              </a:rPr>
              <a:t>L. 416/1981 e D.P.R. 73/1983 (</a:t>
            </a:r>
            <a:r>
              <a:rPr lang="en-US" sz="2000" dirty="0" err="1">
                <a:latin typeface="Book Antiqua"/>
                <a:cs typeface="Book Antiqua"/>
              </a:rPr>
              <a:t>imprese</a:t>
            </a:r>
            <a:r>
              <a:rPr lang="en-US" sz="2000" dirty="0">
                <a:latin typeface="Book Antiqua"/>
                <a:cs typeface="Book Antiqua"/>
              </a:rPr>
              <a:t> </a:t>
            </a:r>
            <a:r>
              <a:rPr lang="en-US" sz="2000" dirty="0" err="1">
                <a:latin typeface="Book Antiqua"/>
                <a:cs typeface="Book Antiqua"/>
              </a:rPr>
              <a:t>editrici</a:t>
            </a:r>
            <a:r>
              <a:rPr lang="en-US" sz="2000" dirty="0">
                <a:latin typeface="Book Antiqua"/>
                <a:cs typeface="Book Antiqua"/>
              </a:rPr>
              <a:t>)</a:t>
            </a:r>
          </a:p>
          <a:p>
            <a:pPr marL="342900" indent="-342900">
              <a:buFont typeface="Arial"/>
              <a:buChar char="•"/>
            </a:pPr>
            <a:endParaRPr lang="en-US" sz="2000" dirty="0">
              <a:latin typeface="Book Antiqua"/>
              <a:cs typeface="Book Antiqua"/>
            </a:endParaRPr>
          </a:p>
          <a:p>
            <a:pPr marL="342900" indent="-342900">
              <a:buFont typeface="Arial"/>
              <a:buChar char="•"/>
            </a:pPr>
            <a:r>
              <a:rPr lang="en-US" sz="2000" b="1" dirty="0">
                <a:latin typeface="Book Antiqua"/>
                <a:cs typeface="Book Antiqua"/>
              </a:rPr>
              <a:t>OIC 17 “Il </a:t>
            </a:r>
            <a:r>
              <a:rPr lang="en-US" sz="2000" b="1" dirty="0" err="1">
                <a:latin typeface="Book Antiqua"/>
                <a:cs typeface="Book Antiqua"/>
              </a:rPr>
              <a:t>bilancio</a:t>
            </a:r>
            <a:r>
              <a:rPr lang="en-US" sz="2000" b="1" dirty="0">
                <a:latin typeface="Book Antiqua"/>
                <a:cs typeface="Book Antiqua"/>
              </a:rPr>
              <a:t> </a:t>
            </a:r>
            <a:r>
              <a:rPr lang="en-US" sz="2000" b="1" dirty="0" err="1">
                <a:latin typeface="Book Antiqua"/>
                <a:cs typeface="Book Antiqua"/>
              </a:rPr>
              <a:t>consolidato</a:t>
            </a:r>
            <a:r>
              <a:rPr lang="en-US" sz="2000" b="1" dirty="0">
                <a:latin typeface="Book Antiqua"/>
                <a:cs typeface="Book Antiqua"/>
              </a:rPr>
              <a:t>” </a:t>
            </a:r>
          </a:p>
          <a:p>
            <a:pPr marL="342900" indent="-342900">
              <a:buFont typeface="Arial"/>
              <a:buChar char="•"/>
            </a:pPr>
            <a:endParaRPr lang="en-US" sz="2000" dirty="0">
              <a:latin typeface="Book Antiqua"/>
              <a:cs typeface="Book Antiqu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40152" y="4697849"/>
            <a:ext cx="28083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Book Antiqua"/>
                <a:cs typeface="Book Antiqua"/>
              </a:rPr>
              <a:t>IFRS 10 “Consolidated Financial statements”</a:t>
            </a:r>
            <a:endParaRPr lang="en-US" sz="2000" b="1" baseline="30000" dirty="0">
              <a:latin typeface="Book Antiqua"/>
              <a:cs typeface="Book Antiqua"/>
            </a:endParaRPr>
          </a:p>
          <a:p>
            <a:pPr marL="342900" indent="-342900">
              <a:buFont typeface="Arial"/>
              <a:buChar char="•"/>
            </a:pPr>
            <a:endParaRPr lang="en-US" sz="2000" dirty="0">
              <a:latin typeface="Book Antiqua"/>
              <a:cs typeface="Book Antiqua"/>
            </a:endParaRPr>
          </a:p>
        </p:txBody>
      </p:sp>
      <p:sp>
        <p:nvSpPr>
          <p:cNvPr id="16" name="Down Arrow 15"/>
          <p:cNvSpPr/>
          <p:nvPr/>
        </p:nvSpPr>
        <p:spPr>
          <a:xfrm rot="16200000">
            <a:off x="5441566" y="5025413"/>
            <a:ext cx="277091" cy="391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106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5</a:t>
            </a:fld>
            <a:endParaRPr lang="it-IT"/>
          </a:p>
        </p:txBody>
      </p:sp>
      <p:sp>
        <p:nvSpPr>
          <p:cNvPr id="5" name="Rectangle 4"/>
          <p:cNvSpPr/>
          <p:nvPr/>
        </p:nvSpPr>
        <p:spPr>
          <a:xfrm>
            <a:off x="107505" y="2958043"/>
            <a:ext cx="1512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Book Antiqua"/>
                <a:cs typeface="Book Antiqua"/>
              </a:rPr>
              <a:t>D. </a:t>
            </a:r>
            <a:r>
              <a:rPr lang="en-US" dirty="0" err="1">
                <a:latin typeface="Book Antiqua"/>
                <a:cs typeface="Book Antiqua"/>
              </a:rPr>
              <a:t>Lgs</a:t>
            </a:r>
            <a:r>
              <a:rPr lang="en-US" dirty="0">
                <a:latin typeface="Book Antiqua"/>
                <a:cs typeface="Book Antiqua"/>
              </a:rPr>
              <a:t>. 127/1991</a:t>
            </a:r>
            <a:endParaRPr lang="en-US" dirty="0"/>
          </a:p>
        </p:txBody>
      </p:sp>
      <p:sp>
        <p:nvSpPr>
          <p:cNvPr id="6" name="Left Brace 5"/>
          <p:cNvSpPr/>
          <p:nvPr/>
        </p:nvSpPr>
        <p:spPr>
          <a:xfrm>
            <a:off x="1547664" y="27348"/>
            <a:ext cx="936104" cy="6642012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79712" y="5879013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sz="1800" b="1" dirty="0"/>
              <a:t>Entrata in vigore (art. 46, c. 1):</a:t>
            </a:r>
            <a:r>
              <a:rPr lang="it-IT" sz="1800" dirty="0"/>
              <a:t> terzo esercizio successivo a quello in corso alla data di pubblicazione del d. </a:t>
            </a:r>
            <a:r>
              <a:rPr lang="it-IT" sz="1800" dirty="0" err="1"/>
              <a:t>Lgs</a:t>
            </a:r>
            <a:r>
              <a:rPr lang="it-IT" sz="1800" dirty="0"/>
              <a:t> n. 127 nella G.U.</a:t>
            </a:r>
          </a:p>
        </p:txBody>
      </p:sp>
      <p:sp>
        <p:nvSpPr>
          <p:cNvPr id="8" name="Rectangle 7"/>
          <p:cNvSpPr/>
          <p:nvPr/>
        </p:nvSpPr>
        <p:spPr>
          <a:xfrm>
            <a:off x="1979712" y="4953942"/>
            <a:ext cx="6768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sz="1800" b="1" dirty="0"/>
              <a:t>Esclusione (art. 44, c. 1):</a:t>
            </a:r>
            <a:r>
              <a:rPr lang="it-IT" sz="1800" dirty="0"/>
              <a:t> enti creditizi e società finanziarie che detengono partecipazioni prevalentemente in imprese creditizie e finanziarie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79712" y="548680"/>
            <a:ext cx="15121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b="1" dirty="0" err="1"/>
              <a:t>Redazione</a:t>
            </a:r>
            <a:r>
              <a:rPr lang="en-US" sz="1800" b="1" dirty="0"/>
              <a:t> (art. 29)</a:t>
            </a:r>
            <a:endParaRPr lang="en-US" sz="1800" dirty="0"/>
          </a:p>
        </p:txBody>
      </p:sp>
      <p:sp>
        <p:nvSpPr>
          <p:cNvPr id="11" name="Left Brace 10"/>
          <p:cNvSpPr/>
          <p:nvPr/>
        </p:nvSpPr>
        <p:spPr>
          <a:xfrm>
            <a:off x="3275856" y="66509"/>
            <a:ext cx="360040" cy="1778315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528392" y="18489"/>
            <a:ext cx="5724128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sz="1800" dirty="0"/>
              <a:t>A cura degli amministratori </a:t>
            </a:r>
            <a:r>
              <a:rPr lang="it-IT" sz="1800" b="1" dirty="0"/>
              <a:t>della controllante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Documenti che lo compongono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Chiarezza e rappresentazione veritiera e corretta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Informazioni supplementari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Deroga delle norme di valutazione per casi eccezionali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Principio della costanza dei criteri di valutazione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979712" y="2350621"/>
            <a:ext cx="2736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b="1" dirty="0" err="1"/>
              <a:t>Imprese</a:t>
            </a:r>
            <a:r>
              <a:rPr lang="en-US" sz="1800" b="1" dirty="0"/>
              <a:t> </a:t>
            </a:r>
            <a:r>
              <a:rPr lang="en-US" sz="1800" b="1" dirty="0" err="1"/>
              <a:t>obbligate</a:t>
            </a:r>
            <a:r>
              <a:rPr lang="en-US" sz="1800" b="1" dirty="0"/>
              <a:t>    </a:t>
            </a:r>
            <a:r>
              <a:rPr lang="en-US" sz="1800" b="1" dirty="0" err="1"/>
              <a:t>alla</a:t>
            </a:r>
            <a:r>
              <a:rPr lang="en-US" sz="1800" b="1" dirty="0"/>
              <a:t> </a:t>
            </a:r>
            <a:r>
              <a:rPr lang="en-US" sz="1800" b="1" dirty="0" err="1"/>
              <a:t>redazione</a:t>
            </a:r>
            <a:r>
              <a:rPr lang="en-US" sz="1800" b="1" dirty="0"/>
              <a:t> (art. 25)</a:t>
            </a:r>
            <a:endParaRPr lang="en-US" sz="1800" dirty="0"/>
          </a:p>
        </p:txBody>
      </p:sp>
      <p:sp>
        <p:nvSpPr>
          <p:cNvPr id="14" name="Rectangle 13"/>
          <p:cNvSpPr/>
          <p:nvPr/>
        </p:nvSpPr>
        <p:spPr>
          <a:xfrm>
            <a:off x="1979712" y="3729806"/>
            <a:ext cx="1656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b="1" dirty="0" err="1"/>
              <a:t>Imprese</a:t>
            </a:r>
            <a:r>
              <a:rPr lang="en-US" sz="1800" b="1" dirty="0"/>
              <a:t> </a:t>
            </a:r>
            <a:r>
              <a:rPr lang="en-US" sz="1800" b="1" dirty="0" err="1"/>
              <a:t>esonerate</a:t>
            </a:r>
            <a:r>
              <a:rPr lang="en-US" sz="1800" b="1" dirty="0"/>
              <a:t> (art. 27)</a:t>
            </a:r>
            <a:endParaRPr lang="en-US" sz="1800" dirty="0"/>
          </a:p>
        </p:txBody>
      </p:sp>
      <p:sp>
        <p:nvSpPr>
          <p:cNvPr id="15" name="Left Brace 14"/>
          <p:cNvSpPr/>
          <p:nvPr/>
        </p:nvSpPr>
        <p:spPr>
          <a:xfrm>
            <a:off x="4572000" y="1916832"/>
            <a:ext cx="360040" cy="1778315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860032" y="1844824"/>
            <a:ext cx="4283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dirty="0" err="1"/>
              <a:t>Società</a:t>
            </a:r>
            <a:r>
              <a:rPr lang="en-US" sz="1800" dirty="0"/>
              <a:t> di </a:t>
            </a:r>
            <a:r>
              <a:rPr lang="en-US" sz="1800" dirty="0" err="1"/>
              <a:t>capitali</a:t>
            </a:r>
            <a:r>
              <a:rPr lang="en-US" sz="1800" dirty="0"/>
              <a:t> </a:t>
            </a:r>
            <a:r>
              <a:rPr lang="en-US" sz="1800" b="1" dirty="0" err="1"/>
              <a:t>controllanti</a:t>
            </a:r>
            <a:r>
              <a:rPr lang="en-US" sz="1800" dirty="0"/>
              <a:t> (c. 1)</a:t>
            </a:r>
          </a:p>
          <a:p>
            <a:pPr marL="285750" indent="-285750">
              <a:buFont typeface="Arial"/>
              <a:buChar char="•"/>
            </a:pPr>
            <a:endParaRPr lang="en-US" sz="1800" dirty="0"/>
          </a:p>
        </p:txBody>
      </p:sp>
      <p:sp>
        <p:nvSpPr>
          <p:cNvPr id="17" name="Rectangle 16"/>
          <p:cNvSpPr/>
          <p:nvPr/>
        </p:nvSpPr>
        <p:spPr>
          <a:xfrm>
            <a:off x="4860032" y="2239704"/>
            <a:ext cx="408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sz="1800" dirty="0"/>
              <a:t>Enti pubblici che hanno per oggetto esclusivo o principale un'attività commerciale, società cooperative e mutue assicuratrici se controllano una società di capitali (c. 2)</a:t>
            </a:r>
          </a:p>
        </p:txBody>
      </p:sp>
      <p:sp>
        <p:nvSpPr>
          <p:cNvPr id="18" name="Left Brace 17"/>
          <p:cNvSpPr/>
          <p:nvPr/>
        </p:nvSpPr>
        <p:spPr>
          <a:xfrm>
            <a:off x="3707904" y="3717033"/>
            <a:ext cx="360040" cy="1008112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3923928" y="3861048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sz="1800" dirty="0"/>
              <a:t>Gruppi di limitate dimensioni (c. 1)</a:t>
            </a:r>
          </a:p>
          <a:p>
            <a:pPr marL="285750" indent="-285750">
              <a:buFont typeface="Arial"/>
              <a:buChar char="•"/>
            </a:pPr>
            <a:r>
              <a:rPr lang="it-IT" sz="1800" dirty="0"/>
              <a:t>Sottogruppi o sub-holding (c. 3)</a:t>
            </a:r>
          </a:p>
        </p:txBody>
      </p:sp>
      <p:sp>
        <p:nvSpPr>
          <p:cNvPr id="20" name="Down Arrow 19"/>
          <p:cNvSpPr/>
          <p:nvPr/>
        </p:nvSpPr>
        <p:spPr>
          <a:xfrm rot="16200000">
            <a:off x="7478230" y="4061744"/>
            <a:ext cx="277091" cy="391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45449" y="3861048"/>
            <a:ext cx="13167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i="1" dirty="0" err="1">
                <a:latin typeface="Book Antiqua"/>
                <a:cs typeface="Book Antiqua"/>
              </a:rPr>
              <a:t>Vedi</a:t>
            </a:r>
            <a:r>
              <a:rPr lang="en-US" sz="1800" i="1" dirty="0">
                <a:latin typeface="Book Antiqua"/>
                <a:cs typeface="Book Antiqua"/>
              </a:rPr>
              <a:t> slide </a:t>
            </a:r>
            <a:r>
              <a:rPr lang="en-US" sz="1800" i="1" dirty="0" err="1">
                <a:latin typeface="Book Antiqua"/>
                <a:cs typeface="Book Antiqua"/>
              </a:rPr>
              <a:t>successiva</a:t>
            </a:r>
            <a:endParaRPr lang="en-US" sz="1800" i="1" dirty="0"/>
          </a:p>
        </p:txBody>
      </p:sp>
    </p:spTree>
    <p:extLst>
      <p:ext uri="{BB962C8B-B14F-4D97-AF65-F5344CB8AC3E}">
        <p14:creationId xmlns:p14="http://schemas.microsoft.com/office/powerpoint/2010/main" val="3200456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6</a:t>
            </a:fld>
            <a:endParaRPr lang="it-IT"/>
          </a:p>
        </p:txBody>
      </p:sp>
      <p:sp>
        <p:nvSpPr>
          <p:cNvPr id="5" name="Rectangle 4"/>
          <p:cNvSpPr/>
          <p:nvPr/>
        </p:nvSpPr>
        <p:spPr>
          <a:xfrm>
            <a:off x="35496" y="2322745"/>
            <a:ext cx="1656184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Focus </a:t>
            </a:r>
            <a:r>
              <a:rPr lang="en-US" sz="1800" b="1" dirty="0" err="1"/>
              <a:t>sulle</a:t>
            </a:r>
            <a:r>
              <a:rPr lang="en-US" sz="1800" b="1" dirty="0"/>
              <a:t> </a:t>
            </a:r>
            <a:r>
              <a:rPr lang="en-US" sz="1800" b="1" dirty="0" err="1"/>
              <a:t>imprese</a:t>
            </a:r>
            <a:r>
              <a:rPr lang="en-US" sz="1800" b="1" dirty="0"/>
              <a:t> </a:t>
            </a:r>
            <a:r>
              <a:rPr lang="en-US" sz="1800" b="1" dirty="0" err="1"/>
              <a:t>esonerate</a:t>
            </a:r>
            <a:r>
              <a:rPr lang="en-US" sz="1800" b="1" dirty="0"/>
              <a:t> </a:t>
            </a:r>
            <a:r>
              <a:rPr lang="en-US" sz="1800" b="1" dirty="0" err="1"/>
              <a:t>dalla</a:t>
            </a:r>
            <a:r>
              <a:rPr lang="en-US" sz="1800" b="1" dirty="0"/>
              <a:t> </a:t>
            </a:r>
            <a:r>
              <a:rPr lang="en-US" sz="1800" b="1" dirty="0" err="1"/>
              <a:t>redazione</a:t>
            </a:r>
            <a:r>
              <a:rPr lang="en-US" sz="1800" b="1" dirty="0"/>
              <a:t> del </a:t>
            </a:r>
            <a:r>
              <a:rPr lang="en-US" sz="1800" b="1" dirty="0" err="1"/>
              <a:t>consolidato</a:t>
            </a:r>
            <a:endParaRPr lang="en-US" sz="1800" b="1" dirty="0"/>
          </a:p>
          <a:p>
            <a:r>
              <a:rPr lang="en-US" sz="1800" b="1" dirty="0"/>
              <a:t>(art. 27)</a:t>
            </a:r>
            <a:endParaRPr lang="en-US" sz="1800" dirty="0"/>
          </a:p>
        </p:txBody>
      </p:sp>
      <p:sp>
        <p:nvSpPr>
          <p:cNvPr id="6" name="Left Brace 5"/>
          <p:cNvSpPr/>
          <p:nvPr/>
        </p:nvSpPr>
        <p:spPr>
          <a:xfrm>
            <a:off x="1547664" y="27348"/>
            <a:ext cx="936104" cy="6137956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79712" y="908720"/>
            <a:ext cx="24482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dirty="0" err="1"/>
              <a:t>Gruppi</a:t>
            </a:r>
            <a:r>
              <a:rPr lang="en-US" sz="1800" dirty="0"/>
              <a:t> di </a:t>
            </a:r>
            <a:r>
              <a:rPr lang="en-US" sz="1800" dirty="0" err="1"/>
              <a:t>limitate</a:t>
            </a:r>
            <a:r>
              <a:rPr lang="en-US" sz="1800" dirty="0"/>
              <a:t> </a:t>
            </a:r>
            <a:r>
              <a:rPr lang="en-US" sz="1800" dirty="0" err="1"/>
              <a:t>dimensioni</a:t>
            </a:r>
            <a:r>
              <a:rPr lang="en-US" sz="1800" dirty="0"/>
              <a:t> (c. 1)</a:t>
            </a:r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r>
              <a:rPr lang="en-US" sz="1800" dirty="0" err="1"/>
              <a:t>Sottogruppi</a:t>
            </a:r>
            <a:r>
              <a:rPr lang="en-US" sz="1800" dirty="0"/>
              <a:t> o sub-holding (c. 3 e 3-bis)</a:t>
            </a:r>
          </a:p>
        </p:txBody>
      </p:sp>
      <p:sp>
        <p:nvSpPr>
          <p:cNvPr id="8" name="Left Brace 7"/>
          <p:cNvSpPr/>
          <p:nvPr/>
        </p:nvSpPr>
        <p:spPr>
          <a:xfrm>
            <a:off x="3995936" y="-27384"/>
            <a:ext cx="792088" cy="2340545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644010" y="-27384"/>
            <a:ext cx="4499990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err="1"/>
              <a:t>Imprese</a:t>
            </a:r>
            <a:r>
              <a:rPr lang="en-US" sz="1700" dirty="0"/>
              <a:t> </a:t>
            </a:r>
            <a:r>
              <a:rPr lang="en-US" sz="1700" dirty="0" err="1"/>
              <a:t>controllanti</a:t>
            </a:r>
            <a:r>
              <a:rPr lang="en-US" sz="1700" dirty="0"/>
              <a:t> e </a:t>
            </a:r>
            <a:r>
              <a:rPr lang="en-US" sz="1700" dirty="0" err="1"/>
              <a:t>imprese</a:t>
            </a:r>
            <a:r>
              <a:rPr lang="en-US" sz="1700" dirty="0"/>
              <a:t> </a:t>
            </a:r>
            <a:r>
              <a:rPr lang="en-US" sz="1700" dirty="0" err="1"/>
              <a:t>controllate</a:t>
            </a:r>
            <a:r>
              <a:rPr lang="en-US" sz="1700" dirty="0"/>
              <a:t> (non EIP o </a:t>
            </a:r>
            <a:r>
              <a:rPr lang="en-US" sz="1700" dirty="0" err="1"/>
              <a:t>ente</a:t>
            </a:r>
            <a:r>
              <a:rPr lang="en-US" sz="1700" dirty="0"/>
              <a:t> </a:t>
            </a:r>
            <a:r>
              <a:rPr lang="en-US" sz="1700" dirty="0" err="1"/>
              <a:t>sottoposto</a:t>
            </a:r>
            <a:r>
              <a:rPr lang="en-US" sz="1700" dirty="0"/>
              <a:t> a regime </a:t>
            </a:r>
            <a:r>
              <a:rPr lang="en-US" sz="1700" dirty="0" err="1"/>
              <a:t>intermedio</a:t>
            </a:r>
            <a:r>
              <a:rPr lang="en-US" sz="1700" dirty="0"/>
              <a:t>) </a:t>
            </a:r>
            <a:r>
              <a:rPr lang="en-US" sz="1700" dirty="0" err="1"/>
              <a:t>che</a:t>
            </a:r>
            <a:r>
              <a:rPr lang="en-US" sz="1700" dirty="0"/>
              <a:t> per due </a:t>
            </a:r>
            <a:r>
              <a:rPr lang="en-US" sz="1700" dirty="0" err="1"/>
              <a:t>esercizi</a:t>
            </a:r>
            <a:r>
              <a:rPr lang="en-US" sz="1700" dirty="0"/>
              <a:t> </a:t>
            </a:r>
            <a:r>
              <a:rPr lang="en-US" sz="1700" dirty="0" err="1"/>
              <a:t>consecutivi</a:t>
            </a:r>
            <a:r>
              <a:rPr lang="en-US" sz="1700" dirty="0"/>
              <a:t>, non </a:t>
            </a:r>
            <a:r>
              <a:rPr lang="en-US" sz="1700" dirty="0" err="1"/>
              <a:t>abbiano</a:t>
            </a:r>
            <a:r>
              <a:rPr lang="en-US" sz="1700" dirty="0"/>
              <a:t> </a:t>
            </a:r>
            <a:r>
              <a:rPr lang="en-US" sz="1700" dirty="0" err="1"/>
              <a:t>superato</a:t>
            </a:r>
            <a:r>
              <a:rPr lang="en-US" sz="1700" dirty="0"/>
              <a:t> </a:t>
            </a:r>
            <a:r>
              <a:rPr lang="en-US" sz="1700" b="1" dirty="0"/>
              <a:t>due </a:t>
            </a:r>
            <a:r>
              <a:rPr lang="en-US" sz="1700" b="1" dirty="0" err="1"/>
              <a:t>dei</a:t>
            </a:r>
            <a:r>
              <a:rPr lang="en-US" sz="1700" b="1" dirty="0"/>
              <a:t> </a:t>
            </a:r>
            <a:r>
              <a:rPr lang="en-US" sz="1700" b="1" dirty="0" err="1"/>
              <a:t>seguenti</a:t>
            </a:r>
            <a:r>
              <a:rPr lang="en-US" sz="1700" b="1" dirty="0"/>
              <a:t> </a:t>
            </a:r>
            <a:r>
              <a:rPr lang="en-US" sz="1700" b="1" dirty="0" err="1"/>
              <a:t>limiti</a:t>
            </a:r>
            <a:r>
              <a:rPr lang="en-US" sz="1700" b="1" baseline="30000" dirty="0"/>
              <a:t>(*)</a:t>
            </a:r>
            <a:r>
              <a:rPr lang="en-US" sz="1700" dirty="0"/>
              <a:t>:</a:t>
            </a:r>
          </a:p>
          <a:p>
            <a:r>
              <a:rPr lang="en-US" sz="1700" dirty="0"/>
              <a:t>a) </a:t>
            </a:r>
            <a:r>
              <a:rPr lang="en-US" sz="1700" dirty="0" err="1"/>
              <a:t>Totale</a:t>
            </a:r>
            <a:r>
              <a:rPr lang="en-US" sz="1700" dirty="0"/>
              <a:t> </a:t>
            </a:r>
            <a:r>
              <a:rPr lang="en-US" sz="1700" dirty="0" err="1"/>
              <a:t>attivo</a:t>
            </a:r>
            <a:r>
              <a:rPr lang="en-US" sz="1700" dirty="0"/>
              <a:t>: 20.000.000 euro</a:t>
            </a:r>
          </a:p>
          <a:p>
            <a:r>
              <a:rPr lang="en-US" sz="1700" dirty="0"/>
              <a:t>b) </a:t>
            </a:r>
            <a:r>
              <a:rPr lang="en-US" sz="1700" dirty="0" err="1"/>
              <a:t>Ricavi</a:t>
            </a:r>
            <a:r>
              <a:rPr lang="en-US" sz="1700" dirty="0"/>
              <a:t>: 40.000.000 euro</a:t>
            </a:r>
          </a:p>
          <a:p>
            <a:r>
              <a:rPr lang="en-US" sz="1700" dirty="0"/>
              <a:t>c) N° di </a:t>
            </a:r>
            <a:r>
              <a:rPr lang="en-US" sz="1700" dirty="0" err="1"/>
              <a:t>dipendenti</a:t>
            </a:r>
            <a:r>
              <a:rPr lang="en-US" sz="1700" dirty="0"/>
              <a:t> </a:t>
            </a:r>
            <a:r>
              <a:rPr lang="en-US" sz="1700" dirty="0" err="1"/>
              <a:t>mediamente</a:t>
            </a:r>
            <a:r>
              <a:rPr lang="en-US" sz="1700" dirty="0"/>
              <a:t> </a:t>
            </a:r>
            <a:r>
              <a:rPr lang="en-US" sz="1700" dirty="0" err="1"/>
              <a:t>occupati</a:t>
            </a:r>
            <a:r>
              <a:rPr lang="en-US" sz="1700" dirty="0"/>
              <a:t>: 250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07504" y="6237312"/>
            <a:ext cx="266429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6369" y="6237312"/>
            <a:ext cx="477165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aseline="30000" dirty="0">
                <a:latin typeface="Book Antiqua"/>
                <a:cs typeface="Book Antiqua"/>
              </a:rPr>
              <a:t>(*)</a:t>
            </a:r>
            <a:r>
              <a:rPr lang="en-US" sz="1100" dirty="0">
                <a:latin typeface="Book Antiqua"/>
                <a:cs typeface="Book Antiqua"/>
              </a:rPr>
              <a:t> Il </a:t>
            </a:r>
            <a:r>
              <a:rPr lang="en-US" sz="1100" dirty="0" err="1">
                <a:latin typeface="Book Antiqua"/>
                <a:cs typeface="Book Antiqua"/>
              </a:rPr>
              <a:t>D.Lgs</a:t>
            </a:r>
            <a:r>
              <a:rPr lang="en-US" sz="1100" dirty="0">
                <a:latin typeface="Book Antiqua"/>
                <a:cs typeface="Book Antiqua"/>
              </a:rPr>
              <a:t>. 139/2015 ha </a:t>
            </a:r>
            <a:r>
              <a:rPr lang="en-US" sz="1100" dirty="0" err="1">
                <a:latin typeface="Book Antiqua"/>
                <a:cs typeface="Book Antiqua"/>
              </a:rPr>
              <a:t>aggiornato</a:t>
            </a:r>
            <a:r>
              <a:rPr lang="en-US" sz="1100" dirty="0">
                <a:latin typeface="Book Antiqua"/>
                <a:cs typeface="Book Antiqua"/>
              </a:rPr>
              <a:t> </a:t>
            </a:r>
            <a:r>
              <a:rPr lang="en-US" sz="1100" dirty="0" err="1">
                <a:latin typeface="Book Antiqua"/>
                <a:cs typeface="Book Antiqua"/>
              </a:rPr>
              <a:t>i</a:t>
            </a:r>
            <a:r>
              <a:rPr lang="en-US" sz="1100" dirty="0">
                <a:latin typeface="Book Antiqua"/>
                <a:cs typeface="Book Antiqua"/>
              </a:rPr>
              <a:t> </a:t>
            </a:r>
            <a:r>
              <a:rPr lang="en-US" sz="1100" dirty="0" err="1">
                <a:latin typeface="Book Antiqua"/>
                <a:cs typeface="Book Antiqua"/>
              </a:rPr>
              <a:t>limiti</a:t>
            </a:r>
            <a:r>
              <a:rPr lang="en-US" sz="1100" dirty="0">
                <a:latin typeface="Book Antiqua"/>
                <a:cs typeface="Book Antiqua"/>
              </a:rPr>
              <a:t> di cui </a:t>
            </a:r>
            <a:r>
              <a:rPr lang="en-US" sz="1100" dirty="0" err="1">
                <a:latin typeface="Book Antiqua"/>
                <a:cs typeface="Book Antiqua"/>
              </a:rPr>
              <a:t>all’art</a:t>
            </a:r>
            <a:r>
              <a:rPr lang="en-US" sz="1100" dirty="0">
                <a:latin typeface="Book Antiqua"/>
                <a:cs typeface="Book Antiqua"/>
              </a:rPr>
              <a:t>. 27, c. 1)</a:t>
            </a:r>
          </a:p>
          <a:p>
            <a:r>
              <a:rPr lang="en-US" sz="1100" baseline="30000" dirty="0">
                <a:latin typeface="Book Antiqua"/>
                <a:cs typeface="Book Antiqua"/>
              </a:rPr>
              <a:t>(**) </a:t>
            </a:r>
            <a:r>
              <a:rPr lang="it-IT" sz="1100" dirty="0">
                <a:latin typeface="Book Antiqua"/>
                <a:cs typeface="Book Antiqua"/>
              </a:rPr>
              <a:t>Comma aggiunto dall’art. 1, comma 1, </a:t>
            </a:r>
            <a:r>
              <a:rPr lang="it-IT" sz="1100" dirty="0" err="1">
                <a:latin typeface="Book Antiqua"/>
                <a:cs typeface="Book Antiqua"/>
              </a:rPr>
              <a:t>lett</a:t>
            </a:r>
            <a:r>
              <a:rPr lang="it-IT" sz="1100" dirty="0">
                <a:latin typeface="Book Antiqua"/>
                <a:cs typeface="Book Antiqua"/>
              </a:rPr>
              <a:t>. a), del D. </a:t>
            </a:r>
            <a:r>
              <a:rPr lang="it-IT" sz="1100" dirty="0" err="1">
                <a:latin typeface="Book Antiqua"/>
                <a:cs typeface="Book Antiqua"/>
              </a:rPr>
              <a:t>Lgs</a:t>
            </a:r>
            <a:r>
              <a:rPr lang="it-IT" sz="1100" dirty="0">
                <a:latin typeface="Book Antiqua"/>
                <a:cs typeface="Book Antiqua"/>
              </a:rPr>
              <a:t>. 31 marzo 2011, n. 56 (G.U. n. 97 del 28 aprile 2011) – In vigore dal 13 maggio 2011.</a:t>
            </a:r>
            <a:endParaRPr lang="en-US" sz="1100" dirty="0">
              <a:latin typeface="Book Antiqua"/>
              <a:cs typeface="Book Antiqua"/>
            </a:endParaRPr>
          </a:p>
        </p:txBody>
      </p:sp>
      <p:sp>
        <p:nvSpPr>
          <p:cNvPr id="12" name="Left Brace 11"/>
          <p:cNvSpPr/>
          <p:nvPr/>
        </p:nvSpPr>
        <p:spPr>
          <a:xfrm>
            <a:off x="4067944" y="2348880"/>
            <a:ext cx="720080" cy="4509120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427984" y="2300094"/>
            <a:ext cx="47160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700" dirty="0" err="1"/>
              <a:t>Società</a:t>
            </a:r>
            <a:r>
              <a:rPr lang="en-US" sz="1700" dirty="0"/>
              <a:t> </a:t>
            </a:r>
            <a:r>
              <a:rPr lang="en-US" sz="1700" dirty="0" err="1"/>
              <a:t>controllate</a:t>
            </a:r>
            <a:r>
              <a:rPr lang="en-US" sz="1700" dirty="0"/>
              <a:t> per </a:t>
            </a:r>
            <a:r>
              <a:rPr lang="en-US" sz="1700" dirty="0" err="1"/>
              <a:t>oltre</a:t>
            </a:r>
            <a:r>
              <a:rPr lang="en-US" sz="1700" dirty="0"/>
              <a:t> </a:t>
            </a:r>
            <a:r>
              <a:rPr lang="en-US" sz="1700" dirty="0" err="1"/>
              <a:t>il</a:t>
            </a:r>
            <a:r>
              <a:rPr lang="en-US" sz="1700" dirty="0"/>
              <a:t> 95% da </a:t>
            </a:r>
            <a:r>
              <a:rPr lang="en-US" sz="1700" dirty="0" err="1"/>
              <a:t>un’altra</a:t>
            </a:r>
            <a:r>
              <a:rPr lang="en-US" sz="1700" dirty="0"/>
              <a:t> </a:t>
            </a:r>
            <a:r>
              <a:rPr lang="en-US" sz="1700" dirty="0" err="1"/>
              <a:t>entità</a:t>
            </a:r>
            <a:r>
              <a:rPr lang="en-US" sz="1700" dirty="0"/>
              <a:t> (a </a:t>
            </a:r>
            <a:r>
              <a:rPr lang="en-US" sz="1700" dirty="0" err="1"/>
              <a:t>condizione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la </a:t>
            </a:r>
            <a:r>
              <a:rPr lang="en-US" sz="1700" dirty="0" err="1"/>
              <a:t>controllata</a:t>
            </a:r>
            <a:r>
              <a:rPr lang="en-US" sz="1700" dirty="0"/>
              <a:t> non </a:t>
            </a:r>
            <a:r>
              <a:rPr lang="en-US" sz="1700" dirty="0" err="1"/>
              <a:t>abbia</a:t>
            </a:r>
            <a:r>
              <a:rPr lang="en-US" sz="1700" dirty="0"/>
              <a:t> </a:t>
            </a:r>
            <a:r>
              <a:rPr lang="en-US" sz="1700" dirty="0" err="1"/>
              <a:t>emesso</a:t>
            </a:r>
            <a:r>
              <a:rPr lang="en-US" sz="1700" dirty="0"/>
              <a:t> </a:t>
            </a:r>
            <a:r>
              <a:rPr lang="en-US" sz="1700" dirty="0" err="1"/>
              <a:t>valori</a:t>
            </a:r>
            <a:r>
              <a:rPr lang="en-US" sz="1700" dirty="0"/>
              <a:t> </a:t>
            </a:r>
            <a:r>
              <a:rPr lang="en-US" sz="1700" dirty="0" err="1"/>
              <a:t>mobiliari</a:t>
            </a:r>
            <a:r>
              <a:rPr lang="en-US" sz="1700" dirty="0"/>
              <a:t> </a:t>
            </a:r>
            <a:r>
              <a:rPr lang="en-US" sz="1700" dirty="0" err="1"/>
              <a:t>ammessi</a:t>
            </a:r>
            <a:r>
              <a:rPr lang="en-US" sz="1700" dirty="0"/>
              <a:t> </a:t>
            </a:r>
            <a:r>
              <a:rPr lang="en-US" sz="1700" dirty="0" err="1"/>
              <a:t>alla</a:t>
            </a:r>
            <a:r>
              <a:rPr lang="en-US" sz="1700" dirty="0"/>
              <a:t> </a:t>
            </a:r>
            <a:r>
              <a:rPr lang="en-US" sz="1700" dirty="0" err="1"/>
              <a:t>negoziazione</a:t>
            </a:r>
            <a:r>
              <a:rPr lang="en-US" sz="1700" dirty="0"/>
              <a:t> </a:t>
            </a:r>
            <a:r>
              <a:rPr lang="en-US" sz="1700" dirty="0" err="1"/>
              <a:t>nei</a:t>
            </a:r>
            <a:r>
              <a:rPr lang="en-US" sz="1700" dirty="0"/>
              <a:t> </a:t>
            </a:r>
            <a:r>
              <a:rPr lang="en-US" sz="1700" dirty="0" err="1"/>
              <a:t>mercati</a:t>
            </a:r>
            <a:r>
              <a:rPr lang="en-US" sz="1700" dirty="0"/>
              <a:t> UE e </a:t>
            </a:r>
            <a:r>
              <a:rPr lang="en-US" sz="1700" dirty="0" err="1"/>
              <a:t>che</a:t>
            </a:r>
            <a:r>
              <a:rPr lang="en-US" sz="1700" dirty="0"/>
              <a:t> la </a:t>
            </a:r>
            <a:r>
              <a:rPr lang="en-US" sz="1700" dirty="0" err="1"/>
              <a:t>controllante</a:t>
            </a:r>
            <a:r>
              <a:rPr lang="en-US" sz="1700" dirty="0"/>
              <a:t> </a:t>
            </a:r>
            <a:r>
              <a:rPr lang="en-US" sz="1700" dirty="0" err="1"/>
              <a:t>rediga</a:t>
            </a:r>
            <a:r>
              <a:rPr lang="en-US" sz="1700" dirty="0"/>
              <a:t> </a:t>
            </a:r>
            <a:r>
              <a:rPr lang="en-US" sz="1700" dirty="0" err="1"/>
              <a:t>il</a:t>
            </a:r>
            <a:r>
              <a:rPr lang="en-US" sz="1700" dirty="0"/>
              <a:t> </a:t>
            </a:r>
            <a:r>
              <a:rPr lang="en-US" sz="1700" dirty="0" err="1"/>
              <a:t>consolidato</a:t>
            </a:r>
            <a:r>
              <a:rPr lang="en-US" sz="1700" dirty="0"/>
              <a:t> secondo le </a:t>
            </a:r>
            <a:r>
              <a:rPr lang="en-US" sz="1700" dirty="0" err="1"/>
              <a:t>regole</a:t>
            </a:r>
            <a:r>
              <a:rPr lang="en-US" sz="1700" dirty="0"/>
              <a:t> </a:t>
            </a:r>
            <a:r>
              <a:rPr lang="en-US" sz="1700" dirty="0" err="1"/>
              <a:t>vigenti</a:t>
            </a:r>
            <a:r>
              <a:rPr lang="en-US" sz="1700" dirty="0"/>
              <a:t> in </a:t>
            </a:r>
            <a:r>
              <a:rPr lang="en-US" sz="1700" dirty="0" err="1"/>
              <a:t>uno</a:t>
            </a:r>
            <a:r>
              <a:rPr lang="en-US" sz="1700" dirty="0"/>
              <a:t> </a:t>
            </a:r>
            <a:r>
              <a:rPr lang="en-US" sz="1700" dirty="0" err="1"/>
              <a:t>stato</a:t>
            </a:r>
            <a:r>
              <a:rPr lang="en-US" sz="1700" dirty="0"/>
              <a:t> </a:t>
            </a:r>
            <a:r>
              <a:rPr lang="en-US" sz="1700" dirty="0" err="1"/>
              <a:t>membro</a:t>
            </a:r>
            <a:r>
              <a:rPr lang="en-US" sz="1700" dirty="0"/>
              <a:t> </a:t>
            </a:r>
            <a:r>
              <a:rPr lang="en-US" sz="1700" dirty="0" err="1"/>
              <a:t>dell’UE</a:t>
            </a:r>
            <a:r>
              <a:rPr lang="en-US" sz="1700" dirty="0"/>
              <a:t> o in base ai </a:t>
            </a:r>
            <a:r>
              <a:rPr lang="en-US" sz="1700" dirty="0" err="1"/>
              <a:t>principi</a:t>
            </a:r>
            <a:r>
              <a:rPr lang="en-US" sz="1700" dirty="0"/>
              <a:t> </a:t>
            </a:r>
            <a:r>
              <a:rPr lang="en-US" sz="1700" dirty="0" err="1"/>
              <a:t>contabili</a:t>
            </a:r>
            <a:r>
              <a:rPr lang="en-US" sz="1700" dirty="0"/>
              <a:t> </a:t>
            </a:r>
            <a:r>
              <a:rPr lang="en-US" sz="1700" dirty="0" err="1"/>
              <a:t>internazionali</a:t>
            </a:r>
            <a:r>
              <a:rPr lang="en-US" sz="1700" dirty="0"/>
              <a:t> </a:t>
            </a:r>
            <a:r>
              <a:rPr lang="en-US" sz="1700" dirty="0" err="1"/>
              <a:t>adottati</a:t>
            </a:r>
            <a:r>
              <a:rPr lang="en-US" sz="1700" dirty="0"/>
              <a:t> </a:t>
            </a:r>
            <a:r>
              <a:rPr lang="en-US" sz="1700" dirty="0" err="1"/>
              <a:t>dall’UE</a:t>
            </a:r>
            <a:r>
              <a:rPr lang="en-US" sz="1700" dirty="0"/>
              <a:t>); in </a:t>
            </a:r>
            <a:r>
              <a:rPr lang="en-US" sz="1700" dirty="0" err="1"/>
              <a:t>difetto</a:t>
            </a:r>
            <a:r>
              <a:rPr lang="en-US" sz="1700" dirty="0"/>
              <a:t> di tale </a:t>
            </a:r>
            <a:r>
              <a:rPr lang="en-US" sz="1700" dirty="0" err="1"/>
              <a:t>condizione</a:t>
            </a:r>
            <a:r>
              <a:rPr lang="en-US" sz="1700" dirty="0"/>
              <a:t> (</a:t>
            </a:r>
            <a:r>
              <a:rPr lang="en-US" sz="1700" dirty="0" err="1"/>
              <a:t>società</a:t>
            </a:r>
            <a:r>
              <a:rPr lang="en-US" sz="1700" dirty="0"/>
              <a:t> </a:t>
            </a:r>
            <a:r>
              <a:rPr lang="en-US" sz="1700" dirty="0" err="1"/>
              <a:t>controllata</a:t>
            </a:r>
            <a:r>
              <a:rPr lang="en-US" sz="1700" dirty="0"/>
              <a:t> per </a:t>
            </a:r>
            <a:r>
              <a:rPr lang="en-US" sz="1700" dirty="0" err="1"/>
              <a:t>oltre</a:t>
            </a:r>
            <a:r>
              <a:rPr lang="en-US" sz="1700" dirty="0"/>
              <a:t> </a:t>
            </a:r>
            <a:r>
              <a:rPr lang="en-US" sz="1700" dirty="0" err="1"/>
              <a:t>il</a:t>
            </a:r>
            <a:r>
              <a:rPr lang="en-US" sz="1700" dirty="0"/>
              <a:t> 95%) </a:t>
            </a:r>
            <a:r>
              <a:rPr lang="en-US" sz="1700" dirty="0" err="1"/>
              <a:t>l’esonero</a:t>
            </a:r>
            <a:r>
              <a:rPr lang="en-US" sz="1700" dirty="0"/>
              <a:t> </a:t>
            </a:r>
            <a:r>
              <a:rPr lang="en-US" sz="1700" dirty="0" err="1"/>
              <a:t>sussiste</a:t>
            </a:r>
            <a:r>
              <a:rPr lang="en-US" sz="1700" dirty="0"/>
              <a:t> se la </a:t>
            </a:r>
            <a:r>
              <a:rPr lang="en-US" sz="1700" dirty="0" err="1"/>
              <a:t>redazione</a:t>
            </a:r>
            <a:r>
              <a:rPr lang="en-US" sz="1700" dirty="0"/>
              <a:t> del </a:t>
            </a:r>
            <a:r>
              <a:rPr lang="en-US" sz="1700" dirty="0" err="1"/>
              <a:t>consolidato</a:t>
            </a:r>
            <a:r>
              <a:rPr lang="en-US" sz="1700" dirty="0"/>
              <a:t> non è </a:t>
            </a:r>
            <a:r>
              <a:rPr lang="en-US" sz="1700" dirty="0" err="1"/>
              <a:t>stata</a:t>
            </a:r>
            <a:r>
              <a:rPr lang="en-US" sz="1700" dirty="0"/>
              <a:t> </a:t>
            </a:r>
            <a:r>
              <a:rPr lang="en-US" sz="1700" dirty="0" err="1"/>
              <a:t>chiesta</a:t>
            </a:r>
            <a:r>
              <a:rPr lang="en-US" sz="1700" dirty="0"/>
              <a:t> 6 </a:t>
            </a:r>
            <a:r>
              <a:rPr lang="en-US" sz="1700" dirty="0" err="1"/>
              <a:t>mesi</a:t>
            </a:r>
            <a:r>
              <a:rPr lang="en-US" sz="1700" dirty="0"/>
              <a:t> prima </a:t>
            </a:r>
            <a:r>
              <a:rPr lang="en-US" sz="1700" dirty="0" err="1"/>
              <a:t>della</a:t>
            </a:r>
            <a:r>
              <a:rPr lang="en-US" sz="1700" dirty="0"/>
              <a:t> </a:t>
            </a:r>
            <a:r>
              <a:rPr lang="en-US" sz="1700" dirty="0" err="1"/>
              <a:t>chiusura</a:t>
            </a:r>
            <a:r>
              <a:rPr lang="en-US" sz="1700" dirty="0"/>
              <a:t> </a:t>
            </a:r>
            <a:r>
              <a:rPr lang="en-US" sz="1700" dirty="0" err="1"/>
              <a:t>dell’esercizio</a:t>
            </a:r>
            <a:r>
              <a:rPr lang="en-US" sz="1700" dirty="0"/>
              <a:t> da </a:t>
            </a:r>
            <a:r>
              <a:rPr lang="en-US" sz="1700" dirty="0" err="1"/>
              <a:t>tanti</a:t>
            </a:r>
            <a:r>
              <a:rPr lang="en-US" sz="1700" dirty="0"/>
              <a:t> </a:t>
            </a:r>
            <a:r>
              <a:rPr lang="en-US" sz="1700" dirty="0" err="1"/>
              <a:t>soci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rappresentano</a:t>
            </a:r>
            <a:r>
              <a:rPr lang="en-US" sz="1700" dirty="0"/>
              <a:t> </a:t>
            </a:r>
            <a:r>
              <a:rPr lang="en-US" sz="1700" dirty="0" err="1"/>
              <a:t>il</a:t>
            </a:r>
            <a:r>
              <a:rPr lang="en-US" sz="1700" dirty="0"/>
              <a:t> 5% del </a:t>
            </a:r>
            <a:r>
              <a:rPr lang="en-US" sz="1700" dirty="0" err="1"/>
              <a:t>capitale</a:t>
            </a:r>
            <a:r>
              <a:rPr lang="en-US" sz="1700" dirty="0"/>
              <a:t>;</a:t>
            </a:r>
          </a:p>
          <a:p>
            <a:pPr marL="285750" indent="-285750">
              <a:buFont typeface="Arial"/>
              <a:buChar char="•"/>
            </a:pPr>
            <a:r>
              <a:rPr lang="en-US" sz="1700" dirty="0" err="1"/>
              <a:t>Società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controllano</a:t>
            </a:r>
            <a:r>
              <a:rPr lang="en-US" sz="1700" dirty="0"/>
              <a:t> solo </a:t>
            </a:r>
            <a:r>
              <a:rPr lang="en-US" sz="1700" dirty="0" err="1"/>
              <a:t>imprese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individualmente</a:t>
            </a:r>
            <a:r>
              <a:rPr lang="en-US" sz="1700" dirty="0"/>
              <a:t> e </a:t>
            </a:r>
            <a:r>
              <a:rPr lang="en-US" sz="1700" dirty="0" err="1"/>
              <a:t>nel</a:t>
            </a:r>
            <a:r>
              <a:rPr lang="en-US" sz="1700" dirty="0"/>
              <a:t> </a:t>
            </a:r>
            <a:r>
              <a:rPr lang="en-US" sz="1700" dirty="0" err="1"/>
              <a:t>loro</a:t>
            </a:r>
            <a:r>
              <a:rPr lang="en-US" sz="1700" dirty="0"/>
              <a:t> </a:t>
            </a:r>
            <a:r>
              <a:rPr lang="en-US" sz="1700" dirty="0" err="1"/>
              <a:t>insieme</a:t>
            </a:r>
            <a:r>
              <a:rPr lang="en-US" sz="1700" dirty="0"/>
              <a:t> </a:t>
            </a:r>
            <a:r>
              <a:rPr lang="en-US" sz="1700" dirty="0" err="1"/>
              <a:t>sono</a:t>
            </a:r>
            <a:r>
              <a:rPr lang="en-US" sz="1700" dirty="0"/>
              <a:t> </a:t>
            </a:r>
            <a:r>
              <a:rPr lang="en-US" sz="1700" dirty="0" err="1"/>
              <a:t>irrilevanti</a:t>
            </a:r>
            <a:r>
              <a:rPr lang="en-US" sz="1700" dirty="0"/>
              <a:t> ai </a:t>
            </a:r>
            <a:r>
              <a:rPr lang="en-US" sz="1700" dirty="0" err="1"/>
              <a:t>fini</a:t>
            </a:r>
            <a:r>
              <a:rPr lang="en-US" sz="1700" dirty="0"/>
              <a:t> </a:t>
            </a:r>
            <a:r>
              <a:rPr lang="en-US" sz="1700" dirty="0" err="1"/>
              <a:t>della</a:t>
            </a:r>
            <a:r>
              <a:rPr lang="en-US" sz="1700" dirty="0"/>
              <a:t> </a:t>
            </a:r>
            <a:r>
              <a:rPr lang="en-US" sz="1700" dirty="0" err="1"/>
              <a:t>rappresentazione</a:t>
            </a:r>
            <a:r>
              <a:rPr lang="en-US" sz="1700" dirty="0"/>
              <a:t> </a:t>
            </a:r>
            <a:r>
              <a:rPr lang="en-US" sz="1700" dirty="0" err="1"/>
              <a:t>veritiera</a:t>
            </a:r>
            <a:r>
              <a:rPr lang="en-US" sz="1700" dirty="0"/>
              <a:t> e </a:t>
            </a:r>
            <a:r>
              <a:rPr lang="en-US" sz="1700" dirty="0" err="1"/>
              <a:t>corretta</a:t>
            </a:r>
            <a:r>
              <a:rPr lang="en-US" sz="1700" dirty="0"/>
              <a:t> o solo </a:t>
            </a:r>
            <a:r>
              <a:rPr lang="en-US" sz="1700" dirty="0" err="1"/>
              <a:t>imprese</a:t>
            </a:r>
            <a:r>
              <a:rPr lang="en-US" sz="1700" dirty="0"/>
              <a:t> </a:t>
            </a:r>
            <a:r>
              <a:rPr lang="en-US" sz="1700" dirty="0" err="1"/>
              <a:t>che</a:t>
            </a:r>
            <a:r>
              <a:rPr lang="en-US" sz="1700" dirty="0"/>
              <a:t> </a:t>
            </a:r>
            <a:r>
              <a:rPr lang="en-US" sz="1700" dirty="0" err="1"/>
              <a:t>possono</a:t>
            </a:r>
            <a:r>
              <a:rPr lang="en-US" sz="1700" dirty="0"/>
              <a:t> </a:t>
            </a:r>
            <a:r>
              <a:rPr lang="en-US" sz="1700" dirty="0" err="1"/>
              <a:t>essere</a:t>
            </a:r>
            <a:r>
              <a:rPr lang="en-US" sz="1700" dirty="0"/>
              <a:t> </a:t>
            </a:r>
            <a:r>
              <a:rPr lang="en-US" sz="1700" dirty="0" err="1"/>
              <a:t>escluse</a:t>
            </a:r>
            <a:r>
              <a:rPr lang="en-US" sz="1700" dirty="0"/>
              <a:t> dal </a:t>
            </a:r>
            <a:r>
              <a:rPr lang="en-US" sz="1700" dirty="0" err="1"/>
              <a:t>consolidamento</a:t>
            </a:r>
            <a:r>
              <a:rPr lang="en-US" sz="1700" dirty="0"/>
              <a:t> ai </a:t>
            </a:r>
            <a:r>
              <a:rPr lang="en-US" sz="1700" dirty="0" err="1"/>
              <a:t>sensi</a:t>
            </a:r>
            <a:r>
              <a:rPr lang="en-US" sz="1700" dirty="0"/>
              <a:t> </a:t>
            </a:r>
            <a:r>
              <a:rPr lang="en-US" sz="1700" dirty="0" err="1"/>
              <a:t>dell’art</a:t>
            </a:r>
            <a:r>
              <a:rPr lang="en-US" sz="1700" dirty="0"/>
              <a:t>. 28 </a:t>
            </a:r>
            <a:r>
              <a:rPr lang="en-US" sz="1700" baseline="30000" dirty="0"/>
              <a:t>(**) </a:t>
            </a:r>
            <a:r>
              <a:rPr lang="en-US" sz="17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30165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7</a:t>
            </a:fld>
            <a:endParaRPr lang="it-IT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00" y="596900"/>
            <a:ext cx="8331200" cy="565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5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8</a:t>
            </a:fld>
            <a:endParaRPr lang="it-IT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200" y="801712"/>
            <a:ext cx="7962900" cy="543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180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9</a:t>
            </a:fld>
            <a:endParaRPr lang="it-IT"/>
          </a:p>
        </p:txBody>
      </p:sp>
      <p:sp>
        <p:nvSpPr>
          <p:cNvPr id="5" name="Rectangle 4"/>
          <p:cNvSpPr/>
          <p:nvPr/>
        </p:nvSpPr>
        <p:spPr>
          <a:xfrm>
            <a:off x="35496" y="2322745"/>
            <a:ext cx="1800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Focus sui </a:t>
            </a:r>
            <a:r>
              <a:rPr lang="en-US" sz="1800" b="1" dirty="0" err="1"/>
              <a:t>casi</a:t>
            </a:r>
            <a:r>
              <a:rPr lang="en-US" sz="1800" b="1" dirty="0"/>
              <a:t> di </a:t>
            </a:r>
            <a:r>
              <a:rPr lang="en-US" sz="1800" b="1" dirty="0" err="1"/>
              <a:t>esclusione</a:t>
            </a:r>
            <a:r>
              <a:rPr lang="en-US" sz="1800" b="1" dirty="0"/>
              <a:t> </a:t>
            </a:r>
            <a:r>
              <a:rPr lang="en-US" sz="1800" b="1" dirty="0" err="1"/>
              <a:t>dall’area</a:t>
            </a:r>
            <a:r>
              <a:rPr lang="en-US" sz="1800" b="1" dirty="0"/>
              <a:t> di </a:t>
            </a:r>
            <a:r>
              <a:rPr lang="en-US" sz="1800" b="1" dirty="0" err="1"/>
              <a:t>consolidamento</a:t>
            </a:r>
            <a:endParaRPr lang="en-US" sz="1800" b="1" dirty="0"/>
          </a:p>
          <a:p>
            <a:r>
              <a:rPr lang="en-US" sz="1800" b="1" dirty="0"/>
              <a:t>(art. 28)</a:t>
            </a:r>
            <a:endParaRPr lang="en-US" sz="1800" dirty="0"/>
          </a:p>
        </p:txBody>
      </p:sp>
      <p:sp>
        <p:nvSpPr>
          <p:cNvPr id="6" name="Left Brace 5"/>
          <p:cNvSpPr/>
          <p:nvPr/>
        </p:nvSpPr>
        <p:spPr>
          <a:xfrm>
            <a:off x="1691680" y="27348"/>
            <a:ext cx="936104" cy="6137956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195736" y="311745"/>
            <a:ext cx="24482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800" dirty="0" err="1"/>
              <a:t>Esclusioni</a:t>
            </a:r>
            <a:r>
              <a:rPr lang="en-US" sz="1800" dirty="0"/>
              <a:t> </a:t>
            </a:r>
            <a:r>
              <a:rPr lang="en-US" sz="1800" dirty="0" err="1"/>
              <a:t>obbligatorie</a:t>
            </a:r>
            <a:r>
              <a:rPr lang="en-US" sz="1800" dirty="0"/>
              <a:t>  </a:t>
            </a:r>
          </a:p>
          <a:p>
            <a:r>
              <a:rPr lang="en-US" sz="1800" dirty="0"/>
              <a:t>     (c. 1)</a:t>
            </a:r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endParaRPr lang="en-US" sz="1800" dirty="0"/>
          </a:p>
          <a:p>
            <a:pPr marL="285750" indent="-285750">
              <a:buFont typeface="Arial"/>
              <a:buChar char="•"/>
            </a:pPr>
            <a:r>
              <a:rPr lang="en-US" sz="1800" dirty="0" err="1"/>
              <a:t>Esclusioni</a:t>
            </a:r>
            <a:r>
              <a:rPr lang="en-US" sz="1800" dirty="0"/>
              <a:t> </a:t>
            </a:r>
          </a:p>
          <a:p>
            <a:r>
              <a:rPr lang="en-US" sz="1800" dirty="0"/>
              <a:t>     </a:t>
            </a:r>
            <a:r>
              <a:rPr lang="en-US" sz="1800" dirty="0" err="1"/>
              <a:t>facoltative</a:t>
            </a:r>
            <a:r>
              <a:rPr lang="en-US" sz="1800" dirty="0"/>
              <a:t> (c. 2)</a:t>
            </a:r>
          </a:p>
        </p:txBody>
      </p:sp>
      <p:sp>
        <p:nvSpPr>
          <p:cNvPr id="9" name="Rectangle 8"/>
          <p:cNvSpPr/>
          <p:nvPr/>
        </p:nvSpPr>
        <p:spPr>
          <a:xfrm>
            <a:off x="4606861" y="54524"/>
            <a:ext cx="46085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/>
              <a:t>Il comma è </a:t>
            </a:r>
            <a:r>
              <a:rPr lang="en-US" sz="1800" dirty="0" err="1"/>
              <a:t>stato</a:t>
            </a:r>
            <a:r>
              <a:rPr lang="en-US" sz="1800" dirty="0"/>
              <a:t> </a:t>
            </a:r>
            <a:r>
              <a:rPr lang="en-US" sz="1800" b="1" dirty="0" err="1"/>
              <a:t>abrogato</a:t>
            </a:r>
            <a:r>
              <a:rPr lang="en-US" sz="1800" b="1" dirty="0"/>
              <a:t>*</a:t>
            </a:r>
            <a:r>
              <a:rPr lang="en-US" sz="1800" dirty="0"/>
              <a:t> e </a:t>
            </a:r>
            <a:r>
              <a:rPr lang="en-US" sz="1800" dirty="0" err="1"/>
              <a:t>l’unica</a:t>
            </a:r>
            <a:r>
              <a:rPr lang="en-US" sz="1800" dirty="0"/>
              <a:t> causa di </a:t>
            </a:r>
            <a:r>
              <a:rPr lang="en-US" sz="1800" dirty="0" err="1"/>
              <a:t>esclusione</a:t>
            </a:r>
            <a:r>
              <a:rPr lang="en-US" sz="1800" dirty="0"/>
              <a:t> </a:t>
            </a:r>
            <a:r>
              <a:rPr lang="en-US" sz="1800" dirty="0" err="1"/>
              <a:t>obbligatoria</a:t>
            </a:r>
            <a:r>
              <a:rPr lang="en-US" sz="1800" dirty="0"/>
              <a:t> era </a:t>
            </a:r>
            <a:r>
              <a:rPr lang="en-US" sz="1800" dirty="0" err="1"/>
              <a:t>relativa</a:t>
            </a:r>
            <a:r>
              <a:rPr lang="en-US" sz="1800" dirty="0"/>
              <a:t> </a:t>
            </a:r>
            <a:r>
              <a:rPr lang="en-US" sz="1800" dirty="0" err="1"/>
              <a:t>alle</a:t>
            </a:r>
            <a:r>
              <a:rPr lang="en-US" sz="1800" dirty="0"/>
              <a:t>  “</a:t>
            </a:r>
            <a:r>
              <a:rPr lang="en-US" sz="1800" i="1" dirty="0" err="1"/>
              <a:t>Imprese</a:t>
            </a:r>
            <a:r>
              <a:rPr lang="en-US" sz="1800" i="1" dirty="0"/>
              <a:t> </a:t>
            </a:r>
            <a:r>
              <a:rPr lang="en-US" sz="1800" i="1" dirty="0" err="1"/>
              <a:t>controllate</a:t>
            </a:r>
            <a:r>
              <a:rPr lang="en-US" sz="1800" i="1" dirty="0"/>
              <a:t> la cui </a:t>
            </a:r>
            <a:r>
              <a:rPr lang="en-US" sz="1800" i="1" dirty="0" err="1"/>
              <a:t>attività</a:t>
            </a:r>
            <a:r>
              <a:rPr lang="en-US" sz="1800" i="1" dirty="0"/>
              <a:t> </a:t>
            </a:r>
            <a:r>
              <a:rPr lang="en-US" sz="1800" i="1" dirty="0" err="1"/>
              <a:t>incide</a:t>
            </a:r>
            <a:r>
              <a:rPr lang="en-US" sz="1800" i="1" dirty="0"/>
              <a:t> </a:t>
            </a:r>
            <a:r>
              <a:rPr lang="en-US" sz="1800" i="1" dirty="0" err="1"/>
              <a:t>negativamente</a:t>
            </a:r>
            <a:r>
              <a:rPr lang="en-US" sz="1800" i="1" dirty="0"/>
              <a:t> </a:t>
            </a:r>
            <a:r>
              <a:rPr lang="en-US" sz="1800" i="1" dirty="0" err="1"/>
              <a:t>sulla</a:t>
            </a:r>
            <a:r>
              <a:rPr lang="en-US" sz="1800" i="1" dirty="0"/>
              <a:t> </a:t>
            </a:r>
            <a:r>
              <a:rPr lang="en-US" sz="1800" i="1" dirty="0" err="1"/>
              <a:t>rappresentazione</a:t>
            </a:r>
            <a:r>
              <a:rPr lang="en-US" sz="1800" i="1" dirty="0"/>
              <a:t> </a:t>
            </a:r>
            <a:r>
              <a:rPr lang="en-US" sz="1800" i="1" dirty="0" err="1"/>
              <a:t>veritiera</a:t>
            </a:r>
            <a:r>
              <a:rPr lang="en-US" sz="1800" i="1" dirty="0"/>
              <a:t> e </a:t>
            </a:r>
            <a:r>
              <a:rPr lang="en-US" sz="1800" i="1" dirty="0" err="1"/>
              <a:t>corretta</a:t>
            </a:r>
            <a:r>
              <a:rPr lang="en-US" sz="1800" dirty="0"/>
              <a:t>”.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07504" y="6237312"/>
            <a:ext cx="266429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6368" y="6263734"/>
            <a:ext cx="90201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aseline="30000" dirty="0">
                <a:latin typeface="Book Antiqua"/>
                <a:cs typeface="Book Antiqua"/>
              </a:rPr>
              <a:t>(*) </a:t>
            </a:r>
            <a:r>
              <a:rPr lang="it-IT" sz="1100" dirty="0">
                <a:latin typeface="Book Antiqua"/>
                <a:cs typeface="Book Antiqua"/>
              </a:rPr>
              <a:t>Comma aggiunto dall’art. 3, comma 1, </a:t>
            </a:r>
            <a:r>
              <a:rPr lang="it-IT" sz="1100" dirty="0" err="1">
                <a:latin typeface="Book Antiqua"/>
                <a:cs typeface="Book Antiqua"/>
              </a:rPr>
              <a:t>lett</a:t>
            </a:r>
            <a:r>
              <a:rPr lang="it-IT" sz="1100" dirty="0">
                <a:latin typeface="Book Antiqua"/>
                <a:cs typeface="Book Antiqua"/>
              </a:rPr>
              <a:t>. a), del D. </a:t>
            </a:r>
            <a:r>
              <a:rPr lang="it-IT" sz="1100" dirty="0" err="1">
                <a:latin typeface="Book Antiqua"/>
                <a:cs typeface="Book Antiqua"/>
              </a:rPr>
              <a:t>Lgs</a:t>
            </a:r>
            <a:r>
              <a:rPr lang="it-IT" sz="1100" dirty="0">
                <a:latin typeface="Book Antiqua"/>
                <a:cs typeface="Book Antiqua"/>
              </a:rPr>
              <a:t>. 2 febbraio 2007, n. 32 (G.U. n. 73 del 28 marzo 2007) – In vigore dal 12 aprile 2007</a:t>
            </a:r>
            <a:endParaRPr lang="en-US" sz="1100" dirty="0">
              <a:latin typeface="Book Antiqua"/>
              <a:cs typeface="Book Antiqua"/>
            </a:endParaRPr>
          </a:p>
        </p:txBody>
      </p:sp>
      <p:sp>
        <p:nvSpPr>
          <p:cNvPr id="12" name="Left Brace 11"/>
          <p:cNvSpPr/>
          <p:nvPr/>
        </p:nvSpPr>
        <p:spPr>
          <a:xfrm>
            <a:off x="4211960" y="1844824"/>
            <a:ext cx="792088" cy="4320480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716016" y="1917987"/>
            <a:ext cx="43204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/>
              <a:t>Possono</a:t>
            </a:r>
            <a:r>
              <a:rPr lang="en-US" sz="1800" dirty="0"/>
              <a:t> </a:t>
            </a:r>
            <a:r>
              <a:rPr lang="en-US" sz="1800" dirty="0" err="1"/>
              <a:t>essere</a:t>
            </a:r>
            <a:r>
              <a:rPr lang="en-US" sz="1800" dirty="0"/>
              <a:t> </a:t>
            </a:r>
            <a:r>
              <a:rPr lang="en-US" sz="1800" dirty="0" err="1"/>
              <a:t>escluse</a:t>
            </a:r>
            <a:r>
              <a:rPr lang="en-US" sz="1800" dirty="0"/>
              <a:t> dal </a:t>
            </a:r>
            <a:r>
              <a:rPr lang="en-US" sz="1800" dirty="0" err="1"/>
              <a:t>consolidamento</a:t>
            </a:r>
            <a:r>
              <a:rPr lang="en-US" sz="1800" dirty="0"/>
              <a:t> le </a:t>
            </a:r>
            <a:r>
              <a:rPr lang="en-US" sz="1800" dirty="0" err="1"/>
              <a:t>imprese</a:t>
            </a:r>
            <a:r>
              <a:rPr lang="en-US" sz="1800" dirty="0"/>
              <a:t> </a:t>
            </a:r>
            <a:r>
              <a:rPr lang="en-US" sz="1800" dirty="0" err="1"/>
              <a:t>controllate</a:t>
            </a:r>
            <a:r>
              <a:rPr lang="en-US" sz="1800" dirty="0"/>
              <a:t> </a:t>
            </a:r>
            <a:r>
              <a:rPr lang="en-US" sz="1800" dirty="0" err="1"/>
              <a:t>quando</a:t>
            </a:r>
            <a:r>
              <a:rPr lang="en-US" sz="1800" dirty="0"/>
              <a:t>:</a:t>
            </a:r>
          </a:p>
          <a:p>
            <a:pPr indent="17463" algn="just">
              <a:buAutoNum type="alphaLcParenR"/>
            </a:pPr>
            <a:r>
              <a:rPr lang="en-US" sz="1800" dirty="0"/>
              <a:t> la </a:t>
            </a:r>
            <a:r>
              <a:rPr lang="en-US" sz="1800" dirty="0" err="1"/>
              <a:t>loro</a:t>
            </a:r>
            <a:r>
              <a:rPr lang="en-US" sz="1800" dirty="0"/>
              <a:t> </a:t>
            </a:r>
            <a:r>
              <a:rPr lang="en-US" sz="1800" dirty="0" err="1"/>
              <a:t>inclusione</a:t>
            </a:r>
            <a:r>
              <a:rPr lang="en-US" sz="1800" dirty="0"/>
              <a:t> </a:t>
            </a:r>
            <a:r>
              <a:rPr lang="en-US" sz="1800" dirty="0" err="1"/>
              <a:t>sarebbe</a:t>
            </a:r>
            <a:r>
              <a:rPr lang="en-US" sz="1800" dirty="0"/>
              <a:t> </a:t>
            </a:r>
            <a:r>
              <a:rPr lang="en-US" sz="1800" b="1" dirty="0" err="1"/>
              <a:t>irrilevante</a:t>
            </a:r>
            <a:r>
              <a:rPr lang="en-US" sz="1800" dirty="0"/>
              <a:t> </a:t>
            </a:r>
            <a:r>
              <a:rPr lang="en-US" sz="1800" dirty="0" err="1"/>
              <a:t>ai</a:t>
            </a:r>
            <a:r>
              <a:rPr lang="en-US" sz="1800" dirty="0"/>
              <a:t> </a:t>
            </a:r>
            <a:r>
              <a:rPr lang="en-US" sz="1800" dirty="0" err="1"/>
              <a:t>fini</a:t>
            </a:r>
            <a:r>
              <a:rPr lang="en-US" sz="1800" dirty="0"/>
              <a:t> </a:t>
            </a:r>
            <a:r>
              <a:rPr lang="en-US" sz="1800" dirty="0" err="1"/>
              <a:t>indicati</a:t>
            </a:r>
            <a:r>
              <a:rPr lang="en-US" sz="1800" dirty="0"/>
              <a:t> </a:t>
            </a:r>
            <a:r>
              <a:rPr lang="en-US" sz="1800" dirty="0" err="1"/>
              <a:t>nel</a:t>
            </a:r>
            <a:r>
              <a:rPr lang="en-US" sz="1800" dirty="0"/>
              <a:t> secondo comma </a:t>
            </a:r>
            <a:r>
              <a:rPr lang="en-US" sz="1800" dirty="0" err="1"/>
              <a:t>dell'art</a:t>
            </a:r>
            <a:r>
              <a:rPr lang="en-US" sz="1800" dirty="0"/>
              <a:t>. 29, </a:t>
            </a:r>
            <a:r>
              <a:rPr lang="en-US" sz="1800" dirty="0" err="1"/>
              <a:t>sempre</a:t>
            </a:r>
            <a:r>
              <a:rPr lang="en-US" sz="1800" dirty="0"/>
              <a:t> </a:t>
            </a:r>
            <a:r>
              <a:rPr lang="en-US" sz="1800" dirty="0" err="1"/>
              <a:t>che</a:t>
            </a:r>
            <a:r>
              <a:rPr lang="en-US" sz="1800" dirty="0"/>
              <a:t> </a:t>
            </a:r>
            <a:r>
              <a:rPr lang="en-US" sz="1800" dirty="0" err="1"/>
              <a:t>il</a:t>
            </a:r>
            <a:r>
              <a:rPr lang="en-US" sz="1800" dirty="0"/>
              <a:t> </a:t>
            </a:r>
            <a:r>
              <a:rPr lang="en-US" sz="1800" dirty="0" err="1"/>
              <a:t>complesso</a:t>
            </a:r>
            <a:r>
              <a:rPr lang="en-US" sz="1800" dirty="0"/>
              <a:t> di </a:t>
            </a:r>
            <a:r>
              <a:rPr lang="en-US" sz="1800" dirty="0" err="1"/>
              <a:t>tali</a:t>
            </a:r>
            <a:r>
              <a:rPr lang="en-US" sz="1800" dirty="0"/>
              <a:t> </a:t>
            </a:r>
            <a:r>
              <a:rPr lang="en-US" sz="1800" dirty="0" err="1"/>
              <a:t>esclusioni</a:t>
            </a:r>
            <a:r>
              <a:rPr lang="en-US" sz="1800" dirty="0"/>
              <a:t> non </a:t>
            </a:r>
            <a:r>
              <a:rPr lang="en-US" sz="1800" dirty="0" err="1"/>
              <a:t>contrasti</a:t>
            </a:r>
            <a:r>
              <a:rPr lang="en-US" sz="1800" dirty="0"/>
              <a:t> con </a:t>
            </a:r>
            <a:r>
              <a:rPr lang="en-US" sz="1800" dirty="0" err="1"/>
              <a:t>i</a:t>
            </a:r>
            <a:r>
              <a:rPr lang="en-US" sz="1800" dirty="0"/>
              <a:t> </a:t>
            </a:r>
            <a:r>
              <a:rPr lang="en-US" sz="1800" dirty="0" err="1"/>
              <a:t>fini</a:t>
            </a:r>
            <a:r>
              <a:rPr lang="en-US" sz="1800" dirty="0"/>
              <a:t> </a:t>
            </a:r>
            <a:r>
              <a:rPr lang="en-US" sz="1800" dirty="0" err="1"/>
              <a:t>suddetti</a:t>
            </a:r>
            <a:r>
              <a:rPr lang="en-US" sz="1800" dirty="0"/>
              <a:t>;  </a:t>
            </a:r>
          </a:p>
          <a:p>
            <a:pPr indent="17463" algn="just"/>
            <a:r>
              <a:rPr lang="en-US" sz="1800" dirty="0"/>
              <a:t>b) </a:t>
            </a:r>
            <a:r>
              <a:rPr lang="en-US" sz="1800" dirty="0" err="1"/>
              <a:t>l'esercizio</a:t>
            </a:r>
            <a:r>
              <a:rPr lang="en-US" sz="1800" dirty="0"/>
              <a:t> </a:t>
            </a:r>
            <a:r>
              <a:rPr lang="en-US" sz="1800" dirty="0" err="1"/>
              <a:t>effettivo</a:t>
            </a:r>
            <a:r>
              <a:rPr lang="en-US" sz="1800" dirty="0"/>
              <a:t> </a:t>
            </a:r>
            <a:r>
              <a:rPr lang="en-US" sz="1800" dirty="0" err="1"/>
              <a:t>dei</a:t>
            </a:r>
            <a:r>
              <a:rPr lang="en-US" sz="1800" dirty="0"/>
              <a:t> </a:t>
            </a:r>
            <a:r>
              <a:rPr lang="en-US" sz="1800" dirty="0" err="1"/>
              <a:t>diritti</a:t>
            </a:r>
            <a:r>
              <a:rPr lang="en-US" sz="1800" dirty="0"/>
              <a:t> </a:t>
            </a:r>
            <a:r>
              <a:rPr lang="en-US" sz="1800" dirty="0" err="1"/>
              <a:t>della</a:t>
            </a:r>
            <a:r>
              <a:rPr lang="en-US" sz="1800" dirty="0"/>
              <a:t> </a:t>
            </a:r>
            <a:r>
              <a:rPr lang="en-US" sz="1800" dirty="0" err="1"/>
              <a:t>controllante</a:t>
            </a:r>
            <a:r>
              <a:rPr lang="en-US" sz="1800" dirty="0"/>
              <a:t> </a:t>
            </a:r>
            <a:r>
              <a:rPr lang="en-US" sz="1800" dirty="0" err="1"/>
              <a:t>è</a:t>
            </a:r>
            <a:r>
              <a:rPr lang="en-US" sz="1800" dirty="0"/>
              <a:t> </a:t>
            </a:r>
            <a:r>
              <a:rPr lang="en-US" sz="1800" dirty="0" err="1"/>
              <a:t>soggetto</a:t>
            </a:r>
            <a:r>
              <a:rPr lang="en-US" sz="1800" dirty="0"/>
              <a:t> a </a:t>
            </a:r>
            <a:r>
              <a:rPr lang="en-US" sz="1800" b="1" dirty="0" err="1"/>
              <a:t>gravi</a:t>
            </a:r>
            <a:r>
              <a:rPr lang="en-US" sz="1800" b="1" dirty="0"/>
              <a:t> e </a:t>
            </a:r>
            <a:r>
              <a:rPr lang="en-US" sz="1800" b="1" dirty="0" err="1"/>
              <a:t>durature</a:t>
            </a:r>
            <a:r>
              <a:rPr lang="en-US" sz="1800" b="1" dirty="0"/>
              <a:t> </a:t>
            </a:r>
            <a:r>
              <a:rPr lang="en-US" sz="1800" b="1" dirty="0" err="1"/>
              <a:t>restrizioni</a:t>
            </a:r>
            <a:r>
              <a:rPr lang="en-US" sz="1800" dirty="0"/>
              <a:t>;  </a:t>
            </a:r>
          </a:p>
          <a:p>
            <a:pPr indent="17463" algn="just"/>
            <a:r>
              <a:rPr lang="en-US" sz="1800" dirty="0"/>
              <a:t>c) non </a:t>
            </a:r>
            <a:r>
              <a:rPr lang="en-US" sz="1800" dirty="0" err="1"/>
              <a:t>è</a:t>
            </a:r>
            <a:r>
              <a:rPr lang="en-US" sz="1800" dirty="0"/>
              <a:t> </a:t>
            </a:r>
            <a:r>
              <a:rPr lang="en-US" sz="1800" dirty="0" err="1"/>
              <a:t>possibile</a:t>
            </a:r>
            <a:r>
              <a:rPr lang="en-US" sz="1800" dirty="0"/>
              <a:t> </a:t>
            </a:r>
            <a:r>
              <a:rPr lang="en-US" sz="1800" b="1" dirty="0" err="1"/>
              <a:t>ottenere</a:t>
            </a:r>
            <a:r>
              <a:rPr lang="en-US" sz="1800" b="1" dirty="0"/>
              <a:t> </a:t>
            </a:r>
            <a:r>
              <a:rPr lang="en-US" sz="1800" b="1" dirty="0" err="1"/>
              <a:t>tempestivamente</a:t>
            </a:r>
            <a:r>
              <a:rPr lang="en-US" sz="1800" dirty="0"/>
              <a:t>, o </a:t>
            </a:r>
            <a:r>
              <a:rPr lang="en-US" sz="1800" dirty="0" err="1"/>
              <a:t>senza</a:t>
            </a:r>
            <a:r>
              <a:rPr lang="en-US" sz="1800" dirty="0"/>
              <a:t> </a:t>
            </a:r>
            <a:r>
              <a:rPr lang="en-US" sz="1800" dirty="0" err="1"/>
              <a:t>spese</a:t>
            </a:r>
            <a:r>
              <a:rPr lang="en-US" sz="1800" dirty="0"/>
              <a:t> </a:t>
            </a:r>
            <a:r>
              <a:rPr lang="en-US" sz="1800" dirty="0" err="1"/>
              <a:t>sproporzionate</a:t>
            </a:r>
            <a:r>
              <a:rPr lang="en-US" sz="1800" dirty="0"/>
              <a:t>, le </a:t>
            </a:r>
            <a:r>
              <a:rPr lang="en-US" sz="1800" dirty="0" err="1"/>
              <a:t>necessarie</a:t>
            </a:r>
            <a:r>
              <a:rPr lang="en-US" sz="1800" dirty="0"/>
              <a:t> </a:t>
            </a:r>
            <a:r>
              <a:rPr lang="en-US" sz="1800" dirty="0" err="1"/>
              <a:t>informazioni</a:t>
            </a:r>
            <a:r>
              <a:rPr lang="en-US" sz="1800" dirty="0"/>
              <a:t>;  </a:t>
            </a:r>
          </a:p>
          <a:p>
            <a:pPr indent="17463" algn="just"/>
            <a:r>
              <a:rPr lang="en-US" sz="1800" dirty="0"/>
              <a:t>d) le </a:t>
            </a:r>
            <a:r>
              <a:rPr lang="en-US" sz="1800" dirty="0" err="1"/>
              <a:t>loro</a:t>
            </a:r>
            <a:r>
              <a:rPr lang="en-US" sz="1800" dirty="0"/>
              <a:t> </a:t>
            </a:r>
            <a:r>
              <a:rPr lang="en-US" sz="1800" dirty="0" err="1"/>
              <a:t>azioni</a:t>
            </a:r>
            <a:r>
              <a:rPr lang="en-US" sz="1800" dirty="0"/>
              <a:t> o quote </a:t>
            </a:r>
            <a:r>
              <a:rPr lang="en-US" sz="1800" dirty="0" err="1"/>
              <a:t>sono</a:t>
            </a:r>
            <a:r>
              <a:rPr lang="en-US" sz="1800" dirty="0"/>
              <a:t> </a:t>
            </a:r>
            <a:r>
              <a:rPr lang="en-US" sz="1800" dirty="0" err="1"/>
              <a:t>possedute</a:t>
            </a:r>
            <a:r>
              <a:rPr lang="en-US" sz="1800" dirty="0"/>
              <a:t> </a:t>
            </a:r>
            <a:r>
              <a:rPr lang="en-US" sz="1800" dirty="0" err="1"/>
              <a:t>esclusivamente</a:t>
            </a:r>
            <a:r>
              <a:rPr lang="en-US" sz="1800" dirty="0"/>
              <a:t> </a:t>
            </a:r>
            <a:r>
              <a:rPr lang="en-US" sz="1800" dirty="0" err="1"/>
              <a:t>allo</a:t>
            </a:r>
            <a:r>
              <a:rPr lang="en-US" sz="1800" dirty="0"/>
              <a:t> </a:t>
            </a:r>
            <a:r>
              <a:rPr lang="en-US" sz="1800" b="1" dirty="0" err="1"/>
              <a:t>scopo</a:t>
            </a:r>
            <a:r>
              <a:rPr lang="en-US" sz="1800" b="1" dirty="0"/>
              <a:t> </a:t>
            </a:r>
            <a:r>
              <a:rPr lang="en-US" sz="1800" b="1" dirty="0" err="1"/>
              <a:t>della</a:t>
            </a:r>
            <a:r>
              <a:rPr lang="en-US" sz="1800" b="1" dirty="0"/>
              <a:t> </a:t>
            </a:r>
            <a:r>
              <a:rPr lang="en-US" sz="1800" b="1" dirty="0" err="1"/>
              <a:t>successiva</a:t>
            </a:r>
            <a:r>
              <a:rPr lang="en-US" sz="1800" b="1" dirty="0"/>
              <a:t> </a:t>
            </a:r>
            <a:r>
              <a:rPr lang="en-US" sz="1800" b="1" dirty="0" err="1"/>
              <a:t>alienazione</a:t>
            </a:r>
            <a:r>
              <a:rPr lang="en-US" sz="1800" dirty="0"/>
              <a:t>. </a:t>
            </a:r>
          </a:p>
        </p:txBody>
      </p:sp>
      <p:sp>
        <p:nvSpPr>
          <p:cNvPr id="15" name="AutoShape 20"/>
          <p:cNvSpPr>
            <a:spLocks noChangeArrowheads="1"/>
          </p:cNvSpPr>
          <p:nvPr/>
        </p:nvSpPr>
        <p:spPr bwMode="auto">
          <a:xfrm>
            <a:off x="3707904" y="669853"/>
            <a:ext cx="936104" cy="184136"/>
          </a:xfrm>
          <a:prstGeom prst="rightArrow">
            <a:avLst>
              <a:gd name="adj1" fmla="val 50000"/>
              <a:gd name="adj2" fmla="val 27759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742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dirty="0"/>
              <a:t>Ma </a:t>
            </a:r>
            <a:r>
              <a:rPr lang="en-US" sz="3500" dirty="0" err="1"/>
              <a:t>cosa</a:t>
            </a:r>
            <a:r>
              <a:rPr lang="en-US" sz="3500" dirty="0"/>
              <a:t> </a:t>
            </a:r>
            <a:r>
              <a:rPr lang="en-US" sz="3500" dirty="0" err="1"/>
              <a:t>si</a:t>
            </a:r>
            <a:r>
              <a:rPr lang="en-US" sz="3500" dirty="0"/>
              <a:t> </a:t>
            </a:r>
            <a:r>
              <a:rPr lang="en-US" sz="3500" dirty="0" err="1"/>
              <a:t>intende</a:t>
            </a:r>
            <a:r>
              <a:rPr lang="en-US" sz="3500" dirty="0"/>
              <a:t> per </a:t>
            </a:r>
            <a:r>
              <a:rPr lang="en-US" sz="3500" b="1" dirty="0" err="1"/>
              <a:t>controllo</a:t>
            </a:r>
            <a:r>
              <a:rPr lang="en-US" sz="3500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81919"/>
            <a:ext cx="8352928" cy="395133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2100" dirty="0">
                <a:latin typeface="Book Antiqua"/>
                <a:cs typeface="Book Antiqua"/>
              </a:rPr>
              <a:t>Tale nozione è fondamentale per individuare quali società di capitali sono obbligate alla redazione del bilancio consolidato e, quindi, </a:t>
            </a:r>
            <a:r>
              <a:rPr lang="it-IT" sz="2100" b="1" dirty="0">
                <a:latin typeface="Book Antiqua"/>
                <a:cs typeface="Book Antiqua"/>
              </a:rPr>
              <a:t>l’area di consolidamento</a:t>
            </a:r>
            <a:r>
              <a:rPr lang="it-IT" sz="2100" dirty="0">
                <a:latin typeface="Book Antiqua"/>
                <a:cs typeface="Book Antiqua"/>
              </a:rPr>
              <a:t>.</a:t>
            </a:r>
          </a:p>
          <a:p>
            <a:pPr marL="0" indent="0" algn="just">
              <a:buNone/>
            </a:pPr>
            <a:r>
              <a:rPr lang="it-IT" sz="2100" dirty="0">
                <a:latin typeface="Book Antiqua"/>
                <a:cs typeface="Book Antiqua"/>
              </a:rPr>
              <a:t>La norma (art. 26 D.lgs. 127/91) fa riferimento ai numeri 1) e 2) dell’articolo 2359 del Codice civile (</a:t>
            </a:r>
            <a:r>
              <a:rPr lang="it-IT" sz="2100" i="1" dirty="0">
                <a:latin typeface="Book Antiqua"/>
                <a:cs typeface="Book Antiqua"/>
              </a:rPr>
              <a:t>vedi slide successiva</a:t>
            </a:r>
            <a:r>
              <a:rPr lang="it-IT" sz="2100" dirty="0">
                <a:latin typeface="Book Antiqua"/>
                <a:cs typeface="Book Antiqua"/>
              </a:rPr>
              <a:t>), ma considera comunque controllate:</a:t>
            </a:r>
          </a:p>
          <a:p>
            <a:pPr algn="just">
              <a:buFont typeface="Wingdings" charset="2"/>
              <a:buChar char="q"/>
            </a:pPr>
            <a:r>
              <a:rPr lang="it-IT" sz="2100" dirty="0">
                <a:latin typeface="Book Antiqua"/>
                <a:cs typeface="Book Antiqua"/>
              </a:rPr>
              <a:t>le imprese su cui un'altra ha il diritto, in virtù di un contratto o di una clausola statutaria, di esercitare un'influenza dominante, quando la legge applicabile consenta tali contratti o clausole;  </a:t>
            </a:r>
          </a:p>
          <a:p>
            <a:pPr algn="just">
              <a:buFont typeface="Wingdings" charset="2"/>
              <a:buChar char="q"/>
            </a:pPr>
            <a:r>
              <a:rPr lang="it-IT" sz="2100" dirty="0">
                <a:latin typeface="Book Antiqua"/>
                <a:cs typeface="Book Antiqua"/>
              </a:rPr>
              <a:t>le imprese in cui un'altra, in base ad accordi con altri soci, controlla da sola la maggioranza dei diritti di voto.  </a:t>
            </a:r>
          </a:p>
          <a:p>
            <a:pPr marL="0" indent="0" algn="just">
              <a:buNone/>
            </a:pPr>
            <a:r>
              <a:rPr lang="it-IT" sz="2100" dirty="0">
                <a:latin typeface="Book Antiqua"/>
                <a:cs typeface="Book Antiqua"/>
              </a:rPr>
              <a:t>Ai fini dell'applicazione del comma precedente si considerano anche i diritti spettanti a società controllate, a società fiduciarie e a persone interposte; non si considerano quelli spettanti per conto di terzi.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91244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Segnaposto numero diapositiva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A104BE0-AB03-DD4C-8B59-4839B288A1D4}" type="slidenum">
              <a:rPr lang="it-IT">
                <a:solidFill>
                  <a:srgbClr val="898989"/>
                </a:solidFill>
                <a:latin typeface="Calibri" charset="0"/>
              </a:rPr>
              <a:pPr eaLnBrk="1" hangingPunct="1"/>
              <a:t>11</a:t>
            </a:fld>
            <a:endParaRPr lang="it-IT">
              <a:solidFill>
                <a:srgbClr val="898989"/>
              </a:solidFill>
              <a:latin typeface="Calibri" charset="0"/>
            </a:endParaRPr>
          </a:p>
        </p:txBody>
      </p:sp>
      <p:sp>
        <p:nvSpPr>
          <p:cNvPr id="195587" name="CasellaDiTesto 3"/>
          <p:cNvSpPr txBox="1">
            <a:spLocks noChangeArrowheads="1"/>
          </p:cNvSpPr>
          <p:nvPr/>
        </p:nvSpPr>
        <p:spPr bwMode="auto">
          <a:xfrm>
            <a:off x="71438" y="2365375"/>
            <a:ext cx="157162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it-IT" sz="2000">
                <a:latin typeface="Book Antiqua" charset="0"/>
                <a:cs typeface="Times New Roman" charset="0"/>
              </a:rPr>
              <a:t>Nozione di società controllate </a:t>
            </a:r>
          </a:p>
          <a:p>
            <a:pPr algn="ctr" eaLnBrk="1" hangingPunct="1"/>
            <a:r>
              <a:rPr lang="it-IT" sz="2000">
                <a:latin typeface="Book Antiqua" charset="0"/>
                <a:cs typeface="Times New Roman" charset="0"/>
              </a:rPr>
              <a:t>e società collegate </a:t>
            </a:r>
          </a:p>
          <a:p>
            <a:pPr algn="ctr" eaLnBrk="1" hangingPunct="1"/>
            <a:r>
              <a:rPr lang="it-IT" sz="2000">
                <a:latin typeface="Book Antiqua" charset="0"/>
                <a:cs typeface="Times New Roman" charset="0"/>
              </a:rPr>
              <a:t>(Art. 2359)</a:t>
            </a:r>
          </a:p>
        </p:txBody>
      </p:sp>
      <p:sp>
        <p:nvSpPr>
          <p:cNvPr id="6" name="Parentesi graffa aperta 5"/>
          <p:cNvSpPr/>
          <p:nvPr/>
        </p:nvSpPr>
        <p:spPr>
          <a:xfrm>
            <a:off x="1619250" y="188913"/>
            <a:ext cx="558800" cy="6192837"/>
          </a:xfrm>
          <a:prstGeom prst="leftBrace">
            <a:avLst>
              <a:gd name="adj1" fmla="val 11718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95589" name="CasellaDiTesto 3"/>
          <p:cNvSpPr txBox="1">
            <a:spLocks noChangeArrowheads="1"/>
          </p:cNvSpPr>
          <p:nvPr/>
        </p:nvSpPr>
        <p:spPr bwMode="auto">
          <a:xfrm>
            <a:off x="1979613" y="1700213"/>
            <a:ext cx="20875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Società </a:t>
            </a:r>
          </a:p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controllate</a:t>
            </a:r>
          </a:p>
        </p:txBody>
      </p:sp>
      <p:sp>
        <p:nvSpPr>
          <p:cNvPr id="195590" name="CasellaDiTesto 3"/>
          <p:cNvSpPr txBox="1">
            <a:spLocks noChangeArrowheads="1"/>
          </p:cNvSpPr>
          <p:nvPr/>
        </p:nvSpPr>
        <p:spPr bwMode="auto">
          <a:xfrm>
            <a:off x="2051050" y="4724400"/>
            <a:ext cx="2016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Società </a:t>
            </a:r>
          </a:p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collegate</a:t>
            </a:r>
          </a:p>
        </p:txBody>
      </p:sp>
      <p:sp>
        <p:nvSpPr>
          <p:cNvPr id="2" name="Parentesi graffa aperta 5"/>
          <p:cNvSpPr/>
          <p:nvPr/>
        </p:nvSpPr>
        <p:spPr>
          <a:xfrm>
            <a:off x="3348038" y="188913"/>
            <a:ext cx="287337" cy="3627437"/>
          </a:xfrm>
          <a:prstGeom prst="leftBrace">
            <a:avLst>
              <a:gd name="adj1" fmla="val 11718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95592" name="CasellaDiTesto 3"/>
          <p:cNvSpPr txBox="1">
            <a:spLocks noChangeArrowheads="1"/>
          </p:cNvSpPr>
          <p:nvPr/>
        </p:nvSpPr>
        <p:spPr bwMode="auto">
          <a:xfrm>
            <a:off x="3635375" y="188913"/>
            <a:ext cx="309721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it-IT" sz="2000" dirty="0">
                <a:latin typeface="Book Antiqua" charset="0"/>
                <a:cs typeface="Times New Roman" charset="0"/>
              </a:rPr>
              <a:t> Maggioranza dei voti </a:t>
            </a:r>
          </a:p>
          <a:p>
            <a:pPr eaLnBrk="1" hangingPunct="1"/>
            <a:r>
              <a:rPr lang="it-IT" sz="2000" dirty="0">
                <a:latin typeface="Book Antiqua" charset="0"/>
                <a:cs typeface="Times New Roman" charset="0"/>
              </a:rPr>
              <a:t>  esercitabili </a:t>
            </a:r>
          </a:p>
          <a:p>
            <a:pPr eaLnBrk="1" hangingPunct="1"/>
            <a:r>
              <a:rPr lang="it-IT" sz="2000" dirty="0">
                <a:latin typeface="Book Antiqua" charset="0"/>
                <a:cs typeface="Times New Roman" charset="0"/>
              </a:rPr>
              <a:t>  </a:t>
            </a:r>
            <a:r>
              <a:rPr lang="it-IT" sz="2000" dirty="0" err="1">
                <a:latin typeface="Book Antiqua" charset="0"/>
                <a:cs typeface="Times New Roman" charset="0"/>
              </a:rPr>
              <a:t>nell</a:t>
            </a:r>
            <a:r>
              <a:rPr lang="ja-JP" altLang="it-IT" sz="2000" dirty="0">
                <a:latin typeface="Book Antiqua" charset="0"/>
                <a:cs typeface="Times New Roman" charset="0"/>
              </a:rPr>
              <a:t>’</a:t>
            </a:r>
            <a:r>
              <a:rPr lang="it-IT" altLang="ja-JP" sz="2000" dirty="0">
                <a:latin typeface="Book Antiqua" charset="0"/>
                <a:cs typeface="Times New Roman" charset="0"/>
              </a:rPr>
              <a:t>assemblea    </a:t>
            </a:r>
          </a:p>
          <a:p>
            <a:pPr eaLnBrk="1" hangingPunct="1"/>
            <a:r>
              <a:rPr lang="it-IT" altLang="ja-JP" sz="2000" dirty="0">
                <a:latin typeface="Book Antiqua" charset="0"/>
                <a:cs typeface="Times New Roman" charset="0"/>
              </a:rPr>
              <a:t>  ordinaria</a:t>
            </a:r>
            <a:endParaRPr lang="it-IT" sz="2000" dirty="0">
              <a:latin typeface="Book Antiqua" charset="0"/>
              <a:cs typeface="Times New Roman" charset="0"/>
            </a:endParaRPr>
          </a:p>
        </p:txBody>
      </p:sp>
      <p:sp>
        <p:nvSpPr>
          <p:cNvPr id="195593" name="CasellaDiTesto 3"/>
          <p:cNvSpPr txBox="1">
            <a:spLocks noChangeArrowheads="1"/>
          </p:cNvSpPr>
          <p:nvPr/>
        </p:nvSpPr>
        <p:spPr bwMode="auto">
          <a:xfrm>
            <a:off x="5651500" y="1628775"/>
            <a:ext cx="2233613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it-IT" sz="2000">
                <a:latin typeface="Book Antiqua" charset="0"/>
                <a:cs typeface="Times New Roman" charset="0"/>
              </a:rPr>
              <a:t>Per numero di</a:t>
            </a:r>
          </a:p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 voti posseduti</a:t>
            </a:r>
          </a:p>
          <a:p>
            <a:pPr eaLnBrk="1" hangingPunct="1"/>
            <a:endParaRPr lang="it-IT" sz="2000">
              <a:latin typeface="Book Antiqua" charset="0"/>
              <a:cs typeface="Times New Roman" charset="0"/>
            </a:endParaRPr>
          </a:p>
          <a:p>
            <a:pPr eaLnBrk="1" hangingPunct="1">
              <a:buFontTx/>
              <a:buChar char="-"/>
            </a:pPr>
            <a:r>
              <a:rPr lang="it-IT" sz="2000">
                <a:latin typeface="Book Antiqua" charset="0"/>
                <a:cs typeface="Times New Roman" charset="0"/>
              </a:rPr>
              <a:t>Per particolari </a:t>
            </a:r>
          </a:p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 vincoli    </a:t>
            </a:r>
          </a:p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 contrattuali</a:t>
            </a:r>
          </a:p>
        </p:txBody>
      </p:sp>
      <p:sp>
        <p:nvSpPr>
          <p:cNvPr id="3" name="Parentesi graffa aperta 5"/>
          <p:cNvSpPr/>
          <p:nvPr/>
        </p:nvSpPr>
        <p:spPr>
          <a:xfrm>
            <a:off x="5435600" y="1557338"/>
            <a:ext cx="144463" cy="1871662"/>
          </a:xfrm>
          <a:prstGeom prst="leftBrace">
            <a:avLst>
              <a:gd name="adj1" fmla="val 11718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5" name="Parentesi graffa aperta 5"/>
          <p:cNvSpPr/>
          <p:nvPr/>
        </p:nvSpPr>
        <p:spPr>
          <a:xfrm>
            <a:off x="3419475" y="4005263"/>
            <a:ext cx="215900" cy="2233612"/>
          </a:xfrm>
          <a:prstGeom prst="leftBrace">
            <a:avLst>
              <a:gd name="adj1" fmla="val 11718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95596" name="AutoShape 20"/>
          <p:cNvSpPr>
            <a:spLocks noChangeArrowheads="1"/>
          </p:cNvSpPr>
          <p:nvPr/>
        </p:nvSpPr>
        <p:spPr bwMode="auto">
          <a:xfrm>
            <a:off x="6804025" y="549275"/>
            <a:ext cx="1008063" cy="215900"/>
          </a:xfrm>
          <a:prstGeom prst="rightArrow">
            <a:avLst>
              <a:gd name="adj1" fmla="val 50000"/>
              <a:gd name="adj2" fmla="val 27759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  <p:sp>
        <p:nvSpPr>
          <p:cNvPr id="195597" name="CasellaDiTesto 3"/>
          <p:cNvSpPr txBox="1">
            <a:spLocks noChangeArrowheads="1"/>
          </p:cNvSpPr>
          <p:nvPr/>
        </p:nvSpPr>
        <p:spPr bwMode="auto">
          <a:xfrm>
            <a:off x="3635375" y="3940175"/>
            <a:ext cx="5508625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it-IT" sz="2000">
                <a:latin typeface="Book Antiqua" charset="0"/>
                <a:cs typeface="Times New Roman" charset="0"/>
              </a:rPr>
              <a:t> Sono quelle soggette a </a:t>
            </a:r>
            <a:r>
              <a:rPr lang="it-IT" sz="2000" b="1">
                <a:latin typeface="Book Antiqua" charset="0"/>
                <a:cs typeface="Times New Roman" charset="0"/>
              </a:rPr>
              <a:t>influenza notevole </a:t>
            </a:r>
            <a:r>
              <a:rPr lang="it-IT" sz="2000">
                <a:latin typeface="Book Antiqua" charset="0"/>
                <a:cs typeface="Times New Roman" charset="0"/>
              </a:rPr>
              <a:t>da  </a:t>
            </a:r>
          </a:p>
          <a:p>
            <a:pPr eaLnBrk="1" hangingPunct="1">
              <a:lnSpc>
                <a:spcPct val="90000"/>
              </a:lnSpc>
            </a:pPr>
            <a:r>
              <a:rPr lang="it-IT" sz="2000">
                <a:latin typeface="Book Antiqua" charset="0"/>
                <a:cs typeface="Times New Roman" charset="0"/>
              </a:rPr>
              <a:t>  parte di  altre società; </a:t>
            </a:r>
          </a:p>
        </p:txBody>
      </p:sp>
      <p:sp>
        <p:nvSpPr>
          <p:cNvPr id="195598" name="CasellaDiTesto 3"/>
          <p:cNvSpPr txBox="1">
            <a:spLocks noChangeArrowheads="1"/>
          </p:cNvSpPr>
          <p:nvPr/>
        </p:nvSpPr>
        <p:spPr bwMode="auto">
          <a:xfrm>
            <a:off x="3635375" y="5084763"/>
            <a:ext cx="2665413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it-IT" sz="2000" dirty="0">
                <a:latin typeface="Book Antiqua" charset="0"/>
                <a:cs typeface="Times New Roman" charset="0"/>
              </a:rPr>
              <a:t> L</a:t>
            </a:r>
            <a:r>
              <a:rPr lang="ja-JP" altLang="it-IT" sz="2000" dirty="0">
                <a:latin typeface="Book Antiqua" charset="0"/>
                <a:cs typeface="Times New Roman" charset="0"/>
              </a:rPr>
              <a:t>’</a:t>
            </a:r>
            <a:r>
              <a:rPr lang="it-IT" altLang="ja-JP" sz="2000" b="1" dirty="0">
                <a:latin typeface="Book Antiqua" charset="0"/>
                <a:cs typeface="Times New Roman" charset="0"/>
              </a:rPr>
              <a:t>influenza 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b="1" dirty="0">
                <a:latin typeface="Book Antiqua" charset="0"/>
                <a:cs typeface="Times New Roman" charset="0"/>
              </a:rPr>
              <a:t>   notevole</a:t>
            </a:r>
            <a:r>
              <a:rPr lang="it-IT" sz="2000" dirty="0">
                <a:latin typeface="Book Antiqua" charset="0"/>
                <a:cs typeface="Times New Roman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dirty="0">
                <a:latin typeface="Book Antiqua" charset="0"/>
                <a:cs typeface="Times New Roman" charset="0"/>
              </a:rPr>
              <a:t>   si presume</a:t>
            </a:r>
          </a:p>
        </p:txBody>
      </p:sp>
      <p:sp>
        <p:nvSpPr>
          <p:cNvPr id="7" name="Parentesi graffa aperta 5"/>
          <p:cNvSpPr/>
          <p:nvPr/>
        </p:nvSpPr>
        <p:spPr>
          <a:xfrm>
            <a:off x="5292725" y="4536653"/>
            <a:ext cx="142875" cy="1844675"/>
          </a:xfrm>
          <a:prstGeom prst="leftBrace">
            <a:avLst>
              <a:gd name="adj1" fmla="val 11718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95600" name="CasellaDiTesto 3"/>
          <p:cNvSpPr txBox="1">
            <a:spLocks noChangeArrowheads="1"/>
          </p:cNvSpPr>
          <p:nvPr/>
        </p:nvSpPr>
        <p:spPr bwMode="auto">
          <a:xfrm>
            <a:off x="5437188" y="4568825"/>
            <a:ext cx="3635375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it-IT" sz="1600">
                <a:latin typeface="Book Antiqua" charset="0"/>
                <a:cs typeface="Times New Roman" charset="0"/>
              </a:rPr>
              <a:t> </a:t>
            </a:r>
            <a:r>
              <a:rPr lang="it-IT" sz="2000">
                <a:latin typeface="Book Antiqua" charset="0"/>
                <a:cs typeface="Times New Roman" charset="0"/>
              </a:rPr>
              <a:t>per possesso del 20% delle  </a:t>
            </a:r>
          </a:p>
          <a:p>
            <a:pPr eaLnBrk="1" hangingPunct="1">
              <a:lnSpc>
                <a:spcPct val="90000"/>
              </a:lnSpc>
            </a:pPr>
            <a:r>
              <a:rPr lang="it-IT" sz="2000">
                <a:latin typeface="Book Antiqua" charset="0"/>
                <a:cs typeface="Times New Roman" charset="0"/>
              </a:rPr>
              <a:t>  azioni con diritto di voto  </a:t>
            </a:r>
          </a:p>
          <a:p>
            <a:pPr eaLnBrk="1" hangingPunct="1">
              <a:lnSpc>
                <a:spcPct val="90000"/>
              </a:lnSpc>
            </a:pPr>
            <a:r>
              <a:rPr lang="it-IT" sz="2000">
                <a:latin typeface="Book Antiqua" charset="0"/>
                <a:cs typeface="Times New Roman" charset="0"/>
              </a:rPr>
              <a:t>  per società non quotate;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it-IT" sz="2000">
                <a:latin typeface="Book Antiqua" charset="0"/>
                <a:cs typeface="Times New Roman" charset="0"/>
              </a:rPr>
              <a:t> per possesso del 10% delle </a:t>
            </a:r>
          </a:p>
          <a:p>
            <a:pPr eaLnBrk="1" hangingPunct="1">
              <a:lnSpc>
                <a:spcPct val="90000"/>
              </a:lnSpc>
            </a:pPr>
            <a:r>
              <a:rPr lang="it-IT" sz="2000">
                <a:latin typeface="Book Antiqua" charset="0"/>
                <a:cs typeface="Times New Roman" charset="0"/>
              </a:rPr>
              <a:t>  azioni con diritto di </a:t>
            </a:r>
          </a:p>
          <a:p>
            <a:pPr eaLnBrk="1" hangingPunct="1">
              <a:lnSpc>
                <a:spcPct val="90000"/>
              </a:lnSpc>
            </a:pPr>
            <a:r>
              <a:rPr lang="it-IT" sz="2000">
                <a:latin typeface="Book Antiqua" charset="0"/>
                <a:cs typeface="Times New Roman" charset="0"/>
              </a:rPr>
              <a:t>  voto per società quotate.</a:t>
            </a:r>
          </a:p>
        </p:txBody>
      </p:sp>
      <p:sp>
        <p:nvSpPr>
          <p:cNvPr id="195601" name="CasellaDiTesto 3"/>
          <p:cNvSpPr txBox="1">
            <a:spLocks noChangeArrowheads="1"/>
          </p:cNvSpPr>
          <p:nvPr/>
        </p:nvSpPr>
        <p:spPr bwMode="auto">
          <a:xfrm>
            <a:off x="7848600" y="0"/>
            <a:ext cx="1295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1600">
                <a:latin typeface="Book Antiqua" charset="0"/>
                <a:cs typeface="Times New Roman" charset="0"/>
              </a:rPr>
              <a:t>   </a:t>
            </a:r>
            <a:r>
              <a:rPr lang="it-IT" sz="2000">
                <a:latin typeface="Book Antiqua" charset="0"/>
                <a:cs typeface="Times New Roman" charset="0"/>
              </a:rPr>
              <a:t>Controllo</a:t>
            </a:r>
          </a:p>
          <a:p>
            <a:pPr eaLnBrk="1" hangingPunct="1"/>
            <a:r>
              <a:rPr lang="it-IT" sz="2000">
                <a:latin typeface="Book Antiqua" charset="0"/>
                <a:cs typeface="Times New Roman" charset="0"/>
              </a:rPr>
              <a:t>di diritto</a:t>
            </a:r>
          </a:p>
        </p:txBody>
      </p:sp>
      <p:sp>
        <p:nvSpPr>
          <p:cNvPr id="195602" name="CasellaDiTesto 3"/>
          <p:cNvSpPr txBox="1">
            <a:spLocks noChangeArrowheads="1"/>
          </p:cNvSpPr>
          <p:nvPr/>
        </p:nvSpPr>
        <p:spPr bwMode="auto">
          <a:xfrm>
            <a:off x="3635375" y="2060575"/>
            <a:ext cx="1873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it-IT" sz="2000">
                <a:latin typeface="Book Antiqua" charset="0"/>
                <a:cs typeface="Times New Roman" charset="0"/>
              </a:rPr>
              <a:t> </a:t>
            </a:r>
            <a:r>
              <a:rPr lang="it-IT" sz="2000" b="1">
                <a:latin typeface="Book Antiqua" charset="0"/>
                <a:cs typeface="Times New Roman" charset="0"/>
              </a:rPr>
              <a:t>Influenza </a:t>
            </a:r>
          </a:p>
          <a:p>
            <a:pPr eaLnBrk="1" hangingPunct="1"/>
            <a:r>
              <a:rPr lang="it-IT" sz="2000" b="1">
                <a:latin typeface="Book Antiqua" charset="0"/>
                <a:cs typeface="Times New Roman" charset="0"/>
              </a:rPr>
              <a:t>  dominante</a:t>
            </a:r>
            <a:r>
              <a:rPr lang="it-IT" sz="1600" b="1">
                <a:latin typeface="Book Antiqua" charset="0"/>
                <a:cs typeface="Times New Roman" charset="0"/>
              </a:rPr>
              <a:t> </a:t>
            </a:r>
          </a:p>
        </p:txBody>
      </p:sp>
      <p:sp>
        <p:nvSpPr>
          <p:cNvPr id="195603" name="CasellaDiTesto 3"/>
          <p:cNvSpPr txBox="1">
            <a:spLocks noChangeArrowheads="1"/>
          </p:cNvSpPr>
          <p:nvPr/>
        </p:nvSpPr>
        <p:spPr bwMode="auto">
          <a:xfrm>
            <a:off x="7848600" y="1916113"/>
            <a:ext cx="12954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r>
              <a:rPr lang="it-IT" sz="2000">
                <a:latin typeface="Book Antiqua" charset="0"/>
                <a:cs typeface="Times New Roman" charset="0"/>
              </a:rPr>
              <a:t>   Controllo </a:t>
            </a:r>
          </a:p>
          <a:p>
            <a:pPr algn="r" eaLnBrk="1" hangingPunct="1"/>
            <a:r>
              <a:rPr lang="it-IT" sz="2000">
                <a:latin typeface="Book Antiqua" charset="0"/>
                <a:cs typeface="Times New Roman" charset="0"/>
              </a:rPr>
              <a:t>   di fatto</a:t>
            </a:r>
          </a:p>
        </p:txBody>
      </p:sp>
      <p:sp>
        <p:nvSpPr>
          <p:cNvPr id="195604" name="AutoShape 20"/>
          <p:cNvSpPr>
            <a:spLocks noChangeArrowheads="1"/>
          </p:cNvSpPr>
          <p:nvPr/>
        </p:nvSpPr>
        <p:spPr bwMode="auto">
          <a:xfrm rot="1666924">
            <a:off x="7524750" y="1989138"/>
            <a:ext cx="647700" cy="192087"/>
          </a:xfrm>
          <a:prstGeom prst="rightArrow">
            <a:avLst>
              <a:gd name="adj1" fmla="val 50000"/>
              <a:gd name="adj2" fmla="val 20047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  <p:sp>
        <p:nvSpPr>
          <p:cNvPr id="195605" name="AutoShape 20"/>
          <p:cNvSpPr>
            <a:spLocks noChangeArrowheads="1"/>
          </p:cNvSpPr>
          <p:nvPr/>
        </p:nvSpPr>
        <p:spPr bwMode="auto">
          <a:xfrm rot="-1465440">
            <a:off x="7524750" y="2852738"/>
            <a:ext cx="647700" cy="192087"/>
          </a:xfrm>
          <a:prstGeom prst="rightArrow">
            <a:avLst>
              <a:gd name="adj1" fmla="val 50000"/>
              <a:gd name="adj2" fmla="val 20047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287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12</a:t>
            </a:fld>
            <a:endParaRPr lang="it-IT"/>
          </a:p>
        </p:txBody>
      </p:sp>
      <p:sp>
        <p:nvSpPr>
          <p:cNvPr id="5" name="Rectangle 4"/>
          <p:cNvSpPr/>
          <p:nvPr/>
        </p:nvSpPr>
        <p:spPr>
          <a:xfrm>
            <a:off x="0" y="2600751"/>
            <a:ext cx="24117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/>
              <a:t>Messa</a:t>
            </a:r>
            <a:r>
              <a:rPr lang="en-US" sz="2000" b="1" dirty="0"/>
              <a:t> in </a:t>
            </a:r>
            <a:r>
              <a:rPr lang="en-US" sz="2000" b="1" dirty="0" err="1"/>
              <a:t>fase</a:t>
            </a:r>
            <a:r>
              <a:rPr lang="en-US" sz="2000" b="1" dirty="0"/>
              <a:t> </a:t>
            </a:r>
            <a:r>
              <a:rPr lang="en-US" sz="2000" b="1" dirty="0" err="1"/>
              <a:t>rispetto</a:t>
            </a:r>
            <a:r>
              <a:rPr lang="en-US" sz="2000" b="1" dirty="0"/>
              <a:t> al tempo </a:t>
            </a:r>
            <a:r>
              <a:rPr lang="en-US" sz="2000" b="1" dirty="0" err="1"/>
              <a:t>dei</a:t>
            </a:r>
            <a:r>
              <a:rPr lang="en-US" sz="2000" b="1" dirty="0"/>
              <a:t> </a:t>
            </a:r>
            <a:r>
              <a:rPr lang="en-US" sz="2000" b="1" dirty="0" err="1"/>
              <a:t>bilanci</a:t>
            </a:r>
            <a:r>
              <a:rPr lang="en-US" sz="2000" b="1" dirty="0"/>
              <a:t> da </a:t>
            </a:r>
            <a:r>
              <a:rPr lang="en-US" sz="2000" b="1" dirty="0" err="1"/>
              <a:t>integrare</a:t>
            </a:r>
            <a:endParaRPr lang="en-US" sz="2000" b="1" dirty="0"/>
          </a:p>
          <a:p>
            <a:r>
              <a:rPr lang="en-US" sz="2000" b="1" dirty="0"/>
              <a:t>(art. 30)</a:t>
            </a:r>
            <a:endParaRPr lang="en-US" sz="2000" dirty="0"/>
          </a:p>
        </p:txBody>
      </p:sp>
      <p:sp>
        <p:nvSpPr>
          <p:cNvPr id="6" name="Left Brace 5"/>
          <p:cNvSpPr/>
          <p:nvPr/>
        </p:nvSpPr>
        <p:spPr>
          <a:xfrm>
            <a:off x="2339752" y="138538"/>
            <a:ext cx="936104" cy="6386805"/>
          </a:xfrm>
          <a:prstGeom prst="leftBrace">
            <a:avLst>
              <a:gd name="adj1" fmla="val 32611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131840" y="138539"/>
            <a:ext cx="576064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 err="1"/>
              <a:t>Scelta</a:t>
            </a:r>
            <a:r>
              <a:rPr lang="en-US" sz="2500" dirty="0"/>
              <a:t> </a:t>
            </a:r>
            <a:r>
              <a:rPr lang="en-US" sz="2500" dirty="0" err="1"/>
              <a:t>della</a:t>
            </a:r>
            <a:r>
              <a:rPr lang="en-US" sz="2500" dirty="0"/>
              <a:t> data del </a:t>
            </a:r>
            <a:r>
              <a:rPr lang="en-US" sz="2500" dirty="0" err="1"/>
              <a:t>bilancio</a:t>
            </a:r>
            <a:r>
              <a:rPr lang="en-US" sz="2500" dirty="0"/>
              <a:t> di </a:t>
            </a:r>
            <a:r>
              <a:rPr lang="en-US" sz="2500" dirty="0" err="1"/>
              <a:t>gruppo</a:t>
            </a:r>
            <a:r>
              <a:rPr lang="en-US" sz="2500" dirty="0"/>
              <a:t>:</a:t>
            </a:r>
          </a:p>
          <a:p>
            <a:endParaRPr lang="en-US" sz="2500" dirty="0"/>
          </a:p>
          <a:p>
            <a:pPr marL="457200" indent="-457200">
              <a:buFont typeface="+mj-lt"/>
              <a:buAutoNum type="arabicPeriod"/>
            </a:pPr>
            <a:r>
              <a:rPr lang="en-US" sz="2500" dirty="0"/>
              <a:t>data di </a:t>
            </a:r>
            <a:r>
              <a:rPr lang="en-US" sz="2500" dirty="0" err="1"/>
              <a:t>chiusura</a:t>
            </a:r>
            <a:r>
              <a:rPr lang="en-US" sz="2500" dirty="0"/>
              <a:t> del </a:t>
            </a:r>
            <a:r>
              <a:rPr lang="en-US" sz="2500" dirty="0" err="1"/>
              <a:t>bilancio</a:t>
            </a:r>
            <a:r>
              <a:rPr lang="en-US" sz="2500" dirty="0"/>
              <a:t> </a:t>
            </a:r>
            <a:r>
              <a:rPr lang="en-US" sz="2500" dirty="0" err="1"/>
              <a:t>della</a:t>
            </a:r>
            <a:r>
              <a:rPr lang="en-US" sz="2500" dirty="0"/>
              <a:t> </a:t>
            </a:r>
            <a:r>
              <a:rPr lang="en-US" sz="2500" dirty="0" err="1"/>
              <a:t>controllante</a:t>
            </a:r>
            <a:r>
              <a:rPr lang="en-US" sz="2500" dirty="0"/>
              <a:t>;</a:t>
            </a:r>
          </a:p>
          <a:p>
            <a:pPr marL="457200" indent="-457200">
              <a:buFont typeface="+mj-lt"/>
              <a:buAutoNum type="arabicPeriod"/>
            </a:pPr>
            <a:endParaRPr lang="en-US" sz="2500" dirty="0"/>
          </a:p>
          <a:p>
            <a:pPr marL="457200" indent="-457200">
              <a:buFont typeface="+mj-lt"/>
              <a:buAutoNum type="arabicPeriod"/>
            </a:pPr>
            <a:r>
              <a:rPr lang="en-US" sz="2500" dirty="0"/>
              <a:t>data di </a:t>
            </a:r>
            <a:r>
              <a:rPr lang="en-US" sz="2500" dirty="0" err="1"/>
              <a:t>chiusura</a:t>
            </a:r>
            <a:r>
              <a:rPr lang="en-US" sz="2500" dirty="0"/>
              <a:t> </a:t>
            </a:r>
            <a:r>
              <a:rPr lang="en-US" sz="2500" dirty="0" err="1"/>
              <a:t>dell'esercizio</a:t>
            </a:r>
            <a:r>
              <a:rPr lang="en-US" sz="2500" dirty="0"/>
              <a:t> </a:t>
            </a:r>
            <a:r>
              <a:rPr lang="en-US" sz="2500" dirty="0" err="1"/>
              <a:t>della</a:t>
            </a:r>
            <a:r>
              <a:rPr lang="en-US" sz="2500" dirty="0"/>
              <a:t> </a:t>
            </a:r>
            <a:r>
              <a:rPr lang="en-US" sz="2500" dirty="0" err="1"/>
              <a:t>maggior</a:t>
            </a:r>
            <a:r>
              <a:rPr lang="en-US" sz="2500" dirty="0"/>
              <a:t> parte </a:t>
            </a:r>
            <a:r>
              <a:rPr lang="en-US" sz="2500" dirty="0" err="1"/>
              <a:t>delle</a:t>
            </a:r>
            <a:r>
              <a:rPr lang="en-US" sz="2500" dirty="0"/>
              <a:t> </a:t>
            </a:r>
            <a:r>
              <a:rPr lang="en-US" sz="2500" dirty="0" err="1"/>
              <a:t>imprese</a:t>
            </a:r>
            <a:r>
              <a:rPr lang="en-US" sz="2500" dirty="0"/>
              <a:t> </a:t>
            </a:r>
            <a:r>
              <a:rPr lang="en-US" sz="2500" dirty="0" err="1"/>
              <a:t>incluse</a:t>
            </a:r>
            <a:r>
              <a:rPr lang="en-US" sz="2500" dirty="0"/>
              <a:t> </a:t>
            </a:r>
            <a:r>
              <a:rPr lang="en-US" sz="2500" dirty="0" err="1"/>
              <a:t>nell'area</a:t>
            </a:r>
            <a:r>
              <a:rPr lang="en-US" sz="2500" dirty="0"/>
              <a:t> di </a:t>
            </a:r>
            <a:r>
              <a:rPr lang="en-US" sz="2500" dirty="0" err="1"/>
              <a:t>integrazione</a:t>
            </a:r>
            <a:r>
              <a:rPr lang="en-US" sz="2500" dirty="0"/>
              <a:t>;</a:t>
            </a:r>
          </a:p>
          <a:p>
            <a:pPr marL="457200" indent="-457200">
              <a:buFont typeface="+mj-lt"/>
              <a:buAutoNum type="arabicPeriod"/>
            </a:pPr>
            <a:endParaRPr lang="en-US" sz="2500" dirty="0"/>
          </a:p>
          <a:p>
            <a:pPr marL="457200" indent="-457200">
              <a:buFont typeface="+mj-lt"/>
              <a:buAutoNum type="arabicPeriod"/>
            </a:pPr>
            <a:r>
              <a:rPr lang="en-US" sz="2500" dirty="0"/>
              <a:t>data di </a:t>
            </a:r>
            <a:r>
              <a:rPr lang="en-US" sz="2500" dirty="0" err="1"/>
              <a:t>chiusura</a:t>
            </a:r>
            <a:r>
              <a:rPr lang="en-US" sz="2500" dirty="0"/>
              <a:t> </a:t>
            </a:r>
            <a:r>
              <a:rPr lang="en-US" sz="2500" dirty="0" err="1"/>
              <a:t>dell'esercizio</a:t>
            </a:r>
            <a:r>
              <a:rPr lang="en-US" sz="2500" dirty="0"/>
              <a:t> </a:t>
            </a:r>
            <a:r>
              <a:rPr lang="en-US" sz="2500" dirty="0" err="1"/>
              <a:t>delle</a:t>
            </a:r>
            <a:r>
              <a:rPr lang="en-US" sz="2500" dirty="0"/>
              <a:t> </a:t>
            </a:r>
            <a:r>
              <a:rPr lang="en-US" sz="2500" dirty="0" err="1"/>
              <a:t>più</a:t>
            </a:r>
            <a:r>
              <a:rPr lang="en-US" sz="2500" dirty="0"/>
              <a:t> </a:t>
            </a:r>
            <a:r>
              <a:rPr lang="en-US" sz="2500" dirty="0" err="1"/>
              <a:t>importanti</a:t>
            </a:r>
            <a:r>
              <a:rPr lang="en-US" sz="2500" dirty="0"/>
              <a:t> </a:t>
            </a:r>
            <a:r>
              <a:rPr lang="en-US" sz="2500" dirty="0" err="1"/>
              <a:t>imprese</a:t>
            </a:r>
            <a:r>
              <a:rPr lang="en-US" sz="2500" dirty="0"/>
              <a:t> </a:t>
            </a:r>
            <a:r>
              <a:rPr lang="en-US" sz="2500" dirty="0" err="1"/>
              <a:t>incluse</a:t>
            </a:r>
            <a:r>
              <a:rPr lang="en-US" sz="2500" dirty="0"/>
              <a:t> </a:t>
            </a:r>
            <a:r>
              <a:rPr lang="en-US" sz="2500" dirty="0" err="1"/>
              <a:t>nell'area</a:t>
            </a:r>
            <a:r>
              <a:rPr lang="en-US" sz="2500" dirty="0"/>
              <a:t> di </a:t>
            </a:r>
            <a:r>
              <a:rPr lang="en-US" sz="2500" dirty="0" err="1"/>
              <a:t>consolidamento</a:t>
            </a:r>
            <a:r>
              <a:rPr lang="en-US" sz="2500" dirty="0"/>
              <a:t>.</a:t>
            </a:r>
          </a:p>
          <a:p>
            <a:endParaRPr lang="en-US" sz="2500" dirty="0"/>
          </a:p>
          <a:p>
            <a:r>
              <a:rPr lang="en-US" sz="2500" dirty="0"/>
              <a:t>Se vi </a:t>
            </a:r>
            <a:r>
              <a:rPr lang="en-US" sz="2500" dirty="0" err="1"/>
              <a:t>è</a:t>
            </a:r>
            <a:r>
              <a:rPr lang="en-US" sz="2500" dirty="0"/>
              <a:t> </a:t>
            </a:r>
            <a:r>
              <a:rPr lang="en-US" sz="2500" dirty="0" err="1"/>
              <a:t>difformità</a:t>
            </a:r>
            <a:r>
              <a:rPr lang="en-US" sz="2500" dirty="0"/>
              <a:t> </a:t>
            </a:r>
            <a:r>
              <a:rPr lang="en-US" sz="2500" dirty="0" err="1"/>
              <a:t>nelle</a:t>
            </a:r>
            <a:r>
              <a:rPr lang="en-US" sz="2500" dirty="0"/>
              <a:t> date </a:t>
            </a:r>
            <a:r>
              <a:rPr lang="en-US" sz="2500" dirty="0" err="1"/>
              <a:t>bisogna</a:t>
            </a:r>
            <a:r>
              <a:rPr lang="en-US" sz="2500" dirty="0"/>
              <a:t> </a:t>
            </a:r>
            <a:r>
              <a:rPr lang="en-US" sz="2500" dirty="0" err="1"/>
              <a:t>redigere</a:t>
            </a:r>
            <a:r>
              <a:rPr lang="en-US" sz="2500" dirty="0"/>
              <a:t> un </a:t>
            </a:r>
            <a:r>
              <a:rPr lang="en-US" sz="2500" dirty="0" err="1"/>
              <a:t>bilancio</a:t>
            </a:r>
            <a:r>
              <a:rPr lang="en-US" sz="2500" dirty="0"/>
              <a:t> </a:t>
            </a:r>
            <a:r>
              <a:rPr lang="en-US" sz="2500" dirty="0" err="1"/>
              <a:t>intermedio</a:t>
            </a:r>
            <a:r>
              <a:rPr lang="en-US" sz="2500" dirty="0"/>
              <a:t> </a:t>
            </a:r>
            <a:r>
              <a:rPr lang="en-US" sz="2500" dirty="0" err="1"/>
              <a:t>riferito</a:t>
            </a:r>
            <a:r>
              <a:rPr lang="en-US" sz="2500" dirty="0"/>
              <a:t> </a:t>
            </a:r>
            <a:r>
              <a:rPr lang="en-US" sz="2500" dirty="0" err="1"/>
              <a:t>alla</a:t>
            </a:r>
            <a:r>
              <a:rPr lang="en-US" sz="2500" dirty="0"/>
              <a:t> data del </a:t>
            </a:r>
            <a:r>
              <a:rPr lang="en-US" sz="2500" dirty="0" err="1"/>
              <a:t>bilancio</a:t>
            </a:r>
            <a:r>
              <a:rPr lang="en-US" sz="2500" dirty="0"/>
              <a:t> </a:t>
            </a:r>
            <a:r>
              <a:rPr lang="en-US" sz="2500" dirty="0" err="1"/>
              <a:t>consolidato</a:t>
            </a:r>
            <a:r>
              <a:rPr lang="en-US" sz="2500" dirty="0"/>
              <a:t> (3° comma).</a:t>
            </a:r>
          </a:p>
        </p:txBody>
      </p:sp>
    </p:spTree>
    <p:extLst>
      <p:ext uri="{BB962C8B-B14F-4D97-AF65-F5344CB8AC3E}">
        <p14:creationId xmlns:p14="http://schemas.microsoft.com/office/powerpoint/2010/main" val="3143485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sellaDiTesto 3"/>
          <p:cNvSpPr txBox="1"/>
          <p:nvPr/>
        </p:nvSpPr>
        <p:spPr>
          <a:xfrm>
            <a:off x="-60708" y="1893171"/>
            <a:ext cx="15874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IFRS 10 </a:t>
            </a:r>
          </a:p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«Bilancio consolidato»</a:t>
            </a:r>
          </a:p>
        </p:txBody>
      </p:sp>
      <p:sp>
        <p:nvSpPr>
          <p:cNvPr id="11" name="Parentesi graffa aperta 4"/>
          <p:cNvSpPr/>
          <p:nvPr/>
        </p:nvSpPr>
        <p:spPr>
          <a:xfrm>
            <a:off x="1307467" y="395416"/>
            <a:ext cx="341446" cy="5520004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67379" y="2020603"/>
            <a:ext cx="14177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Controllo congiunto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asellaDiTesto 3"/>
          <p:cNvSpPr txBox="1"/>
          <p:nvPr/>
        </p:nvSpPr>
        <p:spPr>
          <a:xfrm>
            <a:off x="-46649" y="4287737"/>
            <a:ext cx="15874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 individua sulla base del concetto di controllo</a:t>
            </a:r>
          </a:p>
        </p:txBody>
      </p:sp>
      <p:sp>
        <p:nvSpPr>
          <p:cNvPr id="3" name="Down Arrow 2"/>
          <p:cNvSpPr/>
          <p:nvPr/>
        </p:nvSpPr>
        <p:spPr>
          <a:xfrm>
            <a:off x="572005" y="2679101"/>
            <a:ext cx="401008" cy="4956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176687" y="299569"/>
            <a:ext cx="61050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investitore controlla un’altra entità nella misura in cui:</a:t>
            </a:r>
          </a:p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 il potere sull’entità controllata</a:t>
            </a:r>
          </a:p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è esposto, o ha diritto, per effetto del suo coinvolgimento nell’entità controllata, a rendimenti variabili</a:t>
            </a:r>
          </a:p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potere sull’entità controllata, di cui alla lettera a) si manifesta nella capacità di influenzare i rendimenti variabili di cui alla lettera b) 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Down Arrow 20"/>
          <p:cNvSpPr/>
          <p:nvPr/>
        </p:nvSpPr>
        <p:spPr>
          <a:xfrm rot="16200000">
            <a:off x="2668874" y="875297"/>
            <a:ext cx="277091" cy="391219"/>
          </a:xfrm>
          <a:prstGeom prst="downArrow">
            <a:avLst>
              <a:gd name="adj1" fmla="val 50000"/>
              <a:gd name="adj2" fmla="val 339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77365" y="4129590"/>
            <a:ext cx="15863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Individuazione dei requisiti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Parentesi graffa aperta 4"/>
          <p:cNvSpPr/>
          <p:nvPr/>
        </p:nvSpPr>
        <p:spPr>
          <a:xfrm>
            <a:off x="2903611" y="2926916"/>
            <a:ext cx="296029" cy="3345869"/>
          </a:xfrm>
          <a:prstGeom prst="leftBrace">
            <a:avLst>
              <a:gd name="adj1" fmla="val 35256"/>
              <a:gd name="adj2" fmla="val 4395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51625" y="3429000"/>
            <a:ext cx="171913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it-IT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Potere</a:t>
            </a: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r>
              <a:rPr lang="it-IT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Rendimenti</a:t>
            </a: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r>
              <a:rPr lang="it-IT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Legame tra potere e rendimenti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790223" y="2807242"/>
            <a:ext cx="42973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L’investitore ha potere sull’entità controllata se ha dei diritti che gli permettono di dirigere le attività rilevanti della controllata, ossia quelle attività  che influenzano in maniere significativa i rendimenti dell’investitore.</a:t>
            </a:r>
          </a:p>
        </p:txBody>
      </p:sp>
      <p:sp>
        <p:nvSpPr>
          <p:cNvPr id="25" name="Down Arrow 24"/>
          <p:cNvSpPr/>
          <p:nvPr/>
        </p:nvSpPr>
        <p:spPr>
          <a:xfrm rot="16200000">
            <a:off x="4273944" y="3506736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Down Arrow 25"/>
          <p:cNvSpPr/>
          <p:nvPr/>
        </p:nvSpPr>
        <p:spPr>
          <a:xfrm rot="16200000">
            <a:off x="4445173" y="4341112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790223" y="3810683"/>
            <a:ext cx="41112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Sono legati alle performance dell’entità. Sono variabili, possono essere positivi e/o negativi e  possono essere condivisi con altri soggetti (es. azionisti di minoranza.</a:t>
            </a:r>
          </a:p>
        </p:txBody>
      </p:sp>
      <p:sp>
        <p:nvSpPr>
          <p:cNvPr id="28" name="Down Arrow 27"/>
          <p:cNvSpPr/>
          <p:nvPr/>
        </p:nvSpPr>
        <p:spPr>
          <a:xfrm rot="16200000">
            <a:off x="4413598" y="5269940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82883" y="4842976"/>
            <a:ext cx="39786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 avere il controllo è necessario non solo avere il potere sull’entità, ma anche la capacità di usare quel potere per influenzare i rendimenti dell’investitore che derivano dal suo coinvolgimento nella società. </a:t>
            </a:r>
            <a:r>
              <a:rPr lang="it-IT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tal 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riguardo l’investire deve valutare se, pur avendo diritti per prenderle decisioni, agisce come un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principal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come un agent. In quest’ultimo caso (agent) l’investitore non controlla la società.</a:t>
            </a:r>
            <a:endParaRPr lang="it-IT" sz="14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530" y="3189360"/>
            <a:ext cx="13998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di consolidamento</a:t>
            </a:r>
          </a:p>
        </p:txBody>
      </p:sp>
      <p:sp>
        <p:nvSpPr>
          <p:cNvPr id="31" name="Down Arrow 30"/>
          <p:cNvSpPr/>
          <p:nvPr/>
        </p:nvSpPr>
        <p:spPr>
          <a:xfrm>
            <a:off x="567993" y="3733868"/>
            <a:ext cx="401008" cy="4956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46</a:t>
            </a:r>
          </a:p>
        </p:txBody>
      </p:sp>
      <p:sp>
        <p:nvSpPr>
          <p:cNvPr id="30" name="Rectangle 14">
            <a:extLst>
              <a:ext uri="{FF2B5EF4-FFF2-40B4-BE49-F238E27FC236}">
                <a16:creationId xmlns:a16="http://schemas.microsoft.com/office/drawing/2014/main" id="{B3217D5B-F1BE-4B8B-AB34-3B5AB78E35AF}"/>
              </a:ext>
            </a:extLst>
          </p:cNvPr>
          <p:cNvSpPr/>
          <p:nvPr/>
        </p:nvSpPr>
        <p:spPr>
          <a:xfrm>
            <a:off x="1504742" y="893275"/>
            <a:ext cx="14177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Nozione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9">
            <a:extLst>
              <a:ext uri="{FF2B5EF4-FFF2-40B4-BE49-F238E27FC236}">
                <a16:creationId xmlns:a16="http://schemas.microsoft.com/office/drawing/2014/main" id="{32EE181A-54F6-45E6-974A-596BF83FFA2D}"/>
              </a:ext>
            </a:extLst>
          </p:cNvPr>
          <p:cNvSpPr/>
          <p:nvPr/>
        </p:nvSpPr>
        <p:spPr>
          <a:xfrm>
            <a:off x="3131984" y="1829042"/>
            <a:ext cx="61497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Una società è sottoposta a controllo congiunto quando due o più investitori debbono agire necessariamente insieme per dirigere le attività rilevanti. In questo caso, poiché nessuno la controlla non può essere consolidata (non è più quindi ammesso il consolidamento proporzionale)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Down Arrow 20">
            <a:extLst>
              <a:ext uri="{FF2B5EF4-FFF2-40B4-BE49-F238E27FC236}">
                <a16:creationId xmlns:a16="http://schemas.microsoft.com/office/drawing/2014/main" id="{F5B70A62-2F0F-4F24-970E-B70D5E76DF5E}"/>
              </a:ext>
            </a:extLst>
          </p:cNvPr>
          <p:cNvSpPr/>
          <p:nvPr/>
        </p:nvSpPr>
        <p:spPr>
          <a:xfrm rot="16200000">
            <a:off x="2756419" y="2016637"/>
            <a:ext cx="277091" cy="391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4936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8881" y="714765"/>
            <a:ext cx="55429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È interamente controllata o, se controllata in modo parziale, la(e) controllante(i) redige(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ono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il consolidato e i soci di minoranza, oltre ad essere stati informati, non hanno fatto opposizione.</a:t>
            </a:r>
          </a:p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 ha titoli (di capitale e di debito) quotati o che stanno per essere quotati</a:t>
            </a:r>
          </a:p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Tutti i propri bilanci sono redatti conformemente ai principi IAS/IFRS</a:t>
            </a:r>
          </a:p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C’è già una società del gruppo (capogruppo o intermedia) che consolida le controllate o le valuta al fair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profit or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i bilanci sono disponibili per gli investitori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24748" y="447187"/>
            <a:ext cx="192311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Un’entità è esonerata dalla redazione del bilancio consolidato quando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asellaDiTesto 3"/>
          <p:cNvSpPr txBox="1"/>
          <p:nvPr/>
        </p:nvSpPr>
        <p:spPr>
          <a:xfrm>
            <a:off x="-94965" y="2178619"/>
            <a:ext cx="15874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IFRS 10 </a:t>
            </a:r>
          </a:p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«Bilancio consolidato»</a:t>
            </a:r>
          </a:p>
        </p:txBody>
      </p:sp>
      <p:sp>
        <p:nvSpPr>
          <p:cNvPr id="11" name="Parentesi graffa aperta 4"/>
          <p:cNvSpPr/>
          <p:nvPr/>
        </p:nvSpPr>
        <p:spPr>
          <a:xfrm>
            <a:off x="1307467" y="395416"/>
            <a:ext cx="341446" cy="5520004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arentesi graffa aperta 4"/>
          <p:cNvSpPr/>
          <p:nvPr/>
        </p:nvSpPr>
        <p:spPr>
          <a:xfrm>
            <a:off x="3225101" y="813859"/>
            <a:ext cx="246038" cy="1640315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Parentesi graffa aperta 4"/>
          <p:cNvSpPr/>
          <p:nvPr/>
        </p:nvSpPr>
        <p:spPr>
          <a:xfrm>
            <a:off x="2957810" y="3089640"/>
            <a:ext cx="267291" cy="3494341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511305" y="4098147"/>
            <a:ext cx="158638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Esonero per le </a:t>
            </a:r>
            <a:r>
              <a:rPr lang="it-IT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Entity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Investment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62986" y="3067096"/>
            <a:ext cx="592880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Un’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entity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investment è un’entità  che ottiene fondi da investitori terzi al fine di fornire loro servizi di investimento, impegnandosi a perseguire un obiettivo di apprezzamento del capitale investito e di massimizzazione della redditività, valutando i risultati di pressoché tutte le proprie attività sulla base del fair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Una società di investimento non deve redigere il bilancio consolidato e, ai sensi del par. 31 dell’IFRS 10 deve valutare tutte le sue controllate al fair </a:t>
            </a:r>
            <a:r>
              <a:rPr lang="it-IT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through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profit or </a:t>
            </a:r>
            <a:r>
              <a:rPr lang="it-IT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 conformità a quanto previsto dall’IFRS 9.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la società di investimento controlla società la cui attività principale è quella di offrire servizi all’attività di una società di investimento, e non è essa stessa un’investment </a:t>
            </a:r>
            <a:r>
              <a:rPr lang="it-IT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entity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allora la società di investimento controllante deve consolidarla secondo quanto previsto dal combinato disposto dell’IFRS 10 e dell’IFRS 3.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Una capogruppo che controlla una società d’investimento deve consolidare tutte le società che controlla, anche per il tramite della società di investimento, a meno che non sia lei stessa una società di investimento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33123" y="3588588"/>
            <a:ext cx="139983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Casi di esonero</a:t>
            </a:r>
          </a:p>
        </p:txBody>
      </p:sp>
      <p:sp>
        <p:nvSpPr>
          <p:cNvPr id="3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46</a:t>
            </a:r>
          </a:p>
        </p:txBody>
      </p:sp>
      <p:sp>
        <p:nvSpPr>
          <p:cNvPr id="34" name="Down Arrow 31">
            <a:extLst>
              <a:ext uri="{FF2B5EF4-FFF2-40B4-BE49-F238E27FC236}">
                <a16:creationId xmlns:a16="http://schemas.microsoft.com/office/drawing/2014/main" id="{8319905B-EDD8-41D7-8E0E-1A738E7ED50D}"/>
              </a:ext>
            </a:extLst>
          </p:cNvPr>
          <p:cNvSpPr/>
          <p:nvPr/>
        </p:nvSpPr>
        <p:spPr>
          <a:xfrm>
            <a:off x="2074613" y="1749872"/>
            <a:ext cx="401008" cy="1903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2">
            <a:extLst>
              <a:ext uri="{FF2B5EF4-FFF2-40B4-BE49-F238E27FC236}">
                <a16:creationId xmlns:a16="http://schemas.microsoft.com/office/drawing/2014/main" id="{8D934197-723C-4CBA-B844-36A3B5B39FDF}"/>
              </a:ext>
            </a:extLst>
          </p:cNvPr>
          <p:cNvSpPr/>
          <p:nvPr/>
        </p:nvSpPr>
        <p:spPr>
          <a:xfrm>
            <a:off x="1408082" y="1919757"/>
            <a:ext cx="181701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 valuta la partecipazione con il metodo del PN a meno che ricorrano i casi di esclusione dello IAS 28: in questo caso la partecipazione si valuta al fair </a:t>
            </a:r>
            <a:r>
              <a:rPr lang="it-IT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  <a:endParaRPr lang="it-IT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411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sellaDiTesto 3"/>
          <p:cNvSpPr txBox="1"/>
          <p:nvPr/>
        </p:nvSpPr>
        <p:spPr>
          <a:xfrm>
            <a:off x="-122493" y="2906431"/>
            <a:ext cx="15874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IAS 28 </a:t>
            </a:r>
          </a:p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«Partecipazioni di collegamento e in joint venture»</a:t>
            </a:r>
          </a:p>
        </p:txBody>
      </p:sp>
      <p:sp>
        <p:nvSpPr>
          <p:cNvPr id="11" name="Parentesi graffa aperta 4"/>
          <p:cNvSpPr/>
          <p:nvPr/>
        </p:nvSpPr>
        <p:spPr>
          <a:xfrm>
            <a:off x="1307467" y="-18763"/>
            <a:ext cx="391668" cy="6876763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03301" y="1256535"/>
            <a:ext cx="14177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Oggetto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46951" y="1070833"/>
            <a:ext cx="60802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Partecipazioni di collegamento	influenza notevole «</a:t>
            </a:r>
            <a:r>
              <a:rPr lang="it-IT" sz="14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significant</a:t>
            </a:r>
            <a:r>
              <a:rPr lang="it-IT" sz="1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influence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Partecipazioni in joint venture	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59758" y="4264692"/>
            <a:ext cx="15863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L’influenza notevole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Parentesi graffa aperta 4"/>
          <p:cNvSpPr/>
          <p:nvPr/>
        </p:nvSpPr>
        <p:spPr>
          <a:xfrm>
            <a:off x="2598937" y="2921764"/>
            <a:ext cx="296028" cy="3209075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Down Arrow 31"/>
          <p:cNvSpPr/>
          <p:nvPr/>
        </p:nvSpPr>
        <p:spPr>
          <a:xfrm rot="16200000">
            <a:off x="5151251" y="1122661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Parentesi graffa aperta 4"/>
          <p:cNvSpPr/>
          <p:nvPr/>
        </p:nvSpPr>
        <p:spPr>
          <a:xfrm>
            <a:off x="2500764" y="1078429"/>
            <a:ext cx="246187" cy="696357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15424" y="1426607"/>
            <a:ext cx="32703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controllo congiunto di due o più parti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919973" y="2990399"/>
            <a:ext cx="6225073" cy="3308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Potere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dell’</a:t>
            </a:r>
            <a:r>
              <a:rPr lang="it-IT" sz="14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investor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partecipare alle decisioni finanziarie ed operative dell’</a:t>
            </a:r>
            <a:r>
              <a:rPr lang="it-IT" sz="14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investee</a:t>
            </a:r>
            <a:r>
              <a:rPr lang="it-IT" sz="1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 non si configura né come controllo né come controllo congiunto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presume, fino a prova contraria, che è necessaria una partecipazione del 20% per configurarsi influenza notevole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 desume dalla presenza nei principali organi di governance (assemblea, </a:t>
            </a:r>
            <a:r>
              <a:rPr lang="it-IT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cda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dalla partecipazione alle decisioni che riguardano la distribuzione dei dividendi, dalla mole delle transazioni tra l’</a:t>
            </a:r>
            <a:r>
              <a:rPr lang="it-IT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investors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 l’</a:t>
            </a:r>
            <a:r>
              <a:rPr lang="it-IT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investee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dallo scambio interno di personale tra le due entità o di informazioni tecniche strategiche.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esercitabili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si considerano anche i diritti di voto potenziali derivanti da warrant, opzioni call su azioni, strumenti di debito convertibili in azioni che incrementano i diritti di voto </a:t>
            </a:r>
            <a:r>
              <a:rPr lang="it-IT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dell’</a:t>
            </a:r>
            <a:r>
              <a:rPr lang="it-IT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investor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riducono quelli altrui.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Quando si perde non necessariamente deve cambiare la % di </a:t>
            </a:r>
            <a:r>
              <a:rPr lang="it-IT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ownership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(es. in presenza di clausole contrattuali o quando la collegata passa sotto il controllo dello stato).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Down Arrow 40"/>
          <p:cNvSpPr/>
          <p:nvPr/>
        </p:nvSpPr>
        <p:spPr>
          <a:xfrm rot="16200000">
            <a:off x="5151252" y="1483509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47</a:t>
            </a:r>
          </a:p>
        </p:txBody>
      </p:sp>
    </p:spTree>
    <p:extLst>
      <p:ext uri="{BB962C8B-B14F-4D97-AF65-F5344CB8AC3E}">
        <p14:creationId xmlns:p14="http://schemas.microsoft.com/office/powerpoint/2010/main" val="13152870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796137" y="1352159"/>
            <a:ext cx="334786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Capogruppo che non consolida ai sensi dell’IFRS 10 par. 4a oppure quando:</a:t>
            </a:r>
          </a:p>
          <a:p>
            <a:pPr marL="342900" indent="-342900" algn="just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società è interamente controllata o, se controllata in modo parziale, i soci di minoranza sono stati informati e non hanno fatto opposizione.</a:t>
            </a:r>
          </a:p>
          <a:p>
            <a:pPr marL="342900" indent="-342900" algn="just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società non ha titoli quotati o che stanno per essere quotati</a:t>
            </a:r>
          </a:p>
          <a:p>
            <a:pPr marL="342900" indent="-342900" algn="just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C’è già una società del gruppo (capogruppo o intermedia) che redige i bilanci in conformità ai principi IAS/IFRS  rendendoli disponibili e che consolida la società o ne valuta la partecipazione al fair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 imputazione dei risultati a conto economico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L’investimento in collegate è posseduto, direttamente o indirettamente, attraverso un fondo comune o da una venture capital (valutazione al fair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 variazione a CE)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Una porzione dell’investimento in collegate è controllato da un fondo comune o da una venture capital (valutazione al fair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 variazione a CE)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asellaDiTesto 3"/>
          <p:cNvSpPr txBox="1"/>
          <p:nvPr/>
        </p:nvSpPr>
        <p:spPr>
          <a:xfrm>
            <a:off x="-122493" y="2906431"/>
            <a:ext cx="15874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IAS 28 </a:t>
            </a:r>
          </a:p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«Partecipazioni di collegamento e in joint venture»</a:t>
            </a:r>
          </a:p>
        </p:txBody>
      </p:sp>
      <p:sp>
        <p:nvSpPr>
          <p:cNvPr id="11" name="Parentesi graffa aperta 4"/>
          <p:cNvSpPr/>
          <p:nvPr/>
        </p:nvSpPr>
        <p:spPr>
          <a:xfrm>
            <a:off x="1307467" y="-18763"/>
            <a:ext cx="391668" cy="6876763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arentesi graffa aperta 4"/>
          <p:cNvSpPr/>
          <p:nvPr/>
        </p:nvSpPr>
        <p:spPr>
          <a:xfrm>
            <a:off x="5714681" y="1351819"/>
            <a:ext cx="213350" cy="5310088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533936" y="3057737"/>
            <a:ext cx="12445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Modalità di </a:t>
            </a:r>
            <a:r>
              <a:rPr lang="it-IT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contabiliz-zazione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Parentesi graffa aperta 4"/>
          <p:cNvSpPr/>
          <p:nvPr/>
        </p:nvSpPr>
        <p:spPr>
          <a:xfrm>
            <a:off x="2689089" y="266991"/>
            <a:ext cx="276247" cy="6305253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847396" y="694918"/>
            <a:ext cx="2990337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Metodo del patrimonio netto</a:t>
            </a: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Possibili eccezioni al metodo del patrimonio netto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Down Arrow 35"/>
          <p:cNvSpPr/>
          <p:nvPr/>
        </p:nvSpPr>
        <p:spPr>
          <a:xfrm rot="16200000">
            <a:off x="5611380" y="750748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CasellaDiTesto 3"/>
          <p:cNvSpPr txBox="1"/>
          <p:nvPr/>
        </p:nvSpPr>
        <p:spPr>
          <a:xfrm>
            <a:off x="6019640" y="694918"/>
            <a:ext cx="3633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Eliminata la possibilità di ricorrere al consolidamento proporzionale</a:t>
            </a:r>
          </a:p>
        </p:txBody>
      </p:sp>
      <p:sp>
        <p:nvSpPr>
          <p:cNvPr id="2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47</a:t>
            </a:r>
          </a:p>
        </p:txBody>
      </p:sp>
    </p:spTree>
    <p:extLst>
      <p:ext uri="{BB962C8B-B14F-4D97-AF65-F5344CB8AC3E}">
        <p14:creationId xmlns:p14="http://schemas.microsoft.com/office/powerpoint/2010/main" val="3434804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4970" y="2588966"/>
            <a:ext cx="4142502" cy="34819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8318" y="0"/>
            <a:ext cx="3945682" cy="2588966"/>
          </a:xfrm>
          <a:prstGeom prst="rect">
            <a:avLst/>
          </a:prstGeom>
        </p:spPr>
      </p:pic>
      <p:sp>
        <p:nvSpPr>
          <p:cNvPr id="10" name="CasellaDiTesto 3"/>
          <p:cNvSpPr txBox="1"/>
          <p:nvPr/>
        </p:nvSpPr>
        <p:spPr>
          <a:xfrm>
            <a:off x="-122493" y="2992930"/>
            <a:ext cx="15874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IFRS 11</a:t>
            </a:r>
          </a:p>
          <a:p>
            <a:pPr algn="ctr"/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«Joint </a:t>
            </a:r>
            <a:r>
              <a:rPr lang="it-IT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arrangements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11" name="Parentesi graffa aperta 4"/>
          <p:cNvSpPr/>
          <p:nvPr/>
        </p:nvSpPr>
        <p:spPr>
          <a:xfrm>
            <a:off x="1307467" y="-18763"/>
            <a:ext cx="391668" cy="6876763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arentesi graffa aperta 4"/>
          <p:cNvSpPr/>
          <p:nvPr/>
        </p:nvSpPr>
        <p:spPr>
          <a:xfrm>
            <a:off x="3270975" y="5857717"/>
            <a:ext cx="222155" cy="998621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90614" y="185762"/>
            <a:ext cx="14177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Oggetto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536245" y="3922683"/>
            <a:ext cx="2696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Caratteri distintivi delle due forme di accordi congiunti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Parentesi graffa aperta 4"/>
          <p:cNvSpPr/>
          <p:nvPr/>
        </p:nvSpPr>
        <p:spPr>
          <a:xfrm>
            <a:off x="3347023" y="1595095"/>
            <a:ext cx="318152" cy="1238739"/>
          </a:xfrm>
          <a:prstGeom prst="leftBrace">
            <a:avLst>
              <a:gd name="adj1" fmla="val 3525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536245" y="6135473"/>
            <a:ext cx="22055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Modalità di contabilizzazione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Down Arrow 31"/>
          <p:cNvSpPr/>
          <p:nvPr/>
        </p:nvSpPr>
        <p:spPr>
          <a:xfrm rot="16200000">
            <a:off x="4605699" y="3640121"/>
            <a:ext cx="329150" cy="12824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484604" y="5987695"/>
            <a:ext cx="299033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Joint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</a:t>
            </a: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lphaLcParenR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Joint venture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Down Arrow 35"/>
          <p:cNvSpPr/>
          <p:nvPr/>
        </p:nvSpPr>
        <p:spPr>
          <a:xfrm rot="16200000">
            <a:off x="5175127" y="6022325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CasellaDiTesto 3"/>
          <p:cNvSpPr txBox="1"/>
          <p:nvPr/>
        </p:nvSpPr>
        <p:spPr>
          <a:xfrm>
            <a:off x="5510215" y="5981584"/>
            <a:ext cx="3633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Consolidamento proporzionale</a:t>
            </a:r>
          </a:p>
        </p:txBody>
      </p:sp>
      <p:sp>
        <p:nvSpPr>
          <p:cNvPr id="2" name="Rectangle 1"/>
          <p:cNvSpPr/>
          <p:nvPr/>
        </p:nvSpPr>
        <p:spPr>
          <a:xfrm>
            <a:off x="3270975" y="33463"/>
            <a:ext cx="23003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Joint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arrangements</a:t>
            </a: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(accordi in cui le parti hanno il controllo congiunto)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Down Arrow 40"/>
          <p:cNvSpPr/>
          <p:nvPr/>
        </p:nvSpPr>
        <p:spPr>
          <a:xfrm rot="16200000">
            <a:off x="2729296" y="21823"/>
            <a:ext cx="347937" cy="7354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652955" y="1836294"/>
            <a:ext cx="19183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Joint </a:t>
            </a:r>
            <a:r>
              <a:rPr lang="it-IT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</a:t>
            </a: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Joint venture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Down Arrow 28"/>
          <p:cNvSpPr/>
          <p:nvPr/>
        </p:nvSpPr>
        <p:spPr>
          <a:xfrm rot="16200000">
            <a:off x="5175127" y="6457796"/>
            <a:ext cx="277091" cy="195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CasellaDiTesto 3"/>
          <p:cNvSpPr txBox="1"/>
          <p:nvPr/>
        </p:nvSpPr>
        <p:spPr>
          <a:xfrm>
            <a:off x="5510215" y="6336923"/>
            <a:ext cx="33822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Metodo del PN o </a:t>
            </a:r>
            <a:r>
              <a:rPr lang="it-IT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fair </a:t>
            </a:r>
            <a:r>
              <a:rPr lang="it-IT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sulla base delle regole contenute nello IAS 28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487033" y="1981484"/>
            <a:ext cx="1997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Possibili forme di controllo congiunto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83346" y="6272785"/>
            <a:ext cx="480060" cy="365125"/>
          </a:xfrm>
        </p:spPr>
        <p:txBody>
          <a:bodyPr/>
          <a:lstStyle/>
          <a:p>
            <a:r>
              <a:rPr lang="it-IT" dirty="0"/>
              <a:t>48</a:t>
            </a:r>
          </a:p>
        </p:txBody>
      </p:sp>
    </p:spTree>
    <p:extLst>
      <p:ext uri="{BB962C8B-B14F-4D97-AF65-F5344CB8AC3E}">
        <p14:creationId xmlns:p14="http://schemas.microsoft.com/office/powerpoint/2010/main" val="2424787264"/>
      </p:ext>
    </p:extLst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TM02900771[[fn=Sezione]]</Template>
  <TotalTime>4507</TotalTime>
  <Words>2394</Words>
  <Application>Microsoft Office PowerPoint</Application>
  <PresentationFormat>Presentazione su schermo (4:3)</PresentationFormat>
  <Paragraphs>260</Paragraphs>
  <Slides>17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3</vt:i4>
      </vt:variant>
      <vt:variant>
        <vt:lpstr>Titoli diapositive</vt:lpstr>
      </vt:variant>
      <vt:variant>
        <vt:i4>17</vt:i4>
      </vt:variant>
    </vt:vector>
  </HeadingPairs>
  <TitlesOfParts>
    <vt:vector size="31" baseType="lpstr">
      <vt:lpstr>ＭＳ Ｐゴシック</vt:lpstr>
      <vt:lpstr>Arial</vt:lpstr>
      <vt:lpstr>Book Antiqua</vt:lpstr>
      <vt:lpstr>Calibri</vt:lpstr>
      <vt:lpstr>Calibri Light</vt:lpstr>
      <vt:lpstr>Rockwell</vt:lpstr>
      <vt:lpstr>Rockwell Condensed</vt:lpstr>
      <vt:lpstr>Tahoma</vt:lpstr>
      <vt:lpstr>Times New Roman</vt:lpstr>
      <vt:lpstr>Wingdings</vt:lpstr>
      <vt:lpstr>Wingdings 2</vt:lpstr>
      <vt:lpstr>HDOfficeLightV0</vt:lpstr>
      <vt:lpstr>1_HDOfficeLightV0</vt:lpstr>
      <vt:lpstr>Wood Type</vt:lpstr>
      <vt:lpstr>Presentazione standard di PowerPoint</vt:lpstr>
      <vt:lpstr>L’area di consolidamento</vt:lpstr>
      <vt:lpstr>L’area di consolidamento (nozione)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Ma cosa si intende per controllo?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Nozione di controllo</dc:title>
  <dc:creator>mechelli</dc:creator>
  <cp:lastModifiedBy>economia</cp:lastModifiedBy>
  <cp:revision>214</cp:revision>
  <cp:lastPrinted>2019-09-14T21:00:32Z</cp:lastPrinted>
  <dcterms:created xsi:type="dcterms:W3CDTF">2006-04-19T10:30:38Z</dcterms:created>
  <dcterms:modified xsi:type="dcterms:W3CDTF">2026-03-18T07:23:37Z</dcterms:modified>
</cp:coreProperties>
</file>