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20"/>
  </p:notesMasterIdLst>
  <p:sldIdLst>
    <p:sldId id="710" r:id="rId2"/>
    <p:sldId id="258" r:id="rId3"/>
    <p:sldId id="259" r:id="rId4"/>
    <p:sldId id="260" r:id="rId5"/>
    <p:sldId id="261" r:id="rId6"/>
    <p:sldId id="263" r:id="rId7"/>
    <p:sldId id="262" r:id="rId8"/>
    <p:sldId id="264" r:id="rId9"/>
    <p:sldId id="265" r:id="rId10"/>
    <p:sldId id="267" r:id="rId11"/>
    <p:sldId id="268" r:id="rId12"/>
    <p:sldId id="266" r:id="rId13"/>
    <p:sldId id="269" r:id="rId14"/>
    <p:sldId id="271" r:id="rId15"/>
    <p:sldId id="272" r:id="rId16"/>
    <p:sldId id="273" r:id="rId17"/>
    <p:sldId id="274" r:id="rId18"/>
    <p:sldId id="275" r:id="rId19"/>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essandro Mechelli" initials="AM" lastIdx="3" clrIdx="0">
    <p:extLst>
      <p:ext uri="{19B8F6BF-5375-455C-9EA6-DF929625EA0E}">
        <p15:presenceInfo xmlns:p15="http://schemas.microsoft.com/office/powerpoint/2012/main" userId="204fb9047c0a2af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64" d="100"/>
          <a:sy n="64" d="100"/>
        </p:scale>
        <p:origin x="680" y="56"/>
      </p:cViewPr>
      <p:guideLst>
        <p:guide orient="horz" pos="218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940979-BECE-4CFB-9796-0C9DA05E2E9D}" type="datetimeFigureOut">
              <a:rPr lang="it-IT" smtClean="0"/>
              <a:t>18/02/2026</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FAA5E3-5C3F-4D4D-B6B4-44C1219A629C}" type="slidenum">
              <a:rPr lang="it-IT" smtClean="0"/>
              <a:t>‹N›</a:t>
            </a:fld>
            <a:endParaRPr lang="it-IT"/>
          </a:p>
        </p:txBody>
      </p:sp>
    </p:spTree>
    <p:extLst>
      <p:ext uri="{BB962C8B-B14F-4D97-AF65-F5344CB8AC3E}">
        <p14:creationId xmlns:p14="http://schemas.microsoft.com/office/powerpoint/2010/main" val="2266549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egnaposto immagine diapositiva 1">
            <a:extLst>
              <a:ext uri="{FF2B5EF4-FFF2-40B4-BE49-F238E27FC236}">
                <a16:creationId xmlns:a16="http://schemas.microsoft.com/office/drawing/2014/main" id="{BAA67009-FD31-AC4E-866E-2F78F51254A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Segnaposto note 2">
            <a:extLst>
              <a:ext uri="{FF2B5EF4-FFF2-40B4-BE49-F238E27FC236}">
                <a16:creationId xmlns:a16="http://schemas.microsoft.com/office/drawing/2014/main" id="{0227944F-CEA6-514C-9563-B5890CBA120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a typeface="ＭＳ Ｐゴシック" panose="020B0600070205080204" pitchFamily="34" charset="-128"/>
              <a:cs typeface="Arial" panose="020B0604020202020204" pitchFamily="34" charset="0"/>
            </a:endParaRPr>
          </a:p>
        </p:txBody>
      </p:sp>
      <p:sp>
        <p:nvSpPr>
          <p:cNvPr id="4100" name="Segnaposto numero diapositiva 3">
            <a:extLst>
              <a:ext uri="{FF2B5EF4-FFF2-40B4-BE49-F238E27FC236}">
                <a16:creationId xmlns:a16="http://schemas.microsoft.com/office/drawing/2014/main" id="{78C3FC32-8910-B34E-8F4D-75D02CD060D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a:solidFill>
                  <a:schemeClr val="tx1"/>
                </a:solidFill>
                <a:latin typeface="Arial" panose="020B0604020202020204" pitchFamily="34" charset="0"/>
              </a:defRPr>
            </a:lvl1pPr>
            <a:lvl2pPr marL="741363" indent="-284163" defTabSz="938213">
              <a:defRPr>
                <a:solidFill>
                  <a:schemeClr val="tx1"/>
                </a:solidFill>
                <a:latin typeface="Arial" panose="020B0604020202020204" pitchFamily="34" charset="0"/>
              </a:defRPr>
            </a:lvl2pPr>
            <a:lvl3pPr marL="1141413" indent="-227013" defTabSz="938213">
              <a:defRPr>
                <a:solidFill>
                  <a:schemeClr val="tx1"/>
                </a:solidFill>
                <a:latin typeface="Arial" panose="020B0604020202020204" pitchFamily="34" charset="0"/>
              </a:defRPr>
            </a:lvl3pPr>
            <a:lvl4pPr marL="1598613" indent="-227013" defTabSz="938213">
              <a:defRPr>
                <a:solidFill>
                  <a:schemeClr val="tx1"/>
                </a:solidFill>
                <a:latin typeface="Arial" panose="020B0604020202020204" pitchFamily="34" charset="0"/>
              </a:defRPr>
            </a:lvl4pPr>
            <a:lvl5pPr marL="2055813" indent="-227013" defTabSz="938213">
              <a:defRPr>
                <a:solidFill>
                  <a:schemeClr val="tx1"/>
                </a:solidFill>
                <a:latin typeface="Arial" panose="020B0604020202020204" pitchFamily="34" charset="0"/>
              </a:defRPr>
            </a:lvl5pPr>
            <a:lvl6pPr marL="2513013" indent="-227013" defTabSz="938213" eaLnBrk="0" fontAlgn="base" hangingPunct="0">
              <a:spcBef>
                <a:spcPct val="0"/>
              </a:spcBef>
              <a:spcAft>
                <a:spcPct val="0"/>
              </a:spcAft>
              <a:defRPr>
                <a:solidFill>
                  <a:schemeClr val="tx1"/>
                </a:solidFill>
                <a:latin typeface="Arial" panose="020B0604020202020204" pitchFamily="34" charset="0"/>
              </a:defRPr>
            </a:lvl6pPr>
            <a:lvl7pPr marL="2970213" indent="-227013" defTabSz="938213" eaLnBrk="0" fontAlgn="base" hangingPunct="0">
              <a:spcBef>
                <a:spcPct val="0"/>
              </a:spcBef>
              <a:spcAft>
                <a:spcPct val="0"/>
              </a:spcAft>
              <a:defRPr>
                <a:solidFill>
                  <a:schemeClr val="tx1"/>
                </a:solidFill>
                <a:latin typeface="Arial" panose="020B0604020202020204" pitchFamily="34" charset="0"/>
              </a:defRPr>
            </a:lvl7pPr>
            <a:lvl8pPr marL="3427413" indent="-227013" defTabSz="938213" eaLnBrk="0" fontAlgn="base" hangingPunct="0">
              <a:spcBef>
                <a:spcPct val="0"/>
              </a:spcBef>
              <a:spcAft>
                <a:spcPct val="0"/>
              </a:spcAft>
              <a:defRPr>
                <a:solidFill>
                  <a:schemeClr val="tx1"/>
                </a:solidFill>
                <a:latin typeface="Arial" panose="020B0604020202020204" pitchFamily="34" charset="0"/>
              </a:defRPr>
            </a:lvl8pPr>
            <a:lvl9pPr marL="3884613" indent="-227013" defTabSz="938213" eaLnBrk="0" fontAlgn="base" hangingPunct="0">
              <a:spcBef>
                <a:spcPct val="0"/>
              </a:spcBef>
              <a:spcAft>
                <a:spcPct val="0"/>
              </a:spcAft>
              <a:defRPr>
                <a:solidFill>
                  <a:schemeClr val="tx1"/>
                </a:solidFill>
                <a:latin typeface="Arial" panose="020B0604020202020204" pitchFamily="34" charset="0"/>
              </a:defRPr>
            </a:lvl9pPr>
          </a:lstStyle>
          <a:p>
            <a:fld id="{E11CDB5B-2512-004A-890A-2F718520CB62}" type="slidenum">
              <a:rPr lang="it-IT" altLang="en-US" smtClean="0">
                <a:solidFill>
                  <a:srgbClr val="000000"/>
                </a:solidFill>
                <a:latin typeface="Calibri" panose="020F0502020204030204" pitchFamily="34" charset="0"/>
                <a:ea typeface="ＭＳ Ｐゴシック" panose="020B0600070205080204" pitchFamily="34" charset="-128"/>
              </a:rPr>
              <a:pPr/>
              <a:t>1</a:t>
            </a:fld>
            <a:endParaRPr lang="it-IT" altLang="en-US">
              <a:solidFill>
                <a:srgbClr val="000000"/>
              </a:solidFill>
              <a:latin typeface="Calibri" panose="020F0502020204030204" pitchFamily="34" charset="0"/>
              <a:ea typeface="ＭＳ Ｐゴシック" panose="020B0600070205080204"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B0DB3-A8FF-4ABB-9E2E-D960422260EB}"/>
              </a:ext>
            </a:extLst>
          </p:cNvPr>
          <p:cNvSpPr>
            <a:spLocks noGrp="1"/>
          </p:cNvSpPr>
          <p:nvPr>
            <p:ph type="ctrTitle"/>
          </p:nvPr>
        </p:nvSpPr>
        <p:spPr>
          <a:xfrm>
            <a:off x="1524000" y="1122363"/>
            <a:ext cx="9144000" cy="3025308"/>
          </a:xfrm>
        </p:spPr>
        <p:txBody>
          <a:bodyPr anchor="b">
            <a:normAutofit/>
          </a:bodyPr>
          <a:lstStyle>
            <a:lvl1pPr algn="ctr">
              <a:defRPr sz="6600"/>
            </a:lvl1pPr>
          </a:lstStyle>
          <a:p>
            <a:r>
              <a:rPr lang="en-US" dirty="0"/>
              <a:t>Click to edit Master title style</a:t>
            </a:r>
          </a:p>
        </p:txBody>
      </p:sp>
      <p:sp>
        <p:nvSpPr>
          <p:cNvPr id="3" name="Subtitle 2">
            <a:extLst>
              <a:ext uri="{FF2B5EF4-FFF2-40B4-BE49-F238E27FC236}">
                <a16:creationId xmlns:a16="http://schemas.microsoft.com/office/drawing/2014/main" id="{8BEE0618-75D7-410F-859C-CDF53BC53E85}"/>
              </a:ext>
            </a:extLst>
          </p:cNvPr>
          <p:cNvSpPr>
            <a:spLocks noGrp="1"/>
          </p:cNvSpPr>
          <p:nvPr>
            <p:ph type="subTitle" idx="1"/>
          </p:nvPr>
        </p:nvSpPr>
        <p:spPr>
          <a:xfrm>
            <a:off x="1524000" y="4386729"/>
            <a:ext cx="9144000" cy="1135529"/>
          </a:xfrm>
        </p:spPr>
        <p:txBody>
          <a:bodyPr>
            <a:normAutofit/>
          </a:bodyPr>
          <a:lstStyle>
            <a:lvl1pPr marL="0" indent="0" algn="ctr">
              <a:lnSpc>
                <a:spcPct val="12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A5237F11-76DB-4DD9-9747-3F38D05BA0FE}"/>
              </a:ext>
            </a:extLst>
          </p:cNvPr>
          <p:cNvSpPr>
            <a:spLocks noGrp="1"/>
          </p:cNvSpPr>
          <p:nvPr>
            <p:ph type="dt" sz="half" idx="10"/>
          </p:nvPr>
        </p:nvSpPr>
        <p:spPr/>
        <p:txBody>
          <a:bodyPr/>
          <a:lstStyle/>
          <a:p>
            <a:fld id="{11EAACC7-3B3F-47D1-959A-EF58926E955E}" type="datetimeFigureOut">
              <a:rPr lang="en-US" smtClean="0"/>
              <a:t>2/18/2026</a:t>
            </a:fld>
            <a:endParaRPr lang="en-US"/>
          </a:p>
        </p:txBody>
      </p:sp>
      <p:sp>
        <p:nvSpPr>
          <p:cNvPr id="5" name="Footer Placeholder 4">
            <a:extLst>
              <a:ext uri="{FF2B5EF4-FFF2-40B4-BE49-F238E27FC236}">
                <a16:creationId xmlns:a16="http://schemas.microsoft.com/office/drawing/2014/main" id="{3059F581-81B0-44B3-ABA5-A25CA4BAE4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10D591-ADCF-4300-8282-72AE357F3D2D}"/>
              </a:ext>
            </a:extLst>
          </p:cNvPr>
          <p:cNvSpPr>
            <a:spLocks noGrp="1"/>
          </p:cNvSpPr>
          <p:nvPr>
            <p:ph type="sldNum" sz="quarter" idx="12"/>
          </p:nvPr>
        </p:nvSpPr>
        <p:spPr/>
        <p:txBody>
          <a:bodyPr/>
          <a:lstStyle/>
          <a:p>
            <a:fld id="{312CC964-A50B-4C29-B4E4-2C30BB34CCF3}" type="slidenum">
              <a:rPr lang="en-US" smtClean="0"/>
              <a:t>‹N›</a:t>
            </a:fld>
            <a:endParaRPr lang="en-US"/>
          </a:p>
        </p:txBody>
      </p:sp>
    </p:spTree>
    <p:extLst>
      <p:ext uri="{BB962C8B-B14F-4D97-AF65-F5344CB8AC3E}">
        <p14:creationId xmlns:p14="http://schemas.microsoft.com/office/powerpoint/2010/main" val="2921540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75558-A264-444E-829B-51AAE6B4BFCE}"/>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908D9373-37D1-4135-8D34-755E139F79DD}"/>
              </a:ext>
            </a:extLst>
          </p:cNvPr>
          <p:cNvSpPr>
            <a:spLocks noGrp="1"/>
          </p:cNvSpPr>
          <p:nvPr>
            <p:ph idx="1"/>
          </p:nvPr>
        </p:nvSpPr>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55E4A6B-1966-4E57-9FB8-8B111E97BC11}"/>
              </a:ext>
            </a:extLst>
          </p:cNvPr>
          <p:cNvSpPr>
            <a:spLocks noGrp="1"/>
          </p:cNvSpPr>
          <p:nvPr>
            <p:ph type="dt" sz="half" idx="10"/>
          </p:nvPr>
        </p:nvSpPr>
        <p:spPr/>
        <p:txBody>
          <a:bodyPr/>
          <a:lstStyle/>
          <a:p>
            <a:fld id="{11EAACC7-3B3F-47D1-959A-EF58926E955E}" type="datetimeFigureOut">
              <a:rPr lang="en-US" smtClean="0"/>
              <a:t>2/18/2026</a:t>
            </a:fld>
            <a:endParaRPr lang="en-US" dirty="0"/>
          </a:p>
        </p:txBody>
      </p:sp>
      <p:sp>
        <p:nvSpPr>
          <p:cNvPr id="5" name="Footer Placeholder 4">
            <a:extLst>
              <a:ext uri="{FF2B5EF4-FFF2-40B4-BE49-F238E27FC236}">
                <a16:creationId xmlns:a16="http://schemas.microsoft.com/office/drawing/2014/main" id="{133FC3DD-F2BE-41FF-895B-00129AAB15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1F830C-8424-4FAF-A011-605AE1D147FC}"/>
              </a:ext>
            </a:extLst>
          </p:cNvPr>
          <p:cNvSpPr>
            <a:spLocks noGrp="1"/>
          </p:cNvSpPr>
          <p:nvPr>
            <p:ph type="sldNum" sz="quarter" idx="12"/>
          </p:nvPr>
        </p:nvSpPr>
        <p:spPr/>
        <p:txBody>
          <a:bodyPr/>
          <a:lstStyle/>
          <a:p>
            <a:fld id="{312CC964-A50B-4C29-B4E4-2C30BB34CCF3}" type="slidenum">
              <a:rPr lang="en-US" smtClean="0"/>
              <a:t>‹N›</a:t>
            </a:fld>
            <a:endParaRPr lang="en-US"/>
          </a:p>
        </p:txBody>
      </p:sp>
    </p:spTree>
    <p:extLst>
      <p:ext uri="{BB962C8B-B14F-4D97-AF65-F5344CB8AC3E}">
        <p14:creationId xmlns:p14="http://schemas.microsoft.com/office/powerpoint/2010/main" val="24159612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A1BE8-ECC1-4027-B16E-C7BECCA9DF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246C7E1-471A-46AA-8068-98E68C0C20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7C9F8F-EC48-4D16-B4C6-023A7B607BE6}"/>
              </a:ext>
            </a:extLst>
          </p:cNvPr>
          <p:cNvSpPr>
            <a:spLocks noGrp="1"/>
          </p:cNvSpPr>
          <p:nvPr>
            <p:ph type="dt" sz="half" idx="10"/>
          </p:nvPr>
        </p:nvSpPr>
        <p:spPr/>
        <p:txBody>
          <a:bodyPr/>
          <a:lstStyle/>
          <a:p>
            <a:fld id="{11EAACC7-3B3F-47D1-959A-EF58926E955E}" type="datetimeFigureOut">
              <a:rPr lang="en-US" smtClean="0"/>
              <a:t>2/18/2026</a:t>
            </a:fld>
            <a:endParaRPr lang="en-US"/>
          </a:p>
        </p:txBody>
      </p:sp>
      <p:sp>
        <p:nvSpPr>
          <p:cNvPr id="5" name="Footer Placeholder 4">
            <a:extLst>
              <a:ext uri="{FF2B5EF4-FFF2-40B4-BE49-F238E27FC236}">
                <a16:creationId xmlns:a16="http://schemas.microsoft.com/office/drawing/2014/main" id="{B79FA5B3-F726-417B-932A-B93E0C8F5A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7D21F1-1A24-43EA-AB09-3024C491E8FB}"/>
              </a:ext>
            </a:extLst>
          </p:cNvPr>
          <p:cNvSpPr>
            <a:spLocks noGrp="1"/>
          </p:cNvSpPr>
          <p:nvPr>
            <p:ph type="sldNum" sz="quarter" idx="12"/>
          </p:nvPr>
        </p:nvSpPr>
        <p:spPr/>
        <p:txBody>
          <a:bodyPr/>
          <a:lstStyle/>
          <a:p>
            <a:fld id="{312CC964-A50B-4C29-B4E4-2C30BB34CCF3}" type="slidenum">
              <a:rPr lang="en-US" smtClean="0"/>
              <a:t>‹N›</a:t>
            </a:fld>
            <a:endParaRPr lang="en-US"/>
          </a:p>
        </p:txBody>
      </p:sp>
    </p:spTree>
    <p:extLst>
      <p:ext uri="{BB962C8B-B14F-4D97-AF65-F5344CB8AC3E}">
        <p14:creationId xmlns:p14="http://schemas.microsoft.com/office/powerpoint/2010/main" val="37987547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16569-B648-4D50-BEB8-E8DAE24D68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40831B3-A1FD-470C-BEEE-4CFB441502DD}"/>
              </a:ext>
            </a:extLst>
          </p:cNvPr>
          <p:cNvSpPr>
            <a:spLocks noGrp="1"/>
          </p:cNvSpPr>
          <p:nvPr>
            <p:ph sz="half" idx="1"/>
          </p:nvPr>
        </p:nvSpPr>
        <p:spPr>
          <a:xfrm>
            <a:off x="838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1F34A17-C244-438C-9AE3-FB9B3CE3BD8F}"/>
              </a:ext>
            </a:extLst>
          </p:cNvPr>
          <p:cNvSpPr>
            <a:spLocks noGrp="1"/>
          </p:cNvSpPr>
          <p:nvPr>
            <p:ph sz="half" idx="2"/>
          </p:nvPr>
        </p:nvSpPr>
        <p:spPr>
          <a:xfrm>
            <a:off x="6172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CFA3AA-3FC1-4B98-8F99-1726F1AC0A38}"/>
              </a:ext>
            </a:extLst>
          </p:cNvPr>
          <p:cNvSpPr>
            <a:spLocks noGrp="1"/>
          </p:cNvSpPr>
          <p:nvPr>
            <p:ph type="dt" sz="half" idx="10"/>
          </p:nvPr>
        </p:nvSpPr>
        <p:spPr/>
        <p:txBody>
          <a:bodyPr/>
          <a:lstStyle/>
          <a:p>
            <a:fld id="{11EAACC7-3B3F-47D1-959A-EF58926E955E}" type="datetimeFigureOut">
              <a:rPr lang="en-US" smtClean="0"/>
              <a:t>2/18/2026</a:t>
            </a:fld>
            <a:endParaRPr lang="en-US"/>
          </a:p>
        </p:txBody>
      </p:sp>
      <p:sp>
        <p:nvSpPr>
          <p:cNvPr id="6" name="Footer Placeholder 5">
            <a:extLst>
              <a:ext uri="{FF2B5EF4-FFF2-40B4-BE49-F238E27FC236}">
                <a16:creationId xmlns:a16="http://schemas.microsoft.com/office/drawing/2014/main" id="{1CE10883-BACC-41A1-9067-ECFDB937D7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7660A2-13C9-4432-A6EB-A4FF3D78F15F}"/>
              </a:ext>
            </a:extLst>
          </p:cNvPr>
          <p:cNvSpPr>
            <a:spLocks noGrp="1"/>
          </p:cNvSpPr>
          <p:nvPr>
            <p:ph type="sldNum" sz="quarter" idx="12"/>
          </p:nvPr>
        </p:nvSpPr>
        <p:spPr/>
        <p:txBody>
          <a:bodyPr/>
          <a:lstStyle/>
          <a:p>
            <a:fld id="{312CC964-A50B-4C29-B4E4-2C30BB34CCF3}" type="slidenum">
              <a:rPr lang="en-US" smtClean="0"/>
              <a:t>‹N›</a:t>
            </a:fld>
            <a:endParaRPr lang="en-US"/>
          </a:p>
        </p:txBody>
      </p:sp>
    </p:spTree>
    <p:extLst>
      <p:ext uri="{BB962C8B-B14F-4D97-AF65-F5344CB8AC3E}">
        <p14:creationId xmlns:p14="http://schemas.microsoft.com/office/powerpoint/2010/main" val="3187321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C843-C993-4E9C-80DD-3620816E56A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D91A8E3-B066-4511-9C6E-A3435B64DD88}"/>
              </a:ext>
            </a:extLst>
          </p:cNvPr>
          <p:cNvSpPr>
            <a:spLocks noGrp="1"/>
          </p:cNvSpPr>
          <p:nvPr>
            <p:ph type="body" idx="1"/>
          </p:nvPr>
        </p:nvSpPr>
        <p:spPr>
          <a:xfrm>
            <a:off x="839788" y="1734325"/>
            <a:ext cx="5157787"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E86B63-4102-4802-94D7-F138F80F3E19}"/>
              </a:ext>
            </a:extLst>
          </p:cNvPr>
          <p:cNvSpPr>
            <a:spLocks noGrp="1"/>
          </p:cNvSpPr>
          <p:nvPr>
            <p:ph sz="half" idx="2"/>
          </p:nvPr>
        </p:nvSpPr>
        <p:spPr>
          <a:xfrm>
            <a:off x="839788" y="2558237"/>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C924765-08A7-4A60-86DC-DC420F60BBAE}"/>
              </a:ext>
            </a:extLst>
          </p:cNvPr>
          <p:cNvSpPr>
            <a:spLocks noGrp="1"/>
          </p:cNvSpPr>
          <p:nvPr>
            <p:ph type="body" sz="quarter" idx="3"/>
          </p:nvPr>
        </p:nvSpPr>
        <p:spPr>
          <a:xfrm>
            <a:off x="6172200" y="1734325"/>
            <a:ext cx="5183188"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4AA2795-EFB6-4000-8F25-FBB62646C0CD}"/>
              </a:ext>
            </a:extLst>
          </p:cNvPr>
          <p:cNvSpPr>
            <a:spLocks noGrp="1"/>
          </p:cNvSpPr>
          <p:nvPr>
            <p:ph sz="quarter" idx="4"/>
          </p:nvPr>
        </p:nvSpPr>
        <p:spPr>
          <a:xfrm>
            <a:off x="6172200" y="2558237"/>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942CFB-FE12-494A-9C41-3CB90F07BDAA}"/>
              </a:ext>
            </a:extLst>
          </p:cNvPr>
          <p:cNvSpPr>
            <a:spLocks noGrp="1"/>
          </p:cNvSpPr>
          <p:nvPr>
            <p:ph type="dt" sz="half" idx="10"/>
          </p:nvPr>
        </p:nvSpPr>
        <p:spPr/>
        <p:txBody>
          <a:bodyPr/>
          <a:lstStyle/>
          <a:p>
            <a:fld id="{11EAACC7-3B3F-47D1-959A-EF58926E955E}" type="datetimeFigureOut">
              <a:rPr lang="en-US" smtClean="0"/>
              <a:t>2/18/2026</a:t>
            </a:fld>
            <a:endParaRPr lang="en-US"/>
          </a:p>
        </p:txBody>
      </p:sp>
      <p:sp>
        <p:nvSpPr>
          <p:cNvPr id="8" name="Footer Placeholder 7">
            <a:extLst>
              <a:ext uri="{FF2B5EF4-FFF2-40B4-BE49-F238E27FC236}">
                <a16:creationId xmlns:a16="http://schemas.microsoft.com/office/drawing/2014/main" id="{6C3A07E3-59E1-4EBD-9687-4B6ABE96AC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CF7BB23-7539-4674-8B66-ACEFF94686CE}"/>
              </a:ext>
            </a:extLst>
          </p:cNvPr>
          <p:cNvSpPr>
            <a:spLocks noGrp="1"/>
          </p:cNvSpPr>
          <p:nvPr>
            <p:ph type="sldNum" sz="quarter" idx="12"/>
          </p:nvPr>
        </p:nvSpPr>
        <p:spPr/>
        <p:txBody>
          <a:bodyPr/>
          <a:lstStyle/>
          <a:p>
            <a:fld id="{312CC964-A50B-4C29-B4E4-2C30BB34CCF3}" type="slidenum">
              <a:rPr lang="en-US" smtClean="0"/>
              <a:t>‹N›</a:t>
            </a:fld>
            <a:endParaRPr lang="en-US"/>
          </a:p>
        </p:txBody>
      </p:sp>
    </p:spTree>
    <p:extLst>
      <p:ext uri="{BB962C8B-B14F-4D97-AF65-F5344CB8AC3E}">
        <p14:creationId xmlns:p14="http://schemas.microsoft.com/office/powerpoint/2010/main" val="27406600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841DB-C73C-4968-B434-A6AA14DAF62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08152BF-92C7-4BF5-A9DB-16A0BF0F5F5D}"/>
              </a:ext>
            </a:extLst>
          </p:cNvPr>
          <p:cNvSpPr>
            <a:spLocks noGrp="1"/>
          </p:cNvSpPr>
          <p:nvPr>
            <p:ph type="dt" sz="half" idx="10"/>
          </p:nvPr>
        </p:nvSpPr>
        <p:spPr/>
        <p:txBody>
          <a:bodyPr/>
          <a:lstStyle/>
          <a:p>
            <a:fld id="{11EAACC7-3B3F-47D1-959A-EF58926E955E}" type="datetimeFigureOut">
              <a:rPr lang="en-US" smtClean="0"/>
              <a:t>2/18/2026</a:t>
            </a:fld>
            <a:endParaRPr lang="en-US"/>
          </a:p>
        </p:txBody>
      </p:sp>
      <p:sp>
        <p:nvSpPr>
          <p:cNvPr id="4" name="Footer Placeholder 3">
            <a:extLst>
              <a:ext uri="{FF2B5EF4-FFF2-40B4-BE49-F238E27FC236}">
                <a16:creationId xmlns:a16="http://schemas.microsoft.com/office/drawing/2014/main" id="{C1289DB7-F492-4037-A439-D70F7E55652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FFA96F1-8B8A-4E83-B3C2-E10DE522AD30}"/>
              </a:ext>
            </a:extLst>
          </p:cNvPr>
          <p:cNvSpPr>
            <a:spLocks noGrp="1"/>
          </p:cNvSpPr>
          <p:nvPr>
            <p:ph type="sldNum" sz="quarter" idx="12"/>
          </p:nvPr>
        </p:nvSpPr>
        <p:spPr/>
        <p:txBody>
          <a:bodyPr/>
          <a:lstStyle/>
          <a:p>
            <a:fld id="{312CC964-A50B-4C29-B4E4-2C30BB34CCF3}" type="slidenum">
              <a:rPr lang="en-US" smtClean="0"/>
              <a:t>‹N›</a:t>
            </a:fld>
            <a:endParaRPr lang="en-US"/>
          </a:p>
        </p:txBody>
      </p:sp>
    </p:spTree>
    <p:extLst>
      <p:ext uri="{BB962C8B-B14F-4D97-AF65-F5344CB8AC3E}">
        <p14:creationId xmlns:p14="http://schemas.microsoft.com/office/powerpoint/2010/main" val="17610694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a:lstStyle/>
          <a:p>
            <a:fld id="{11EAACC7-3B3F-47D1-959A-EF58926E955E}" type="datetimeFigureOut">
              <a:rPr lang="en-US" smtClean="0"/>
              <a:t>2/18/2026</a:t>
            </a:fld>
            <a:endParaRPr lang="en-US"/>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a:lstStyle/>
          <a:p>
            <a:fld id="{312CC964-A50B-4C29-B4E4-2C30BB34CCF3}" type="slidenum">
              <a:rPr lang="en-US" smtClean="0"/>
              <a:t>‹N›</a:t>
            </a:fld>
            <a:endParaRPr lang="en-US"/>
          </a:p>
        </p:txBody>
      </p:sp>
    </p:spTree>
    <p:extLst>
      <p:ext uri="{BB962C8B-B14F-4D97-AF65-F5344CB8AC3E}">
        <p14:creationId xmlns:p14="http://schemas.microsoft.com/office/powerpoint/2010/main" val="38892866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CBE2C-9DAA-489D-AC88-15CBBA8A9B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EE124BE-E494-445A-A4FB-A2A8F28F0C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2446DE-9A32-4774-9F7C-86678CA90E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00115D-61B3-46D0-B4D3-30C374B526CF}"/>
              </a:ext>
            </a:extLst>
          </p:cNvPr>
          <p:cNvSpPr>
            <a:spLocks noGrp="1"/>
          </p:cNvSpPr>
          <p:nvPr>
            <p:ph type="dt" sz="half" idx="10"/>
          </p:nvPr>
        </p:nvSpPr>
        <p:spPr/>
        <p:txBody>
          <a:bodyPr/>
          <a:lstStyle/>
          <a:p>
            <a:fld id="{11EAACC7-3B3F-47D1-959A-EF58926E955E}" type="datetimeFigureOut">
              <a:rPr lang="en-US" smtClean="0"/>
              <a:t>2/18/2026</a:t>
            </a:fld>
            <a:endParaRPr lang="en-US"/>
          </a:p>
        </p:txBody>
      </p:sp>
      <p:sp>
        <p:nvSpPr>
          <p:cNvPr id="6" name="Footer Placeholder 5">
            <a:extLst>
              <a:ext uri="{FF2B5EF4-FFF2-40B4-BE49-F238E27FC236}">
                <a16:creationId xmlns:a16="http://schemas.microsoft.com/office/drawing/2014/main" id="{EF3C2AFC-D0F8-469F-B1E0-123C2E066E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B9BCDA-9EF7-4531-8021-AF7B30751516}"/>
              </a:ext>
            </a:extLst>
          </p:cNvPr>
          <p:cNvSpPr>
            <a:spLocks noGrp="1"/>
          </p:cNvSpPr>
          <p:nvPr>
            <p:ph type="sldNum" sz="quarter" idx="12"/>
          </p:nvPr>
        </p:nvSpPr>
        <p:spPr/>
        <p:txBody>
          <a:bodyPr/>
          <a:lstStyle/>
          <a:p>
            <a:fld id="{312CC964-A50B-4C29-B4E4-2C30BB34CCF3}" type="slidenum">
              <a:rPr lang="en-US" smtClean="0"/>
              <a:t>‹N›</a:t>
            </a:fld>
            <a:endParaRPr lang="en-US"/>
          </a:p>
        </p:txBody>
      </p:sp>
    </p:spTree>
    <p:extLst>
      <p:ext uri="{BB962C8B-B14F-4D97-AF65-F5344CB8AC3E}">
        <p14:creationId xmlns:p14="http://schemas.microsoft.com/office/powerpoint/2010/main" val="36299822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AE558-F89F-4688-94E5-77F37D49F1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BCD35AF-8CA2-49BB-BAE9-F29A0186EC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05CAA98-55BD-4118-A8AF-D603060784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BFF4C5-82A8-4AD8-B7E2-2882F657683C}"/>
              </a:ext>
            </a:extLst>
          </p:cNvPr>
          <p:cNvSpPr>
            <a:spLocks noGrp="1"/>
          </p:cNvSpPr>
          <p:nvPr>
            <p:ph type="dt" sz="half" idx="10"/>
          </p:nvPr>
        </p:nvSpPr>
        <p:spPr/>
        <p:txBody>
          <a:bodyPr/>
          <a:lstStyle/>
          <a:p>
            <a:fld id="{11EAACC7-3B3F-47D1-959A-EF58926E955E}" type="datetimeFigureOut">
              <a:rPr lang="en-US" smtClean="0"/>
              <a:t>2/18/2026</a:t>
            </a:fld>
            <a:endParaRPr lang="en-US"/>
          </a:p>
        </p:txBody>
      </p:sp>
      <p:sp>
        <p:nvSpPr>
          <p:cNvPr id="6" name="Footer Placeholder 5">
            <a:extLst>
              <a:ext uri="{FF2B5EF4-FFF2-40B4-BE49-F238E27FC236}">
                <a16:creationId xmlns:a16="http://schemas.microsoft.com/office/drawing/2014/main" id="{3860B401-B64F-417B-8AD6-581A22E5E0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24BD4C-7149-44BF-8150-F72CAA95A56D}"/>
              </a:ext>
            </a:extLst>
          </p:cNvPr>
          <p:cNvSpPr>
            <a:spLocks noGrp="1"/>
          </p:cNvSpPr>
          <p:nvPr>
            <p:ph type="sldNum" sz="quarter" idx="12"/>
          </p:nvPr>
        </p:nvSpPr>
        <p:spPr/>
        <p:txBody>
          <a:bodyPr/>
          <a:lstStyle/>
          <a:p>
            <a:fld id="{312CC964-A50B-4C29-B4E4-2C30BB34CCF3}" type="slidenum">
              <a:rPr lang="en-US" smtClean="0"/>
              <a:t>‹N›</a:t>
            </a:fld>
            <a:endParaRPr lang="en-US"/>
          </a:p>
        </p:txBody>
      </p:sp>
    </p:spTree>
    <p:extLst>
      <p:ext uri="{BB962C8B-B14F-4D97-AF65-F5344CB8AC3E}">
        <p14:creationId xmlns:p14="http://schemas.microsoft.com/office/powerpoint/2010/main" val="1860757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E5C77-55F8-4677-A96C-E6D3F5545D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9A064EF-ADDA-4943-8F87-A7469D7997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B0D493-D1E7-4358-95E9-B5B80A49E603}"/>
              </a:ext>
            </a:extLst>
          </p:cNvPr>
          <p:cNvSpPr>
            <a:spLocks noGrp="1"/>
          </p:cNvSpPr>
          <p:nvPr>
            <p:ph type="dt" sz="half" idx="10"/>
          </p:nvPr>
        </p:nvSpPr>
        <p:spPr/>
        <p:txBody>
          <a:bodyPr/>
          <a:lstStyle/>
          <a:p>
            <a:fld id="{11EAACC7-3B3F-47D1-959A-EF58926E955E}" type="datetimeFigureOut">
              <a:rPr lang="en-US" smtClean="0"/>
              <a:t>2/18/2026</a:t>
            </a:fld>
            <a:endParaRPr lang="en-US"/>
          </a:p>
        </p:txBody>
      </p:sp>
      <p:sp>
        <p:nvSpPr>
          <p:cNvPr id="5" name="Footer Placeholder 4">
            <a:extLst>
              <a:ext uri="{FF2B5EF4-FFF2-40B4-BE49-F238E27FC236}">
                <a16:creationId xmlns:a16="http://schemas.microsoft.com/office/drawing/2014/main" id="{A6E98326-3276-4B9E-960F-10C6677BFA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4C3AC2-288D-4FEE-BF80-0EAEDDFAB049}"/>
              </a:ext>
            </a:extLst>
          </p:cNvPr>
          <p:cNvSpPr>
            <a:spLocks noGrp="1"/>
          </p:cNvSpPr>
          <p:nvPr>
            <p:ph type="sldNum" sz="quarter" idx="12"/>
          </p:nvPr>
        </p:nvSpPr>
        <p:spPr/>
        <p:txBody>
          <a:bodyPr/>
          <a:lstStyle/>
          <a:p>
            <a:fld id="{312CC964-A50B-4C29-B4E4-2C30BB34CCF3}" type="slidenum">
              <a:rPr lang="en-US" smtClean="0"/>
              <a:t>‹N›</a:t>
            </a:fld>
            <a:endParaRPr lang="en-US"/>
          </a:p>
        </p:txBody>
      </p:sp>
    </p:spTree>
    <p:extLst>
      <p:ext uri="{BB962C8B-B14F-4D97-AF65-F5344CB8AC3E}">
        <p14:creationId xmlns:p14="http://schemas.microsoft.com/office/powerpoint/2010/main" val="1159067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3C6A-5417-40BD-BF7A-94058322377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43BCB45-B343-46F6-9718-AA0D68CED1F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BDA2A4-FD34-4E17-908F-4367B1E644C3}"/>
              </a:ext>
            </a:extLst>
          </p:cNvPr>
          <p:cNvSpPr>
            <a:spLocks noGrp="1"/>
          </p:cNvSpPr>
          <p:nvPr>
            <p:ph type="dt" sz="half" idx="10"/>
          </p:nvPr>
        </p:nvSpPr>
        <p:spPr/>
        <p:txBody>
          <a:bodyPr/>
          <a:lstStyle/>
          <a:p>
            <a:fld id="{11EAACC7-3B3F-47D1-959A-EF58926E955E}" type="datetimeFigureOut">
              <a:rPr lang="en-US" smtClean="0"/>
              <a:t>2/18/2026</a:t>
            </a:fld>
            <a:endParaRPr lang="en-US"/>
          </a:p>
        </p:txBody>
      </p:sp>
      <p:sp>
        <p:nvSpPr>
          <p:cNvPr id="5" name="Footer Placeholder 4">
            <a:extLst>
              <a:ext uri="{FF2B5EF4-FFF2-40B4-BE49-F238E27FC236}">
                <a16:creationId xmlns:a16="http://schemas.microsoft.com/office/drawing/2014/main" id="{93B87AE3-776D-451D-AA52-C06B747248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A0C4D5-BE1E-4D6A-9196-E0F9E42B2E1E}"/>
              </a:ext>
            </a:extLst>
          </p:cNvPr>
          <p:cNvSpPr>
            <a:spLocks noGrp="1"/>
          </p:cNvSpPr>
          <p:nvPr>
            <p:ph type="sldNum" sz="quarter" idx="12"/>
          </p:nvPr>
        </p:nvSpPr>
        <p:spPr/>
        <p:txBody>
          <a:bodyPr/>
          <a:lstStyle/>
          <a:p>
            <a:fld id="{312CC964-A50B-4C29-B4E4-2C30BB34CCF3}" type="slidenum">
              <a:rPr lang="en-US" smtClean="0"/>
              <a:t>‹N›</a:t>
            </a:fld>
            <a:endParaRPr lang="en-US"/>
          </a:p>
        </p:txBody>
      </p:sp>
    </p:spTree>
    <p:extLst>
      <p:ext uri="{BB962C8B-B14F-4D97-AF65-F5344CB8AC3E}">
        <p14:creationId xmlns:p14="http://schemas.microsoft.com/office/powerpoint/2010/main" val="41906076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4436E0F2-A64B-471E-93C0-8DFE08CC57C8}"/>
              </a:ext>
            </a:extLst>
          </p:cNvPr>
          <p:cNvCxnSpPr>
            <a:cxnSpLocks/>
          </p:cNvCxnSpPr>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C1E3AB1-2A8C-4607-9FAE-D8BDB280FE1A}"/>
              </a:ext>
            </a:extLst>
          </p:cNvPr>
          <p:cNvCxnSpPr>
            <a:cxnSpLocks/>
          </p:cNvCxnSpPr>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D66059-832F-40B6-A35F-F56C8F38A1E7}"/>
              </a:ext>
            </a:extLst>
          </p:cNvPr>
          <p:cNvCxnSpPr>
            <a:cxnSpLocks/>
          </p:cNvCxnSpPr>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515E2ED-7EA9-448D-83FA-54C3DF9723BD}"/>
              </a:ext>
            </a:extLst>
          </p:cNvPr>
          <p:cNvCxnSpPr>
            <a:cxnSpLocks/>
          </p:cNvCxnSpPr>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595356-EABD-4767-AC9D-EA21FF115EC0}"/>
              </a:ext>
            </a:extLst>
          </p:cNvPr>
          <p:cNvCxnSpPr>
            <a:cxnSpLocks/>
          </p:cNvCxnSpPr>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8CD9F06-9628-469C-B788-A894E3E08281}"/>
              </a:ext>
            </a:extLst>
          </p:cNvPr>
          <p:cNvCxnSpPr>
            <a:cxnSpLocks/>
          </p:cNvCxnSpPr>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550A431-0B61-421B-B4B7-24C0CFF0F938}"/>
              </a:ext>
            </a:extLst>
          </p:cNvPr>
          <p:cNvCxnSpPr>
            <a:cxnSpLocks/>
          </p:cNvCxnSpPr>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675B94C5-D205-4339-B029-5D0FD2E5F3DB}"/>
              </a:ext>
            </a:extLst>
          </p:cNvPr>
          <p:cNvSpPr>
            <a:spLocks noGrp="1"/>
          </p:cNvSpPr>
          <p:nvPr>
            <p:ph type="title"/>
          </p:nvPr>
        </p:nvSpPr>
        <p:spPr>
          <a:xfrm>
            <a:off x="1143000" y="533401"/>
            <a:ext cx="9906000" cy="1382156"/>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096DC5C-BD34-4CE4-8AA7-A6A4B9516F8F}"/>
              </a:ext>
            </a:extLst>
          </p:cNvPr>
          <p:cNvSpPr>
            <a:spLocks noGrp="1"/>
          </p:cNvSpPr>
          <p:nvPr>
            <p:ph type="body" idx="1"/>
          </p:nvPr>
        </p:nvSpPr>
        <p:spPr>
          <a:xfrm>
            <a:off x="1143000" y="2009554"/>
            <a:ext cx="9906000" cy="402442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1F192A7-D622-449D-9FC2-48FDE4D690F1}"/>
              </a:ext>
            </a:extLst>
          </p:cNvPr>
          <p:cNvSpPr>
            <a:spLocks noGrp="1"/>
          </p:cNvSpPr>
          <p:nvPr>
            <p:ph type="dt" sz="half" idx="2"/>
          </p:nvPr>
        </p:nvSpPr>
        <p:spPr>
          <a:xfrm>
            <a:off x="7337102" y="6398878"/>
            <a:ext cx="4193908"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11EAACC7-3B3F-47D1-959A-EF58926E955E}" type="datetimeFigureOut">
              <a:rPr lang="en-US" smtClean="0"/>
              <a:t>2/18/2026</a:t>
            </a:fld>
            <a:endParaRPr lang="en-US"/>
          </a:p>
        </p:txBody>
      </p:sp>
      <p:sp>
        <p:nvSpPr>
          <p:cNvPr id="5" name="Footer Placeholder 4">
            <a:extLst>
              <a:ext uri="{FF2B5EF4-FFF2-40B4-BE49-F238E27FC236}">
                <a16:creationId xmlns:a16="http://schemas.microsoft.com/office/drawing/2014/main" id="{8435B93C-2BE9-4847-BFE5-D3CBCC6E948C}"/>
              </a:ext>
            </a:extLst>
          </p:cNvPr>
          <p:cNvSpPr>
            <a:spLocks noGrp="1"/>
          </p:cNvSpPr>
          <p:nvPr>
            <p:ph type="ftr" sz="quarter" idx="3"/>
          </p:nvPr>
        </p:nvSpPr>
        <p:spPr>
          <a:xfrm>
            <a:off x="154429" y="6398878"/>
            <a:ext cx="4497315" cy="365125"/>
          </a:xfrm>
          <a:prstGeom prst="rect">
            <a:avLst/>
          </a:prstGeom>
        </p:spPr>
        <p:txBody>
          <a:bodyPr vert="horz" lIns="91440" tIns="45720" rIns="91440" bIns="45720" rtlCol="0" anchor="ctr">
            <a:normAutofit/>
          </a:bodyPr>
          <a:lstStyle>
            <a:lvl1pPr algn="l">
              <a:defRPr sz="1200" b="1" spc="30" baseline="0">
                <a:solidFill>
                  <a:schemeClr val="tx2"/>
                </a:solidFill>
                <a:latin typeface="+mj-lt"/>
              </a:defRPr>
            </a:lvl1pPr>
          </a:lstStyle>
          <a:p>
            <a:endParaRPr lang="en-US" dirty="0"/>
          </a:p>
        </p:txBody>
      </p:sp>
      <p:sp>
        <p:nvSpPr>
          <p:cNvPr id="6" name="Slide Number Placeholder 5">
            <a:extLst>
              <a:ext uri="{FF2B5EF4-FFF2-40B4-BE49-F238E27FC236}">
                <a16:creationId xmlns:a16="http://schemas.microsoft.com/office/drawing/2014/main" id="{ADF70A99-395E-4F22-8AAB-6C7EE743D7D5}"/>
              </a:ext>
            </a:extLst>
          </p:cNvPr>
          <p:cNvSpPr>
            <a:spLocks noGrp="1"/>
          </p:cNvSpPr>
          <p:nvPr>
            <p:ph type="sldNum" sz="quarter" idx="4"/>
          </p:nvPr>
        </p:nvSpPr>
        <p:spPr>
          <a:xfrm>
            <a:off x="11602477" y="6398878"/>
            <a:ext cx="470887"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312CC964-A50B-4C29-B4E4-2C30BB34CCF3}" type="slidenum">
              <a:rPr lang="en-US" smtClean="0"/>
              <a:t>‹N›</a:t>
            </a:fld>
            <a:endParaRPr lang="en-US"/>
          </a:p>
        </p:txBody>
      </p:sp>
    </p:spTree>
    <p:extLst>
      <p:ext uri="{BB962C8B-B14F-4D97-AF65-F5344CB8AC3E}">
        <p14:creationId xmlns:p14="http://schemas.microsoft.com/office/powerpoint/2010/main" val="1067249731"/>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62" r:id="rId4"/>
    <p:sldLayoutId id="2147483663" r:id="rId5"/>
    <p:sldLayoutId id="2147483668" r:id="rId6"/>
    <p:sldLayoutId id="2147483664" r:id="rId7"/>
    <p:sldLayoutId id="2147483665" r:id="rId8"/>
    <p:sldLayoutId id="2147483666" r:id="rId9"/>
    <p:sldLayoutId id="2147483667" r:id="rId10"/>
    <p:sldLayoutId id="2147483669" r:id="rId11"/>
  </p:sldLayoutIdLst>
  <p:txStyles>
    <p:title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o 1">
            <a:extLst>
              <a:ext uri="{FF2B5EF4-FFF2-40B4-BE49-F238E27FC236}">
                <a16:creationId xmlns:a16="http://schemas.microsoft.com/office/drawing/2014/main" id="{E7B228CB-DB22-F04F-AD2F-DE63723D1D0E}"/>
              </a:ext>
            </a:extLst>
          </p:cNvPr>
          <p:cNvGrpSpPr/>
          <p:nvPr/>
        </p:nvGrpSpPr>
        <p:grpSpPr>
          <a:xfrm>
            <a:off x="2640013" y="1897857"/>
            <a:ext cx="6911975" cy="1829201"/>
            <a:chOff x="1547813" y="1916113"/>
            <a:chExt cx="6911975" cy="1829201"/>
          </a:xfrm>
        </p:grpSpPr>
        <p:sp>
          <p:nvSpPr>
            <p:cNvPr id="2058" name="Rectangle 10">
              <a:extLst>
                <a:ext uri="{FF2B5EF4-FFF2-40B4-BE49-F238E27FC236}">
                  <a16:creationId xmlns:a16="http://schemas.microsoft.com/office/drawing/2014/main" id="{3E850865-0441-B747-99BD-6B5561B8B544}"/>
                </a:ext>
              </a:extLst>
            </p:cNvPr>
            <p:cNvSpPr>
              <a:spLocks noChangeArrowheads="1"/>
            </p:cNvSpPr>
            <p:nvPr/>
          </p:nvSpPr>
          <p:spPr bwMode="auto">
            <a:xfrm>
              <a:off x="1547813" y="1916113"/>
              <a:ext cx="6911975" cy="1728787"/>
            </a:xfrm>
            <a:prstGeom prst="rect">
              <a:avLst/>
            </a:prstGeom>
            <a:solidFill>
              <a:schemeClr val="bg1"/>
            </a:solidFill>
            <a:ln w="28575">
              <a:solidFill>
                <a:schemeClr val="tx1"/>
              </a:solidFill>
              <a:miter lim="800000"/>
              <a:headEnd/>
              <a:tailEnd/>
            </a:ln>
            <a:effectLst>
              <a:outerShdw blurRad="63500" dist="107763" dir="18900000" algn="ctr" rotWithShape="0">
                <a:srgbClr val="000000">
                  <a:alpha val="50000"/>
                </a:srgbClr>
              </a:outerShdw>
            </a:effectLst>
          </p:spPr>
          <p:txBody>
            <a:bodyPr wrap="none" anchor="ctr"/>
            <a:lstStyle/>
            <a:p>
              <a:pPr eaLnBrk="1" hangingPunct="1">
                <a:defRPr/>
              </a:pPr>
              <a:endParaRPr lang="it-IT" dirty="0">
                <a:solidFill>
                  <a:prstClr val="black"/>
                </a:solidFill>
                <a:latin typeface="Tahoma" charset="0"/>
              </a:endParaRPr>
            </a:p>
          </p:txBody>
        </p:sp>
        <p:sp>
          <p:nvSpPr>
            <p:cNvPr id="3075" name="Text Box 6">
              <a:extLst>
                <a:ext uri="{FF2B5EF4-FFF2-40B4-BE49-F238E27FC236}">
                  <a16:creationId xmlns:a16="http://schemas.microsoft.com/office/drawing/2014/main" id="{81B928E9-7DE3-0744-8A72-9EEB6D00AFC8}"/>
                </a:ext>
              </a:extLst>
            </p:cNvPr>
            <p:cNvSpPr txBox="1">
              <a:spLocks noChangeArrowheads="1"/>
            </p:cNvSpPr>
            <p:nvPr/>
          </p:nvSpPr>
          <p:spPr bwMode="auto">
            <a:xfrm>
              <a:off x="1573212" y="2114098"/>
              <a:ext cx="6861175"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it-IT" altLang="en-US" sz="2500" dirty="0">
                  <a:latin typeface="Times New Roman" panose="02020603050405020304" pitchFamily="18" charset="0"/>
                  <a:cs typeface="Times New Roman" panose="02020603050405020304" pitchFamily="18" charset="0"/>
                </a:rPr>
                <a:t>CORSO DI BILANCIO E COMUNICAZIONE ECONOMICA FINANZIARIA</a:t>
              </a:r>
            </a:p>
            <a:p>
              <a:pPr algn="ctr">
                <a:spcBef>
                  <a:spcPct val="0"/>
                </a:spcBef>
                <a:buFontTx/>
                <a:buNone/>
              </a:pPr>
              <a:endParaRPr lang="it-IT" altLang="en-US" sz="2500" dirty="0">
                <a:latin typeface="Times New Roman" panose="02020603050405020304" pitchFamily="18" charset="0"/>
                <a:cs typeface="Times New Roman" panose="02020603050405020304" pitchFamily="18" charset="0"/>
              </a:endParaRPr>
            </a:p>
            <a:p>
              <a:pPr algn="ctr">
                <a:spcBef>
                  <a:spcPct val="0"/>
                </a:spcBef>
                <a:buFontTx/>
                <a:buNone/>
              </a:pPr>
              <a:r>
                <a:rPr lang="it-IT" altLang="en-US" sz="2500" dirty="0">
                  <a:latin typeface="Times New Roman" panose="02020603050405020304" pitchFamily="18" charset="0"/>
                  <a:cs typeface="Times New Roman" panose="02020603050405020304" pitchFamily="18" charset="0"/>
                </a:rPr>
                <a:t>IL FRAMEWORK</a:t>
              </a:r>
            </a:p>
          </p:txBody>
        </p:sp>
      </p:grpSp>
      <p:sp>
        <p:nvSpPr>
          <p:cNvPr id="3077" name="Segnaposto numero diapositiva 2">
            <a:extLst>
              <a:ext uri="{FF2B5EF4-FFF2-40B4-BE49-F238E27FC236}">
                <a16:creationId xmlns:a16="http://schemas.microsoft.com/office/drawing/2014/main" id="{DC8BFA36-5BCF-CB4B-9DEA-22EFC68DD2E5}"/>
              </a:ext>
            </a:extLst>
          </p:cNvPr>
          <p:cNvSpPr>
            <a:spLocks noGrp="1"/>
          </p:cNvSpPr>
          <p:nvPr>
            <p:ph type="sldNum" sz="quarter" idx="12"/>
          </p:nvPr>
        </p:nvSpPr>
        <p:spPr bwMode="auto">
          <a:xfrm>
            <a:off x="8948738" y="6459539"/>
            <a:ext cx="98425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872ABA9B-D3D5-5044-8C7E-36339954D1C0}" type="slidenum">
              <a:rPr lang="it-IT" altLang="en-US" sz="1200">
                <a:solidFill>
                  <a:srgbClr val="898989"/>
                </a:solidFill>
                <a:cs typeface="Arial" panose="020B0604020202020204" pitchFamily="34" charset="0"/>
              </a:rPr>
              <a:pPr>
                <a:spcBef>
                  <a:spcPct val="0"/>
                </a:spcBef>
                <a:buFontTx/>
                <a:buNone/>
              </a:pPr>
              <a:t>1</a:t>
            </a:fld>
            <a:endParaRPr lang="it-IT" altLang="en-US" sz="1200">
              <a:solidFill>
                <a:srgbClr val="898989"/>
              </a:solidFill>
              <a:cs typeface="Arial" panose="020B0604020202020204" pitchFamily="34" charset="0"/>
            </a:endParaRPr>
          </a:p>
        </p:txBody>
      </p:sp>
      <p:pic>
        <p:nvPicPr>
          <p:cNvPr id="8" name="Immagine 7">
            <a:extLst>
              <a:ext uri="{FF2B5EF4-FFF2-40B4-BE49-F238E27FC236}">
                <a16:creationId xmlns:a16="http://schemas.microsoft.com/office/drawing/2014/main" id="{65DBB568-75D8-3F42-81E0-AA37664B7D0C}"/>
              </a:ext>
            </a:extLst>
          </p:cNvPr>
          <p:cNvPicPr>
            <a:picLocks noChangeAspect="1"/>
          </p:cNvPicPr>
          <p:nvPr/>
        </p:nvPicPr>
        <p:blipFill>
          <a:blip r:embed="rId3"/>
          <a:stretch>
            <a:fillRect/>
          </a:stretch>
        </p:blipFill>
        <p:spPr>
          <a:xfrm>
            <a:off x="3263405" y="236094"/>
            <a:ext cx="5665190" cy="86172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B36C6FC6-965F-48B1-A6A7-AA94E699D7A8}"/>
              </a:ext>
            </a:extLst>
          </p:cNvPr>
          <p:cNvSpPr txBox="1"/>
          <p:nvPr/>
        </p:nvSpPr>
        <p:spPr>
          <a:xfrm>
            <a:off x="1417474" y="1317871"/>
            <a:ext cx="8976049" cy="1200329"/>
          </a:xfrm>
          <a:prstGeom prst="rect">
            <a:avLst/>
          </a:prstGeom>
          <a:noFill/>
        </p:spPr>
        <p:txBody>
          <a:bodyPr wrap="square" rtlCol="0">
            <a:spAutoFit/>
          </a:bodyPr>
          <a:lstStyle/>
          <a:p>
            <a:r>
              <a:rPr lang="it-IT" dirty="0">
                <a:latin typeface="Book Antiqua" panose="02040602050305030304" pitchFamily="18" charset="0"/>
              </a:rPr>
              <a:t>Il Framework definisce gli obiettivi e concetti di carattere generale che presiedono alla formazione del bilancio di esercizio</a:t>
            </a:r>
          </a:p>
          <a:p>
            <a:r>
              <a:rPr lang="it-IT" dirty="0">
                <a:latin typeface="Book Antiqua" panose="02040602050305030304" pitchFamily="18" charset="0"/>
              </a:rPr>
              <a:t>Emanato per la prima volta nel 1989 la versione attualmente in vigore (emanata nel 2018) è formata di otto capitoli.</a:t>
            </a:r>
          </a:p>
        </p:txBody>
      </p:sp>
      <p:sp>
        <p:nvSpPr>
          <p:cNvPr id="3" name="CasellaDiTesto 2">
            <a:extLst>
              <a:ext uri="{FF2B5EF4-FFF2-40B4-BE49-F238E27FC236}">
                <a16:creationId xmlns:a16="http://schemas.microsoft.com/office/drawing/2014/main" id="{FEBE5D1F-1742-4291-9DED-B605C145187F}"/>
              </a:ext>
            </a:extLst>
          </p:cNvPr>
          <p:cNvSpPr txBox="1"/>
          <p:nvPr/>
        </p:nvSpPr>
        <p:spPr>
          <a:xfrm>
            <a:off x="764137" y="4375564"/>
            <a:ext cx="2787943" cy="369332"/>
          </a:xfrm>
          <a:prstGeom prst="rect">
            <a:avLst/>
          </a:prstGeom>
          <a:noFill/>
        </p:spPr>
        <p:txBody>
          <a:bodyPr wrap="none" rtlCol="0">
            <a:spAutoFit/>
          </a:bodyPr>
          <a:lstStyle/>
          <a:p>
            <a:r>
              <a:rPr lang="it-IT" b="1" dirty="0">
                <a:latin typeface="Book Antiqua" panose="02040602050305030304" pitchFamily="18" charset="0"/>
              </a:rPr>
              <a:t>Funzioni del Framework</a:t>
            </a:r>
          </a:p>
        </p:txBody>
      </p:sp>
      <p:sp>
        <p:nvSpPr>
          <p:cNvPr id="4" name="CasellaDiTesto 3">
            <a:extLst>
              <a:ext uri="{FF2B5EF4-FFF2-40B4-BE49-F238E27FC236}">
                <a16:creationId xmlns:a16="http://schemas.microsoft.com/office/drawing/2014/main" id="{2535CD30-E536-4263-81A5-C423ECC267AC}"/>
              </a:ext>
            </a:extLst>
          </p:cNvPr>
          <p:cNvSpPr txBox="1"/>
          <p:nvPr/>
        </p:nvSpPr>
        <p:spPr>
          <a:xfrm>
            <a:off x="4392967" y="3429000"/>
            <a:ext cx="5953124" cy="923330"/>
          </a:xfrm>
          <a:prstGeom prst="rect">
            <a:avLst/>
          </a:prstGeom>
          <a:noFill/>
        </p:spPr>
        <p:txBody>
          <a:bodyPr wrap="square" rtlCol="0">
            <a:spAutoFit/>
          </a:bodyPr>
          <a:lstStyle/>
          <a:p>
            <a:r>
              <a:rPr lang="it-IT" dirty="0">
                <a:latin typeface="Book Antiqua" panose="02040602050305030304" pitchFamily="18" charset="0"/>
              </a:rPr>
              <a:t>Definire regole e principi di carattere generale che fungano da cornice di riferimento per l’emanazione dei singoli principi</a:t>
            </a:r>
          </a:p>
        </p:txBody>
      </p:sp>
      <p:sp>
        <p:nvSpPr>
          <p:cNvPr id="5" name="CasellaDiTesto 4">
            <a:extLst>
              <a:ext uri="{FF2B5EF4-FFF2-40B4-BE49-F238E27FC236}">
                <a16:creationId xmlns:a16="http://schemas.microsoft.com/office/drawing/2014/main" id="{266C1091-7479-44D6-AF25-BF78FB3CBA04}"/>
              </a:ext>
            </a:extLst>
          </p:cNvPr>
          <p:cNvSpPr txBox="1"/>
          <p:nvPr/>
        </p:nvSpPr>
        <p:spPr>
          <a:xfrm>
            <a:off x="4392967" y="4744896"/>
            <a:ext cx="5667375" cy="1200329"/>
          </a:xfrm>
          <a:prstGeom prst="rect">
            <a:avLst/>
          </a:prstGeom>
          <a:noFill/>
        </p:spPr>
        <p:txBody>
          <a:bodyPr wrap="square" rtlCol="0">
            <a:spAutoFit/>
          </a:bodyPr>
          <a:lstStyle/>
          <a:p>
            <a:r>
              <a:rPr lang="it-IT" dirty="0">
                <a:latin typeface="Book Antiqua" panose="02040602050305030304" pitchFamily="18" charset="0"/>
              </a:rPr>
              <a:t>Svolgere un ruolo interpretativo se l’operazione non è disciplinata in altri principi (funzione sempre più rilevante per la crescente manifestazione di nuove operazioni)</a:t>
            </a:r>
          </a:p>
        </p:txBody>
      </p:sp>
      <p:cxnSp>
        <p:nvCxnSpPr>
          <p:cNvPr id="7" name="Connettore 2 6">
            <a:extLst>
              <a:ext uri="{FF2B5EF4-FFF2-40B4-BE49-F238E27FC236}">
                <a16:creationId xmlns:a16="http://schemas.microsoft.com/office/drawing/2014/main" id="{34F0E430-E36C-4880-A0B9-0E89E7F06FE3}"/>
              </a:ext>
            </a:extLst>
          </p:cNvPr>
          <p:cNvCxnSpPr>
            <a:cxnSpLocks/>
            <a:endCxn id="5" idx="1"/>
          </p:cNvCxnSpPr>
          <p:nvPr/>
        </p:nvCxnSpPr>
        <p:spPr>
          <a:xfrm>
            <a:off x="3552080" y="4833257"/>
            <a:ext cx="840887" cy="51180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Connettore 2 9">
            <a:extLst>
              <a:ext uri="{FF2B5EF4-FFF2-40B4-BE49-F238E27FC236}">
                <a16:creationId xmlns:a16="http://schemas.microsoft.com/office/drawing/2014/main" id="{5517064C-0DC6-49C1-8598-1B277241503D}"/>
              </a:ext>
            </a:extLst>
          </p:cNvPr>
          <p:cNvCxnSpPr>
            <a:cxnSpLocks/>
            <a:endCxn id="4" idx="1"/>
          </p:cNvCxnSpPr>
          <p:nvPr/>
        </p:nvCxnSpPr>
        <p:spPr>
          <a:xfrm flipV="1">
            <a:off x="3620278" y="3890665"/>
            <a:ext cx="772689" cy="4491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03851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D0E622E0-EE75-499F-B7FF-30911944B418}"/>
              </a:ext>
            </a:extLst>
          </p:cNvPr>
          <p:cNvSpPr txBox="1"/>
          <p:nvPr/>
        </p:nvSpPr>
        <p:spPr>
          <a:xfrm>
            <a:off x="1054360" y="3199140"/>
            <a:ext cx="1502228" cy="646331"/>
          </a:xfrm>
          <a:prstGeom prst="rect">
            <a:avLst/>
          </a:prstGeom>
          <a:noFill/>
        </p:spPr>
        <p:txBody>
          <a:bodyPr wrap="square" rtlCol="0">
            <a:spAutoFit/>
          </a:bodyPr>
          <a:lstStyle/>
          <a:p>
            <a:r>
              <a:rPr lang="it-IT" dirty="0">
                <a:latin typeface="Book Antiqua" panose="02040602050305030304" pitchFamily="18" charset="0"/>
              </a:rPr>
              <a:t>Struttura del Framework</a:t>
            </a:r>
          </a:p>
        </p:txBody>
      </p:sp>
      <p:sp>
        <p:nvSpPr>
          <p:cNvPr id="3" name="Parentesi graffa aperta 2">
            <a:extLst>
              <a:ext uri="{FF2B5EF4-FFF2-40B4-BE49-F238E27FC236}">
                <a16:creationId xmlns:a16="http://schemas.microsoft.com/office/drawing/2014/main" id="{537EFEAA-8303-447C-84A9-C12749C6E6DD}"/>
              </a:ext>
            </a:extLst>
          </p:cNvPr>
          <p:cNvSpPr/>
          <p:nvPr/>
        </p:nvSpPr>
        <p:spPr>
          <a:xfrm>
            <a:off x="2911151" y="494522"/>
            <a:ext cx="391886" cy="6055568"/>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it-IT">
              <a:latin typeface="Book Antiqua" panose="02040602050305030304" pitchFamily="18" charset="0"/>
            </a:endParaRPr>
          </a:p>
        </p:txBody>
      </p:sp>
      <p:sp>
        <p:nvSpPr>
          <p:cNvPr id="4" name="CasellaDiTesto 3">
            <a:extLst>
              <a:ext uri="{FF2B5EF4-FFF2-40B4-BE49-F238E27FC236}">
                <a16:creationId xmlns:a16="http://schemas.microsoft.com/office/drawing/2014/main" id="{09D2A17D-545B-404E-8F5F-35B4D895EC39}"/>
              </a:ext>
            </a:extLst>
          </p:cNvPr>
          <p:cNvSpPr txBox="1"/>
          <p:nvPr/>
        </p:nvSpPr>
        <p:spPr>
          <a:xfrm>
            <a:off x="3760237" y="1119673"/>
            <a:ext cx="2995126" cy="646331"/>
          </a:xfrm>
          <a:prstGeom prst="rect">
            <a:avLst/>
          </a:prstGeom>
          <a:noFill/>
        </p:spPr>
        <p:txBody>
          <a:bodyPr wrap="square" rtlCol="0">
            <a:spAutoFit/>
          </a:bodyPr>
          <a:lstStyle/>
          <a:p>
            <a:r>
              <a:rPr lang="it-IT" dirty="0">
                <a:latin typeface="Book Antiqua" panose="02040602050305030304" pitchFamily="18" charset="0"/>
              </a:rPr>
              <a:t>Primi due capitoli dedicati al Financial Reporting</a:t>
            </a:r>
          </a:p>
        </p:txBody>
      </p:sp>
      <p:sp>
        <p:nvSpPr>
          <p:cNvPr id="5" name="CasellaDiTesto 4">
            <a:extLst>
              <a:ext uri="{FF2B5EF4-FFF2-40B4-BE49-F238E27FC236}">
                <a16:creationId xmlns:a16="http://schemas.microsoft.com/office/drawing/2014/main" id="{39A3C7F4-07B1-4817-9152-2A4D234CDD9E}"/>
              </a:ext>
            </a:extLst>
          </p:cNvPr>
          <p:cNvSpPr txBox="1"/>
          <p:nvPr/>
        </p:nvSpPr>
        <p:spPr>
          <a:xfrm>
            <a:off x="3937518" y="4525347"/>
            <a:ext cx="3461658" cy="1477328"/>
          </a:xfrm>
          <a:prstGeom prst="rect">
            <a:avLst/>
          </a:prstGeom>
          <a:noFill/>
        </p:spPr>
        <p:txBody>
          <a:bodyPr wrap="square" rtlCol="0">
            <a:spAutoFit/>
          </a:bodyPr>
          <a:lstStyle/>
          <a:p>
            <a:r>
              <a:rPr lang="it-IT" dirty="0">
                <a:latin typeface="Book Antiqua" panose="02040602050305030304" pitchFamily="18" charset="0"/>
              </a:rPr>
              <a:t>Successivi sei capitoli dedicati specificamente al Bilancio (Financial Statement) come un tipo particolare di Financial Reporting</a:t>
            </a:r>
          </a:p>
        </p:txBody>
      </p:sp>
      <p:cxnSp>
        <p:nvCxnSpPr>
          <p:cNvPr id="7" name="Connettore 2 6">
            <a:extLst>
              <a:ext uri="{FF2B5EF4-FFF2-40B4-BE49-F238E27FC236}">
                <a16:creationId xmlns:a16="http://schemas.microsoft.com/office/drawing/2014/main" id="{CD6E091D-E1DB-44CF-A001-2456D59762B2}"/>
              </a:ext>
            </a:extLst>
          </p:cNvPr>
          <p:cNvCxnSpPr>
            <a:cxnSpLocks/>
          </p:cNvCxnSpPr>
          <p:nvPr/>
        </p:nvCxnSpPr>
        <p:spPr>
          <a:xfrm>
            <a:off x="7044612" y="1334278"/>
            <a:ext cx="97038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CasellaDiTesto 8">
            <a:extLst>
              <a:ext uri="{FF2B5EF4-FFF2-40B4-BE49-F238E27FC236}">
                <a16:creationId xmlns:a16="http://schemas.microsoft.com/office/drawing/2014/main" id="{2F09EBEE-DFCD-4045-B535-E7CBF3212ED9}"/>
              </a:ext>
            </a:extLst>
          </p:cNvPr>
          <p:cNvSpPr txBox="1"/>
          <p:nvPr/>
        </p:nvSpPr>
        <p:spPr>
          <a:xfrm>
            <a:off x="8033658" y="1119673"/>
            <a:ext cx="4012154" cy="2031325"/>
          </a:xfrm>
          <a:prstGeom prst="rect">
            <a:avLst/>
          </a:prstGeom>
          <a:noFill/>
        </p:spPr>
        <p:txBody>
          <a:bodyPr wrap="square" rtlCol="0">
            <a:spAutoFit/>
          </a:bodyPr>
          <a:lstStyle/>
          <a:p>
            <a:r>
              <a:rPr lang="it-IT" dirty="0">
                <a:latin typeface="Book Antiqua" panose="02040602050305030304" pitchFamily="18" charset="0"/>
              </a:rPr>
              <a:t>Comprende oltre al classico bilancio di esercizio anche altre forme di report, tra cui la relazione degli amministratori (management </a:t>
            </a:r>
            <a:r>
              <a:rPr lang="it-IT" dirty="0" err="1">
                <a:latin typeface="Book Antiqua" panose="02040602050305030304" pitchFamily="18" charset="0"/>
              </a:rPr>
              <a:t>commentary</a:t>
            </a:r>
            <a:r>
              <a:rPr lang="it-IT" dirty="0">
                <a:latin typeface="Book Antiqua" panose="02040602050305030304" pitchFamily="18" charset="0"/>
              </a:rPr>
              <a:t>), i bilanci </a:t>
            </a:r>
            <a:r>
              <a:rPr lang="it-IT" dirty="0" err="1">
                <a:latin typeface="Book Antiqua" panose="02040602050305030304" pitchFamily="18" charset="0"/>
              </a:rPr>
              <a:t>infrannuali</a:t>
            </a:r>
            <a:r>
              <a:rPr lang="it-IT" dirty="0">
                <a:latin typeface="Book Antiqua" panose="02040602050305030304" pitchFamily="18" charset="0"/>
              </a:rPr>
              <a:t>, i comunicati stampa etc.)</a:t>
            </a:r>
          </a:p>
          <a:p>
            <a:endParaRPr lang="it-IT" dirty="0">
              <a:latin typeface="Book Antiqua" panose="02040602050305030304" pitchFamily="18" charset="0"/>
            </a:endParaRPr>
          </a:p>
        </p:txBody>
      </p:sp>
      <p:sp>
        <p:nvSpPr>
          <p:cNvPr id="10" name="CasellaDiTesto 9">
            <a:extLst>
              <a:ext uri="{FF2B5EF4-FFF2-40B4-BE49-F238E27FC236}">
                <a16:creationId xmlns:a16="http://schemas.microsoft.com/office/drawing/2014/main" id="{72492F6D-C20B-44EA-B2C5-13FA46EA976C}"/>
              </a:ext>
            </a:extLst>
          </p:cNvPr>
          <p:cNvSpPr txBox="1"/>
          <p:nvPr/>
        </p:nvSpPr>
        <p:spPr>
          <a:xfrm>
            <a:off x="3937518" y="2873999"/>
            <a:ext cx="3209731" cy="923330"/>
          </a:xfrm>
          <a:prstGeom prst="rect">
            <a:avLst/>
          </a:prstGeom>
          <a:noFill/>
        </p:spPr>
        <p:txBody>
          <a:bodyPr wrap="square" rtlCol="0">
            <a:spAutoFit/>
          </a:bodyPr>
          <a:lstStyle/>
          <a:p>
            <a:r>
              <a:rPr lang="it-IT" dirty="0">
                <a:latin typeface="Book Antiqua" panose="02040602050305030304" pitchFamily="18" charset="0"/>
              </a:rPr>
              <a:t>Distinzione inserita nell’ultima versione del Framework</a:t>
            </a:r>
          </a:p>
        </p:txBody>
      </p:sp>
      <p:cxnSp>
        <p:nvCxnSpPr>
          <p:cNvPr id="12" name="Connettore 2 11">
            <a:extLst>
              <a:ext uri="{FF2B5EF4-FFF2-40B4-BE49-F238E27FC236}">
                <a16:creationId xmlns:a16="http://schemas.microsoft.com/office/drawing/2014/main" id="{20A78ECA-334E-4429-B2F0-E045E465DCDF}"/>
              </a:ext>
            </a:extLst>
          </p:cNvPr>
          <p:cNvCxnSpPr>
            <a:cxnSpLocks/>
          </p:cNvCxnSpPr>
          <p:nvPr/>
        </p:nvCxnSpPr>
        <p:spPr>
          <a:xfrm flipV="1">
            <a:off x="5010539" y="1866122"/>
            <a:ext cx="0" cy="10078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Connettore 2 14">
            <a:extLst>
              <a:ext uri="{FF2B5EF4-FFF2-40B4-BE49-F238E27FC236}">
                <a16:creationId xmlns:a16="http://schemas.microsoft.com/office/drawing/2014/main" id="{4F123BDA-AF86-4339-9C16-2D41CCF8A0E6}"/>
              </a:ext>
            </a:extLst>
          </p:cNvPr>
          <p:cNvCxnSpPr/>
          <p:nvPr/>
        </p:nvCxnSpPr>
        <p:spPr>
          <a:xfrm>
            <a:off x="5038531" y="3790918"/>
            <a:ext cx="0" cy="73442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31879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1A0A3A43-E24D-4201-8A70-8812B52CEA73}"/>
              </a:ext>
            </a:extLst>
          </p:cNvPr>
          <p:cNvSpPr txBox="1"/>
          <p:nvPr/>
        </p:nvSpPr>
        <p:spPr>
          <a:xfrm>
            <a:off x="1017046" y="858416"/>
            <a:ext cx="10300988" cy="1200329"/>
          </a:xfrm>
          <a:prstGeom prst="rect">
            <a:avLst/>
          </a:prstGeom>
          <a:noFill/>
        </p:spPr>
        <p:txBody>
          <a:bodyPr wrap="square" rtlCol="0">
            <a:spAutoFit/>
          </a:bodyPr>
          <a:lstStyle/>
          <a:p>
            <a:r>
              <a:rPr lang="it-IT" b="1" dirty="0">
                <a:latin typeface="Book Antiqua" panose="02040602050305030304" pitchFamily="18" charset="0"/>
              </a:rPr>
              <a:t>Destinatari del </a:t>
            </a:r>
            <a:r>
              <a:rPr lang="it-IT" b="1" dirty="0" err="1">
                <a:latin typeface="Book Antiqua" panose="02040602050305030304" pitchFamily="18" charset="0"/>
              </a:rPr>
              <a:t>financial</a:t>
            </a:r>
            <a:r>
              <a:rPr lang="it-IT" b="1" dirty="0">
                <a:latin typeface="Book Antiqua" panose="02040602050305030304" pitchFamily="18" charset="0"/>
              </a:rPr>
              <a:t> reporting: </a:t>
            </a:r>
            <a:r>
              <a:rPr lang="it-IT" dirty="0">
                <a:latin typeface="Book Antiqua" panose="02040602050305030304" pitchFamily="18" charset="0"/>
              </a:rPr>
              <a:t>fornire informazioni utili agli investitori attuali e potenziali e a tutti colore che a vario titolo sono creditori dell’azienda </a:t>
            </a:r>
            <a:r>
              <a:rPr lang="it-IT" dirty="0" err="1">
                <a:latin typeface="Book Antiqua" panose="02040602050305030304" pitchFamily="18" charset="0"/>
              </a:rPr>
              <a:t>affinchè</a:t>
            </a:r>
            <a:r>
              <a:rPr lang="it-IT" dirty="0">
                <a:latin typeface="Book Antiqua" panose="02040602050305030304" pitchFamily="18" charset="0"/>
              </a:rPr>
              <a:t> possano prendere decisioni in relazione all’opportunità di fornire o meno risorse alla stessa. Focus dovuto all’asimmetria informativa rispetto ai soggetti interni (es. manager)</a:t>
            </a:r>
          </a:p>
        </p:txBody>
      </p:sp>
      <p:cxnSp>
        <p:nvCxnSpPr>
          <p:cNvPr id="4" name="Connettore 2 3">
            <a:extLst>
              <a:ext uri="{FF2B5EF4-FFF2-40B4-BE49-F238E27FC236}">
                <a16:creationId xmlns:a16="http://schemas.microsoft.com/office/drawing/2014/main" id="{F8C75765-ED02-4192-B35C-E9998D1A8C8F}"/>
              </a:ext>
            </a:extLst>
          </p:cNvPr>
          <p:cNvCxnSpPr>
            <a:cxnSpLocks/>
          </p:cNvCxnSpPr>
          <p:nvPr/>
        </p:nvCxnSpPr>
        <p:spPr>
          <a:xfrm>
            <a:off x="6096000" y="2058745"/>
            <a:ext cx="0" cy="7239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 name="CasellaDiTesto 4">
            <a:extLst>
              <a:ext uri="{FF2B5EF4-FFF2-40B4-BE49-F238E27FC236}">
                <a16:creationId xmlns:a16="http://schemas.microsoft.com/office/drawing/2014/main" id="{6A4E2F54-31BF-4A09-AC83-A4BAD5405F44}"/>
              </a:ext>
            </a:extLst>
          </p:cNvPr>
          <p:cNvSpPr txBox="1"/>
          <p:nvPr/>
        </p:nvSpPr>
        <p:spPr>
          <a:xfrm>
            <a:off x="1115010" y="2782669"/>
            <a:ext cx="10506261" cy="646331"/>
          </a:xfrm>
          <a:prstGeom prst="rect">
            <a:avLst/>
          </a:prstGeom>
          <a:noFill/>
        </p:spPr>
        <p:txBody>
          <a:bodyPr wrap="square" rtlCol="0">
            <a:spAutoFit/>
          </a:bodyPr>
          <a:lstStyle/>
          <a:p>
            <a:r>
              <a:rPr lang="it-IT" b="1" dirty="0">
                <a:latin typeface="Book Antiqua" panose="02040602050305030304" pitchFamily="18" charset="0"/>
              </a:rPr>
              <a:t>Tipologia di decisioni</a:t>
            </a:r>
            <a:r>
              <a:rPr lang="it-IT" dirty="0">
                <a:latin typeface="Book Antiqua" panose="02040602050305030304" pitchFamily="18" charset="0"/>
              </a:rPr>
              <a:t>: acquisto e vendita di titoli dell’azienda, concessione e revoca di finanziamenti, decisioni di voto relative a/volte a influenzare le azioni del management</a:t>
            </a:r>
          </a:p>
        </p:txBody>
      </p:sp>
      <p:cxnSp>
        <p:nvCxnSpPr>
          <p:cNvPr id="7" name="Connettore 2 6">
            <a:extLst>
              <a:ext uri="{FF2B5EF4-FFF2-40B4-BE49-F238E27FC236}">
                <a16:creationId xmlns:a16="http://schemas.microsoft.com/office/drawing/2014/main" id="{413DACCA-BD82-4246-8AEB-65090A6FBF11}"/>
              </a:ext>
            </a:extLst>
          </p:cNvPr>
          <p:cNvCxnSpPr/>
          <p:nvPr/>
        </p:nvCxnSpPr>
        <p:spPr>
          <a:xfrm>
            <a:off x="6096000" y="3512975"/>
            <a:ext cx="0" cy="6111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 name="CasellaDiTesto 7">
            <a:extLst>
              <a:ext uri="{FF2B5EF4-FFF2-40B4-BE49-F238E27FC236}">
                <a16:creationId xmlns:a16="http://schemas.microsoft.com/office/drawing/2014/main" id="{363AA90B-C0A5-4CE3-86E5-D40B3B6FF800}"/>
              </a:ext>
            </a:extLst>
          </p:cNvPr>
          <p:cNvSpPr txBox="1"/>
          <p:nvPr/>
        </p:nvSpPr>
        <p:spPr>
          <a:xfrm>
            <a:off x="1115009" y="4217667"/>
            <a:ext cx="10203017" cy="2031325"/>
          </a:xfrm>
          <a:prstGeom prst="rect">
            <a:avLst/>
          </a:prstGeom>
          <a:noFill/>
        </p:spPr>
        <p:txBody>
          <a:bodyPr wrap="square" rtlCol="0">
            <a:spAutoFit/>
          </a:bodyPr>
          <a:lstStyle/>
          <a:p>
            <a:r>
              <a:rPr lang="it-IT" b="1" dirty="0">
                <a:latin typeface="Book Antiqua" panose="02040602050305030304" pitchFamily="18" charset="0"/>
              </a:rPr>
              <a:t>Informazioni necessarie per prendere le decisioni</a:t>
            </a:r>
            <a:r>
              <a:rPr lang="it-IT" dirty="0">
                <a:latin typeface="Book Antiqua" panose="02040602050305030304" pitchFamily="18" charset="0"/>
              </a:rPr>
              <a:t>: le decisioni dipendono dal rendimento atteso delle risorse investire in azienda, per cui necessitano elementi per valutare:</a:t>
            </a:r>
          </a:p>
          <a:p>
            <a:pPr marL="342900" indent="-342900">
              <a:buAutoNum type="alphaLcParenR"/>
            </a:pPr>
            <a:r>
              <a:rPr lang="it-IT" dirty="0">
                <a:latin typeface="Book Antiqua" panose="02040602050305030304" pitchFamily="18" charset="0"/>
              </a:rPr>
              <a:t>ammontare, tempistica e incertezza dei flussi di cassa attesi:</a:t>
            </a:r>
          </a:p>
          <a:p>
            <a:pPr marL="342900" indent="-342900">
              <a:buAutoNum type="alphaLcParenR"/>
            </a:pPr>
            <a:r>
              <a:rPr lang="it-IT" dirty="0">
                <a:latin typeface="Book Antiqua" panose="02040602050305030304" pitchFamily="18" charset="0"/>
              </a:rPr>
              <a:t>La gestione fatta dal management delle risorse aziendali</a:t>
            </a:r>
          </a:p>
          <a:p>
            <a:r>
              <a:rPr lang="it-IT" dirty="0">
                <a:latin typeface="Book Antiqua" panose="02040602050305030304" pitchFamily="18" charset="0"/>
              </a:rPr>
              <a:t>A tale scopo sono necessarie informazioni relative alle risorse a disposizione dell’azienda, alle sue obbligazioni verso terzi, al cambiamento nel tempo di queste risorse e obbligazioni, nonché a come il management abbia efficientemente impiegato le risorse a disposizione</a:t>
            </a:r>
          </a:p>
        </p:txBody>
      </p:sp>
    </p:spTree>
    <p:extLst>
      <p:ext uri="{BB962C8B-B14F-4D97-AF65-F5344CB8AC3E}">
        <p14:creationId xmlns:p14="http://schemas.microsoft.com/office/powerpoint/2010/main" val="40333090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7F4822D5-7BF9-4CEF-A6E4-1CCA531BD2F8}"/>
              </a:ext>
            </a:extLst>
          </p:cNvPr>
          <p:cNvSpPr txBox="1"/>
          <p:nvPr/>
        </p:nvSpPr>
        <p:spPr>
          <a:xfrm>
            <a:off x="438540" y="3359020"/>
            <a:ext cx="1735494" cy="923330"/>
          </a:xfrm>
          <a:prstGeom prst="rect">
            <a:avLst/>
          </a:prstGeom>
          <a:noFill/>
        </p:spPr>
        <p:txBody>
          <a:bodyPr wrap="square" rtlCol="0">
            <a:spAutoFit/>
          </a:bodyPr>
          <a:lstStyle/>
          <a:p>
            <a:r>
              <a:rPr lang="it-IT" dirty="0">
                <a:latin typeface="Book Antiqua" panose="02040602050305030304" pitchFamily="18" charset="0"/>
              </a:rPr>
              <a:t>Limiti del Financial Reporting</a:t>
            </a:r>
          </a:p>
        </p:txBody>
      </p:sp>
      <p:sp>
        <p:nvSpPr>
          <p:cNvPr id="3" name="Parentesi graffa aperta 2">
            <a:extLst>
              <a:ext uri="{FF2B5EF4-FFF2-40B4-BE49-F238E27FC236}">
                <a16:creationId xmlns:a16="http://schemas.microsoft.com/office/drawing/2014/main" id="{F0B2EC62-2BD2-43EA-BDE0-A1286567B027}"/>
              </a:ext>
            </a:extLst>
          </p:cNvPr>
          <p:cNvSpPr/>
          <p:nvPr/>
        </p:nvSpPr>
        <p:spPr>
          <a:xfrm>
            <a:off x="2593910" y="419877"/>
            <a:ext cx="335902" cy="6326155"/>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latin typeface="Book Antiqua" panose="02040602050305030304" pitchFamily="18" charset="0"/>
            </a:endParaRPr>
          </a:p>
        </p:txBody>
      </p:sp>
      <p:sp>
        <p:nvSpPr>
          <p:cNvPr id="4" name="CasellaDiTesto 3">
            <a:extLst>
              <a:ext uri="{FF2B5EF4-FFF2-40B4-BE49-F238E27FC236}">
                <a16:creationId xmlns:a16="http://schemas.microsoft.com/office/drawing/2014/main" id="{C6B1DD6B-C48B-4842-A03C-6D6B7444F9E0}"/>
              </a:ext>
            </a:extLst>
          </p:cNvPr>
          <p:cNvSpPr txBox="1"/>
          <p:nvPr/>
        </p:nvSpPr>
        <p:spPr>
          <a:xfrm>
            <a:off x="3060441" y="765110"/>
            <a:ext cx="8388220" cy="1200329"/>
          </a:xfrm>
          <a:prstGeom prst="rect">
            <a:avLst/>
          </a:prstGeom>
          <a:noFill/>
        </p:spPr>
        <p:txBody>
          <a:bodyPr wrap="square" rtlCol="0">
            <a:spAutoFit/>
          </a:bodyPr>
          <a:lstStyle/>
          <a:p>
            <a:r>
              <a:rPr lang="it-IT" dirty="0">
                <a:latin typeface="Book Antiqua" panose="02040602050305030304" pitchFamily="18" charset="0"/>
              </a:rPr>
              <a:t>Impossibilità per il </a:t>
            </a:r>
            <a:r>
              <a:rPr lang="it-IT" dirty="0" err="1">
                <a:latin typeface="Book Antiqua" panose="02040602050305030304" pitchFamily="18" charset="0"/>
              </a:rPr>
              <a:t>financial</a:t>
            </a:r>
            <a:r>
              <a:rPr lang="it-IT" dirty="0">
                <a:latin typeface="Book Antiqua" panose="02040602050305030304" pitchFamily="18" charset="0"/>
              </a:rPr>
              <a:t> reporting di fornire tutte le informazioni necessarie per i </a:t>
            </a:r>
            <a:r>
              <a:rPr lang="it-IT" dirty="0" err="1">
                <a:latin typeface="Book Antiqua" panose="02040602050305030304" pitchFamily="18" charset="0"/>
              </a:rPr>
              <a:t>primary</a:t>
            </a:r>
            <a:r>
              <a:rPr lang="it-IT" dirty="0">
                <a:latin typeface="Book Antiqua" panose="02040602050305030304" pitchFamily="18" charset="0"/>
              </a:rPr>
              <a:t> users che non possono richiedere direttamente informazioni all’azienda. Questi soggetti debbono, quindi, prendere a riferimento anche altre fonti informative.</a:t>
            </a:r>
          </a:p>
        </p:txBody>
      </p:sp>
      <p:sp>
        <p:nvSpPr>
          <p:cNvPr id="5" name="CasellaDiTesto 4">
            <a:extLst>
              <a:ext uri="{FF2B5EF4-FFF2-40B4-BE49-F238E27FC236}">
                <a16:creationId xmlns:a16="http://schemas.microsoft.com/office/drawing/2014/main" id="{FEB1AFDD-9FA9-4B61-AE38-181BB2373317}"/>
              </a:ext>
            </a:extLst>
          </p:cNvPr>
          <p:cNvSpPr txBox="1"/>
          <p:nvPr/>
        </p:nvSpPr>
        <p:spPr>
          <a:xfrm>
            <a:off x="3060441" y="2073719"/>
            <a:ext cx="8249055" cy="646331"/>
          </a:xfrm>
          <a:prstGeom prst="rect">
            <a:avLst/>
          </a:prstGeom>
          <a:noFill/>
        </p:spPr>
        <p:txBody>
          <a:bodyPr wrap="square" rtlCol="0">
            <a:spAutoFit/>
          </a:bodyPr>
          <a:lstStyle/>
          <a:p>
            <a:r>
              <a:rPr lang="it-IT" dirty="0">
                <a:latin typeface="Book Antiqua" panose="02040602050305030304" pitchFamily="18" charset="0"/>
              </a:rPr>
              <a:t>L’obiettivo del bilancio non è quello di valutare l’azienda, anche se fornisce informazioni utili per coloro che abbiano intenzione di farlo</a:t>
            </a:r>
          </a:p>
        </p:txBody>
      </p:sp>
      <p:sp>
        <p:nvSpPr>
          <p:cNvPr id="6" name="CasellaDiTesto 5">
            <a:extLst>
              <a:ext uri="{FF2B5EF4-FFF2-40B4-BE49-F238E27FC236}">
                <a16:creationId xmlns:a16="http://schemas.microsoft.com/office/drawing/2014/main" id="{8A66B25B-41B3-4332-84CE-DED70CD34540}"/>
              </a:ext>
            </a:extLst>
          </p:cNvPr>
          <p:cNvSpPr txBox="1"/>
          <p:nvPr/>
        </p:nvSpPr>
        <p:spPr>
          <a:xfrm>
            <a:off x="3060441" y="3196400"/>
            <a:ext cx="8171234" cy="1477328"/>
          </a:xfrm>
          <a:prstGeom prst="rect">
            <a:avLst/>
          </a:prstGeom>
          <a:noFill/>
        </p:spPr>
        <p:txBody>
          <a:bodyPr wrap="square" rtlCol="0">
            <a:spAutoFit/>
          </a:bodyPr>
          <a:lstStyle/>
          <a:p>
            <a:r>
              <a:rPr lang="it-IT" dirty="0">
                <a:latin typeface="Book Antiqua" panose="02040602050305030304" pitchFamily="18" charset="0"/>
              </a:rPr>
              <a:t>Esistono differenti e a volte conflittuali esigenze informative da parte dei diversi portatori di interesse. Lo IASB cerca di sviluppare i suoi standard per andare incontro al maggior numero possibile di </a:t>
            </a:r>
            <a:r>
              <a:rPr lang="it-IT" dirty="0" err="1">
                <a:latin typeface="Book Antiqua" panose="02040602050305030304" pitchFamily="18" charset="0"/>
              </a:rPr>
              <a:t>primary</a:t>
            </a:r>
            <a:r>
              <a:rPr lang="it-IT" dirty="0">
                <a:latin typeface="Book Antiqua" panose="02040602050305030304" pitchFamily="18" charset="0"/>
              </a:rPr>
              <a:t> users. E’ consentito all’azienda di fornire informazioni </a:t>
            </a:r>
            <a:r>
              <a:rPr lang="it-IT" u="sng" dirty="0">
                <a:latin typeface="Book Antiqua" panose="02040602050305030304" pitchFamily="18" charset="0"/>
              </a:rPr>
              <a:t>aggiuntive</a:t>
            </a:r>
            <a:r>
              <a:rPr lang="it-IT" dirty="0">
                <a:latin typeface="Book Antiqua" panose="02040602050305030304" pitchFamily="18" charset="0"/>
              </a:rPr>
              <a:t> focalizzate sulle esigenze informative di un particolare sottogruppo di users</a:t>
            </a:r>
          </a:p>
        </p:txBody>
      </p:sp>
      <p:sp>
        <p:nvSpPr>
          <p:cNvPr id="7" name="CasellaDiTesto 6">
            <a:extLst>
              <a:ext uri="{FF2B5EF4-FFF2-40B4-BE49-F238E27FC236}">
                <a16:creationId xmlns:a16="http://schemas.microsoft.com/office/drawing/2014/main" id="{04F15C0C-7244-4C9F-BDF5-A8FCB24DEDD8}"/>
              </a:ext>
            </a:extLst>
          </p:cNvPr>
          <p:cNvSpPr txBox="1"/>
          <p:nvPr/>
        </p:nvSpPr>
        <p:spPr>
          <a:xfrm>
            <a:off x="3005448" y="4873079"/>
            <a:ext cx="8102346" cy="1754326"/>
          </a:xfrm>
          <a:prstGeom prst="rect">
            <a:avLst/>
          </a:prstGeom>
          <a:noFill/>
        </p:spPr>
        <p:txBody>
          <a:bodyPr wrap="square" rtlCol="0">
            <a:spAutoFit/>
          </a:bodyPr>
          <a:lstStyle/>
          <a:p>
            <a:r>
              <a:rPr lang="it-IT" dirty="0">
                <a:latin typeface="Book Antiqua" panose="02040602050305030304" pitchFamily="18" charset="0"/>
              </a:rPr>
              <a:t>Altri soggetti (es. governo, autorità di vigilanza etc.) possono trarre informazioni utili dal bilancio anche se questo tipo di informazione non è direttamente pensata per soddisfare i loro fabbisogni conoscitivi.</a:t>
            </a:r>
          </a:p>
          <a:p>
            <a:r>
              <a:rPr lang="it-IT" dirty="0">
                <a:latin typeface="Book Antiqua" panose="02040602050305030304" pitchFamily="18" charset="0"/>
              </a:rPr>
              <a:t>I managers, pur interessati a questo tipo di informazioni, le possono trarre informazioni direttamente dall’interno dell’azienda e, quindi, non necessitano dell’informazione contenuta nel bilancio</a:t>
            </a:r>
          </a:p>
        </p:txBody>
      </p:sp>
    </p:spTree>
    <p:extLst>
      <p:ext uri="{BB962C8B-B14F-4D97-AF65-F5344CB8AC3E}">
        <p14:creationId xmlns:p14="http://schemas.microsoft.com/office/powerpoint/2010/main" val="37048737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59895D1F-5361-4337-A548-C47AF2A2DAEB}"/>
              </a:ext>
            </a:extLst>
          </p:cNvPr>
          <p:cNvSpPr txBox="1"/>
          <p:nvPr/>
        </p:nvSpPr>
        <p:spPr>
          <a:xfrm>
            <a:off x="768485" y="3326860"/>
            <a:ext cx="1585609" cy="646331"/>
          </a:xfrm>
          <a:prstGeom prst="rect">
            <a:avLst/>
          </a:prstGeom>
          <a:noFill/>
        </p:spPr>
        <p:txBody>
          <a:bodyPr wrap="square" rtlCol="0">
            <a:spAutoFit/>
          </a:bodyPr>
          <a:lstStyle/>
          <a:p>
            <a:r>
              <a:rPr lang="it-IT" dirty="0">
                <a:latin typeface="Book Antiqua" panose="02040602050305030304" pitchFamily="18" charset="0"/>
              </a:rPr>
              <a:t>Financial Performance</a:t>
            </a:r>
          </a:p>
        </p:txBody>
      </p:sp>
      <p:sp>
        <p:nvSpPr>
          <p:cNvPr id="3" name="Parentesi graffa aperta 2">
            <a:extLst>
              <a:ext uri="{FF2B5EF4-FFF2-40B4-BE49-F238E27FC236}">
                <a16:creationId xmlns:a16="http://schemas.microsoft.com/office/drawing/2014/main" id="{CA296138-8C30-4BD3-A968-AFA1783BAE6F}"/>
              </a:ext>
            </a:extLst>
          </p:cNvPr>
          <p:cNvSpPr/>
          <p:nvPr/>
        </p:nvSpPr>
        <p:spPr>
          <a:xfrm>
            <a:off x="2655650" y="272374"/>
            <a:ext cx="246169" cy="6324369"/>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p>
        </p:txBody>
      </p:sp>
      <p:sp>
        <p:nvSpPr>
          <p:cNvPr id="4" name="CasellaDiTesto 3">
            <a:extLst>
              <a:ext uri="{FF2B5EF4-FFF2-40B4-BE49-F238E27FC236}">
                <a16:creationId xmlns:a16="http://schemas.microsoft.com/office/drawing/2014/main" id="{797BF50C-1A45-4A1F-8A2F-721DB88D53CE}"/>
              </a:ext>
            </a:extLst>
          </p:cNvPr>
          <p:cNvSpPr txBox="1"/>
          <p:nvPr/>
        </p:nvSpPr>
        <p:spPr>
          <a:xfrm>
            <a:off x="3161485" y="345653"/>
            <a:ext cx="8781695" cy="369332"/>
          </a:xfrm>
          <a:prstGeom prst="rect">
            <a:avLst/>
          </a:prstGeom>
          <a:noFill/>
        </p:spPr>
        <p:txBody>
          <a:bodyPr wrap="square" rtlCol="0">
            <a:spAutoFit/>
          </a:bodyPr>
          <a:lstStyle/>
          <a:p>
            <a:r>
              <a:rPr lang="it-IT" dirty="0">
                <a:latin typeface="Book Antiqua" panose="02040602050305030304" pitchFamily="18" charset="0"/>
              </a:rPr>
              <a:t>Il Framework non parla di utile o perdita di esercizio ma di «</a:t>
            </a:r>
            <a:r>
              <a:rPr lang="it-IT" dirty="0" err="1">
                <a:latin typeface="Book Antiqua" panose="02040602050305030304" pitchFamily="18" charset="0"/>
              </a:rPr>
              <a:t>financial</a:t>
            </a:r>
            <a:r>
              <a:rPr lang="it-IT" dirty="0">
                <a:latin typeface="Book Antiqua" panose="02040602050305030304" pitchFamily="18" charset="0"/>
              </a:rPr>
              <a:t> performance»</a:t>
            </a:r>
          </a:p>
        </p:txBody>
      </p:sp>
      <p:sp>
        <p:nvSpPr>
          <p:cNvPr id="5" name="CasellaDiTesto 4">
            <a:extLst>
              <a:ext uri="{FF2B5EF4-FFF2-40B4-BE49-F238E27FC236}">
                <a16:creationId xmlns:a16="http://schemas.microsoft.com/office/drawing/2014/main" id="{D5AFFDD2-9D54-419F-88C4-BA25D71555EC}"/>
              </a:ext>
            </a:extLst>
          </p:cNvPr>
          <p:cNvSpPr txBox="1"/>
          <p:nvPr/>
        </p:nvSpPr>
        <p:spPr>
          <a:xfrm>
            <a:off x="3161483" y="826774"/>
            <a:ext cx="8501776" cy="646331"/>
          </a:xfrm>
          <a:prstGeom prst="rect">
            <a:avLst/>
          </a:prstGeom>
          <a:noFill/>
        </p:spPr>
        <p:txBody>
          <a:bodyPr wrap="square" rtlCol="0">
            <a:spAutoFit/>
          </a:bodyPr>
          <a:lstStyle/>
          <a:p>
            <a:r>
              <a:rPr lang="it-IT" dirty="0">
                <a:latin typeface="Book Antiqua" panose="02040602050305030304" pitchFamily="18" charset="0"/>
              </a:rPr>
              <a:t>La </a:t>
            </a:r>
            <a:r>
              <a:rPr lang="it-IT" dirty="0" err="1">
                <a:latin typeface="Book Antiqua" panose="02040602050305030304" pitchFamily="18" charset="0"/>
              </a:rPr>
              <a:t>financial</a:t>
            </a:r>
            <a:r>
              <a:rPr lang="it-IT" dirty="0">
                <a:latin typeface="Book Antiqua" panose="02040602050305030304" pitchFamily="18" charset="0"/>
              </a:rPr>
              <a:t> performance deve essere stimata in base al principi della competenza economica (</a:t>
            </a:r>
            <a:r>
              <a:rPr lang="it-IT" dirty="0" err="1">
                <a:latin typeface="Book Antiqua" panose="02040602050305030304" pitchFamily="18" charset="0"/>
              </a:rPr>
              <a:t>accrual</a:t>
            </a:r>
            <a:r>
              <a:rPr lang="it-IT" dirty="0">
                <a:latin typeface="Book Antiqua" panose="02040602050305030304" pitchFamily="18" charset="0"/>
              </a:rPr>
              <a:t> accounting)</a:t>
            </a:r>
          </a:p>
        </p:txBody>
      </p:sp>
      <p:sp>
        <p:nvSpPr>
          <p:cNvPr id="6" name="CasellaDiTesto 5">
            <a:extLst>
              <a:ext uri="{FF2B5EF4-FFF2-40B4-BE49-F238E27FC236}">
                <a16:creationId xmlns:a16="http://schemas.microsoft.com/office/drawing/2014/main" id="{AD727B2A-99A3-4EE1-B410-EFAB52DA83F9}"/>
              </a:ext>
            </a:extLst>
          </p:cNvPr>
          <p:cNvSpPr txBox="1"/>
          <p:nvPr/>
        </p:nvSpPr>
        <p:spPr>
          <a:xfrm>
            <a:off x="3146715" y="1522321"/>
            <a:ext cx="8501775" cy="1754326"/>
          </a:xfrm>
          <a:prstGeom prst="rect">
            <a:avLst/>
          </a:prstGeom>
          <a:noFill/>
        </p:spPr>
        <p:txBody>
          <a:bodyPr wrap="square" rtlCol="0">
            <a:spAutoFit/>
          </a:bodyPr>
          <a:lstStyle/>
          <a:p>
            <a:r>
              <a:rPr lang="it-IT" dirty="0">
                <a:latin typeface="Book Antiqua" panose="02040602050305030304" pitchFamily="18" charset="0"/>
              </a:rPr>
              <a:t>La </a:t>
            </a:r>
            <a:r>
              <a:rPr lang="it-IT" dirty="0" err="1">
                <a:latin typeface="Book Antiqua" panose="02040602050305030304" pitchFamily="18" charset="0"/>
              </a:rPr>
              <a:t>financial</a:t>
            </a:r>
            <a:r>
              <a:rPr lang="it-IT" dirty="0">
                <a:latin typeface="Book Antiqua" panose="02040602050305030304" pitchFamily="18" charset="0"/>
              </a:rPr>
              <a:t> performance è definita come la variazione delle risorse economiche, al netto della variazione delle obbligazioni, diversa dalle transazioni con i portatori di capitale (azionisti e finanziatori). Nella logica classica del bilancio questa è riconducibile alla variazione del capitale netto (attività meno passivo) senza considerare gli effetti delle transazioni con i soci (es. dividendi, aumenti e riduzioni di capitale)</a:t>
            </a:r>
          </a:p>
        </p:txBody>
      </p:sp>
      <p:sp>
        <p:nvSpPr>
          <p:cNvPr id="7" name="CasellaDiTesto 6">
            <a:extLst>
              <a:ext uri="{FF2B5EF4-FFF2-40B4-BE49-F238E27FC236}">
                <a16:creationId xmlns:a16="http://schemas.microsoft.com/office/drawing/2014/main" id="{D7D11280-C35D-4418-AF5A-2B832D256E2A}"/>
              </a:ext>
            </a:extLst>
          </p:cNvPr>
          <p:cNvSpPr txBox="1"/>
          <p:nvPr/>
        </p:nvSpPr>
        <p:spPr>
          <a:xfrm>
            <a:off x="3161486" y="3373026"/>
            <a:ext cx="8248261" cy="1200329"/>
          </a:xfrm>
          <a:prstGeom prst="rect">
            <a:avLst/>
          </a:prstGeom>
          <a:noFill/>
        </p:spPr>
        <p:txBody>
          <a:bodyPr wrap="square" rtlCol="0">
            <a:spAutoFit/>
          </a:bodyPr>
          <a:lstStyle/>
          <a:p>
            <a:r>
              <a:rPr lang="it-IT" dirty="0">
                <a:latin typeface="Book Antiqua" panose="02040602050305030304" pitchFamily="18" charset="0"/>
              </a:rPr>
              <a:t>L’informazione sulla performance aziendale è utile sia per valutare:</a:t>
            </a:r>
          </a:p>
          <a:p>
            <a:pPr marL="285750" indent="-285750">
              <a:buFontTx/>
              <a:buChar char="-"/>
            </a:pPr>
            <a:r>
              <a:rPr lang="it-IT" dirty="0">
                <a:latin typeface="Book Antiqua" panose="02040602050305030304" pitchFamily="18" charset="0"/>
              </a:rPr>
              <a:t>La capacità dell’azienda di generare flussi di cassa attraverso le sue operazioni di gestione</a:t>
            </a:r>
          </a:p>
          <a:p>
            <a:pPr marL="285750" indent="-285750">
              <a:buFontTx/>
              <a:buChar char="-"/>
            </a:pPr>
            <a:r>
              <a:rPr lang="it-IT" dirty="0">
                <a:latin typeface="Book Antiqua" panose="02040602050305030304" pitchFamily="18" charset="0"/>
              </a:rPr>
              <a:t>L’utilizzo delle risorse aziendali da parte del management</a:t>
            </a:r>
          </a:p>
        </p:txBody>
      </p:sp>
      <p:sp>
        <p:nvSpPr>
          <p:cNvPr id="8" name="CasellaDiTesto 7">
            <a:extLst>
              <a:ext uri="{FF2B5EF4-FFF2-40B4-BE49-F238E27FC236}">
                <a16:creationId xmlns:a16="http://schemas.microsoft.com/office/drawing/2014/main" id="{8F04524A-6FDC-450B-9CEE-E31EE64C50E5}"/>
              </a:ext>
            </a:extLst>
          </p:cNvPr>
          <p:cNvSpPr txBox="1"/>
          <p:nvPr/>
        </p:nvSpPr>
        <p:spPr>
          <a:xfrm>
            <a:off x="3161485" y="4573355"/>
            <a:ext cx="8501774" cy="1754326"/>
          </a:xfrm>
          <a:prstGeom prst="rect">
            <a:avLst/>
          </a:prstGeom>
          <a:noFill/>
        </p:spPr>
        <p:txBody>
          <a:bodyPr wrap="square" rtlCol="0">
            <a:spAutoFit/>
          </a:bodyPr>
          <a:lstStyle/>
          <a:p>
            <a:r>
              <a:rPr lang="it-IT" dirty="0">
                <a:latin typeface="Book Antiqua" panose="02040602050305030304" pitchFamily="18" charset="0"/>
              </a:rPr>
              <a:t>L’informazione sulla performance aziendale va comunque integrata con le informazioni sul flusso di cassa prodotto in un esercizio. Questa informazione illustra come l’azienda ottiene e spende risorse monetarie (gestione economica, finanziamenti, investimenti etc.) ed è utile sia per una valutazione complessiva delle politiche aziendali, dall’attività di gestione, a quella di finanziamento e investimento, ed a formulare un giudizio sulla liquidità e solvibilità dell’azienda</a:t>
            </a:r>
          </a:p>
        </p:txBody>
      </p:sp>
    </p:spTree>
    <p:extLst>
      <p:ext uri="{BB962C8B-B14F-4D97-AF65-F5344CB8AC3E}">
        <p14:creationId xmlns:p14="http://schemas.microsoft.com/office/powerpoint/2010/main" val="3551228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D14887BB-385E-49BC-8A81-DE1A64A00240}"/>
              </a:ext>
            </a:extLst>
          </p:cNvPr>
          <p:cNvSpPr txBox="1"/>
          <p:nvPr/>
        </p:nvSpPr>
        <p:spPr>
          <a:xfrm>
            <a:off x="1763485" y="475861"/>
            <a:ext cx="8887369" cy="461665"/>
          </a:xfrm>
          <a:prstGeom prst="rect">
            <a:avLst/>
          </a:prstGeom>
          <a:noFill/>
        </p:spPr>
        <p:txBody>
          <a:bodyPr wrap="none" rtlCol="0">
            <a:spAutoFit/>
          </a:bodyPr>
          <a:lstStyle/>
          <a:p>
            <a:r>
              <a:rPr lang="it-IT" sz="2400" b="1" dirty="0">
                <a:latin typeface="Book Antiqua" panose="02040602050305030304" pitchFamily="18" charset="0"/>
              </a:rPr>
              <a:t>CARATTERI QUALITATIVI DEL FINANCIAL REPORTING</a:t>
            </a:r>
          </a:p>
        </p:txBody>
      </p:sp>
      <p:sp>
        <p:nvSpPr>
          <p:cNvPr id="4" name="CasellaDiTesto 3">
            <a:extLst>
              <a:ext uri="{FF2B5EF4-FFF2-40B4-BE49-F238E27FC236}">
                <a16:creationId xmlns:a16="http://schemas.microsoft.com/office/drawing/2014/main" id="{A588480D-A2F9-4E1D-B04A-652A8D0DAA29}"/>
              </a:ext>
            </a:extLst>
          </p:cNvPr>
          <p:cNvSpPr txBox="1"/>
          <p:nvPr/>
        </p:nvSpPr>
        <p:spPr>
          <a:xfrm>
            <a:off x="1825281" y="1391691"/>
            <a:ext cx="1604927" cy="369332"/>
          </a:xfrm>
          <a:prstGeom prst="rect">
            <a:avLst/>
          </a:prstGeom>
          <a:noFill/>
        </p:spPr>
        <p:txBody>
          <a:bodyPr wrap="none" rtlCol="0">
            <a:spAutoFit/>
          </a:bodyPr>
          <a:lstStyle/>
          <a:p>
            <a:r>
              <a:rPr lang="it-IT" dirty="0">
                <a:latin typeface="Book Antiqua" panose="02040602050305030304" pitchFamily="18" charset="0"/>
              </a:rPr>
              <a:t>RELEVANCE</a:t>
            </a:r>
          </a:p>
        </p:txBody>
      </p:sp>
      <p:sp>
        <p:nvSpPr>
          <p:cNvPr id="5" name="CasellaDiTesto 4">
            <a:extLst>
              <a:ext uri="{FF2B5EF4-FFF2-40B4-BE49-F238E27FC236}">
                <a16:creationId xmlns:a16="http://schemas.microsoft.com/office/drawing/2014/main" id="{4D34B5B1-D476-4A89-8F49-057A3C53B5D2}"/>
              </a:ext>
            </a:extLst>
          </p:cNvPr>
          <p:cNvSpPr txBox="1"/>
          <p:nvPr/>
        </p:nvSpPr>
        <p:spPr>
          <a:xfrm>
            <a:off x="6666484" y="1424654"/>
            <a:ext cx="3509294" cy="369332"/>
          </a:xfrm>
          <a:prstGeom prst="rect">
            <a:avLst/>
          </a:prstGeom>
          <a:noFill/>
        </p:spPr>
        <p:txBody>
          <a:bodyPr wrap="none" rtlCol="0">
            <a:spAutoFit/>
          </a:bodyPr>
          <a:lstStyle/>
          <a:p>
            <a:r>
              <a:rPr lang="it-IT" dirty="0">
                <a:latin typeface="Book Antiqua" panose="02040602050305030304" pitchFamily="18" charset="0"/>
              </a:rPr>
              <a:t>FAITHFUL REPRESENTATION</a:t>
            </a:r>
          </a:p>
        </p:txBody>
      </p:sp>
      <p:sp>
        <p:nvSpPr>
          <p:cNvPr id="6" name="Rettangolo con angoli arrotondati 5">
            <a:extLst>
              <a:ext uri="{FF2B5EF4-FFF2-40B4-BE49-F238E27FC236}">
                <a16:creationId xmlns:a16="http://schemas.microsoft.com/office/drawing/2014/main" id="{AC5F1935-7FD7-4D39-B11D-AF1BF4FA6BC9}"/>
              </a:ext>
            </a:extLst>
          </p:cNvPr>
          <p:cNvSpPr/>
          <p:nvPr/>
        </p:nvSpPr>
        <p:spPr>
          <a:xfrm>
            <a:off x="375367" y="1860009"/>
            <a:ext cx="4461230" cy="2649893"/>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Book Antiqua" panose="02040602050305030304" pitchFamily="18" charset="0"/>
            </a:endParaRPr>
          </a:p>
        </p:txBody>
      </p:sp>
      <p:sp>
        <p:nvSpPr>
          <p:cNvPr id="8" name="Rettangolo con angoli arrotondati 7">
            <a:extLst>
              <a:ext uri="{FF2B5EF4-FFF2-40B4-BE49-F238E27FC236}">
                <a16:creationId xmlns:a16="http://schemas.microsoft.com/office/drawing/2014/main" id="{7F551C67-F71C-4DC1-BB64-22CE55A68F73}"/>
              </a:ext>
            </a:extLst>
          </p:cNvPr>
          <p:cNvSpPr/>
          <p:nvPr/>
        </p:nvSpPr>
        <p:spPr>
          <a:xfrm>
            <a:off x="1552600" y="2868688"/>
            <a:ext cx="1837415" cy="56038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err="1">
                <a:solidFill>
                  <a:schemeClr val="tx1"/>
                </a:solidFill>
                <a:latin typeface="Book Antiqua" panose="02040602050305030304" pitchFamily="18" charset="0"/>
              </a:rPr>
              <a:t>Materiality</a:t>
            </a:r>
            <a:endParaRPr lang="it-IT" dirty="0">
              <a:solidFill>
                <a:schemeClr val="tx1"/>
              </a:solidFill>
              <a:latin typeface="Book Antiqua" panose="02040602050305030304" pitchFamily="18" charset="0"/>
            </a:endParaRPr>
          </a:p>
        </p:txBody>
      </p:sp>
      <p:sp>
        <p:nvSpPr>
          <p:cNvPr id="9" name="Rettangolo con angoli arrotondati 8">
            <a:extLst>
              <a:ext uri="{FF2B5EF4-FFF2-40B4-BE49-F238E27FC236}">
                <a16:creationId xmlns:a16="http://schemas.microsoft.com/office/drawing/2014/main" id="{6C419038-3EF2-4EFD-9527-5A0C286E25BB}"/>
              </a:ext>
            </a:extLst>
          </p:cNvPr>
          <p:cNvSpPr/>
          <p:nvPr/>
        </p:nvSpPr>
        <p:spPr>
          <a:xfrm>
            <a:off x="5625392" y="1879644"/>
            <a:ext cx="5784644" cy="2649892"/>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Book Antiqua" panose="02040602050305030304" pitchFamily="18" charset="0"/>
            </a:endParaRPr>
          </a:p>
        </p:txBody>
      </p:sp>
      <p:sp>
        <p:nvSpPr>
          <p:cNvPr id="10" name="Rettangolo con angoli arrotondati 9">
            <a:extLst>
              <a:ext uri="{FF2B5EF4-FFF2-40B4-BE49-F238E27FC236}">
                <a16:creationId xmlns:a16="http://schemas.microsoft.com/office/drawing/2014/main" id="{F33F9B00-0652-4A79-830C-64280D18739B}"/>
              </a:ext>
            </a:extLst>
          </p:cNvPr>
          <p:cNvSpPr/>
          <p:nvPr/>
        </p:nvSpPr>
        <p:spPr>
          <a:xfrm>
            <a:off x="5794921" y="2028933"/>
            <a:ext cx="2049102" cy="56038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solidFill>
                  <a:schemeClr val="tx1"/>
                </a:solidFill>
                <a:latin typeface="Book Antiqua" panose="02040602050305030304" pitchFamily="18" charset="0"/>
              </a:rPr>
              <a:t>Complete</a:t>
            </a:r>
          </a:p>
        </p:txBody>
      </p:sp>
      <p:sp>
        <p:nvSpPr>
          <p:cNvPr id="11" name="Rettangolo con angoli arrotondati 10">
            <a:extLst>
              <a:ext uri="{FF2B5EF4-FFF2-40B4-BE49-F238E27FC236}">
                <a16:creationId xmlns:a16="http://schemas.microsoft.com/office/drawing/2014/main" id="{34136316-C31E-46A2-B6AE-4B92E8C6A3A7}"/>
              </a:ext>
            </a:extLst>
          </p:cNvPr>
          <p:cNvSpPr/>
          <p:nvPr/>
        </p:nvSpPr>
        <p:spPr>
          <a:xfrm>
            <a:off x="5794921" y="2924396"/>
            <a:ext cx="2049102" cy="56038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solidFill>
                  <a:schemeClr val="tx1"/>
                </a:solidFill>
                <a:latin typeface="Book Antiqua" panose="02040602050305030304" pitchFamily="18" charset="0"/>
              </a:rPr>
              <a:t>Free from </a:t>
            </a:r>
            <a:r>
              <a:rPr lang="it-IT" dirty="0" err="1">
                <a:solidFill>
                  <a:schemeClr val="tx1"/>
                </a:solidFill>
                <a:latin typeface="Book Antiqua" panose="02040602050305030304" pitchFamily="18" charset="0"/>
              </a:rPr>
              <a:t>errors</a:t>
            </a:r>
            <a:endParaRPr lang="it-IT" dirty="0">
              <a:solidFill>
                <a:schemeClr val="tx1"/>
              </a:solidFill>
              <a:latin typeface="Book Antiqua" panose="02040602050305030304" pitchFamily="18" charset="0"/>
            </a:endParaRPr>
          </a:p>
        </p:txBody>
      </p:sp>
      <p:sp>
        <p:nvSpPr>
          <p:cNvPr id="12" name="Rettangolo con angoli arrotondati 11">
            <a:extLst>
              <a:ext uri="{FF2B5EF4-FFF2-40B4-BE49-F238E27FC236}">
                <a16:creationId xmlns:a16="http://schemas.microsoft.com/office/drawing/2014/main" id="{05F0E14A-BDCD-42B7-A38D-7EA912753D1C}"/>
              </a:ext>
            </a:extLst>
          </p:cNvPr>
          <p:cNvSpPr/>
          <p:nvPr/>
        </p:nvSpPr>
        <p:spPr>
          <a:xfrm>
            <a:off x="5794921" y="3726966"/>
            <a:ext cx="2049102" cy="56038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err="1">
                <a:solidFill>
                  <a:schemeClr val="tx1"/>
                </a:solidFill>
                <a:latin typeface="Book Antiqua" panose="02040602050305030304" pitchFamily="18" charset="0"/>
              </a:rPr>
              <a:t>Neutral</a:t>
            </a:r>
            <a:endParaRPr lang="it-IT" dirty="0">
              <a:solidFill>
                <a:schemeClr val="tx1"/>
              </a:solidFill>
              <a:latin typeface="Book Antiqua" panose="02040602050305030304" pitchFamily="18" charset="0"/>
            </a:endParaRPr>
          </a:p>
        </p:txBody>
      </p:sp>
      <p:sp>
        <p:nvSpPr>
          <p:cNvPr id="13" name="Rettangolo con angoli arrotondati 12">
            <a:extLst>
              <a:ext uri="{FF2B5EF4-FFF2-40B4-BE49-F238E27FC236}">
                <a16:creationId xmlns:a16="http://schemas.microsoft.com/office/drawing/2014/main" id="{F376DED6-F4EC-4D10-9F44-0D70AAFF62FC}"/>
              </a:ext>
            </a:extLst>
          </p:cNvPr>
          <p:cNvSpPr/>
          <p:nvPr/>
        </p:nvSpPr>
        <p:spPr>
          <a:xfrm>
            <a:off x="8421131" y="2282382"/>
            <a:ext cx="2411797" cy="757791"/>
          </a:xfrm>
          <a:prstGeom prst="round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ln>
                  <a:solidFill>
                    <a:schemeClr val="tx1"/>
                  </a:solidFill>
                </a:ln>
                <a:solidFill>
                  <a:schemeClr val="accent1">
                    <a:lumMod val="50000"/>
                  </a:schemeClr>
                </a:solidFill>
                <a:latin typeface="Book Antiqua" panose="02040602050305030304" pitchFamily="18" charset="0"/>
              </a:rPr>
              <a:t>Ruolo strumentale</a:t>
            </a:r>
          </a:p>
          <a:p>
            <a:pPr algn="ctr"/>
            <a:r>
              <a:rPr lang="it-IT" dirty="0" err="1">
                <a:ln>
                  <a:solidFill>
                    <a:schemeClr val="tx1"/>
                  </a:solidFill>
                </a:ln>
                <a:solidFill>
                  <a:schemeClr val="accent1">
                    <a:lumMod val="50000"/>
                  </a:schemeClr>
                </a:solidFill>
                <a:latin typeface="Book Antiqua" panose="02040602050305030304" pitchFamily="18" charset="0"/>
              </a:rPr>
              <a:t>Substance</a:t>
            </a:r>
            <a:r>
              <a:rPr lang="it-IT" dirty="0">
                <a:ln>
                  <a:solidFill>
                    <a:schemeClr val="tx1"/>
                  </a:solidFill>
                </a:ln>
                <a:solidFill>
                  <a:schemeClr val="accent1">
                    <a:lumMod val="50000"/>
                  </a:schemeClr>
                </a:solidFill>
                <a:latin typeface="Book Antiqua" panose="02040602050305030304" pitchFamily="18" charset="0"/>
              </a:rPr>
              <a:t> over </a:t>
            </a:r>
            <a:r>
              <a:rPr lang="it-IT" dirty="0" err="1">
                <a:ln>
                  <a:solidFill>
                    <a:schemeClr val="tx1"/>
                  </a:solidFill>
                </a:ln>
                <a:solidFill>
                  <a:schemeClr val="accent1">
                    <a:lumMod val="50000"/>
                  </a:schemeClr>
                </a:solidFill>
                <a:latin typeface="Book Antiqua" panose="02040602050305030304" pitchFamily="18" charset="0"/>
              </a:rPr>
              <a:t>form</a:t>
            </a:r>
            <a:endParaRPr lang="it-IT" dirty="0">
              <a:ln>
                <a:solidFill>
                  <a:schemeClr val="tx1"/>
                </a:solidFill>
              </a:ln>
              <a:solidFill>
                <a:schemeClr val="accent1">
                  <a:lumMod val="50000"/>
                </a:schemeClr>
              </a:solidFill>
              <a:latin typeface="Book Antiqua" panose="02040602050305030304" pitchFamily="18" charset="0"/>
            </a:endParaRPr>
          </a:p>
        </p:txBody>
      </p:sp>
      <p:sp>
        <p:nvSpPr>
          <p:cNvPr id="14" name="Rettangolo con angoli arrotondati 13">
            <a:extLst>
              <a:ext uri="{FF2B5EF4-FFF2-40B4-BE49-F238E27FC236}">
                <a16:creationId xmlns:a16="http://schemas.microsoft.com/office/drawing/2014/main" id="{EB586CAD-9842-4F1D-AA45-5E497875623A}"/>
              </a:ext>
            </a:extLst>
          </p:cNvPr>
          <p:cNvSpPr/>
          <p:nvPr/>
        </p:nvSpPr>
        <p:spPr>
          <a:xfrm>
            <a:off x="8421131" y="3637594"/>
            <a:ext cx="2411797" cy="757791"/>
          </a:xfrm>
          <a:prstGeom prst="round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ln>
                  <a:solidFill>
                    <a:schemeClr val="tx1"/>
                  </a:solidFill>
                </a:ln>
                <a:solidFill>
                  <a:schemeClr val="accent1">
                    <a:lumMod val="50000"/>
                  </a:schemeClr>
                </a:solidFill>
                <a:latin typeface="Book Antiqua" panose="02040602050305030304" pitchFamily="18" charset="0"/>
              </a:rPr>
              <a:t>Ruolo strumentale della prudenza</a:t>
            </a:r>
          </a:p>
        </p:txBody>
      </p:sp>
      <p:cxnSp>
        <p:nvCxnSpPr>
          <p:cNvPr id="16" name="Connettore 2 15">
            <a:extLst>
              <a:ext uri="{FF2B5EF4-FFF2-40B4-BE49-F238E27FC236}">
                <a16:creationId xmlns:a16="http://schemas.microsoft.com/office/drawing/2014/main" id="{0A962FC8-74E5-49F2-B673-3EEB4655351C}"/>
              </a:ext>
            </a:extLst>
          </p:cNvPr>
          <p:cNvCxnSpPr>
            <a:cxnSpLocks/>
            <a:endCxn id="14" idx="1"/>
          </p:cNvCxnSpPr>
          <p:nvPr/>
        </p:nvCxnSpPr>
        <p:spPr>
          <a:xfrm flipV="1">
            <a:off x="7866992" y="4016490"/>
            <a:ext cx="554139"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CasellaDiTesto 19">
            <a:extLst>
              <a:ext uri="{FF2B5EF4-FFF2-40B4-BE49-F238E27FC236}">
                <a16:creationId xmlns:a16="http://schemas.microsoft.com/office/drawing/2014/main" id="{36F4EFD4-7551-49FE-A12F-AB42E1844E1B}"/>
              </a:ext>
            </a:extLst>
          </p:cNvPr>
          <p:cNvSpPr txBox="1"/>
          <p:nvPr/>
        </p:nvSpPr>
        <p:spPr>
          <a:xfrm>
            <a:off x="3091390" y="5334093"/>
            <a:ext cx="2129109" cy="923330"/>
          </a:xfrm>
          <a:prstGeom prst="rect">
            <a:avLst/>
          </a:prstGeom>
          <a:noFill/>
        </p:spPr>
        <p:txBody>
          <a:bodyPr wrap="square" rtlCol="0">
            <a:spAutoFit/>
          </a:bodyPr>
          <a:lstStyle/>
          <a:p>
            <a:r>
              <a:rPr lang="it-IT" dirty="0">
                <a:latin typeface="Book Antiqua" panose="02040602050305030304" pitchFamily="18" charset="0"/>
              </a:rPr>
              <a:t>Profili che potenziano i caratteri qualitativi</a:t>
            </a:r>
          </a:p>
        </p:txBody>
      </p:sp>
      <p:sp>
        <p:nvSpPr>
          <p:cNvPr id="21" name="CasellaDiTesto 20">
            <a:extLst>
              <a:ext uri="{FF2B5EF4-FFF2-40B4-BE49-F238E27FC236}">
                <a16:creationId xmlns:a16="http://schemas.microsoft.com/office/drawing/2014/main" id="{0DFE6996-A079-4EDC-8DF1-B59511C3FEA6}"/>
              </a:ext>
            </a:extLst>
          </p:cNvPr>
          <p:cNvSpPr txBox="1"/>
          <p:nvPr/>
        </p:nvSpPr>
        <p:spPr>
          <a:xfrm>
            <a:off x="5962262" y="5080178"/>
            <a:ext cx="2129109" cy="1431161"/>
          </a:xfrm>
          <a:prstGeom prst="rect">
            <a:avLst/>
          </a:prstGeom>
          <a:noFill/>
        </p:spPr>
        <p:txBody>
          <a:bodyPr wrap="none" rtlCol="0">
            <a:spAutoFit/>
          </a:bodyPr>
          <a:lstStyle/>
          <a:p>
            <a:pPr marL="285750" indent="-285750">
              <a:spcBef>
                <a:spcPts val="600"/>
              </a:spcBef>
              <a:buFont typeface="Arial" panose="020B0604020202020204" pitchFamily="34" charset="0"/>
              <a:buChar char="•"/>
            </a:pPr>
            <a:r>
              <a:rPr lang="it-IT" dirty="0">
                <a:latin typeface="Book Antiqua" panose="02040602050305030304" pitchFamily="18" charset="0"/>
              </a:rPr>
              <a:t>Comparabilità</a:t>
            </a:r>
          </a:p>
          <a:p>
            <a:pPr marL="285750" indent="-285750">
              <a:spcBef>
                <a:spcPts val="600"/>
              </a:spcBef>
              <a:buFont typeface="Arial" panose="020B0604020202020204" pitchFamily="34" charset="0"/>
              <a:buChar char="•"/>
            </a:pPr>
            <a:r>
              <a:rPr lang="it-IT" dirty="0">
                <a:latin typeface="Book Antiqua" panose="02040602050305030304" pitchFamily="18" charset="0"/>
              </a:rPr>
              <a:t>Verificabilità</a:t>
            </a:r>
          </a:p>
          <a:p>
            <a:pPr marL="285750" indent="-285750">
              <a:spcBef>
                <a:spcPts val="600"/>
              </a:spcBef>
              <a:buFont typeface="Arial" panose="020B0604020202020204" pitchFamily="34" charset="0"/>
              <a:buChar char="•"/>
            </a:pPr>
            <a:r>
              <a:rPr lang="it-IT" dirty="0">
                <a:latin typeface="Book Antiqua" panose="02040602050305030304" pitchFamily="18" charset="0"/>
              </a:rPr>
              <a:t>Tempestività</a:t>
            </a:r>
          </a:p>
          <a:p>
            <a:pPr marL="285750" indent="-285750">
              <a:spcBef>
                <a:spcPts val="600"/>
              </a:spcBef>
              <a:buFont typeface="Arial" panose="020B0604020202020204" pitchFamily="34" charset="0"/>
              <a:buChar char="•"/>
            </a:pPr>
            <a:r>
              <a:rPr lang="it-IT" dirty="0">
                <a:latin typeface="Book Antiqua" panose="02040602050305030304" pitchFamily="18" charset="0"/>
              </a:rPr>
              <a:t>Comprensibilità</a:t>
            </a:r>
          </a:p>
        </p:txBody>
      </p:sp>
      <p:sp>
        <p:nvSpPr>
          <p:cNvPr id="22" name="Parentesi graffa aperta 21">
            <a:extLst>
              <a:ext uri="{FF2B5EF4-FFF2-40B4-BE49-F238E27FC236}">
                <a16:creationId xmlns:a16="http://schemas.microsoft.com/office/drawing/2014/main" id="{130BABA3-F0AE-4686-8F30-568E134FDFDF}"/>
              </a:ext>
            </a:extLst>
          </p:cNvPr>
          <p:cNvSpPr/>
          <p:nvPr/>
        </p:nvSpPr>
        <p:spPr>
          <a:xfrm>
            <a:off x="5714978" y="4986872"/>
            <a:ext cx="247284" cy="1660849"/>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p>
        </p:txBody>
      </p:sp>
    </p:spTree>
    <p:extLst>
      <p:ext uri="{BB962C8B-B14F-4D97-AF65-F5344CB8AC3E}">
        <p14:creationId xmlns:p14="http://schemas.microsoft.com/office/powerpoint/2010/main" val="6208082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CB73BC91-1ED8-4CA2-A6CB-9D9617A5F273}"/>
              </a:ext>
            </a:extLst>
          </p:cNvPr>
          <p:cNvSpPr txBox="1"/>
          <p:nvPr/>
        </p:nvSpPr>
        <p:spPr>
          <a:xfrm>
            <a:off x="680936" y="3083668"/>
            <a:ext cx="1327016" cy="1200329"/>
          </a:xfrm>
          <a:prstGeom prst="rect">
            <a:avLst/>
          </a:prstGeom>
          <a:noFill/>
        </p:spPr>
        <p:txBody>
          <a:bodyPr wrap="square" rtlCol="0">
            <a:spAutoFit/>
          </a:bodyPr>
          <a:lstStyle/>
          <a:p>
            <a:r>
              <a:rPr lang="it-IT" dirty="0">
                <a:latin typeface="Book Antiqua" panose="02040602050305030304" pitchFamily="18" charset="0"/>
              </a:rPr>
              <a:t>Attività, Passività e Patrimonio Netto</a:t>
            </a:r>
          </a:p>
        </p:txBody>
      </p:sp>
      <p:sp>
        <p:nvSpPr>
          <p:cNvPr id="3" name="Parentesi graffa aperta 2">
            <a:extLst>
              <a:ext uri="{FF2B5EF4-FFF2-40B4-BE49-F238E27FC236}">
                <a16:creationId xmlns:a16="http://schemas.microsoft.com/office/drawing/2014/main" id="{6B35046A-C5A0-45F1-8C09-00B5CA14D35E}"/>
              </a:ext>
            </a:extLst>
          </p:cNvPr>
          <p:cNvSpPr/>
          <p:nvPr/>
        </p:nvSpPr>
        <p:spPr>
          <a:xfrm>
            <a:off x="2033080" y="204281"/>
            <a:ext cx="554477" cy="6449437"/>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latin typeface="Book Antiqua" panose="02040602050305030304" pitchFamily="18" charset="0"/>
            </a:endParaRPr>
          </a:p>
        </p:txBody>
      </p:sp>
      <p:sp>
        <p:nvSpPr>
          <p:cNvPr id="4" name="CasellaDiTesto 3">
            <a:extLst>
              <a:ext uri="{FF2B5EF4-FFF2-40B4-BE49-F238E27FC236}">
                <a16:creationId xmlns:a16="http://schemas.microsoft.com/office/drawing/2014/main" id="{D4C460C3-9C0D-4C69-B558-BDA36FD2C57A}"/>
              </a:ext>
            </a:extLst>
          </p:cNvPr>
          <p:cNvSpPr txBox="1"/>
          <p:nvPr/>
        </p:nvSpPr>
        <p:spPr>
          <a:xfrm>
            <a:off x="2881823" y="2410244"/>
            <a:ext cx="2616740" cy="2308324"/>
          </a:xfrm>
          <a:prstGeom prst="rect">
            <a:avLst/>
          </a:prstGeom>
          <a:noFill/>
        </p:spPr>
        <p:txBody>
          <a:bodyPr wrap="square" rtlCol="0">
            <a:spAutoFit/>
          </a:bodyPr>
          <a:lstStyle/>
          <a:p>
            <a:r>
              <a:rPr lang="it-IT" dirty="0">
                <a:latin typeface="Book Antiqua" panose="02040602050305030304" pitchFamily="18" charset="0"/>
              </a:rPr>
              <a:t>Per essere iscritta in bilancio un attività deve essere una risorsa economica presente  sotto il controllo dell’azienda per effetto di operazioni svolte in passato</a:t>
            </a:r>
          </a:p>
        </p:txBody>
      </p:sp>
      <p:cxnSp>
        <p:nvCxnSpPr>
          <p:cNvPr id="6" name="Connettore 2 5">
            <a:extLst>
              <a:ext uri="{FF2B5EF4-FFF2-40B4-BE49-F238E27FC236}">
                <a16:creationId xmlns:a16="http://schemas.microsoft.com/office/drawing/2014/main" id="{055F79B9-86BF-4F17-B77D-1AD0C0109A18}"/>
              </a:ext>
            </a:extLst>
          </p:cNvPr>
          <p:cNvCxnSpPr>
            <a:cxnSpLocks/>
          </p:cNvCxnSpPr>
          <p:nvPr/>
        </p:nvCxnSpPr>
        <p:spPr>
          <a:xfrm flipV="1">
            <a:off x="5665555" y="1017037"/>
            <a:ext cx="1462389" cy="129804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CasellaDiTesto 6">
            <a:extLst>
              <a:ext uri="{FF2B5EF4-FFF2-40B4-BE49-F238E27FC236}">
                <a16:creationId xmlns:a16="http://schemas.microsoft.com/office/drawing/2014/main" id="{0F4904A3-7F99-4B04-8CC2-E6E8A7FD6959}"/>
              </a:ext>
            </a:extLst>
          </p:cNvPr>
          <p:cNvSpPr txBox="1"/>
          <p:nvPr/>
        </p:nvSpPr>
        <p:spPr>
          <a:xfrm>
            <a:off x="7329014" y="260064"/>
            <a:ext cx="3852153" cy="1477328"/>
          </a:xfrm>
          <a:prstGeom prst="rect">
            <a:avLst/>
          </a:prstGeom>
          <a:noFill/>
        </p:spPr>
        <p:txBody>
          <a:bodyPr wrap="square" rtlCol="0">
            <a:spAutoFit/>
          </a:bodyPr>
          <a:lstStyle/>
          <a:p>
            <a:r>
              <a:rPr lang="it-IT" dirty="0">
                <a:latin typeface="Book Antiqua" panose="02040602050305030304" pitchFamily="18" charset="0"/>
              </a:rPr>
              <a:t>Risorsa economica è un diritto, anche non derivante da contratti o leggi, che ha il potenziale di produrre benefici economici (sia maggiori ricavi che minori costi) </a:t>
            </a:r>
          </a:p>
        </p:txBody>
      </p:sp>
      <p:cxnSp>
        <p:nvCxnSpPr>
          <p:cNvPr id="9" name="Connettore 2 8">
            <a:extLst>
              <a:ext uri="{FF2B5EF4-FFF2-40B4-BE49-F238E27FC236}">
                <a16:creationId xmlns:a16="http://schemas.microsoft.com/office/drawing/2014/main" id="{3B7EDB91-3134-438E-861A-A289EA414890}"/>
              </a:ext>
            </a:extLst>
          </p:cNvPr>
          <p:cNvCxnSpPr>
            <a:cxnSpLocks/>
          </p:cNvCxnSpPr>
          <p:nvPr/>
        </p:nvCxnSpPr>
        <p:spPr>
          <a:xfrm flipV="1">
            <a:off x="5722297" y="3172408"/>
            <a:ext cx="1405647" cy="46043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CasellaDiTesto 9">
            <a:extLst>
              <a:ext uri="{FF2B5EF4-FFF2-40B4-BE49-F238E27FC236}">
                <a16:creationId xmlns:a16="http://schemas.microsoft.com/office/drawing/2014/main" id="{E6754B66-5E1F-41D0-9CC9-02374267E191}"/>
              </a:ext>
            </a:extLst>
          </p:cNvPr>
          <p:cNvSpPr txBox="1"/>
          <p:nvPr/>
        </p:nvSpPr>
        <p:spPr>
          <a:xfrm>
            <a:off x="7324928" y="1896855"/>
            <a:ext cx="4760067" cy="646331"/>
          </a:xfrm>
          <a:prstGeom prst="rect">
            <a:avLst/>
          </a:prstGeom>
          <a:noFill/>
        </p:spPr>
        <p:txBody>
          <a:bodyPr wrap="square" rtlCol="0">
            <a:spAutoFit/>
          </a:bodyPr>
          <a:lstStyle/>
          <a:p>
            <a:r>
              <a:rPr lang="it-IT" dirty="0">
                <a:latin typeface="Book Antiqua" panose="02040602050305030304" pitchFamily="18" charset="0"/>
              </a:rPr>
              <a:t>Non costituiscono attività i diritti che l’azienda ha verso se stessa</a:t>
            </a:r>
          </a:p>
        </p:txBody>
      </p:sp>
      <p:cxnSp>
        <p:nvCxnSpPr>
          <p:cNvPr id="12" name="Connettore 2 11">
            <a:extLst>
              <a:ext uri="{FF2B5EF4-FFF2-40B4-BE49-F238E27FC236}">
                <a16:creationId xmlns:a16="http://schemas.microsoft.com/office/drawing/2014/main" id="{0F63D1C1-871A-4FB5-832F-A6E8FFDB04E1}"/>
              </a:ext>
            </a:extLst>
          </p:cNvPr>
          <p:cNvCxnSpPr>
            <a:cxnSpLocks/>
          </p:cNvCxnSpPr>
          <p:nvPr/>
        </p:nvCxnSpPr>
        <p:spPr>
          <a:xfrm>
            <a:off x="5654204" y="4679435"/>
            <a:ext cx="1462389" cy="93716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CasellaDiTesto 12">
            <a:extLst>
              <a:ext uri="{FF2B5EF4-FFF2-40B4-BE49-F238E27FC236}">
                <a16:creationId xmlns:a16="http://schemas.microsoft.com/office/drawing/2014/main" id="{7A4DC3C6-C312-4B29-8C7B-B32B58CB50A3}"/>
              </a:ext>
            </a:extLst>
          </p:cNvPr>
          <p:cNvSpPr txBox="1"/>
          <p:nvPr/>
        </p:nvSpPr>
        <p:spPr>
          <a:xfrm>
            <a:off x="7329014" y="2615516"/>
            <a:ext cx="4192621" cy="923330"/>
          </a:xfrm>
          <a:prstGeom prst="rect">
            <a:avLst/>
          </a:prstGeom>
          <a:noFill/>
        </p:spPr>
        <p:txBody>
          <a:bodyPr wrap="square" rtlCol="0">
            <a:spAutoFit/>
          </a:bodyPr>
          <a:lstStyle/>
          <a:p>
            <a:r>
              <a:rPr lang="it-IT" dirty="0">
                <a:latin typeface="Book Antiqua" panose="02040602050305030304" pitchFamily="18" charset="0"/>
              </a:rPr>
              <a:t>La risorsa è quella presente in azienda, non il beneficio futuro che se ne ricava (es. opzione)</a:t>
            </a:r>
          </a:p>
        </p:txBody>
      </p:sp>
      <p:cxnSp>
        <p:nvCxnSpPr>
          <p:cNvPr id="15" name="Connettore 2 14">
            <a:extLst>
              <a:ext uri="{FF2B5EF4-FFF2-40B4-BE49-F238E27FC236}">
                <a16:creationId xmlns:a16="http://schemas.microsoft.com/office/drawing/2014/main" id="{D3E69FB7-5445-42D5-B3C0-58A0B3BA8E88}"/>
              </a:ext>
            </a:extLst>
          </p:cNvPr>
          <p:cNvCxnSpPr>
            <a:cxnSpLocks/>
          </p:cNvCxnSpPr>
          <p:nvPr/>
        </p:nvCxnSpPr>
        <p:spPr>
          <a:xfrm flipV="1">
            <a:off x="5665555" y="2410244"/>
            <a:ext cx="1462389" cy="69164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CasellaDiTesto 16">
            <a:extLst>
              <a:ext uri="{FF2B5EF4-FFF2-40B4-BE49-F238E27FC236}">
                <a16:creationId xmlns:a16="http://schemas.microsoft.com/office/drawing/2014/main" id="{558E420D-97D6-4399-A647-6EFFBB6FCCC4}"/>
              </a:ext>
            </a:extLst>
          </p:cNvPr>
          <p:cNvSpPr txBox="1"/>
          <p:nvPr/>
        </p:nvSpPr>
        <p:spPr>
          <a:xfrm>
            <a:off x="7329013" y="3559032"/>
            <a:ext cx="4192621" cy="1477328"/>
          </a:xfrm>
          <a:prstGeom prst="rect">
            <a:avLst/>
          </a:prstGeom>
          <a:noFill/>
        </p:spPr>
        <p:txBody>
          <a:bodyPr wrap="square" rtlCol="0">
            <a:spAutoFit/>
          </a:bodyPr>
          <a:lstStyle/>
          <a:p>
            <a:r>
              <a:rPr lang="it-IT" dirty="0">
                <a:latin typeface="Book Antiqua" panose="02040602050305030304" pitchFamily="18" charset="0"/>
              </a:rPr>
              <a:t>Un’attività è controllata se si ha la capacità esclusiva ed effettiva di fruire dei benefici economici che produce. Non è quindi indispensabile il diritto di proprietà (es. leasing)</a:t>
            </a:r>
          </a:p>
        </p:txBody>
      </p:sp>
      <p:cxnSp>
        <p:nvCxnSpPr>
          <p:cNvPr id="20" name="Connettore 2 19">
            <a:extLst>
              <a:ext uri="{FF2B5EF4-FFF2-40B4-BE49-F238E27FC236}">
                <a16:creationId xmlns:a16="http://schemas.microsoft.com/office/drawing/2014/main" id="{F4F5AEB8-8715-4E11-B8F6-D36E09C56EFA}"/>
              </a:ext>
            </a:extLst>
          </p:cNvPr>
          <p:cNvCxnSpPr>
            <a:cxnSpLocks/>
          </p:cNvCxnSpPr>
          <p:nvPr/>
        </p:nvCxnSpPr>
        <p:spPr>
          <a:xfrm>
            <a:off x="5654204" y="4162268"/>
            <a:ext cx="1462389" cy="12172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CasellaDiTesto 20">
            <a:extLst>
              <a:ext uri="{FF2B5EF4-FFF2-40B4-BE49-F238E27FC236}">
                <a16:creationId xmlns:a16="http://schemas.microsoft.com/office/drawing/2014/main" id="{56158074-9D5C-44CE-A789-433AE1EA5B18}"/>
              </a:ext>
            </a:extLst>
          </p:cNvPr>
          <p:cNvSpPr txBox="1"/>
          <p:nvPr/>
        </p:nvSpPr>
        <p:spPr>
          <a:xfrm>
            <a:off x="7365739" y="5103674"/>
            <a:ext cx="4400163" cy="1477328"/>
          </a:xfrm>
          <a:prstGeom prst="rect">
            <a:avLst/>
          </a:prstGeom>
          <a:noFill/>
        </p:spPr>
        <p:txBody>
          <a:bodyPr wrap="square" rtlCol="0">
            <a:spAutoFit/>
          </a:bodyPr>
          <a:lstStyle/>
          <a:p>
            <a:r>
              <a:rPr lang="it-IT" dirty="0">
                <a:latin typeface="Book Antiqua" panose="02040602050305030304" pitchFamily="18" charset="0"/>
              </a:rPr>
              <a:t>Il richiamo alle operazioni svolte in passato giustifica la non iscrizione di impegni all’acquisto di beni. Non è richiesto il sostenimento di un costo o di un sacrificio economico (es. donazione)</a:t>
            </a:r>
          </a:p>
        </p:txBody>
      </p:sp>
    </p:spTree>
    <p:extLst>
      <p:ext uri="{BB962C8B-B14F-4D97-AF65-F5344CB8AC3E}">
        <p14:creationId xmlns:p14="http://schemas.microsoft.com/office/powerpoint/2010/main" val="9728289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CB73BC91-1ED8-4CA2-A6CB-9D9617A5F273}"/>
              </a:ext>
            </a:extLst>
          </p:cNvPr>
          <p:cNvSpPr txBox="1"/>
          <p:nvPr/>
        </p:nvSpPr>
        <p:spPr>
          <a:xfrm>
            <a:off x="491413" y="3083668"/>
            <a:ext cx="1386026" cy="1477328"/>
          </a:xfrm>
          <a:prstGeom prst="rect">
            <a:avLst/>
          </a:prstGeom>
          <a:noFill/>
        </p:spPr>
        <p:txBody>
          <a:bodyPr wrap="square" rtlCol="0">
            <a:spAutoFit/>
          </a:bodyPr>
          <a:lstStyle/>
          <a:p>
            <a:r>
              <a:rPr lang="it-IT" dirty="0">
                <a:latin typeface="Book Antiqua" panose="02040602050305030304" pitchFamily="18" charset="0"/>
              </a:rPr>
              <a:t>Attività, Passività e Patrimonio Netto (segue)</a:t>
            </a:r>
          </a:p>
        </p:txBody>
      </p:sp>
      <p:sp>
        <p:nvSpPr>
          <p:cNvPr id="3" name="Parentesi graffa aperta 2">
            <a:extLst>
              <a:ext uri="{FF2B5EF4-FFF2-40B4-BE49-F238E27FC236}">
                <a16:creationId xmlns:a16="http://schemas.microsoft.com/office/drawing/2014/main" id="{6B35046A-C5A0-45F1-8C09-00B5CA14D35E}"/>
              </a:ext>
            </a:extLst>
          </p:cNvPr>
          <p:cNvSpPr/>
          <p:nvPr/>
        </p:nvSpPr>
        <p:spPr>
          <a:xfrm>
            <a:off x="2033080" y="204281"/>
            <a:ext cx="554477" cy="6449437"/>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latin typeface="Book Antiqua" panose="02040602050305030304" pitchFamily="18" charset="0"/>
            </a:endParaRPr>
          </a:p>
        </p:txBody>
      </p:sp>
      <p:sp>
        <p:nvSpPr>
          <p:cNvPr id="4" name="CasellaDiTesto 3">
            <a:extLst>
              <a:ext uri="{FF2B5EF4-FFF2-40B4-BE49-F238E27FC236}">
                <a16:creationId xmlns:a16="http://schemas.microsoft.com/office/drawing/2014/main" id="{D4C460C3-9C0D-4C69-B558-BDA36FD2C57A}"/>
              </a:ext>
            </a:extLst>
          </p:cNvPr>
          <p:cNvSpPr txBox="1"/>
          <p:nvPr/>
        </p:nvSpPr>
        <p:spPr>
          <a:xfrm>
            <a:off x="2824275" y="1267620"/>
            <a:ext cx="2616740" cy="3970318"/>
          </a:xfrm>
          <a:prstGeom prst="rect">
            <a:avLst/>
          </a:prstGeom>
          <a:noFill/>
        </p:spPr>
        <p:txBody>
          <a:bodyPr wrap="square" rtlCol="0">
            <a:spAutoFit/>
          </a:bodyPr>
          <a:lstStyle/>
          <a:p>
            <a:r>
              <a:rPr lang="it-IT" dirty="0">
                <a:latin typeface="Book Antiqua" panose="02040602050305030304" pitchFamily="18" charset="0"/>
              </a:rPr>
              <a:t>Per essere iscritta in bilancio una passività deve riferirsi ad un’obbligazione al cui adempimento l’impresa non si può sottrarre che sia il risultato di operazioni passate dalle quali sono attese uscite di risorse economiche che darebbero, se mantenute in azienda, benefici economici</a:t>
            </a:r>
          </a:p>
        </p:txBody>
      </p:sp>
      <p:cxnSp>
        <p:nvCxnSpPr>
          <p:cNvPr id="6" name="Connettore 2 5">
            <a:extLst>
              <a:ext uri="{FF2B5EF4-FFF2-40B4-BE49-F238E27FC236}">
                <a16:creationId xmlns:a16="http://schemas.microsoft.com/office/drawing/2014/main" id="{055F79B9-86BF-4F17-B77D-1AD0C0109A18}"/>
              </a:ext>
            </a:extLst>
          </p:cNvPr>
          <p:cNvCxnSpPr>
            <a:cxnSpLocks/>
          </p:cNvCxnSpPr>
          <p:nvPr/>
        </p:nvCxnSpPr>
        <p:spPr>
          <a:xfrm>
            <a:off x="5501803" y="3225868"/>
            <a:ext cx="163611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CasellaDiTesto 6">
            <a:extLst>
              <a:ext uri="{FF2B5EF4-FFF2-40B4-BE49-F238E27FC236}">
                <a16:creationId xmlns:a16="http://schemas.microsoft.com/office/drawing/2014/main" id="{0F4904A3-7F99-4B04-8CC2-E6E8A7FD6959}"/>
              </a:ext>
            </a:extLst>
          </p:cNvPr>
          <p:cNvSpPr txBox="1"/>
          <p:nvPr/>
        </p:nvSpPr>
        <p:spPr>
          <a:xfrm>
            <a:off x="7431932" y="680936"/>
            <a:ext cx="4175350" cy="1477328"/>
          </a:xfrm>
          <a:prstGeom prst="rect">
            <a:avLst/>
          </a:prstGeom>
          <a:noFill/>
        </p:spPr>
        <p:txBody>
          <a:bodyPr wrap="square" rtlCol="0">
            <a:spAutoFit/>
          </a:bodyPr>
          <a:lstStyle/>
          <a:p>
            <a:r>
              <a:rPr lang="it-IT" dirty="0">
                <a:latin typeface="Book Antiqua" panose="02040602050305030304" pitchFamily="18" charset="0"/>
              </a:rPr>
              <a:t>L’obbligazione è un impegno assunto che può derivare da un contratto, da una legge, ma anche da un’autonoma decisione resa pubblica (es. decisione di rimborsare clienti non soddisfatti)</a:t>
            </a:r>
          </a:p>
        </p:txBody>
      </p:sp>
      <p:sp>
        <p:nvSpPr>
          <p:cNvPr id="10" name="CasellaDiTesto 9">
            <a:extLst>
              <a:ext uri="{FF2B5EF4-FFF2-40B4-BE49-F238E27FC236}">
                <a16:creationId xmlns:a16="http://schemas.microsoft.com/office/drawing/2014/main" id="{E6754B66-5E1F-41D0-9CC9-02374267E191}"/>
              </a:ext>
            </a:extLst>
          </p:cNvPr>
          <p:cNvSpPr txBox="1"/>
          <p:nvPr/>
        </p:nvSpPr>
        <p:spPr>
          <a:xfrm>
            <a:off x="7439345" y="2377224"/>
            <a:ext cx="4261243" cy="1754326"/>
          </a:xfrm>
          <a:prstGeom prst="rect">
            <a:avLst/>
          </a:prstGeom>
          <a:noFill/>
        </p:spPr>
        <p:txBody>
          <a:bodyPr wrap="square" rtlCol="0">
            <a:spAutoFit/>
          </a:bodyPr>
          <a:lstStyle/>
          <a:p>
            <a:r>
              <a:rPr lang="it-IT" dirty="0">
                <a:latin typeface="Book Antiqua" panose="02040602050305030304" pitchFamily="18" charset="0"/>
              </a:rPr>
              <a:t>La necessità che la passività derivi da operazioni passate implica che non possono essere iscritte come tali elementi che avranno manifestazione in futuro (es. intenzione di acquistare dei beni)</a:t>
            </a:r>
          </a:p>
        </p:txBody>
      </p:sp>
      <p:cxnSp>
        <p:nvCxnSpPr>
          <p:cNvPr id="12" name="Connettore 2 11">
            <a:extLst>
              <a:ext uri="{FF2B5EF4-FFF2-40B4-BE49-F238E27FC236}">
                <a16:creationId xmlns:a16="http://schemas.microsoft.com/office/drawing/2014/main" id="{0F63D1C1-871A-4FB5-832F-A6E8FFDB04E1}"/>
              </a:ext>
            </a:extLst>
          </p:cNvPr>
          <p:cNvCxnSpPr>
            <a:cxnSpLocks/>
          </p:cNvCxnSpPr>
          <p:nvPr/>
        </p:nvCxnSpPr>
        <p:spPr>
          <a:xfrm>
            <a:off x="5441015" y="4370816"/>
            <a:ext cx="1636115" cy="70503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CasellaDiTesto 16">
            <a:extLst>
              <a:ext uri="{FF2B5EF4-FFF2-40B4-BE49-F238E27FC236}">
                <a16:creationId xmlns:a16="http://schemas.microsoft.com/office/drawing/2014/main" id="{558E420D-97D6-4399-A647-6EFFBB6FCCC4}"/>
              </a:ext>
            </a:extLst>
          </p:cNvPr>
          <p:cNvSpPr txBox="1"/>
          <p:nvPr/>
        </p:nvSpPr>
        <p:spPr>
          <a:xfrm>
            <a:off x="7414661" y="4637773"/>
            <a:ext cx="4192621" cy="1200329"/>
          </a:xfrm>
          <a:prstGeom prst="rect">
            <a:avLst/>
          </a:prstGeom>
          <a:noFill/>
        </p:spPr>
        <p:txBody>
          <a:bodyPr wrap="square" rtlCol="0">
            <a:spAutoFit/>
          </a:bodyPr>
          <a:lstStyle/>
          <a:p>
            <a:r>
              <a:rPr lang="it-IT" dirty="0">
                <a:latin typeface="Book Antiqua" panose="02040602050305030304" pitchFamily="18" charset="0"/>
              </a:rPr>
              <a:t>La passività deve implicare un probabile sacrificio di risorse (denaro o altri beni) che se mantenute in azienda determinerebbero benefici economici.</a:t>
            </a:r>
          </a:p>
        </p:txBody>
      </p:sp>
      <p:cxnSp>
        <p:nvCxnSpPr>
          <p:cNvPr id="20" name="Connettore 2 19">
            <a:extLst>
              <a:ext uri="{FF2B5EF4-FFF2-40B4-BE49-F238E27FC236}">
                <a16:creationId xmlns:a16="http://schemas.microsoft.com/office/drawing/2014/main" id="{F4F5AEB8-8715-4E11-B8F6-D36E09C56EFA}"/>
              </a:ext>
            </a:extLst>
          </p:cNvPr>
          <p:cNvCxnSpPr>
            <a:cxnSpLocks/>
          </p:cNvCxnSpPr>
          <p:nvPr/>
        </p:nvCxnSpPr>
        <p:spPr>
          <a:xfrm flipV="1">
            <a:off x="5501803" y="1586204"/>
            <a:ext cx="1748083" cy="7910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29174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CB73BC91-1ED8-4CA2-A6CB-9D9617A5F273}"/>
              </a:ext>
            </a:extLst>
          </p:cNvPr>
          <p:cNvSpPr txBox="1"/>
          <p:nvPr/>
        </p:nvSpPr>
        <p:spPr>
          <a:xfrm>
            <a:off x="475861" y="3083668"/>
            <a:ext cx="1401577" cy="1477328"/>
          </a:xfrm>
          <a:prstGeom prst="rect">
            <a:avLst/>
          </a:prstGeom>
          <a:noFill/>
        </p:spPr>
        <p:txBody>
          <a:bodyPr wrap="square" rtlCol="0">
            <a:spAutoFit/>
          </a:bodyPr>
          <a:lstStyle/>
          <a:p>
            <a:r>
              <a:rPr lang="it-IT" dirty="0">
                <a:latin typeface="Book Antiqua" panose="02040602050305030304" pitchFamily="18" charset="0"/>
              </a:rPr>
              <a:t>Attività, Passività e Patrimonio Netto (segue)</a:t>
            </a:r>
          </a:p>
        </p:txBody>
      </p:sp>
      <p:sp>
        <p:nvSpPr>
          <p:cNvPr id="3" name="Parentesi graffa aperta 2">
            <a:extLst>
              <a:ext uri="{FF2B5EF4-FFF2-40B4-BE49-F238E27FC236}">
                <a16:creationId xmlns:a16="http://schemas.microsoft.com/office/drawing/2014/main" id="{6B35046A-C5A0-45F1-8C09-00B5CA14D35E}"/>
              </a:ext>
            </a:extLst>
          </p:cNvPr>
          <p:cNvSpPr/>
          <p:nvPr/>
        </p:nvSpPr>
        <p:spPr>
          <a:xfrm>
            <a:off x="2033080" y="204281"/>
            <a:ext cx="554477" cy="6449437"/>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p>
        </p:txBody>
      </p:sp>
      <p:sp>
        <p:nvSpPr>
          <p:cNvPr id="4" name="CasellaDiTesto 3">
            <a:extLst>
              <a:ext uri="{FF2B5EF4-FFF2-40B4-BE49-F238E27FC236}">
                <a16:creationId xmlns:a16="http://schemas.microsoft.com/office/drawing/2014/main" id="{D4C460C3-9C0D-4C69-B558-BDA36FD2C57A}"/>
              </a:ext>
            </a:extLst>
          </p:cNvPr>
          <p:cNvSpPr txBox="1"/>
          <p:nvPr/>
        </p:nvSpPr>
        <p:spPr>
          <a:xfrm>
            <a:off x="2665214" y="2545059"/>
            <a:ext cx="2616740" cy="1077218"/>
          </a:xfrm>
          <a:prstGeom prst="rect">
            <a:avLst/>
          </a:prstGeom>
          <a:noFill/>
        </p:spPr>
        <p:txBody>
          <a:bodyPr wrap="square" rtlCol="0">
            <a:spAutoFit/>
          </a:bodyPr>
          <a:lstStyle/>
          <a:p>
            <a:r>
              <a:rPr lang="it-IT" sz="3200" dirty="0">
                <a:latin typeface="Book Antiqua" panose="02040602050305030304" pitchFamily="18" charset="0"/>
              </a:rPr>
              <a:t>Patrimonio Netto</a:t>
            </a:r>
          </a:p>
        </p:txBody>
      </p:sp>
      <p:sp>
        <p:nvSpPr>
          <p:cNvPr id="10" name="CasellaDiTesto 9">
            <a:extLst>
              <a:ext uri="{FF2B5EF4-FFF2-40B4-BE49-F238E27FC236}">
                <a16:creationId xmlns:a16="http://schemas.microsoft.com/office/drawing/2014/main" id="{E6754B66-5E1F-41D0-9CC9-02374267E191}"/>
              </a:ext>
            </a:extLst>
          </p:cNvPr>
          <p:cNvSpPr txBox="1"/>
          <p:nvPr/>
        </p:nvSpPr>
        <p:spPr>
          <a:xfrm>
            <a:off x="5965616" y="2791280"/>
            <a:ext cx="6226384" cy="584775"/>
          </a:xfrm>
          <a:prstGeom prst="rect">
            <a:avLst/>
          </a:prstGeom>
          <a:noFill/>
        </p:spPr>
        <p:txBody>
          <a:bodyPr wrap="none" rtlCol="0">
            <a:spAutoFit/>
          </a:bodyPr>
          <a:lstStyle/>
          <a:p>
            <a:r>
              <a:rPr lang="it-IT" sz="3200" dirty="0">
                <a:latin typeface="Book Antiqua" panose="02040602050305030304" pitchFamily="18" charset="0"/>
              </a:rPr>
              <a:t>Differenza tra Attività e Passività</a:t>
            </a:r>
          </a:p>
        </p:txBody>
      </p:sp>
      <p:cxnSp>
        <p:nvCxnSpPr>
          <p:cNvPr id="12" name="Connettore 2 11">
            <a:extLst>
              <a:ext uri="{FF2B5EF4-FFF2-40B4-BE49-F238E27FC236}">
                <a16:creationId xmlns:a16="http://schemas.microsoft.com/office/drawing/2014/main" id="{0F63D1C1-871A-4FB5-832F-A6E8FFDB04E1}"/>
              </a:ext>
            </a:extLst>
          </p:cNvPr>
          <p:cNvCxnSpPr>
            <a:cxnSpLocks/>
          </p:cNvCxnSpPr>
          <p:nvPr/>
        </p:nvCxnSpPr>
        <p:spPr>
          <a:xfrm>
            <a:off x="8792511" y="3549910"/>
            <a:ext cx="0" cy="119004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CasellaDiTesto 16">
            <a:extLst>
              <a:ext uri="{FF2B5EF4-FFF2-40B4-BE49-F238E27FC236}">
                <a16:creationId xmlns:a16="http://schemas.microsoft.com/office/drawing/2014/main" id="{558E420D-97D6-4399-A647-6EFFBB6FCCC4}"/>
              </a:ext>
            </a:extLst>
          </p:cNvPr>
          <p:cNvSpPr txBox="1"/>
          <p:nvPr/>
        </p:nvSpPr>
        <p:spPr>
          <a:xfrm>
            <a:off x="7219778" y="4855475"/>
            <a:ext cx="4192621" cy="1200329"/>
          </a:xfrm>
          <a:prstGeom prst="rect">
            <a:avLst/>
          </a:prstGeom>
          <a:noFill/>
        </p:spPr>
        <p:txBody>
          <a:bodyPr wrap="square" rtlCol="0">
            <a:spAutoFit/>
          </a:bodyPr>
          <a:lstStyle/>
          <a:p>
            <a:r>
              <a:rPr lang="it-IT" sz="2400" dirty="0">
                <a:latin typeface="Book Antiqua" panose="02040602050305030304" pitchFamily="18" charset="0"/>
              </a:rPr>
              <a:t>La disciplina del patrimonio netto è demandata alle varie normative nazionali</a:t>
            </a:r>
            <a:r>
              <a:rPr lang="it-IT" dirty="0">
                <a:latin typeface="Book Antiqua" panose="02040602050305030304" pitchFamily="18" charset="0"/>
              </a:rPr>
              <a:t>.</a:t>
            </a:r>
          </a:p>
        </p:txBody>
      </p:sp>
      <p:sp>
        <p:nvSpPr>
          <p:cNvPr id="8" name="Freccia a destra 7">
            <a:extLst>
              <a:ext uri="{FF2B5EF4-FFF2-40B4-BE49-F238E27FC236}">
                <a16:creationId xmlns:a16="http://schemas.microsoft.com/office/drawing/2014/main" id="{D5C65608-1991-4F51-BFCD-ACF2D9701598}"/>
              </a:ext>
            </a:extLst>
          </p:cNvPr>
          <p:cNvSpPr/>
          <p:nvPr/>
        </p:nvSpPr>
        <p:spPr>
          <a:xfrm>
            <a:off x="4743475" y="3054249"/>
            <a:ext cx="978408" cy="843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Tree>
    <p:extLst>
      <p:ext uri="{BB962C8B-B14F-4D97-AF65-F5344CB8AC3E}">
        <p14:creationId xmlns:p14="http://schemas.microsoft.com/office/powerpoint/2010/main" val="13698341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CB73BC91-1ED8-4CA2-A6CB-9D9617A5F273}"/>
              </a:ext>
            </a:extLst>
          </p:cNvPr>
          <p:cNvSpPr txBox="1"/>
          <p:nvPr/>
        </p:nvSpPr>
        <p:spPr>
          <a:xfrm>
            <a:off x="637977" y="2776043"/>
            <a:ext cx="1196502" cy="1384995"/>
          </a:xfrm>
          <a:prstGeom prst="rect">
            <a:avLst/>
          </a:prstGeom>
          <a:noFill/>
        </p:spPr>
        <p:txBody>
          <a:bodyPr wrap="square" rtlCol="0">
            <a:spAutoFit/>
          </a:bodyPr>
          <a:lstStyle/>
          <a:p>
            <a:r>
              <a:rPr lang="it-IT" sz="2800" dirty="0">
                <a:latin typeface="Book Antiqua" panose="02040602050305030304" pitchFamily="18" charset="0"/>
              </a:rPr>
              <a:t>Ricavi e Costi</a:t>
            </a:r>
          </a:p>
        </p:txBody>
      </p:sp>
      <p:sp>
        <p:nvSpPr>
          <p:cNvPr id="3" name="Parentesi graffa aperta 2">
            <a:extLst>
              <a:ext uri="{FF2B5EF4-FFF2-40B4-BE49-F238E27FC236}">
                <a16:creationId xmlns:a16="http://schemas.microsoft.com/office/drawing/2014/main" id="{6B35046A-C5A0-45F1-8C09-00B5CA14D35E}"/>
              </a:ext>
            </a:extLst>
          </p:cNvPr>
          <p:cNvSpPr/>
          <p:nvPr/>
        </p:nvSpPr>
        <p:spPr>
          <a:xfrm>
            <a:off x="2033080" y="204281"/>
            <a:ext cx="554477" cy="6449437"/>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p>
        </p:txBody>
      </p:sp>
      <p:sp>
        <p:nvSpPr>
          <p:cNvPr id="4" name="CasellaDiTesto 3">
            <a:extLst>
              <a:ext uri="{FF2B5EF4-FFF2-40B4-BE49-F238E27FC236}">
                <a16:creationId xmlns:a16="http://schemas.microsoft.com/office/drawing/2014/main" id="{D4C460C3-9C0D-4C69-B558-BDA36FD2C57A}"/>
              </a:ext>
            </a:extLst>
          </p:cNvPr>
          <p:cNvSpPr txBox="1"/>
          <p:nvPr/>
        </p:nvSpPr>
        <p:spPr>
          <a:xfrm>
            <a:off x="2743199" y="848026"/>
            <a:ext cx="2616740" cy="584775"/>
          </a:xfrm>
          <a:prstGeom prst="rect">
            <a:avLst/>
          </a:prstGeom>
          <a:noFill/>
        </p:spPr>
        <p:txBody>
          <a:bodyPr wrap="square" rtlCol="0">
            <a:spAutoFit/>
          </a:bodyPr>
          <a:lstStyle/>
          <a:p>
            <a:r>
              <a:rPr lang="it-IT" sz="3200" dirty="0">
                <a:latin typeface="Book Antiqua" panose="02040602050305030304" pitchFamily="18" charset="0"/>
              </a:rPr>
              <a:t>Ricavi</a:t>
            </a:r>
          </a:p>
        </p:txBody>
      </p:sp>
      <p:sp>
        <p:nvSpPr>
          <p:cNvPr id="10" name="CasellaDiTesto 9">
            <a:extLst>
              <a:ext uri="{FF2B5EF4-FFF2-40B4-BE49-F238E27FC236}">
                <a16:creationId xmlns:a16="http://schemas.microsoft.com/office/drawing/2014/main" id="{E6754B66-5E1F-41D0-9CC9-02374267E191}"/>
              </a:ext>
            </a:extLst>
          </p:cNvPr>
          <p:cNvSpPr txBox="1"/>
          <p:nvPr/>
        </p:nvSpPr>
        <p:spPr>
          <a:xfrm>
            <a:off x="6679412" y="852592"/>
            <a:ext cx="5369713" cy="1938992"/>
          </a:xfrm>
          <a:prstGeom prst="rect">
            <a:avLst/>
          </a:prstGeom>
          <a:noFill/>
        </p:spPr>
        <p:txBody>
          <a:bodyPr wrap="square" rtlCol="0">
            <a:spAutoFit/>
          </a:bodyPr>
          <a:lstStyle/>
          <a:p>
            <a:pPr algn="just"/>
            <a:r>
              <a:rPr lang="it-IT" sz="2400" dirty="0">
                <a:latin typeface="Book Antiqua" panose="02040602050305030304" pitchFamily="18" charset="0"/>
              </a:rPr>
              <a:t>Si ha ricavo in presenza di un aumento di attività o un decremento di passività che fanno aumentare il netto e non derivano da conferimenti dei portatori di capitale proprio</a:t>
            </a:r>
          </a:p>
        </p:txBody>
      </p:sp>
      <p:sp>
        <p:nvSpPr>
          <p:cNvPr id="8" name="Freccia a destra 7">
            <a:extLst>
              <a:ext uri="{FF2B5EF4-FFF2-40B4-BE49-F238E27FC236}">
                <a16:creationId xmlns:a16="http://schemas.microsoft.com/office/drawing/2014/main" id="{D5C65608-1991-4F51-BFCD-ACF2D9701598}"/>
              </a:ext>
            </a:extLst>
          </p:cNvPr>
          <p:cNvSpPr/>
          <p:nvPr/>
        </p:nvSpPr>
        <p:spPr>
          <a:xfrm>
            <a:off x="4699377" y="1194317"/>
            <a:ext cx="978408" cy="13062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9" name="CasellaDiTesto 8">
            <a:extLst>
              <a:ext uri="{FF2B5EF4-FFF2-40B4-BE49-F238E27FC236}">
                <a16:creationId xmlns:a16="http://schemas.microsoft.com/office/drawing/2014/main" id="{00A584A7-49E8-4D68-ACB0-AB05094047A8}"/>
              </a:ext>
            </a:extLst>
          </p:cNvPr>
          <p:cNvSpPr txBox="1"/>
          <p:nvPr/>
        </p:nvSpPr>
        <p:spPr>
          <a:xfrm>
            <a:off x="2895849" y="4667356"/>
            <a:ext cx="2616740" cy="584775"/>
          </a:xfrm>
          <a:prstGeom prst="rect">
            <a:avLst/>
          </a:prstGeom>
          <a:noFill/>
        </p:spPr>
        <p:txBody>
          <a:bodyPr wrap="square" rtlCol="0">
            <a:spAutoFit/>
          </a:bodyPr>
          <a:lstStyle/>
          <a:p>
            <a:r>
              <a:rPr lang="it-IT" sz="3200" dirty="0">
                <a:latin typeface="Book Antiqua" panose="02040602050305030304" pitchFamily="18" charset="0"/>
              </a:rPr>
              <a:t>Costi</a:t>
            </a:r>
          </a:p>
        </p:txBody>
      </p:sp>
      <p:sp>
        <p:nvSpPr>
          <p:cNvPr id="11" name="Freccia a destra 10">
            <a:extLst>
              <a:ext uri="{FF2B5EF4-FFF2-40B4-BE49-F238E27FC236}">
                <a16:creationId xmlns:a16="http://schemas.microsoft.com/office/drawing/2014/main" id="{990FCF2F-58C0-4B8C-9711-D2C3CBBD7B3D}"/>
              </a:ext>
            </a:extLst>
          </p:cNvPr>
          <p:cNvSpPr/>
          <p:nvPr/>
        </p:nvSpPr>
        <p:spPr>
          <a:xfrm>
            <a:off x="4574563" y="5121501"/>
            <a:ext cx="978408" cy="13062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13" name="CasellaDiTesto 12">
            <a:extLst>
              <a:ext uri="{FF2B5EF4-FFF2-40B4-BE49-F238E27FC236}">
                <a16:creationId xmlns:a16="http://schemas.microsoft.com/office/drawing/2014/main" id="{0F5A0D4E-7683-4FD8-81BE-9D7B872EE297}"/>
              </a:ext>
            </a:extLst>
          </p:cNvPr>
          <p:cNvSpPr txBox="1"/>
          <p:nvPr/>
        </p:nvSpPr>
        <p:spPr>
          <a:xfrm>
            <a:off x="6611294" y="4067115"/>
            <a:ext cx="5369713" cy="2308324"/>
          </a:xfrm>
          <a:prstGeom prst="rect">
            <a:avLst/>
          </a:prstGeom>
          <a:noFill/>
        </p:spPr>
        <p:txBody>
          <a:bodyPr wrap="square" rtlCol="0">
            <a:spAutoFit/>
          </a:bodyPr>
          <a:lstStyle/>
          <a:p>
            <a:pPr algn="just"/>
            <a:r>
              <a:rPr lang="it-IT" sz="2400" dirty="0">
                <a:latin typeface="Book Antiqua" panose="02040602050305030304" pitchFamily="18" charset="0"/>
              </a:rPr>
              <a:t>Si ha costo in presenza di un aumento di passività o un decremento di attività che fanno diminuire il netto e non derivano da rimborsi o dividendi a favore dei portatori di capitale proprio</a:t>
            </a:r>
          </a:p>
        </p:txBody>
      </p:sp>
      <p:sp>
        <p:nvSpPr>
          <p:cNvPr id="5" name="CasellaDiTesto 4">
            <a:extLst>
              <a:ext uri="{FF2B5EF4-FFF2-40B4-BE49-F238E27FC236}">
                <a16:creationId xmlns:a16="http://schemas.microsoft.com/office/drawing/2014/main" id="{621D4F23-5C17-4C8D-B4EA-83A4AA47FA20}"/>
              </a:ext>
            </a:extLst>
          </p:cNvPr>
          <p:cNvSpPr txBox="1"/>
          <p:nvPr/>
        </p:nvSpPr>
        <p:spPr>
          <a:xfrm>
            <a:off x="3645880" y="3376056"/>
            <a:ext cx="2081073" cy="707886"/>
          </a:xfrm>
          <a:prstGeom prst="rect">
            <a:avLst/>
          </a:prstGeom>
          <a:noFill/>
        </p:spPr>
        <p:txBody>
          <a:bodyPr wrap="square" rtlCol="0">
            <a:spAutoFit/>
          </a:bodyPr>
          <a:lstStyle/>
          <a:p>
            <a:pPr algn="ctr"/>
            <a:r>
              <a:rPr lang="it-IT" sz="2000" dirty="0">
                <a:latin typeface="Book Antiqua" panose="02040602050305030304" pitchFamily="18" charset="0"/>
              </a:rPr>
              <a:t>Approccio patrimonialista</a:t>
            </a:r>
          </a:p>
        </p:txBody>
      </p:sp>
      <p:cxnSp>
        <p:nvCxnSpPr>
          <p:cNvPr id="14" name="Connettore a gomito 13">
            <a:extLst>
              <a:ext uri="{FF2B5EF4-FFF2-40B4-BE49-F238E27FC236}">
                <a16:creationId xmlns:a16="http://schemas.microsoft.com/office/drawing/2014/main" id="{EE64B9FD-C0AF-4EC0-90C1-0009773F3242}"/>
              </a:ext>
            </a:extLst>
          </p:cNvPr>
          <p:cNvCxnSpPr/>
          <p:nvPr/>
        </p:nvCxnSpPr>
        <p:spPr>
          <a:xfrm flipV="1">
            <a:off x="5691785" y="1822088"/>
            <a:ext cx="952459" cy="1907911"/>
          </a:xfrm>
          <a:prstGeom prst="bentConnector3">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16" name="Connettore a gomito 15">
            <a:extLst>
              <a:ext uri="{FF2B5EF4-FFF2-40B4-BE49-F238E27FC236}">
                <a16:creationId xmlns:a16="http://schemas.microsoft.com/office/drawing/2014/main" id="{B179B486-4AB3-47C6-B17F-E573A187CEF4}"/>
              </a:ext>
            </a:extLst>
          </p:cNvPr>
          <p:cNvCxnSpPr>
            <a:stCxn id="5" idx="3"/>
            <a:endCxn id="13" idx="1"/>
          </p:cNvCxnSpPr>
          <p:nvPr/>
        </p:nvCxnSpPr>
        <p:spPr>
          <a:xfrm>
            <a:off x="5726953" y="3729999"/>
            <a:ext cx="884341" cy="1491278"/>
          </a:xfrm>
          <a:prstGeom prst="bentConnector3">
            <a:avLst>
              <a:gd name="adj1" fmla="val 50000"/>
            </a:avLst>
          </a:prstGeom>
          <a:ln w="190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86166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D3DA4325-40E0-4610-9573-57B963290F10}"/>
              </a:ext>
            </a:extLst>
          </p:cNvPr>
          <p:cNvSpPr txBox="1"/>
          <p:nvPr/>
        </p:nvSpPr>
        <p:spPr>
          <a:xfrm>
            <a:off x="1380931" y="699796"/>
            <a:ext cx="9871787" cy="646331"/>
          </a:xfrm>
          <a:prstGeom prst="rect">
            <a:avLst/>
          </a:prstGeom>
          <a:noFill/>
        </p:spPr>
        <p:txBody>
          <a:bodyPr wrap="square" rtlCol="0">
            <a:spAutoFit/>
          </a:bodyPr>
          <a:lstStyle/>
          <a:p>
            <a:r>
              <a:rPr lang="it-IT" dirty="0">
                <a:latin typeface="Book Antiqua" panose="02040602050305030304" pitchFamily="18" charset="0"/>
              </a:rPr>
              <a:t>La rilevazione in bilancio di un’attività, di una passività, di un costo e di un ricavo è subordinata alla loro rilevanza e alla possibilità di rappresentarli in modo attendibile</a:t>
            </a:r>
          </a:p>
        </p:txBody>
      </p:sp>
      <p:sp>
        <p:nvSpPr>
          <p:cNvPr id="4" name="Freccia in giù 3">
            <a:extLst>
              <a:ext uri="{FF2B5EF4-FFF2-40B4-BE49-F238E27FC236}">
                <a16:creationId xmlns:a16="http://schemas.microsoft.com/office/drawing/2014/main" id="{59F67430-5218-4251-A3BE-6E1D6EA81D24}"/>
              </a:ext>
            </a:extLst>
          </p:cNvPr>
          <p:cNvSpPr/>
          <p:nvPr/>
        </p:nvSpPr>
        <p:spPr>
          <a:xfrm>
            <a:off x="5924939" y="2351314"/>
            <a:ext cx="171061"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5" name="CasellaDiTesto 4">
            <a:extLst>
              <a:ext uri="{FF2B5EF4-FFF2-40B4-BE49-F238E27FC236}">
                <a16:creationId xmlns:a16="http://schemas.microsoft.com/office/drawing/2014/main" id="{3303284D-3D31-4669-84AB-4878A836CEEB}"/>
              </a:ext>
            </a:extLst>
          </p:cNvPr>
          <p:cNvSpPr txBox="1"/>
          <p:nvPr/>
        </p:nvSpPr>
        <p:spPr>
          <a:xfrm>
            <a:off x="1651518" y="3722914"/>
            <a:ext cx="9601200" cy="1200329"/>
          </a:xfrm>
          <a:prstGeom prst="rect">
            <a:avLst/>
          </a:prstGeom>
          <a:noFill/>
        </p:spPr>
        <p:txBody>
          <a:bodyPr wrap="square" rtlCol="0">
            <a:spAutoFit/>
          </a:bodyPr>
          <a:lstStyle/>
          <a:p>
            <a:r>
              <a:rPr lang="it-IT" dirty="0">
                <a:latin typeface="Book Antiqua" panose="02040602050305030304" pitchFamily="18" charset="0"/>
              </a:rPr>
              <a:t>La rilevanza e l’attendibilità potrebbero indurre a non rilevare il dato elemento se:</a:t>
            </a:r>
          </a:p>
          <a:p>
            <a:pPr marL="285750" indent="-285750">
              <a:buFontTx/>
              <a:buChar char="-"/>
            </a:pPr>
            <a:r>
              <a:rPr lang="it-IT" dirty="0">
                <a:latin typeface="Book Antiqua" panose="02040602050305030304" pitchFamily="18" charset="0"/>
              </a:rPr>
              <a:t>è incerta l’esistenza</a:t>
            </a:r>
          </a:p>
          <a:p>
            <a:pPr marL="285750" indent="-285750">
              <a:buFontTx/>
              <a:buChar char="-"/>
            </a:pPr>
            <a:r>
              <a:rPr lang="it-IT" dirty="0">
                <a:latin typeface="Book Antiqua" panose="02040602050305030304" pitchFamily="18" charset="0"/>
              </a:rPr>
              <a:t>è scarsa la probabilità che vi saranno futuri benefici o sacrifici</a:t>
            </a:r>
          </a:p>
          <a:p>
            <a:pPr marL="285750" indent="-285750">
              <a:buFontTx/>
              <a:buChar char="-"/>
            </a:pPr>
            <a:r>
              <a:rPr lang="it-IT" dirty="0">
                <a:latin typeface="Book Antiqua" panose="02040602050305030304" pitchFamily="18" charset="0"/>
              </a:rPr>
              <a:t>vi sono significative incertezze nella sua misurazione</a:t>
            </a:r>
          </a:p>
        </p:txBody>
      </p:sp>
    </p:spTree>
    <p:extLst>
      <p:ext uri="{BB962C8B-B14F-4D97-AF65-F5344CB8AC3E}">
        <p14:creationId xmlns:p14="http://schemas.microsoft.com/office/powerpoint/2010/main" val="8276028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CB73BC91-1ED8-4CA2-A6CB-9D9617A5F273}"/>
              </a:ext>
            </a:extLst>
          </p:cNvPr>
          <p:cNvSpPr txBox="1"/>
          <p:nvPr/>
        </p:nvSpPr>
        <p:spPr>
          <a:xfrm>
            <a:off x="78641" y="3208544"/>
            <a:ext cx="1931437" cy="400110"/>
          </a:xfrm>
          <a:prstGeom prst="rect">
            <a:avLst/>
          </a:prstGeom>
          <a:noFill/>
        </p:spPr>
        <p:txBody>
          <a:bodyPr wrap="square" rtlCol="0">
            <a:spAutoFit/>
          </a:bodyPr>
          <a:lstStyle/>
          <a:p>
            <a:r>
              <a:rPr lang="it-IT" sz="2000" b="1" dirty="0" err="1">
                <a:latin typeface="Book Antiqua" panose="02040602050305030304" pitchFamily="18" charset="0"/>
              </a:rPr>
              <a:t>Derecognition</a:t>
            </a:r>
            <a:endParaRPr lang="it-IT" sz="2000" b="1" dirty="0">
              <a:latin typeface="Book Antiqua" panose="02040602050305030304" pitchFamily="18" charset="0"/>
            </a:endParaRPr>
          </a:p>
        </p:txBody>
      </p:sp>
      <p:sp>
        <p:nvSpPr>
          <p:cNvPr id="3" name="Parentesi graffa aperta 2">
            <a:extLst>
              <a:ext uri="{FF2B5EF4-FFF2-40B4-BE49-F238E27FC236}">
                <a16:creationId xmlns:a16="http://schemas.microsoft.com/office/drawing/2014/main" id="{6B35046A-C5A0-45F1-8C09-00B5CA14D35E}"/>
              </a:ext>
            </a:extLst>
          </p:cNvPr>
          <p:cNvSpPr/>
          <p:nvPr/>
        </p:nvSpPr>
        <p:spPr>
          <a:xfrm>
            <a:off x="2033080" y="204281"/>
            <a:ext cx="554477" cy="6449437"/>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latin typeface="Book Antiqua" panose="02040602050305030304" pitchFamily="18" charset="0"/>
            </a:endParaRPr>
          </a:p>
        </p:txBody>
      </p:sp>
      <p:sp>
        <p:nvSpPr>
          <p:cNvPr id="4" name="CasellaDiTesto 3">
            <a:extLst>
              <a:ext uri="{FF2B5EF4-FFF2-40B4-BE49-F238E27FC236}">
                <a16:creationId xmlns:a16="http://schemas.microsoft.com/office/drawing/2014/main" id="{D4C460C3-9C0D-4C69-B558-BDA36FD2C57A}"/>
              </a:ext>
            </a:extLst>
          </p:cNvPr>
          <p:cNvSpPr txBox="1"/>
          <p:nvPr/>
        </p:nvSpPr>
        <p:spPr>
          <a:xfrm>
            <a:off x="2468191" y="2808434"/>
            <a:ext cx="2616740" cy="1200329"/>
          </a:xfrm>
          <a:prstGeom prst="rect">
            <a:avLst/>
          </a:prstGeom>
          <a:noFill/>
        </p:spPr>
        <p:txBody>
          <a:bodyPr wrap="square" rtlCol="0">
            <a:spAutoFit/>
          </a:bodyPr>
          <a:lstStyle/>
          <a:p>
            <a:r>
              <a:rPr lang="it-IT" dirty="0">
                <a:latin typeface="Book Antiqua" panose="02040602050305030304" pitchFamily="18" charset="0"/>
              </a:rPr>
              <a:t>La </a:t>
            </a:r>
            <a:r>
              <a:rPr lang="it-IT" dirty="0" err="1">
                <a:latin typeface="Book Antiqua" panose="02040602050305030304" pitchFamily="18" charset="0"/>
              </a:rPr>
              <a:t>derecognition</a:t>
            </a:r>
            <a:r>
              <a:rPr lang="it-IT" dirty="0">
                <a:latin typeface="Book Antiqua" panose="02040602050305030304" pitchFamily="18" charset="0"/>
              </a:rPr>
              <a:t> è l’eliminazione contabile di un dato elemento attivo o passivo</a:t>
            </a:r>
          </a:p>
        </p:txBody>
      </p:sp>
      <p:cxnSp>
        <p:nvCxnSpPr>
          <p:cNvPr id="6" name="Connettore 2 5">
            <a:extLst>
              <a:ext uri="{FF2B5EF4-FFF2-40B4-BE49-F238E27FC236}">
                <a16:creationId xmlns:a16="http://schemas.microsoft.com/office/drawing/2014/main" id="{055F79B9-86BF-4F17-B77D-1AD0C0109A18}"/>
              </a:ext>
            </a:extLst>
          </p:cNvPr>
          <p:cNvCxnSpPr>
            <a:cxnSpLocks/>
          </p:cNvCxnSpPr>
          <p:nvPr/>
        </p:nvCxnSpPr>
        <p:spPr>
          <a:xfrm flipV="1">
            <a:off x="5196249" y="2519265"/>
            <a:ext cx="2006984" cy="75267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CasellaDiTesto 6">
            <a:extLst>
              <a:ext uri="{FF2B5EF4-FFF2-40B4-BE49-F238E27FC236}">
                <a16:creationId xmlns:a16="http://schemas.microsoft.com/office/drawing/2014/main" id="{0F4904A3-7F99-4B04-8CC2-E6E8A7FD6959}"/>
              </a:ext>
            </a:extLst>
          </p:cNvPr>
          <p:cNvSpPr txBox="1"/>
          <p:nvPr/>
        </p:nvSpPr>
        <p:spPr>
          <a:xfrm>
            <a:off x="7431932" y="680936"/>
            <a:ext cx="3852153" cy="923330"/>
          </a:xfrm>
          <a:prstGeom prst="rect">
            <a:avLst/>
          </a:prstGeom>
          <a:noFill/>
        </p:spPr>
        <p:txBody>
          <a:bodyPr wrap="square" rtlCol="0">
            <a:spAutoFit/>
          </a:bodyPr>
          <a:lstStyle/>
          <a:p>
            <a:r>
              <a:rPr lang="it-IT" dirty="0">
                <a:latin typeface="Book Antiqua" panose="02040602050305030304" pitchFamily="18" charset="0"/>
              </a:rPr>
              <a:t>La </a:t>
            </a:r>
            <a:r>
              <a:rPr lang="it-IT" dirty="0" err="1">
                <a:latin typeface="Book Antiqua" panose="02040602050305030304" pitchFamily="18" charset="0"/>
              </a:rPr>
              <a:t>derecognition</a:t>
            </a:r>
            <a:r>
              <a:rPr lang="it-IT" dirty="0">
                <a:latin typeface="Book Antiqua" panose="02040602050305030304" pitchFamily="18" charset="0"/>
              </a:rPr>
              <a:t> delle attività si ha nel momento in cui si perde il controllo della risorsa</a:t>
            </a:r>
          </a:p>
        </p:txBody>
      </p:sp>
      <p:sp>
        <p:nvSpPr>
          <p:cNvPr id="10" name="CasellaDiTesto 9">
            <a:extLst>
              <a:ext uri="{FF2B5EF4-FFF2-40B4-BE49-F238E27FC236}">
                <a16:creationId xmlns:a16="http://schemas.microsoft.com/office/drawing/2014/main" id="{E6754B66-5E1F-41D0-9CC9-02374267E191}"/>
              </a:ext>
            </a:extLst>
          </p:cNvPr>
          <p:cNvSpPr txBox="1"/>
          <p:nvPr/>
        </p:nvSpPr>
        <p:spPr>
          <a:xfrm>
            <a:off x="7431932" y="2031058"/>
            <a:ext cx="4551246" cy="646331"/>
          </a:xfrm>
          <a:prstGeom prst="rect">
            <a:avLst/>
          </a:prstGeom>
          <a:noFill/>
        </p:spPr>
        <p:txBody>
          <a:bodyPr wrap="none" rtlCol="0">
            <a:spAutoFit/>
          </a:bodyPr>
          <a:lstStyle/>
          <a:p>
            <a:r>
              <a:rPr lang="it-IT" dirty="0">
                <a:latin typeface="Book Antiqua" panose="02040602050305030304" pitchFamily="18" charset="0"/>
              </a:rPr>
              <a:t>La </a:t>
            </a:r>
            <a:r>
              <a:rPr lang="it-IT" dirty="0" err="1">
                <a:latin typeface="Book Antiqua" panose="02040602050305030304" pitchFamily="18" charset="0"/>
              </a:rPr>
              <a:t>derecognition</a:t>
            </a:r>
            <a:r>
              <a:rPr lang="it-IT" dirty="0">
                <a:latin typeface="Book Antiqua" panose="02040602050305030304" pitchFamily="18" charset="0"/>
              </a:rPr>
              <a:t> di una passività si ha nel </a:t>
            </a:r>
          </a:p>
          <a:p>
            <a:r>
              <a:rPr lang="it-IT" dirty="0">
                <a:latin typeface="Book Antiqua" panose="02040602050305030304" pitchFamily="18" charset="0"/>
              </a:rPr>
              <a:t>momento in cui viene meno l’obbligazione</a:t>
            </a:r>
          </a:p>
        </p:txBody>
      </p:sp>
      <p:cxnSp>
        <p:nvCxnSpPr>
          <p:cNvPr id="12" name="Connettore 2 11">
            <a:extLst>
              <a:ext uri="{FF2B5EF4-FFF2-40B4-BE49-F238E27FC236}">
                <a16:creationId xmlns:a16="http://schemas.microsoft.com/office/drawing/2014/main" id="{0F63D1C1-871A-4FB5-832F-A6E8FFDB04E1}"/>
              </a:ext>
            </a:extLst>
          </p:cNvPr>
          <p:cNvCxnSpPr>
            <a:cxnSpLocks/>
          </p:cNvCxnSpPr>
          <p:nvPr/>
        </p:nvCxnSpPr>
        <p:spPr>
          <a:xfrm>
            <a:off x="5225143" y="3787930"/>
            <a:ext cx="188478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CasellaDiTesto 16">
            <a:extLst>
              <a:ext uri="{FF2B5EF4-FFF2-40B4-BE49-F238E27FC236}">
                <a16:creationId xmlns:a16="http://schemas.microsoft.com/office/drawing/2014/main" id="{558E420D-97D6-4399-A647-6EFFBB6FCCC4}"/>
              </a:ext>
            </a:extLst>
          </p:cNvPr>
          <p:cNvSpPr txBox="1"/>
          <p:nvPr/>
        </p:nvSpPr>
        <p:spPr>
          <a:xfrm>
            <a:off x="7520700" y="3104181"/>
            <a:ext cx="4192621" cy="1200329"/>
          </a:xfrm>
          <a:prstGeom prst="rect">
            <a:avLst/>
          </a:prstGeom>
          <a:noFill/>
        </p:spPr>
        <p:txBody>
          <a:bodyPr wrap="square" rtlCol="0">
            <a:spAutoFit/>
          </a:bodyPr>
          <a:lstStyle/>
          <a:p>
            <a:r>
              <a:rPr lang="it-IT" dirty="0">
                <a:latin typeface="Book Antiqua" panose="02040602050305030304" pitchFamily="18" charset="0"/>
              </a:rPr>
              <a:t>Il trasferimento formale di una risorsa o di una passività può non modificare il controllo della stessa (attività) o l’esistenza dell’obbligazione.</a:t>
            </a:r>
          </a:p>
        </p:txBody>
      </p:sp>
      <p:cxnSp>
        <p:nvCxnSpPr>
          <p:cNvPr id="20" name="Connettore 2 19">
            <a:extLst>
              <a:ext uri="{FF2B5EF4-FFF2-40B4-BE49-F238E27FC236}">
                <a16:creationId xmlns:a16="http://schemas.microsoft.com/office/drawing/2014/main" id="{F4F5AEB8-8715-4E11-B8F6-D36E09C56EFA}"/>
              </a:ext>
            </a:extLst>
          </p:cNvPr>
          <p:cNvCxnSpPr>
            <a:cxnSpLocks/>
          </p:cNvCxnSpPr>
          <p:nvPr/>
        </p:nvCxnSpPr>
        <p:spPr>
          <a:xfrm flipV="1">
            <a:off x="5099706" y="1343608"/>
            <a:ext cx="2103527" cy="15184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Freccia in giù 12">
            <a:extLst>
              <a:ext uri="{FF2B5EF4-FFF2-40B4-BE49-F238E27FC236}">
                <a16:creationId xmlns:a16="http://schemas.microsoft.com/office/drawing/2014/main" id="{C29B4D53-B9CC-4B63-89F5-2B43D1A115BF}"/>
              </a:ext>
            </a:extLst>
          </p:cNvPr>
          <p:cNvSpPr/>
          <p:nvPr/>
        </p:nvSpPr>
        <p:spPr>
          <a:xfrm>
            <a:off x="9283959" y="4353281"/>
            <a:ext cx="139959"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14" name="CasellaDiTesto 13">
            <a:extLst>
              <a:ext uri="{FF2B5EF4-FFF2-40B4-BE49-F238E27FC236}">
                <a16:creationId xmlns:a16="http://schemas.microsoft.com/office/drawing/2014/main" id="{CA7033F8-9FA4-47C6-B731-E791E7131E1A}"/>
              </a:ext>
            </a:extLst>
          </p:cNvPr>
          <p:cNvSpPr txBox="1"/>
          <p:nvPr/>
        </p:nvSpPr>
        <p:spPr>
          <a:xfrm>
            <a:off x="7514974" y="5417782"/>
            <a:ext cx="4334904" cy="1200329"/>
          </a:xfrm>
          <a:prstGeom prst="rect">
            <a:avLst/>
          </a:prstGeom>
          <a:noFill/>
        </p:spPr>
        <p:txBody>
          <a:bodyPr wrap="square" rtlCol="0">
            <a:spAutoFit/>
          </a:bodyPr>
          <a:lstStyle/>
          <a:p>
            <a:r>
              <a:rPr lang="it-IT" dirty="0">
                <a:latin typeface="Book Antiqua" panose="02040602050305030304" pitchFamily="18" charset="0"/>
              </a:rPr>
              <a:t>In tali casi non si ha </a:t>
            </a:r>
            <a:r>
              <a:rPr lang="it-IT" dirty="0" err="1">
                <a:latin typeface="Book Antiqua" panose="02040602050305030304" pitchFamily="18" charset="0"/>
              </a:rPr>
              <a:t>derecognition</a:t>
            </a:r>
            <a:r>
              <a:rPr lang="it-IT" dirty="0">
                <a:latin typeface="Book Antiqua" panose="02040602050305030304" pitchFamily="18" charset="0"/>
              </a:rPr>
              <a:t> ma il prezzo pagato o incassato saranno rispettivamente rilevati come debito e credito</a:t>
            </a:r>
          </a:p>
        </p:txBody>
      </p:sp>
    </p:spTree>
    <p:extLst>
      <p:ext uri="{BB962C8B-B14F-4D97-AF65-F5344CB8AC3E}">
        <p14:creationId xmlns:p14="http://schemas.microsoft.com/office/powerpoint/2010/main" val="23889148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CB73BC91-1ED8-4CA2-A6CB-9D9617A5F273}"/>
              </a:ext>
            </a:extLst>
          </p:cNvPr>
          <p:cNvSpPr txBox="1"/>
          <p:nvPr/>
        </p:nvSpPr>
        <p:spPr>
          <a:xfrm>
            <a:off x="186612" y="3083668"/>
            <a:ext cx="1846467" cy="400110"/>
          </a:xfrm>
          <a:prstGeom prst="rect">
            <a:avLst/>
          </a:prstGeom>
          <a:noFill/>
        </p:spPr>
        <p:txBody>
          <a:bodyPr wrap="square" rtlCol="0">
            <a:spAutoFit/>
          </a:bodyPr>
          <a:lstStyle/>
          <a:p>
            <a:r>
              <a:rPr lang="it-IT" sz="2000" b="1" dirty="0" err="1">
                <a:latin typeface="Book Antiqua" panose="02040602050305030304" pitchFamily="18" charset="0"/>
              </a:rPr>
              <a:t>Measurement</a:t>
            </a:r>
            <a:endParaRPr lang="it-IT" sz="2000" b="1" dirty="0">
              <a:latin typeface="Book Antiqua" panose="02040602050305030304" pitchFamily="18" charset="0"/>
            </a:endParaRPr>
          </a:p>
        </p:txBody>
      </p:sp>
      <p:sp>
        <p:nvSpPr>
          <p:cNvPr id="3" name="Parentesi graffa aperta 2">
            <a:extLst>
              <a:ext uri="{FF2B5EF4-FFF2-40B4-BE49-F238E27FC236}">
                <a16:creationId xmlns:a16="http://schemas.microsoft.com/office/drawing/2014/main" id="{6B35046A-C5A0-45F1-8C09-00B5CA14D35E}"/>
              </a:ext>
            </a:extLst>
          </p:cNvPr>
          <p:cNvSpPr/>
          <p:nvPr/>
        </p:nvSpPr>
        <p:spPr>
          <a:xfrm>
            <a:off x="2033080" y="204281"/>
            <a:ext cx="554477" cy="6449437"/>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latin typeface="Book Antiqua" panose="02040602050305030304" pitchFamily="18" charset="0"/>
            </a:endParaRPr>
          </a:p>
        </p:txBody>
      </p:sp>
      <p:sp>
        <p:nvSpPr>
          <p:cNvPr id="4" name="CasellaDiTesto 3">
            <a:extLst>
              <a:ext uri="{FF2B5EF4-FFF2-40B4-BE49-F238E27FC236}">
                <a16:creationId xmlns:a16="http://schemas.microsoft.com/office/drawing/2014/main" id="{D4C460C3-9C0D-4C69-B558-BDA36FD2C57A}"/>
              </a:ext>
            </a:extLst>
          </p:cNvPr>
          <p:cNvSpPr txBox="1"/>
          <p:nvPr/>
        </p:nvSpPr>
        <p:spPr>
          <a:xfrm>
            <a:off x="2460203" y="2745114"/>
            <a:ext cx="2616740" cy="1477328"/>
          </a:xfrm>
          <a:prstGeom prst="rect">
            <a:avLst/>
          </a:prstGeom>
          <a:noFill/>
        </p:spPr>
        <p:txBody>
          <a:bodyPr wrap="square" rtlCol="0">
            <a:spAutoFit/>
          </a:bodyPr>
          <a:lstStyle/>
          <a:p>
            <a:r>
              <a:rPr lang="it-IT" dirty="0">
                <a:latin typeface="Book Antiqua" panose="02040602050305030304" pitchFamily="18" charset="0"/>
              </a:rPr>
              <a:t>Il Framework considera diversi possibili criteri con cui valorizzare in termini monetari gli elementi di bilancio, </a:t>
            </a:r>
          </a:p>
        </p:txBody>
      </p:sp>
      <p:sp>
        <p:nvSpPr>
          <p:cNvPr id="7" name="CasellaDiTesto 6">
            <a:extLst>
              <a:ext uri="{FF2B5EF4-FFF2-40B4-BE49-F238E27FC236}">
                <a16:creationId xmlns:a16="http://schemas.microsoft.com/office/drawing/2014/main" id="{0F4904A3-7F99-4B04-8CC2-E6E8A7FD6959}"/>
              </a:ext>
            </a:extLst>
          </p:cNvPr>
          <p:cNvSpPr txBox="1"/>
          <p:nvPr/>
        </p:nvSpPr>
        <p:spPr>
          <a:xfrm>
            <a:off x="6353648" y="746250"/>
            <a:ext cx="2351814" cy="646331"/>
          </a:xfrm>
          <a:prstGeom prst="rect">
            <a:avLst/>
          </a:prstGeom>
          <a:noFill/>
        </p:spPr>
        <p:txBody>
          <a:bodyPr wrap="square" rtlCol="0">
            <a:spAutoFit/>
          </a:bodyPr>
          <a:lstStyle/>
          <a:p>
            <a:r>
              <a:rPr lang="it-IT" dirty="0">
                <a:latin typeface="Book Antiqua" panose="02040602050305030304" pitchFamily="18" charset="0"/>
              </a:rPr>
              <a:t>Possibili </a:t>
            </a:r>
            <a:r>
              <a:rPr lang="it-IT" dirty="0" err="1">
                <a:latin typeface="Book Antiqua" panose="02040602050305030304" pitchFamily="18" charset="0"/>
              </a:rPr>
              <a:t>measurement</a:t>
            </a:r>
            <a:r>
              <a:rPr lang="it-IT" dirty="0">
                <a:latin typeface="Book Antiqua" panose="02040602050305030304" pitchFamily="18" charset="0"/>
              </a:rPr>
              <a:t> </a:t>
            </a:r>
            <a:r>
              <a:rPr lang="it-IT" dirty="0" err="1">
                <a:latin typeface="Book Antiqua" panose="02040602050305030304" pitchFamily="18" charset="0"/>
              </a:rPr>
              <a:t>basis</a:t>
            </a:r>
            <a:endParaRPr lang="it-IT" dirty="0">
              <a:latin typeface="Book Antiqua" panose="02040602050305030304" pitchFamily="18" charset="0"/>
            </a:endParaRPr>
          </a:p>
        </p:txBody>
      </p:sp>
      <p:sp>
        <p:nvSpPr>
          <p:cNvPr id="10" name="CasellaDiTesto 9">
            <a:extLst>
              <a:ext uri="{FF2B5EF4-FFF2-40B4-BE49-F238E27FC236}">
                <a16:creationId xmlns:a16="http://schemas.microsoft.com/office/drawing/2014/main" id="{E6754B66-5E1F-41D0-9CC9-02374267E191}"/>
              </a:ext>
            </a:extLst>
          </p:cNvPr>
          <p:cNvSpPr txBox="1"/>
          <p:nvPr/>
        </p:nvSpPr>
        <p:spPr>
          <a:xfrm>
            <a:off x="8846128" y="4338048"/>
            <a:ext cx="3257623" cy="646331"/>
          </a:xfrm>
          <a:prstGeom prst="rect">
            <a:avLst/>
          </a:prstGeom>
          <a:noFill/>
        </p:spPr>
        <p:txBody>
          <a:bodyPr wrap="none" rtlCol="0">
            <a:spAutoFit/>
          </a:bodyPr>
          <a:lstStyle/>
          <a:p>
            <a:r>
              <a:rPr lang="it-IT" dirty="0">
                <a:latin typeface="Book Antiqua" panose="02040602050305030304" pitchFamily="18" charset="0"/>
              </a:rPr>
              <a:t>Caratteristiche qualitative per</a:t>
            </a:r>
          </a:p>
          <a:p>
            <a:r>
              <a:rPr lang="it-IT" dirty="0">
                <a:latin typeface="Book Antiqua" panose="02040602050305030304" pitchFamily="18" charset="0"/>
              </a:rPr>
              <a:t> un’utile </a:t>
            </a:r>
            <a:r>
              <a:rPr lang="it-IT" dirty="0" err="1">
                <a:latin typeface="Book Antiqua" panose="02040602050305030304" pitchFamily="18" charset="0"/>
              </a:rPr>
              <a:t>financial</a:t>
            </a:r>
            <a:r>
              <a:rPr lang="it-IT" dirty="0">
                <a:latin typeface="Book Antiqua" panose="02040602050305030304" pitchFamily="18" charset="0"/>
              </a:rPr>
              <a:t> information</a:t>
            </a:r>
          </a:p>
        </p:txBody>
      </p:sp>
      <p:sp>
        <p:nvSpPr>
          <p:cNvPr id="17" name="CasellaDiTesto 16">
            <a:extLst>
              <a:ext uri="{FF2B5EF4-FFF2-40B4-BE49-F238E27FC236}">
                <a16:creationId xmlns:a16="http://schemas.microsoft.com/office/drawing/2014/main" id="{558E420D-97D6-4399-A647-6EFFBB6FCCC4}"/>
              </a:ext>
            </a:extLst>
          </p:cNvPr>
          <p:cNvSpPr txBox="1"/>
          <p:nvPr/>
        </p:nvSpPr>
        <p:spPr>
          <a:xfrm>
            <a:off x="6262331" y="4947056"/>
            <a:ext cx="2275179" cy="923330"/>
          </a:xfrm>
          <a:prstGeom prst="rect">
            <a:avLst/>
          </a:prstGeom>
          <a:noFill/>
        </p:spPr>
        <p:txBody>
          <a:bodyPr wrap="square" rtlCol="0">
            <a:spAutoFit/>
          </a:bodyPr>
          <a:lstStyle/>
          <a:p>
            <a:r>
              <a:rPr lang="it-IT" dirty="0">
                <a:latin typeface="Book Antiqua" panose="02040602050305030304" pitchFamily="18" charset="0"/>
              </a:rPr>
              <a:t>Elementi che dovrebbero indurre ad una scelta</a:t>
            </a:r>
          </a:p>
        </p:txBody>
      </p:sp>
      <p:sp>
        <p:nvSpPr>
          <p:cNvPr id="5" name="Parentesi graffa aperta 4">
            <a:extLst>
              <a:ext uri="{FF2B5EF4-FFF2-40B4-BE49-F238E27FC236}">
                <a16:creationId xmlns:a16="http://schemas.microsoft.com/office/drawing/2014/main" id="{EF8F9D69-F8FC-4950-9FB6-3E69D099FAB1}"/>
              </a:ext>
            </a:extLst>
          </p:cNvPr>
          <p:cNvSpPr/>
          <p:nvPr/>
        </p:nvSpPr>
        <p:spPr>
          <a:xfrm>
            <a:off x="5803640" y="569167"/>
            <a:ext cx="410548" cy="5840964"/>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latin typeface="Book Antiqua" panose="02040602050305030304" pitchFamily="18" charset="0"/>
            </a:endParaRPr>
          </a:p>
        </p:txBody>
      </p:sp>
      <p:sp>
        <p:nvSpPr>
          <p:cNvPr id="8" name="Parentesi graffa aperta 7">
            <a:extLst>
              <a:ext uri="{FF2B5EF4-FFF2-40B4-BE49-F238E27FC236}">
                <a16:creationId xmlns:a16="http://schemas.microsoft.com/office/drawing/2014/main" id="{CCDD9883-4FB2-4BDF-8347-21A7F5F0E55C}"/>
              </a:ext>
            </a:extLst>
          </p:cNvPr>
          <p:cNvSpPr/>
          <p:nvPr/>
        </p:nvSpPr>
        <p:spPr>
          <a:xfrm>
            <a:off x="8767198" y="320561"/>
            <a:ext cx="155448" cy="1890794"/>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latin typeface="Book Antiqua" panose="02040602050305030304" pitchFamily="18" charset="0"/>
            </a:endParaRPr>
          </a:p>
        </p:txBody>
      </p:sp>
      <p:sp>
        <p:nvSpPr>
          <p:cNvPr id="9" name="CasellaDiTesto 8">
            <a:extLst>
              <a:ext uri="{FF2B5EF4-FFF2-40B4-BE49-F238E27FC236}">
                <a16:creationId xmlns:a16="http://schemas.microsoft.com/office/drawing/2014/main" id="{578D1599-F651-4552-9692-4C2C81D07552}"/>
              </a:ext>
            </a:extLst>
          </p:cNvPr>
          <p:cNvSpPr txBox="1"/>
          <p:nvPr/>
        </p:nvSpPr>
        <p:spPr>
          <a:xfrm>
            <a:off x="9177551" y="438539"/>
            <a:ext cx="1735493" cy="369332"/>
          </a:xfrm>
          <a:prstGeom prst="rect">
            <a:avLst/>
          </a:prstGeom>
          <a:noFill/>
        </p:spPr>
        <p:txBody>
          <a:bodyPr wrap="square" rtlCol="0">
            <a:spAutoFit/>
          </a:bodyPr>
          <a:lstStyle/>
          <a:p>
            <a:r>
              <a:rPr lang="it-IT" dirty="0">
                <a:latin typeface="Book Antiqua" panose="02040602050305030304" pitchFamily="18" charset="0"/>
              </a:rPr>
              <a:t>Costo</a:t>
            </a:r>
          </a:p>
        </p:txBody>
      </p:sp>
      <p:sp>
        <p:nvSpPr>
          <p:cNvPr id="11" name="CasellaDiTesto 10">
            <a:extLst>
              <a:ext uri="{FF2B5EF4-FFF2-40B4-BE49-F238E27FC236}">
                <a16:creationId xmlns:a16="http://schemas.microsoft.com/office/drawing/2014/main" id="{0367ABA2-D023-4E67-ADF5-83A3EEEB0F58}"/>
              </a:ext>
            </a:extLst>
          </p:cNvPr>
          <p:cNvSpPr txBox="1"/>
          <p:nvPr/>
        </p:nvSpPr>
        <p:spPr>
          <a:xfrm>
            <a:off x="9177551" y="1447036"/>
            <a:ext cx="1539552" cy="646331"/>
          </a:xfrm>
          <a:prstGeom prst="rect">
            <a:avLst/>
          </a:prstGeom>
          <a:noFill/>
        </p:spPr>
        <p:txBody>
          <a:bodyPr wrap="square" rtlCol="0">
            <a:spAutoFit/>
          </a:bodyPr>
          <a:lstStyle/>
          <a:p>
            <a:r>
              <a:rPr lang="it-IT" dirty="0">
                <a:latin typeface="Book Antiqua" panose="02040602050305030304" pitchFamily="18" charset="0"/>
              </a:rPr>
              <a:t>Valore corrente</a:t>
            </a:r>
          </a:p>
        </p:txBody>
      </p:sp>
      <p:sp>
        <p:nvSpPr>
          <p:cNvPr id="15" name="Parentesi graffa aperta 14">
            <a:extLst>
              <a:ext uri="{FF2B5EF4-FFF2-40B4-BE49-F238E27FC236}">
                <a16:creationId xmlns:a16="http://schemas.microsoft.com/office/drawing/2014/main" id="{CEC000A6-97C4-4CE2-881B-BB03E3123DBD}"/>
              </a:ext>
            </a:extLst>
          </p:cNvPr>
          <p:cNvSpPr/>
          <p:nvPr/>
        </p:nvSpPr>
        <p:spPr>
          <a:xfrm>
            <a:off x="8689474" y="4294998"/>
            <a:ext cx="155448" cy="2238374"/>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latin typeface="Book Antiqua" panose="02040602050305030304" pitchFamily="18" charset="0"/>
            </a:endParaRPr>
          </a:p>
        </p:txBody>
      </p:sp>
      <p:sp>
        <p:nvSpPr>
          <p:cNvPr id="16" name="CasellaDiTesto 15">
            <a:extLst>
              <a:ext uri="{FF2B5EF4-FFF2-40B4-BE49-F238E27FC236}">
                <a16:creationId xmlns:a16="http://schemas.microsoft.com/office/drawing/2014/main" id="{B249DB8F-8EA1-4F62-8688-FB84BB2B9492}"/>
              </a:ext>
            </a:extLst>
          </p:cNvPr>
          <p:cNvSpPr txBox="1"/>
          <p:nvPr/>
        </p:nvSpPr>
        <p:spPr>
          <a:xfrm>
            <a:off x="8923072" y="5887041"/>
            <a:ext cx="3090911" cy="646331"/>
          </a:xfrm>
          <a:prstGeom prst="rect">
            <a:avLst/>
          </a:prstGeom>
          <a:noFill/>
        </p:spPr>
        <p:txBody>
          <a:bodyPr wrap="none" rtlCol="0">
            <a:spAutoFit/>
          </a:bodyPr>
          <a:lstStyle/>
          <a:p>
            <a:r>
              <a:rPr lang="it-IT" dirty="0">
                <a:latin typeface="Book Antiqua" panose="02040602050305030304" pitchFamily="18" charset="0"/>
              </a:rPr>
              <a:t>Costo di implementazione </a:t>
            </a:r>
          </a:p>
          <a:p>
            <a:r>
              <a:rPr lang="it-IT" dirty="0">
                <a:latin typeface="Book Antiqua" panose="02040602050305030304" pitchFamily="18" charset="0"/>
              </a:rPr>
              <a:t>della data </a:t>
            </a:r>
            <a:r>
              <a:rPr lang="it-IT" dirty="0" err="1">
                <a:latin typeface="Book Antiqua" panose="02040602050305030304" pitchFamily="18" charset="0"/>
              </a:rPr>
              <a:t>mesurement</a:t>
            </a:r>
            <a:r>
              <a:rPr lang="it-IT" dirty="0">
                <a:latin typeface="Book Antiqua" panose="02040602050305030304" pitchFamily="18" charset="0"/>
              </a:rPr>
              <a:t> </a:t>
            </a:r>
            <a:r>
              <a:rPr lang="it-IT" dirty="0" err="1">
                <a:latin typeface="Book Antiqua" panose="02040602050305030304" pitchFamily="18" charset="0"/>
              </a:rPr>
              <a:t>basis</a:t>
            </a:r>
            <a:endParaRPr lang="it-IT" dirty="0">
              <a:latin typeface="Book Antiqua" panose="02040602050305030304" pitchFamily="18" charset="0"/>
            </a:endParaRPr>
          </a:p>
        </p:txBody>
      </p:sp>
    </p:spTree>
    <p:extLst>
      <p:ext uri="{BB962C8B-B14F-4D97-AF65-F5344CB8AC3E}">
        <p14:creationId xmlns:p14="http://schemas.microsoft.com/office/powerpoint/2010/main" val="8168711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CB73BC91-1ED8-4CA2-A6CB-9D9617A5F273}"/>
              </a:ext>
            </a:extLst>
          </p:cNvPr>
          <p:cNvSpPr txBox="1"/>
          <p:nvPr/>
        </p:nvSpPr>
        <p:spPr>
          <a:xfrm>
            <a:off x="112872" y="3027984"/>
            <a:ext cx="1391663" cy="646331"/>
          </a:xfrm>
          <a:prstGeom prst="rect">
            <a:avLst/>
          </a:prstGeom>
          <a:noFill/>
        </p:spPr>
        <p:txBody>
          <a:bodyPr wrap="square" rtlCol="0">
            <a:spAutoFit/>
          </a:bodyPr>
          <a:lstStyle/>
          <a:p>
            <a:r>
              <a:rPr lang="it-IT" dirty="0" err="1">
                <a:latin typeface="Book Antiqua" panose="02040602050305030304" pitchFamily="18" charset="0"/>
              </a:rPr>
              <a:t>Historical</a:t>
            </a:r>
            <a:r>
              <a:rPr lang="it-IT" dirty="0">
                <a:latin typeface="Book Antiqua" panose="02040602050305030304" pitchFamily="18" charset="0"/>
              </a:rPr>
              <a:t> cost</a:t>
            </a:r>
          </a:p>
        </p:txBody>
      </p:sp>
      <p:sp>
        <p:nvSpPr>
          <p:cNvPr id="3" name="Parentesi graffa aperta 2">
            <a:extLst>
              <a:ext uri="{FF2B5EF4-FFF2-40B4-BE49-F238E27FC236}">
                <a16:creationId xmlns:a16="http://schemas.microsoft.com/office/drawing/2014/main" id="{6B35046A-C5A0-45F1-8C09-00B5CA14D35E}"/>
              </a:ext>
            </a:extLst>
          </p:cNvPr>
          <p:cNvSpPr/>
          <p:nvPr/>
        </p:nvSpPr>
        <p:spPr>
          <a:xfrm>
            <a:off x="1389268" y="185620"/>
            <a:ext cx="554477" cy="6449437"/>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p>
        </p:txBody>
      </p:sp>
      <p:sp>
        <p:nvSpPr>
          <p:cNvPr id="4" name="CasellaDiTesto 3">
            <a:extLst>
              <a:ext uri="{FF2B5EF4-FFF2-40B4-BE49-F238E27FC236}">
                <a16:creationId xmlns:a16="http://schemas.microsoft.com/office/drawing/2014/main" id="{D4C460C3-9C0D-4C69-B558-BDA36FD2C57A}"/>
              </a:ext>
            </a:extLst>
          </p:cNvPr>
          <p:cNvSpPr txBox="1"/>
          <p:nvPr/>
        </p:nvSpPr>
        <p:spPr>
          <a:xfrm>
            <a:off x="2167246" y="1773449"/>
            <a:ext cx="2616740" cy="2308324"/>
          </a:xfrm>
          <a:prstGeom prst="rect">
            <a:avLst/>
          </a:prstGeom>
          <a:noFill/>
        </p:spPr>
        <p:txBody>
          <a:bodyPr wrap="square" rtlCol="0">
            <a:spAutoFit/>
          </a:bodyPr>
          <a:lstStyle/>
          <a:p>
            <a:r>
              <a:rPr lang="it-IT" dirty="0">
                <a:latin typeface="Book Antiqua" panose="02040602050305030304" pitchFamily="18" charset="0"/>
              </a:rPr>
              <a:t>Il costo storico assegna un valore alla data attività o passività a partire dal prezzo di una data transazione o dagli altri eventi che hanno portato all’azienda la stessa </a:t>
            </a:r>
          </a:p>
        </p:txBody>
      </p:sp>
      <p:sp>
        <p:nvSpPr>
          <p:cNvPr id="7" name="CasellaDiTesto 6">
            <a:extLst>
              <a:ext uri="{FF2B5EF4-FFF2-40B4-BE49-F238E27FC236}">
                <a16:creationId xmlns:a16="http://schemas.microsoft.com/office/drawing/2014/main" id="{0F4904A3-7F99-4B04-8CC2-E6E8A7FD6959}"/>
              </a:ext>
            </a:extLst>
          </p:cNvPr>
          <p:cNvSpPr txBox="1"/>
          <p:nvPr/>
        </p:nvSpPr>
        <p:spPr>
          <a:xfrm>
            <a:off x="5148563" y="1147721"/>
            <a:ext cx="1618361" cy="646331"/>
          </a:xfrm>
          <a:prstGeom prst="rect">
            <a:avLst/>
          </a:prstGeom>
          <a:noFill/>
        </p:spPr>
        <p:txBody>
          <a:bodyPr wrap="square" rtlCol="0">
            <a:spAutoFit/>
          </a:bodyPr>
          <a:lstStyle/>
          <a:p>
            <a:r>
              <a:rPr lang="it-IT" dirty="0">
                <a:latin typeface="Book Antiqua" panose="02040602050305030304" pitchFamily="18" charset="0"/>
              </a:rPr>
              <a:t>Misurazione</a:t>
            </a:r>
          </a:p>
          <a:p>
            <a:r>
              <a:rPr lang="it-IT" dirty="0">
                <a:latin typeface="Book Antiqua" panose="02040602050305030304" pitchFamily="18" charset="0"/>
              </a:rPr>
              <a:t> iniziale</a:t>
            </a:r>
          </a:p>
        </p:txBody>
      </p:sp>
      <p:sp>
        <p:nvSpPr>
          <p:cNvPr id="10" name="CasellaDiTesto 9">
            <a:extLst>
              <a:ext uri="{FF2B5EF4-FFF2-40B4-BE49-F238E27FC236}">
                <a16:creationId xmlns:a16="http://schemas.microsoft.com/office/drawing/2014/main" id="{E6754B66-5E1F-41D0-9CC9-02374267E191}"/>
              </a:ext>
            </a:extLst>
          </p:cNvPr>
          <p:cNvSpPr txBox="1"/>
          <p:nvPr/>
        </p:nvSpPr>
        <p:spPr>
          <a:xfrm>
            <a:off x="6966419" y="3458862"/>
            <a:ext cx="5426486" cy="369332"/>
          </a:xfrm>
          <a:prstGeom prst="rect">
            <a:avLst/>
          </a:prstGeom>
          <a:noFill/>
        </p:spPr>
        <p:txBody>
          <a:bodyPr wrap="none" rtlCol="0">
            <a:spAutoFit/>
          </a:bodyPr>
          <a:lstStyle/>
          <a:p>
            <a:r>
              <a:rPr lang="it-IT" dirty="0">
                <a:latin typeface="Book Antiqua" panose="02040602050305030304" pitchFamily="18" charset="0"/>
              </a:rPr>
              <a:t>Consumo del bene (ammortamento o svalutazione)</a:t>
            </a:r>
          </a:p>
        </p:txBody>
      </p:sp>
      <p:sp>
        <p:nvSpPr>
          <p:cNvPr id="17" name="CasellaDiTesto 16">
            <a:extLst>
              <a:ext uri="{FF2B5EF4-FFF2-40B4-BE49-F238E27FC236}">
                <a16:creationId xmlns:a16="http://schemas.microsoft.com/office/drawing/2014/main" id="{558E420D-97D6-4399-A647-6EFFBB6FCCC4}"/>
              </a:ext>
            </a:extLst>
          </p:cNvPr>
          <p:cNvSpPr txBox="1"/>
          <p:nvPr/>
        </p:nvSpPr>
        <p:spPr>
          <a:xfrm>
            <a:off x="5185203" y="3887192"/>
            <a:ext cx="1885055" cy="1200329"/>
          </a:xfrm>
          <a:prstGeom prst="rect">
            <a:avLst/>
          </a:prstGeom>
          <a:noFill/>
        </p:spPr>
        <p:txBody>
          <a:bodyPr wrap="square" rtlCol="0">
            <a:spAutoFit/>
          </a:bodyPr>
          <a:lstStyle/>
          <a:p>
            <a:r>
              <a:rPr lang="it-IT" dirty="0">
                <a:latin typeface="Book Antiqua" panose="02040602050305030304" pitchFamily="18" charset="0"/>
              </a:rPr>
              <a:t>Aggiornamento della</a:t>
            </a:r>
          </a:p>
          <a:p>
            <a:r>
              <a:rPr lang="it-IT" dirty="0">
                <a:latin typeface="Book Antiqua" panose="02040602050305030304" pitchFamily="18" charset="0"/>
              </a:rPr>
              <a:t>Misurazione iniziale</a:t>
            </a:r>
          </a:p>
        </p:txBody>
      </p:sp>
      <p:sp>
        <p:nvSpPr>
          <p:cNvPr id="5" name="Parentesi graffa aperta 4">
            <a:extLst>
              <a:ext uri="{FF2B5EF4-FFF2-40B4-BE49-F238E27FC236}">
                <a16:creationId xmlns:a16="http://schemas.microsoft.com/office/drawing/2014/main" id="{EF8F9D69-F8FC-4950-9FB6-3E69D099FAB1}"/>
              </a:ext>
            </a:extLst>
          </p:cNvPr>
          <p:cNvSpPr/>
          <p:nvPr/>
        </p:nvSpPr>
        <p:spPr>
          <a:xfrm>
            <a:off x="4774655" y="121298"/>
            <a:ext cx="410548" cy="6699379"/>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p>
        </p:txBody>
      </p:sp>
      <p:sp>
        <p:nvSpPr>
          <p:cNvPr id="8" name="Parentesi graffa aperta 7">
            <a:extLst>
              <a:ext uri="{FF2B5EF4-FFF2-40B4-BE49-F238E27FC236}">
                <a16:creationId xmlns:a16="http://schemas.microsoft.com/office/drawing/2014/main" id="{CCDD9883-4FB2-4BDF-8347-21A7F5F0E55C}"/>
              </a:ext>
            </a:extLst>
          </p:cNvPr>
          <p:cNvSpPr/>
          <p:nvPr/>
        </p:nvSpPr>
        <p:spPr>
          <a:xfrm>
            <a:off x="6766924" y="328060"/>
            <a:ext cx="174580" cy="2736947"/>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latin typeface="Book Antiqua" panose="02040602050305030304" pitchFamily="18" charset="0"/>
            </a:endParaRPr>
          </a:p>
        </p:txBody>
      </p:sp>
      <p:sp>
        <p:nvSpPr>
          <p:cNvPr id="9" name="CasellaDiTesto 8">
            <a:extLst>
              <a:ext uri="{FF2B5EF4-FFF2-40B4-BE49-F238E27FC236}">
                <a16:creationId xmlns:a16="http://schemas.microsoft.com/office/drawing/2014/main" id="{578D1599-F651-4552-9692-4C2C81D07552}"/>
              </a:ext>
            </a:extLst>
          </p:cNvPr>
          <p:cNvSpPr txBox="1"/>
          <p:nvPr/>
        </p:nvSpPr>
        <p:spPr>
          <a:xfrm>
            <a:off x="6906383" y="365840"/>
            <a:ext cx="4822780" cy="1477328"/>
          </a:xfrm>
          <a:prstGeom prst="rect">
            <a:avLst/>
          </a:prstGeom>
          <a:noFill/>
        </p:spPr>
        <p:txBody>
          <a:bodyPr wrap="square" rtlCol="0">
            <a:spAutoFit/>
          </a:bodyPr>
          <a:lstStyle/>
          <a:p>
            <a:r>
              <a:rPr lang="it-IT" dirty="0">
                <a:latin typeface="Book Antiqua" panose="02040602050305030304" pitchFamily="18" charset="0"/>
              </a:rPr>
              <a:t>Ammontare dei costi sostenuti per acquistare o creare la data attività, compresi i costi di transazione. Ammontare delle risorse ottenute che hanno generato la data </a:t>
            </a:r>
            <a:r>
              <a:rPr lang="it-IT" dirty="0">
                <a:highlight>
                  <a:srgbClr val="FFFF00"/>
                </a:highlight>
                <a:latin typeface="Book Antiqua" panose="02040602050305030304" pitchFamily="18" charset="0"/>
              </a:rPr>
              <a:t>passività</a:t>
            </a:r>
            <a:r>
              <a:rPr lang="it-IT" dirty="0">
                <a:latin typeface="Book Antiqua" panose="02040602050305030304" pitchFamily="18" charset="0"/>
              </a:rPr>
              <a:t>, al netto dei costi di transazione</a:t>
            </a:r>
          </a:p>
        </p:txBody>
      </p:sp>
      <p:sp>
        <p:nvSpPr>
          <p:cNvPr id="11" name="CasellaDiTesto 10">
            <a:extLst>
              <a:ext uri="{FF2B5EF4-FFF2-40B4-BE49-F238E27FC236}">
                <a16:creationId xmlns:a16="http://schemas.microsoft.com/office/drawing/2014/main" id="{0367ABA2-D023-4E67-ADF5-83A3EEEB0F58}"/>
              </a:ext>
            </a:extLst>
          </p:cNvPr>
          <p:cNvSpPr txBox="1"/>
          <p:nvPr/>
        </p:nvSpPr>
        <p:spPr>
          <a:xfrm>
            <a:off x="6938898" y="1773449"/>
            <a:ext cx="2426404" cy="1477328"/>
          </a:xfrm>
          <a:prstGeom prst="rect">
            <a:avLst/>
          </a:prstGeom>
          <a:noFill/>
        </p:spPr>
        <p:txBody>
          <a:bodyPr wrap="square" rtlCol="0">
            <a:spAutoFit/>
          </a:bodyPr>
          <a:lstStyle/>
          <a:p>
            <a:r>
              <a:rPr lang="it-IT" dirty="0">
                <a:latin typeface="Book Antiqua" panose="02040602050305030304" pitchFamily="18" charset="0"/>
              </a:rPr>
              <a:t>Assenza di una transazione di mercato (donazione o transazione non rappresentativa)</a:t>
            </a:r>
          </a:p>
        </p:txBody>
      </p:sp>
      <p:sp>
        <p:nvSpPr>
          <p:cNvPr id="15" name="Parentesi graffa aperta 14">
            <a:extLst>
              <a:ext uri="{FF2B5EF4-FFF2-40B4-BE49-F238E27FC236}">
                <a16:creationId xmlns:a16="http://schemas.microsoft.com/office/drawing/2014/main" id="{CEC000A6-97C4-4CE2-881B-BB03E3123DBD}"/>
              </a:ext>
            </a:extLst>
          </p:cNvPr>
          <p:cNvSpPr/>
          <p:nvPr/>
        </p:nvSpPr>
        <p:spPr>
          <a:xfrm>
            <a:off x="6854353" y="3396560"/>
            <a:ext cx="157975" cy="2569714"/>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latin typeface="Book Antiqua" panose="02040602050305030304" pitchFamily="18" charset="0"/>
            </a:endParaRPr>
          </a:p>
        </p:txBody>
      </p:sp>
      <p:sp>
        <p:nvSpPr>
          <p:cNvPr id="16" name="CasellaDiTesto 15">
            <a:extLst>
              <a:ext uri="{FF2B5EF4-FFF2-40B4-BE49-F238E27FC236}">
                <a16:creationId xmlns:a16="http://schemas.microsoft.com/office/drawing/2014/main" id="{B249DB8F-8EA1-4F62-8688-FB84BB2B9492}"/>
              </a:ext>
            </a:extLst>
          </p:cNvPr>
          <p:cNvSpPr txBox="1"/>
          <p:nvPr/>
        </p:nvSpPr>
        <p:spPr>
          <a:xfrm>
            <a:off x="6966419" y="3888844"/>
            <a:ext cx="4818948" cy="369332"/>
          </a:xfrm>
          <a:prstGeom prst="rect">
            <a:avLst/>
          </a:prstGeom>
          <a:noFill/>
        </p:spPr>
        <p:txBody>
          <a:bodyPr wrap="none" rtlCol="0">
            <a:spAutoFit/>
          </a:bodyPr>
          <a:lstStyle/>
          <a:p>
            <a:r>
              <a:rPr lang="it-IT" dirty="0">
                <a:latin typeface="Book Antiqua" panose="02040602050305030304" pitchFamily="18" charset="0"/>
              </a:rPr>
              <a:t>Pagamenti fatti (attività) o ricevuti (passività)</a:t>
            </a:r>
          </a:p>
        </p:txBody>
      </p:sp>
      <p:sp>
        <p:nvSpPr>
          <p:cNvPr id="6" name="Freccia in giù 5">
            <a:extLst>
              <a:ext uri="{FF2B5EF4-FFF2-40B4-BE49-F238E27FC236}">
                <a16:creationId xmlns:a16="http://schemas.microsoft.com/office/drawing/2014/main" id="{56E3E67A-AA2D-4047-9B6F-89FEEED92F94}"/>
              </a:ext>
            </a:extLst>
          </p:cNvPr>
          <p:cNvSpPr/>
          <p:nvPr/>
        </p:nvSpPr>
        <p:spPr>
          <a:xfrm>
            <a:off x="3220141" y="4390657"/>
            <a:ext cx="207606"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12" name="CasellaDiTesto 11">
            <a:extLst>
              <a:ext uri="{FF2B5EF4-FFF2-40B4-BE49-F238E27FC236}">
                <a16:creationId xmlns:a16="http://schemas.microsoft.com/office/drawing/2014/main" id="{400BF2CB-82AD-43DF-B092-D3E48F8DBF31}"/>
              </a:ext>
            </a:extLst>
          </p:cNvPr>
          <p:cNvSpPr txBox="1"/>
          <p:nvPr/>
        </p:nvSpPr>
        <p:spPr>
          <a:xfrm>
            <a:off x="2251520" y="5711727"/>
            <a:ext cx="2448193" cy="923330"/>
          </a:xfrm>
          <a:prstGeom prst="rect">
            <a:avLst/>
          </a:prstGeom>
          <a:noFill/>
        </p:spPr>
        <p:txBody>
          <a:bodyPr wrap="square" rtlCol="0">
            <a:spAutoFit/>
          </a:bodyPr>
          <a:lstStyle/>
          <a:p>
            <a:r>
              <a:rPr lang="it-IT" dirty="0">
                <a:latin typeface="Book Antiqua" panose="02040602050305030304" pitchFamily="18" charset="0"/>
              </a:rPr>
              <a:t>Non riflette variazioni di valore se non nel caso di impairment</a:t>
            </a:r>
          </a:p>
        </p:txBody>
      </p:sp>
      <p:sp>
        <p:nvSpPr>
          <p:cNvPr id="13" name="Freccia a destra 12">
            <a:extLst>
              <a:ext uri="{FF2B5EF4-FFF2-40B4-BE49-F238E27FC236}">
                <a16:creationId xmlns:a16="http://schemas.microsoft.com/office/drawing/2014/main" id="{D29BF3D8-DD28-4E03-BE3B-A18DAC861946}"/>
              </a:ext>
            </a:extLst>
          </p:cNvPr>
          <p:cNvSpPr/>
          <p:nvPr/>
        </p:nvSpPr>
        <p:spPr>
          <a:xfrm>
            <a:off x="9317773" y="2341345"/>
            <a:ext cx="590550" cy="829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14" name="CasellaDiTesto 13">
            <a:extLst>
              <a:ext uri="{FF2B5EF4-FFF2-40B4-BE49-F238E27FC236}">
                <a16:creationId xmlns:a16="http://schemas.microsoft.com/office/drawing/2014/main" id="{7FEE94FC-9CB3-46C9-9E2D-3837B70A80BB}"/>
              </a:ext>
            </a:extLst>
          </p:cNvPr>
          <p:cNvSpPr txBox="1"/>
          <p:nvPr/>
        </p:nvSpPr>
        <p:spPr>
          <a:xfrm>
            <a:off x="9957513" y="2130922"/>
            <a:ext cx="1590675" cy="646331"/>
          </a:xfrm>
          <a:prstGeom prst="rect">
            <a:avLst/>
          </a:prstGeom>
          <a:noFill/>
        </p:spPr>
        <p:txBody>
          <a:bodyPr wrap="square" rtlCol="0">
            <a:spAutoFit/>
          </a:bodyPr>
          <a:lstStyle/>
          <a:p>
            <a:r>
              <a:rPr lang="it-IT" dirty="0">
                <a:latin typeface="Book Antiqua" panose="02040602050305030304" pitchFamily="18" charset="0"/>
              </a:rPr>
              <a:t>Valore corrente</a:t>
            </a:r>
          </a:p>
        </p:txBody>
      </p:sp>
      <p:sp>
        <p:nvSpPr>
          <p:cNvPr id="18" name="CasellaDiTesto 17">
            <a:extLst>
              <a:ext uri="{FF2B5EF4-FFF2-40B4-BE49-F238E27FC236}">
                <a16:creationId xmlns:a16="http://schemas.microsoft.com/office/drawing/2014/main" id="{D80A5E9B-EAB1-43C1-9F9D-C518110A6AED}"/>
              </a:ext>
            </a:extLst>
          </p:cNvPr>
          <p:cNvSpPr txBox="1"/>
          <p:nvPr/>
        </p:nvSpPr>
        <p:spPr>
          <a:xfrm>
            <a:off x="6966317" y="4362078"/>
            <a:ext cx="1404552" cy="369332"/>
          </a:xfrm>
          <a:prstGeom prst="rect">
            <a:avLst/>
          </a:prstGeom>
          <a:noFill/>
        </p:spPr>
        <p:txBody>
          <a:bodyPr wrap="none" rtlCol="0">
            <a:spAutoFit/>
          </a:bodyPr>
          <a:lstStyle/>
          <a:p>
            <a:r>
              <a:rPr lang="it-IT" dirty="0">
                <a:latin typeface="Book Antiqua" panose="02040602050305030304" pitchFamily="18" charset="0"/>
              </a:rPr>
              <a:t>Impairment</a:t>
            </a:r>
          </a:p>
        </p:txBody>
      </p:sp>
      <p:sp>
        <p:nvSpPr>
          <p:cNvPr id="19" name="CasellaDiTesto 18">
            <a:extLst>
              <a:ext uri="{FF2B5EF4-FFF2-40B4-BE49-F238E27FC236}">
                <a16:creationId xmlns:a16="http://schemas.microsoft.com/office/drawing/2014/main" id="{E01FAFFE-CFA4-481D-BEDA-EF7F716DB4D5}"/>
              </a:ext>
            </a:extLst>
          </p:cNvPr>
          <p:cNvSpPr txBox="1"/>
          <p:nvPr/>
        </p:nvSpPr>
        <p:spPr>
          <a:xfrm>
            <a:off x="6966317" y="4862766"/>
            <a:ext cx="5059398" cy="646331"/>
          </a:xfrm>
          <a:prstGeom prst="rect">
            <a:avLst/>
          </a:prstGeom>
          <a:noFill/>
        </p:spPr>
        <p:txBody>
          <a:bodyPr wrap="none" rtlCol="0">
            <a:spAutoFit/>
          </a:bodyPr>
          <a:lstStyle/>
          <a:p>
            <a:r>
              <a:rPr lang="it-IT" dirty="0">
                <a:latin typeface="Book Antiqua" panose="02040602050305030304" pitchFamily="18" charset="0"/>
              </a:rPr>
              <a:t>Incremento del valore delle risorse economiche </a:t>
            </a:r>
          </a:p>
          <a:p>
            <a:r>
              <a:rPr lang="it-IT" dirty="0">
                <a:latin typeface="Book Antiqua" panose="02040602050305030304" pitchFamily="18" charset="0"/>
              </a:rPr>
              <a:t>da impiegare per estinguere una passività</a:t>
            </a:r>
          </a:p>
        </p:txBody>
      </p:sp>
      <p:sp>
        <p:nvSpPr>
          <p:cNvPr id="20" name="CasellaDiTesto 19">
            <a:extLst>
              <a:ext uri="{FF2B5EF4-FFF2-40B4-BE49-F238E27FC236}">
                <a16:creationId xmlns:a16="http://schemas.microsoft.com/office/drawing/2014/main" id="{BBF05C15-7654-492B-BE93-1AC2298A3091}"/>
              </a:ext>
            </a:extLst>
          </p:cNvPr>
          <p:cNvSpPr txBox="1"/>
          <p:nvPr/>
        </p:nvSpPr>
        <p:spPr>
          <a:xfrm>
            <a:off x="7012568" y="5599488"/>
            <a:ext cx="3883132" cy="369332"/>
          </a:xfrm>
          <a:prstGeom prst="rect">
            <a:avLst/>
          </a:prstGeom>
          <a:noFill/>
        </p:spPr>
        <p:txBody>
          <a:bodyPr wrap="square" rtlCol="0">
            <a:spAutoFit/>
          </a:bodyPr>
          <a:lstStyle/>
          <a:p>
            <a:r>
              <a:rPr lang="it-IT" dirty="0">
                <a:latin typeface="Book Antiqua" panose="02040602050305030304" pitchFamily="18" charset="0"/>
              </a:rPr>
              <a:t>Rilevazione di interessi</a:t>
            </a:r>
          </a:p>
        </p:txBody>
      </p:sp>
      <p:sp>
        <p:nvSpPr>
          <p:cNvPr id="21" name="CasellaDiTesto 20">
            <a:extLst>
              <a:ext uri="{FF2B5EF4-FFF2-40B4-BE49-F238E27FC236}">
                <a16:creationId xmlns:a16="http://schemas.microsoft.com/office/drawing/2014/main" id="{1B735F5C-C6EC-474E-A9AB-EF28E2286AB4}"/>
              </a:ext>
            </a:extLst>
          </p:cNvPr>
          <p:cNvSpPr txBox="1"/>
          <p:nvPr/>
        </p:nvSpPr>
        <p:spPr>
          <a:xfrm>
            <a:off x="5431296" y="6168994"/>
            <a:ext cx="2845836" cy="646331"/>
          </a:xfrm>
          <a:prstGeom prst="rect">
            <a:avLst/>
          </a:prstGeom>
          <a:noFill/>
        </p:spPr>
        <p:txBody>
          <a:bodyPr wrap="square" rtlCol="0">
            <a:spAutoFit/>
          </a:bodyPr>
          <a:lstStyle/>
          <a:p>
            <a:r>
              <a:rPr lang="it-IT" dirty="0">
                <a:latin typeface="Book Antiqua" panose="02040602050305030304" pitchFamily="18" charset="0"/>
              </a:rPr>
              <a:t>Attività e passività finanziarie</a:t>
            </a:r>
          </a:p>
        </p:txBody>
      </p:sp>
      <p:sp>
        <p:nvSpPr>
          <p:cNvPr id="22" name="CasellaDiTesto 21">
            <a:extLst>
              <a:ext uri="{FF2B5EF4-FFF2-40B4-BE49-F238E27FC236}">
                <a16:creationId xmlns:a16="http://schemas.microsoft.com/office/drawing/2014/main" id="{A3F54C16-00E9-4CFB-8AC0-070157ECEF28}"/>
              </a:ext>
            </a:extLst>
          </p:cNvPr>
          <p:cNvSpPr txBox="1"/>
          <p:nvPr/>
        </p:nvSpPr>
        <p:spPr>
          <a:xfrm>
            <a:off x="9057796" y="6177453"/>
            <a:ext cx="2845836" cy="369332"/>
          </a:xfrm>
          <a:prstGeom prst="rect">
            <a:avLst/>
          </a:prstGeom>
          <a:noFill/>
        </p:spPr>
        <p:txBody>
          <a:bodyPr wrap="square" rtlCol="0">
            <a:spAutoFit/>
          </a:bodyPr>
          <a:lstStyle/>
          <a:p>
            <a:r>
              <a:rPr lang="it-IT" dirty="0">
                <a:latin typeface="Book Antiqua" panose="02040602050305030304" pitchFamily="18" charset="0"/>
              </a:rPr>
              <a:t>Costo ammortizzato</a:t>
            </a:r>
          </a:p>
        </p:txBody>
      </p:sp>
      <p:sp>
        <p:nvSpPr>
          <p:cNvPr id="23" name="Freccia a destra 22">
            <a:extLst>
              <a:ext uri="{FF2B5EF4-FFF2-40B4-BE49-F238E27FC236}">
                <a16:creationId xmlns:a16="http://schemas.microsoft.com/office/drawing/2014/main" id="{051AFFCF-8FD3-4ECE-8588-37E5E70AD0CE}"/>
              </a:ext>
            </a:extLst>
          </p:cNvPr>
          <p:cNvSpPr/>
          <p:nvPr/>
        </p:nvSpPr>
        <p:spPr>
          <a:xfrm>
            <a:off x="8277132" y="6363478"/>
            <a:ext cx="590550" cy="11574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Tree>
    <p:extLst>
      <p:ext uri="{BB962C8B-B14F-4D97-AF65-F5344CB8AC3E}">
        <p14:creationId xmlns:p14="http://schemas.microsoft.com/office/powerpoint/2010/main" val="28072654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CB73BC91-1ED8-4CA2-A6CB-9D9617A5F273}"/>
              </a:ext>
            </a:extLst>
          </p:cNvPr>
          <p:cNvSpPr txBox="1"/>
          <p:nvPr/>
        </p:nvSpPr>
        <p:spPr>
          <a:xfrm>
            <a:off x="0" y="3004359"/>
            <a:ext cx="1391663" cy="646331"/>
          </a:xfrm>
          <a:prstGeom prst="rect">
            <a:avLst/>
          </a:prstGeom>
          <a:noFill/>
        </p:spPr>
        <p:txBody>
          <a:bodyPr wrap="square" rtlCol="0">
            <a:spAutoFit/>
          </a:bodyPr>
          <a:lstStyle/>
          <a:p>
            <a:r>
              <a:rPr lang="it-IT" dirty="0" err="1">
                <a:latin typeface="Book Antiqua" panose="02040602050305030304" pitchFamily="18" charset="0"/>
              </a:rPr>
              <a:t>Current</a:t>
            </a:r>
            <a:r>
              <a:rPr lang="it-IT" dirty="0">
                <a:latin typeface="Book Antiqua" panose="02040602050305030304" pitchFamily="18" charset="0"/>
              </a:rPr>
              <a:t> </a:t>
            </a:r>
            <a:r>
              <a:rPr lang="it-IT" dirty="0" err="1">
                <a:latin typeface="Book Antiqua" panose="02040602050305030304" pitchFamily="18" charset="0"/>
              </a:rPr>
              <a:t>value</a:t>
            </a:r>
            <a:endParaRPr lang="it-IT" dirty="0">
              <a:latin typeface="Book Antiqua" panose="02040602050305030304" pitchFamily="18" charset="0"/>
            </a:endParaRPr>
          </a:p>
        </p:txBody>
      </p:sp>
      <p:sp>
        <p:nvSpPr>
          <p:cNvPr id="3" name="Parentesi graffa aperta 2">
            <a:extLst>
              <a:ext uri="{FF2B5EF4-FFF2-40B4-BE49-F238E27FC236}">
                <a16:creationId xmlns:a16="http://schemas.microsoft.com/office/drawing/2014/main" id="{6B35046A-C5A0-45F1-8C09-00B5CA14D35E}"/>
              </a:ext>
            </a:extLst>
          </p:cNvPr>
          <p:cNvSpPr/>
          <p:nvPr/>
        </p:nvSpPr>
        <p:spPr>
          <a:xfrm>
            <a:off x="922154" y="204281"/>
            <a:ext cx="554477" cy="6449437"/>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latin typeface="Book Antiqua" panose="02040602050305030304" pitchFamily="18" charset="0"/>
            </a:endParaRPr>
          </a:p>
        </p:txBody>
      </p:sp>
      <p:sp>
        <p:nvSpPr>
          <p:cNvPr id="4" name="CasellaDiTesto 3">
            <a:extLst>
              <a:ext uri="{FF2B5EF4-FFF2-40B4-BE49-F238E27FC236}">
                <a16:creationId xmlns:a16="http://schemas.microsoft.com/office/drawing/2014/main" id="{D4C460C3-9C0D-4C69-B558-BDA36FD2C57A}"/>
              </a:ext>
            </a:extLst>
          </p:cNvPr>
          <p:cNvSpPr txBox="1"/>
          <p:nvPr/>
        </p:nvSpPr>
        <p:spPr>
          <a:xfrm>
            <a:off x="1662112" y="1769742"/>
            <a:ext cx="2616740" cy="2308324"/>
          </a:xfrm>
          <a:prstGeom prst="rect">
            <a:avLst/>
          </a:prstGeom>
          <a:noFill/>
        </p:spPr>
        <p:txBody>
          <a:bodyPr wrap="square" rtlCol="0">
            <a:spAutoFit/>
          </a:bodyPr>
          <a:lstStyle/>
          <a:p>
            <a:r>
              <a:rPr lang="it-IT" dirty="0">
                <a:latin typeface="Book Antiqua" panose="02040602050305030304" pitchFamily="18" charset="0"/>
              </a:rPr>
              <a:t>Il </a:t>
            </a:r>
            <a:r>
              <a:rPr lang="it-IT" dirty="0" err="1">
                <a:latin typeface="Book Antiqua" panose="02040602050305030304" pitchFamily="18" charset="0"/>
              </a:rPr>
              <a:t>current</a:t>
            </a:r>
            <a:r>
              <a:rPr lang="it-IT" dirty="0">
                <a:latin typeface="Book Antiqua" panose="02040602050305030304" pitchFamily="18" charset="0"/>
              </a:rPr>
              <a:t> </a:t>
            </a:r>
            <a:r>
              <a:rPr lang="it-IT" dirty="0" err="1">
                <a:latin typeface="Book Antiqua" panose="02040602050305030304" pitchFamily="18" charset="0"/>
              </a:rPr>
              <a:t>value</a:t>
            </a:r>
            <a:r>
              <a:rPr lang="it-IT" dirty="0">
                <a:latin typeface="Book Antiqua" panose="02040602050305030304" pitchFamily="18" charset="0"/>
              </a:rPr>
              <a:t> assegna un valore agli elementi di bilancio in base ad informazioni aggiornate per riflettere la situazione al momento della valutazione</a:t>
            </a:r>
          </a:p>
        </p:txBody>
      </p:sp>
      <p:sp>
        <p:nvSpPr>
          <p:cNvPr id="7" name="CasellaDiTesto 6">
            <a:extLst>
              <a:ext uri="{FF2B5EF4-FFF2-40B4-BE49-F238E27FC236}">
                <a16:creationId xmlns:a16="http://schemas.microsoft.com/office/drawing/2014/main" id="{0F4904A3-7F99-4B04-8CC2-E6E8A7FD6959}"/>
              </a:ext>
            </a:extLst>
          </p:cNvPr>
          <p:cNvSpPr txBox="1"/>
          <p:nvPr/>
        </p:nvSpPr>
        <p:spPr>
          <a:xfrm>
            <a:off x="4694506" y="606990"/>
            <a:ext cx="2575749" cy="369332"/>
          </a:xfrm>
          <a:prstGeom prst="rect">
            <a:avLst/>
          </a:prstGeom>
          <a:noFill/>
        </p:spPr>
        <p:txBody>
          <a:bodyPr wrap="square" rtlCol="0">
            <a:spAutoFit/>
          </a:bodyPr>
          <a:lstStyle/>
          <a:p>
            <a:r>
              <a:rPr lang="it-IT" dirty="0">
                <a:latin typeface="Book Antiqua" panose="02040602050305030304" pitchFamily="18" charset="0"/>
              </a:rPr>
              <a:t>Fair </a:t>
            </a:r>
            <a:r>
              <a:rPr lang="it-IT" dirty="0" err="1">
                <a:latin typeface="Book Antiqua" panose="02040602050305030304" pitchFamily="18" charset="0"/>
              </a:rPr>
              <a:t>value</a:t>
            </a:r>
            <a:endParaRPr lang="it-IT" dirty="0">
              <a:latin typeface="Book Antiqua" panose="02040602050305030304" pitchFamily="18" charset="0"/>
            </a:endParaRPr>
          </a:p>
        </p:txBody>
      </p:sp>
      <p:sp>
        <p:nvSpPr>
          <p:cNvPr id="10" name="CasellaDiTesto 9">
            <a:extLst>
              <a:ext uri="{FF2B5EF4-FFF2-40B4-BE49-F238E27FC236}">
                <a16:creationId xmlns:a16="http://schemas.microsoft.com/office/drawing/2014/main" id="{E6754B66-5E1F-41D0-9CC9-02374267E191}"/>
              </a:ext>
            </a:extLst>
          </p:cNvPr>
          <p:cNvSpPr txBox="1"/>
          <p:nvPr/>
        </p:nvSpPr>
        <p:spPr>
          <a:xfrm>
            <a:off x="6355268" y="3230382"/>
            <a:ext cx="5690552" cy="1200329"/>
          </a:xfrm>
          <a:prstGeom prst="rect">
            <a:avLst/>
          </a:prstGeom>
          <a:noFill/>
        </p:spPr>
        <p:txBody>
          <a:bodyPr wrap="square" rtlCol="0">
            <a:spAutoFit/>
          </a:bodyPr>
          <a:lstStyle/>
          <a:p>
            <a:r>
              <a:rPr lang="it-IT" dirty="0">
                <a:latin typeface="Book Antiqua" panose="02040602050305030304" pitchFamily="18" charset="0"/>
              </a:rPr>
              <a:t>Valore attuale dei flussi di cassa  o degli altri benefici</a:t>
            </a:r>
          </a:p>
          <a:p>
            <a:r>
              <a:rPr lang="it-IT" dirty="0">
                <a:latin typeface="Book Antiqua" panose="02040602050305030304" pitchFamily="18" charset="0"/>
              </a:rPr>
              <a:t> economici che l’azienda si aspetta di ricevere dall’utilizzo di un dato asset e dalla sua eventuale vendita finale</a:t>
            </a:r>
          </a:p>
        </p:txBody>
      </p:sp>
      <p:sp>
        <p:nvSpPr>
          <p:cNvPr id="17" name="CasellaDiTesto 16">
            <a:extLst>
              <a:ext uri="{FF2B5EF4-FFF2-40B4-BE49-F238E27FC236}">
                <a16:creationId xmlns:a16="http://schemas.microsoft.com/office/drawing/2014/main" id="{558E420D-97D6-4399-A647-6EFFBB6FCCC4}"/>
              </a:ext>
            </a:extLst>
          </p:cNvPr>
          <p:cNvSpPr txBox="1"/>
          <p:nvPr/>
        </p:nvSpPr>
        <p:spPr>
          <a:xfrm>
            <a:off x="4655611" y="3627618"/>
            <a:ext cx="1624122" cy="923330"/>
          </a:xfrm>
          <a:prstGeom prst="rect">
            <a:avLst/>
          </a:prstGeom>
          <a:noFill/>
        </p:spPr>
        <p:txBody>
          <a:bodyPr wrap="square" rtlCol="0">
            <a:spAutoFit/>
          </a:bodyPr>
          <a:lstStyle/>
          <a:p>
            <a:r>
              <a:rPr lang="it-IT" dirty="0">
                <a:latin typeface="Book Antiqua" panose="02040602050305030304" pitchFamily="18" charset="0"/>
              </a:rPr>
              <a:t>Value in use/</a:t>
            </a:r>
          </a:p>
          <a:p>
            <a:r>
              <a:rPr lang="it-IT" dirty="0" err="1">
                <a:latin typeface="Book Antiqua" panose="02040602050305030304" pitchFamily="18" charset="0"/>
              </a:rPr>
              <a:t>Fulfilment</a:t>
            </a:r>
            <a:r>
              <a:rPr lang="it-IT" dirty="0">
                <a:latin typeface="Book Antiqua" panose="02040602050305030304" pitchFamily="18" charset="0"/>
              </a:rPr>
              <a:t> </a:t>
            </a:r>
            <a:r>
              <a:rPr lang="it-IT" dirty="0" err="1">
                <a:latin typeface="Book Antiqua" panose="02040602050305030304" pitchFamily="18" charset="0"/>
              </a:rPr>
              <a:t>value</a:t>
            </a:r>
            <a:endParaRPr lang="it-IT" dirty="0">
              <a:latin typeface="Book Antiqua" panose="02040602050305030304" pitchFamily="18" charset="0"/>
            </a:endParaRPr>
          </a:p>
        </p:txBody>
      </p:sp>
      <p:sp>
        <p:nvSpPr>
          <p:cNvPr id="5" name="Parentesi graffa aperta 4">
            <a:extLst>
              <a:ext uri="{FF2B5EF4-FFF2-40B4-BE49-F238E27FC236}">
                <a16:creationId xmlns:a16="http://schemas.microsoft.com/office/drawing/2014/main" id="{EF8F9D69-F8FC-4950-9FB6-3E69D099FAB1}"/>
              </a:ext>
            </a:extLst>
          </p:cNvPr>
          <p:cNvSpPr/>
          <p:nvPr/>
        </p:nvSpPr>
        <p:spPr>
          <a:xfrm>
            <a:off x="4450336" y="79309"/>
            <a:ext cx="410548" cy="6699379"/>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latin typeface="Book Antiqua" panose="02040602050305030304" pitchFamily="18" charset="0"/>
            </a:endParaRPr>
          </a:p>
        </p:txBody>
      </p:sp>
      <p:sp>
        <p:nvSpPr>
          <p:cNvPr id="9" name="CasellaDiTesto 8">
            <a:extLst>
              <a:ext uri="{FF2B5EF4-FFF2-40B4-BE49-F238E27FC236}">
                <a16:creationId xmlns:a16="http://schemas.microsoft.com/office/drawing/2014/main" id="{578D1599-F651-4552-9692-4C2C81D07552}"/>
              </a:ext>
            </a:extLst>
          </p:cNvPr>
          <p:cNvSpPr txBox="1"/>
          <p:nvPr/>
        </p:nvSpPr>
        <p:spPr>
          <a:xfrm>
            <a:off x="6439269" y="384501"/>
            <a:ext cx="4822780" cy="923330"/>
          </a:xfrm>
          <a:prstGeom prst="rect">
            <a:avLst/>
          </a:prstGeom>
          <a:noFill/>
        </p:spPr>
        <p:txBody>
          <a:bodyPr wrap="square" rtlCol="0">
            <a:spAutoFit/>
          </a:bodyPr>
          <a:lstStyle/>
          <a:p>
            <a:r>
              <a:rPr lang="it-IT" dirty="0">
                <a:latin typeface="Book Antiqua" panose="02040602050305030304" pitchFamily="18" charset="0"/>
              </a:rPr>
              <a:t>Prezzo che sarebbe ricevuto/pagato per cedere/trasferire un’attività/passività in una normale transazione di mercato</a:t>
            </a:r>
          </a:p>
        </p:txBody>
      </p:sp>
      <p:sp>
        <p:nvSpPr>
          <p:cNvPr id="11" name="CasellaDiTesto 10">
            <a:extLst>
              <a:ext uri="{FF2B5EF4-FFF2-40B4-BE49-F238E27FC236}">
                <a16:creationId xmlns:a16="http://schemas.microsoft.com/office/drawing/2014/main" id="{0367ABA2-D023-4E67-ADF5-83A3EEEB0F58}"/>
              </a:ext>
            </a:extLst>
          </p:cNvPr>
          <p:cNvSpPr txBox="1"/>
          <p:nvPr/>
        </p:nvSpPr>
        <p:spPr>
          <a:xfrm>
            <a:off x="6481963" y="1409444"/>
            <a:ext cx="2426404" cy="1477328"/>
          </a:xfrm>
          <a:prstGeom prst="rect">
            <a:avLst/>
          </a:prstGeom>
          <a:noFill/>
        </p:spPr>
        <p:txBody>
          <a:bodyPr wrap="square" rtlCol="0">
            <a:spAutoFit/>
          </a:bodyPr>
          <a:lstStyle/>
          <a:p>
            <a:r>
              <a:rPr lang="it-IT" dirty="0">
                <a:latin typeface="Book Antiqua" panose="02040602050305030304" pitchFamily="18" charset="0"/>
              </a:rPr>
              <a:t>Assenza di una transazione di mercato (donazione o transazione non rappresentativa)</a:t>
            </a:r>
          </a:p>
        </p:txBody>
      </p:sp>
      <p:sp>
        <p:nvSpPr>
          <p:cNvPr id="16" name="CasellaDiTesto 15">
            <a:extLst>
              <a:ext uri="{FF2B5EF4-FFF2-40B4-BE49-F238E27FC236}">
                <a16:creationId xmlns:a16="http://schemas.microsoft.com/office/drawing/2014/main" id="{B249DB8F-8EA1-4F62-8688-FB84BB2B9492}"/>
              </a:ext>
            </a:extLst>
          </p:cNvPr>
          <p:cNvSpPr txBox="1"/>
          <p:nvPr/>
        </p:nvSpPr>
        <p:spPr>
          <a:xfrm>
            <a:off x="6279732" y="4504492"/>
            <a:ext cx="5997155" cy="923330"/>
          </a:xfrm>
          <a:prstGeom prst="rect">
            <a:avLst/>
          </a:prstGeom>
          <a:noFill/>
        </p:spPr>
        <p:txBody>
          <a:bodyPr wrap="none" rtlCol="0">
            <a:spAutoFit/>
          </a:bodyPr>
          <a:lstStyle/>
          <a:p>
            <a:r>
              <a:rPr lang="it-IT" dirty="0">
                <a:latin typeface="Book Antiqua" panose="02040602050305030304" pitchFamily="18" charset="0"/>
              </a:rPr>
              <a:t>Valore attuale dei flussi di cassa  o degli altri benefici</a:t>
            </a:r>
          </a:p>
          <a:p>
            <a:r>
              <a:rPr lang="it-IT" dirty="0">
                <a:latin typeface="Book Antiqua" panose="02040602050305030304" pitchFamily="18" charset="0"/>
              </a:rPr>
              <a:t> economici che l’azienda si aspetta di dover trasferire per</a:t>
            </a:r>
          </a:p>
          <a:p>
            <a:r>
              <a:rPr lang="it-IT" dirty="0">
                <a:latin typeface="Book Antiqua" panose="02040602050305030304" pitchFamily="18" charset="0"/>
              </a:rPr>
              <a:t> estinguere una data passività.</a:t>
            </a:r>
          </a:p>
        </p:txBody>
      </p:sp>
      <p:sp>
        <p:nvSpPr>
          <p:cNvPr id="6" name="Freccia in giù 5">
            <a:extLst>
              <a:ext uri="{FF2B5EF4-FFF2-40B4-BE49-F238E27FC236}">
                <a16:creationId xmlns:a16="http://schemas.microsoft.com/office/drawing/2014/main" id="{56E3E67A-AA2D-4047-9B6F-89FEEED92F94}"/>
              </a:ext>
            </a:extLst>
          </p:cNvPr>
          <p:cNvSpPr/>
          <p:nvPr/>
        </p:nvSpPr>
        <p:spPr>
          <a:xfrm>
            <a:off x="2653163" y="4372905"/>
            <a:ext cx="218788"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12" name="CasellaDiTesto 11">
            <a:extLst>
              <a:ext uri="{FF2B5EF4-FFF2-40B4-BE49-F238E27FC236}">
                <a16:creationId xmlns:a16="http://schemas.microsoft.com/office/drawing/2014/main" id="{400BF2CB-82AD-43DF-B092-D3E48F8DBF31}"/>
              </a:ext>
            </a:extLst>
          </p:cNvPr>
          <p:cNvSpPr txBox="1"/>
          <p:nvPr/>
        </p:nvSpPr>
        <p:spPr>
          <a:xfrm>
            <a:off x="1784406" y="5730388"/>
            <a:ext cx="2448193" cy="646331"/>
          </a:xfrm>
          <a:prstGeom prst="rect">
            <a:avLst/>
          </a:prstGeom>
          <a:noFill/>
        </p:spPr>
        <p:txBody>
          <a:bodyPr wrap="square" rtlCol="0">
            <a:spAutoFit/>
          </a:bodyPr>
          <a:lstStyle/>
          <a:p>
            <a:r>
              <a:rPr lang="it-IT" dirty="0">
                <a:latin typeface="Book Antiqua" panose="02040602050305030304" pitchFamily="18" charset="0"/>
              </a:rPr>
              <a:t>E’ un valore per definizione dinamico</a:t>
            </a:r>
          </a:p>
        </p:txBody>
      </p:sp>
      <p:sp>
        <p:nvSpPr>
          <p:cNvPr id="13" name="Freccia a destra 12">
            <a:extLst>
              <a:ext uri="{FF2B5EF4-FFF2-40B4-BE49-F238E27FC236}">
                <a16:creationId xmlns:a16="http://schemas.microsoft.com/office/drawing/2014/main" id="{D29BF3D8-DD28-4E03-BE3B-A18DAC861946}"/>
              </a:ext>
            </a:extLst>
          </p:cNvPr>
          <p:cNvSpPr/>
          <p:nvPr/>
        </p:nvSpPr>
        <p:spPr>
          <a:xfrm>
            <a:off x="8850659" y="2225546"/>
            <a:ext cx="590550" cy="13509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14" name="CasellaDiTesto 13">
            <a:extLst>
              <a:ext uri="{FF2B5EF4-FFF2-40B4-BE49-F238E27FC236}">
                <a16:creationId xmlns:a16="http://schemas.microsoft.com/office/drawing/2014/main" id="{7FEE94FC-9CB3-46C9-9E2D-3837B70A80BB}"/>
              </a:ext>
            </a:extLst>
          </p:cNvPr>
          <p:cNvSpPr txBox="1"/>
          <p:nvPr/>
        </p:nvSpPr>
        <p:spPr>
          <a:xfrm>
            <a:off x="9734108" y="2037479"/>
            <a:ext cx="1590675" cy="646331"/>
          </a:xfrm>
          <a:prstGeom prst="rect">
            <a:avLst/>
          </a:prstGeom>
          <a:noFill/>
        </p:spPr>
        <p:txBody>
          <a:bodyPr wrap="square" rtlCol="0">
            <a:spAutoFit/>
          </a:bodyPr>
          <a:lstStyle/>
          <a:p>
            <a:r>
              <a:rPr lang="it-IT" dirty="0">
                <a:latin typeface="Book Antiqua" panose="02040602050305030304" pitchFamily="18" charset="0"/>
              </a:rPr>
              <a:t>Valore corrente</a:t>
            </a:r>
          </a:p>
        </p:txBody>
      </p:sp>
      <p:sp>
        <p:nvSpPr>
          <p:cNvPr id="21" name="CasellaDiTesto 20">
            <a:extLst>
              <a:ext uri="{FF2B5EF4-FFF2-40B4-BE49-F238E27FC236}">
                <a16:creationId xmlns:a16="http://schemas.microsoft.com/office/drawing/2014/main" id="{1B735F5C-C6EC-474E-A9AB-EF28E2286AB4}"/>
              </a:ext>
            </a:extLst>
          </p:cNvPr>
          <p:cNvSpPr txBox="1"/>
          <p:nvPr/>
        </p:nvSpPr>
        <p:spPr>
          <a:xfrm>
            <a:off x="4740772" y="5927286"/>
            <a:ext cx="2852532" cy="369332"/>
          </a:xfrm>
          <a:prstGeom prst="rect">
            <a:avLst/>
          </a:prstGeom>
          <a:noFill/>
        </p:spPr>
        <p:txBody>
          <a:bodyPr wrap="square" rtlCol="0">
            <a:spAutoFit/>
          </a:bodyPr>
          <a:lstStyle/>
          <a:p>
            <a:r>
              <a:rPr lang="it-IT" dirty="0" err="1">
                <a:latin typeface="Book Antiqua" panose="02040602050305030304" pitchFamily="18" charset="0"/>
              </a:rPr>
              <a:t>Current</a:t>
            </a:r>
            <a:r>
              <a:rPr lang="it-IT" dirty="0">
                <a:latin typeface="Book Antiqua" panose="02040602050305030304" pitchFamily="18" charset="0"/>
              </a:rPr>
              <a:t> cost</a:t>
            </a:r>
          </a:p>
        </p:txBody>
      </p:sp>
      <p:sp>
        <p:nvSpPr>
          <p:cNvPr id="22" name="CasellaDiTesto 21">
            <a:extLst>
              <a:ext uri="{FF2B5EF4-FFF2-40B4-BE49-F238E27FC236}">
                <a16:creationId xmlns:a16="http://schemas.microsoft.com/office/drawing/2014/main" id="{A3F54C16-00E9-4CFB-8AC0-070157ECEF28}"/>
              </a:ext>
            </a:extLst>
          </p:cNvPr>
          <p:cNvSpPr txBox="1"/>
          <p:nvPr/>
        </p:nvSpPr>
        <p:spPr>
          <a:xfrm>
            <a:off x="7206303" y="5657671"/>
            <a:ext cx="4118479" cy="923330"/>
          </a:xfrm>
          <a:prstGeom prst="rect">
            <a:avLst/>
          </a:prstGeom>
          <a:noFill/>
        </p:spPr>
        <p:txBody>
          <a:bodyPr wrap="square" rtlCol="0">
            <a:spAutoFit/>
          </a:bodyPr>
          <a:lstStyle/>
          <a:p>
            <a:r>
              <a:rPr lang="it-IT" dirty="0">
                <a:latin typeface="Book Antiqua" panose="02040602050305030304" pitchFamily="18" charset="0"/>
              </a:rPr>
              <a:t>Costo per acquistare/somma da ricevere un’attività/passività equivalente alla data di valutazione</a:t>
            </a:r>
          </a:p>
        </p:txBody>
      </p:sp>
      <p:sp>
        <p:nvSpPr>
          <p:cNvPr id="23" name="Freccia a destra 22">
            <a:extLst>
              <a:ext uri="{FF2B5EF4-FFF2-40B4-BE49-F238E27FC236}">
                <a16:creationId xmlns:a16="http://schemas.microsoft.com/office/drawing/2014/main" id="{051AFFCF-8FD3-4ECE-8588-37E5E70AD0CE}"/>
              </a:ext>
            </a:extLst>
          </p:cNvPr>
          <p:cNvSpPr/>
          <p:nvPr/>
        </p:nvSpPr>
        <p:spPr>
          <a:xfrm>
            <a:off x="6340738" y="5994296"/>
            <a:ext cx="590550" cy="14524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24" name="Freccia a destra 23">
            <a:extLst>
              <a:ext uri="{FF2B5EF4-FFF2-40B4-BE49-F238E27FC236}">
                <a16:creationId xmlns:a16="http://schemas.microsoft.com/office/drawing/2014/main" id="{E612BB48-049E-4A66-B465-1B0694317D8A}"/>
              </a:ext>
            </a:extLst>
          </p:cNvPr>
          <p:cNvSpPr/>
          <p:nvPr/>
        </p:nvSpPr>
        <p:spPr>
          <a:xfrm>
            <a:off x="6028721" y="793147"/>
            <a:ext cx="410548" cy="10259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25" name="Parentesi graffa aperta 24">
            <a:extLst>
              <a:ext uri="{FF2B5EF4-FFF2-40B4-BE49-F238E27FC236}">
                <a16:creationId xmlns:a16="http://schemas.microsoft.com/office/drawing/2014/main" id="{E3F5540D-5D7B-4D09-8479-33560075415C}"/>
              </a:ext>
            </a:extLst>
          </p:cNvPr>
          <p:cNvSpPr/>
          <p:nvPr/>
        </p:nvSpPr>
        <p:spPr>
          <a:xfrm>
            <a:off x="6143994" y="3230382"/>
            <a:ext cx="295275" cy="214733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latin typeface="Book Antiqua" panose="02040602050305030304" pitchFamily="18" charset="0"/>
            </a:endParaRPr>
          </a:p>
        </p:txBody>
      </p:sp>
    </p:spTree>
    <p:extLst>
      <p:ext uri="{BB962C8B-B14F-4D97-AF65-F5344CB8AC3E}">
        <p14:creationId xmlns:p14="http://schemas.microsoft.com/office/powerpoint/2010/main" val="24198610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59895D1F-5361-4337-A548-C47AF2A2DAEB}"/>
              </a:ext>
            </a:extLst>
          </p:cNvPr>
          <p:cNvSpPr txBox="1"/>
          <p:nvPr/>
        </p:nvSpPr>
        <p:spPr>
          <a:xfrm>
            <a:off x="1" y="3326860"/>
            <a:ext cx="2655650" cy="923330"/>
          </a:xfrm>
          <a:prstGeom prst="rect">
            <a:avLst/>
          </a:prstGeom>
          <a:noFill/>
        </p:spPr>
        <p:txBody>
          <a:bodyPr wrap="square" rtlCol="0">
            <a:spAutoFit/>
          </a:bodyPr>
          <a:lstStyle/>
          <a:p>
            <a:r>
              <a:rPr lang="it-IT" dirty="0">
                <a:latin typeface="Book Antiqua" panose="02040602050305030304" pitchFamily="18" charset="0"/>
              </a:rPr>
              <a:t>Variabili da considerare nella scelta della </a:t>
            </a:r>
            <a:r>
              <a:rPr lang="it-IT" dirty="0" err="1">
                <a:latin typeface="Book Antiqua" panose="02040602050305030304" pitchFamily="18" charset="0"/>
              </a:rPr>
              <a:t>measurement</a:t>
            </a:r>
            <a:r>
              <a:rPr lang="it-IT" dirty="0">
                <a:latin typeface="Book Antiqua" panose="02040602050305030304" pitchFamily="18" charset="0"/>
              </a:rPr>
              <a:t> </a:t>
            </a:r>
            <a:r>
              <a:rPr lang="it-IT" dirty="0" err="1">
                <a:latin typeface="Book Antiqua" panose="02040602050305030304" pitchFamily="18" charset="0"/>
              </a:rPr>
              <a:t>basis</a:t>
            </a:r>
            <a:endParaRPr lang="it-IT" dirty="0">
              <a:latin typeface="Book Antiqua" panose="02040602050305030304" pitchFamily="18" charset="0"/>
            </a:endParaRPr>
          </a:p>
        </p:txBody>
      </p:sp>
      <p:sp>
        <p:nvSpPr>
          <p:cNvPr id="3" name="Parentesi graffa aperta 2">
            <a:extLst>
              <a:ext uri="{FF2B5EF4-FFF2-40B4-BE49-F238E27FC236}">
                <a16:creationId xmlns:a16="http://schemas.microsoft.com/office/drawing/2014/main" id="{CA296138-8C30-4BD3-A968-AFA1783BAE6F}"/>
              </a:ext>
            </a:extLst>
          </p:cNvPr>
          <p:cNvSpPr/>
          <p:nvPr/>
        </p:nvSpPr>
        <p:spPr>
          <a:xfrm>
            <a:off x="2655651" y="720244"/>
            <a:ext cx="418288" cy="5734751"/>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latin typeface="Book Antiqua" panose="02040602050305030304" pitchFamily="18" charset="0"/>
            </a:endParaRPr>
          </a:p>
        </p:txBody>
      </p:sp>
      <p:sp>
        <p:nvSpPr>
          <p:cNvPr id="4" name="CasellaDiTesto 3">
            <a:extLst>
              <a:ext uri="{FF2B5EF4-FFF2-40B4-BE49-F238E27FC236}">
                <a16:creationId xmlns:a16="http://schemas.microsoft.com/office/drawing/2014/main" id="{797BF50C-1A45-4A1F-8A2F-721DB88D53CE}"/>
              </a:ext>
            </a:extLst>
          </p:cNvPr>
          <p:cNvSpPr txBox="1"/>
          <p:nvPr/>
        </p:nvSpPr>
        <p:spPr>
          <a:xfrm>
            <a:off x="3161489" y="846306"/>
            <a:ext cx="8394971" cy="646331"/>
          </a:xfrm>
          <a:prstGeom prst="rect">
            <a:avLst/>
          </a:prstGeom>
          <a:noFill/>
        </p:spPr>
        <p:txBody>
          <a:bodyPr wrap="square" rtlCol="0">
            <a:spAutoFit/>
          </a:bodyPr>
          <a:lstStyle/>
          <a:p>
            <a:r>
              <a:rPr lang="it-IT" dirty="0">
                <a:latin typeface="Book Antiqua" panose="02040602050305030304" pitchFamily="18" charset="0"/>
              </a:rPr>
              <a:t>Natura delle informazioni che verranno prodotte nello stato patrimoniale e nel conto economico da ciascuna </a:t>
            </a:r>
            <a:r>
              <a:rPr lang="it-IT" dirty="0" err="1">
                <a:latin typeface="Book Antiqua" panose="02040602050305030304" pitchFamily="18" charset="0"/>
              </a:rPr>
              <a:t>measurement</a:t>
            </a:r>
            <a:r>
              <a:rPr lang="it-IT" dirty="0">
                <a:latin typeface="Book Antiqua" panose="02040602050305030304" pitchFamily="18" charset="0"/>
              </a:rPr>
              <a:t> </a:t>
            </a:r>
            <a:r>
              <a:rPr lang="it-IT" dirty="0" err="1">
                <a:latin typeface="Book Antiqua" panose="02040602050305030304" pitchFamily="18" charset="0"/>
              </a:rPr>
              <a:t>basis</a:t>
            </a:r>
            <a:endParaRPr lang="it-IT" dirty="0">
              <a:latin typeface="Book Antiqua" panose="02040602050305030304" pitchFamily="18" charset="0"/>
            </a:endParaRPr>
          </a:p>
        </p:txBody>
      </p:sp>
      <p:sp>
        <p:nvSpPr>
          <p:cNvPr id="5" name="CasellaDiTesto 4">
            <a:extLst>
              <a:ext uri="{FF2B5EF4-FFF2-40B4-BE49-F238E27FC236}">
                <a16:creationId xmlns:a16="http://schemas.microsoft.com/office/drawing/2014/main" id="{D5AFFDD2-9D54-419F-88C4-BA25D71555EC}"/>
              </a:ext>
            </a:extLst>
          </p:cNvPr>
          <p:cNvSpPr txBox="1"/>
          <p:nvPr/>
        </p:nvSpPr>
        <p:spPr>
          <a:xfrm>
            <a:off x="3078802" y="2418575"/>
            <a:ext cx="7052553" cy="923330"/>
          </a:xfrm>
          <a:prstGeom prst="rect">
            <a:avLst/>
          </a:prstGeom>
          <a:noFill/>
        </p:spPr>
        <p:txBody>
          <a:bodyPr wrap="square" rtlCol="0">
            <a:spAutoFit/>
          </a:bodyPr>
          <a:lstStyle/>
          <a:p>
            <a:r>
              <a:rPr lang="it-IT" dirty="0">
                <a:latin typeface="Book Antiqua" panose="02040602050305030304" pitchFamily="18" charset="0"/>
              </a:rPr>
              <a:t>Rilevanza dell’informazione prodotta (es. fair </a:t>
            </a:r>
            <a:r>
              <a:rPr lang="it-IT" dirty="0" err="1">
                <a:latin typeface="Book Antiqua" panose="02040602050305030304" pitchFamily="18" charset="0"/>
              </a:rPr>
              <a:t>value</a:t>
            </a:r>
            <a:r>
              <a:rPr lang="it-IT" dirty="0">
                <a:latin typeface="Book Antiqua" panose="02040602050305030304" pitchFamily="18" charset="0"/>
              </a:rPr>
              <a:t> più rilevante per beni a realizzo diretto, costo corrente e storico più rilevanti per beni a realizzo indiretto)</a:t>
            </a:r>
          </a:p>
        </p:txBody>
      </p:sp>
      <p:sp>
        <p:nvSpPr>
          <p:cNvPr id="6" name="CasellaDiTesto 5">
            <a:extLst>
              <a:ext uri="{FF2B5EF4-FFF2-40B4-BE49-F238E27FC236}">
                <a16:creationId xmlns:a16="http://schemas.microsoft.com/office/drawing/2014/main" id="{AD727B2A-99A3-4EE1-B410-EFAB52DA83F9}"/>
              </a:ext>
            </a:extLst>
          </p:cNvPr>
          <p:cNvSpPr txBox="1"/>
          <p:nvPr/>
        </p:nvSpPr>
        <p:spPr>
          <a:xfrm>
            <a:off x="3117713" y="4065524"/>
            <a:ext cx="7140102" cy="369332"/>
          </a:xfrm>
          <a:prstGeom prst="rect">
            <a:avLst/>
          </a:prstGeom>
          <a:noFill/>
        </p:spPr>
        <p:txBody>
          <a:bodyPr wrap="square" rtlCol="0">
            <a:spAutoFit/>
          </a:bodyPr>
          <a:lstStyle/>
          <a:p>
            <a:r>
              <a:rPr lang="it-IT" dirty="0">
                <a:latin typeface="Book Antiqua" panose="02040602050305030304" pitchFamily="18" charset="0"/>
              </a:rPr>
              <a:t>Attendibilità dei valori frutto dell’applicazione del dato criterio</a:t>
            </a:r>
          </a:p>
        </p:txBody>
      </p:sp>
      <p:sp>
        <p:nvSpPr>
          <p:cNvPr id="7" name="CasellaDiTesto 6">
            <a:extLst>
              <a:ext uri="{FF2B5EF4-FFF2-40B4-BE49-F238E27FC236}">
                <a16:creationId xmlns:a16="http://schemas.microsoft.com/office/drawing/2014/main" id="{D7D11280-C35D-4418-AF5A-2B832D256E2A}"/>
              </a:ext>
            </a:extLst>
          </p:cNvPr>
          <p:cNvSpPr txBox="1"/>
          <p:nvPr/>
        </p:nvSpPr>
        <p:spPr>
          <a:xfrm>
            <a:off x="3073939" y="5360794"/>
            <a:ext cx="7227651" cy="646331"/>
          </a:xfrm>
          <a:prstGeom prst="rect">
            <a:avLst/>
          </a:prstGeom>
          <a:noFill/>
        </p:spPr>
        <p:txBody>
          <a:bodyPr wrap="square" rtlCol="0">
            <a:spAutoFit/>
          </a:bodyPr>
          <a:lstStyle/>
          <a:p>
            <a:r>
              <a:rPr lang="it-IT" dirty="0">
                <a:latin typeface="Book Antiqua" panose="02040602050305030304" pitchFamily="18" charset="0"/>
              </a:rPr>
              <a:t>Costo di implementazione del dato criterio (criterio del costo più semplice sia in termini di elaborazione, sia in termini di verificabilità)</a:t>
            </a:r>
          </a:p>
        </p:txBody>
      </p:sp>
    </p:spTree>
    <p:extLst>
      <p:ext uri="{BB962C8B-B14F-4D97-AF65-F5344CB8AC3E}">
        <p14:creationId xmlns:p14="http://schemas.microsoft.com/office/powerpoint/2010/main" val="32775143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CB73BC91-1ED8-4CA2-A6CB-9D9617A5F273}"/>
              </a:ext>
            </a:extLst>
          </p:cNvPr>
          <p:cNvSpPr txBox="1"/>
          <p:nvPr/>
        </p:nvSpPr>
        <p:spPr>
          <a:xfrm>
            <a:off x="18586" y="3105834"/>
            <a:ext cx="1476222" cy="646331"/>
          </a:xfrm>
          <a:prstGeom prst="rect">
            <a:avLst/>
          </a:prstGeom>
          <a:noFill/>
        </p:spPr>
        <p:txBody>
          <a:bodyPr wrap="square" rtlCol="0">
            <a:spAutoFit/>
          </a:bodyPr>
          <a:lstStyle/>
          <a:p>
            <a:r>
              <a:rPr lang="it-IT" dirty="0">
                <a:latin typeface="Book Antiqua" panose="02040602050305030304" pitchFamily="18" charset="0"/>
              </a:rPr>
              <a:t>Capital </a:t>
            </a:r>
            <a:r>
              <a:rPr lang="it-IT" dirty="0" err="1">
                <a:latin typeface="Book Antiqua" panose="02040602050305030304" pitchFamily="18" charset="0"/>
              </a:rPr>
              <a:t>maintenance</a:t>
            </a:r>
            <a:endParaRPr lang="it-IT" dirty="0">
              <a:latin typeface="Book Antiqua" panose="02040602050305030304" pitchFamily="18" charset="0"/>
            </a:endParaRPr>
          </a:p>
        </p:txBody>
      </p:sp>
      <p:sp>
        <p:nvSpPr>
          <p:cNvPr id="3" name="Parentesi graffa aperta 2">
            <a:extLst>
              <a:ext uri="{FF2B5EF4-FFF2-40B4-BE49-F238E27FC236}">
                <a16:creationId xmlns:a16="http://schemas.microsoft.com/office/drawing/2014/main" id="{6B35046A-C5A0-45F1-8C09-00B5CA14D35E}"/>
              </a:ext>
            </a:extLst>
          </p:cNvPr>
          <p:cNvSpPr/>
          <p:nvPr/>
        </p:nvSpPr>
        <p:spPr>
          <a:xfrm>
            <a:off x="1494808" y="204281"/>
            <a:ext cx="554477" cy="6449437"/>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latin typeface="Book Antiqua" panose="02040602050305030304" pitchFamily="18" charset="0"/>
            </a:endParaRPr>
          </a:p>
        </p:txBody>
      </p:sp>
      <p:sp>
        <p:nvSpPr>
          <p:cNvPr id="4" name="CasellaDiTesto 3">
            <a:extLst>
              <a:ext uri="{FF2B5EF4-FFF2-40B4-BE49-F238E27FC236}">
                <a16:creationId xmlns:a16="http://schemas.microsoft.com/office/drawing/2014/main" id="{D4C460C3-9C0D-4C69-B558-BDA36FD2C57A}"/>
              </a:ext>
            </a:extLst>
          </p:cNvPr>
          <p:cNvSpPr txBox="1"/>
          <p:nvPr/>
        </p:nvSpPr>
        <p:spPr>
          <a:xfrm>
            <a:off x="2105871" y="1705496"/>
            <a:ext cx="2616740" cy="2031325"/>
          </a:xfrm>
          <a:prstGeom prst="rect">
            <a:avLst/>
          </a:prstGeom>
          <a:noFill/>
        </p:spPr>
        <p:txBody>
          <a:bodyPr wrap="square" rtlCol="0">
            <a:spAutoFit/>
          </a:bodyPr>
          <a:lstStyle/>
          <a:p>
            <a:r>
              <a:rPr lang="it-IT" dirty="0">
                <a:latin typeface="Book Antiqua" panose="02040602050305030304" pitchFamily="18" charset="0"/>
              </a:rPr>
              <a:t>La definizione del capitale è fondamentale in quanto in ottica IASB il reddito o performance è la variazione del capitale nel dato periodo</a:t>
            </a:r>
          </a:p>
        </p:txBody>
      </p:sp>
      <p:sp>
        <p:nvSpPr>
          <p:cNvPr id="7" name="CasellaDiTesto 6">
            <a:extLst>
              <a:ext uri="{FF2B5EF4-FFF2-40B4-BE49-F238E27FC236}">
                <a16:creationId xmlns:a16="http://schemas.microsoft.com/office/drawing/2014/main" id="{0F4904A3-7F99-4B04-8CC2-E6E8A7FD6959}"/>
              </a:ext>
            </a:extLst>
          </p:cNvPr>
          <p:cNvSpPr txBox="1"/>
          <p:nvPr/>
        </p:nvSpPr>
        <p:spPr>
          <a:xfrm>
            <a:off x="5013368" y="319280"/>
            <a:ext cx="2575749" cy="646331"/>
          </a:xfrm>
          <a:prstGeom prst="rect">
            <a:avLst/>
          </a:prstGeom>
          <a:noFill/>
        </p:spPr>
        <p:txBody>
          <a:bodyPr wrap="square" rtlCol="0">
            <a:spAutoFit/>
          </a:bodyPr>
          <a:lstStyle/>
          <a:p>
            <a:r>
              <a:rPr lang="it-IT" dirty="0">
                <a:latin typeface="Book Antiqua" panose="02040602050305030304" pitchFamily="18" charset="0"/>
              </a:rPr>
              <a:t>Financial Capital </a:t>
            </a:r>
            <a:r>
              <a:rPr lang="it-IT" dirty="0" err="1">
                <a:latin typeface="Book Antiqua" panose="02040602050305030304" pitchFamily="18" charset="0"/>
              </a:rPr>
              <a:t>Maintenance</a:t>
            </a:r>
            <a:endParaRPr lang="it-IT" dirty="0">
              <a:latin typeface="Book Antiqua" panose="02040602050305030304" pitchFamily="18" charset="0"/>
            </a:endParaRPr>
          </a:p>
        </p:txBody>
      </p:sp>
      <p:sp>
        <p:nvSpPr>
          <p:cNvPr id="17" name="CasellaDiTesto 16">
            <a:extLst>
              <a:ext uri="{FF2B5EF4-FFF2-40B4-BE49-F238E27FC236}">
                <a16:creationId xmlns:a16="http://schemas.microsoft.com/office/drawing/2014/main" id="{558E420D-97D6-4399-A647-6EFFBB6FCCC4}"/>
              </a:ext>
            </a:extLst>
          </p:cNvPr>
          <p:cNvSpPr txBox="1"/>
          <p:nvPr/>
        </p:nvSpPr>
        <p:spPr>
          <a:xfrm>
            <a:off x="4958410" y="3979385"/>
            <a:ext cx="2275179" cy="646331"/>
          </a:xfrm>
          <a:prstGeom prst="rect">
            <a:avLst/>
          </a:prstGeom>
          <a:noFill/>
        </p:spPr>
        <p:txBody>
          <a:bodyPr wrap="square" rtlCol="0">
            <a:spAutoFit/>
          </a:bodyPr>
          <a:lstStyle/>
          <a:p>
            <a:r>
              <a:rPr lang="it-IT" dirty="0" err="1">
                <a:latin typeface="Book Antiqua" panose="02040602050305030304" pitchFamily="18" charset="0"/>
              </a:rPr>
              <a:t>Phisical</a:t>
            </a:r>
            <a:r>
              <a:rPr lang="it-IT" dirty="0">
                <a:latin typeface="Book Antiqua" panose="02040602050305030304" pitchFamily="18" charset="0"/>
              </a:rPr>
              <a:t> Capital </a:t>
            </a:r>
            <a:r>
              <a:rPr lang="it-IT" dirty="0" err="1">
                <a:latin typeface="Book Antiqua" panose="02040602050305030304" pitchFamily="18" charset="0"/>
              </a:rPr>
              <a:t>Maintenance</a:t>
            </a:r>
            <a:endParaRPr lang="it-IT" dirty="0">
              <a:latin typeface="Book Antiqua" panose="02040602050305030304" pitchFamily="18" charset="0"/>
            </a:endParaRPr>
          </a:p>
        </p:txBody>
      </p:sp>
      <p:sp>
        <p:nvSpPr>
          <p:cNvPr id="5" name="Parentesi graffa aperta 4">
            <a:extLst>
              <a:ext uri="{FF2B5EF4-FFF2-40B4-BE49-F238E27FC236}">
                <a16:creationId xmlns:a16="http://schemas.microsoft.com/office/drawing/2014/main" id="{EF8F9D69-F8FC-4950-9FB6-3E69D099FAB1}"/>
              </a:ext>
            </a:extLst>
          </p:cNvPr>
          <p:cNvSpPr/>
          <p:nvPr/>
        </p:nvSpPr>
        <p:spPr>
          <a:xfrm>
            <a:off x="4714163" y="104886"/>
            <a:ext cx="410548" cy="6699379"/>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latin typeface="Book Antiqua" panose="02040602050305030304" pitchFamily="18" charset="0"/>
            </a:endParaRPr>
          </a:p>
        </p:txBody>
      </p:sp>
      <p:sp>
        <p:nvSpPr>
          <p:cNvPr id="9" name="CasellaDiTesto 8">
            <a:extLst>
              <a:ext uri="{FF2B5EF4-FFF2-40B4-BE49-F238E27FC236}">
                <a16:creationId xmlns:a16="http://schemas.microsoft.com/office/drawing/2014/main" id="{578D1599-F651-4552-9692-4C2C81D07552}"/>
              </a:ext>
            </a:extLst>
          </p:cNvPr>
          <p:cNvSpPr txBox="1"/>
          <p:nvPr/>
        </p:nvSpPr>
        <p:spPr>
          <a:xfrm>
            <a:off x="7161861" y="221209"/>
            <a:ext cx="4822780" cy="1477328"/>
          </a:xfrm>
          <a:prstGeom prst="rect">
            <a:avLst/>
          </a:prstGeom>
          <a:noFill/>
        </p:spPr>
        <p:txBody>
          <a:bodyPr wrap="square" rtlCol="0">
            <a:spAutoFit/>
          </a:bodyPr>
          <a:lstStyle/>
          <a:p>
            <a:r>
              <a:rPr lang="it-IT" dirty="0">
                <a:latin typeface="Book Antiqua" panose="02040602050305030304" pitchFamily="18" charset="0"/>
              </a:rPr>
              <a:t>Misura valori nominali. È la differenza tra i valori monetari attribuiti alle attività e alle passività</a:t>
            </a:r>
          </a:p>
          <a:p>
            <a:r>
              <a:rPr lang="it-IT" dirty="0">
                <a:latin typeface="Book Antiqua" panose="02040602050305030304" pitchFamily="18" charset="0"/>
              </a:rPr>
              <a:t>Concetto sottostante le nozioni di ragioneria </a:t>
            </a:r>
          </a:p>
          <a:p>
            <a:r>
              <a:rPr lang="it-IT" dirty="0">
                <a:latin typeface="Book Antiqua" panose="02040602050305030304" pitchFamily="18" charset="0"/>
              </a:rPr>
              <a:t>Classica</a:t>
            </a:r>
          </a:p>
        </p:txBody>
      </p:sp>
      <p:sp>
        <p:nvSpPr>
          <p:cNvPr id="16" name="CasellaDiTesto 15">
            <a:extLst>
              <a:ext uri="{FF2B5EF4-FFF2-40B4-BE49-F238E27FC236}">
                <a16:creationId xmlns:a16="http://schemas.microsoft.com/office/drawing/2014/main" id="{B249DB8F-8EA1-4F62-8688-FB84BB2B9492}"/>
              </a:ext>
            </a:extLst>
          </p:cNvPr>
          <p:cNvSpPr txBox="1"/>
          <p:nvPr/>
        </p:nvSpPr>
        <p:spPr>
          <a:xfrm>
            <a:off x="7407777" y="3702385"/>
            <a:ext cx="4066091" cy="1200329"/>
          </a:xfrm>
          <a:prstGeom prst="rect">
            <a:avLst/>
          </a:prstGeom>
          <a:noFill/>
        </p:spPr>
        <p:txBody>
          <a:bodyPr wrap="square" rtlCol="0">
            <a:spAutoFit/>
          </a:bodyPr>
          <a:lstStyle/>
          <a:p>
            <a:pPr algn="just"/>
            <a:r>
              <a:rPr lang="it-IT" dirty="0">
                <a:latin typeface="Book Antiqua" panose="02040602050305030304" pitchFamily="18" charset="0"/>
              </a:rPr>
              <a:t>Il capitale è visto in termini di capacità produttiva (es. capacità di produrre un certo numero di unità di prodotto al giorno)</a:t>
            </a:r>
          </a:p>
        </p:txBody>
      </p:sp>
      <p:sp>
        <p:nvSpPr>
          <p:cNvPr id="6" name="Freccia in giù 5">
            <a:extLst>
              <a:ext uri="{FF2B5EF4-FFF2-40B4-BE49-F238E27FC236}">
                <a16:creationId xmlns:a16="http://schemas.microsoft.com/office/drawing/2014/main" id="{56E3E67A-AA2D-4047-9B6F-89FEEED92F94}"/>
              </a:ext>
            </a:extLst>
          </p:cNvPr>
          <p:cNvSpPr/>
          <p:nvPr/>
        </p:nvSpPr>
        <p:spPr>
          <a:xfrm>
            <a:off x="3054445" y="3882564"/>
            <a:ext cx="163681" cy="73373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12" name="CasellaDiTesto 11">
            <a:extLst>
              <a:ext uri="{FF2B5EF4-FFF2-40B4-BE49-F238E27FC236}">
                <a16:creationId xmlns:a16="http://schemas.microsoft.com/office/drawing/2014/main" id="{400BF2CB-82AD-43DF-B092-D3E48F8DBF31}"/>
              </a:ext>
            </a:extLst>
          </p:cNvPr>
          <p:cNvSpPr txBox="1"/>
          <p:nvPr/>
        </p:nvSpPr>
        <p:spPr>
          <a:xfrm>
            <a:off x="2105871" y="4896382"/>
            <a:ext cx="2448193" cy="1477328"/>
          </a:xfrm>
          <a:prstGeom prst="rect">
            <a:avLst/>
          </a:prstGeom>
          <a:noFill/>
        </p:spPr>
        <p:txBody>
          <a:bodyPr wrap="square" rtlCol="0">
            <a:spAutoFit/>
          </a:bodyPr>
          <a:lstStyle/>
          <a:p>
            <a:r>
              <a:rPr lang="it-IT" dirty="0">
                <a:latin typeface="Book Antiqua" panose="02040602050305030304" pitchFamily="18" charset="0"/>
              </a:rPr>
              <a:t>Diventa cruciale definire la nozione di «mantenimento del capitale» (capital </a:t>
            </a:r>
            <a:r>
              <a:rPr lang="it-IT" dirty="0" err="1">
                <a:latin typeface="Book Antiqua" panose="02040602050305030304" pitchFamily="18" charset="0"/>
              </a:rPr>
              <a:t>maintenance</a:t>
            </a:r>
            <a:r>
              <a:rPr lang="it-IT" dirty="0">
                <a:latin typeface="Book Antiqua" panose="02040602050305030304" pitchFamily="18" charset="0"/>
              </a:rPr>
              <a:t>)</a:t>
            </a:r>
          </a:p>
        </p:txBody>
      </p:sp>
      <p:sp>
        <p:nvSpPr>
          <p:cNvPr id="14" name="CasellaDiTesto 13">
            <a:extLst>
              <a:ext uri="{FF2B5EF4-FFF2-40B4-BE49-F238E27FC236}">
                <a16:creationId xmlns:a16="http://schemas.microsoft.com/office/drawing/2014/main" id="{7FEE94FC-9CB3-46C9-9E2D-3837B70A80BB}"/>
              </a:ext>
            </a:extLst>
          </p:cNvPr>
          <p:cNvSpPr txBox="1"/>
          <p:nvPr/>
        </p:nvSpPr>
        <p:spPr>
          <a:xfrm>
            <a:off x="5933799" y="1768981"/>
            <a:ext cx="6050842" cy="2031325"/>
          </a:xfrm>
          <a:prstGeom prst="rect">
            <a:avLst/>
          </a:prstGeom>
          <a:noFill/>
        </p:spPr>
        <p:txBody>
          <a:bodyPr wrap="square" rtlCol="0">
            <a:spAutoFit/>
          </a:bodyPr>
          <a:lstStyle/>
          <a:p>
            <a:pPr algn="just"/>
            <a:r>
              <a:rPr lang="it-IT" dirty="0">
                <a:latin typeface="Book Antiqua" panose="02040602050305030304" pitchFamily="18" charset="0"/>
              </a:rPr>
              <a:t>Si è in presenza di reddito se il valore finanziario (monetario) delle attività al netto delle passività alla fine di un dato periodo supera quella ad inizio del periodo, al netto delle transazioni con i portatori di capitale proprio. Non richiede una particolare </a:t>
            </a:r>
            <a:r>
              <a:rPr lang="it-IT" dirty="0" err="1">
                <a:latin typeface="Book Antiqua" panose="02040602050305030304" pitchFamily="18" charset="0"/>
              </a:rPr>
              <a:t>measurement</a:t>
            </a:r>
            <a:r>
              <a:rPr lang="it-IT" dirty="0">
                <a:latin typeface="Book Antiqua" panose="02040602050305030304" pitchFamily="18" charset="0"/>
              </a:rPr>
              <a:t> </a:t>
            </a:r>
            <a:r>
              <a:rPr lang="it-IT" dirty="0" err="1">
                <a:latin typeface="Book Antiqua" panose="02040602050305030304" pitchFamily="18" charset="0"/>
              </a:rPr>
              <a:t>basis</a:t>
            </a:r>
            <a:r>
              <a:rPr lang="it-IT" dirty="0">
                <a:latin typeface="Book Antiqua" panose="02040602050305030304" pitchFamily="18" charset="0"/>
              </a:rPr>
              <a:t>, dipendendo dal tipo di «</a:t>
            </a:r>
            <a:r>
              <a:rPr lang="it-IT" dirty="0" err="1">
                <a:latin typeface="Book Antiqua" panose="02040602050305030304" pitchFamily="18" charset="0"/>
              </a:rPr>
              <a:t>financial</a:t>
            </a:r>
            <a:r>
              <a:rPr lang="it-IT" dirty="0">
                <a:latin typeface="Book Antiqua" panose="02040602050305030304" pitchFamily="18" charset="0"/>
              </a:rPr>
              <a:t> capital» </a:t>
            </a:r>
            <a:r>
              <a:rPr lang="it-IT">
                <a:latin typeface="Book Antiqua" panose="02040602050305030304" pitchFamily="18" charset="0"/>
              </a:rPr>
              <a:t>che si </a:t>
            </a:r>
            <a:r>
              <a:rPr lang="it-IT" dirty="0">
                <a:latin typeface="Book Antiqua" panose="02040602050305030304" pitchFamily="18" charset="0"/>
              </a:rPr>
              <a:t>vuole mantenere.</a:t>
            </a:r>
          </a:p>
        </p:txBody>
      </p:sp>
      <p:sp>
        <p:nvSpPr>
          <p:cNvPr id="24" name="Freccia a destra 23">
            <a:extLst>
              <a:ext uri="{FF2B5EF4-FFF2-40B4-BE49-F238E27FC236}">
                <a16:creationId xmlns:a16="http://schemas.microsoft.com/office/drawing/2014/main" id="{E612BB48-049E-4A66-B465-1B0694317D8A}"/>
              </a:ext>
            </a:extLst>
          </p:cNvPr>
          <p:cNvSpPr/>
          <p:nvPr/>
        </p:nvSpPr>
        <p:spPr>
          <a:xfrm>
            <a:off x="6656742" y="760542"/>
            <a:ext cx="410549" cy="11227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8" name="Freccia in giù 7">
            <a:extLst>
              <a:ext uri="{FF2B5EF4-FFF2-40B4-BE49-F238E27FC236}">
                <a16:creationId xmlns:a16="http://schemas.microsoft.com/office/drawing/2014/main" id="{F71E1015-9451-4A7A-A371-E864D2638AA5}"/>
              </a:ext>
            </a:extLst>
          </p:cNvPr>
          <p:cNvSpPr/>
          <p:nvPr/>
        </p:nvSpPr>
        <p:spPr>
          <a:xfrm>
            <a:off x="8914984" y="1522950"/>
            <a:ext cx="89057" cy="24603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26" name="Freccia a destra 25">
            <a:extLst>
              <a:ext uri="{FF2B5EF4-FFF2-40B4-BE49-F238E27FC236}">
                <a16:creationId xmlns:a16="http://schemas.microsoft.com/office/drawing/2014/main" id="{1FD303C6-8255-42DE-BE09-44899E3EAC60}"/>
              </a:ext>
            </a:extLst>
          </p:cNvPr>
          <p:cNvSpPr/>
          <p:nvPr/>
        </p:nvSpPr>
        <p:spPr>
          <a:xfrm flipV="1">
            <a:off x="6677030" y="4325009"/>
            <a:ext cx="590550" cy="9009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27" name="CasellaDiTesto 26">
            <a:extLst>
              <a:ext uri="{FF2B5EF4-FFF2-40B4-BE49-F238E27FC236}">
                <a16:creationId xmlns:a16="http://schemas.microsoft.com/office/drawing/2014/main" id="{D1DD986B-51E6-4FF0-AD8E-54105D779F95}"/>
              </a:ext>
            </a:extLst>
          </p:cNvPr>
          <p:cNvSpPr txBox="1"/>
          <p:nvPr/>
        </p:nvSpPr>
        <p:spPr>
          <a:xfrm>
            <a:off x="5284810" y="5358794"/>
            <a:ext cx="6734496" cy="1477328"/>
          </a:xfrm>
          <a:prstGeom prst="rect">
            <a:avLst/>
          </a:prstGeom>
          <a:noFill/>
        </p:spPr>
        <p:txBody>
          <a:bodyPr wrap="square" rtlCol="0">
            <a:spAutoFit/>
          </a:bodyPr>
          <a:lstStyle/>
          <a:p>
            <a:pPr algn="just"/>
            <a:r>
              <a:rPr lang="it-IT" dirty="0">
                <a:latin typeface="Book Antiqua" panose="02040602050305030304" pitchFamily="18" charset="0"/>
              </a:rPr>
              <a:t>Si è in presenza di reddito se la capacità operativa di un dato periodo (o le risorse necessarie per ottenere quella data capacità produttiva) supera quella ad inizio del periodo, al netto delle transazioni con i portatori di capitale proprio. Questa nozione di capitale richiede l’utilizzo del costo corrente</a:t>
            </a:r>
          </a:p>
        </p:txBody>
      </p:sp>
      <p:sp>
        <p:nvSpPr>
          <p:cNvPr id="28" name="Freccia in giù 27">
            <a:extLst>
              <a:ext uri="{FF2B5EF4-FFF2-40B4-BE49-F238E27FC236}">
                <a16:creationId xmlns:a16="http://schemas.microsoft.com/office/drawing/2014/main" id="{FD688D86-EF6C-477C-8DB1-C21F99AE9165}"/>
              </a:ext>
            </a:extLst>
          </p:cNvPr>
          <p:cNvSpPr/>
          <p:nvPr/>
        </p:nvSpPr>
        <p:spPr>
          <a:xfrm>
            <a:off x="8914984" y="5047861"/>
            <a:ext cx="89057" cy="29015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Tree>
    <p:extLst>
      <p:ext uri="{BB962C8B-B14F-4D97-AF65-F5344CB8AC3E}">
        <p14:creationId xmlns:p14="http://schemas.microsoft.com/office/powerpoint/2010/main" val="4041121"/>
      </p:ext>
    </p:extLst>
  </p:cSld>
  <p:clrMapOvr>
    <a:masterClrMapping/>
  </p:clrMapOvr>
</p:sld>
</file>

<file path=ppt/theme/theme1.xml><?xml version="1.0" encoding="utf-8"?>
<a:theme xmlns:a="http://schemas.openxmlformats.org/drawingml/2006/main" name="AngleLinesVTI">
  <a:themeElements>
    <a:clrScheme name="AnalogousFromLightSeedLeftStep">
      <a:dk1>
        <a:srgbClr val="000000"/>
      </a:dk1>
      <a:lt1>
        <a:srgbClr val="FFFFFF"/>
      </a:lt1>
      <a:dk2>
        <a:srgbClr val="24393F"/>
      </a:dk2>
      <a:lt2>
        <a:srgbClr val="E8E8E2"/>
      </a:lt2>
      <a:accent1>
        <a:srgbClr val="8885D7"/>
      </a:accent1>
      <a:accent2>
        <a:srgbClr val="6A90CE"/>
      </a:accent2>
      <a:accent3>
        <a:srgbClr val="5AAEC3"/>
      </a:accent3>
      <a:accent4>
        <a:srgbClr val="5DB4A2"/>
      </a:accent4>
      <a:accent5>
        <a:srgbClr val="68B484"/>
      </a:accent5>
      <a:accent6>
        <a:srgbClr val="62B65E"/>
      </a:accent6>
      <a:hlink>
        <a:srgbClr val="848651"/>
      </a:hlink>
      <a:folHlink>
        <a:srgbClr val="7F7F7F"/>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gleLinesVTI" id="{BC1FC193-C72F-4761-9899-1105EDF6BAE8}" vid="{64612625-F022-44B7-B9FA-9D26DEDBDC21}"/>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2078</TotalTime>
  <Words>1931</Words>
  <Application>Microsoft Office PowerPoint</Application>
  <PresentationFormat>Widescreen</PresentationFormat>
  <Paragraphs>144</Paragraphs>
  <Slides>18</Slides>
  <Notes>1</Notes>
  <HiddenSlides>0</HiddenSlides>
  <MMClips>0</MMClips>
  <ScaleCrop>false</ScaleCrop>
  <HeadingPairs>
    <vt:vector size="6" baseType="variant">
      <vt:variant>
        <vt:lpstr>Caratteri utilizzati</vt:lpstr>
      </vt:variant>
      <vt:variant>
        <vt:i4>8</vt:i4>
      </vt:variant>
      <vt:variant>
        <vt:lpstr>Tema</vt:lpstr>
      </vt:variant>
      <vt:variant>
        <vt:i4>1</vt:i4>
      </vt:variant>
      <vt:variant>
        <vt:lpstr>Titoli diapositive</vt:lpstr>
      </vt:variant>
      <vt:variant>
        <vt:i4>18</vt:i4>
      </vt:variant>
    </vt:vector>
  </HeadingPairs>
  <TitlesOfParts>
    <vt:vector size="27" baseType="lpstr">
      <vt:lpstr>ＭＳ Ｐゴシック</vt:lpstr>
      <vt:lpstr>Arial</vt:lpstr>
      <vt:lpstr>Book Antiqua</vt:lpstr>
      <vt:lpstr>Calibri</vt:lpstr>
      <vt:lpstr>Tahoma</vt:lpstr>
      <vt:lpstr>Times New Roman</vt:lpstr>
      <vt:lpstr>Univers Condensed Light</vt:lpstr>
      <vt:lpstr>Walbaum Display Light</vt:lpstr>
      <vt:lpstr>AngleLinesVTI</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 Framewok</dc:title>
  <dc:creator>Alessandro Mechelli</dc:creator>
  <cp:lastModifiedBy>economia</cp:lastModifiedBy>
  <cp:revision>61</cp:revision>
  <dcterms:created xsi:type="dcterms:W3CDTF">2020-12-30T09:05:29Z</dcterms:created>
  <dcterms:modified xsi:type="dcterms:W3CDTF">2026-02-18T09:38:08Z</dcterms:modified>
</cp:coreProperties>
</file>