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71"/>
  </p:notesMasterIdLst>
  <p:sldIdLst>
    <p:sldId id="710" r:id="rId2"/>
    <p:sldId id="1403" r:id="rId3"/>
    <p:sldId id="1410" r:id="rId4"/>
    <p:sldId id="1404" r:id="rId5"/>
    <p:sldId id="1405" r:id="rId6"/>
    <p:sldId id="1406" r:id="rId7"/>
    <p:sldId id="1407" r:id="rId8"/>
    <p:sldId id="1408" r:id="rId9"/>
    <p:sldId id="1397" r:id="rId10"/>
    <p:sldId id="1330" r:id="rId11"/>
    <p:sldId id="1411" r:id="rId12"/>
    <p:sldId id="1332" r:id="rId13"/>
    <p:sldId id="1333" r:id="rId14"/>
    <p:sldId id="1334" r:id="rId15"/>
    <p:sldId id="1335" r:id="rId16"/>
    <p:sldId id="1336" r:id="rId17"/>
    <p:sldId id="1338" r:id="rId18"/>
    <p:sldId id="1339" r:id="rId19"/>
    <p:sldId id="1340" r:id="rId20"/>
    <p:sldId id="1412" r:id="rId21"/>
    <p:sldId id="1439" r:id="rId22"/>
    <p:sldId id="1440" r:id="rId23"/>
    <p:sldId id="1441" r:id="rId24"/>
    <p:sldId id="1442" r:id="rId25"/>
    <p:sldId id="1443" r:id="rId26"/>
    <p:sldId id="361" r:id="rId27"/>
    <p:sldId id="362" r:id="rId28"/>
    <p:sldId id="1444" r:id="rId29"/>
    <p:sldId id="1446" r:id="rId30"/>
    <p:sldId id="1447" r:id="rId31"/>
    <p:sldId id="1434" r:id="rId32"/>
    <p:sldId id="1448" r:id="rId33"/>
    <p:sldId id="1449" r:id="rId34"/>
    <p:sldId id="1450" r:id="rId35"/>
    <p:sldId id="1451" r:id="rId36"/>
    <p:sldId id="1452" r:id="rId37"/>
    <p:sldId id="1453" r:id="rId38"/>
    <p:sldId id="1454" r:id="rId39"/>
    <p:sldId id="1455" r:id="rId40"/>
    <p:sldId id="1456" r:id="rId41"/>
    <p:sldId id="1413" r:id="rId42"/>
    <p:sldId id="1435" r:id="rId43"/>
    <p:sldId id="1422" r:id="rId44"/>
    <p:sldId id="1423" r:id="rId45"/>
    <p:sldId id="1424" r:id="rId46"/>
    <p:sldId id="1351" r:id="rId47"/>
    <p:sldId id="1352" r:id="rId48"/>
    <p:sldId id="1353" r:id="rId49"/>
    <p:sldId id="1354" r:id="rId50"/>
    <p:sldId id="1355" r:id="rId51"/>
    <p:sldId id="1415" r:id="rId52"/>
    <p:sldId id="1425" r:id="rId53"/>
    <p:sldId id="1426" r:id="rId54"/>
    <p:sldId id="1427" r:id="rId55"/>
    <p:sldId id="1428" r:id="rId56"/>
    <p:sldId id="1429" r:id="rId57"/>
    <p:sldId id="1430" r:id="rId58"/>
    <p:sldId id="1431" r:id="rId59"/>
    <p:sldId id="1357" r:id="rId60"/>
    <p:sldId id="1358" r:id="rId61"/>
    <p:sldId id="1359" r:id="rId62"/>
    <p:sldId id="1360" r:id="rId63"/>
    <p:sldId id="1361" r:id="rId64"/>
    <p:sldId id="1362" r:id="rId65"/>
    <p:sldId id="1363" r:id="rId66"/>
    <p:sldId id="1364" r:id="rId67"/>
    <p:sldId id="1457" r:id="rId68"/>
    <p:sldId id="1458" r:id="rId69"/>
    <p:sldId id="1459" r:id="rId70"/>
  </p:sldIdLst>
  <p:sldSz cx="9144000" cy="6858000" type="screen4x3"/>
  <p:notesSz cx="7099300" cy="10234613"/>
  <p:defaultTextStyle>
    <a:defPPr>
      <a:defRPr lang="it-IT"/>
    </a:defPPr>
    <a:lvl1pPr algn="l"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essandro Mechelli" initials="AM" lastIdx="1" clrIdx="0">
    <p:extLst>
      <p:ext uri="{19B8F6BF-5375-455C-9EA6-DF929625EA0E}">
        <p15:presenceInfo xmlns:p15="http://schemas.microsoft.com/office/powerpoint/2012/main" userId="204fb9047c0a2af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Stile chiaro 1 - Colore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176" autoAdjust="0"/>
    <p:restoredTop sz="99822" autoAdjust="0"/>
  </p:normalViewPr>
  <p:slideViewPr>
    <p:cSldViewPr>
      <p:cViewPr varScale="1">
        <p:scale>
          <a:sx n="64" d="100"/>
          <a:sy n="64" d="100"/>
        </p:scale>
        <p:origin x="1056" y="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45" d="100"/>
          <a:sy n="45" d="100"/>
        </p:scale>
        <p:origin x="2712" y="34"/>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3077137" cy="512304"/>
          </a:xfrm>
          <a:prstGeom prst="rect">
            <a:avLst/>
          </a:prstGeom>
        </p:spPr>
        <p:txBody>
          <a:bodyPr vert="horz" lIns="94768" tIns="47384" rIns="94768" bIns="47384" rtlCol="0"/>
          <a:lstStyle>
            <a:lvl1pPr algn="l">
              <a:defRPr sz="1200">
                <a:latin typeface="Arial" pitchFamily="34" charset="0"/>
                <a:ea typeface="+mn-ea"/>
                <a:cs typeface="+mn-cs"/>
              </a:defRPr>
            </a:lvl1pPr>
          </a:lstStyle>
          <a:p>
            <a:pPr>
              <a:defRPr/>
            </a:pPr>
            <a:endParaRPr lang="it-IT"/>
          </a:p>
        </p:txBody>
      </p:sp>
      <p:sp>
        <p:nvSpPr>
          <p:cNvPr id="3" name="Segnaposto data 2"/>
          <p:cNvSpPr>
            <a:spLocks noGrp="1"/>
          </p:cNvSpPr>
          <p:nvPr>
            <p:ph type="dt" idx="1"/>
          </p:nvPr>
        </p:nvSpPr>
        <p:spPr>
          <a:xfrm>
            <a:off x="4020506" y="0"/>
            <a:ext cx="3077137" cy="512304"/>
          </a:xfrm>
          <a:prstGeom prst="rect">
            <a:avLst/>
          </a:prstGeom>
        </p:spPr>
        <p:txBody>
          <a:bodyPr vert="horz" wrap="square" lIns="94768" tIns="47384" rIns="94768" bIns="47384" numCol="1" anchor="t" anchorCtr="0" compatLnSpc="1">
            <a:prstTxWarp prst="textNoShape">
              <a:avLst/>
            </a:prstTxWarp>
          </a:bodyPr>
          <a:lstStyle>
            <a:lvl1pPr algn="r">
              <a:defRPr sz="1200"/>
            </a:lvl1pPr>
          </a:lstStyle>
          <a:p>
            <a:pPr>
              <a:defRPr/>
            </a:pPr>
            <a:fld id="{88190A7D-45BB-E54F-B5EF-A57BA4C38CCA}" type="datetimeFigureOut">
              <a:rPr lang="it-IT"/>
              <a:pPr>
                <a:defRPr/>
              </a:pPr>
              <a:t>24/02/2026</a:t>
            </a:fld>
            <a:endParaRPr lang="it-IT"/>
          </a:p>
        </p:txBody>
      </p:sp>
      <p:sp>
        <p:nvSpPr>
          <p:cNvPr id="4" name="Segnaposto immagine diapositiva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4768" tIns="47384" rIns="94768" bIns="47384" rtlCol="0" anchor="ctr"/>
          <a:lstStyle/>
          <a:p>
            <a:pPr lvl="0"/>
            <a:endParaRPr lang="it-IT" noProof="0"/>
          </a:p>
        </p:txBody>
      </p:sp>
      <p:sp>
        <p:nvSpPr>
          <p:cNvPr id="5" name="Segnaposto note 4"/>
          <p:cNvSpPr>
            <a:spLocks noGrp="1"/>
          </p:cNvSpPr>
          <p:nvPr>
            <p:ph type="body" sz="quarter" idx="3"/>
          </p:nvPr>
        </p:nvSpPr>
        <p:spPr>
          <a:xfrm>
            <a:off x="709599" y="4861155"/>
            <a:ext cx="5680103" cy="4605821"/>
          </a:xfrm>
          <a:prstGeom prst="rect">
            <a:avLst/>
          </a:prstGeom>
        </p:spPr>
        <p:txBody>
          <a:bodyPr vert="horz" lIns="94768" tIns="47384" rIns="94768" bIns="47384" rtlCol="0">
            <a:normAutofit/>
          </a:bodyPr>
          <a:lstStyle/>
          <a:p>
            <a:pPr lvl="0"/>
            <a:r>
              <a:rPr lang="it-IT" noProof="0"/>
              <a:t>Fare clic per modificare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p>
        </p:txBody>
      </p:sp>
      <p:sp>
        <p:nvSpPr>
          <p:cNvPr id="6" name="Segnaposto piè di pagina 5"/>
          <p:cNvSpPr>
            <a:spLocks noGrp="1"/>
          </p:cNvSpPr>
          <p:nvPr>
            <p:ph type="ftr" sz="quarter" idx="4"/>
          </p:nvPr>
        </p:nvSpPr>
        <p:spPr>
          <a:xfrm>
            <a:off x="0" y="9720673"/>
            <a:ext cx="3077137" cy="512303"/>
          </a:xfrm>
          <a:prstGeom prst="rect">
            <a:avLst/>
          </a:prstGeom>
        </p:spPr>
        <p:txBody>
          <a:bodyPr vert="horz" lIns="94768" tIns="47384" rIns="94768" bIns="47384" rtlCol="0" anchor="b"/>
          <a:lstStyle>
            <a:lvl1pPr algn="l">
              <a:defRPr sz="1200">
                <a:latin typeface="Arial" pitchFamily="34" charset="0"/>
                <a:ea typeface="+mn-ea"/>
                <a:cs typeface="+mn-cs"/>
              </a:defRPr>
            </a:lvl1pPr>
          </a:lstStyle>
          <a:p>
            <a:pPr>
              <a:defRPr/>
            </a:pPr>
            <a:endParaRPr lang="it-IT"/>
          </a:p>
        </p:txBody>
      </p:sp>
      <p:sp>
        <p:nvSpPr>
          <p:cNvPr id="7" name="Segnaposto numero diapositiva 6"/>
          <p:cNvSpPr>
            <a:spLocks noGrp="1"/>
          </p:cNvSpPr>
          <p:nvPr>
            <p:ph type="sldNum" sz="quarter" idx="5"/>
          </p:nvPr>
        </p:nvSpPr>
        <p:spPr>
          <a:xfrm>
            <a:off x="4020506" y="9720673"/>
            <a:ext cx="3077137" cy="512303"/>
          </a:xfrm>
          <a:prstGeom prst="rect">
            <a:avLst/>
          </a:prstGeom>
        </p:spPr>
        <p:txBody>
          <a:bodyPr vert="horz" wrap="square" lIns="94768" tIns="47384" rIns="94768" bIns="47384" numCol="1" anchor="b" anchorCtr="0" compatLnSpc="1">
            <a:prstTxWarp prst="textNoShape">
              <a:avLst/>
            </a:prstTxWarp>
          </a:bodyPr>
          <a:lstStyle>
            <a:lvl1pPr algn="r">
              <a:defRPr sz="1200"/>
            </a:lvl1pPr>
          </a:lstStyle>
          <a:p>
            <a:pPr>
              <a:defRPr/>
            </a:pPr>
            <a:fld id="{ACADA000-3D64-5A4A-AC9C-732B3547C927}" type="slidenum">
              <a:rPr lang="it-IT"/>
              <a:pPr>
                <a:defRPr/>
              </a:pPr>
              <a:t>‹N›</a:t>
            </a:fld>
            <a:endParaRPr lang="it-IT"/>
          </a:p>
        </p:txBody>
      </p:sp>
    </p:spTree>
    <p:extLst>
      <p:ext uri="{BB962C8B-B14F-4D97-AF65-F5344CB8AC3E}">
        <p14:creationId xmlns:p14="http://schemas.microsoft.com/office/powerpoint/2010/main" val="26438551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egnaposto immagine diapositiva 1">
            <a:extLst>
              <a:ext uri="{FF2B5EF4-FFF2-40B4-BE49-F238E27FC236}">
                <a16:creationId xmlns:a16="http://schemas.microsoft.com/office/drawing/2014/main" id="{BAA67009-FD31-AC4E-866E-2F78F51254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Segnaposto note 2">
            <a:extLst>
              <a:ext uri="{FF2B5EF4-FFF2-40B4-BE49-F238E27FC236}">
                <a16:creationId xmlns:a16="http://schemas.microsoft.com/office/drawing/2014/main" id="{0227944F-CEA6-514C-9563-B5890CBA120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cs typeface="Arial" panose="020B0604020202020204" pitchFamily="34" charset="0"/>
            </a:endParaRPr>
          </a:p>
        </p:txBody>
      </p:sp>
      <p:sp>
        <p:nvSpPr>
          <p:cNvPr id="4100" name="Segnaposto numero diapositiva 3">
            <a:extLst>
              <a:ext uri="{FF2B5EF4-FFF2-40B4-BE49-F238E27FC236}">
                <a16:creationId xmlns:a16="http://schemas.microsoft.com/office/drawing/2014/main" id="{78C3FC32-8910-B34E-8F4D-75D02CD060D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a:solidFill>
                  <a:schemeClr val="tx1"/>
                </a:solidFill>
                <a:latin typeface="Arial" panose="020B0604020202020204" pitchFamily="34" charset="0"/>
              </a:defRPr>
            </a:lvl1pPr>
            <a:lvl2pPr marL="741363" indent="-284163" defTabSz="938213">
              <a:defRPr>
                <a:solidFill>
                  <a:schemeClr val="tx1"/>
                </a:solidFill>
                <a:latin typeface="Arial" panose="020B0604020202020204" pitchFamily="34" charset="0"/>
              </a:defRPr>
            </a:lvl2pPr>
            <a:lvl3pPr marL="1141413" indent="-227013" defTabSz="938213">
              <a:defRPr>
                <a:solidFill>
                  <a:schemeClr val="tx1"/>
                </a:solidFill>
                <a:latin typeface="Arial" panose="020B0604020202020204" pitchFamily="34" charset="0"/>
              </a:defRPr>
            </a:lvl3pPr>
            <a:lvl4pPr marL="1598613" indent="-227013" defTabSz="938213">
              <a:defRPr>
                <a:solidFill>
                  <a:schemeClr val="tx1"/>
                </a:solidFill>
                <a:latin typeface="Arial" panose="020B0604020202020204" pitchFamily="34" charset="0"/>
              </a:defRPr>
            </a:lvl4pPr>
            <a:lvl5pPr marL="2055813" indent="-227013" defTabSz="938213">
              <a:defRPr>
                <a:solidFill>
                  <a:schemeClr val="tx1"/>
                </a:solidFill>
                <a:latin typeface="Arial" panose="020B0604020202020204" pitchFamily="34" charset="0"/>
              </a:defRPr>
            </a:lvl5pPr>
            <a:lvl6pPr marL="2513013" indent="-227013" defTabSz="938213" eaLnBrk="0" fontAlgn="base" hangingPunct="0">
              <a:spcBef>
                <a:spcPct val="0"/>
              </a:spcBef>
              <a:spcAft>
                <a:spcPct val="0"/>
              </a:spcAft>
              <a:defRPr>
                <a:solidFill>
                  <a:schemeClr val="tx1"/>
                </a:solidFill>
                <a:latin typeface="Arial" panose="020B0604020202020204" pitchFamily="34" charset="0"/>
              </a:defRPr>
            </a:lvl6pPr>
            <a:lvl7pPr marL="2970213" indent="-227013" defTabSz="938213" eaLnBrk="0" fontAlgn="base" hangingPunct="0">
              <a:spcBef>
                <a:spcPct val="0"/>
              </a:spcBef>
              <a:spcAft>
                <a:spcPct val="0"/>
              </a:spcAft>
              <a:defRPr>
                <a:solidFill>
                  <a:schemeClr val="tx1"/>
                </a:solidFill>
                <a:latin typeface="Arial" panose="020B0604020202020204" pitchFamily="34" charset="0"/>
              </a:defRPr>
            </a:lvl7pPr>
            <a:lvl8pPr marL="3427413" indent="-227013" defTabSz="938213" eaLnBrk="0" fontAlgn="base" hangingPunct="0">
              <a:spcBef>
                <a:spcPct val="0"/>
              </a:spcBef>
              <a:spcAft>
                <a:spcPct val="0"/>
              </a:spcAft>
              <a:defRPr>
                <a:solidFill>
                  <a:schemeClr val="tx1"/>
                </a:solidFill>
                <a:latin typeface="Arial" panose="020B0604020202020204" pitchFamily="34" charset="0"/>
              </a:defRPr>
            </a:lvl8pPr>
            <a:lvl9pPr marL="3884613" indent="-227013" defTabSz="938213" eaLnBrk="0" fontAlgn="base" hangingPunct="0">
              <a:spcBef>
                <a:spcPct val="0"/>
              </a:spcBef>
              <a:spcAft>
                <a:spcPct val="0"/>
              </a:spcAft>
              <a:defRPr>
                <a:solidFill>
                  <a:schemeClr val="tx1"/>
                </a:solidFill>
                <a:latin typeface="Arial" panose="020B0604020202020204" pitchFamily="34" charset="0"/>
              </a:defRPr>
            </a:lvl9pPr>
          </a:lstStyle>
          <a:p>
            <a:fld id="{E11CDB5B-2512-004A-890A-2F718520CB62}" type="slidenum">
              <a:rPr lang="it-IT" altLang="en-US" smtClean="0">
                <a:solidFill>
                  <a:srgbClr val="000000"/>
                </a:solidFill>
                <a:latin typeface="Calibri" panose="020F0502020204030204" pitchFamily="34" charset="0"/>
                <a:ea typeface="ＭＳ Ｐゴシック" panose="020B0600070205080204" pitchFamily="34" charset="-128"/>
              </a:rPr>
              <a:pPr/>
              <a:t>1</a:t>
            </a:fld>
            <a:endParaRPr lang="it-IT" altLang="en-US">
              <a:solidFill>
                <a:srgbClr val="000000"/>
              </a:solidFill>
              <a:latin typeface="Calibri" panose="020F0502020204030204" pitchFamily="34"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54567FD0-ACC1-0E4F-9FF5-B4CB31FDA1B0}" type="slidenum">
              <a:rPr lang="en-GB" sz="1200">
                <a:cs typeface="Arial" charset="0"/>
              </a:rPr>
              <a:pPr eaLnBrk="1" hangingPunct="1">
                <a:buFont typeface="Arial" charset="0"/>
                <a:buNone/>
              </a:pPr>
              <a:t>2</a:t>
            </a:fld>
            <a:endParaRPr lang="en-GB" sz="1200" dirty="0">
              <a:cs typeface="Arial" charset="0"/>
            </a:endParaRPr>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4820" name="Text Box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r>
              <a:rPr lang="it-IT">
                <a:latin typeface="Calibri" charset="0"/>
              </a:rPr>
              <a:t>Si possono dividere le slides in due gruppi: in un file quelle da inviare sul sito e da cui ricavare le domande d</a:t>
            </a:r>
            <a:r>
              <a:rPr lang="ja-JP" altLang="it-IT">
                <a:latin typeface="Calibri" charset="0"/>
              </a:rPr>
              <a:t>’</a:t>
            </a:r>
            <a:r>
              <a:rPr lang="it-IT" altLang="ja-JP">
                <a:latin typeface="Calibri" charset="0"/>
              </a:rPr>
              <a:t>esame, mentre in un altro quelle di commento.</a:t>
            </a:r>
            <a:endParaRPr lang="it-IT">
              <a:latin typeface="Calibri" charset="0"/>
            </a:endParaRPr>
          </a:p>
        </p:txBody>
      </p:sp>
    </p:spTree>
    <p:extLst>
      <p:ext uri="{BB962C8B-B14F-4D97-AF65-F5344CB8AC3E}">
        <p14:creationId xmlns:p14="http://schemas.microsoft.com/office/powerpoint/2010/main" val="3969283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54567FD0-ACC1-0E4F-9FF5-B4CB31FDA1B0}" type="slidenum">
              <a:rPr lang="en-GB" sz="1200">
                <a:cs typeface="Arial" charset="0"/>
              </a:rPr>
              <a:pPr eaLnBrk="1" hangingPunct="1">
                <a:buFont typeface="Arial" charset="0"/>
                <a:buNone/>
              </a:pPr>
              <a:t>9</a:t>
            </a:fld>
            <a:endParaRPr lang="en-GB" sz="1200" dirty="0">
              <a:cs typeface="Arial" charset="0"/>
            </a:endParaRPr>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4820" name="Text Box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r>
              <a:rPr lang="it-IT">
                <a:latin typeface="Calibri" charset="0"/>
              </a:rPr>
              <a:t>Si possono dividere le slides in due gruppi: in un file quelle da inviare sul sito e da cui ricavare le domande d</a:t>
            </a:r>
            <a:r>
              <a:rPr lang="ja-JP" altLang="it-IT">
                <a:latin typeface="Calibri" charset="0"/>
              </a:rPr>
              <a:t>’</a:t>
            </a:r>
            <a:r>
              <a:rPr lang="it-IT" altLang="ja-JP">
                <a:latin typeface="Calibri" charset="0"/>
              </a:rPr>
              <a:t>esame, mentre in un altro quelle di commento.</a:t>
            </a:r>
            <a:endParaRPr lang="it-IT">
              <a:latin typeface="Calibri" charset="0"/>
            </a:endParaRPr>
          </a:p>
        </p:txBody>
      </p:sp>
    </p:spTree>
    <p:extLst>
      <p:ext uri="{BB962C8B-B14F-4D97-AF65-F5344CB8AC3E}">
        <p14:creationId xmlns:p14="http://schemas.microsoft.com/office/powerpoint/2010/main" val="2490188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54567FD0-ACC1-0E4F-9FF5-B4CB31FDA1B0}" type="slidenum">
              <a:rPr lang="en-GB" sz="1200">
                <a:cs typeface="Arial" charset="0"/>
              </a:rPr>
              <a:pPr eaLnBrk="1" hangingPunct="1">
                <a:buFont typeface="Arial" charset="0"/>
                <a:buNone/>
              </a:pPr>
              <a:t>10</a:t>
            </a:fld>
            <a:endParaRPr lang="en-GB" sz="1200" dirty="0">
              <a:cs typeface="Arial" charset="0"/>
            </a:endParaRPr>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4820" name="Text Box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r>
              <a:rPr lang="it-IT">
                <a:latin typeface="Calibri" charset="0"/>
              </a:rPr>
              <a:t>Si possono dividere le slides in due gruppi: in un file quelle da inviare sul sito e da cui ricavare le domande d</a:t>
            </a:r>
            <a:r>
              <a:rPr lang="ja-JP" altLang="it-IT">
                <a:latin typeface="Calibri" charset="0"/>
              </a:rPr>
              <a:t>’</a:t>
            </a:r>
            <a:r>
              <a:rPr lang="it-IT" altLang="ja-JP">
                <a:latin typeface="Calibri" charset="0"/>
              </a:rPr>
              <a:t>esame, mentre in un altro quelle di commento.</a:t>
            </a:r>
            <a:endParaRPr lang="it-IT">
              <a:latin typeface="Calibri" charset="0"/>
            </a:endParaRPr>
          </a:p>
        </p:txBody>
      </p:sp>
    </p:spTree>
    <p:extLst>
      <p:ext uri="{BB962C8B-B14F-4D97-AF65-F5344CB8AC3E}">
        <p14:creationId xmlns:p14="http://schemas.microsoft.com/office/powerpoint/2010/main" val="1001058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marL="0" marR="0" lvl="0" indent="0" algn="r" defTabSz="914400" rtl="0" eaLnBrk="1" fontAlgn="base" latinLnBrk="0" hangingPunct="1">
              <a:lnSpc>
                <a:spcPct val="100000"/>
              </a:lnSpc>
              <a:spcBef>
                <a:spcPct val="0"/>
              </a:spcBef>
              <a:spcAft>
                <a:spcPct val="0"/>
              </a:spcAft>
              <a:buClrTx/>
              <a:buSzTx/>
              <a:buFont typeface="Arial" charset="0"/>
              <a:buNone/>
              <a:tabLst/>
              <a:defRPr/>
            </a:pPr>
            <a:fld id="{54567FD0-ACC1-0E4F-9FF5-B4CB31FDA1B0}" type="slidenum">
              <a:rPr kumimoji="0" lang="en-GB" sz="1200" b="0" i="0" u="none" strike="noStrike" kern="1200" cap="none" spc="0" normalizeH="0" baseline="0" noProof="0">
                <a:ln>
                  <a:noFill/>
                </a:ln>
                <a:solidFill>
                  <a:prstClr val="black"/>
                </a:solidFill>
                <a:effectLst/>
                <a:uLnTx/>
                <a:uFillTx/>
                <a:latin typeface="Arial" charset="0"/>
                <a:ea typeface="ＭＳ Ｐゴシック" charset="0"/>
                <a:cs typeface="Arial" charset="0"/>
              </a:rPr>
              <a:pPr marL="0" marR="0" lvl="0" indent="0" algn="r" defTabSz="914400" rtl="0" eaLnBrk="1" fontAlgn="base" latinLnBrk="0" hangingPunct="1">
                <a:lnSpc>
                  <a:spcPct val="100000"/>
                </a:lnSpc>
                <a:spcBef>
                  <a:spcPct val="0"/>
                </a:spcBef>
                <a:spcAft>
                  <a:spcPct val="0"/>
                </a:spcAft>
                <a:buClrTx/>
                <a:buSzTx/>
                <a:buFont typeface="Arial" charset="0"/>
                <a:buNone/>
                <a:tabLst/>
                <a:defRPr/>
              </a:pPr>
              <a:t>26</a:t>
            </a:fld>
            <a:endParaRPr kumimoji="0" lang="en-GB" sz="1200" b="0" i="0" u="none" strike="noStrike" kern="1200" cap="none" spc="0" normalizeH="0" baseline="0" noProof="0" dirty="0">
              <a:ln>
                <a:noFill/>
              </a:ln>
              <a:solidFill>
                <a:prstClr val="black"/>
              </a:solidFill>
              <a:effectLst/>
              <a:uLnTx/>
              <a:uFillTx/>
              <a:latin typeface="Arial" charset="0"/>
              <a:ea typeface="ＭＳ Ｐゴシック" charset="0"/>
              <a:cs typeface="Arial" charset="0"/>
            </a:endParaRPr>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4820" name="Text Box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r>
              <a:rPr lang="it-IT">
                <a:latin typeface="Calibri" charset="0"/>
              </a:rPr>
              <a:t>Si possono dividere le slides in due gruppi: in un file quelle da inviare sul sito e da cui ricavare le domande d</a:t>
            </a:r>
            <a:r>
              <a:rPr lang="ja-JP" altLang="it-IT">
                <a:latin typeface="Calibri" charset="0"/>
              </a:rPr>
              <a:t>’</a:t>
            </a:r>
            <a:r>
              <a:rPr lang="it-IT" altLang="ja-JP">
                <a:latin typeface="Calibri" charset="0"/>
              </a:rPr>
              <a:t>esame, mentre in un altro quelle di commento.</a:t>
            </a:r>
            <a:endParaRPr lang="it-IT">
              <a:latin typeface="Calibri" charset="0"/>
            </a:endParaRPr>
          </a:p>
        </p:txBody>
      </p:sp>
    </p:spTree>
    <p:extLst>
      <p:ext uri="{BB962C8B-B14F-4D97-AF65-F5344CB8AC3E}">
        <p14:creationId xmlns:p14="http://schemas.microsoft.com/office/powerpoint/2010/main" val="33994141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54567FD0-ACC1-0E4F-9FF5-B4CB31FDA1B0}" type="slidenum">
              <a:rPr lang="en-GB" sz="1200">
                <a:cs typeface="Arial" charset="0"/>
              </a:rPr>
              <a:pPr eaLnBrk="1" hangingPunct="1">
                <a:buFont typeface="Arial" charset="0"/>
                <a:buNone/>
              </a:pPr>
              <a:t>41</a:t>
            </a:fld>
            <a:endParaRPr lang="en-GB" sz="1200" dirty="0">
              <a:cs typeface="Arial" charset="0"/>
            </a:endParaRPr>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34820" name="Text Box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r>
              <a:rPr lang="it-IT">
                <a:latin typeface="Calibri" charset="0"/>
              </a:rPr>
              <a:t>Si possono dividere le slides in due gruppi: in un file quelle da inviare sul sito e da cui ricavare le domande d</a:t>
            </a:r>
            <a:r>
              <a:rPr lang="ja-JP" altLang="it-IT">
                <a:latin typeface="Calibri" charset="0"/>
              </a:rPr>
              <a:t>’</a:t>
            </a:r>
            <a:r>
              <a:rPr lang="it-IT" altLang="ja-JP">
                <a:latin typeface="Calibri" charset="0"/>
              </a:rPr>
              <a:t>esame, mentre in un altro quelle di commento.</a:t>
            </a:r>
            <a:endParaRPr lang="it-IT">
              <a:latin typeface="Calibri" charset="0"/>
            </a:endParaRPr>
          </a:p>
        </p:txBody>
      </p:sp>
    </p:spTree>
    <p:extLst>
      <p:ext uri="{BB962C8B-B14F-4D97-AF65-F5344CB8AC3E}">
        <p14:creationId xmlns:p14="http://schemas.microsoft.com/office/powerpoint/2010/main" val="2679891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54567FD0-ACC1-0E4F-9FF5-B4CB31FDA1B0}" type="slidenum">
              <a:rPr lang="en-GB" sz="1200">
                <a:cs typeface="Arial" charset="0"/>
              </a:rPr>
              <a:pPr eaLnBrk="1" hangingPunct="1">
                <a:buFont typeface="Arial" charset="0"/>
                <a:buNone/>
              </a:pPr>
              <a:t>46</a:t>
            </a:fld>
            <a:endParaRPr lang="en-GB" sz="1200" dirty="0">
              <a:cs typeface="Arial" charset="0"/>
            </a:endParaRPr>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4820" name="Text Box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r>
              <a:rPr lang="it-IT">
                <a:latin typeface="Calibri" charset="0"/>
              </a:rPr>
              <a:t>Si possono dividere le slides in due gruppi: in un file quelle da inviare sul sito e da cui ricavare le domande d</a:t>
            </a:r>
            <a:r>
              <a:rPr lang="ja-JP" altLang="it-IT">
                <a:latin typeface="Calibri" charset="0"/>
              </a:rPr>
              <a:t>’</a:t>
            </a:r>
            <a:r>
              <a:rPr lang="it-IT" altLang="ja-JP">
                <a:latin typeface="Calibri" charset="0"/>
              </a:rPr>
              <a:t>esame, mentre in un altro quelle di commento.</a:t>
            </a:r>
            <a:endParaRPr lang="it-IT">
              <a:latin typeface="Calibri" charset="0"/>
            </a:endParaRPr>
          </a:p>
        </p:txBody>
      </p:sp>
    </p:spTree>
    <p:extLst>
      <p:ext uri="{BB962C8B-B14F-4D97-AF65-F5344CB8AC3E}">
        <p14:creationId xmlns:p14="http://schemas.microsoft.com/office/powerpoint/2010/main" val="28399138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54567FD0-ACC1-0E4F-9FF5-B4CB31FDA1B0}" type="slidenum">
              <a:rPr lang="en-GB" sz="1200">
                <a:cs typeface="Arial" charset="0"/>
              </a:rPr>
              <a:pPr eaLnBrk="1" hangingPunct="1">
                <a:buFont typeface="Arial" charset="0"/>
                <a:buNone/>
              </a:pPr>
              <a:t>59</a:t>
            </a:fld>
            <a:endParaRPr lang="en-GB" sz="1200" dirty="0">
              <a:cs typeface="Arial" charset="0"/>
            </a:endParaRPr>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4820" name="Text Box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r>
              <a:rPr lang="it-IT">
                <a:latin typeface="Calibri" charset="0"/>
              </a:rPr>
              <a:t>Si possono dividere le slides in due gruppi: in un file quelle da inviare sul sito e da cui ricavare le domande d</a:t>
            </a:r>
            <a:r>
              <a:rPr lang="ja-JP" altLang="it-IT">
                <a:latin typeface="Calibri" charset="0"/>
              </a:rPr>
              <a:t>’</a:t>
            </a:r>
            <a:r>
              <a:rPr lang="it-IT" altLang="ja-JP">
                <a:latin typeface="Calibri" charset="0"/>
              </a:rPr>
              <a:t>esame, mentre in un altro quelle di commento.</a:t>
            </a:r>
            <a:endParaRPr lang="it-IT">
              <a:latin typeface="Calibri" charset="0"/>
            </a:endParaRPr>
          </a:p>
        </p:txBody>
      </p:sp>
    </p:spTree>
    <p:extLst>
      <p:ext uri="{BB962C8B-B14F-4D97-AF65-F5344CB8AC3E}">
        <p14:creationId xmlns:p14="http://schemas.microsoft.com/office/powerpoint/2010/main" val="20842622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54567FD0-ACC1-0E4F-9FF5-B4CB31FDA1B0}" type="slidenum">
              <a:rPr lang="en-GB" sz="1200">
                <a:cs typeface="Arial" charset="0"/>
              </a:rPr>
              <a:pPr eaLnBrk="1" hangingPunct="1">
                <a:buFont typeface="Arial" charset="0"/>
                <a:buNone/>
              </a:pPr>
              <a:t>67</a:t>
            </a:fld>
            <a:endParaRPr lang="en-GB" sz="1200" dirty="0">
              <a:cs typeface="Arial" charset="0"/>
            </a:endParaRPr>
          </a:p>
        </p:txBody>
      </p:sp>
      <p:sp>
        <p:nvSpPr>
          <p:cNvPr id="348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4820" name="Text Box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r>
              <a:rPr lang="it-IT">
                <a:latin typeface="Calibri" charset="0"/>
              </a:rPr>
              <a:t>Si possono dividere le slides in due gruppi: in un file quelle da inviare sul sito e da cui ricavare le domande d</a:t>
            </a:r>
            <a:r>
              <a:rPr lang="ja-JP" altLang="it-IT">
                <a:latin typeface="Calibri" charset="0"/>
              </a:rPr>
              <a:t>’</a:t>
            </a:r>
            <a:r>
              <a:rPr lang="it-IT" altLang="ja-JP">
                <a:latin typeface="Calibri" charset="0"/>
              </a:rPr>
              <a:t>esame, mentre in un altro quelle di commento.</a:t>
            </a:r>
            <a:endParaRPr lang="it-IT">
              <a:latin typeface="Calibri" charset="0"/>
            </a:endParaRPr>
          </a:p>
        </p:txBody>
      </p:sp>
    </p:spTree>
    <p:extLst>
      <p:ext uri="{BB962C8B-B14F-4D97-AF65-F5344CB8AC3E}">
        <p14:creationId xmlns:p14="http://schemas.microsoft.com/office/powerpoint/2010/main" val="2347725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it-IT"/>
              <a:t>Fare clic per modificare lo stile del titolo</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pPr>
              <a:defRPr/>
            </a:pPr>
            <a:fld id="{BECC990F-C60F-42F3-96EE-83002ACF8314}" type="datetime1">
              <a:rPr lang="it-IT" smtClean="0"/>
              <a:pPr>
                <a:defRPr/>
              </a:pPr>
              <a:t>24/02/2026</a:t>
            </a:fld>
            <a:endParaRPr lang="it-IT"/>
          </a:p>
        </p:txBody>
      </p:sp>
      <p:sp>
        <p:nvSpPr>
          <p:cNvPr id="5" name="Footer Placeholder 4"/>
          <p:cNvSpPr>
            <a:spLocks noGrp="1"/>
          </p:cNvSpPr>
          <p:nvPr>
            <p:ph type="ftr" sz="quarter" idx="11"/>
          </p:nvPr>
        </p:nvSpPr>
        <p:spPr/>
        <p:txBody>
          <a:bodyPr/>
          <a:lstStyle/>
          <a:p>
            <a:pPr>
              <a:defRPr/>
            </a:pPr>
            <a:endParaRPr lang="it-IT"/>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a:p>
        </p:txBody>
      </p:sp>
    </p:spTree>
    <p:extLst>
      <p:ext uri="{BB962C8B-B14F-4D97-AF65-F5344CB8AC3E}">
        <p14:creationId xmlns:p14="http://schemas.microsoft.com/office/powerpoint/2010/main" val="32277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pPr>
              <a:defRPr/>
            </a:pPr>
            <a:fld id="{6A888EF3-7E5E-447B-A591-889B8E1F7579}" type="datetime1">
              <a:rPr lang="it-IT" smtClean="0"/>
              <a:pPr>
                <a:defRPr/>
              </a:pPr>
              <a:t>24/02/2026</a:t>
            </a:fld>
            <a:endParaRPr lang="it-IT"/>
          </a:p>
        </p:txBody>
      </p:sp>
      <p:sp>
        <p:nvSpPr>
          <p:cNvPr id="5" name="Footer Placeholder 4"/>
          <p:cNvSpPr>
            <a:spLocks noGrp="1"/>
          </p:cNvSpPr>
          <p:nvPr>
            <p:ph type="ftr" sz="quarter" idx="11"/>
          </p:nvPr>
        </p:nvSpPr>
        <p:spPr/>
        <p:txBody>
          <a:bodyPr/>
          <a:lstStyle/>
          <a:p>
            <a:pPr>
              <a:defRPr/>
            </a:pPr>
            <a:endParaRPr lang="it-IT"/>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a:p>
        </p:txBody>
      </p:sp>
    </p:spTree>
    <p:extLst>
      <p:ext uri="{BB962C8B-B14F-4D97-AF65-F5344CB8AC3E}">
        <p14:creationId xmlns:p14="http://schemas.microsoft.com/office/powerpoint/2010/main" val="1717040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it-IT"/>
              <a:t>Fare clic per modificare lo stile del titolo</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CB0364CA-E87C-4666-8520-22E0457CA648}" type="datetime1">
              <a:rPr lang="it-IT" smtClean="0"/>
              <a:pPr/>
              <a:t>24/02/2026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a:p>
        </p:txBody>
      </p:sp>
    </p:spTree>
    <p:extLst>
      <p:ext uri="{BB962C8B-B14F-4D97-AF65-F5344CB8AC3E}">
        <p14:creationId xmlns:p14="http://schemas.microsoft.com/office/powerpoint/2010/main" val="2848159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0496F0DE-8666-4726-B52E-3C9B574F4016}" type="datetime1">
              <a:rPr lang="it-IT" smtClean="0"/>
              <a:pPr/>
              <a:t>24/02/2026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‹N›</a:t>
            </a:fld>
            <a:endParaRPr lang="en-US"/>
          </a:p>
        </p:txBody>
      </p:sp>
    </p:spTree>
    <p:extLst>
      <p:ext uri="{BB962C8B-B14F-4D97-AF65-F5344CB8AC3E}">
        <p14:creationId xmlns:p14="http://schemas.microsoft.com/office/powerpoint/2010/main" val="341108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nfront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stili del testo dello schema</a:t>
            </a:r>
          </a:p>
        </p:txBody>
      </p:sp>
      <p:sp>
        <p:nvSpPr>
          <p:cNvPr id="4" name="Content Placeholder 3"/>
          <p:cNvSpPr>
            <a:spLocks noGrp="1"/>
          </p:cNvSpPr>
          <p:nvPr>
            <p:ph sz="half" idx="2"/>
          </p:nvPr>
        </p:nvSpPr>
        <p:spPr>
          <a:xfrm>
            <a:off x="633845" y="2507551"/>
            <a:ext cx="3867150" cy="3680525"/>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stili del testo dello schema</a:t>
            </a:r>
          </a:p>
        </p:txBody>
      </p:sp>
      <p:sp>
        <p:nvSpPr>
          <p:cNvPr id="6" name="Content Placeholder 5"/>
          <p:cNvSpPr>
            <a:spLocks noGrp="1"/>
          </p:cNvSpPr>
          <p:nvPr>
            <p:ph sz="quarter" idx="4"/>
          </p:nvPr>
        </p:nvSpPr>
        <p:spPr>
          <a:xfrm>
            <a:off x="4629150" y="2507551"/>
            <a:ext cx="3886201" cy="3680525"/>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Date Placeholder 6"/>
          <p:cNvSpPr>
            <a:spLocks noGrp="1"/>
          </p:cNvSpPr>
          <p:nvPr>
            <p:ph type="dt" sz="half" idx="10"/>
          </p:nvPr>
        </p:nvSpPr>
        <p:spPr/>
        <p:txBody>
          <a:bodyPr/>
          <a:lstStyle/>
          <a:p>
            <a:fld id="{08892FDF-5ED5-4E5B-990A-20E8AA3FD346}" type="datetime1">
              <a:rPr lang="it-IT" smtClean="0"/>
              <a:pPr/>
              <a:t>24/02/2026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pPr/>
              <a:t>‹N›</a:t>
            </a:fld>
            <a:endParaRPr lang="en-US"/>
          </a:p>
        </p:txBody>
      </p:sp>
      <p:sp>
        <p:nvSpPr>
          <p:cNvPr id="10" name="Title 9"/>
          <p:cNvSpPr>
            <a:spLocks noGrp="1"/>
          </p:cNvSpPr>
          <p:nvPr>
            <p:ph type="title"/>
          </p:nvPr>
        </p:nvSpPr>
        <p:spPr/>
        <p:txBody>
          <a:bodyPr/>
          <a:lstStyle/>
          <a:p>
            <a:r>
              <a:rPr lang="it-IT"/>
              <a:t>Fare clic per modificare lo stile del titolo</a:t>
            </a:r>
            <a:endParaRPr lang="en-US" dirty="0"/>
          </a:p>
        </p:txBody>
      </p:sp>
    </p:spTree>
    <p:extLst>
      <p:ext uri="{BB962C8B-B14F-4D97-AF65-F5344CB8AC3E}">
        <p14:creationId xmlns:p14="http://schemas.microsoft.com/office/powerpoint/2010/main" val="3248247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lo tito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BE3A8C9D-EAA2-4BA3-BE81-DE2F5191ACFF}" type="datetime1">
              <a:rPr lang="it-IT" smtClean="0"/>
              <a:pPr>
                <a:defRPr/>
              </a:pPr>
              <a:t>24/02/2026</a:t>
            </a:fld>
            <a:endParaRPr lang="it-IT"/>
          </a:p>
        </p:txBody>
      </p:sp>
      <p:sp>
        <p:nvSpPr>
          <p:cNvPr id="4" name="Footer Placeholder 3"/>
          <p:cNvSpPr>
            <a:spLocks noGrp="1"/>
          </p:cNvSpPr>
          <p:nvPr>
            <p:ph type="ftr" sz="quarter" idx="11"/>
          </p:nvPr>
        </p:nvSpPr>
        <p:spPr/>
        <p:txBody>
          <a:bodyPr/>
          <a:lstStyle/>
          <a:p>
            <a:pPr>
              <a:defRPr/>
            </a:pPr>
            <a:endParaRPr lang="it-IT"/>
          </a:p>
        </p:txBody>
      </p:sp>
      <p:sp>
        <p:nvSpPr>
          <p:cNvPr id="5" name="Slide Number Placeholder 4"/>
          <p:cNvSpPr>
            <a:spLocks noGrp="1"/>
          </p:cNvSpPr>
          <p:nvPr>
            <p:ph type="sldNum" sz="quarter" idx="12"/>
          </p:nvPr>
        </p:nvSpPr>
        <p:spPr/>
        <p:txBody>
          <a:bodyPr/>
          <a:lstStyle/>
          <a:p>
            <a:fld id="{4FAB73BC-B049-4115-A692-8D63A059BFB8}" type="slidenum">
              <a:rPr lang="en-US" smtClean="0"/>
              <a:pPr/>
              <a:t>‹N›</a:t>
            </a:fld>
            <a:endParaRPr lang="en-US"/>
          </a:p>
        </p:txBody>
      </p:sp>
      <p:sp>
        <p:nvSpPr>
          <p:cNvPr id="6" name="Title 5"/>
          <p:cNvSpPr>
            <a:spLocks noGrp="1"/>
          </p:cNvSpPr>
          <p:nvPr>
            <p:ph type="title"/>
          </p:nvPr>
        </p:nvSpPr>
        <p:spPr/>
        <p:txBody>
          <a:bodyPr/>
          <a:lstStyle/>
          <a:p>
            <a:r>
              <a:rPr lang="it-IT"/>
              <a:t>Fare clic per modificare lo stile del titolo</a:t>
            </a:r>
            <a:endParaRPr lang="en-US"/>
          </a:p>
        </p:txBody>
      </p:sp>
    </p:spTree>
    <p:extLst>
      <p:ext uri="{BB962C8B-B14F-4D97-AF65-F5344CB8AC3E}">
        <p14:creationId xmlns:p14="http://schemas.microsoft.com/office/powerpoint/2010/main" val="76475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89A7845-3766-413A-B7F4-A12AC93B0849}" type="datetime1">
              <a:rPr lang="it-IT" smtClean="0"/>
              <a:pPr>
                <a:defRPr/>
              </a:pPr>
              <a:t>24/02/2026</a:t>
            </a:fld>
            <a:endParaRPr lang="it-IT"/>
          </a:p>
        </p:txBody>
      </p:sp>
      <p:sp>
        <p:nvSpPr>
          <p:cNvPr id="3" name="Footer Placeholder 2"/>
          <p:cNvSpPr>
            <a:spLocks noGrp="1"/>
          </p:cNvSpPr>
          <p:nvPr>
            <p:ph type="ftr" sz="quarter" idx="11"/>
          </p:nvPr>
        </p:nvSpPr>
        <p:spPr/>
        <p:txBody>
          <a:bodyPr/>
          <a:lstStyle/>
          <a:p>
            <a:pPr>
              <a:defRPr/>
            </a:pPr>
            <a:endParaRPr lang="it-IT"/>
          </a:p>
        </p:txBody>
      </p:sp>
      <p:sp>
        <p:nvSpPr>
          <p:cNvPr id="4" name="Slide Number Placeholder 3"/>
          <p:cNvSpPr>
            <a:spLocks noGrp="1"/>
          </p:cNvSpPr>
          <p:nvPr>
            <p:ph type="sldNum" sz="quarter" idx="12"/>
          </p:nvPr>
        </p:nvSpPr>
        <p:spPr/>
        <p:txBody>
          <a:bodyPr/>
          <a:lstStyle/>
          <a:p>
            <a:fld id="{4FAB73BC-B049-4115-A692-8D63A059BFB8}" type="slidenum">
              <a:rPr lang="en-US" smtClean="0"/>
              <a:pPr/>
              <a:t>‹N›</a:t>
            </a:fld>
            <a:endParaRPr lang="en-US"/>
          </a:p>
        </p:txBody>
      </p:sp>
    </p:spTree>
    <p:extLst>
      <p:ext uri="{BB962C8B-B14F-4D97-AF65-F5344CB8AC3E}">
        <p14:creationId xmlns:p14="http://schemas.microsoft.com/office/powerpoint/2010/main" val="2272008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it-IT"/>
              <a:t>Fare clic per modificare lo stile del titolo</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A57A004D-995A-4CFD-97DC-1F7BE6C1B254}" type="datetime1">
              <a:rPr lang="it-IT" smtClean="0"/>
              <a:pPr/>
              <a:t>24/02/2026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‹N›</a:t>
            </a:fld>
            <a:endParaRPr lang="en-US"/>
          </a:p>
        </p:txBody>
      </p:sp>
    </p:spTree>
    <p:extLst>
      <p:ext uri="{BB962C8B-B14F-4D97-AF65-F5344CB8AC3E}">
        <p14:creationId xmlns:p14="http://schemas.microsoft.com/office/powerpoint/2010/main" val="761167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it-IT"/>
              <a:t>Fare clic per modificare lo stile del titolo</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3569734D-406C-499E-91D0-71F5C1440722}" type="datetime1">
              <a:rPr lang="it-IT" smtClean="0"/>
              <a:pPr/>
              <a:t>24/02/2026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‹N›</a:t>
            </a:fld>
            <a:endParaRPr lang="en-US"/>
          </a:p>
        </p:txBody>
      </p:sp>
    </p:spTree>
    <p:extLst>
      <p:ext uri="{BB962C8B-B14F-4D97-AF65-F5344CB8AC3E}">
        <p14:creationId xmlns:p14="http://schemas.microsoft.com/office/powerpoint/2010/main" val="40448469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a:p>
        </p:txBody>
      </p:sp>
      <p:sp>
        <p:nvSpPr>
          <p:cNvPr id="3" name="Vertical Text Placeholder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C74F2A95-54DF-4846-9947-50195A2CE23D}" type="datetime1">
              <a:rPr lang="it-IT" smtClean="0"/>
              <a:pPr/>
              <a:t>24/02/2026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a:p>
        </p:txBody>
      </p:sp>
    </p:spTree>
    <p:extLst>
      <p:ext uri="{BB962C8B-B14F-4D97-AF65-F5344CB8AC3E}">
        <p14:creationId xmlns:p14="http://schemas.microsoft.com/office/powerpoint/2010/main" val="759366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it-IT"/>
              <a:t>Fare clic per modificare lo stile del titolo</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p:txBody>
          <a:bodyPr/>
          <a:lstStyle/>
          <a:p>
            <a:fld id="{9A61EA6C-C79D-466E-9F43-2E006840D761}" type="datetime1">
              <a:rPr lang="it-IT" smtClean="0"/>
              <a:pPr/>
              <a:t>24/02/2026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‹N›</a:t>
            </a:fld>
            <a:endParaRPr lang="en-US"/>
          </a:p>
        </p:txBody>
      </p:sp>
    </p:spTree>
    <p:extLst>
      <p:ext uri="{BB962C8B-B14F-4D97-AF65-F5344CB8AC3E}">
        <p14:creationId xmlns:p14="http://schemas.microsoft.com/office/powerpoint/2010/main" val="29247987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Diapositiva titolo">
    <p:bg>
      <p:bgRef idx="1001">
        <a:schemeClr val="bg1"/>
      </p:bgRef>
    </p:bg>
    <p:spTree>
      <p:nvGrpSpPr>
        <p:cNvPr id="1" name=""/>
        <p:cNvGrpSpPr/>
        <p:nvPr/>
      </p:nvGrpSpPr>
      <p:grpSpPr>
        <a:xfrm>
          <a:off x="0" y="0"/>
          <a:ext cx="0" cy="0"/>
          <a:chOff x="0" y="0"/>
          <a:chExt cx="0" cy="0"/>
        </a:xfrm>
      </p:grpSpPr>
      <p:sp>
        <p:nvSpPr>
          <p:cNvPr id="9" name="Sottotito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a:t>Fare clic per modificare lo stile del sottotitolo dello schema</a:t>
            </a:r>
            <a:endParaRPr kumimoji="0" lang="en-US"/>
          </a:p>
        </p:txBody>
      </p:sp>
      <p:sp>
        <p:nvSpPr>
          <p:cNvPr id="10" name="Rettangolo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ttangolo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ttangolo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Connettore 1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Connettore 1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Connettore 1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ttangolo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e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e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e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Segnaposto data 1"/>
          <p:cNvSpPr>
            <a:spLocks noGrp="1"/>
          </p:cNvSpPr>
          <p:nvPr>
            <p:ph type="dt" sz="half" idx="10"/>
          </p:nvPr>
        </p:nvSpPr>
        <p:spPr>
          <a:xfrm rot="5400000">
            <a:off x="7589520" y="1081851"/>
            <a:ext cx="2011680" cy="384048"/>
          </a:xfrm>
          <a:prstGeom prst="rect">
            <a:avLst/>
          </a:prstGeom>
        </p:spPr>
        <p:txBody>
          <a:bodyPr/>
          <a:lstStyle/>
          <a:p>
            <a:pPr>
              <a:defRPr/>
            </a:pPr>
            <a:fld id="{71EE6F16-081D-4FCF-91F5-36DF729E3327}" type="datetime1">
              <a:rPr lang="it-IT" smtClean="0"/>
              <a:pPr>
                <a:defRPr/>
              </a:pPr>
              <a:t>24/02/2026</a:t>
            </a:fld>
            <a:endParaRPr lang="it-IT"/>
          </a:p>
        </p:txBody>
      </p:sp>
      <p:sp>
        <p:nvSpPr>
          <p:cNvPr id="3" name="Segnaposto piè di pagina 2"/>
          <p:cNvSpPr>
            <a:spLocks noGrp="1"/>
          </p:cNvSpPr>
          <p:nvPr>
            <p:ph type="ftr" sz="quarter" idx="11"/>
          </p:nvPr>
        </p:nvSpPr>
        <p:spPr>
          <a:xfrm rot="5400000">
            <a:off x="6990186" y="3737240"/>
            <a:ext cx="3200400" cy="365760"/>
          </a:xfrm>
          <a:prstGeom prst="rect">
            <a:avLst/>
          </a:prstGeom>
        </p:spPr>
        <p:txBody>
          <a:bodyPr/>
          <a:lstStyle/>
          <a:p>
            <a:pPr>
              <a:defRPr/>
            </a:pPr>
            <a:endParaRPr lang="it-IT"/>
          </a:p>
        </p:txBody>
      </p:sp>
      <p:sp>
        <p:nvSpPr>
          <p:cNvPr id="4" name="Titolo 3"/>
          <p:cNvSpPr>
            <a:spLocks noGrp="1"/>
          </p:cNvSpPr>
          <p:nvPr>
            <p:ph type="title"/>
          </p:nvPr>
        </p:nvSpPr>
        <p:spPr/>
        <p:txBody>
          <a:bodyPr/>
          <a:lstStyle/>
          <a:p>
            <a:r>
              <a:rPr lang="it-IT" dirty="0"/>
              <a:t>Fare clic per modificare lo stile del titolo</a:t>
            </a:r>
            <a:endParaRPr lang="en-GB"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BBCD6AED-CAEE-425A-B5BE-4F6F1EAD7672}" type="datetime1">
              <a:rPr lang="it-IT" smtClean="0"/>
              <a:pPr/>
              <a:t>24/02/2026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fld id="{4FAB73BC-B049-4115-A692-8D63A059BFB8}" type="slidenum">
              <a:rPr lang="en-US" smtClean="0"/>
              <a:pPr/>
              <a:t>‹N›</a:t>
            </a:fld>
            <a:endParaRPr lang="en-US"/>
          </a:p>
        </p:txBody>
      </p:sp>
    </p:spTree>
    <p:extLst>
      <p:ext uri="{BB962C8B-B14F-4D97-AF65-F5344CB8AC3E}">
        <p14:creationId xmlns:p14="http://schemas.microsoft.com/office/powerpoint/2010/main" val="388909580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61" r:id="rId12"/>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1">
            <a:extLst>
              <a:ext uri="{FF2B5EF4-FFF2-40B4-BE49-F238E27FC236}">
                <a16:creationId xmlns:a16="http://schemas.microsoft.com/office/drawing/2014/main" id="{E7B228CB-DB22-F04F-AD2F-DE63723D1D0E}"/>
              </a:ext>
            </a:extLst>
          </p:cNvPr>
          <p:cNvGrpSpPr/>
          <p:nvPr/>
        </p:nvGrpSpPr>
        <p:grpSpPr>
          <a:xfrm>
            <a:off x="1116012" y="1897856"/>
            <a:ext cx="6911975" cy="1829201"/>
            <a:chOff x="1547813" y="1916113"/>
            <a:chExt cx="6911975" cy="1829201"/>
          </a:xfrm>
        </p:grpSpPr>
        <p:sp>
          <p:nvSpPr>
            <p:cNvPr id="2058" name="Rectangle 10">
              <a:extLst>
                <a:ext uri="{FF2B5EF4-FFF2-40B4-BE49-F238E27FC236}">
                  <a16:creationId xmlns:a16="http://schemas.microsoft.com/office/drawing/2014/main" id="{3E850865-0441-B747-99BD-6B5561B8B544}"/>
                </a:ext>
              </a:extLst>
            </p:cNvPr>
            <p:cNvSpPr>
              <a:spLocks noChangeArrowheads="1"/>
            </p:cNvSpPr>
            <p:nvPr/>
          </p:nvSpPr>
          <p:spPr bwMode="auto">
            <a:xfrm>
              <a:off x="1547813" y="1916113"/>
              <a:ext cx="6911975" cy="1728787"/>
            </a:xfrm>
            <a:prstGeom prst="rect">
              <a:avLst/>
            </a:prstGeom>
            <a:solidFill>
              <a:schemeClr val="bg1"/>
            </a:solidFill>
            <a:ln w="28575">
              <a:solidFill>
                <a:schemeClr val="tx1"/>
              </a:solidFill>
              <a:miter lim="800000"/>
              <a:headEnd/>
              <a:tailEnd/>
            </a:ln>
            <a:effectLst>
              <a:outerShdw blurRad="63500" dist="107763" dir="18900000" algn="ctr" rotWithShape="0">
                <a:srgbClr val="000000">
                  <a:alpha val="50000"/>
                </a:srgbClr>
              </a:outerShdw>
            </a:effectLst>
          </p:spPr>
          <p:txBody>
            <a:bodyPr wrap="none" anchor="ctr"/>
            <a:lstStyle/>
            <a:p>
              <a:pPr eaLnBrk="1" hangingPunct="1">
                <a:defRPr/>
              </a:pPr>
              <a:endParaRPr lang="it-IT" dirty="0">
                <a:solidFill>
                  <a:prstClr val="black"/>
                </a:solidFill>
                <a:latin typeface="Tahoma" charset="0"/>
              </a:endParaRPr>
            </a:p>
          </p:txBody>
        </p:sp>
        <p:sp>
          <p:nvSpPr>
            <p:cNvPr id="3075" name="Text Box 6">
              <a:extLst>
                <a:ext uri="{FF2B5EF4-FFF2-40B4-BE49-F238E27FC236}">
                  <a16:creationId xmlns:a16="http://schemas.microsoft.com/office/drawing/2014/main" id="{81B928E9-7DE3-0744-8A72-9EEB6D00AFC8}"/>
                </a:ext>
              </a:extLst>
            </p:cNvPr>
            <p:cNvSpPr txBox="1">
              <a:spLocks noChangeArrowheads="1"/>
            </p:cNvSpPr>
            <p:nvPr/>
          </p:nvSpPr>
          <p:spPr bwMode="auto">
            <a:xfrm>
              <a:off x="1573212" y="2114098"/>
              <a:ext cx="686117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2500" dirty="0">
                  <a:latin typeface="Times New Roman" panose="02020603050405020304" pitchFamily="18" charset="0"/>
                  <a:cs typeface="Times New Roman" panose="02020603050405020304" pitchFamily="18" charset="0"/>
                </a:rPr>
                <a:t>CORSO DI BILANCIO E COMUNICAZIONE ECONOMICA FINANZIARIA</a:t>
              </a:r>
            </a:p>
            <a:p>
              <a:pPr algn="ctr">
                <a:spcBef>
                  <a:spcPct val="0"/>
                </a:spcBef>
                <a:buFontTx/>
                <a:buNone/>
              </a:pPr>
              <a:endParaRPr lang="it-IT" altLang="en-US" sz="2500" dirty="0">
                <a:latin typeface="Times New Roman" panose="02020603050405020304" pitchFamily="18" charset="0"/>
                <a:cs typeface="Times New Roman" panose="02020603050405020304" pitchFamily="18" charset="0"/>
              </a:endParaRPr>
            </a:p>
            <a:p>
              <a:pPr algn="ctr">
                <a:spcBef>
                  <a:spcPct val="0"/>
                </a:spcBef>
                <a:buFontTx/>
                <a:buNone/>
              </a:pPr>
              <a:r>
                <a:rPr lang="it-IT" altLang="en-US" sz="2500" dirty="0">
                  <a:latin typeface="Times New Roman" panose="02020603050405020304" pitchFamily="18" charset="0"/>
                  <a:cs typeface="Times New Roman" panose="02020603050405020304" pitchFamily="18" charset="0"/>
                </a:rPr>
                <a:t>ATTIVITA’ MATERIALI E IMMATERIALI</a:t>
              </a:r>
            </a:p>
          </p:txBody>
        </p:sp>
      </p:grpSp>
      <p:sp>
        <p:nvSpPr>
          <p:cNvPr id="3077" name="Segnaposto numero diapositiva 2">
            <a:extLst>
              <a:ext uri="{FF2B5EF4-FFF2-40B4-BE49-F238E27FC236}">
                <a16:creationId xmlns:a16="http://schemas.microsoft.com/office/drawing/2014/main" id="{DC8BFA36-5BCF-CB4B-9DEA-22EFC68DD2E5}"/>
              </a:ext>
            </a:extLst>
          </p:cNvPr>
          <p:cNvSpPr>
            <a:spLocks noGrp="1"/>
          </p:cNvSpPr>
          <p:nvPr>
            <p:ph type="sldNum" sz="quarter" idx="12"/>
          </p:nvPr>
        </p:nvSpPr>
        <p:spPr bwMode="auto">
          <a:xfrm>
            <a:off x="7424738" y="6459538"/>
            <a:ext cx="9842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72ABA9B-D3D5-5044-8C7E-36339954D1C0}" type="slidenum">
              <a:rPr lang="it-IT" altLang="en-US" sz="1200" smtClean="0">
                <a:solidFill>
                  <a:srgbClr val="898989"/>
                </a:solidFill>
                <a:cs typeface="Arial" panose="020B0604020202020204" pitchFamily="34" charset="0"/>
              </a:rPr>
              <a:pPr>
                <a:spcBef>
                  <a:spcPct val="0"/>
                </a:spcBef>
                <a:buFontTx/>
                <a:buNone/>
              </a:pPr>
              <a:t>1</a:t>
            </a:fld>
            <a:endParaRPr lang="it-IT" altLang="en-US" sz="1200">
              <a:solidFill>
                <a:srgbClr val="898989"/>
              </a:solidFill>
              <a:cs typeface="Arial" panose="020B0604020202020204" pitchFamily="34" charset="0"/>
            </a:endParaRPr>
          </a:p>
        </p:txBody>
      </p:sp>
      <p:pic>
        <p:nvPicPr>
          <p:cNvPr id="8" name="Immagine 7">
            <a:extLst>
              <a:ext uri="{FF2B5EF4-FFF2-40B4-BE49-F238E27FC236}">
                <a16:creationId xmlns:a16="http://schemas.microsoft.com/office/drawing/2014/main" id="{65DBB568-75D8-3F42-81E0-AA37664B7D0C}"/>
              </a:ext>
            </a:extLst>
          </p:cNvPr>
          <p:cNvPicPr>
            <a:picLocks noChangeAspect="1"/>
          </p:cNvPicPr>
          <p:nvPr/>
        </p:nvPicPr>
        <p:blipFill>
          <a:blip r:embed="rId3"/>
          <a:stretch>
            <a:fillRect/>
          </a:stretch>
        </p:blipFill>
        <p:spPr>
          <a:xfrm>
            <a:off x="1739405" y="236093"/>
            <a:ext cx="5665190" cy="8617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3"/>
          <p:cNvSpPr txBox="1">
            <a:spLocks noChangeArrowheads="1"/>
          </p:cNvSpPr>
          <p:nvPr/>
        </p:nvSpPr>
        <p:spPr bwMode="auto">
          <a:xfrm>
            <a:off x="684213" y="1285875"/>
            <a:ext cx="7773987"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320">
                <a:solidFill>
                  <a:srgbClr val="000000"/>
                </a:solidFill>
                <a:miter lim="800000"/>
                <a:headEnd/>
                <a:tailEnd/>
              </a14:hiddenLine>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ctr"/>
            <a:r>
              <a:rPr lang="it-IT" sz="4000" b="1" i="1" dirty="0">
                <a:latin typeface="Trebuchet MS" pitchFamily="34" charset="0"/>
              </a:rPr>
              <a:t>Le immobilizzazioni materiali nel codice civile e nei principi contabili nazionali</a:t>
            </a:r>
          </a:p>
        </p:txBody>
      </p:sp>
      <p:pic>
        <p:nvPicPr>
          <p:cNvPr id="33796" name="Picture 8" descr="C:\Documents and Settings\Windows Xp Pro\Impostazioni locali\Temporary Internet Files\Content.IE5\3J4SNO3H\MCj04382730000[1].wmf"/>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714625" y="5259388"/>
            <a:ext cx="364331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egnaposto numero diapositiva 1"/>
          <p:cNvSpPr>
            <a:spLocks noGrp="1"/>
          </p:cNvSpPr>
          <p:nvPr>
            <p:ph type="sldNum" sz="quarter" idx="12"/>
          </p:nvPr>
        </p:nvSpPr>
        <p:spPr/>
        <p:txBody>
          <a:bodyPr/>
          <a:lstStyle/>
          <a:p>
            <a:fld id="{4FAB73BC-B049-4115-A692-8D63A059BFB8}" type="slidenum">
              <a:rPr lang="en-US" smtClean="0"/>
              <a:pPr/>
              <a:t>2</a:t>
            </a:fld>
            <a:endParaRPr lang="en-US" dirty="0"/>
          </a:p>
        </p:txBody>
      </p:sp>
    </p:spTree>
    <p:extLst>
      <p:ext uri="{BB962C8B-B14F-4D97-AF65-F5344CB8AC3E}">
        <p14:creationId xmlns:p14="http://schemas.microsoft.com/office/powerpoint/2010/main" val="150229983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33"/>
          <p:cNvGrpSpPr>
            <a:grpSpLocks/>
          </p:cNvGrpSpPr>
          <p:nvPr/>
        </p:nvGrpSpPr>
        <p:grpSpPr bwMode="auto">
          <a:xfrm>
            <a:off x="142875" y="142876"/>
            <a:ext cx="9001125" cy="5643578"/>
            <a:chOff x="142844" y="71461"/>
            <a:chExt cx="9001156" cy="5643578"/>
          </a:xfrm>
        </p:grpSpPr>
        <p:sp>
          <p:nvSpPr>
            <p:cNvPr id="15" name="Rettangolo 14"/>
            <p:cNvSpPr/>
            <p:nvPr/>
          </p:nvSpPr>
          <p:spPr>
            <a:xfrm>
              <a:off x="3571856" y="1571648"/>
              <a:ext cx="2071695" cy="2238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sz="1600" dirty="0">
                  <a:solidFill>
                    <a:schemeClr val="tx1"/>
                  </a:solidFill>
                  <a:latin typeface="Book Antiqua" pitchFamily="18" charset="0"/>
                </a:rPr>
                <a:t>oppure</a:t>
              </a:r>
            </a:p>
          </p:txBody>
        </p:sp>
        <p:sp>
          <p:nvSpPr>
            <p:cNvPr id="16" name="Rettangolo 15"/>
            <p:cNvSpPr/>
            <p:nvPr/>
          </p:nvSpPr>
          <p:spPr>
            <a:xfrm>
              <a:off x="3286105" y="2357453"/>
              <a:ext cx="2643197" cy="2238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sz="1600" b="1" i="1" dirty="0">
                  <a:solidFill>
                    <a:schemeClr val="tx1"/>
                  </a:solidFill>
                  <a:latin typeface="Book Antiqua" pitchFamily="18" charset="0"/>
                </a:rPr>
                <a:t>+ può </a:t>
              </a:r>
              <a:r>
                <a:rPr lang="it-IT" sz="1600" i="1" dirty="0">
                  <a:solidFill>
                    <a:schemeClr val="tx1"/>
                  </a:solidFill>
                  <a:latin typeface="Book Antiqua" pitchFamily="18" charset="0"/>
                </a:rPr>
                <a:t>comprendere anche:</a:t>
              </a:r>
            </a:p>
          </p:txBody>
        </p:sp>
        <p:sp>
          <p:nvSpPr>
            <p:cNvPr id="17" name="Rettangolo 16"/>
            <p:cNvSpPr/>
            <p:nvPr/>
          </p:nvSpPr>
          <p:spPr>
            <a:xfrm>
              <a:off x="3357543" y="4776822"/>
              <a:ext cx="2643196" cy="2238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sz="1600" b="1" i="1" dirty="0">
                  <a:solidFill>
                    <a:schemeClr val="tx1"/>
                  </a:solidFill>
                  <a:latin typeface="Book Antiqua" pitchFamily="18" charset="0"/>
                </a:rPr>
                <a:t>+ possono </a:t>
              </a:r>
              <a:r>
                <a:rPr lang="it-IT" sz="1600" i="1" dirty="0">
                  <a:solidFill>
                    <a:schemeClr val="tx1"/>
                  </a:solidFill>
                  <a:latin typeface="Book Antiqua" pitchFamily="18" charset="0"/>
                </a:rPr>
                <a:t>essere aggiunti:</a:t>
              </a:r>
            </a:p>
          </p:txBody>
        </p:sp>
        <p:grpSp>
          <p:nvGrpSpPr>
            <p:cNvPr id="3" name="Gruppo 25"/>
            <p:cNvGrpSpPr>
              <a:grpSpLocks/>
            </p:cNvGrpSpPr>
            <p:nvPr/>
          </p:nvGrpSpPr>
          <p:grpSpPr bwMode="auto">
            <a:xfrm>
              <a:off x="142844" y="71461"/>
              <a:ext cx="9001156" cy="5643578"/>
              <a:chOff x="500005" y="214291"/>
              <a:chExt cx="8425170" cy="5643618"/>
            </a:xfrm>
          </p:grpSpPr>
          <p:sp>
            <p:nvSpPr>
              <p:cNvPr id="4" name="Rettangolo 3"/>
              <p:cNvSpPr/>
              <p:nvPr/>
            </p:nvSpPr>
            <p:spPr>
              <a:xfrm>
                <a:off x="500034" y="214291"/>
                <a:ext cx="8286837" cy="928677"/>
              </a:xfrm>
              <a:prstGeom prst="rect">
                <a:avLst/>
              </a:prstGeom>
              <a:noFill/>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b="1" dirty="0">
                    <a:solidFill>
                      <a:schemeClr val="tx1"/>
                    </a:solidFill>
                    <a:latin typeface="Book Antiqua" pitchFamily="18" charset="0"/>
                  </a:rPr>
                  <a:t>Art. 2426, punto 1</a:t>
                </a:r>
              </a:p>
              <a:p>
                <a:pPr algn="ctr" fontAlgn="auto">
                  <a:spcBef>
                    <a:spcPts val="0"/>
                  </a:spcBef>
                  <a:spcAft>
                    <a:spcPts val="0"/>
                  </a:spcAft>
                  <a:defRPr/>
                </a:pPr>
                <a:endParaRPr lang="it-IT" b="1" dirty="0">
                  <a:solidFill>
                    <a:schemeClr val="tx1"/>
                  </a:solidFill>
                  <a:latin typeface="Book Antiqua" pitchFamily="18" charset="0"/>
                </a:endParaRPr>
              </a:p>
              <a:p>
                <a:pPr algn="ctr" fontAlgn="auto">
                  <a:spcBef>
                    <a:spcPts val="0"/>
                  </a:spcBef>
                  <a:spcAft>
                    <a:spcPts val="0"/>
                  </a:spcAft>
                  <a:defRPr/>
                </a:pPr>
                <a:r>
                  <a:rPr lang="it-IT" dirty="0">
                    <a:solidFill>
                      <a:schemeClr val="tx1"/>
                    </a:solidFill>
                    <a:latin typeface="Book Antiqua" pitchFamily="18" charset="0"/>
                  </a:rPr>
                  <a:t>Le immobilizzazioni </a:t>
                </a:r>
                <a:r>
                  <a:rPr lang="it-IT" b="1" i="1" dirty="0">
                    <a:solidFill>
                      <a:schemeClr val="tx1"/>
                    </a:solidFill>
                    <a:latin typeface="Book Antiqua" pitchFamily="18" charset="0"/>
                  </a:rPr>
                  <a:t>Materiali</a:t>
                </a:r>
                <a:r>
                  <a:rPr lang="it-IT" i="1" dirty="0">
                    <a:solidFill>
                      <a:schemeClr val="tx1"/>
                    </a:solidFill>
                    <a:latin typeface="Book Antiqua" pitchFamily="18" charset="0"/>
                  </a:rPr>
                  <a:t>, Immateriali e Finanziarie </a:t>
                </a:r>
                <a:r>
                  <a:rPr lang="it-IT" dirty="0">
                    <a:solidFill>
                      <a:schemeClr val="tx1"/>
                    </a:solidFill>
                    <a:latin typeface="Book Antiqua" pitchFamily="18" charset="0"/>
                  </a:rPr>
                  <a:t>sono iscritte:</a:t>
                </a:r>
              </a:p>
            </p:txBody>
          </p:sp>
          <p:sp>
            <p:nvSpPr>
              <p:cNvPr id="5" name="Rettangolo 4"/>
              <p:cNvSpPr/>
              <p:nvPr/>
            </p:nvSpPr>
            <p:spPr>
              <a:xfrm>
                <a:off x="1036423" y="1428736"/>
                <a:ext cx="2071373" cy="10001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600">
                    <a:solidFill>
                      <a:schemeClr val="tx1"/>
                    </a:solidFill>
                    <a:latin typeface="Book Antiqua" pitchFamily="18" charset="0"/>
                    <a:ea typeface="ＭＳ Ｐゴシック" charset="-128"/>
                  </a:rPr>
                  <a:t>AL COSTO D</a:t>
                </a:r>
                <a:r>
                  <a:rPr lang="ja-JP" altLang="it-IT" sz="1600">
                    <a:solidFill>
                      <a:schemeClr val="tx1"/>
                    </a:solidFill>
                    <a:latin typeface="Book Antiqua" pitchFamily="18" charset="0"/>
                  </a:rPr>
                  <a:t>’</a:t>
                </a:r>
                <a:r>
                  <a:rPr lang="it-IT" altLang="ja-JP" sz="1600">
                    <a:solidFill>
                      <a:schemeClr val="tx1"/>
                    </a:solidFill>
                    <a:latin typeface="Book Antiqua" pitchFamily="18" charset="0"/>
                  </a:rPr>
                  <a:t>ACQUISTO</a:t>
                </a:r>
                <a:endParaRPr lang="it-IT" sz="1600">
                  <a:solidFill>
                    <a:schemeClr val="tx1"/>
                  </a:solidFill>
                  <a:latin typeface="Book Antiqua" pitchFamily="18" charset="0"/>
                  <a:ea typeface="ＭＳ Ｐゴシック" charset="-128"/>
                </a:endParaRPr>
              </a:p>
            </p:txBody>
          </p:sp>
          <p:sp>
            <p:nvSpPr>
              <p:cNvPr id="8" name="Rettangolo 7"/>
              <p:cNvSpPr/>
              <p:nvPr/>
            </p:nvSpPr>
            <p:spPr>
              <a:xfrm>
                <a:off x="500005" y="2714620"/>
                <a:ext cx="2643453" cy="114300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sz="1400" dirty="0">
                    <a:solidFill>
                      <a:schemeClr val="tx1"/>
                    </a:solidFill>
                    <a:latin typeface="Book Antiqua" pitchFamily="18" charset="0"/>
                  </a:rPr>
                  <a:t>= COSTO FATTURA</a:t>
                </a:r>
              </a:p>
              <a:p>
                <a:pPr algn="ctr" fontAlgn="auto">
                  <a:spcBef>
                    <a:spcPts val="0"/>
                  </a:spcBef>
                  <a:spcAft>
                    <a:spcPts val="0"/>
                  </a:spcAft>
                  <a:defRPr/>
                </a:pPr>
                <a:r>
                  <a:rPr lang="it-IT" sz="1400" dirty="0">
                    <a:solidFill>
                      <a:schemeClr val="tx1"/>
                    </a:solidFill>
                    <a:latin typeface="Book Antiqua" pitchFamily="18" charset="0"/>
                  </a:rPr>
                  <a:t>+ IVA INDETRAIBILE</a:t>
                </a:r>
              </a:p>
              <a:p>
                <a:pPr algn="ctr" fontAlgn="auto">
                  <a:spcBef>
                    <a:spcPts val="0"/>
                  </a:spcBef>
                  <a:spcAft>
                    <a:spcPts val="0"/>
                  </a:spcAft>
                  <a:buFontTx/>
                  <a:buChar char="-"/>
                  <a:defRPr/>
                </a:pPr>
                <a:r>
                  <a:rPr lang="it-IT" sz="1400" dirty="0">
                    <a:solidFill>
                      <a:schemeClr val="tx1"/>
                    </a:solidFill>
                    <a:latin typeface="Book Antiqua" pitchFamily="18" charset="0"/>
                  </a:rPr>
                  <a:t> SCONTI COMMERCIALI</a:t>
                </a:r>
              </a:p>
              <a:p>
                <a:pPr algn="ctr" fontAlgn="auto">
                  <a:spcBef>
                    <a:spcPts val="0"/>
                  </a:spcBef>
                  <a:spcAft>
                    <a:spcPts val="0"/>
                  </a:spcAft>
                  <a:defRPr/>
                </a:pPr>
                <a:r>
                  <a:rPr lang="it-IT" sz="1400" dirty="0">
                    <a:solidFill>
                      <a:schemeClr val="tx1"/>
                    </a:solidFill>
                    <a:latin typeface="Book Antiqua" pitchFamily="18" charset="0"/>
                  </a:rPr>
                  <a:t>+ ONERI ACCESSORI</a:t>
                </a:r>
              </a:p>
            </p:txBody>
          </p:sp>
          <p:sp>
            <p:nvSpPr>
              <p:cNvPr id="9" name="Rettangolo 8"/>
              <p:cNvSpPr/>
              <p:nvPr/>
            </p:nvSpPr>
            <p:spPr>
              <a:xfrm>
                <a:off x="6281723" y="2714620"/>
                <a:ext cx="2643452" cy="107157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sz="1400" dirty="0">
                    <a:solidFill>
                      <a:schemeClr val="tx1"/>
                    </a:solidFill>
                    <a:latin typeface="Book Antiqua" pitchFamily="18" charset="0"/>
                  </a:rPr>
                  <a:t>= COSTI DIRETTAMENTE IMPUTABILI AL PRODOTTO</a:t>
                </a:r>
              </a:p>
            </p:txBody>
          </p:sp>
          <p:sp>
            <p:nvSpPr>
              <p:cNvPr id="10" name="Rettangolo 9"/>
              <p:cNvSpPr/>
              <p:nvPr/>
            </p:nvSpPr>
            <p:spPr>
              <a:xfrm>
                <a:off x="3339600" y="2857505"/>
                <a:ext cx="2643452" cy="200026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400" dirty="0">
                    <a:solidFill>
                      <a:schemeClr val="tx1"/>
                    </a:solidFill>
                    <a:latin typeface="Book Antiqua" pitchFamily="18" charset="0"/>
                    <a:ea typeface="ＭＳ Ｐゴシック" charset="-128"/>
                  </a:rPr>
                  <a:t>ALTRI COSTI INDIRETTI PER LA QUOTA RAGIONEVOLMENTE IMPUTABILE, </a:t>
                </a:r>
                <a:r>
                  <a:rPr lang="it-IT" sz="1400" i="1" dirty="0">
                    <a:solidFill>
                      <a:schemeClr val="tx1"/>
                    </a:solidFill>
                    <a:latin typeface="Book Antiqua" pitchFamily="18" charset="0"/>
                    <a:ea typeface="ＭＳ Ｐゴシック" charset="-128"/>
                  </a:rPr>
                  <a:t>RELATIVI AL PERIODO </a:t>
                </a:r>
                <a:r>
                  <a:rPr lang="it-IT" sz="1400" i="1" dirty="0" err="1">
                    <a:solidFill>
                      <a:schemeClr val="tx1"/>
                    </a:solidFill>
                    <a:latin typeface="Book Antiqua" pitchFamily="18" charset="0"/>
                    <a:ea typeface="ＭＳ Ｐゴシック" charset="-128"/>
                  </a:rPr>
                  <a:t>DI</a:t>
                </a:r>
                <a:r>
                  <a:rPr lang="it-IT" sz="1400" i="1" dirty="0">
                    <a:solidFill>
                      <a:schemeClr val="tx1"/>
                    </a:solidFill>
                    <a:latin typeface="Book Antiqua" pitchFamily="18" charset="0"/>
                    <a:ea typeface="ＭＳ Ｐゴシック" charset="-128"/>
                  </a:rPr>
                  <a:t> FABBRICAZIONE E FINO AL MOMENTO DAL QUALE IL BENE PUÒ ESSERE UTILIZZATO</a:t>
                </a:r>
              </a:p>
            </p:txBody>
          </p:sp>
          <p:sp>
            <p:nvSpPr>
              <p:cNvPr id="11" name="Rettangolo 10"/>
              <p:cNvSpPr/>
              <p:nvPr/>
            </p:nvSpPr>
            <p:spPr>
              <a:xfrm>
                <a:off x="1302379" y="5143525"/>
                <a:ext cx="6753557" cy="7143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sz="1400" dirty="0">
                    <a:solidFill>
                      <a:schemeClr val="tx1"/>
                    </a:solidFill>
                    <a:latin typeface="Book Antiqua" pitchFamily="18" charset="0"/>
                  </a:rPr>
                  <a:t>CON GLI STESSI CRITERI GLI ONERI RELATIVI AL FINANZIAMENTO DELLA FABBRICAZIONE INTERNA E/O ESTERNA</a:t>
                </a:r>
              </a:p>
            </p:txBody>
          </p:sp>
          <p:sp>
            <p:nvSpPr>
              <p:cNvPr id="12" name="Rettangolo 11"/>
              <p:cNvSpPr/>
              <p:nvPr/>
            </p:nvSpPr>
            <p:spPr>
              <a:xfrm>
                <a:off x="6318870" y="1428736"/>
                <a:ext cx="2071373" cy="10001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t-IT" sz="1600" dirty="0">
                    <a:solidFill>
                      <a:schemeClr val="tx1"/>
                    </a:solidFill>
                    <a:latin typeface="Book Antiqua" pitchFamily="18" charset="0"/>
                  </a:rPr>
                  <a:t>AL COSTO </a:t>
                </a:r>
                <a:r>
                  <a:rPr lang="it-IT" sz="1600" dirty="0" err="1">
                    <a:solidFill>
                      <a:schemeClr val="tx1"/>
                    </a:solidFill>
                    <a:latin typeface="Book Antiqua" pitchFamily="18" charset="0"/>
                  </a:rPr>
                  <a:t>DI</a:t>
                </a:r>
                <a:r>
                  <a:rPr lang="it-IT" sz="1600" dirty="0">
                    <a:solidFill>
                      <a:schemeClr val="tx1"/>
                    </a:solidFill>
                    <a:latin typeface="Book Antiqua" pitchFamily="18" charset="0"/>
                  </a:rPr>
                  <a:t> PRODUZIONE</a:t>
                </a:r>
              </a:p>
            </p:txBody>
          </p:sp>
        </p:grpSp>
        <p:cxnSp>
          <p:nvCxnSpPr>
            <p:cNvPr id="23" name="Connettore 2 22"/>
            <p:cNvCxnSpPr>
              <a:endCxn id="5" idx="0"/>
            </p:cNvCxnSpPr>
            <p:nvPr/>
          </p:nvCxnSpPr>
          <p:spPr>
            <a:xfrm rot="5400000">
              <a:off x="3052743" y="-230170"/>
              <a:ext cx="285750" cy="274638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Connettore 2 24"/>
            <p:cNvCxnSpPr>
              <a:endCxn id="12" idx="0"/>
            </p:cNvCxnSpPr>
            <p:nvPr/>
          </p:nvCxnSpPr>
          <p:spPr>
            <a:xfrm rot="16200000" flipH="1">
              <a:off x="5874533" y="-305576"/>
              <a:ext cx="285750" cy="289719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Connettore 2 26"/>
            <p:cNvCxnSpPr>
              <a:stCxn id="5" idx="2"/>
              <a:endCxn id="8" idx="0"/>
            </p:cNvCxnSpPr>
            <p:nvPr/>
          </p:nvCxnSpPr>
          <p:spPr>
            <a:xfrm rot="5400000">
              <a:off x="1545406" y="2294754"/>
              <a:ext cx="285750" cy="2682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Connettore 2 28"/>
            <p:cNvCxnSpPr>
              <a:stCxn id="12" idx="2"/>
              <a:endCxn id="9" idx="0"/>
            </p:cNvCxnSpPr>
            <p:nvPr/>
          </p:nvCxnSpPr>
          <p:spPr>
            <a:xfrm rot="16200000" flipH="1">
              <a:off x="7456483" y="2295548"/>
              <a:ext cx="285750" cy="266701"/>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3" name="Connettore 2 32"/>
            <p:cNvCxnSpPr>
              <a:stCxn id="9" idx="2"/>
              <a:endCxn id="10" idx="3"/>
            </p:cNvCxnSpPr>
            <p:nvPr/>
          </p:nvCxnSpPr>
          <p:spPr>
            <a:xfrm rot="5400000">
              <a:off x="6830604" y="2813472"/>
              <a:ext cx="71446" cy="173117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20" name="CasellaDiTesto 19"/>
          <p:cNvSpPr txBox="1"/>
          <p:nvPr/>
        </p:nvSpPr>
        <p:spPr>
          <a:xfrm>
            <a:off x="928662" y="5929330"/>
            <a:ext cx="7286676" cy="646331"/>
          </a:xfrm>
          <a:prstGeom prst="rect">
            <a:avLst/>
          </a:prstGeom>
          <a:noFill/>
        </p:spPr>
        <p:txBody>
          <a:bodyPr wrap="square" rtlCol="0">
            <a:spAutoFit/>
          </a:bodyPr>
          <a:lstStyle/>
          <a:p>
            <a:pPr algn="ctr"/>
            <a:r>
              <a:rPr lang="it-IT" b="1" dirty="0">
                <a:latin typeface="Book Antiqua" pitchFamily="18" charset="0"/>
              </a:rPr>
              <a:t>Il costo di acquisto o di produzione deve essere rettificato da eventuali perdite durevoli di valore</a:t>
            </a:r>
          </a:p>
        </p:txBody>
      </p:sp>
    </p:spTree>
    <p:extLst>
      <p:ext uri="{BB962C8B-B14F-4D97-AF65-F5344CB8AC3E}">
        <p14:creationId xmlns:p14="http://schemas.microsoft.com/office/powerpoint/2010/main" val="3446803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4FAB73BC-B049-4115-A692-8D63A059BFB8}" type="slidenum">
              <a:rPr lang="en-US" smtClean="0"/>
              <a:pPr/>
              <a:t>4</a:t>
            </a:fld>
            <a:endParaRPr lang="en-US"/>
          </a:p>
        </p:txBody>
      </p:sp>
      <p:sp>
        <p:nvSpPr>
          <p:cNvPr id="5" name="CasellaDiTesto 4"/>
          <p:cNvSpPr txBox="1"/>
          <p:nvPr/>
        </p:nvSpPr>
        <p:spPr>
          <a:xfrm>
            <a:off x="0" y="3212976"/>
            <a:ext cx="1907704" cy="830997"/>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OIC 16: immobilizzazioni materiali </a:t>
            </a:r>
            <a:endParaRPr lang="en-GB" sz="1600" dirty="0">
              <a:latin typeface="Times New Roman" panose="02020603050405020304" pitchFamily="18" charset="0"/>
              <a:cs typeface="Times New Roman" panose="02020603050405020304" pitchFamily="18" charset="0"/>
            </a:endParaRPr>
          </a:p>
        </p:txBody>
      </p:sp>
      <p:sp>
        <p:nvSpPr>
          <p:cNvPr id="6" name="Parentesi graffa aperta 5"/>
          <p:cNvSpPr/>
          <p:nvPr/>
        </p:nvSpPr>
        <p:spPr>
          <a:xfrm>
            <a:off x="1187624" y="0"/>
            <a:ext cx="792088" cy="6858000"/>
          </a:xfrm>
          <a:prstGeom prst="leftBrace">
            <a:avLst>
              <a:gd name="adj1" fmla="val 4131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7" name="CasellaDiTesto 6"/>
          <p:cNvSpPr txBox="1"/>
          <p:nvPr/>
        </p:nvSpPr>
        <p:spPr>
          <a:xfrm>
            <a:off x="2903920" y="-66293"/>
            <a:ext cx="6240079" cy="830997"/>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Beni tangibili di uso durevole costituenti parte dell’organizzazione permanente delle società, la cui utilità economica si estende oltre i limiti di un esercizio.</a:t>
            </a:r>
            <a:endParaRPr lang="en-GB" sz="1600" dirty="0">
              <a:latin typeface="Times New Roman" panose="02020603050405020304" pitchFamily="18" charset="0"/>
              <a:cs typeface="Times New Roman" panose="02020603050405020304" pitchFamily="18" charset="0"/>
            </a:endParaRPr>
          </a:p>
        </p:txBody>
      </p:sp>
      <p:sp>
        <p:nvSpPr>
          <p:cNvPr id="8" name="CasellaDiTesto 7"/>
          <p:cNvSpPr txBox="1"/>
          <p:nvPr/>
        </p:nvSpPr>
        <p:spPr>
          <a:xfrm>
            <a:off x="1691680" y="210126"/>
            <a:ext cx="936104" cy="338554"/>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Nozione</a:t>
            </a:r>
            <a:endParaRPr lang="en-GB" sz="1600" dirty="0">
              <a:latin typeface="Times New Roman" panose="02020603050405020304" pitchFamily="18" charset="0"/>
              <a:cs typeface="Times New Roman" panose="02020603050405020304" pitchFamily="18" charset="0"/>
            </a:endParaRPr>
          </a:p>
        </p:txBody>
      </p:sp>
      <p:sp>
        <p:nvSpPr>
          <p:cNvPr id="9" name="CasellaDiTesto 8"/>
          <p:cNvSpPr txBox="1"/>
          <p:nvPr/>
        </p:nvSpPr>
        <p:spPr>
          <a:xfrm>
            <a:off x="1691680" y="620688"/>
            <a:ext cx="1080120" cy="584775"/>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Iscrizione iniziale</a:t>
            </a:r>
            <a:endParaRPr lang="en-GB" sz="1600" dirty="0">
              <a:latin typeface="Times New Roman" panose="02020603050405020304" pitchFamily="18" charset="0"/>
              <a:cs typeface="Times New Roman" panose="02020603050405020304" pitchFamily="18" charset="0"/>
            </a:endParaRPr>
          </a:p>
        </p:txBody>
      </p:sp>
      <p:sp>
        <p:nvSpPr>
          <p:cNvPr id="10" name="Rettangolo 9"/>
          <p:cNvSpPr/>
          <p:nvPr/>
        </p:nvSpPr>
        <p:spPr>
          <a:xfrm>
            <a:off x="2903919" y="714182"/>
            <a:ext cx="6240079" cy="338554"/>
          </a:xfrm>
          <a:prstGeom prst="rect">
            <a:avLst/>
          </a:prstGeom>
        </p:spPr>
        <p:txBody>
          <a:bodyPr wrap="square">
            <a:spAutoFit/>
          </a:bodyPr>
          <a:lstStyle/>
          <a:p>
            <a:r>
              <a:rPr lang="it-IT" sz="1600" dirty="0">
                <a:latin typeface="Times New Roman" panose="02020603050405020304" pitchFamily="18" charset="0"/>
                <a:cs typeface="Times New Roman" panose="02020603050405020304" pitchFamily="18" charset="0"/>
              </a:rPr>
              <a:t>alla data in cui avviene il trasferimento dei rischi e dei benefici</a:t>
            </a:r>
            <a:endParaRPr lang="en-GB" sz="1600" dirty="0">
              <a:latin typeface="Times New Roman" panose="02020603050405020304" pitchFamily="18" charset="0"/>
              <a:cs typeface="Times New Roman" panose="02020603050405020304" pitchFamily="18" charset="0"/>
            </a:endParaRPr>
          </a:p>
        </p:txBody>
      </p:sp>
      <p:sp>
        <p:nvSpPr>
          <p:cNvPr id="11" name="CasellaDiTesto 10"/>
          <p:cNvSpPr txBox="1"/>
          <p:nvPr/>
        </p:nvSpPr>
        <p:spPr>
          <a:xfrm>
            <a:off x="1691680" y="3033251"/>
            <a:ext cx="1212239" cy="584775"/>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Criterio di valutazione</a:t>
            </a:r>
            <a:endParaRPr lang="en-GB" sz="1600" dirty="0">
              <a:latin typeface="Times New Roman" panose="02020603050405020304" pitchFamily="18" charset="0"/>
              <a:cs typeface="Times New Roman" panose="02020603050405020304" pitchFamily="18" charset="0"/>
            </a:endParaRPr>
          </a:p>
        </p:txBody>
      </p:sp>
      <p:sp>
        <p:nvSpPr>
          <p:cNvPr id="12" name="Rettangolo 11"/>
          <p:cNvSpPr/>
          <p:nvPr/>
        </p:nvSpPr>
        <p:spPr>
          <a:xfrm>
            <a:off x="2903919" y="988425"/>
            <a:ext cx="6240078" cy="5016758"/>
          </a:xfrm>
          <a:prstGeom prst="rect">
            <a:avLst/>
          </a:prstGeom>
        </p:spPr>
        <p:txBody>
          <a:bodyPr wrap="square">
            <a:spAutoFit/>
          </a:bodyPr>
          <a:lstStyle/>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Costo d’acquisto o di produzione.</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Sono capitalizzabili solo i costi sostenuti per l’acquisto, anche derivanti dall’esercizio di opzioni di riscatto di beni in leasing, o la costruzione di nuovi cespiti e per ampliare, ammodernare, migliorare, sostituire cespiti già esistenti, purché tali costi producano un incremento significativo e misurabile di capacità, di produttività o di sicurezza dei cespiti per i quali sono sostenuti, ovvero ne prolunghino la vita utile.</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I costi sono capitalizzabili nel limite del valore recuperabile del bene.</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Esempi di oneri accessori capitalizzabili:</a:t>
            </a:r>
          </a:p>
          <a:p>
            <a:pPr marL="742950" lvl="1"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IVA indetraibile;</a:t>
            </a:r>
          </a:p>
          <a:p>
            <a:pPr marL="742950" lvl="1"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Costi di progettazione per impianti e macchinari;</a:t>
            </a:r>
          </a:p>
          <a:p>
            <a:pPr marL="742950" lvl="1"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Spese notarile per la stipula dell’atto di acquisto dei fabbricati;</a:t>
            </a:r>
          </a:p>
          <a:p>
            <a:pPr marL="742950" lvl="1"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Spese di manutenzione straordinaria (quelle ordinarie a CE);</a:t>
            </a:r>
          </a:p>
          <a:p>
            <a:pPr marL="742950" lvl="1"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Oneri finanziari, purché:</a:t>
            </a:r>
          </a:p>
          <a:p>
            <a:pPr marL="1200150" lvl="2"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la capitalizzazione è ammessa con riguardo ad oneri effettivamente sostenuti, oggettivamente determinabili, entro il limite del valore recuperabile del bene; </a:t>
            </a:r>
          </a:p>
          <a:p>
            <a:pPr marL="1200150" lvl="2"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sono capitalizzabili solo gli interessi maturati su beni che richiedono un periodo di costruzione significativo. </a:t>
            </a:r>
            <a:endParaRPr lang="en-GB" sz="1600" dirty="0">
              <a:latin typeface="Times New Roman" panose="02020603050405020304" pitchFamily="18" charset="0"/>
              <a:cs typeface="Times New Roman" panose="02020603050405020304" pitchFamily="18" charset="0"/>
            </a:endParaRPr>
          </a:p>
        </p:txBody>
      </p:sp>
      <p:sp>
        <p:nvSpPr>
          <p:cNvPr id="13" name="Parentesi graffa aperta 12"/>
          <p:cNvSpPr/>
          <p:nvPr/>
        </p:nvSpPr>
        <p:spPr>
          <a:xfrm>
            <a:off x="2771800" y="1060432"/>
            <a:ext cx="264238" cy="4698529"/>
          </a:xfrm>
          <a:prstGeom prst="leftBrace">
            <a:avLst>
              <a:gd name="adj1" fmla="val 4131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 name="Freccia a destra 13"/>
          <p:cNvSpPr/>
          <p:nvPr/>
        </p:nvSpPr>
        <p:spPr>
          <a:xfrm>
            <a:off x="2584289" y="268344"/>
            <a:ext cx="253961" cy="2803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ccia a destra 14"/>
          <p:cNvSpPr/>
          <p:nvPr/>
        </p:nvSpPr>
        <p:spPr>
          <a:xfrm>
            <a:off x="2597741" y="772400"/>
            <a:ext cx="253961" cy="2803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CasellaDiTesto 15"/>
          <p:cNvSpPr txBox="1"/>
          <p:nvPr/>
        </p:nvSpPr>
        <p:spPr>
          <a:xfrm>
            <a:off x="1690103" y="6093296"/>
            <a:ext cx="1601552" cy="584775"/>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Eccezione al criterio del costo</a:t>
            </a:r>
            <a:endParaRPr lang="en-GB" sz="1600" dirty="0">
              <a:latin typeface="Times New Roman" panose="02020603050405020304" pitchFamily="18" charset="0"/>
              <a:cs typeface="Times New Roman" panose="02020603050405020304" pitchFamily="18" charset="0"/>
            </a:endParaRPr>
          </a:p>
        </p:txBody>
      </p:sp>
      <p:sp>
        <p:nvSpPr>
          <p:cNvPr id="18" name="CasellaDiTesto 17"/>
          <p:cNvSpPr txBox="1"/>
          <p:nvPr/>
        </p:nvSpPr>
        <p:spPr>
          <a:xfrm>
            <a:off x="3546341" y="5982379"/>
            <a:ext cx="5597659" cy="830997"/>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Immobilizzazioni acquisite a titolo gratuito, iscritte al valore presumibile di mercato cui vanno aggiunti i costi necessari per garantirne il funzionamento.</a:t>
            </a:r>
            <a:endParaRPr lang="en-GB" sz="1600" dirty="0">
              <a:latin typeface="Times New Roman" panose="02020603050405020304" pitchFamily="18" charset="0"/>
              <a:cs typeface="Times New Roman" panose="02020603050405020304" pitchFamily="18" charset="0"/>
            </a:endParaRPr>
          </a:p>
        </p:txBody>
      </p:sp>
      <p:sp>
        <p:nvSpPr>
          <p:cNvPr id="19" name="Freccia a destra 18"/>
          <p:cNvSpPr/>
          <p:nvPr/>
        </p:nvSpPr>
        <p:spPr>
          <a:xfrm>
            <a:off x="3226710" y="6237312"/>
            <a:ext cx="253961" cy="2803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0915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4FAB73BC-B049-4115-A692-8D63A059BFB8}" type="slidenum">
              <a:rPr lang="en-US" smtClean="0"/>
              <a:pPr/>
              <a:t>5</a:t>
            </a:fld>
            <a:endParaRPr lang="en-US"/>
          </a:p>
        </p:txBody>
      </p:sp>
      <p:sp>
        <p:nvSpPr>
          <p:cNvPr id="5" name="CasellaDiTesto 4"/>
          <p:cNvSpPr txBox="1"/>
          <p:nvPr/>
        </p:nvSpPr>
        <p:spPr>
          <a:xfrm>
            <a:off x="0" y="3212976"/>
            <a:ext cx="1907704" cy="830997"/>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OIC 16: immobilizzazioni materiali (segue)</a:t>
            </a:r>
            <a:endParaRPr lang="en-GB" sz="1600" dirty="0">
              <a:latin typeface="Times New Roman" panose="02020603050405020304" pitchFamily="18" charset="0"/>
              <a:cs typeface="Times New Roman" panose="02020603050405020304" pitchFamily="18" charset="0"/>
            </a:endParaRPr>
          </a:p>
        </p:txBody>
      </p:sp>
      <p:sp>
        <p:nvSpPr>
          <p:cNvPr id="6" name="Parentesi graffa aperta 5"/>
          <p:cNvSpPr/>
          <p:nvPr/>
        </p:nvSpPr>
        <p:spPr>
          <a:xfrm>
            <a:off x="1187624" y="0"/>
            <a:ext cx="792088" cy="6858000"/>
          </a:xfrm>
          <a:prstGeom prst="leftBrace">
            <a:avLst>
              <a:gd name="adj1" fmla="val 4131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9" name="CasellaDiTesto 8"/>
          <p:cNvSpPr txBox="1"/>
          <p:nvPr/>
        </p:nvSpPr>
        <p:spPr>
          <a:xfrm>
            <a:off x="1583668" y="1341008"/>
            <a:ext cx="1535030" cy="338554"/>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Ammortamento</a:t>
            </a:r>
            <a:endParaRPr lang="en-GB" sz="1600" dirty="0">
              <a:latin typeface="Times New Roman" panose="02020603050405020304" pitchFamily="18" charset="0"/>
              <a:cs typeface="Times New Roman" panose="02020603050405020304" pitchFamily="18" charset="0"/>
            </a:endParaRPr>
          </a:p>
        </p:txBody>
      </p:sp>
      <p:sp>
        <p:nvSpPr>
          <p:cNvPr id="12" name="Rettangolo 11"/>
          <p:cNvSpPr/>
          <p:nvPr/>
        </p:nvSpPr>
        <p:spPr>
          <a:xfrm>
            <a:off x="3158415" y="310004"/>
            <a:ext cx="5985585" cy="3046988"/>
          </a:xfrm>
          <a:prstGeom prst="rect">
            <a:avLst/>
          </a:prstGeom>
        </p:spPr>
        <p:txBody>
          <a:bodyPr wrap="square">
            <a:spAutoFit/>
          </a:bodyPr>
          <a:lstStyle/>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Deve essere effettuato, in maniera sistematica, per tutti quei beni a vita utile definita (eccezione terreni, opere d’arte, …)</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Viene effettuato sulla base di un piano di ammortamento che tiene conto della «durata economica» piuttosto che della «durata fisica» del bene</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Non necessariamente si ammortizza con il criterio «a quote costanti»</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Se l’immobilizzazione ha componenti con una vita utile diversa, l’ammortamento, per tali componenti, viene effettuato in maniera separata</a:t>
            </a:r>
          </a:p>
          <a:p>
            <a:pPr marL="285750" indent="-285750">
              <a:buFont typeface="Arial" panose="020B0604020202020204" pitchFamily="34" charset="0"/>
              <a:buChar char="•"/>
            </a:pPr>
            <a:endParaRPr lang="it-IT" sz="16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GB" sz="1600" dirty="0">
              <a:latin typeface="Times New Roman" panose="02020603050405020304" pitchFamily="18" charset="0"/>
              <a:cs typeface="Times New Roman" panose="02020603050405020304" pitchFamily="18" charset="0"/>
            </a:endParaRPr>
          </a:p>
        </p:txBody>
      </p:sp>
      <p:sp>
        <p:nvSpPr>
          <p:cNvPr id="13" name="Parentesi graffa aperta 12"/>
          <p:cNvSpPr/>
          <p:nvPr/>
        </p:nvSpPr>
        <p:spPr>
          <a:xfrm>
            <a:off x="3011617" y="329405"/>
            <a:ext cx="280037" cy="2394273"/>
          </a:xfrm>
          <a:prstGeom prst="leftBrace">
            <a:avLst>
              <a:gd name="adj1" fmla="val 4131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 name="CasellaDiTesto 15"/>
          <p:cNvSpPr txBox="1"/>
          <p:nvPr/>
        </p:nvSpPr>
        <p:spPr>
          <a:xfrm>
            <a:off x="1631833" y="3948764"/>
            <a:ext cx="1601552" cy="584775"/>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Perdite durevoli di valore</a:t>
            </a:r>
            <a:endParaRPr lang="en-GB" sz="1600" dirty="0">
              <a:latin typeface="Times New Roman" panose="02020603050405020304" pitchFamily="18" charset="0"/>
              <a:cs typeface="Times New Roman" panose="02020603050405020304" pitchFamily="18" charset="0"/>
            </a:endParaRPr>
          </a:p>
        </p:txBody>
      </p:sp>
      <p:sp>
        <p:nvSpPr>
          <p:cNvPr id="18" name="CasellaDiTesto 17"/>
          <p:cNvSpPr txBox="1"/>
          <p:nvPr/>
        </p:nvSpPr>
        <p:spPr>
          <a:xfrm>
            <a:off x="3189011" y="3356992"/>
            <a:ext cx="5767010" cy="1815882"/>
          </a:xfrm>
          <a:prstGeom prst="rect">
            <a:avLst/>
          </a:prstGeom>
          <a:noFill/>
        </p:spPr>
        <p:txBody>
          <a:bodyPr wrap="square" rtlCol="0">
            <a:spAutoFit/>
          </a:bodyPr>
          <a:lstStyle/>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L’immobilizzazione materiale che abbia un valore recuperabile inferiore al valore contabile deve essere svalutata se la riduzione di valore debba intendersi durevole</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Per il calcolo della svalutazione si seguono le regole dell’OIC 9</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Al venir meno dei motivi che hanno determinato la svalutazione si deve effettuare un ripristino (o ripresa) di valore</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Le rivalutazioni sono vietate a meno che lo consenta la legge</a:t>
            </a:r>
            <a:endParaRPr lang="en-GB" sz="1600" dirty="0">
              <a:latin typeface="Times New Roman" panose="02020603050405020304" pitchFamily="18" charset="0"/>
              <a:cs typeface="Times New Roman" panose="02020603050405020304" pitchFamily="18" charset="0"/>
            </a:endParaRPr>
          </a:p>
        </p:txBody>
      </p:sp>
      <p:sp>
        <p:nvSpPr>
          <p:cNvPr id="17" name="Parentesi graffa aperta 16"/>
          <p:cNvSpPr/>
          <p:nvPr/>
        </p:nvSpPr>
        <p:spPr>
          <a:xfrm>
            <a:off x="3117002" y="3377771"/>
            <a:ext cx="174651" cy="1795103"/>
          </a:xfrm>
          <a:prstGeom prst="leftBrace">
            <a:avLst>
              <a:gd name="adj1" fmla="val 4131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 name="CasellaDiTesto 19"/>
          <p:cNvSpPr txBox="1"/>
          <p:nvPr/>
        </p:nvSpPr>
        <p:spPr>
          <a:xfrm>
            <a:off x="1690103" y="5805264"/>
            <a:ext cx="1601552" cy="584775"/>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Eccezione al criterio del costo</a:t>
            </a:r>
            <a:endParaRPr lang="en-GB" sz="1600" dirty="0">
              <a:latin typeface="Times New Roman" panose="02020603050405020304" pitchFamily="18" charset="0"/>
              <a:cs typeface="Times New Roman" panose="02020603050405020304" pitchFamily="18" charset="0"/>
            </a:endParaRPr>
          </a:p>
        </p:txBody>
      </p:sp>
      <p:sp>
        <p:nvSpPr>
          <p:cNvPr id="21" name="CasellaDiTesto 20"/>
          <p:cNvSpPr txBox="1"/>
          <p:nvPr/>
        </p:nvSpPr>
        <p:spPr>
          <a:xfrm>
            <a:off x="3546341" y="5694347"/>
            <a:ext cx="5597659" cy="830997"/>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Immobilizzazioni acquisite a titolo gratuito, iscritte al valore presumibile di mercato cui vanno aggiunti i costi necessari per garantirne il funzionamento.</a:t>
            </a:r>
            <a:endParaRPr lang="en-GB" sz="1600" dirty="0">
              <a:latin typeface="Times New Roman" panose="02020603050405020304" pitchFamily="18" charset="0"/>
              <a:cs typeface="Times New Roman" panose="02020603050405020304" pitchFamily="18" charset="0"/>
            </a:endParaRPr>
          </a:p>
        </p:txBody>
      </p:sp>
      <p:sp>
        <p:nvSpPr>
          <p:cNvPr id="22" name="Freccia a destra 21"/>
          <p:cNvSpPr/>
          <p:nvPr/>
        </p:nvSpPr>
        <p:spPr>
          <a:xfrm>
            <a:off x="3226710" y="5949280"/>
            <a:ext cx="253961" cy="2803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5420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4FAB73BC-B049-4115-A692-8D63A059BFB8}" type="slidenum">
              <a:rPr lang="en-US" smtClean="0"/>
              <a:pPr/>
              <a:t>6</a:t>
            </a:fld>
            <a:endParaRPr lang="en-US"/>
          </a:p>
        </p:txBody>
      </p:sp>
      <p:sp>
        <p:nvSpPr>
          <p:cNvPr id="5" name="Rettangolo 4"/>
          <p:cNvSpPr/>
          <p:nvPr/>
        </p:nvSpPr>
        <p:spPr>
          <a:xfrm>
            <a:off x="0" y="104902"/>
            <a:ext cx="9014647" cy="646331"/>
          </a:xfrm>
          <a:prstGeom prst="rect">
            <a:avLst/>
          </a:prstGeom>
        </p:spPr>
        <p:txBody>
          <a:bodyPr wrap="square">
            <a:spAutoFit/>
          </a:bodyPr>
          <a:lstStyle/>
          <a:p>
            <a:r>
              <a:rPr lang="it-IT" b="1" dirty="0">
                <a:latin typeface="Times New Roman" panose="02020603050405020304" pitchFamily="18" charset="0"/>
                <a:cs typeface="Times New Roman" panose="02020603050405020304" pitchFamily="18" charset="0"/>
              </a:rPr>
              <a:t>ESEMPIO ILLUSTRATIVO DI CALCOLO DEGLI INTERESSI CAPITALIZZABILI SU UN’IMMOBILIZZAZIONE IN CORSO DI COSTRUZIONE </a:t>
            </a:r>
            <a:endParaRPr lang="en-GB" b="1" dirty="0">
              <a:latin typeface="Times New Roman" panose="02020603050405020304" pitchFamily="18" charset="0"/>
              <a:cs typeface="Times New Roman" panose="02020603050405020304" pitchFamily="18" charset="0"/>
            </a:endParaRPr>
          </a:p>
        </p:txBody>
      </p:sp>
      <p:sp>
        <p:nvSpPr>
          <p:cNvPr id="6" name="Rettangolo 5"/>
          <p:cNvSpPr/>
          <p:nvPr/>
        </p:nvSpPr>
        <p:spPr>
          <a:xfrm>
            <a:off x="467545" y="908720"/>
            <a:ext cx="8280920" cy="923330"/>
          </a:xfrm>
          <a:prstGeom prst="rect">
            <a:avLst/>
          </a:prstGeom>
        </p:spPr>
        <p:txBody>
          <a:bodyPr wrap="square">
            <a:spAutoFit/>
          </a:bodyPr>
          <a:lstStyle/>
          <a:p>
            <a:r>
              <a:rPr lang="it-IT" dirty="0">
                <a:latin typeface="Times New Roman" panose="02020603050405020304" pitchFamily="18" charset="0"/>
                <a:cs typeface="Times New Roman" panose="02020603050405020304" pitchFamily="18" charset="0"/>
              </a:rPr>
              <a:t>Il 2 gennaio 201X la società A dà in appalto la costruzione di un impianto per un valore complessivo di 1.500. Nel corso dell’esercizio sono stati effettuati, in base allo stato avanzamento dei lavori, i seguenti pagamenti a favore dell’appaltatore: </a:t>
            </a:r>
            <a:endParaRPr lang="en-GB" dirty="0">
              <a:latin typeface="Times New Roman" panose="02020603050405020304" pitchFamily="18" charset="0"/>
              <a:cs typeface="Times New Roman" panose="02020603050405020304" pitchFamily="18" charset="0"/>
            </a:endParaRPr>
          </a:p>
        </p:txBody>
      </p:sp>
      <p:graphicFrame>
        <p:nvGraphicFramePr>
          <p:cNvPr id="7" name="Tabella 6"/>
          <p:cNvGraphicFramePr>
            <a:graphicFrameLocks noGrp="1"/>
          </p:cNvGraphicFramePr>
          <p:nvPr/>
        </p:nvGraphicFramePr>
        <p:xfrm>
          <a:off x="1691680" y="1897204"/>
          <a:ext cx="6096000" cy="222504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832983777"/>
                    </a:ext>
                  </a:extLst>
                </a:gridCol>
                <a:gridCol w="3048000">
                  <a:extLst>
                    <a:ext uri="{9D8B030D-6E8A-4147-A177-3AD203B41FA5}">
                      <a16:colId xmlns:a16="http://schemas.microsoft.com/office/drawing/2014/main" val="1683153317"/>
                    </a:ext>
                  </a:extLst>
                </a:gridCol>
              </a:tblGrid>
              <a:tr h="370840">
                <a:tc>
                  <a:txBody>
                    <a:bodyPr/>
                    <a:lstStyle/>
                    <a:p>
                      <a:r>
                        <a:rPr lang="it-IT" sz="1800" dirty="0">
                          <a:latin typeface="Times New Roman" panose="02020603050405020304" pitchFamily="18" charset="0"/>
                          <a:cs typeface="Times New Roman" panose="02020603050405020304" pitchFamily="18" charset="0"/>
                        </a:rPr>
                        <a:t>Data di pagamento</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Importo</a:t>
                      </a:r>
                      <a:endParaRPr lang="en-GB"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219526139"/>
                  </a:ext>
                </a:extLst>
              </a:tr>
              <a:tr h="370840">
                <a:tc>
                  <a:txBody>
                    <a:bodyPr/>
                    <a:lstStyle/>
                    <a:p>
                      <a:r>
                        <a:rPr lang="it-IT" sz="1800" dirty="0">
                          <a:latin typeface="Times New Roman" panose="02020603050405020304" pitchFamily="18" charset="0"/>
                          <a:cs typeface="Times New Roman" panose="02020603050405020304" pitchFamily="18" charset="0"/>
                        </a:rPr>
                        <a:t>31 gennaio 201X</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120</a:t>
                      </a:r>
                      <a:endParaRPr lang="en-GB"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577522520"/>
                  </a:ext>
                </a:extLst>
              </a:tr>
              <a:tr h="370840">
                <a:tc>
                  <a:txBody>
                    <a:bodyPr/>
                    <a:lstStyle/>
                    <a:p>
                      <a:r>
                        <a:rPr lang="it-IT" sz="1800" dirty="0">
                          <a:latin typeface="Times New Roman" panose="02020603050405020304" pitchFamily="18" charset="0"/>
                          <a:cs typeface="Times New Roman" panose="02020603050405020304" pitchFamily="18" charset="0"/>
                        </a:rPr>
                        <a:t>31 marzo 201X</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80</a:t>
                      </a:r>
                      <a:endParaRPr lang="en-GB"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58213004"/>
                  </a:ext>
                </a:extLst>
              </a:tr>
              <a:tr h="370840">
                <a:tc>
                  <a:txBody>
                    <a:bodyPr/>
                    <a:lstStyle/>
                    <a:p>
                      <a:r>
                        <a:rPr lang="it-IT" sz="1800" dirty="0">
                          <a:latin typeface="Times New Roman" panose="02020603050405020304" pitchFamily="18" charset="0"/>
                          <a:cs typeface="Times New Roman" panose="02020603050405020304" pitchFamily="18" charset="0"/>
                        </a:rPr>
                        <a:t>30 settembre 201X</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350</a:t>
                      </a:r>
                      <a:endParaRPr lang="en-GB"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53389190"/>
                  </a:ext>
                </a:extLst>
              </a:tr>
              <a:tr h="370840">
                <a:tc>
                  <a:txBody>
                    <a:bodyPr/>
                    <a:lstStyle/>
                    <a:p>
                      <a:r>
                        <a:rPr lang="it-IT" sz="1800" dirty="0">
                          <a:latin typeface="Times New Roman" panose="02020603050405020304" pitchFamily="18" charset="0"/>
                          <a:cs typeface="Times New Roman" panose="02020603050405020304" pitchFamily="18" charset="0"/>
                        </a:rPr>
                        <a:t>31 dicembre</a:t>
                      </a:r>
                      <a:r>
                        <a:rPr lang="it-IT" sz="1800" baseline="0" dirty="0">
                          <a:latin typeface="Times New Roman" panose="02020603050405020304" pitchFamily="18" charset="0"/>
                          <a:cs typeface="Times New Roman" panose="02020603050405020304" pitchFamily="18" charset="0"/>
                        </a:rPr>
                        <a:t> 201X</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200</a:t>
                      </a:r>
                      <a:endParaRPr lang="en-GB"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550918167"/>
                  </a:ext>
                </a:extLst>
              </a:tr>
              <a:tr h="370840">
                <a:tc>
                  <a:txBody>
                    <a:bodyPr/>
                    <a:lstStyle/>
                    <a:p>
                      <a:r>
                        <a:rPr lang="it-IT" sz="1800" b="1" dirty="0">
                          <a:latin typeface="Times New Roman" panose="02020603050405020304" pitchFamily="18" charset="0"/>
                          <a:cs typeface="Times New Roman" panose="02020603050405020304" pitchFamily="18" charset="0"/>
                        </a:rPr>
                        <a:t>Totale</a:t>
                      </a:r>
                      <a:endParaRPr lang="en-GB" sz="1800" b="1" dirty="0">
                        <a:latin typeface="Times New Roman" panose="02020603050405020304" pitchFamily="18" charset="0"/>
                        <a:cs typeface="Times New Roman" panose="02020603050405020304" pitchFamily="18" charset="0"/>
                      </a:endParaRPr>
                    </a:p>
                  </a:txBody>
                  <a:tcPr/>
                </a:tc>
                <a:tc>
                  <a:txBody>
                    <a:bodyPr/>
                    <a:lstStyle/>
                    <a:p>
                      <a:pPr algn="ctr"/>
                      <a:r>
                        <a:rPr lang="it-IT" sz="1800" b="1" dirty="0">
                          <a:latin typeface="Times New Roman" panose="02020603050405020304" pitchFamily="18" charset="0"/>
                          <a:cs typeface="Times New Roman" panose="02020603050405020304" pitchFamily="18" charset="0"/>
                        </a:rPr>
                        <a:t>750</a:t>
                      </a:r>
                      <a:endParaRPr lang="en-GB" sz="18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04037067"/>
                  </a:ext>
                </a:extLst>
              </a:tr>
            </a:tbl>
          </a:graphicData>
        </a:graphic>
      </p:graphicFrame>
      <p:sp>
        <p:nvSpPr>
          <p:cNvPr id="8" name="Rettangolo 7"/>
          <p:cNvSpPr/>
          <p:nvPr/>
        </p:nvSpPr>
        <p:spPr>
          <a:xfrm>
            <a:off x="167679" y="4433044"/>
            <a:ext cx="8868815" cy="2308324"/>
          </a:xfrm>
          <a:prstGeom prst="rect">
            <a:avLst/>
          </a:prstGeom>
        </p:spPr>
        <p:txBody>
          <a:bodyPr wrap="square">
            <a:spAutoFit/>
          </a:bodyPr>
          <a:lstStyle/>
          <a:p>
            <a:r>
              <a:rPr lang="it-IT" dirty="0">
                <a:latin typeface="Times New Roman" panose="02020603050405020304" pitchFamily="18" charset="0"/>
                <a:cs typeface="Times New Roman" panose="02020603050405020304" pitchFamily="18" charset="0"/>
              </a:rPr>
              <a:t>Si assume che non vi siano altri beni in corso di costruzione. I finanziamenti della società sono, a fine esercizio, i seguenti:</a:t>
            </a:r>
          </a:p>
          <a:p>
            <a:r>
              <a:rPr lang="it-IT" dirty="0">
                <a:latin typeface="Times New Roman" panose="02020603050405020304" pitchFamily="18" charset="0"/>
                <a:cs typeface="Times New Roman" panose="02020603050405020304" pitchFamily="18" charset="0"/>
              </a:rPr>
              <a:t>− Finanziamento di scopo assunto all’inizio del mese di gennaio a fronte della realizzazione dell’impianto di importo pari a 150 e con un tasso pari al 6,00%;</a:t>
            </a:r>
          </a:p>
          <a:p>
            <a:r>
              <a:rPr lang="it-IT" dirty="0">
                <a:latin typeface="Times New Roman" panose="02020603050405020304" pitchFamily="18" charset="0"/>
                <a:cs typeface="Times New Roman" panose="02020603050405020304" pitchFamily="18" charset="0"/>
              </a:rPr>
              <a:t>− Finanziamento ottenuto all’inizio del mese di gennaio dalla banca B per un importo pari a 100 con un tasso pari al 7,00%;</a:t>
            </a:r>
          </a:p>
          <a:p>
            <a:r>
              <a:rPr lang="it-IT" dirty="0">
                <a:latin typeface="Times New Roman" panose="02020603050405020304" pitchFamily="18" charset="0"/>
                <a:cs typeface="Times New Roman" panose="02020603050405020304" pitchFamily="18" charset="0"/>
              </a:rPr>
              <a:t>− Finanziamento ottenuto all’inizio del mese di gennaio dalla banca C per un importo pari a 300 con un tasso pari all’8,00%.</a:t>
            </a:r>
          </a:p>
        </p:txBody>
      </p:sp>
    </p:spTree>
    <p:extLst>
      <p:ext uri="{BB962C8B-B14F-4D97-AF65-F5344CB8AC3E}">
        <p14:creationId xmlns:p14="http://schemas.microsoft.com/office/powerpoint/2010/main" val="2891977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4FAB73BC-B049-4115-A692-8D63A059BFB8}" type="slidenum">
              <a:rPr lang="en-US" smtClean="0"/>
              <a:pPr/>
              <a:t>7</a:t>
            </a:fld>
            <a:endParaRPr lang="en-US"/>
          </a:p>
        </p:txBody>
      </p:sp>
      <p:sp>
        <p:nvSpPr>
          <p:cNvPr id="5" name="Rettangolo 4"/>
          <p:cNvSpPr/>
          <p:nvPr/>
        </p:nvSpPr>
        <p:spPr>
          <a:xfrm>
            <a:off x="611560" y="-27384"/>
            <a:ext cx="7767572" cy="1754326"/>
          </a:xfrm>
          <a:prstGeom prst="rect">
            <a:avLst/>
          </a:prstGeom>
        </p:spPr>
        <p:txBody>
          <a:bodyPr wrap="square">
            <a:spAutoFit/>
          </a:bodyPr>
          <a:lstStyle/>
          <a:p>
            <a:r>
              <a:rPr lang="it-IT" dirty="0">
                <a:latin typeface="Times New Roman" panose="02020603050405020304" pitchFamily="18" charset="0"/>
                <a:cs typeface="Times New Roman" panose="02020603050405020304" pitchFamily="18" charset="0"/>
              </a:rPr>
              <a:t>Per stabilire la misura degli oneri finanziari capitalizzabili vi sono alcuni passaggi logici da seguire. </a:t>
            </a:r>
          </a:p>
          <a:p>
            <a:endParaRPr lang="it-IT" dirty="0">
              <a:latin typeface="Times New Roman" panose="02020603050405020304" pitchFamily="18" charset="0"/>
              <a:cs typeface="Times New Roman" panose="02020603050405020304" pitchFamily="18" charset="0"/>
            </a:endParaRPr>
          </a:p>
          <a:p>
            <a:r>
              <a:rPr lang="it-IT" b="1" dirty="0">
                <a:latin typeface="Times New Roman" panose="02020603050405020304" pitchFamily="18" charset="0"/>
                <a:cs typeface="Times New Roman" panose="02020603050405020304" pitchFamily="18" charset="0"/>
              </a:rPr>
              <a:t>In primo luogo</a:t>
            </a:r>
            <a:r>
              <a:rPr lang="it-IT" dirty="0">
                <a:latin typeface="Times New Roman" panose="02020603050405020304" pitchFamily="18" charset="0"/>
                <a:cs typeface="Times New Roman" panose="02020603050405020304" pitchFamily="18" charset="0"/>
              </a:rPr>
              <a:t>, occorre stabilire l’importo del costo di costruzione oggetto di capitalizzazione. A tal fine, occorre calcolare la media ponderata dei costi sostenuti alla luce dei pagamenti effettuati. Il calcolo è il seguente. </a:t>
            </a:r>
            <a:endParaRPr lang="en-GB" dirty="0">
              <a:latin typeface="Times New Roman" panose="02020603050405020304" pitchFamily="18" charset="0"/>
              <a:cs typeface="Times New Roman" panose="02020603050405020304" pitchFamily="18" charset="0"/>
            </a:endParaRPr>
          </a:p>
        </p:txBody>
      </p:sp>
      <p:graphicFrame>
        <p:nvGraphicFramePr>
          <p:cNvPr id="6" name="Tabella 5"/>
          <p:cNvGraphicFramePr>
            <a:graphicFrameLocks noGrp="1"/>
          </p:cNvGraphicFramePr>
          <p:nvPr/>
        </p:nvGraphicFramePr>
        <p:xfrm>
          <a:off x="615045" y="1798816"/>
          <a:ext cx="7764087" cy="2494280"/>
        </p:xfrm>
        <a:graphic>
          <a:graphicData uri="http://schemas.openxmlformats.org/drawingml/2006/table">
            <a:tbl>
              <a:tblPr firstRow="1" bandRow="1">
                <a:tableStyleId>{5C22544A-7EE6-4342-B048-85BDC9FD1C3A}</a:tableStyleId>
              </a:tblPr>
              <a:tblGrid>
                <a:gridCol w="2167248">
                  <a:extLst>
                    <a:ext uri="{9D8B030D-6E8A-4147-A177-3AD203B41FA5}">
                      <a16:colId xmlns:a16="http://schemas.microsoft.com/office/drawing/2014/main" val="832983777"/>
                    </a:ext>
                  </a:extLst>
                </a:gridCol>
                <a:gridCol w="2083893">
                  <a:extLst>
                    <a:ext uri="{9D8B030D-6E8A-4147-A177-3AD203B41FA5}">
                      <a16:colId xmlns:a16="http://schemas.microsoft.com/office/drawing/2014/main" val="1683153317"/>
                    </a:ext>
                  </a:extLst>
                </a:gridCol>
                <a:gridCol w="2000536">
                  <a:extLst>
                    <a:ext uri="{9D8B030D-6E8A-4147-A177-3AD203B41FA5}">
                      <a16:colId xmlns:a16="http://schemas.microsoft.com/office/drawing/2014/main" val="879749027"/>
                    </a:ext>
                  </a:extLst>
                </a:gridCol>
                <a:gridCol w="1512410">
                  <a:extLst>
                    <a:ext uri="{9D8B030D-6E8A-4147-A177-3AD203B41FA5}">
                      <a16:colId xmlns:a16="http://schemas.microsoft.com/office/drawing/2014/main" val="1601558532"/>
                    </a:ext>
                  </a:extLst>
                </a:gridCol>
              </a:tblGrid>
              <a:tr h="370840">
                <a:tc>
                  <a:txBody>
                    <a:bodyPr/>
                    <a:lstStyle/>
                    <a:p>
                      <a:r>
                        <a:rPr lang="it-IT" sz="1800" dirty="0">
                          <a:latin typeface="Times New Roman" panose="02020603050405020304" pitchFamily="18" charset="0"/>
                          <a:cs typeface="Times New Roman" panose="02020603050405020304" pitchFamily="18" charset="0"/>
                        </a:rPr>
                        <a:t>Data di pagamento</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Costo sostenuto</a:t>
                      </a:r>
                      <a:r>
                        <a:rPr lang="it-IT" sz="1800" baseline="0" dirty="0">
                          <a:latin typeface="Times New Roman" panose="02020603050405020304" pitchFamily="18" charset="0"/>
                          <a:cs typeface="Times New Roman" panose="02020603050405020304" pitchFamily="18" charset="0"/>
                        </a:rPr>
                        <a:t> per la costruzione</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Periodo di capitalizzazione</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Costo medio accumulato</a:t>
                      </a:r>
                      <a:endParaRPr lang="en-GB"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219526139"/>
                  </a:ext>
                </a:extLst>
              </a:tr>
              <a:tr h="370840">
                <a:tc>
                  <a:txBody>
                    <a:bodyPr/>
                    <a:lstStyle/>
                    <a:p>
                      <a:r>
                        <a:rPr lang="it-IT" sz="1800" dirty="0">
                          <a:latin typeface="Times New Roman" panose="02020603050405020304" pitchFamily="18" charset="0"/>
                          <a:cs typeface="Times New Roman" panose="02020603050405020304" pitchFamily="18" charset="0"/>
                        </a:rPr>
                        <a:t>31 gennaio 201X</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120</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11 mesi</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110</a:t>
                      </a:r>
                      <a:endParaRPr lang="en-GB"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577522520"/>
                  </a:ext>
                </a:extLst>
              </a:tr>
              <a:tr h="370840">
                <a:tc>
                  <a:txBody>
                    <a:bodyPr/>
                    <a:lstStyle/>
                    <a:p>
                      <a:r>
                        <a:rPr lang="it-IT" sz="1800" dirty="0">
                          <a:latin typeface="Times New Roman" panose="02020603050405020304" pitchFamily="18" charset="0"/>
                          <a:cs typeface="Times New Roman" panose="02020603050405020304" pitchFamily="18" charset="0"/>
                        </a:rPr>
                        <a:t>31 marzo 201X</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80</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9 mesi</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60</a:t>
                      </a:r>
                      <a:endParaRPr lang="en-GB"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58213004"/>
                  </a:ext>
                </a:extLst>
              </a:tr>
              <a:tr h="370840">
                <a:tc>
                  <a:txBody>
                    <a:bodyPr/>
                    <a:lstStyle/>
                    <a:p>
                      <a:r>
                        <a:rPr lang="it-IT" sz="1800" dirty="0">
                          <a:latin typeface="Times New Roman" panose="02020603050405020304" pitchFamily="18" charset="0"/>
                          <a:cs typeface="Times New Roman" panose="02020603050405020304" pitchFamily="18" charset="0"/>
                        </a:rPr>
                        <a:t>30 settembre 201X</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350</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3 mesi</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87,5</a:t>
                      </a:r>
                      <a:endParaRPr lang="en-GB"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53389190"/>
                  </a:ext>
                </a:extLst>
              </a:tr>
              <a:tr h="370840">
                <a:tc>
                  <a:txBody>
                    <a:bodyPr/>
                    <a:lstStyle/>
                    <a:p>
                      <a:r>
                        <a:rPr lang="it-IT" sz="1800" dirty="0">
                          <a:latin typeface="Times New Roman" panose="02020603050405020304" pitchFamily="18" charset="0"/>
                          <a:cs typeface="Times New Roman" panose="02020603050405020304" pitchFamily="18" charset="0"/>
                        </a:rPr>
                        <a:t>31 dicembre</a:t>
                      </a:r>
                      <a:r>
                        <a:rPr lang="it-IT" sz="1800" baseline="0" dirty="0">
                          <a:latin typeface="Times New Roman" panose="02020603050405020304" pitchFamily="18" charset="0"/>
                          <a:cs typeface="Times New Roman" panose="02020603050405020304" pitchFamily="18" charset="0"/>
                        </a:rPr>
                        <a:t> 201X</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200</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0 mesi</a:t>
                      </a:r>
                      <a:endParaRPr lang="en-GB" sz="1800" dirty="0">
                        <a:latin typeface="Times New Roman" panose="02020603050405020304" pitchFamily="18" charset="0"/>
                        <a:cs typeface="Times New Roman" panose="02020603050405020304" pitchFamily="18" charset="0"/>
                      </a:endParaRPr>
                    </a:p>
                  </a:txBody>
                  <a:tcPr/>
                </a:tc>
                <a:tc>
                  <a:txBody>
                    <a:bodyPr/>
                    <a:lstStyle/>
                    <a:p>
                      <a:pPr algn="ctr"/>
                      <a:r>
                        <a:rPr lang="it-IT" sz="1800" dirty="0">
                          <a:latin typeface="Times New Roman" panose="02020603050405020304" pitchFamily="18" charset="0"/>
                          <a:cs typeface="Times New Roman" panose="02020603050405020304" pitchFamily="18" charset="0"/>
                        </a:rPr>
                        <a:t>0</a:t>
                      </a:r>
                      <a:endParaRPr lang="en-GB"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550918167"/>
                  </a:ext>
                </a:extLst>
              </a:tr>
              <a:tr h="370840">
                <a:tc>
                  <a:txBody>
                    <a:bodyPr/>
                    <a:lstStyle/>
                    <a:p>
                      <a:r>
                        <a:rPr lang="it-IT" sz="1800" b="1" dirty="0">
                          <a:latin typeface="Times New Roman" panose="02020603050405020304" pitchFamily="18" charset="0"/>
                          <a:cs typeface="Times New Roman" panose="02020603050405020304" pitchFamily="18" charset="0"/>
                        </a:rPr>
                        <a:t>Totale</a:t>
                      </a:r>
                      <a:endParaRPr lang="en-GB" sz="1800" b="1" dirty="0">
                        <a:latin typeface="Times New Roman" panose="02020603050405020304" pitchFamily="18" charset="0"/>
                        <a:cs typeface="Times New Roman" panose="02020603050405020304" pitchFamily="18" charset="0"/>
                      </a:endParaRPr>
                    </a:p>
                  </a:txBody>
                  <a:tcPr/>
                </a:tc>
                <a:tc>
                  <a:txBody>
                    <a:bodyPr/>
                    <a:lstStyle/>
                    <a:p>
                      <a:pPr algn="ctr"/>
                      <a:r>
                        <a:rPr lang="it-IT" sz="1800" b="1" dirty="0">
                          <a:latin typeface="Times New Roman" panose="02020603050405020304" pitchFamily="18" charset="0"/>
                          <a:cs typeface="Times New Roman" panose="02020603050405020304" pitchFamily="18" charset="0"/>
                        </a:rPr>
                        <a:t>750</a:t>
                      </a:r>
                      <a:endParaRPr lang="en-GB" sz="1800" b="1" dirty="0">
                        <a:latin typeface="Times New Roman" panose="02020603050405020304" pitchFamily="18" charset="0"/>
                        <a:cs typeface="Times New Roman" panose="02020603050405020304" pitchFamily="18" charset="0"/>
                      </a:endParaRPr>
                    </a:p>
                  </a:txBody>
                  <a:tcPr/>
                </a:tc>
                <a:tc>
                  <a:txBody>
                    <a:bodyPr/>
                    <a:lstStyle/>
                    <a:p>
                      <a:pPr algn="ctr"/>
                      <a:endParaRPr lang="en-GB" sz="1800" b="1" dirty="0">
                        <a:latin typeface="Times New Roman" panose="02020603050405020304" pitchFamily="18" charset="0"/>
                        <a:cs typeface="Times New Roman" panose="02020603050405020304" pitchFamily="18" charset="0"/>
                      </a:endParaRPr>
                    </a:p>
                  </a:txBody>
                  <a:tcPr/>
                </a:tc>
                <a:tc>
                  <a:txBody>
                    <a:bodyPr/>
                    <a:lstStyle/>
                    <a:p>
                      <a:pPr algn="ctr"/>
                      <a:r>
                        <a:rPr lang="it-IT" sz="1800" b="1" dirty="0">
                          <a:latin typeface="Times New Roman" panose="02020603050405020304" pitchFamily="18" charset="0"/>
                          <a:cs typeface="Times New Roman" panose="02020603050405020304" pitchFamily="18" charset="0"/>
                        </a:rPr>
                        <a:t>257,5</a:t>
                      </a:r>
                      <a:endParaRPr lang="en-GB" sz="18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04037067"/>
                  </a:ext>
                </a:extLst>
              </a:tr>
            </a:tbl>
          </a:graphicData>
        </a:graphic>
      </p:graphicFrame>
      <p:sp>
        <p:nvSpPr>
          <p:cNvPr id="7" name="Rettangolo 6"/>
          <p:cNvSpPr/>
          <p:nvPr/>
        </p:nvSpPr>
        <p:spPr>
          <a:xfrm>
            <a:off x="611560" y="4494019"/>
            <a:ext cx="7908985" cy="2031325"/>
          </a:xfrm>
          <a:prstGeom prst="rect">
            <a:avLst/>
          </a:prstGeom>
        </p:spPr>
        <p:txBody>
          <a:bodyPr wrap="square">
            <a:spAutoFit/>
          </a:bodyPr>
          <a:lstStyle/>
          <a:p>
            <a:r>
              <a:rPr lang="it-IT" dirty="0">
                <a:latin typeface="Times New Roman" panose="02020603050405020304" pitchFamily="18" charset="0"/>
                <a:cs typeface="Times New Roman" panose="02020603050405020304" pitchFamily="18" charset="0"/>
              </a:rPr>
              <a:t>Per poter calcolare il costo di costruzione su cui effettuare la capitalizzazione occorre infatti effettuare una media dei costi sostenuti nel corso dei vari mesi. Ciò perché i costi sostenuti all’inizio dell’esercizio hanno un periodo di capitalizzazione maggiore di quelli sostenuti alla fine dell’esercizio.</a:t>
            </a:r>
          </a:p>
          <a:p>
            <a:r>
              <a:rPr lang="it-IT" dirty="0">
                <a:latin typeface="Times New Roman" panose="02020603050405020304" pitchFamily="18" charset="0"/>
                <a:cs typeface="Times New Roman" panose="02020603050405020304" pitchFamily="18" charset="0"/>
              </a:rPr>
              <a:t>In particolare, il costo di costruzione ponderato in base ai mesi su cui applicare la capitalizzazione degli oneri finanziari (a tasso di interesse annuo) nell’esercizio 201X è pari a 257,5. </a:t>
            </a:r>
          </a:p>
        </p:txBody>
      </p:sp>
    </p:spTree>
    <p:extLst>
      <p:ext uri="{BB962C8B-B14F-4D97-AF65-F5344CB8AC3E}">
        <p14:creationId xmlns:p14="http://schemas.microsoft.com/office/powerpoint/2010/main" val="75170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4FAB73BC-B049-4115-A692-8D63A059BFB8}" type="slidenum">
              <a:rPr lang="en-US" smtClean="0"/>
              <a:pPr/>
              <a:t>8</a:t>
            </a:fld>
            <a:endParaRPr lang="en-US"/>
          </a:p>
        </p:txBody>
      </p:sp>
      <p:sp>
        <p:nvSpPr>
          <p:cNvPr id="5" name="Rettangolo 4"/>
          <p:cNvSpPr/>
          <p:nvPr/>
        </p:nvSpPr>
        <p:spPr>
          <a:xfrm>
            <a:off x="776191" y="2703891"/>
            <a:ext cx="7875440" cy="646331"/>
          </a:xfrm>
          <a:prstGeom prst="rect">
            <a:avLst/>
          </a:prstGeom>
        </p:spPr>
        <p:txBody>
          <a:bodyPr wrap="square">
            <a:spAutoFit/>
          </a:bodyPr>
          <a:lstStyle/>
          <a:p>
            <a:r>
              <a:rPr lang="it-IT" dirty="0">
                <a:latin typeface="Times New Roman" panose="02020603050405020304" pitchFamily="18" charset="0"/>
                <a:cs typeface="Times New Roman" panose="02020603050405020304" pitchFamily="18" charset="0"/>
              </a:rPr>
              <a:t>Infine, si procede al calcolo degli interessi effettivamente da capitalizzare attraverso il seguente calcolo. </a:t>
            </a:r>
            <a:endParaRPr lang="en-GB" dirty="0">
              <a:latin typeface="Times New Roman" panose="02020603050405020304" pitchFamily="18" charset="0"/>
              <a:cs typeface="Times New Roman" panose="02020603050405020304" pitchFamily="18" charset="0"/>
            </a:endParaRPr>
          </a:p>
        </p:txBody>
      </p:sp>
      <p:graphicFrame>
        <p:nvGraphicFramePr>
          <p:cNvPr id="6" name="Tabella 5"/>
          <p:cNvGraphicFramePr>
            <a:graphicFrameLocks noGrp="1"/>
          </p:cNvGraphicFramePr>
          <p:nvPr/>
        </p:nvGraphicFramePr>
        <p:xfrm>
          <a:off x="1182437" y="3501008"/>
          <a:ext cx="6707117" cy="2179320"/>
        </p:xfrm>
        <a:graphic>
          <a:graphicData uri="http://schemas.openxmlformats.org/drawingml/2006/table">
            <a:tbl>
              <a:tblPr firstRow="1" bandRow="1">
                <a:tableStyleId>{5C22544A-7EE6-4342-B048-85BDC9FD1C3A}</a:tableStyleId>
              </a:tblPr>
              <a:tblGrid>
                <a:gridCol w="1872208">
                  <a:extLst>
                    <a:ext uri="{9D8B030D-6E8A-4147-A177-3AD203B41FA5}">
                      <a16:colId xmlns:a16="http://schemas.microsoft.com/office/drawing/2014/main" val="832983777"/>
                    </a:ext>
                  </a:extLst>
                </a:gridCol>
                <a:gridCol w="1800200">
                  <a:extLst>
                    <a:ext uri="{9D8B030D-6E8A-4147-A177-3AD203B41FA5}">
                      <a16:colId xmlns:a16="http://schemas.microsoft.com/office/drawing/2014/main" val="1683153317"/>
                    </a:ext>
                  </a:extLst>
                </a:gridCol>
                <a:gridCol w="1728192">
                  <a:extLst>
                    <a:ext uri="{9D8B030D-6E8A-4147-A177-3AD203B41FA5}">
                      <a16:colId xmlns:a16="http://schemas.microsoft.com/office/drawing/2014/main" val="879749027"/>
                    </a:ext>
                  </a:extLst>
                </a:gridCol>
                <a:gridCol w="1306517">
                  <a:extLst>
                    <a:ext uri="{9D8B030D-6E8A-4147-A177-3AD203B41FA5}">
                      <a16:colId xmlns:a16="http://schemas.microsoft.com/office/drawing/2014/main" val="1601558532"/>
                    </a:ext>
                  </a:extLst>
                </a:gridCol>
              </a:tblGrid>
              <a:tr h="370840">
                <a:tc>
                  <a:txBody>
                    <a:bodyPr/>
                    <a:lstStyle/>
                    <a:p>
                      <a:r>
                        <a:rPr lang="it-IT" sz="1600" dirty="0">
                          <a:latin typeface="Times New Roman" panose="02020603050405020304" pitchFamily="18" charset="0"/>
                          <a:cs typeface="Times New Roman" panose="02020603050405020304" pitchFamily="18" charset="0"/>
                        </a:rPr>
                        <a:t>Finanziamento</a:t>
                      </a:r>
                      <a:endParaRPr lang="en-GB" sz="1600" dirty="0">
                        <a:latin typeface="Times New Roman" panose="02020603050405020304" pitchFamily="18" charset="0"/>
                        <a:cs typeface="Times New Roman" panose="02020603050405020304" pitchFamily="18" charset="0"/>
                      </a:endParaRPr>
                    </a:p>
                  </a:txBody>
                  <a:tcPr/>
                </a:tc>
                <a:tc>
                  <a:txBody>
                    <a:bodyPr/>
                    <a:lstStyle/>
                    <a:p>
                      <a:pPr algn="ctr"/>
                      <a:r>
                        <a:rPr lang="it-IT" sz="1600" dirty="0">
                          <a:latin typeface="Times New Roman" panose="02020603050405020304" pitchFamily="18" charset="0"/>
                          <a:cs typeface="Times New Roman" panose="02020603050405020304" pitchFamily="18" charset="0"/>
                        </a:rPr>
                        <a:t>Costo della costruzione oggetto di  capitalizzazione</a:t>
                      </a:r>
                      <a:endParaRPr lang="en-GB" sz="1600" dirty="0">
                        <a:latin typeface="Times New Roman" panose="02020603050405020304" pitchFamily="18" charset="0"/>
                        <a:cs typeface="Times New Roman" panose="02020603050405020304" pitchFamily="18" charset="0"/>
                      </a:endParaRPr>
                    </a:p>
                  </a:txBody>
                  <a:tcPr/>
                </a:tc>
                <a:tc>
                  <a:txBody>
                    <a:bodyPr/>
                    <a:lstStyle/>
                    <a:p>
                      <a:pPr algn="ctr"/>
                      <a:r>
                        <a:rPr lang="it-IT" sz="1600" dirty="0">
                          <a:latin typeface="Times New Roman" panose="02020603050405020304" pitchFamily="18" charset="0"/>
                          <a:cs typeface="Times New Roman" panose="02020603050405020304" pitchFamily="18" charset="0"/>
                        </a:rPr>
                        <a:t>Tassi</a:t>
                      </a:r>
                      <a:endParaRPr lang="en-GB" sz="1600" dirty="0">
                        <a:latin typeface="Times New Roman" panose="02020603050405020304" pitchFamily="18" charset="0"/>
                        <a:cs typeface="Times New Roman" panose="02020603050405020304" pitchFamily="18" charset="0"/>
                      </a:endParaRPr>
                    </a:p>
                  </a:txBody>
                  <a:tcPr/>
                </a:tc>
                <a:tc>
                  <a:txBody>
                    <a:bodyPr/>
                    <a:lstStyle/>
                    <a:p>
                      <a:pPr algn="ctr"/>
                      <a:r>
                        <a:rPr lang="it-IT" sz="1600" dirty="0">
                          <a:latin typeface="Times New Roman" panose="02020603050405020304" pitchFamily="18" charset="0"/>
                          <a:cs typeface="Times New Roman" panose="02020603050405020304" pitchFamily="18" charset="0"/>
                        </a:rPr>
                        <a:t>Interessi capitalizzati</a:t>
                      </a:r>
                      <a:endParaRPr lang="en-GB"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219526139"/>
                  </a:ext>
                </a:extLst>
              </a:tr>
              <a:tr h="370840">
                <a:tc>
                  <a:txBody>
                    <a:bodyPr/>
                    <a:lstStyle/>
                    <a:p>
                      <a:r>
                        <a:rPr lang="it-IT" sz="1600" dirty="0">
                          <a:latin typeface="Times New Roman" panose="02020603050405020304" pitchFamily="18" charset="0"/>
                          <a:cs typeface="Times New Roman" panose="02020603050405020304" pitchFamily="18" charset="0"/>
                        </a:rPr>
                        <a:t>Di scopo</a:t>
                      </a:r>
                      <a:endParaRPr lang="en-GB" sz="1600" dirty="0">
                        <a:latin typeface="Times New Roman" panose="02020603050405020304" pitchFamily="18" charset="0"/>
                        <a:cs typeface="Times New Roman" panose="02020603050405020304" pitchFamily="18" charset="0"/>
                      </a:endParaRPr>
                    </a:p>
                  </a:txBody>
                  <a:tcPr/>
                </a:tc>
                <a:tc>
                  <a:txBody>
                    <a:bodyPr/>
                    <a:lstStyle/>
                    <a:p>
                      <a:pPr algn="ctr"/>
                      <a:r>
                        <a:rPr lang="it-IT" sz="1600" dirty="0">
                          <a:latin typeface="Times New Roman" panose="02020603050405020304" pitchFamily="18" charset="0"/>
                          <a:cs typeface="Times New Roman" panose="02020603050405020304" pitchFamily="18" charset="0"/>
                        </a:rPr>
                        <a:t>150</a:t>
                      </a:r>
                      <a:endParaRPr lang="en-GB" sz="1600" dirty="0">
                        <a:latin typeface="Times New Roman" panose="02020603050405020304" pitchFamily="18" charset="0"/>
                        <a:cs typeface="Times New Roman" panose="02020603050405020304" pitchFamily="18" charset="0"/>
                      </a:endParaRPr>
                    </a:p>
                  </a:txBody>
                  <a:tcPr/>
                </a:tc>
                <a:tc>
                  <a:txBody>
                    <a:bodyPr/>
                    <a:lstStyle/>
                    <a:p>
                      <a:pPr algn="ctr"/>
                      <a:r>
                        <a:rPr lang="it-IT" sz="1600" dirty="0">
                          <a:latin typeface="Times New Roman" panose="02020603050405020304" pitchFamily="18" charset="0"/>
                          <a:cs typeface="Times New Roman" panose="02020603050405020304" pitchFamily="18" charset="0"/>
                        </a:rPr>
                        <a:t>6%</a:t>
                      </a:r>
                      <a:endParaRPr lang="en-GB" sz="1600" dirty="0">
                        <a:latin typeface="Times New Roman" panose="02020603050405020304" pitchFamily="18" charset="0"/>
                        <a:cs typeface="Times New Roman" panose="02020603050405020304" pitchFamily="18" charset="0"/>
                      </a:endParaRPr>
                    </a:p>
                  </a:txBody>
                  <a:tcPr/>
                </a:tc>
                <a:tc>
                  <a:txBody>
                    <a:bodyPr/>
                    <a:lstStyle/>
                    <a:p>
                      <a:pPr algn="ctr"/>
                      <a:r>
                        <a:rPr lang="it-IT" sz="1600" dirty="0">
                          <a:latin typeface="Times New Roman" panose="02020603050405020304" pitchFamily="18" charset="0"/>
                          <a:cs typeface="Times New Roman" panose="02020603050405020304" pitchFamily="18" charset="0"/>
                        </a:rPr>
                        <a:t>9,00</a:t>
                      </a:r>
                      <a:endParaRPr lang="en-GB"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577522520"/>
                  </a:ext>
                </a:extLst>
              </a:tr>
              <a:tr h="370840">
                <a:tc>
                  <a:txBody>
                    <a:bodyPr/>
                    <a:lstStyle/>
                    <a:p>
                      <a:r>
                        <a:rPr lang="it-IT" sz="1600" dirty="0">
                          <a:latin typeface="Times New Roman" panose="02020603050405020304" pitchFamily="18" charset="0"/>
                          <a:cs typeface="Times New Roman" panose="02020603050405020304" pitchFamily="18" charset="0"/>
                        </a:rPr>
                        <a:t>Generico</a:t>
                      </a:r>
                      <a:endParaRPr lang="en-GB" sz="1600" dirty="0">
                        <a:latin typeface="Times New Roman" panose="02020603050405020304" pitchFamily="18" charset="0"/>
                        <a:cs typeface="Times New Roman" panose="02020603050405020304" pitchFamily="18" charset="0"/>
                      </a:endParaRPr>
                    </a:p>
                  </a:txBody>
                  <a:tcPr/>
                </a:tc>
                <a:tc>
                  <a:txBody>
                    <a:bodyPr/>
                    <a:lstStyle/>
                    <a:p>
                      <a:pPr algn="ctr"/>
                      <a:r>
                        <a:rPr lang="it-IT" sz="1600" dirty="0">
                          <a:latin typeface="Times New Roman" panose="02020603050405020304" pitchFamily="18" charset="0"/>
                          <a:cs typeface="Times New Roman" panose="02020603050405020304" pitchFamily="18" charset="0"/>
                        </a:rPr>
                        <a:t>107,5</a:t>
                      </a:r>
                      <a:endParaRPr lang="en-GB" sz="1600" dirty="0">
                        <a:latin typeface="Times New Roman" panose="02020603050405020304" pitchFamily="18" charset="0"/>
                        <a:cs typeface="Times New Roman" panose="02020603050405020304" pitchFamily="18" charset="0"/>
                      </a:endParaRPr>
                    </a:p>
                  </a:txBody>
                  <a:tcPr/>
                </a:tc>
                <a:tc>
                  <a:txBody>
                    <a:bodyPr/>
                    <a:lstStyle/>
                    <a:p>
                      <a:pPr algn="ctr"/>
                      <a:r>
                        <a:rPr lang="it-IT" sz="1600" dirty="0">
                          <a:latin typeface="Times New Roman" panose="02020603050405020304" pitchFamily="18" charset="0"/>
                          <a:cs typeface="Times New Roman" panose="02020603050405020304" pitchFamily="18" charset="0"/>
                        </a:rPr>
                        <a:t>7,75%</a:t>
                      </a:r>
                      <a:endParaRPr lang="en-GB" sz="1600" dirty="0">
                        <a:latin typeface="Times New Roman" panose="02020603050405020304" pitchFamily="18" charset="0"/>
                        <a:cs typeface="Times New Roman" panose="02020603050405020304" pitchFamily="18" charset="0"/>
                      </a:endParaRPr>
                    </a:p>
                  </a:txBody>
                  <a:tcPr/>
                </a:tc>
                <a:tc>
                  <a:txBody>
                    <a:bodyPr/>
                    <a:lstStyle/>
                    <a:p>
                      <a:pPr algn="ctr"/>
                      <a:r>
                        <a:rPr lang="it-IT" sz="1600" dirty="0">
                          <a:latin typeface="Times New Roman" panose="02020603050405020304" pitchFamily="18" charset="0"/>
                          <a:cs typeface="Times New Roman" panose="02020603050405020304" pitchFamily="18" charset="0"/>
                        </a:rPr>
                        <a:t>8,33</a:t>
                      </a:r>
                      <a:endParaRPr lang="en-GB"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58213004"/>
                  </a:ext>
                </a:extLst>
              </a:tr>
              <a:tr h="370840">
                <a:tc>
                  <a:txBody>
                    <a:bodyPr/>
                    <a:lstStyle/>
                    <a:p>
                      <a:r>
                        <a:rPr lang="it-IT" sz="1600" b="1" dirty="0">
                          <a:latin typeface="Times New Roman" panose="02020603050405020304" pitchFamily="18" charset="0"/>
                          <a:cs typeface="Times New Roman" panose="02020603050405020304" pitchFamily="18" charset="0"/>
                        </a:rPr>
                        <a:t>Totale</a:t>
                      </a:r>
                      <a:endParaRPr lang="en-GB" sz="1600" b="1" dirty="0">
                        <a:latin typeface="Times New Roman" panose="02020603050405020304" pitchFamily="18" charset="0"/>
                        <a:cs typeface="Times New Roman" panose="02020603050405020304" pitchFamily="18" charset="0"/>
                      </a:endParaRPr>
                    </a:p>
                  </a:txBody>
                  <a:tcPr/>
                </a:tc>
                <a:tc>
                  <a:txBody>
                    <a:bodyPr/>
                    <a:lstStyle/>
                    <a:p>
                      <a:pPr algn="ctr"/>
                      <a:r>
                        <a:rPr lang="it-IT" sz="1600" b="1" dirty="0">
                          <a:latin typeface="Times New Roman" panose="02020603050405020304" pitchFamily="18" charset="0"/>
                          <a:cs typeface="Times New Roman" panose="02020603050405020304" pitchFamily="18" charset="0"/>
                        </a:rPr>
                        <a:t>257,5</a:t>
                      </a:r>
                      <a:endParaRPr lang="en-GB" sz="1600" b="1" dirty="0">
                        <a:latin typeface="Times New Roman" panose="02020603050405020304" pitchFamily="18" charset="0"/>
                        <a:cs typeface="Times New Roman" panose="02020603050405020304" pitchFamily="18" charset="0"/>
                      </a:endParaRPr>
                    </a:p>
                  </a:txBody>
                  <a:tcPr/>
                </a:tc>
                <a:tc>
                  <a:txBody>
                    <a:bodyPr/>
                    <a:lstStyle/>
                    <a:p>
                      <a:pPr algn="ctr"/>
                      <a:endParaRPr lang="en-GB" sz="1600" b="1" dirty="0">
                        <a:latin typeface="Times New Roman" panose="02020603050405020304" pitchFamily="18" charset="0"/>
                        <a:cs typeface="Times New Roman" panose="02020603050405020304" pitchFamily="18" charset="0"/>
                      </a:endParaRPr>
                    </a:p>
                  </a:txBody>
                  <a:tcPr/>
                </a:tc>
                <a:tc>
                  <a:txBody>
                    <a:bodyPr/>
                    <a:lstStyle/>
                    <a:p>
                      <a:pPr algn="ctr"/>
                      <a:r>
                        <a:rPr lang="it-IT" sz="1600" b="1" dirty="0">
                          <a:latin typeface="Times New Roman" panose="02020603050405020304" pitchFamily="18" charset="0"/>
                          <a:cs typeface="Times New Roman" panose="02020603050405020304" pitchFamily="18" charset="0"/>
                        </a:rPr>
                        <a:t>17,33</a:t>
                      </a:r>
                      <a:endParaRPr lang="en-GB" sz="16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04037067"/>
                  </a:ext>
                </a:extLst>
              </a:tr>
            </a:tbl>
          </a:graphicData>
        </a:graphic>
      </p:graphicFrame>
      <p:sp>
        <p:nvSpPr>
          <p:cNvPr id="7" name="Rettangolo 6"/>
          <p:cNvSpPr/>
          <p:nvPr/>
        </p:nvSpPr>
        <p:spPr>
          <a:xfrm>
            <a:off x="755576" y="5827889"/>
            <a:ext cx="7896055" cy="923330"/>
          </a:xfrm>
          <a:prstGeom prst="rect">
            <a:avLst/>
          </a:prstGeom>
        </p:spPr>
        <p:txBody>
          <a:bodyPr wrap="square">
            <a:spAutoFit/>
          </a:bodyPr>
          <a:lstStyle/>
          <a:p>
            <a:r>
              <a:rPr lang="it-IT" dirty="0">
                <a:latin typeface="Times New Roman" panose="02020603050405020304" pitchFamily="18" charset="0"/>
                <a:cs typeface="Times New Roman" panose="02020603050405020304" pitchFamily="18" charset="0"/>
              </a:rPr>
              <a:t>La capitalizzazione degli oneri finanziari avviene nella misura pari a 17,33. Sono utilizzabili altri procedimenti di calcolo sempreché conducano sostanzialmente agli stessi risultati</a:t>
            </a:r>
            <a:endParaRPr lang="en-GB" dirty="0">
              <a:latin typeface="Times New Roman" panose="02020603050405020304" pitchFamily="18" charset="0"/>
              <a:cs typeface="Times New Roman" panose="02020603050405020304" pitchFamily="18" charset="0"/>
            </a:endParaRPr>
          </a:p>
        </p:txBody>
      </p:sp>
      <p:sp>
        <p:nvSpPr>
          <p:cNvPr id="8" name="Rettangolo 7"/>
          <p:cNvSpPr/>
          <p:nvPr/>
        </p:nvSpPr>
        <p:spPr>
          <a:xfrm>
            <a:off x="755575" y="16242"/>
            <a:ext cx="7764970" cy="2585323"/>
          </a:xfrm>
          <a:prstGeom prst="rect">
            <a:avLst/>
          </a:prstGeom>
        </p:spPr>
        <p:txBody>
          <a:bodyPr wrap="square">
            <a:spAutoFit/>
          </a:bodyPr>
          <a:lstStyle/>
          <a:p>
            <a:r>
              <a:rPr lang="it-IT" b="1" dirty="0">
                <a:latin typeface="Times New Roman" panose="02020603050405020304" pitchFamily="18" charset="0"/>
                <a:cs typeface="Times New Roman" panose="02020603050405020304" pitchFamily="18" charset="0"/>
              </a:rPr>
              <a:t>In secondo luogo</a:t>
            </a:r>
            <a:r>
              <a:rPr lang="it-IT" dirty="0">
                <a:latin typeface="Times New Roman" panose="02020603050405020304" pitchFamily="18" charset="0"/>
                <a:cs typeface="Times New Roman" panose="02020603050405020304" pitchFamily="18" charset="0"/>
              </a:rPr>
              <a:t>, occorre stabilire gli oneri finanziari capitalizzabili. </a:t>
            </a:r>
          </a:p>
          <a:p>
            <a:r>
              <a:rPr lang="it-IT" dirty="0">
                <a:latin typeface="Times New Roman" panose="02020603050405020304" pitchFamily="18" charset="0"/>
                <a:cs typeface="Times New Roman" panose="02020603050405020304" pitchFamily="18" charset="0"/>
              </a:rPr>
              <a:t>Sono, innanzitutto, presi in considerazione gli oneri finanziari riconducibili ai finanziamenti di scopo. Si considerano poi gli altri finanziamenti generici a concorrenza dell’importo necessario a finanziare il costo medio di costruzione come sopra calcolato. Il tasso del finanziamento di scopo è pari al 6%. </a:t>
            </a:r>
          </a:p>
          <a:p>
            <a:r>
              <a:rPr lang="it-IT" dirty="0">
                <a:latin typeface="Times New Roman" panose="02020603050405020304" pitchFamily="18" charset="0"/>
                <a:cs typeface="Times New Roman" panose="02020603050405020304" pitchFamily="18" charset="0"/>
              </a:rPr>
              <a:t>Il tasso da applicare ai finanziamenti generici è pari alla media ponderata dei relativi oneri finanziari. Il costo medio ponderato del finanziamento è pari al 7,75%. Tale importo si ottiene per effetto della seguente operazione: 7,00% * (100/400) + 8,00% * (300/400) = 7,75%. </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6463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3"/>
          <p:cNvSpPr txBox="1">
            <a:spLocks noChangeArrowheads="1"/>
          </p:cNvSpPr>
          <p:nvPr/>
        </p:nvSpPr>
        <p:spPr bwMode="auto">
          <a:xfrm>
            <a:off x="827584" y="1268760"/>
            <a:ext cx="7773987"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320">
                <a:solidFill>
                  <a:srgbClr val="000000"/>
                </a:solidFill>
                <a:miter lim="800000"/>
                <a:headEnd/>
                <a:tailEnd/>
              </a14:hiddenLine>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ctr"/>
            <a:r>
              <a:rPr lang="it-IT" sz="4000" b="1" i="1" dirty="0">
                <a:latin typeface="Trebuchet MS" pitchFamily="34" charset="0"/>
              </a:rPr>
              <a:t>Le attività materiali nei principi contabili internazionali</a:t>
            </a:r>
          </a:p>
        </p:txBody>
      </p:sp>
      <p:pic>
        <p:nvPicPr>
          <p:cNvPr id="33796" name="Picture 8" descr="C:\Documents and Settings\Windows Xp Pro\Impostazioni locali\Temporary Internet Files\Content.IE5\3J4SNO3H\MCj04382730000[1].wmf"/>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714625" y="5259388"/>
            <a:ext cx="364331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egnaposto numero diapositiva 1"/>
          <p:cNvSpPr>
            <a:spLocks noGrp="1"/>
          </p:cNvSpPr>
          <p:nvPr>
            <p:ph type="sldNum" sz="quarter" idx="12"/>
          </p:nvPr>
        </p:nvSpPr>
        <p:spPr/>
        <p:txBody>
          <a:bodyPr/>
          <a:lstStyle/>
          <a:p>
            <a:fld id="{4FAB73BC-B049-4115-A692-8D63A059BFB8}" type="slidenum">
              <a:rPr lang="en-US" smtClean="0"/>
              <a:pPr/>
              <a:t>9</a:t>
            </a:fld>
            <a:endParaRPr lang="en-US" dirty="0"/>
          </a:p>
        </p:txBody>
      </p:sp>
    </p:spTree>
    <p:extLst>
      <p:ext uri="{BB962C8B-B14F-4D97-AF65-F5344CB8AC3E}">
        <p14:creationId xmlns:p14="http://schemas.microsoft.com/office/powerpoint/2010/main" val="297935862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3"/>
          <p:cNvSpPr txBox="1">
            <a:spLocks noChangeArrowheads="1"/>
          </p:cNvSpPr>
          <p:nvPr/>
        </p:nvSpPr>
        <p:spPr bwMode="auto">
          <a:xfrm>
            <a:off x="684213" y="1285875"/>
            <a:ext cx="7773987"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320">
                <a:solidFill>
                  <a:srgbClr val="000000"/>
                </a:solidFill>
                <a:miter lim="800000"/>
                <a:headEnd/>
                <a:tailEnd/>
              </a14:hiddenLine>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ctr" eaLnBrk="1" hangingPunct="1">
              <a:lnSpc>
                <a:spcPct val="150000"/>
              </a:lnSpc>
              <a:buFont typeface="Eras Demi ITC" charset="0"/>
              <a:buNone/>
            </a:pPr>
            <a:r>
              <a:rPr lang="en-GB" sz="4000" dirty="0">
                <a:solidFill>
                  <a:srgbClr val="000000"/>
                </a:solidFill>
                <a:latin typeface="Trebuchet MS" pitchFamily="34" charset="0"/>
              </a:rPr>
              <a:t>Le </a:t>
            </a:r>
            <a:r>
              <a:rPr lang="en-GB" sz="4000" dirty="0" err="1">
                <a:solidFill>
                  <a:srgbClr val="000000"/>
                </a:solidFill>
                <a:latin typeface="Trebuchet MS" pitchFamily="34" charset="0"/>
              </a:rPr>
              <a:t>attività</a:t>
            </a:r>
            <a:r>
              <a:rPr lang="en-GB" sz="4000" dirty="0">
                <a:solidFill>
                  <a:srgbClr val="000000"/>
                </a:solidFill>
                <a:latin typeface="Trebuchet MS" pitchFamily="34" charset="0"/>
              </a:rPr>
              <a:t> </a:t>
            </a:r>
            <a:r>
              <a:rPr lang="en-GB" sz="4000" dirty="0" err="1">
                <a:solidFill>
                  <a:srgbClr val="000000"/>
                </a:solidFill>
                <a:latin typeface="Trebuchet MS" pitchFamily="34" charset="0"/>
              </a:rPr>
              <a:t>materiali</a:t>
            </a:r>
            <a:r>
              <a:rPr lang="en-GB" sz="4000" dirty="0">
                <a:solidFill>
                  <a:srgbClr val="000000"/>
                </a:solidFill>
                <a:latin typeface="Trebuchet MS" pitchFamily="34" charset="0"/>
              </a:rPr>
              <a:t> di </a:t>
            </a:r>
            <a:r>
              <a:rPr lang="en-GB" sz="4000" dirty="0" err="1">
                <a:solidFill>
                  <a:srgbClr val="000000"/>
                </a:solidFill>
                <a:latin typeface="Trebuchet MS" pitchFamily="34" charset="0"/>
              </a:rPr>
              <a:t>proprietà</a:t>
            </a:r>
            <a:r>
              <a:rPr lang="en-GB" sz="4000" dirty="0">
                <a:solidFill>
                  <a:srgbClr val="000000"/>
                </a:solidFill>
                <a:latin typeface="Trebuchet MS" pitchFamily="34" charset="0"/>
              </a:rPr>
              <a:t> </a:t>
            </a:r>
            <a:r>
              <a:rPr lang="en-GB" sz="4000" dirty="0" err="1">
                <a:solidFill>
                  <a:srgbClr val="000000"/>
                </a:solidFill>
                <a:latin typeface="Trebuchet MS" pitchFamily="34" charset="0"/>
              </a:rPr>
              <a:t>dello</a:t>
            </a:r>
            <a:r>
              <a:rPr lang="en-GB" sz="4000" dirty="0">
                <a:solidFill>
                  <a:srgbClr val="000000"/>
                </a:solidFill>
                <a:latin typeface="Trebuchet MS" pitchFamily="34" charset="0"/>
              </a:rPr>
              <a:t> IAS 16 e </a:t>
            </a:r>
            <a:r>
              <a:rPr lang="en-GB" sz="4000" dirty="0" err="1">
                <a:solidFill>
                  <a:srgbClr val="000000"/>
                </a:solidFill>
                <a:latin typeface="Trebuchet MS" pitchFamily="34" charset="0"/>
              </a:rPr>
              <a:t>dello</a:t>
            </a:r>
            <a:r>
              <a:rPr lang="en-GB" sz="4000" dirty="0">
                <a:solidFill>
                  <a:srgbClr val="000000"/>
                </a:solidFill>
                <a:latin typeface="Trebuchet MS" pitchFamily="34" charset="0"/>
              </a:rPr>
              <a:t> IAS 40</a:t>
            </a:r>
          </a:p>
        </p:txBody>
      </p:sp>
      <p:sp>
        <p:nvSpPr>
          <p:cNvPr id="33795" name="Text Box 6"/>
          <p:cNvSpPr txBox="1">
            <a:spLocks noChangeArrowheads="1"/>
          </p:cNvSpPr>
          <p:nvPr/>
        </p:nvSpPr>
        <p:spPr bwMode="auto">
          <a:xfrm>
            <a:off x="6444208" y="583307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r" eaLnBrk="1" hangingPunct="1"/>
            <a:fld id="{99057A44-0F1D-C84D-B674-0C6465D05D17}" type="slidenum">
              <a:rPr lang="en-GB" sz="1400">
                <a:solidFill>
                  <a:srgbClr val="000000"/>
                </a:solidFill>
                <a:latin typeface="Trebuchet MS" pitchFamily="34" charset="0"/>
              </a:rPr>
              <a:pPr algn="r" eaLnBrk="1" hangingPunct="1"/>
              <a:t>10</a:t>
            </a:fld>
            <a:endParaRPr lang="en-GB" sz="1400">
              <a:solidFill>
                <a:srgbClr val="000000"/>
              </a:solidFill>
              <a:latin typeface="Trebuchet MS" pitchFamily="34" charset="0"/>
            </a:endParaRPr>
          </a:p>
        </p:txBody>
      </p:sp>
      <p:pic>
        <p:nvPicPr>
          <p:cNvPr id="33796" name="Picture 8" descr="C:\Documents and Settings\Windows Xp Pro\Impostazioni locali\Temporary Internet Files\Content.IE5\3J4SNO3H\MCj04382730000[1].wmf"/>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714625" y="5259388"/>
            <a:ext cx="364331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egnaposto numero diapositiva 1"/>
          <p:cNvSpPr>
            <a:spLocks noGrp="1"/>
          </p:cNvSpPr>
          <p:nvPr>
            <p:ph type="sldNum" sz="quarter" idx="12"/>
          </p:nvPr>
        </p:nvSpPr>
        <p:spPr/>
        <p:txBody>
          <a:bodyPr/>
          <a:lstStyle/>
          <a:p>
            <a:fld id="{4FAB73BC-B049-4115-A692-8D63A059BFB8}" type="slidenum">
              <a:rPr lang="en-US" smtClean="0"/>
              <a:pPr/>
              <a:t>10</a:t>
            </a:fld>
            <a:endParaRPr lang="en-US"/>
          </a:p>
        </p:txBody>
      </p:sp>
    </p:spTree>
    <p:extLst>
      <p:ext uri="{BB962C8B-B14F-4D97-AF65-F5344CB8AC3E}">
        <p14:creationId xmlns:p14="http://schemas.microsoft.com/office/powerpoint/2010/main" val="187292311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71438" y="2428868"/>
            <a:ext cx="4714876" cy="1754326"/>
          </a:xfrm>
          <a:prstGeom prst="rect">
            <a:avLst/>
          </a:prstGeom>
          <a:noFill/>
          <a:ln w="9525">
            <a:noFill/>
            <a:miter lim="800000"/>
            <a:headEnd/>
            <a:tailEnd/>
          </a:ln>
        </p:spPr>
        <p:txBody>
          <a:bodyPr wrap="square">
            <a:spAutoFit/>
          </a:bodyPr>
          <a:lstStyle/>
          <a:p>
            <a:r>
              <a:rPr lang="it-IT" dirty="0">
                <a:latin typeface="Book Antiqua" pitchFamily="18" charset="0"/>
              </a:rPr>
              <a:t>Per gli immobili, impianti e macchinari che sono posseduti:</a:t>
            </a:r>
          </a:p>
          <a:p>
            <a:pPr>
              <a:buFontTx/>
              <a:buChar char="•"/>
            </a:pPr>
            <a:r>
              <a:rPr lang="it-IT" dirty="0">
                <a:latin typeface="Book Antiqua" pitchFamily="18" charset="0"/>
              </a:rPr>
              <a:t>   per essere usati nella produzione o nella </a:t>
            </a:r>
          </a:p>
          <a:p>
            <a:r>
              <a:rPr lang="it-IT" dirty="0">
                <a:latin typeface="Book Antiqua" pitchFamily="18" charset="0"/>
              </a:rPr>
              <a:t>    fornitura di beni o servizi</a:t>
            </a:r>
          </a:p>
          <a:p>
            <a:pPr>
              <a:buFontTx/>
              <a:buChar char="•"/>
            </a:pPr>
            <a:r>
              <a:rPr lang="it-IT" dirty="0">
                <a:latin typeface="Book Antiqua" pitchFamily="18" charset="0"/>
              </a:rPr>
              <a:t>   per scopi amministrativi</a:t>
            </a:r>
          </a:p>
          <a:p>
            <a:pPr>
              <a:buFontTx/>
              <a:buChar char="•"/>
            </a:pPr>
            <a:r>
              <a:rPr lang="it-IT" dirty="0">
                <a:latin typeface="Book Antiqua" pitchFamily="18" charset="0"/>
              </a:rPr>
              <a:t>   con finalità di utilizzo durevole</a:t>
            </a:r>
          </a:p>
        </p:txBody>
      </p:sp>
      <p:sp>
        <p:nvSpPr>
          <p:cNvPr id="866307" name="Rectangle 3"/>
          <p:cNvSpPr>
            <a:spLocks noGrp="1" noChangeArrowheads="1"/>
          </p:cNvSpPr>
          <p:nvPr>
            <p:ph type="body" idx="1"/>
          </p:nvPr>
        </p:nvSpPr>
        <p:spPr>
          <a:xfrm>
            <a:off x="5257800" y="4419600"/>
            <a:ext cx="3886200" cy="1524000"/>
          </a:xfrm>
        </p:spPr>
        <p:txBody>
          <a:bodyPr>
            <a:noAutofit/>
          </a:bodyPr>
          <a:lstStyle/>
          <a:p>
            <a:pPr marL="0" indent="0" eaLnBrk="1" hangingPunct="1">
              <a:lnSpc>
                <a:spcPct val="90000"/>
              </a:lnSpc>
              <a:buFont typeface="Wingdings" pitchFamily="2" charset="2"/>
              <a:buNone/>
            </a:pPr>
            <a:r>
              <a:rPr lang="it-IT" sz="1600" dirty="0">
                <a:latin typeface="Book Antiqua" pitchFamily="18" charset="0"/>
                <a:ea typeface="ＭＳ Ｐゴシック" charset="-128"/>
              </a:rPr>
              <a:t>Ricadono </a:t>
            </a:r>
            <a:r>
              <a:rPr lang="it-IT" sz="1600" dirty="0" err="1">
                <a:latin typeface="Book Antiqua" pitchFamily="18" charset="0"/>
                <a:ea typeface="ＭＳ Ｐゴシック" charset="-128"/>
              </a:rPr>
              <a:t>nell</a:t>
            </a:r>
            <a:r>
              <a:rPr lang="ja-JP" altLang="it-IT" sz="1600" dirty="0">
                <a:latin typeface="Book Antiqua" pitchFamily="18" charset="0"/>
                <a:ea typeface="ＭＳ Ｐゴシック" charset="-128"/>
              </a:rPr>
              <a:t>’</a:t>
            </a:r>
            <a:r>
              <a:rPr lang="it-IT" altLang="ja-JP" sz="1600" dirty="0">
                <a:latin typeface="Book Antiqua" pitchFamily="18" charset="0"/>
                <a:ea typeface="ＭＳ Ｐゴシック" charset="-128"/>
              </a:rPr>
              <a:t>ambito di applicazione dello IAS 40 anche gli </a:t>
            </a:r>
            <a:r>
              <a:rPr lang="it-IT" altLang="ja-JP" sz="1600" u="sng" dirty="0">
                <a:latin typeface="Book Antiqua" pitchFamily="18" charset="0"/>
                <a:ea typeface="ＭＳ Ｐゴシック" charset="-128"/>
              </a:rPr>
              <a:t>investimenti immobiliari iscritti nel bilancio del locatario</a:t>
            </a:r>
            <a:r>
              <a:rPr lang="it-IT" altLang="ja-JP" sz="1600" dirty="0">
                <a:latin typeface="Book Antiqua" pitchFamily="18" charset="0"/>
                <a:ea typeface="ＭＳ Ｐゴシック" charset="-128"/>
              </a:rPr>
              <a:t> (nel caso del leasing finanziario) e gli </a:t>
            </a:r>
            <a:r>
              <a:rPr lang="it-IT" altLang="ja-JP" sz="1600" u="sng" dirty="0">
                <a:latin typeface="Book Antiqua" pitchFamily="18" charset="0"/>
                <a:ea typeface="ＭＳ Ｐゴシック" charset="-128"/>
              </a:rPr>
              <a:t>investimenti immobiliari iscritti nel bilancio del locatore</a:t>
            </a:r>
            <a:r>
              <a:rPr lang="it-IT" altLang="ja-JP" sz="1600" dirty="0">
                <a:latin typeface="Book Antiqua" pitchFamily="18" charset="0"/>
                <a:ea typeface="ＭＳ Ｐゴシック" charset="-128"/>
              </a:rPr>
              <a:t> (nel caso del leasing operativo).</a:t>
            </a:r>
            <a:endParaRPr lang="it-IT" sz="1600" dirty="0">
              <a:latin typeface="Book Antiqua" pitchFamily="18" charset="0"/>
              <a:ea typeface="ＭＳ Ｐゴシック" charset="-128"/>
            </a:endParaRPr>
          </a:p>
        </p:txBody>
      </p:sp>
      <p:sp>
        <p:nvSpPr>
          <p:cNvPr id="24580" name="Text Box 4"/>
          <p:cNvSpPr txBox="1">
            <a:spLocks noChangeArrowheads="1"/>
          </p:cNvSpPr>
          <p:nvPr/>
        </p:nvSpPr>
        <p:spPr bwMode="auto">
          <a:xfrm>
            <a:off x="838200" y="925281"/>
            <a:ext cx="7848600" cy="646331"/>
          </a:xfrm>
          <a:prstGeom prst="rect">
            <a:avLst/>
          </a:prstGeom>
          <a:noFill/>
          <a:ln w="9525">
            <a:noFill/>
            <a:miter lim="800000"/>
            <a:headEnd/>
            <a:tailEnd/>
          </a:ln>
        </p:spPr>
        <p:txBody>
          <a:bodyPr>
            <a:spAutoFit/>
          </a:bodyPr>
          <a:lstStyle/>
          <a:p>
            <a:pPr algn="ctr"/>
            <a:r>
              <a:rPr lang="it-IT" dirty="0" err="1">
                <a:latin typeface="Book Antiqua" pitchFamily="18" charset="0"/>
              </a:rPr>
              <a:t>…le</a:t>
            </a:r>
            <a:r>
              <a:rPr lang="it-IT" dirty="0">
                <a:latin typeface="Book Antiqua" pitchFamily="18" charset="0"/>
              </a:rPr>
              <a:t> immobilizzazioni materiali sono trattate in due diversi IAS a seconda delle finalità per le quali sono detenute </a:t>
            </a:r>
          </a:p>
        </p:txBody>
      </p:sp>
      <p:sp>
        <p:nvSpPr>
          <p:cNvPr id="24581" name="AutoShape 5"/>
          <p:cNvSpPr>
            <a:spLocks noChangeArrowheads="1"/>
          </p:cNvSpPr>
          <p:nvPr/>
        </p:nvSpPr>
        <p:spPr bwMode="auto">
          <a:xfrm rot="3422049">
            <a:off x="4150693" y="1763593"/>
            <a:ext cx="533400" cy="457200"/>
          </a:xfrm>
          <a:prstGeom prst="downArrow">
            <a:avLst>
              <a:gd name="adj1" fmla="val 50000"/>
              <a:gd name="adj2" fmla="val 25000"/>
            </a:avLst>
          </a:prstGeom>
          <a:solidFill>
            <a:schemeClr val="bg1"/>
          </a:solidFill>
          <a:ln w="9525">
            <a:solidFill>
              <a:schemeClr val="tx1"/>
            </a:solidFill>
            <a:miter lim="800000"/>
            <a:headEnd/>
            <a:tailEnd/>
          </a:ln>
        </p:spPr>
        <p:txBody>
          <a:bodyPr wrap="none" anchor="ctr"/>
          <a:lstStyle/>
          <a:p>
            <a:pPr algn="ctr"/>
            <a:endParaRPr lang="en-US">
              <a:latin typeface="Book Antiqua" pitchFamily="18" charset="0"/>
            </a:endParaRPr>
          </a:p>
        </p:txBody>
      </p:sp>
      <p:sp>
        <p:nvSpPr>
          <p:cNvPr id="24582" name="AutoShape 6"/>
          <p:cNvSpPr>
            <a:spLocks noChangeArrowheads="1"/>
          </p:cNvSpPr>
          <p:nvPr/>
        </p:nvSpPr>
        <p:spPr bwMode="auto">
          <a:xfrm rot="-3342034">
            <a:off x="4836493" y="1763593"/>
            <a:ext cx="533400" cy="457200"/>
          </a:xfrm>
          <a:prstGeom prst="downArrow">
            <a:avLst>
              <a:gd name="adj1" fmla="val 50000"/>
              <a:gd name="adj2" fmla="val 25000"/>
            </a:avLst>
          </a:prstGeom>
          <a:solidFill>
            <a:schemeClr val="bg1"/>
          </a:solidFill>
          <a:ln w="9525">
            <a:solidFill>
              <a:schemeClr val="tx1"/>
            </a:solidFill>
            <a:miter lim="800000"/>
            <a:headEnd/>
            <a:tailEnd/>
          </a:ln>
        </p:spPr>
        <p:txBody>
          <a:bodyPr wrap="none" anchor="ctr"/>
          <a:lstStyle/>
          <a:p>
            <a:pPr algn="ctr"/>
            <a:endParaRPr lang="en-US">
              <a:latin typeface="Book Antiqua" pitchFamily="18" charset="0"/>
            </a:endParaRPr>
          </a:p>
        </p:txBody>
      </p:sp>
      <p:sp>
        <p:nvSpPr>
          <p:cNvPr id="24583" name="Text Box 7"/>
          <p:cNvSpPr txBox="1">
            <a:spLocks noChangeArrowheads="1"/>
          </p:cNvSpPr>
          <p:nvPr/>
        </p:nvSpPr>
        <p:spPr bwMode="auto">
          <a:xfrm>
            <a:off x="2952131" y="1920756"/>
            <a:ext cx="853119" cy="369332"/>
          </a:xfrm>
          <a:prstGeom prst="rect">
            <a:avLst/>
          </a:prstGeom>
          <a:solidFill>
            <a:srgbClr val="FFFFCC"/>
          </a:solidFill>
          <a:ln w="9525">
            <a:noFill/>
            <a:miter lim="800000"/>
            <a:headEnd/>
            <a:tailEnd/>
          </a:ln>
        </p:spPr>
        <p:txBody>
          <a:bodyPr wrap="none">
            <a:spAutoFit/>
          </a:bodyPr>
          <a:lstStyle/>
          <a:p>
            <a:r>
              <a:rPr lang="it-IT" dirty="0">
                <a:latin typeface="Book Antiqua" pitchFamily="18" charset="0"/>
              </a:rPr>
              <a:t>IAS 16</a:t>
            </a:r>
          </a:p>
        </p:txBody>
      </p:sp>
      <p:sp>
        <p:nvSpPr>
          <p:cNvPr id="24584" name="Text Box 8"/>
          <p:cNvSpPr txBox="1">
            <a:spLocks noChangeArrowheads="1"/>
          </p:cNvSpPr>
          <p:nvPr/>
        </p:nvSpPr>
        <p:spPr bwMode="auto">
          <a:xfrm>
            <a:off x="5504831" y="2020768"/>
            <a:ext cx="853119" cy="369332"/>
          </a:xfrm>
          <a:prstGeom prst="rect">
            <a:avLst/>
          </a:prstGeom>
          <a:solidFill>
            <a:srgbClr val="FFFFCC"/>
          </a:solidFill>
          <a:ln w="9525">
            <a:noFill/>
            <a:miter lim="800000"/>
            <a:headEnd/>
            <a:tailEnd/>
          </a:ln>
        </p:spPr>
        <p:txBody>
          <a:bodyPr wrap="none">
            <a:spAutoFit/>
          </a:bodyPr>
          <a:lstStyle/>
          <a:p>
            <a:r>
              <a:rPr lang="it-IT">
                <a:latin typeface="Book Antiqua" pitchFamily="18" charset="0"/>
              </a:rPr>
              <a:t>IAS 40</a:t>
            </a:r>
          </a:p>
        </p:txBody>
      </p:sp>
      <p:sp>
        <p:nvSpPr>
          <p:cNvPr id="24585" name="Rectangle 9"/>
          <p:cNvSpPr>
            <a:spLocks noChangeArrowheads="1"/>
          </p:cNvSpPr>
          <p:nvPr/>
        </p:nvSpPr>
        <p:spPr bwMode="auto">
          <a:xfrm>
            <a:off x="5257800" y="2389054"/>
            <a:ext cx="3581400" cy="1754326"/>
          </a:xfrm>
          <a:prstGeom prst="rect">
            <a:avLst/>
          </a:prstGeom>
          <a:noFill/>
          <a:ln w="9525">
            <a:noFill/>
            <a:miter lim="800000"/>
            <a:headEnd/>
            <a:tailEnd/>
          </a:ln>
        </p:spPr>
        <p:txBody>
          <a:bodyPr>
            <a:spAutoFit/>
          </a:bodyPr>
          <a:lstStyle/>
          <a:p>
            <a:r>
              <a:rPr lang="it-IT" dirty="0">
                <a:latin typeface="Book Antiqua" pitchFamily="18" charset="0"/>
              </a:rPr>
              <a:t>Per gli investimenti </a:t>
            </a:r>
            <a:r>
              <a:rPr lang="it-IT" dirty="0" err="1">
                <a:latin typeface="Book Antiqua" pitchFamily="18" charset="0"/>
              </a:rPr>
              <a:t>immobiliari*</a:t>
            </a:r>
            <a:r>
              <a:rPr lang="it-IT" dirty="0">
                <a:latin typeface="Book Antiqua" pitchFamily="18" charset="0"/>
              </a:rPr>
              <a:t>, vale a dire per le proprietà immobiliari possedute al fine di percepire canoni di locazione o per l</a:t>
            </a:r>
            <a:r>
              <a:rPr lang="ja-JP" altLang="it-IT" dirty="0">
                <a:latin typeface="Book Antiqua" pitchFamily="18" charset="0"/>
              </a:rPr>
              <a:t>’</a:t>
            </a:r>
            <a:r>
              <a:rPr lang="it-IT" altLang="ja-JP" dirty="0">
                <a:latin typeface="Book Antiqua" pitchFamily="18" charset="0"/>
              </a:rPr>
              <a:t>apprezzamento del capitale investito</a:t>
            </a:r>
            <a:endParaRPr lang="it-IT" dirty="0">
              <a:latin typeface="Book Antiqua" pitchFamily="18" charset="0"/>
            </a:endParaRPr>
          </a:p>
        </p:txBody>
      </p:sp>
      <p:sp>
        <p:nvSpPr>
          <p:cNvPr id="24587" name="AutoShape 12"/>
          <p:cNvSpPr>
            <a:spLocks noChangeArrowheads="1"/>
          </p:cNvSpPr>
          <p:nvPr/>
        </p:nvSpPr>
        <p:spPr bwMode="auto">
          <a:xfrm rot="16200000" flipH="1">
            <a:off x="1433496" y="3751865"/>
            <a:ext cx="800100" cy="1524000"/>
          </a:xfrm>
          <a:prstGeom prst="homePlate">
            <a:avLst>
              <a:gd name="adj" fmla="val 25000"/>
            </a:avLst>
          </a:prstGeom>
          <a:solidFill>
            <a:schemeClr val="tx1"/>
          </a:solidFill>
          <a:ln w="9525">
            <a:solidFill>
              <a:schemeClr val="tx1"/>
            </a:solidFill>
            <a:miter lim="800000"/>
            <a:headEnd/>
            <a:tailEnd/>
          </a:ln>
        </p:spPr>
        <p:txBody>
          <a:bodyPr vert="eaVert" wrap="none" anchor="ctr"/>
          <a:lstStyle/>
          <a:p>
            <a:pPr algn="ctr"/>
            <a:endParaRPr lang="en-US" sz="1400">
              <a:solidFill>
                <a:schemeClr val="bg1"/>
              </a:solidFill>
              <a:latin typeface="Book Antiqua" pitchFamily="18" charset="0"/>
            </a:endParaRPr>
          </a:p>
        </p:txBody>
      </p:sp>
      <p:sp>
        <p:nvSpPr>
          <p:cNvPr id="24588" name="Text Box 13"/>
          <p:cNvSpPr txBox="1">
            <a:spLocks noChangeArrowheads="1"/>
          </p:cNvSpPr>
          <p:nvPr/>
        </p:nvSpPr>
        <p:spPr bwMode="auto">
          <a:xfrm>
            <a:off x="928662" y="4077306"/>
            <a:ext cx="1828800" cy="738664"/>
          </a:xfrm>
          <a:prstGeom prst="rect">
            <a:avLst/>
          </a:prstGeom>
          <a:noFill/>
          <a:ln w="9525">
            <a:noFill/>
            <a:miter lim="800000"/>
            <a:headEnd/>
            <a:tailEnd/>
          </a:ln>
        </p:spPr>
        <p:txBody>
          <a:bodyPr>
            <a:spAutoFit/>
          </a:bodyPr>
          <a:lstStyle/>
          <a:p>
            <a:pPr algn="ctr"/>
            <a:r>
              <a:rPr lang="it-IT" sz="1400" b="1" dirty="0">
                <a:solidFill>
                  <a:schemeClr val="bg1"/>
                </a:solidFill>
                <a:latin typeface="Book Antiqua" pitchFamily="18" charset="0"/>
              </a:rPr>
              <a:t>Devono essere soddisfatte 2 condizioni</a:t>
            </a:r>
          </a:p>
        </p:txBody>
      </p:sp>
      <p:sp>
        <p:nvSpPr>
          <p:cNvPr id="24589" name="Rectangle 14"/>
          <p:cNvSpPr>
            <a:spLocks noChangeArrowheads="1"/>
          </p:cNvSpPr>
          <p:nvPr/>
        </p:nvSpPr>
        <p:spPr bwMode="auto">
          <a:xfrm>
            <a:off x="406395" y="5000636"/>
            <a:ext cx="3429000" cy="590931"/>
          </a:xfrm>
          <a:prstGeom prst="rect">
            <a:avLst/>
          </a:prstGeom>
          <a:noFill/>
          <a:ln w="9525">
            <a:noFill/>
            <a:miter lim="800000"/>
            <a:headEnd/>
            <a:tailEnd/>
          </a:ln>
        </p:spPr>
        <p:txBody>
          <a:bodyPr>
            <a:spAutoFit/>
          </a:bodyPr>
          <a:lstStyle/>
          <a:p>
            <a:pPr>
              <a:lnSpc>
                <a:spcPct val="90000"/>
              </a:lnSpc>
              <a:spcBef>
                <a:spcPct val="50000"/>
              </a:spcBef>
            </a:pPr>
            <a:r>
              <a:rPr lang="it-IT">
                <a:latin typeface="Book Antiqua" pitchFamily="18" charset="0"/>
              </a:rPr>
              <a:t>Deve essere garantito l</a:t>
            </a:r>
            <a:r>
              <a:rPr lang="ja-JP" altLang="it-IT">
                <a:latin typeface="Book Antiqua" pitchFamily="18" charset="0"/>
              </a:rPr>
              <a:t>’</a:t>
            </a:r>
            <a:r>
              <a:rPr lang="it-IT" altLang="ja-JP">
                <a:latin typeface="Book Antiqua" pitchFamily="18" charset="0"/>
              </a:rPr>
              <a:t>ottenimento di benefici futuri</a:t>
            </a:r>
            <a:endParaRPr lang="it-IT">
              <a:latin typeface="Book Antiqua" pitchFamily="18" charset="0"/>
            </a:endParaRPr>
          </a:p>
        </p:txBody>
      </p:sp>
      <p:sp>
        <p:nvSpPr>
          <p:cNvPr id="24590" name="Text Box 15"/>
          <p:cNvSpPr txBox="1">
            <a:spLocks noChangeArrowheads="1"/>
          </p:cNvSpPr>
          <p:nvPr/>
        </p:nvSpPr>
        <p:spPr bwMode="auto">
          <a:xfrm>
            <a:off x="406395" y="5610236"/>
            <a:ext cx="3522663" cy="591509"/>
          </a:xfrm>
          <a:prstGeom prst="rect">
            <a:avLst/>
          </a:prstGeom>
          <a:noFill/>
          <a:ln w="9525">
            <a:noFill/>
            <a:miter lim="800000"/>
            <a:headEnd/>
            <a:tailEnd/>
          </a:ln>
        </p:spPr>
        <p:txBody>
          <a:bodyPr>
            <a:spAutoFit/>
          </a:bodyPr>
          <a:lstStyle/>
          <a:p>
            <a:pPr>
              <a:lnSpc>
                <a:spcPct val="90000"/>
              </a:lnSpc>
            </a:pPr>
            <a:r>
              <a:rPr lang="it-IT">
                <a:latin typeface="Book Antiqua" pitchFamily="18" charset="0"/>
              </a:rPr>
              <a:t>Il costo del bene deve essere misurabile in modo attendibile</a:t>
            </a:r>
          </a:p>
        </p:txBody>
      </p:sp>
      <p:sp>
        <p:nvSpPr>
          <p:cNvPr id="24591" name="Text Box 16"/>
          <p:cNvSpPr txBox="1">
            <a:spLocks noChangeArrowheads="1"/>
          </p:cNvSpPr>
          <p:nvPr/>
        </p:nvSpPr>
        <p:spPr bwMode="auto">
          <a:xfrm>
            <a:off x="25395" y="5000636"/>
            <a:ext cx="300082" cy="369332"/>
          </a:xfrm>
          <a:prstGeom prst="rect">
            <a:avLst/>
          </a:prstGeom>
          <a:solidFill>
            <a:srgbClr val="FFFF66"/>
          </a:solidFill>
          <a:ln w="9525">
            <a:noFill/>
            <a:miter lim="800000"/>
            <a:headEnd/>
            <a:tailEnd/>
          </a:ln>
        </p:spPr>
        <p:txBody>
          <a:bodyPr wrap="none">
            <a:spAutoFit/>
          </a:bodyPr>
          <a:lstStyle/>
          <a:p>
            <a:r>
              <a:rPr lang="it-IT">
                <a:latin typeface="Book Antiqua" pitchFamily="18" charset="0"/>
              </a:rPr>
              <a:t>1</a:t>
            </a:r>
          </a:p>
        </p:txBody>
      </p:sp>
      <p:sp>
        <p:nvSpPr>
          <p:cNvPr id="24592" name="Text Box 17"/>
          <p:cNvSpPr txBox="1">
            <a:spLocks noChangeArrowheads="1"/>
          </p:cNvSpPr>
          <p:nvPr/>
        </p:nvSpPr>
        <p:spPr bwMode="auto">
          <a:xfrm>
            <a:off x="25395" y="5610236"/>
            <a:ext cx="300082" cy="369332"/>
          </a:xfrm>
          <a:prstGeom prst="rect">
            <a:avLst/>
          </a:prstGeom>
          <a:solidFill>
            <a:srgbClr val="FFFF66"/>
          </a:solidFill>
          <a:ln w="9525">
            <a:noFill/>
            <a:miter lim="800000"/>
            <a:headEnd/>
            <a:tailEnd/>
          </a:ln>
        </p:spPr>
        <p:txBody>
          <a:bodyPr wrap="none">
            <a:spAutoFit/>
          </a:bodyPr>
          <a:lstStyle/>
          <a:p>
            <a:r>
              <a:rPr lang="it-IT">
                <a:latin typeface="Book Antiqua" pitchFamily="18" charset="0"/>
              </a:rPr>
              <a:t>2</a:t>
            </a:r>
          </a:p>
        </p:txBody>
      </p:sp>
      <p:sp>
        <p:nvSpPr>
          <p:cNvPr id="24595" name="Text Box 20"/>
          <p:cNvSpPr txBox="1">
            <a:spLocks noChangeArrowheads="1"/>
          </p:cNvSpPr>
          <p:nvPr/>
        </p:nvSpPr>
        <p:spPr bwMode="auto">
          <a:xfrm>
            <a:off x="0" y="6283131"/>
            <a:ext cx="9109075" cy="646331"/>
          </a:xfrm>
          <a:prstGeom prst="rect">
            <a:avLst/>
          </a:prstGeom>
          <a:noFill/>
          <a:ln w="9525">
            <a:noFill/>
            <a:miter lim="800000"/>
            <a:headEnd/>
            <a:tailEnd/>
          </a:ln>
        </p:spPr>
        <p:txBody>
          <a:bodyPr wrap="square">
            <a:spAutoFit/>
          </a:bodyPr>
          <a:lstStyle/>
          <a:p>
            <a:pPr>
              <a:spcBef>
                <a:spcPct val="50000"/>
              </a:spcBef>
            </a:pPr>
            <a:r>
              <a:rPr lang="it-IT" dirty="0">
                <a:latin typeface="Book Antiqua" pitchFamily="18" charset="0"/>
              </a:rPr>
              <a:t>(*) Alle società che posseggono immobili destinati alla vendita (es. imprese edilizie e società immobiliari) si applica lo IAS 2 relativo alle rimanenze</a:t>
            </a:r>
          </a:p>
        </p:txBody>
      </p:sp>
      <p:sp>
        <p:nvSpPr>
          <p:cNvPr id="24596" name="Rectangle 23"/>
          <p:cNvSpPr>
            <a:spLocks noChangeArrowheads="1"/>
          </p:cNvSpPr>
          <p:nvPr/>
        </p:nvSpPr>
        <p:spPr bwMode="auto">
          <a:xfrm>
            <a:off x="714348" y="214290"/>
            <a:ext cx="7921625" cy="400110"/>
          </a:xfrm>
          <a:prstGeom prst="rect">
            <a:avLst/>
          </a:prstGeom>
          <a:noFill/>
          <a:ln w="9525">
            <a:noFill/>
            <a:miter lim="800000"/>
            <a:headEnd/>
            <a:tailEnd/>
          </a:ln>
        </p:spPr>
        <p:txBody>
          <a:bodyPr>
            <a:spAutoFit/>
          </a:bodyPr>
          <a:lstStyle/>
          <a:p>
            <a:pPr algn="ctr"/>
            <a:r>
              <a:rPr lang="it-IT" sz="2000" b="1" i="1" dirty="0">
                <a:latin typeface="Book Antiqua" pitchFamily="18" charset="0"/>
              </a:rPr>
              <a:t>Secondo i Principi contabili internazionali dello </a:t>
            </a:r>
            <a:r>
              <a:rPr lang="it-IT" sz="2000" b="1" i="1" dirty="0" err="1">
                <a:latin typeface="Book Antiqua" pitchFamily="18" charset="0"/>
              </a:rPr>
              <a:t>IASB…</a:t>
            </a:r>
            <a:endParaRPr lang="it-IT" sz="2000" b="1" i="1" dirty="0">
              <a:latin typeface="Book Antiqua" pitchFamily="18" charset="0"/>
            </a:endParaRPr>
          </a:p>
        </p:txBody>
      </p:sp>
      <p:cxnSp>
        <p:nvCxnSpPr>
          <p:cNvPr id="23" name="Connettore 1 22"/>
          <p:cNvCxnSpPr/>
          <p:nvPr/>
        </p:nvCxnSpPr>
        <p:spPr>
          <a:xfrm>
            <a:off x="0" y="6215082"/>
            <a:ext cx="5429256"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AutoShape 5"/>
          <p:cNvSpPr>
            <a:spLocks noChangeArrowheads="1"/>
          </p:cNvSpPr>
          <p:nvPr/>
        </p:nvSpPr>
        <p:spPr bwMode="auto">
          <a:xfrm>
            <a:off x="6713919" y="3857628"/>
            <a:ext cx="533400" cy="457200"/>
          </a:xfrm>
          <a:prstGeom prst="downArrow">
            <a:avLst>
              <a:gd name="adj1" fmla="val 50000"/>
              <a:gd name="adj2" fmla="val 25000"/>
            </a:avLst>
          </a:prstGeom>
          <a:solidFill>
            <a:schemeClr val="bg1"/>
          </a:solidFill>
          <a:ln w="9525">
            <a:solidFill>
              <a:schemeClr val="tx1"/>
            </a:solidFill>
            <a:miter lim="800000"/>
            <a:headEnd/>
            <a:tailEnd/>
          </a:ln>
        </p:spPr>
        <p:txBody>
          <a:bodyPr wrap="none" anchor="ctr"/>
          <a:lstStyle/>
          <a:p>
            <a:pPr algn="ctr"/>
            <a:endParaRPr lang="en-US">
              <a:latin typeface="Book Antiqua" pitchFamily="18" charset="0"/>
            </a:endParaRPr>
          </a:p>
        </p:txBody>
      </p:sp>
    </p:spTree>
    <p:extLst>
      <p:ext uri="{BB962C8B-B14F-4D97-AF65-F5344CB8AC3E}">
        <p14:creationId xmlns:p14="http://schemas.microsoft.com/office/powerpoint/2010/main" val="311075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655770" y="479107"/>
            <a:ext cx="448799" cy="318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7292" tIns="43647" rIns="87292" bIns="43647" anchor="ctr">
            <a:spAutoFit/>
          </a:bodyPr>
          <a:lstStyle>
            <a:lvl1pPr defTabSz="873125" eaLnBrk="0" hangingPunct="0">
              <a:defRPr sz="2400">
                <a:solidFill>
                  <a:schemeClr val="tx1"/>
                </a:solidFill>
                <a:latin typeface="Tahoma" pitchFamily="34" charset="0"/>
                <a:ea typeface="MS PGothic" pitchFamily="34" charset="-128"/>
              </a:defRPr>
            </a:lvl1pPr>
            <a:lvl2pPr marL="742950" indent="-285750" defTabSz="873125" eaLnBrk="0" hangingPunct="0">
              <a:defRPr sz="2400">
                <a:solidFill>
                  <a:schemeClr val="tx1"/>
                </a:solidFill>
                <a:latin typeface="Tahoma" pitchFamily="34" charset="0"/>
                <a:ea typeface="MS PGothic" pitchFamily="34" charset="-128"/>
              </a:defRPr>
            </a:lvl2pPr>
            <a:lvl3pPr marL="1143000" indent="-228600" defTabSz="873125" eaLnBrk="0" hangingPunct="0">
              <a:defRPr sz="2400">
                <a:solidFill>
                  <a:schemeClr val="tx1"/>
                </a:solidFill>
                <a:latin typeface="Tahoma" pitchFamily="34" charset="0"/>
                <a:ea typeface="MS PGothic" pitchFamily="34" charset="-128"/>
              </a:defRPr>
            </a:lvl3pPr>
            <a:lvl4pPr marL="1600200" indent="-228600" defTabSz="873125" eaLnBrk="0" hangingPunct="0">
              <a:defRPr sz="2400">
                <a:solidFill>
                  <a:schemeClr val="tx1"/>
                </a:solidFill>
                <a:latin typeface="Tahoma" pitchFamily="34" charset="0"/>
                <a:ea typeface="MS PGothic" pitchFamily="34" charset="-128"/>
              </a:defRPr>
            </a:lvl4pPr>
            <a:lvl5pPr marL="2057400" indent="-228600" defTabSz="873125" eaLnBrk="0" hangingPunct="0">
              <a:defRPr sz="2400">
                <a:solidFill>
                  <a:schemeClr val="tx1"/>
                </a:solidFill>
                <a:latin typeface="Tahoma" pitchFamily="34" charset="0"/>
                <a:ea typeface="MS PGothic" pitchFamily="34" charset="-128"/>
              </a:defRPr>
            </a:lvl5pPr>
            <a:lvl6pPr marL="2514600" indent="-228600" defTabSz="873125"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defTabSz="873125"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defTabSz="873125"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defTabSz="873125"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ctr"/>
            <a:r>
              <a:rPr lang="it-IT" sz="1500" b="1">
                <a:latin typeface="Trebuchet MS" pitchFamily="34" charset="0"/>
              </a:rPr>
              <a:t>IAS</a:t>
            </a:r>
          </a:p>
        </p:txBody>
      </p:sp>
      <p:sp>
        <p:nvSpPr>
          <p:cNvPr id="867331" name="Rectangle 3"/>
          <p:cNvSpPr>
            <a:spLocks noChangeArrowheads="1"/>
          </p:cNvSpPr>
          <p:nvPr/>
        </p:nvSpPr>
        <p:spPr bwMode="auto">
          <a:xfrm>
            <a:off x="567432" y="1338684"/>
            <a:ext cx="8185150" cy="2017713"/>
          </a:xfrm>
          <a:prstGeom prst="rect">
            <a:avLst/>
          </a:prstGeom>
          <a:noFill/>
          <a:ln w="9525">
            <a:noFill/>
            <a:miter lim="800000"/>
            <a:headEnd/>
            <a:tailEnd/>
          </a:ln>
          <a:effectLst/>
        </p:spPr>
        <p:txBody>
          <a:bodyPr lIns="87292" tIns="43647" rIns="87292" bIns="43647"/>
          <a:lstStyle/>
          <a:p>
            <a:pPr>
              <a:spcBef>
                <a:spcPct val="55000"/>
              </a:spcBef>
              <a:buClr>
                <a:schemeClr val="hlink"/>
              </a:buClr>
              <a:buSzPct val="70000"/>
              <a:buFont typeface="Wingdings" pitchFamily="2" charset="2"/>
              <a:buNone/>
            </a:pPr>
            <a:r>
              <a:rPr lang="it-IT" sz="1400" b="1" dirty="0">
                <a:latin typeface="Trebuchet MS" pitchFamily="34" charset="0"/>
              </a:rPr>
              <a:t>Gli ammortamenti iscritti a conto economico potrebbero pertanto ridursi, con un effetto positivo sul risultato economico.</a:t>
            </a:r>
          </a:p>
          <a:p>
            <a:pPr>
              <a:spcBef>
                <a:spcPct val="20000"/>
              </a:spcBef>
              <a:buClr>
                <a:schemeClr val="hlink"/>
              </a:buClr>
              <a:buSzPct val="70000"/>
              <a:buFont typeface="Wingdings" pitchFamily="2" charset="2"/>
              <a:buNone/>
            </a:pPr>
            <a:r>
              <a:rPr lang="it-IT" sz="1400" b="1" dirty="0">
                <a:latin typeface="Trebuchet MS" pitchFamily="34" charset="0"/>
              </a:rPr>
              <a:t>I fabbricati possono essere valutati in due diversi modi:</a:t>
            </a:r>
          </a:p>
          <a:p>
            <a:pPr marL="582613" lvl="1" indent="-198438">
              <a:spcBef>
                <a:spcPct val="20000"/>
              </a:spcBef>
              <a:buClr>
                <a:schemeClr val="tx1"/>
              </a:buClr>
              <a:buFontTx/>
              <a:buChar char="–"/>
            </a:pPr>
            <a:r>
              <a:rPr lang="it-IT" sz="1400" b="1" dirty="0">
                <a:latin typeface="Trebuchet MS" pitchFamily="34" charset="0"/>
              </a:rPr>
              <a:t>al costo al netto degli ammortamenti e delle perdite durevoli di valore</a:t>
            </a:r>
          </a:p>
          <a:p>
            <a:pPr marL="582613" lvl="1" indent="-198438">
              <a:spcBef>
                <a:spcPct val="20000"/>
              </a:spcBef>
              <a:buClr>
                <a:schemeClr val="tx1"/>
              </a:buClr>
              <a:buFontTx/>
              <a:buChar char="–"/>
            </a:pPr>
            <a:r>
              <a:rPr lang="it-IT" sz="1400" b="1" dirty="0">
                <a:latin typeface="Trebuchet MS" pitchFamily="34" charset="0"/>
              </a:rPr>
              <a:t>a un valore rivalutato, pari al valore corrente alla data di rivalutazione meno gli ammortamenti e le perdite durevoli di valore accumulate in modo che il valore iscritto non differisca significativamente da quello che sarebbe il valore corrente alla data del bilancio. La rivalutazione è iscritta in contropartita al PN e rappresentata tra gli OCI</a:t>
            </a:r>
            <a:endParaRPr lang="it-IT" sz="1200" b="1" dirty="0">
              <a:latin typeface="Trebuchet MS" pitchFamily="34" charset="0"/>
            </a:endParaRPr>
          </a:p>
        </p:txBody>
      </p:sp>
      <p:sp>
        <p:nvSpPr>
          <p:cNvPr id="867332" name="Rectangle 4"/>
          <p:cNvSpPr>
            <a:spLocks noChangeArrowheads="1"/>
          </p:cNvSpPr>
          <p:nvPr/>
        </p:nvSpPr>
        <p:spPr bwMode="auto">
          <a:xfrm>
            <a:off x="2932807" y="3925297"/>
            <a:ext cx="5854700" cy="1247775"/>
          </a:xfrm>
          <a:prstGeom prst="rect">
            <a:avLst/>
          </a:prstGeom>
          <a:noFill/>
          <a:ln w="9525">
            <a:noFill/>
            <a:miter lim="800000"/>
            <a:headEnd/>
            <a:tailEnd/>
          </a:ln>
          <a:effectLst/>
        </p:spPr>
        <p:txBody>
          <a:bodyPr lIns="87292" tIns="43647" rIns="87292" bIns="43647"/>
          <a:lstStyle/>
          <a:p>
            <a:pPr>
              <a:spcBef>
                <a:spcPct val="55000"/>
              </a:spcBef>
              <a:buClr>
                <a:schemeClr val="hlink"/>
              </a:buClr>
              <a:buSzPct val="70000"/>
              <a:buFont typeface="Wingdings" pitchFamily="2" charset="2"/>
              <a:buNone/>
            </a:pPr>
            <a:r>
              <a:rPr lang="it-IT" sz="1400" b="1">
                <a:latin typeface="Trebuchet MS" pitchFamily="34" charset="0"/>
              </a:rPr>
              <a:t>Gli investimenti immobiliari (quindi in immobili non strumentali) sono valutati al fair value (criterio </a:t>
            </a:r>
            <a:r>
              <a:rPr lang="ja-JP" altLang="it-IT" sz="1400" b="1">
                <a:latin typeface="Trebuchet MS" pitchFamily="34" charset="0"/>
              </a:rPr>
              <a:t>“</a:t>
            </a:r>
            <a:r>
              <a:rPr lang="it-IT" altLang="ja-JP" sz="1400" b="1">
                <a:latin typeface="Trebuchet MS" pitchFamily="34" charset="0"/>
              </a:rPr>
              <a:t>preferito</a:t>
            </a:r>
            <a:r>
              <a:rPr lang="ja-JP" altLang="it-IT" sz="1400" b="1">
                <a:latin typeface="Trebuchet MS" pitchFamily="34" charset="0"/>
              </a:rPr>
              <a:t>”</a:t>
            </a:r>
            <a:r>
              <a:rPr lang="it-IT" altLang="ja-JP" sz="1400" b="1">
                <a:latin typeface="Trebuchet MS" pitchFamily="34" charset="0"/>
              </a:rPr>
              <a:t>) o al costo (criterio </a:t>
            </a:r>
            <a:r>
              <a:rPr lang="ja-JP" altLang="it-IT" sz="1400" b="1">
                <a:latin typeface="Trebuchet MS" pitchFamily="34" charset="0"/>
              </a:rPr>
              <a:t>“</a:t>
            </a:r>
            <a:r>
              <a:rPr lang="it-IT" altLang="ja-JP" sz="1400" b="1">
                <a:latin typeface="Trebuchet MS" pitchFamily="34" charset="0"/>
              </a:rPr>
              <a:t>accettato</a:t>
            </a:r>
            <a:r>
              <a:rPr lang="ja-JP" altLang="it-IT" sz="1400" b="1">
                <a:latin typeface="Trebuchet MS" pitchFamily="34" charset="0"/>
              </a:rPr>
              <a:t>”</a:t>
            </a:r>
            <a:r>
              <a:rPr lang="it-IT" altLang="ja-JP" sz="1400" b="1">
                <a:latin typeface="Trebuchet MS" pitchFamily="34" charset="0"/>
              </a:rPr>
              <a:t>)</a:t>
            </a:r>
          </a:p>
          <a:p>
            <a:pPr>
              <a:spcBef>
                <a:spcPct val="55000"/>
              </a:spcBef>
              <a:buClr>
                <a:schemeClr val="hlink"/>
              </a:buClr>
              <a:buSzPct val="70000"/>
              <a:buFont typeface="Wingdings" pitchFamily="2" charset="2"/>
              <a:buNone/>
            </a:pPr>
            <a:r>
              <a:rPr lang="it-IT" sz="1400" b="1">
                <a:latin typeface="Trebuchet MS" pitchFamily="34" charset="0"/>
              </a:rPr>
              <a:t>In caso di valutazione a fair value, la rivalutazione è iscritta in contropartita al Conto Economico</a:t>
            </a:r>
          </a:p>
        </p:txBody>
      </p:sp>
      <p:sp>
        <p:nvSpPr>
          <p:cNvPr id="867333" name="Rectangle 5"/>
          <p:cNvSpPr>
            <a:spLocks noChangeArrowheads="1"/>
          </p:cNvSpPr>
          <p:nvPr/>
        </p:nvSpPr>
        <p:spPr bwMode="auto">
          <a:xfrm>
            <a:off x="826195" y="5540528"/>
            <a:ext cx="6629400" cy="1079500"/>
          </a:xfrm>
          <a:prstGeom prst="rect">
            <a:avLst/>
          </a:prstGeom>
          <a:noFill/>
          <a:ln w="38100">
            <a:solidFill>
              <a:srgbClr val="FFFF00"/>
            </a:solidFill>
            <a:miter lim="800000"/>
            <a:headEnd/>
            <a:tailEnd/>
          </a:ln>
          <a:effectLst/>
        </p:spPr>
        <p:txBody>
          <a:bodyPr lIns="87292" tIns="43647" rIns="87292" bIns="43647"/>
          <a:lstStyle/>
          <a:p>
            <a:pPr marL="582613" lvl="1" indent="-198438">
              <a:spcBef>
                <a:spcPct val="55000"/>
              </a:spcBef>
              <a:buClr>
                <a:schemeClr val="tx1"/>
              </a:buClr>
            </a:pPr>
            <a:r>
              <a:rPr lang="it-IT" sz="1400" b="1">
                <a:latin typeface="Trebuchet MS" pitchFamily="34" charset="0"/>
              </a:rPr>
              <a:t>E</a:t>
            </a:r>
            <a:r>
              <a:rPr lang="ja-JP" altLang="it-IT" sz="1400" b="1">
                <a:latin typeface="Trebuchet MS" pitchFamily="34" charset="0"/>
              </a:rPr>
              <a:t>’</a:t>
            </a:r>
            <a:r>
              <a:rPr lang="it-IT" altLang="ja-JP" sz="1400" b="1">
                <a:latin typeface="Trebuchet MS" pitchFamily="34" charset="0"/>
              </a:rPr>
              <a:t> importane rimarcare che:</a:t>
            </a:r>
          </a:p>
          <a:p>
            <a:pPr marL="582613" lvl="1" indent="-198438">
              <a:spcBef>
                <a:spcPct val="55000"/>
              </a:spcBef>
              <a:buClr>
                <a:schemeClr val="tx1"/>
              </a:buClr>
            </a:pPr>
            <a:r>
              <a:rPr lang="it-IT" sz="1400" b="1" i="1">
                <a:latin typeface="Trebuchet MS" pitchFamily="34" charset="0"/>
              </a:rPr>
              <a:t>                                      Terreni                                   vita indefinita</a:t>
            </a:r>
          </a:p>
          <a:p>
            <a:pPr marL="582613" lvl="1" indent="-198438">
              <a:spcBef>
                <a:spcPct val="55000"/>
              </a:spcBef>
              <a:buClr>
                <a:schemeClr val="tx1"/>
              </a:buClr>
            </a:pPr>
            <a:r>
              <a:rPr lang="it-IT" sz="1400" b="1" i="1">
                <a:latin typeface="Trebuchet MS" pitchFamily="34" charset="0"/>
              </a:rPr>
              <a:t>                                      Fabbricati                                vita definita</a:t>
            </a:r>
          </a:p>
          <a:p>
            <a:pPr marL="582613" lvl="1" indent="-198438">
              <a:spcBef>
                <a:spcPct val="55000"/>
              </a:spcBef>
              <a:buClr>
                <a:schemeClr val="tx1"/>
              </a:buClr>
            </a:pPr>
            <a:endParaRPr lang="it-IT" sz="1400" i="1">
              <a:latin typeface="Trebuchet MS" pitchFamily="34" charset="0"/>
            </a:endParaRPr>
          </a:p>
        </p:txBody>
      </p:sp>
      <p:sp>
        <p:nvSpPr>
          <p:cNvPr id="25606" name="AutoShape 6"/>
          <p:cNvSpPr>
            <a:spLocks noChangeArrowheads="1"/>
          </p:cNvSpPr>
          <p:nvPr/>
        </p:nvSpPr>
        <p:spPr bwMode="auto">
          <a:xfrm>
            <a:off x="4712395" y="5630897"/>
            <a:ext cx="609600" cy="733663"/>
          </a:xfrm>
          <a:prstGeom prst="rightArrow">
            <a:avLst>
              <a:gd name="adj1" fmla="val 50000"/>
              <a:gd name="adj2" fmla="val 100000"/>
            </a:avLst>
          </a:prstGeom>
          <a:solidFill>
            <a:srgbClr val="FFFF00"/>
          </a:solidFill>
          <a:ln w="12700">
            <a:solidFill>
              <a:schemeClr val="tx1"/>
            </a:solidFill>
            <a:miter lim="800000"/>
            <a:headEnd/>
            <a:tailEnd/>
          </a:ln>
        </p:spPr>
        <p:txBody>
          <a:bodyPr anchor="ctr">
            <a:spAutoFit/>
          </a:bodyPr>
          <a:lstStyle/>
          <a:p>
            <a:pPr algn="ctr"/>
            <a:endParaRPr lang="en-US">
              <a:latin typeface="Trebuchet MS" pitchFamily="34" charset="0"/>
            </a:endParaRPr>
          </a:p>
        </p:txBody>
      </p:sp>
      <p:sp>
        <p:nvSpPr>
          <p:cNvPr id="25607" name="AutoShape 7"/>
          <p:cNvSpPr>
            <a:spLocks noChangeArrowheads="1"/>
          </p:cNvSpPr>
          <p:nvPr/>
        </p:nvSpPr>
        <p:spPr bwMode="auto">
          <a:xfrm>
            <a:off x="4712395" y="5935697"/>
            <a:ext cx="609600" cy="733663"/>
          </a:xfrm>
          <a:prstGeom prst="rightArrow">
            <a:avLst>
              <a:gd name="adj1" fmla="val 50000"/>
              <a:gd name="adj2" fmla="val 100000"/>
            </a:avLst>
          </a:prstGeom>
          <a:solidFill>
            <a:srgbClr val="FFFF00"/>
          </a:solidFill>
          <a:ln w="12700">
            <a:solidFill>
              <a:schemeClr val="tx1"/>
            </a:solidFill>
            <a:miter lim="800000"/>
            <a:headEnd/>
            <a:tailEnd/>
          </a:ln>
        </p:spPr>
        <p:txBody>
          <a:bodyPr anchor="ctr">
            <a:spAutoFit/>
          </a:bodyPr>
          <a:lstStyle/>
          <a:p>
            <a:pPr algn="ctr"/>
            <a:endParaRPr lang="en-US">
              <a:latin typeface="Trebuchet MS" pitchFamily="34" charset="0"/>
            </a:endParaRPr>
          </a:p>
        </p:txBody>
      </p:sp>
      <p:sp>
        <p:nvSpPr>
          <p:cNvPr id="25608" name="Rectangle 8"/>
          <p:cNvSpPr>
            <a:spLocks noChangeArrowheads="1"/>
          </p:cNvSpPr>
          <p:nvPr/>
        </p:nvSpPr>
        <p:spPr bwMode="auto">
          <a:xfrm>
            <a:off x="251520" y="536997"/>
            <a:ext cx="2451100" cy="738664"/>
          </a:xfrm>
          <a:prstGeom prst="rect">
            <a:avLst/>
          </a:prstGeom>
          <a:solidFill>
            <a:srgbClr val="FFFFCC"/>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lgn="ctr"/>
            <a:r>
              <a:rPr lang="it-IT" sz="1400" b="1" dirty="0">
                <a:latin typeface="Trebuchet MS" pitchFamily="34" charset="0"/>
              </a:rPr>
              <a:t>Terreni e fabbricati</a:t>
            </a:r>
          </a:p>
          <a:p>
            <a:pPr algn="ctr"/>
            <a:r>
              <a:rPr lang="it-IT" sz="1400" b="1" dirty="0">
                <a:latin typeface="Trebuchet MS" pitchFamily="34" charset="0"/>
              </a:rPr>
              <a:t>(IAS 16 – Immobili, impianti e macchinari)</a:t>
            </a:r>
          </a:p>
        </p:txBody>
      </p:sp>
      <p:sp>
        <p:nvSpPr>
          <p:cNvPr id="25609" name="Rectangle 9"/>
          <p:cNvSpPr>
            <a:spLocks noChangeArrowheads="1"/>
          </p:cNvSpPr>
          <p:nvPr/>
        </p:nvSpPr>
        <p:spPr bwMode="auto">
          <a:xfrm>
            <a:off x="2775645" y="476672"/>
            <a:ext cx="601186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r>
              <a:rPr lang="it-IT" sz="1400" b="1">
                <a:latin typeface="Trebuchet MS" pitchFamily="34" charset="0"/>
              </a:rPr>
              <a:t>I terreni non potranno più essere ammortizzati. I beni complessi dovranno essere sottoposti ad ammortamento separato, in funzione delle differenti vite utili delle singole componenti</a:t>
            </a:r>
          </a:p>
        </p:txBody>
      </p:sp>
      <p:sp>
        <p:nvSpPr>
          <p:cNvPr id="25610" name="Rectangle 10"/>
          <p:cNvSpPr>
            <a:spLocks noChangeArrowheads="1"/>
          </p:cNvSpPr>
          <p:nvPr/>
        </p:nvSpPr>
        <p:spPr bwMode="auto">
          <a:xfrm>
            <a:off x="272157" y="3925297"/>
            <a:ext cx="2503488" cy="738664"/>
          </a:xfrm>
          <a:prstGeom prst="rect">
            <a:avLst/>
          </a:prstGeom>
          <a:solidFill>
            <a:srgbClr val="FFFFCC"/>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lgn="ctr"/>
            <a:r>
              <a:rPr lang="it-IT" sz="1400" b="1">
                <a:latin typeface="Trebuchet MS" pitchFamily="34" charset="0"/>
              </a:rPr>
              <a:t>Immobili non strumentali</a:t>
            </a:r>
          </a:p>
          <a:p>
            <a:pPr algn="ctr"/>
            <a:r>
              <a:rPr lang="it-IT" sz="1400" b="1">
                <a:latin typeface="Trebuchet MS" pitchFamily="34" charset="0"/>
              </a:rPr>
              <a:t>(IAS 40 – Investimenti immobiliari)</a:t>
            </a: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12</a:t>
            </a:fld>
            <a:endParaRPr lang="en-US"/>
          </a:p>
        </p:txBody>
      </p:sp>
    </p:spTree>
    <p:extLst>
      <p:ext uri="{BB962C8B-B14F-4D97-AF65-F5344CB8AC3E}">
        <p14:creationId xmlns:p14="http://schemas.microsoft.com/office/powerpoint/2010/main" val="3798888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ChangeArrowheads="1"/>
          </p:cNvSpPr>
          <p:nvPr/>
        </p:nvSpPr>
        <p:spPr bwMode="auto">
          <a:xfrm>
            <a:off x="1674440" y="44624"/>
            <a:ext cx="50292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it-IT" b="1">
                <a:latin typeface="Trebuchet MS" pitchFamily="34" charset="0"/>
              </a:rPr>
              <a:t>Valutazione successiva</a:t>
            </a:r>
          </a:p>
        </p:txBody>
      </p:sp>
      <p:sp>
        <p:nvSpPr>
          <p:cNvPr id="27651" name="Text Box 4"/>
          <p:cNvSpPr txBox="1">
            <a:spLocks noChangeArrowheads="1"/>
          </p:cNvSpPr>
          <p:nvPr/>
        </p:nvSpPr>
        <p:spPr bwMode="auto">
          <a:xfrm>
            <a:off x="221878" y="1640061"/>
            <a:ext cx="1066800" cy="427038"/>
          </a:xfrm>
          <a:prstGeom prst="rect">
            <a:avLst/>
          </a:prstGeom>
          <a:solidFill>
            <a:srgbClr val="BDFFF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ctr" eaLnBrk="1" hangingPunct="1"/>
            <a:r>
              <a:rPr lang="it-IT" sz="2200">
                <a:latin typeface="Trebuchet MS" pitchFamily="34" charset="0"/>
              </a:rPr>
              <a:t>IAS 16</a:t>
            </a:r>
          </a:p>
        </p:txBody>
      </p:sp>
      <p:sp>
        <p:nvSpPr>
          <p:cNvPr id="27652" name="Text Box 5"/>
          <p:cNvSpPr txBox="1">
            <a:spLocks noChangeArrowheads="1"/>
          </p:cNvSpPr>
          <p:nvPr/>
        </p:nvSpPr>
        <p:spPr bwMode="auto">
          <a:xfrm>
            <a:off x="1515690" y="578024"/>
            <a:ext cx="6915150" cy="1143000"/>
          </a:xfrm>
          <a:prstGeom prst="rect">
            <a:avLst/>
          </a:prstGeom>
          <a:solidFill>
            <a:srgbClr val="E3E8F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r>
              <a:rPr lang="it-IT" sz="1800" b="1">
                <a:latin typeface="Trebuchet MS" pitchFamily="34" charset="0"/>
              </a:rPr>
              <a:t>Al costo</a:t>
            </a:r>
          </a:p>
          <a:p>
            <a:pPr algn="just" eaLnBrk="1" hangingPunct="1"/>
            <a:r>
              <a:rPr lang="it-IT" sz="1600" i="1">
                <a:latin typeface="Trebuchet MS" pitchFamily="34" charset="0"/>
              </a:rPr>
              <a:t>N.B. Ciascun componente che ha un costo significativo rispetto al bene deve essere ammortizzato separatamente (i.e. separazione di terreni e fabbricati che sono contabilmente rilevati in un unico bene)</a:t>
            </a:r>
          </a:p>
        </p:txBody>
      </p:sp>
      <p:sp>
        <p:nvSpPr>
          <p:cNvPr id="27653" name="AutoShape 6"/>
          <p:cNvSpPr>
            <a:spLocks noChangeArrowheads="1"/>
          </p:cNvSpPr>
          <p:nvPr/>
        </p:nvSpPr>
        <p:spPr bwMode="auto">
          <a:xfrm>
            <a:off x="753690" y="484361"/>
            <a:ext cx="595313" cy="762000"/>
          </a:xfrm>
          <a:prstGeom prst="rightArrow">
            <a:avLst>
              <a:gd name="adj1" fmla="val 50000"/>
              <a:gd name="adj2" fmla="val 25000"/>
            </a:avLst>
          </a:prstGeom>
          <a:solidFill>
            <a:srgbClr val="FFFF00"/>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27654" name="AutoShape 7"/>
          <p:cNvSpPr>
            <a:spLocks noChangeArrowheads="1"/>
          </p:cNvSpPr>
          <p:nvPr/>
        </p:nvSpPr>
        <p:spPr bwMode="auto">
          <a:xfrm>
            <a:off x="779090" y="2313161"/>
            <a:ext cx="595313" cy="762000"/>
          </a:xfrm>
          <a:prstGeom prst="rightArrow">
            <a:avLst>
              <a:gd name="adj1" fmla="val 50000"/>
              <a:gd name="adj2" fmla="val 25000"/>
            </a:avLst>
          </a:prstGeom>
          <a:solidFill>
            <a:srgbClr val="FFFF00"/>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27655" name="Text Box 8"/>
          <p:cNvSpPr txBox="1">
            <a:spLocks noChangeArrowheads="1"/>
          </p:cNvSpPr>
          <p:nvPr/>
        </p:nvSpPr>
        <p:spPr bwMode="auto">
          <a:xfrm>
            <a:off x="1591890" y="2102024"/>
            <a:ext cx="6911975" cy="1905000"/>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indent="282575"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r>
              <a:rPr lang="it-IT" sz="1800" b="1" dirty="0">
                <a:latin typeface="Trebuchet MS" pitchFamily="34" charset="0"/>
              </a:rPr>
              <a:t>Al fair </a:t>
            </a:r>
            <a:r>
              <a:rPr lang="it-IT" sz="1800" b="1" dirty="0" err="1">
                <a:latin typeface="Trebuchet MS" pitchFamily="34" charset="0"/>
              </a:rPr>
              <a:t>value</a:t>
            </a:r>
            <a:r>
              <a:rPr lang="it-IT" sz="1600" dirty="0">
                <a:latin typeface="Trebuchet MS" pitchFamily="34" charset="0"/>
              </a:rPr>
              <a:t>,</a:t>
            </a:r>
            <a:r>
              <a:rPr lang="it-IT" sz="1800" b="1" dirty="0">
                <a:latin typeface="Trebuchet MS" pitchFamily="34" charset="0"/>
              </a:rPr>
              <a:t> </a:t>
            </a:r>
            <a:r>
              <a:rPr lang="it-IT" sz="1600" dirty="0">
                <a:latin typeface="Trebuchet MS" pitchFamily="34" charset="0"/>
              </a:rPr>
              <a:t>se determinabile in modo attendibile, con imputazione delle relative variazioni:</a:t>
            </a:r>
          </a:p>
          <a:p>
            <a:pPr algn="just" eaLnBrk="1" hangingPunct="1">
              <a:buFontTx/>
              <a:buAutoNum type="arabicParenR"/>
            </a:pPr>
            <a:r>
              <a:rPr lang="it-IT" sz="1600" dirty="0">
                <a:latin typeface="Trebuchet MS" pitchFamily="34" charset="0"/>
              </a:rPr>
              <a:t> in apposita </a:t>
            </a:r>
            <a:r>
              <a:rPr lang="it-IT" sz="1600" b="1" dirty="0">
                <a:latin typeface="Trebuchet MS" pitchFamily="34" charset="0"/>
              </a:rPr>
              <a:t>riserva del patrimonio netto</a:t>
            </a:r>
            <a:r>
              <a:rPr lang="it-IT" sz="1600" dirty="0">
                <a:latin typeface="Trebuchet MS" pitchFamily="34" charset="0"/>
              </a:rPr>
              <a:t> (rivalutazioni, ma se vi sono state precedentemente delle svalutazioni, bisogna prima compensarle passando per il C/E);</a:t>
            </a:r>
          </a:p>
          <a:p>
            <a:pPr algn="just" eaLnBrk="1" hangingPunct="1">
              <a:buFontTx/>
              <a:buAutoNum type="arabicParenR"/>
            </a:pPr>
            <a:r>
              <a:rPr lang="it-IT" sz="1600" dirty="0">
                <a:latin typeface="Trebuchet MS" pitchFamily="34" charset="0"/>
              </a:rPr>
              <a:t> a conto economico (svalutazioni, dopo aver stornato le eventuali riserve create per le rivalutazioni effettuate in esercizi precedenti )</a:t>
            </a:r>
          </a:p>
        </p:txBody>
      </p:sp>
      <p:sp>
        <p:nvSpPr>
          <p:cNvPr id="27656" name="Text Box 9"/>
          <p:cNvSpPr txBox="1">
            <a:spLocks noChangeArrowheads="1"/>
          </p:cNvSpPr>
          <p:nvPr/>
        </p:nvSpPr>
        <p:spPr bwMode="auto">
          <a:xfrm>
            <a:off x="379040" y="5745262"/>
            <a:ext cx="1066800" cy="427037"/>
          </a:xfrm>
          <a:prstGeom prst="rect">
            <a:avLst/>
          </a:prstGeom>
          <a:solidFill>
            <a:srgbClr val="BDFFF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ctr" eaLnBrk="1" hangingPunct="1"/>
            <a:r>
              <a:rPr lang="it-IT" sz="2200">
                <a:latin typeface="Trebuchet MS" pitchFamily="34" charset="0"/>
              </a:rPr>
              <a:t>IAS 40</a:t>
            </a:r>
          </a:p>
        </p:txBody>
      </p:sp>
      <p:sp>
        <p:nvSpPr>
          <p:cNvPr id="27657" name="Text Box 10"/>
          <p:cNvSpPr txBox="1">
            <a:spLocks noChangeArrowheads="1"/>
          </p:cNvSpPr>
          <p:nvPr/>
        </p:nvSpPr>
        <p:spPr bwMode="auto">
          <a:xfrm>
            <a:off x="1979240" y="5027712"/>
            <a:ext cx="6553200" cy="685800"/>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r>
              <a:rPr lang="it-IT" sz="1800" b="1">
                <a:latin typeface="Trebuchet MS" pitchFamily="34" charset="0"/>
              </a:rPr>
              <a:t>Al fair value</a:t>
            </a:r>
            <a:r>
              <a:rPr lang="it-IT" sz="1600">
                <a:latin typeface="Trebuchet MS" pitchFamily="34" charset="0"/>
              </a:rPr>
              <a:t>, con imputazione delle relative variazioni a </a:t>
            </a:r>
            <a:r>
              <a:rPr lang="it-IT" sz="1600" b="1">
                <a:latin typeface="Trebuchet MS" pitchFamily="34" charset="0"/>
              </a:rPr>
              <a:t>conto economico</a:t>
            </a:r>
          </a:p>
        </p:txBody>
      </p:sp>
      <p:sp>
        <p:nvSpPr>
          <p:cNvPr id="27658" name="Text Box 11"/>
          <p:cNvSpPr txBox="1">
            <a:spLocks noChangeArrowheads="1"/>
          </p:cNvSpPr>
          <p:nvPr/>
        </p:nvSpPr>
        <p:spPr bwMode="auto">
          <a:xfrm>
            <a:off x="1979712" y="6266135"/>
            <a:ext cx="1447800" cy="403225"/>
          </a:xfrm>
          <a:prstGeom prst="rect">
            <a:avLst/>
          </a:prstGeom>
          <a:solidFill>
            <a:srgbClr val="E3E8F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r>
              <a:rPr lang="it-IT" sz="1800" b="1" dirty="0">
                <a:latin typeface="Trebuchet MS" pitchFamily="34" charset="0"/>
              </a:rPr>
              <a:t>Al costo</a:t>
            </a:r>
          </a:p>
        </p:txBody>
      </p:sp>
      <p:sp>
        <p:nvSpPr>
          <p:cNvPr id="27659" name="AutoShape 12"/>
          <p:cNvSpPr>
            <a:spLocks noChangeArrowheads="1"/>
          </p:cNvSpPr>
          <p:nvPr/>
        </p:nvSpPr>
        <p:spPr bwMode="auto">
          <a:xfrm>
            <a:off x="1229940" y="4978499"/>
            <a:ext cx="595313" cy="762000"/>
          </a:xfrm>
          <a:prstGeom prst="rightArrow">
            <a:avLst>
              <a:gd name="adj1" fmla="val 50000"/>
              <a:gd name="adj2" fmla="val 25000"/>
            </a:avLst>
          </a:prstGeom>
          <a:solidFill>
            <a:srgbClr val="FFFF00"/>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27660" name="AutoShape 13"/>
          <p:cNvSpPr>
            <a:spLocks noChangeArrowheads="1"/>
          </p:cNvSpPr>
          <p:nvPr/>
        </p:nvSpPr>
        <p:spPr bwMode="auto">
          <a:xfrm>
            <a:off x="1259632" y="6052393"/>
            <a:ext cx="595313" cy="688975"/>
          </a:xfrm>
          <a:prstGeom prst="rightArrow">
            <a:avLst>
              <a:gd name="adj1" fmla="val 50000"/>
              <a:gd name="adj2" fmla="val 25000"/>
            </a:avLst>
          </a:prstGeom>
          <a:solidFill>
            <a:srgbClr val="FFFF00"/>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13</a:t>
            </a:fld>
            <a:endParaRPr lang="en-US"/>
          </a:p>
        </p:txBody>
      </p:sp>
    </p:spTree>
    <p:extLst>
      <p:ext uri="{BB962C8B-B14F-4D97-AF65-F5344CB8AC3E}">
        <p14:creationId xmlns:p14="http://schemas.microsoft.com/office/powerpoint/2010/main" val="3833097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3419153" y="44624"/>
            <a:ext cx="1077539" cy="461665"/>
          </a:xfrm>
          <a:prstGeom prst="rect">
            <a:avLst/>
          </a:prstGeom>
          <a:solidFill>
            <a:srgbClr val="FFFFCC"/>
          </a:solidFill>
          <a:ln w="28575">
            <a:solidFill>
              <a:schemeClr val="bg1"/>
            </a:solidFill>
            <a:miter lim="800000"/>
            <a:headEnd/>
            <a:tailEnd/>
          </a:ln>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b="1">
                <a:solidFill>
                  <a:srgbClr val="A50021"/>
                </a:solidFill>
                <a:latin typeface="Trebuchet MS" pitchFamily="34" charset="0"/>
              </a:rPr>
              <a:t>IAS 16</a:t>
            </a:r>
          </a:p>
        </p:txBody>
      </p:sp>
      <p:sp>
        <p:nvSpPr>
          <p:cNvPr id="1014787" name="Text Box 3"/>
          <p:cNvSpPr txBox="1">
            <a:spLocks noChangeArrowheads="1"/>
          </p:cNvSpPr>
          <p:nvPr/>
        </p:nvSpPr>
        <p:spPr bwMode="auto">
          <a:xfrm>
            <a:off x="394966" y="188640"/>
            <a:ext cx="8101012" cy="861774"/>
          </a:xfrm>
          <a:prstGeom prst="rect">
            <a:avLst/>
          </a:prstGeom>
          <a:noFill/>
          <a:ln w="9525">
            <a:noFill/>
            <a:miter lim="800000"/>
            <a:headEnd/>
            <a:tailEnd/>
          </a:ln>
          <a:effec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spcBef>
                <a:spcPct val="50000"/>
              </a:spcBef>
            </a:pPr>
            <a:r>
              <a:rPr lang="it-IT" sz="2000" b="1" dirty="0">
                <a:solidFill>
                  <a:schemeClr val="folHlink"/>
                </a:solidFill>
                <a:effectLst>
                  <a:outerShdw blurRad="38100" dist="38100" dir="2700000" algn="tl">
                    <a:srgbClr val="000000"/>
                  </a:outerShdw>
                </a:effectLst>
                <a:latin typeface="Trebuchet MS" pitchFamily="34" charset="0"/>
              </a:rPr>
              <a:t>Modello del costo:</a:t>
            </a:r>
          </a:p>
          <a:p>
            <a:pPr eaLnBrk="1" hangingPunct="1">
              <a:spcBef>
                <a:spcPct val="50000"/>
              </a:spcBef>
            </a:pPr>
            <a:r>
              <a:rPr lang="it-IT" sz="2000" dirty="0">
                <a:effectLst>
                  <a:outerShdw blurRad="38100" dist="38100" dir="2700000" algn="tl">
                    <a:srgbClr val="000000"/>
                  </a:outerShdw>
                </a:effectLst>
                <a:latin typeface="Trebuchet MS" pitchFamily="34" charset="0"/>
              </a:rPr>
              <a:t>Costo meno </a:t>
            </a:r>
            <a:r>
              <a:rPr lang="it-IT" sz="2000" b="1" u="sng" dirty="0">
                <a:effectLst>
                  <a:outerShdw blurRad="38100" dist="38100" dir="2700000" algn="tl">
                    <a:srgbClr val="000000"/>
                  </a:outerShdw>
                </a:effectLst>
                <a:latin typeface="Trebuchet MS" pitchFamily="34" charset="0"/>
              </a:rPr>
              <a:t>Ammortamenti</a:t>
            </a:r>
            <a:r>
              <a:rPr lang="it-IT" sz="2000" dirty="0">
                <a:effectLst>
                  <a:outerShdw blurRad="38100" dist="38100" dir="2700000" algn="tl">
                    <a:srgbClr val="000000"/>
                  </a:outerShdw>
                </a:effectLst>
                <a:latin typeface="Trebuchet MS" pitchFamily="34" charset="0"/>
              </a:rPr>
              <a:t> e </a:t>
            </a:r>
            <a:r>
              <a:rPr lang="it-IT" sz="2000" b="1" u="sng" dirty="0">
                <a:effectLst>
                  <a:outerShdw blurRad="38100" dist="38100" dir="2700000" algn="tl">
                    <a:srgbClr val="000000"/>
                  </a:outerShdw>
                </a:effectLst>
                <a:latin typeface="Trebuchet MS" pitchFamily="34" charset="0"/>
              </a:rPr>
              <a:t>Riduzioni per perdite di valore</a:t>
            </a:r>
            <a:endParaRPr lang="it-IT" sz="2000" i="1" dirty="0">
              <a:effectLst>
                <a:outerShdw blurRad="38100" dist="38100" dir="2700000" algn="tl">
                  <a:srgbClr val="000000"/>
                </a:outerShdw>
              </a:effectLst>
              <a:latin typeface="Trebuchet MS" pitchFamily="34" charset="0"/>
            </a:endParaRPr>
          </a:p>
        </p:txBody>
      </p:sp>
      <p:sp>
        <p:nvSpPr>
          <p:cNvPr id="28676" name="Text Box 4"/>
          <p:cNvSpPr txBox="1">
            <a:spLocks noChangeArrowheads="1"/>
          </p:cNvSpPr>
          <p:nvPr/>
        </p:nvSpPr>
        <p:spPr bwMode="auto">
          <a:xfrm>
            <a:off x="394966" y="1484784"/>
            <a:ext cx="7850187"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spcBef>
                <a:spcPct val="50000"/>
              </a:spcBef>
              <a:buFontTx/>
              <a:buChar char="•"/>
            </a:pPr>
            <a:r>
              <a:rPr lang="it-IT" sz="1600" b="1" dirty="0">
                <a:solidFill>
                  <a:schemeClr val="folHlink"/>
                </a:solidFill>
                <a:latin typeface="Trebuchet MS" pitchFamily="34" charset="0"/>
              </a:rPr>
              <a:t> Metodo di ammortamento:</a:t>
            </a:r>
            <a:r>
              <a:rPr lang="it-IT" sz="1600" b="1" dirty="0">
                <a:latin typeface="Trebuchet MS" pitchFamily="34" charset="0"/>
              </a:rPr>
              <a:t> deve riflettere le modalità con cui ci si aspetta che vengano consumati </a:t>
            </a:r>
            <a:r>
              <a:rPr lang="it-IT" sz="1600" b="1" dirty="0" err="1">
                <a:latin typeface="Trebuchet MS" pitchFamily="34" charset="0"/>
              </a:rPr>
              <a:t>dall</a:t>
            </a:r>
            <a:r>
              <a:rPr lang="ja-JP" altLang="it-IT" sz="1600" b="1" dirty="0">
                <a:latin typeface="Trebuchet MS" pitchFamily="34" charset="0"/>
              </a:rPr>
              <a:t>’</a:t>
            </a:r>
            <a:r>
              <a:rPr lang="it-IT" altLang="ja-JP" sz="1600" b="1" dirty="0">
                <a:latin typeface="Trebuchet MS" pitchFamily="34" charset="0"/>
              </a:rPr>
              <a:t>impresa i futuri benefici economici e deve essere sistematico</a:t>
            </a:r>
          </a:p>
          <a:p>
            <a:pPr eaLnBrk="1" hangingPunct="1">
              <a:spcBef>
                <a:spcPct val="50000"/>
              </a:spcBef>
              <a:buFontTx/>
              <a:buChar char="•"/>
            </a:pPr>
            <a:r>
              <a:rPr lang="it-IT" sz="1600" b="1" dirty="0">
                <a:solidFill>
                  <a:schemeClr val="folHlink"/>
                </a:solidFill>
                <a:latin typeface="Trebuchet MS" pitchFamily="34" charset="0"/>
              </a:rPr>
              <a:t> Metodi di ammortamento:</a:t>
            </a:r>
          </a:p>
          <a:p>
            <a:pPr eaLnBrk="1" hangingPunct="1">
              <a:spcBef>
                <a:spcPct val="50000"/>
              </a:spcBef>
            </a:pPr>
            <a:r>
              <a:rPr lang="it-IT" sz="1600" b="1" dirty="0">
                <a:latin typeface="Trebuchet MS" pitchFamily="34" charset="0"/>
              </a:rPr>
              <a:t>	- a quote </a:t>
            </a:r>
            <a:r>
              <a:rPr lang="ja-JP" altLang="it-IT" sz="1600" b="1" dirty="0">
                <a:latin typeface="Trebuchet MS" pitchFamily="34" charset="0"/>
              </a:rPr>
              <a:t>“</a:t>
            </a:r>
            <a:r>
              <a:rPr lang="it-IT" altLang="ja-JP" sz="1600" b="1" dirty="0">
                <a:latin typeface="Trebuchet MS" pitchFamily="34" charset="0"/>
              </a:rPr>
              <a:t>costanti</a:t>
            </a:r>
            <a:r>
              <a:rPr lang="ja-JP" altLang="it-IT" sz="1600" b="1" dirty="0">
                <a:latin typeface="Trebuchet MS" pitchFamily="34" charset="0"/>
              </a:rPr>
              <a:t>”</a:t>
            </a:r>
            <a:endParaRPr lang="en-GB" altLang="ja-JP" sz="1600" b="1" dirty="0">
              <a:latin typeface="Trebuchet MS" pitchFamily="34" charset="0"/>
            </a:endParaRPr>
          </a:p>
          <a:p>
            <a:pPr lvl="1" eaLnBrk="1" hangingPunct="1">
              <a:spcBef>
                <a:spcPct val="50000"/>
              </a:spcBef>
            </a:pPr>
            <a:r>
              <a:rPr lang="it-IT" sz="1600" b="1" dirty="0">
                <a:latin typeface="Trebuchet MS" pitchFamily="34" charset="0"/>
              </a:rPr>
              <a:t>	- a quote </a:t>
            </a:r>
            <a:r>
              <a:rPr lang="ja-JP" altLang="it-IT" sz="1600" b="1" dirty="0">
                <a:latin typeface="Trebuchet MS" pitchFamily="34" charset="0"/>
              </a:rPr>
              <a:t>“</a:t>
            </a:r>
            <a:r>
              <a:rPr lang="it-IT" altLang="ja-JP" sz="1600" b="1" dirty="0">
                <a:latin typeface="Trebuchet MS" pitchFamily="34" charset="0"/>
              </a:rPr>
              <a:t>decrescenti</a:t>
            </a:r>
            <a:r>
              <a:rPr lang="ja-JP" altLang="it-IT" sz="1600" b="1" dirty="0">
                <a:latin typeface="Trebuchet MS" pitchFamily="34" charset="0"/>
              </a:rPr>
              <a:t>”</a:t>
            </a:r>
            <a:r>
              <a:rPr lang="it-IT" altLang="ja-JP" sz="1600" b="1" dirty="0">
                <a:latin typeface="Trebuchet MS" pitchFamily="34" charset="0"/>
              </a:rPr>
              <a:t> durante la vita utile</a:t>
            </a:r>
            <a:endParaRPr lang="en-GB" altLang="ja-JP" sz="1600" b="1" dirty="0">
              <a:latin typeface="Trebuchet MS" pitchFamily="34" charset="0"/>
            </a:endParaRPr>
          </a:p>
          <a:p>
            <a:pPr lvl="1" eaLnBrk="1" hangingPunct="1">
              <a:spcBef>
                <a:spcPct val="50000"/>
              </a:spcBef>
            </a:pPr>
            <a:r>
              <a:rPr lang="it-IT" sz="1600" b="1" dirty="0">
                <a:latin typeface="Trebuchet MS" pitchFamily="34" charset="0"/>
              </a:rPr>
              <a:t>	- secondo le </a:t>
            </a:r>
            <a:r>
              <a:rPr lang="ja-JP" altLang="it-IT" sz="1600" b="1" dirty="0">
                <a:latin typeface="Trebuchet MS" pitchFamily="34" charset="0"/>
              </a:rPr>
              <a:t>“</a:t>
            </a:r>
            <a:r>
              <a:rPr lang="it-IT" altLang="ja-JP" sz="1600" b="1" dirty="0">
                <a:latin typeface="Trebuchet MS" pitchFamily="34" charset="0"/>
              </a:rPr>
              <a:t>unità di produzione</a:t>
            </a:r>
            <a:r>
              <a:rPr lang="ja-JP" altLang="it-IT" sz="1600" b="1" dirty="0">
                <a:latin typeface="Trebuchet MS" pitchFamily="34" charset="0"/>
              </a:rPr>
              <a:t>”</a:t>
            </a:r>
            <a:r>
              <a:rPr lang="en-GB" altLang="ja-JP" sz="1600" b="1" dirty="0">
                <a:latin typeface="Trebuchet MS" pitchFamily="34" charset="0"/>
              </a:rPr>
              <a:t> </a:t>
            </a:r>
          </a:p>
          <a:p>
            <a:pPr eaLnBrk="1" hangingPunct="1">
              <a:spcBef>
                <a:spcPct val="50000"/>
              </a:spcBef>
              <a:buFontTx/>
              <a:buChar char="•"/>
            </a:pPr>
            <a:r>
              <a:rPr lang="it-IT" sz="1600" b="1" dirty="0">
                <a:solidFill>
                  <a:schemeClr val="folHlink"/>
                </a:solidFill>
                <a:latin typeface="Trebuchet MS" pitchFamily="34" charset="0"/>
              </a:rPr>
              <a:t> Periodo di ammortamento:</a:t>
            </a:r>
            <a:r>
              <a:rPr lang="it-IT" sz="1600" b="1" dirty="0">
                <a:solidFill>
                  <a:srgbClr val="A50021"/>
                </a:solidFill>
                <a:latin typeface="Trebuchet MS" pitchFamily="34" charset="0"/>
              </a:rPr>
              <a:t> </a:t>
            </a:r>
            <a:r>
              <a:rPr lang="it-IT" sz="1600" b="1" dirty="0">
                <a:latin typeface="Trebuchet MS" pitchFamily="34" charset="0"/>
              </a:rPr>
              <a:t>decorre da quando il bene è pronto per l</a:t>
            </a:r>
            <a:r>
              <a:rPr lang="ja-JP" altLang="it-IT" sz="1600" b="1" dirty="0">
                <a:latin typeface="Trebuchet MS" pitchFamily="34" charset="0"/>
              </a:rPr>
              <a:t>’</a:t>
            </a:r>
            <a:r>
              <a:rPr lang="it-IT" altLang="ja-JP" sz="1600" b="1" dirty="0">
                <a:latin typeface="Trebuchet MS" pitchFamily="34" charset="0"/>
              </a:rPr>
              <a:t>uso e cessa quando il bene è stornato dal bilancio (continua anche quando il bene è inutilizzato o ritirato </a:t>
            </a:r>
            <a:r>
              <a:rPr lang="it-IT" altLang="ja-JP" sz="1600" b="1" dirty="0" err="1">
                <a:latin typeface="Trebuchet MS" pitchFamily="34" charset="0"/>
              </a:rPr>
              <a:t>dall</a:t>
            </a:r>
            <a:r>
              <a:rPr lang="ja-JP" altLang="it-IT" sz="1600" b="1" dirty="0">
                <a:latin typeface="Trebuchet MS" pitchFamily="34" charset="0"/>
              </a:rPr>
              <a:t>’</a:t>
            </a:r>
            <a:r>
              <a:rPr lang="it-IT" altLang="ja-JP" sz="1600" b="1" dirty="0">
                <a:latin typeface="Trebuchet MS" pitchFamily="34" charset="0"/>
              </a:rPr>
              <a:t>uso, ad eccezione  del caso in cui si applica il metodo delle </a:t>
            </a:r>
            <a:r>
              <a:rPr lang="ja-JP" altLang="it-IT" sz="1600" b="1" dirty="0">
                <a:latin typeface="Trebuchet MS" pitchFamily="34" charset="0"/>
              </a:rPr>
              <a:t>“</a:t>
            </a:r>
            <a:r>
              <a:rPr lang="it-IT" altLang="ja-JP" sz="1600" b="1" dirty="0">
                <a:latin typeface="Trebuchet MS" pitchFamily="34" charset="0"/>
              </a:rPr>
              <a:t>unità di produzione</a:t>
            </a:r>
            <a:r>
              <a:rPr lang="ja-JP" altLang="it-IT" sz="1600" b="1" dirty="0">
                <a:latin typeface="Trebuchet MS" pitchFamily="34" charset="0"/>
              </a:rPr>
              <a:t>”</a:t>
            </a:r>
            <a:r>
              <a:rPr lang="it-IT" altLang="ja-JP" sz="1600" b="1" dirty="0">
                <a:latin typeface="Trebuchet MS" pitchFamily="34" charset="0"/>
              </a:rPr>
              <a:t>)</a:t>
            </a:r>
            <a:endParaRPr lang="it-IT" sz="1600" b="1" dirty="0">
              <a:latin typeface="Trebuchet MS" pitchFamily="34" charset="0"/>
            </a:endParaRPr>
          </a:p>
        </p:txBody>
      </p:sp>
      <p:sp>
        <p:nvSpPr>
          <p:cNvPr id="1014789" name="Text Box 5"/>
          <p:cNvSpPr txBox="1">
            <a:spLocks noChangeArrowheads="1"/>
          </p:cNvSpPr>
          <p:nvPr/>
        </p:nvSpPr>
        <p:spPr bwMode="auto">
          <a:xfrm>
            <a:off x="3048036" y="1124744"/>
            <a:ext cx="1863010" cy="369332"/>
          </a:xfrm>
          <a:prstGeom prst="rect">
            <a:avLst/>
          </a:prstGeom>
          <a:noFill/>
          <a:ln w="9525">
            <a:noFill/>
            <a:miter lim="800000"/>
            <a:headEnd/>
            <a:tailEnd/>
          </a:ln>
          <a:effectLst/>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ctr" eaLnBrk="1" hangingPunct="1"/>
            <a:r>
              <a:rPr lang="it-IT" sz="1800" b="1" i="1">
                <a:solidFill>
                  <a:schemeClr val="folHlink"/>
                </a:solidFill>
                <a:effectLst>
                  <a:outerShdw blurRad="38100" dist="38100" dir="2700000" algn="tl">
                    <a:srgbClr val="000000"/>
                  </a:outerShdw>
                </a:effectLst>
                <a:latin typeface="Trebuchet MS" pitchFamily="34" charset="0"/>
              </a:rPr>
              <a:t>Ammortamento</a:t>
            </a:r>
          </a:p>
        </p:txBody>
      </p:sp>
      <p:pic>
        <p:nvPicPr>
          <p:cNvPr id="8" name="Picture 2" descr="C:\Users\Riccardo\AppData\Local\Microsoft\Windows\Temporary Internet Files\Content.IE5\9GHQ8ZL7\MC900434750[1].pn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46248" y="5438934"/>
            <a:ext cx="1401416" cy="1401416"/>
          </a:xfrm>
          <a:prstGeom prst="rect">
            <a:avLst/>
          </a:prstGeom>
          <a:noFill/>
          <a:extLst>
            <a:ext uri="{909E8E84-426E-40DD-AFC4-6F175D3DCCD1}">
              <a14:hiddenFill xmlns:a14="http://schemas.microsoft.com/office/drawing/2010/main">
                <a:solidFill>
                  <a:srgbClr val="FFFFFF"/>
                </a:solidFill>
              </a14:hiddenFill>
            </a:ext>
          </a:extLst>
        </p:spPr>
      </p:pic>
      <p:sp>
        <p:nvSpPr>
          <p:cNvPr id="2" name="Rettangolo 1"/>
          <p:cNvSpPr/>
          <p:nvPr/>
        </p:nvSpPr>
        <p:spPr>
          <a:xfrm>
            <a:off x="1403647" y="4895289"/>
            <a:ext cx="7092331" cy="2062103"/>
          </a:xfrm>
          <a:prstGeom prst="rect">
            <a:avLst/>
          </a:prstGeom>
        </p:spPr>
        <p:txBody>
          <a:bodyPr wrap="square">
            <a:spAutoFit/>
          </a:bodyPr>
          <a:lstStyle/>
          <a:p>
            <a:pPr eaLnBrk="1" hangingPunct="1">
              <a:spcBef>
                <a:spcPct val="50000"/>
              </a:spcBef>
              <a:buFontTx/>
              <a:buChar char="•"/>
            </a:pPr>
            <a:r>
              <a:rPr lang="it-IT" altLang="ja-JP" sz="1600" dirty="0">
                <a:latin typeface="Trebuchet MS" pitchFamily="34" charset="0"/>
              </a:rPr>
              <a:t>Se  il bene si compone di parti il cui costo (e/o vita utile) è significativamente diverso dal costo totale del bene si adotta il c.d. «approccio per componenti».</a:t>
            </a:r>
          </a:p>
          <a:p>
            <a:pPr eaLnBrk="1" hangingPunct="1">
              <a:spcBef>
                <a:spcPct val="50000"/>
              </a:spcBef>
              <a:buFontTx/>
              <a:buChar char="•"/>
            </a:pPr>
            <a:r>
              <a:rPr lang="it-IT" sz="1600" dirty="0">
                <a:latin typeface="Trebuchet MS" pitchFamily="34" charset="0"/>
              </a:rPr>
              <a:t> La durata dell’ammortamento delle singole parti è la più breve tra la vita utile della singola parte e la vita utile del cespite.</a:t>
            </a:r>
          </a:p>
          <a:p>
            <a:pPr eaLnBrk="1" hangingPunct="1">
              <a:spcBef>
                <a:spcPct val="50000"/>
              </a:spcBef>
              <a:buFontTx/>
              <a:buChar char="•"/>
            </a:pPr>
            <a:r>
              <a:rPr lang="it-IT" sz="1600" dirty="0">
                <a:latin typeface="Trebuchet MS" pitchFamily="34" charset="0"/>
              </a:rPr>
              <a:t>L’approccio per componenti non è molto frequente nei bilanci degli intermediari finanziari</a:t>
            </a:r>
          </a:p>
        </p:txBody>
      </p:sp>
      <p:sp>
        <p:nvSpPr>
          <p:cNvPr id="3" name="Segnaposto numero diapositiva 2"/>
          <p:cNvSpPr>
            <a:spLocks noGrp="1"/>
          </p:cNvSpPr>
          <p:nvPr>
            <p:ph type="sldNum" sz="quarter" idx="12"/>
          </p:nvPr>
        </p:nvSpPr>
        <p:spPr/>
        <p:txBody>
          <a:bodyPr/>
          <a:lstStyle/>
          <a:p>
            <a:fld id="{4FAB73BC-B049-4115-A692-8D63A059BFB8}" type="slidenum">
              <a:rPr lang="en-US" smtClean="0"/>
              <a:pPr/>
              <a:t>14</a:t>
            </a:fld>
            <a:endParaRPr lang="en-US"/>
          </a:p>
        </p:txBody>
      </p:sp>
    </p:spTree>
    <p:extLst>
      <p:ext uri="{BB962C8B-B14F-4D97-AF65-F5344CB8AC3E}">
        <p14:creationId xmlns:p14="http://schemas.microsoft.com/office/powerpoint/2010/main" val="2232611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6834" name="Text Box 2"/>
          <p:cNvSpPr txBox="1">
            <a:spLocks noChangeArrowheads="1"/>
          </p:cNvSpPr>
          <p:nvPr/>
        </p:nvSpPr>
        <p:spPr bwMode="auto">
          <a:xfrm>
            <a:off x="468561" y="692448"/>
            <a:ext cx="8172450" cy="396875"/>
          </a:xfrm>
          <a:prstGeom prst="rect">
            <a:avLst/>
          </a:prstGeom>
          <a:noFill/>
          <a:ln w="9525">
            <a:noFill/>
            <a:miter lim="800000"/>
            <a:headEnd/>
            <a:tailEnd/>
          </a:ln>
          <a:effec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spcBef>
                <a:spcPct val="50000"/>
              </a:spcBef>
            </a:pPr>
            <a:r>
              <a:rPr lang="it-IT" sz="2000">
                <a:solidFill>
                  <a:schemeClr val="folHlink"/>
                </a:solidFill>
                <a:effectLst>
                  <a:outerShdw blurRad="38100" dist="38100" dir="2700000" algn="tl">
                    <a:srgbClr val="000000"/>
                  </a:outerShdw>
                </a:effectLst>
                <a:latin typeface="Trebuchet MS" pitchFamily="34" charset="0"/>
              </a:rPr>
              <a:t>Modello del Fair Value:</a:t>
            </a:r>
          </a:p>
        </p:txBody>
      </p:sp>
      <p:sp>
        <p:nvSpPr>
          <p:cNvPr id="1016835" name="Rectangle 3"/>
          <p:cNvSpPr>
            <a:spLocks noChangeArrowheads="1"/>
          </p:cNvSpPr>
          <p:nvPr/>
        </p:nvSpPr>
        <p:spPr bwMode="auto">
          <a:xfrm>
            <a:off x="395536" y="1052811"/>
            <a:ext cx="7850188" cy="701675"/>
          </a:xfrm>
          <a:prstGeom prst="rect">
            <a:avLst/>
          </a:prstGeom>
          <a:noFill/>
          <a:ln w="9525" algn="ctr">
            <a:noFill/>
            <a:miter lim="800000"/>
            <a:headEnd/>
            <a:tailEnd/>
          </a:ln>
          <a:effectLst/>
        </p:spPr>
        <p:txBody>
          <a:bodyPr anchor="ctr">
            <a:spAutoFit/>
          </a:bodyPr>
          <a:lstStyle/>
          <a:p>
            <a:r>
              <a:rPr lang="it-IT" sz="2000">
                <a:latin typeface="Trebuchet MS" pitchFamily="34" charset="0"/>
              </a:rPr>
              <a:t>In alternativa al modello del costo è possibile l'iscrizione successiva dei beni ad un </a:t>
            </a:r>
            <a:r>
              <a:rPr lang="it-IT" sz="2000">
                <a:solidFill>
                  <a:schemeClr val="folHlink"/>
                </a:solidFill>
                <a:effectLst>
                  <a:outerShdw blurRad="38100" dist="38100" dir="2700000" algn="tl">
                    <a:srgbClr val="000000"/>
                  </a:outerShdw>
                </a:effectLst>
                <a:latin typeface="Trebuchet MS" pitchFamily="34" charset="0"/>
              </a:rPr>
              <a:t>valore rivalutato (rideterminato).</a:t>
            </a:r>
            <a:r>
              <a:rPr lang="it-IT" sz="2000">
                <a:solidFill>
                  <a:srgbClr val="A50021"/>
                </a:solidFill>
                <a:effectLst>
                  <a:outerShdw blurRad="38100" dist="38100" dir="2700000" algn="tl">
                    <a:srgbClr val="000000"/>
                  </a:outerShdw>
                </a:effectLst>
                <a:latin typeface="Trebuchet MS" pitchFamily="34" charset="0"/>
              </a:rPr>
              <a:t> </a:t>
            </a:r>
          </a:p>
        </p:txBody>
      </p:sp>
      <p:graphicFrame>
        <p:nvGraphicFramePr>
          <p:cNvPr id="1016836" name="Group 4"/>
          <p:cNvGraphicFramePr>
            <a:graphicFrameLocks noGrp="1"/>
          </p:cNvGraphicFramePr>
          <p:nvPr/>
        </p:nvGraphicFramePr>
        <p:xfrm>
          <a:off x="682947" y="2492896"/>
          <a:ext cx="8137525" cy="3870946"/>
        </p:xfrm>
        <a:graphic>
          <a:graphicData uri="http://schemas.openxmlformats.org/drawingml/2006/table">
            <a:tbl>
              <a:tblPr/>
              <a:tblGrid>
                <a:gridCol w="8137525">
                  <a:extLst>
                    <a:ext uri="{9D8B030D-6E8A-4147-A177-3AD203B41FA5}">
                      <a16:colId xmlns:a16="http://schemas.microsoft.com/office/drawing/2014/main" val="20000"/>
                    </a:ext>
                  </a:extLst>
                </a:gridCol>
              </a:tblGrid>
              <a:tr h="3492500">
                <a:tc>
                  <a:txBody>
                    <a:bodyPr/>
                    <a:lstStyle/>
                    <a:p>
                      <a:pPr marL="533400" marR="0" lvl="0" indent="-533400" algn="l" defTabSz="914400" rtl="0" eaLnBrk="0" fontAlgn="base" latinLnBrk="0" hangingPunct="0">
                        <a:lnSpc>
                          <a:spcPct val="100000"/>
                        </a:lnSpc>
                        <a:spcBef>
                          <a:spcPct val="10000"/>
                        </a:spcBef>
                        <a:spcAft>
                          <a:spcPct val="0"/>
                        </a:spcAft>
                        <a:buClr>
                          <a:schemeClr val="hlink"/>
                        </a:buClr>
                        <a:buSzPct val="70000"/>
                        <a:buFontTx/>
                        <a:buAutoNum type="alphaLcParenR"/>
                        <a:tabLst/>
                      </a:pPr>
                      <a:r>
                        <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possibilità di valutare attendibilmente e con regolarità </a:t>
                      </a:r>
                      <a:r>
                        <a:rPr kumimoji="0" lang="it-IT" sz="2000" b="0" i="1"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il fair </a:t>
                      </a:r>
                      <a:r>
                        <a:rPr kumimoji="0" lang="it-IT" sz="2000" b="0" i="1" u="none" strike="noStrike" cap="none" normalizeH="0" baseline="0" dirty="0" err="1">
                          <a:ln>
                            <a:noFill/>
                          </a:ln>
                          <a:solidFill>
                            <a:schemeClr val="tx1"/>
                          </a:solidFill>
                          <a:effectLst/>
                          <a:latin typeface="Trebuchet MS" pitchFamily="34" charset="0"/>
                          <a:ea typeface="MS PGothic" pitchFamily="34" charset="-128"/>
                          <a:cs typeface="Times New Roman" pitchFamily="18" charset="0"/>
                        </a:rPr>
                        <a:t>value</a:t>
                      </a:r>
                      <a:r>
                        <a:rPr kumimoji="0" lang="it-IT" sz="2000" b="0" i="1"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 </a:t>
                      </a:r>
                      <a:endPar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endParaRPr>
                    </a:p>
                    <a:p>
                      <a:pPr marL="533400" marR="0" lvl="0" indent="-533400" algn="l" defTabSz="914400" rtl="0" eaLnBrk="0" fontAlgn="base" latinLnBrk="0" hangingPunct="0">
                        <a:lnSpc>
                          <a:spcPct val="100000"/>
                        </a:lnSpc>
                        <a:spcBef>
                          <a:spcPct val="10000"/>
                        </a:spcBef>
                        <a:spcAft>
                          <a:spcPct val="0"/>
                        </a:spcAft>
                        <a:buClr>
                          <a:schemeClr val="hlink"/>
                        </a:buClr>
                        <a:buSzPct val="70000"/>
                        <a:buFontTx/>
                        <a:buAutoNum type="alphaLcParenR"/>
                        <a:tabLst/>
                      </a:pPr>
                      <a:r>
                        <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il </a:t>
                      </a:r>
                      <a:r>
                        <a:rPr kumimoji="0" lang="it-IT" sz="2000" b="0" i="1"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fair </a:t>
                      </a:r>
                      <a:r>
                        <a:rPr kumimoji="0" lang="it-IT" sz="2000" b="0" i="1" u="none" strike="noStrike" cap="none" normalizeH="0" baseline="0" dirty="0" err="1">
                          <a:ln>
                            <a:noFill/>
                          </a:ln>
                          <a:solidFill>
                            <a:schemeClr val="tx1"/>
                          </a:solidFill>
                          <a:effectLst/>
                          <a:latin typeface="Trebuchet MS" pitchFamily="34" charset="0"/>
                          <a:ea typeface="MS PGothic" pitchFamily="34" charset="-128"/>
                          <a:cs typeface="Times New Roman" pitchFamily="18" charset="0"/>
                        </a:rPr>
                        <a:t>value</a:t>
                      </a:r>
                      <a:r>
                        <a:rPr kumimoji="0" lang="it-IT" sz="2000" b="0" i="1"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 </a:t>
                      </a:r>
                      <a:r>
                        <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di terreni e fabbricati è il valore di mercato, sulla base di apposita </a:t>
                      </a:r>
                      <a:r>
                        <a:rPr kumimoji="0" lang="it-IT" sz="2000" b="1"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perizia</a:t>
                      </a:r>
                      <a:r>
                        <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 svolta da periti professionalmente qualificati; </a:t>
                      </a:r>
                    </a:p>
                    <a:p>
                      <a:pPr marL="533400" marR="0" lvl="0" indent="-533400" algn="l" defTabSz="914400" rtl="0" eaLnBrk="0" fontAlgn="base" latinLnBrk="0" hangingPunct="0">
                        <a:lnSpc>
                          <a:spcPct val="100000"/>
                        </a:lnSpc>
                        <a:spcBef>
                          <a:spcPct val="10000"/>
                        </a:spcBef>
                        <a:spcAft>
                          <a:spcPct val="0"/>
                        </a:spcAft>
                        <a:buClr>
                          <a:schemeClr val="hlink"/>
                        </a:buClr>
                        <a:buSzPct val="70000"/>
                        <a:buFontTx/>
                        <a:buAutoNum type="alphaLcParenR"/>
                        <a:tabLst/>
                      </a:pPr>
                      <a:r>
                        <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il </a:t>
                      </a:r>
                      <a:r>
                        <a:rPr kumimoji="0" lang="it-IT" sz="2000" b="0" i="1"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fair </a:t>
                      </a:r>
                      <a:r>
                        <a:rPr kumimoji="0" lang="it-IT" sz="2000" b="0" i="1" u="none" strike="noStrike" cap="none" normalizeH="0" baseline="0" dirty="0" err="1">
                          <a:ln>
                            <a:noFill/>
                          </a:ln>
                          <a:solidFill>
                            <a:schemeClr val="tx1"/>
                          </a:solidFill>
                          <a:effectLst/>
                          <a:latin typeface="Trebuchet MS" pitchFamily="34" charset="0"/>
                          <a:ea typeface="MS PGothic" pitchFamily="34" charset="-128"/>
                          <a:cs typeface="Times New Roman" pitchFamily="18" charset="0"/>
                        </a:rPr>
                        <a:t>value</a:t>
                      </a:r>
                      <a:r>
                        <a:rPr kumimoji="0" lang="it-IT" sz="2000" b="0" i="1"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 </a:t>
                      </a:r>
                      <a:r>
                        <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di impianti e macchinari è di solito anch' esso il </a:t>
                      </a:r>
                      <a:r>
                        <a:rPr kumimoji="0" lang="it-IT" sz="2000" b="1"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valore di mercato</a:t>
                      </a:r>
                      <a:r>
                        <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 determinato mediante perizia; </a:t>
                      </a:r>
                    </a:p>
                    <a:p>
                      <a:pPr marL="533400" marR="0" lvl="0" indent="-533400" algn="l" defTabSz="914400" rtl="0" eaLnBrk="0" fontAlgn="base" latinLnBrk="0" hangingPunct="0">
                        <a:lnSpc>
                          <a:spcPct val="100000"/>
                        </a:lnSpc>
                        <a:spcBef>
                          <a:spcPct val="10000"/>
                        </a:spcBef>
                        <a:spcAft>
                          <a:spcPct val="0"/>
                        </a:spcAft>
                        <a:buClr>
                          <a:schemeClr val="hlink"/>
                        </a:buClr>
                        <a:buSzPct val="70000"/>
                        <a:buFontTx/>
                        <a:buAutoNum type="alphaLcParenR"/>
                        <a:tabLst/>
                      </a:pPr>
                      <a:r>
                        <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in assenza di un valore basato sul mercato, si può utilizzare un approccio alternativo, quale quello basato sul </a:t>
                      </a:r>
                      <a:r>
                        <a:rPr kumimoji="0" lang="it-IT" sz="2000" b="1"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costo di sostituzione ammortizzato</a:t>
                      </a:r>
                      <a:r>
                        <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 (vedi slide successiva); </a:t>
                      </a:r>
                    </a:p>
                    <a:p>
                      <a:pPr marL="533400" marR="0" lvl="0" indent="-533400" algn="l" defTabSz="914400" rtl="0" eaLnBrk="0" fontAlgn="base" latinLnBrk="0" hangingPunct="0">
                        <a:lnSpc>
                          <a:spcPct val="100000"/>
                        </a:lnSpc>
                        <a:spcBef>
                          <a:spcPct val="10000"/>
                        </a:spcBef>
                        <a:spcAft>
                          <a:spcPct val="0"/>
                        </a:spcAft>
                        <a:buClr>
                          <a:schemeClr val="hlink"/>
                        </a:buClr>
                        <a:buSzPct val="70000"/>
                        <a:buFontTx/>
                        <a:buAutoNum type="alphaLcParenR"/>
                        <a:tabLst/>
                      </a:pPr>
                      <a:r>
                        <a:rPr kumimoji="0" lang="it-IT" sz="2000" b="0" i="0" u="none" strike="noStrike" cap="none" normalizeH="0" baseline="0" dirty="0">
                          <a:ln>
                            <a:noFill/>
                          </a:ln>
                          <a:solidFill>
                            <a:schemeClr val="tx1"/>
                          </a:solidFill>
                          <a:effectLst/>
                          <a:latin typeface="Trebuchet MS" pitchFamily="34" charset="0"/>
                          <a:ea typeface="MS PGothic" pitchFamily="34" charset="-128"/>
                          <a:cs typeface="Times New Roman" pitchFamily="18" charset="0"/>
                        </a:rPr>
                        <a:t>le rivalutazioni devono essere effettuate con sufficiente regolarità </a:t>
                      </a:r>
                    </a:p>
                  </a:txBody>
                  <a:tcPr marT="45713" marB="4571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bl>
          </a:graphicData>
        </a:graphic>
      </p:graphicFrame>
      <p:sp>
        <p:nvSpPr>
          <p:cNvPr id="29702" name="Rectangle 10"/>
          <p:cNvSpPr>
            <a:spLocks noChangeArrowheads="1"/>
          </p:cNvSpPr>
          <p:nvPr/>
        </p:nvSpPr>
        <p:spPr bwMode="auto">
          <a:xfrm>
            <a:off x="684461" y="1873548"/>
            <a:ext cx="71416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it-IT" sz="2000" i="1" dirty="0">
                <a:latin typeface="Trebuchet MS" pitchFamily="34" charset="0"/>
              </a:rPr>
              <a:t>L'adozione di tale modello prevede particolari disposizioni: </a:t>
            </a:r>
          </a:p>
        </p:txBody>
      </p:sp>
      <p:sp>
        <p:nvSpPr>
          <p:cNvPr id="29703" name="Text Box 11"/>
          <p:cNvSpPr txBox="1">
            <a:spLocks noChangeArrowheads="1"/>
          </p:cNvSpPr>
          <p:nvPr/>
        </p:nvSpPr>
        <p:spPr bwMode="auto">
          <a:xfrm>
            <a:off x="3407024" y="260648"/>
            <a:ext cx="877163" cy="400110"/>
          </a:xfrm>
          <a:prstGeom prst="rect">
            <a:avLst/>
          </a:prstGeom>
          <a:solidFill>
            <a:srgbClr val="FFFFCC"/>
          </a:solidFill>
          <a:ln w="28575">
            <a:solidFill>
              <a:schemeClr val="bg1"/>
            </a:solidFill>
            <a:miter lim="800000"/>
            <a:headEnd/>
            <a:tailEnd/>
          </a:ln>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2000">
                <a:solidFill>
                  <a:srgbClr val="A50021"/>
                </a:solidFill>
                <a:latin typeface="Trebuchet MS" pitchFamily="34" charset="0"/>
              </a:rPr>
              <a:t>IAS 16</a:t>
            </a: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15</a:t>
            </a:fld>
            <a:endParaRPr lang="en-US"/>
          </a:p>
        </p:txBody>
      </p:sp>
    </p:spTree>
    <p:extLst>
      <p:ext uri="{BB962C8B-B14F-4D97-AF65-F5344CB8AC3E}">
        <p14:creationId xmlns:p14="http://schemas.microsoft.com/office/powerpoint/2010/main" val="4037155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egnaposto contenuto 2"/>
          <p:cNvSpPr>
            <a:spLocks noGrp="1"/>
          </p:cNvSpPr>
          <p:nvPr>
            <p:ph idx="1"/>
          </p:nvPr>
        </p:nvSpPr>
        <p:spPr>
          <a:xfrm>
            <a:off x="214313" y="142875"/>
            <a:ext cx="8715375" cy="6572250"/>
          </a:xfrm>
        </p:spPr>
        <p:txBody>
          <a:bodyPr/>
          <a:lstStyle/>
          <a:p>
            <a:pPr algn="ctr" eaLnBrk="1" hangingPunct="1">
              <a:buFontTx/>
              <a:buNone/>
            </a:pPr>
            <a:r>
              <a:rPr lang="it-IT" sz="2400">
                <a:latin typeface="Book Antiqua" pitchFamily="18" charset="0"/>
                <a:ea typeface="ＭＳ Ｐゴシック" pitchFamily="34" charset="-128"/>
              </a:rPr>
              <a:t>	Esemplificazione sul calcolo del costo di sostituzione ammortizzato (</a:t>
            </a:r>
            <a:r>
              <a:rPr lang="it-IT" sz="2400" i="1">
                <a:latin typeface="Book Antiqua" pitchFamily="18" charset="0"/>
                <a:ea typeface="ＭＳ Ｐゴシック" pitchFamily="34" charset="-128"/>
              </a:rPr>
              <a:t>entry value</a:t>
            </a:r>
            <a:r>
              <a:rPr lang="it-IT" sz="2400">
                <a:latin typeface="Book Antiqua" pitchFamily="18" charset="0"/>
                <a:ea typeface="ＭＳ Ｐゴシック" pitchFamily="34" charset="-128"/>
              </a:rPr>
              <a:t>) di un impianto in assenza di mercato attivo di beni strumentali</a:t>
            </a:r>
          </a:p>
          <a:p>
            <a:pPr algn="ctr" eaLnBrk="1" hangingPunct="1">
              <a:buFontTx/>
              <a:buNone/>
            </a:pPr>
            <a:endParaRPr lang="it-IT" sz="2400">
              <a:latin typeface="Book Antiqua" pitchFamily="18" charset="0"/>
              <a:ea typeface="ＭＳ Ｐゴシック" pitchFamily="34" charset="-128"/>
            </a:endParaRPr>
          </a:p>
          <a:p>
            <a:pPr eaLnBrk="1" hangingPunct="1">
              <a:buFontTx/>
              <a:buNone/>
            </a:pPr>
            <a:endParaRPr lang="it-IT" sz="2400">
              <a:latin typeface="Book Antiqua" pitchFamily="18" charset="0"/>
              <a:ea typeface="ＭＳ Ｐゴシック" pitchFamily="34" charset="-128"/>
            </a:endParaRPr>
          </a:p>
        </p:txBody>
      </p:sp>
      <p:graphicFrame>
        <p:nvGraphicFramePr>
          <p:cNvPr id="4" name="Tabella 3"/>
          <p:cNvGraphicFramePr>
            <a:graphicFrameLocks noGrp="1"/>
          </p:cNvGraphicFramePr>
          <p:nvPr/>
        </p:nvGraphicFramePr>
        <p:xfrm>
          <a:off x="214313" y="1390650"/>
          <a:ext cx="8534151" cy="1754288"/>
        </p:xfrm>
        <a:graphic>
          <a:graphicData uri="http://schemas.openxmlformats.org/drawingml/2006/table">
            <a:tbl>
              <a:tblPr/>
              <a:tblGrid>
                <a:gridCol w="6841427">
                  <a:extLst>
                    <a:ext uri="{9D8B030D-6E8A-4147-A177-3AD203B41FA5}">
                      <a16:colId xmlns:a16="http://schemas.microsoft.com/office/drawing/2014/main" val="20000"/>
                    </a:ext>
                  </a:extLst>
                </a:gridCol>
                <a:gridCol w="1692724">
                  <a:extLst>
                    <a:ext uri="{9D8B030D-6E8A-4147-A177-3AD203B41FA5}">
                      <a16:colId xmlns:a16="http://schemas.microsoft.com/office/drawing/2014/main" val="20001"/>
                    </a:ext>
                  </a:extLst>
                </a:gridCol>
              </a:tblGrid>
              <a:tr h="37140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Costo storico dell</a:t>
                      </a:r>
                      <a:r>
                        <a:rPr kumimoji="0" lang="ja-JP" altLang="it-IT" sz="1800" b="0" i="0" u="none" strike="noStrike" cap="none" normalizeH="0" baseline="0">
                          <a:ln>
                            <a:noFill/>
                          </a:ln>
                          <a:solidFill>
                            <a:schemeClr val="tx1"/>
                          </a:solidFill>
                          <a:effectLst/>
                          <a:latin typeface="Book Antiqua" pitchFamily="18" charset="0"/>
                          <a:ea typeface="ＭＳ Ｐゴシック" charset="-128"/>
                        </a:rPr>
                        <a:t>’</a:t>
                      </a:r>
                      <a:r>
                        <a:rPr kumimoji="0" lang="it-IT" altLang="ja-JP" sz="1800" b="0" i="0" u="none" strike="noStrike" cap="none" normalizeH="0" baseline="0">
                          <a:ln>
                            <a:noFill/>
                          </a:ln>
                          <a:solidFill>
                            <a:schemeClr val="tx1"/>
                          </a:solidFill>
                          <a:effectLst/>
                          <a:latin typeface="Book Antiqua" pitchFamily="18" charset="0"/>
                          <a:ea typeface="ＭＳ Ｐゴシック" charset="-128"/>
                        </a:rPr>
                        <a:t>impianto</a:t>
                      </a:r>
                      <a:endParaRPr kumimoji="0" lang="it-IT" sz="1800" b="0" i="0" u="none" strike="noStrike" cap="none" normalizeH="0" baseline="0">
                        <a:ln>
                          <a:noFill/>
                        </a:ln>
                        <a:solidFill>
                          <a:schemeClr val="tx1"/>
                        </a:solidFill>
                        <a:effectLst/>
                        <a:latin typeface="Book Antiqua" pitchFamily="18" charset="0"/>
                        <a:ea typeface="ＭＳ Ｐゴシック" charset="-128"/>
                      </a:endParaRPr>
                    </a:p>
                  </a:txBody>
                  <a:tcPr marT="45712" marB="45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80.000</a:t>
                      </a:r>
                    </a:p>
                  </a:txBody>
                  <a:tcPr marT="45712" marB="45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63996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Valore ammortamento al termine del 4° anno di vita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(10% annuo di 80.000 = 8.000 per 4 anni) </a:t>
                      </a:r>
                    </a:p>
                  </a:txBody>
                  <a:tcPr marT="45712" marB="45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32.000</a:t>
                      </a:r>
                    </a:p>
                  </a:txBody>
                  <a:tcPr marT="45712" marB="45712"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37140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Valore residuo contabile </a:t>
                      </a:r>
                    </a:p>
                  </a:txBody>
                  <a:tcPr marT="45712" marB="45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48.000</a:t>
                      </a:r>
                    </a:p>
                  </a:txBody>
                  <a:tcPr marT="45712" marB="45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7140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Periodo residuo di ammortamento</a:t>
                      </a:r>
                    </a:p>
                  </a:txBody>
                  <a:tcPr marT="45712" marB="45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dirty="0">
                          <a:ln>
                            <a:noFill/>
                          </a:ln>
                          <a:solidFill>
                            <a:srgbClr val="000000"/>
                          </a:solidFill>
                          <a:effectLst/>
                          <a:latin typeface="Book Antiqua" pitchFamily="18" charset="0"/>
                          <a:ea typeface="ＭＳ Ｐゴシック" charset="-128"/>
                        </a:rPr>
                        <a:t>6 anni</a:t>
                      </a:r>
                    </a:p>
                  </a:txBody>
                  <a:tcPr marT="45712" marB="45712"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bl>
          </a:graphicData>
        </a:graphic>
      </p:graphicFrame>
      <p:graphicFrame>
        <p:nvGraphicFramePr>
          <p:cNvPr id="5" name="Tabella 4"/>
          <p:cNvGraphicFramePr>
            <a:graphicFrameLocks noGrp="1"/>
          </p:cNvGraphicFramePr>
          <p:nvPr/>
        </p:nvGraphicFramePr>
        <p:xfrm>
          <a:off x="179512" y="3501008"/>
          <a:ext cx="8643937" cy="2943225"/>
        </p:xfrm>
        <a:graphic>
          <a:graphicData uri="http://schemas.openxmlformats.org/drawingml/2006/table">
            <a:tbl>
              <a:tblPr/>
              <a:tblGrid>
                <a:gridCol w="6929437">
                  <a:extLst>
                    <a:ext uri="{9D8B030D-6E8A-4147-A177-3AD203B41FA5}">
                      <a16:colId xmlns:a16="http://schemas.microsoft.com/office/drawing/2014/main" val="20000"/>
                    </a:ext>
                  </a:extLst>
                </a:gridCol>
                <a:gridCol w="1714500">
                  <a:extLst>
                    <a:ext uri="{9D8B030D-6E8A-4147-A177-3AD203B41FA5}">
                      <a16:colId xmlns:a16="http://schemas.microsoft.com/office/drawing/2014/main" val="20001"/>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Valore del nuovo impianto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100.000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it-IT" sz="1800" b="0" i="0" u="none" strike="noStrike" cap="none" normalizeH="0" baseline="0">
                          <a:ln>
                            <a:noFill/>
                          </a:ln>
                          <a:solidFill>
                            <a:srgbClr val="000000"/>
                          </a:solidFill>
                          <a:effectLst/>
                          <a:latin typeface="Book Antiqua" pitchFamily="18" charset="0"/>
                          <a:ea typeface="ＭＳ Ｐゴシック" charset="-128"/>
                        </a:rPr>
                        <a:t> Ammortamento per i primi 4 anni già decorsi</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(€ 10.000 x 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40.000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Costo di sostituzione ammortizzato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60.000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a:ln>
                          <a:noFill/>
                        </a:ln>
                        <a:solidFill>
                          <a:srgbClr val="000000"/>
                        </a:solidFill>
                        <a:effectLst/>
                        <a:latin typeface="Book Antiqua" pitchFamily="18" charset="0"/>
                        <a:ea typeface="ＭＳ Ｐゴシック"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1" i="0" u="none" strike="noStrike" cap="none" normalizeH="0" baseline="0">
                          <a:ln>
                            <a:noFill/>
                          </a:ln>
                          <a:solidFill>
                            <a:srgbClr val="000000"/>
                          </a:solidFill>
                          <a:effectLst/>
                          <a:latin typeface="Book Antiqua" pitchFamily="18" charset="0"/>
                          <a:ea typeface="ＭＳ Ｐゴシック" charset="-128"/>
                        </a:rPr>
                        <a:t>Importo della rivalutazione:</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Costo di sostituzione ammortizzato</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Valore residuo contabile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a:ln>
                          <a:noFill/>
                        </a:ln>
                        <a:solidFill>
                          <a:srgbClr val="000000"/>
                        </a:solidFill>
                        <a:effectLst/>
                        <a:latin typeface="Book Antiqua" pitchFamily="18" charset="0"/>
                        <a:ea typeface="ＭＳ Ｐゴシック" charset="-128"/>
                      </a:endParaRPr>
                    </a:p>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a:ln>
                          <a:noFill/>
                        </a:ln>
                        <a:solidFill>
                          <a:srgbClr val="000000"/>
                        </a:solidFill>
                        <a:effectLst/>
                        <a:latin typeface="Book Antiqua" pitchFamily="18" charset="0"/>
                        <a:ea typeface="ＭＳ Ｐゴシック" charset="-128"/>
                      </a:endParaRPr>
                    </a:p>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60.000</a:t>
                      </a:r>
                    </a:p>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48.000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1" i="0" u="none" strike="noStrike" cap="none" normalizeH="0" baseline="0">
                          <a:ln>
                            <a:noFill/>
                          </a:ln>
                          <a:solidFill>
                            <a:srgbClr val="000000"/>
                          </a:solidFill>
                          <a:effectLst/>
                          <a:latin typeface="Book Antiqua" pitchFamily="18" charset="0"/>
                          <a:ea typeface="ＭＳ Ｐゴシック" charset="-128"/>
                        </a:rPr>
                        <a:t>Importo della rivalutazione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Book Antiqua" pitchFamily="18" charset="0"/>
                          <a:ea typeface="ＭＳ Ｐゴシック" charset="-128"/>
                        </a:rPr>
                        <a:t>12.000</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bl>
          </a:graphicData>
        </a:graphic>
      </p:graphicFrame>
      <p:sp>
        <p:nvSpPr>
          <p:cNvPr id="2" name="Segnaposto numero diapositiva 1"/>
          <p:cNvSpPr>
            <a:spLocks noGrp="1"/>
          </p:cNvSpPr>
          <p:nvPr>
            <p:ph type="sldNum" sz="quarter" idx="12"/>
          </p:nvPr>
        </p:nvSpPr>
        <p:spPr/>
        <p:txBody>
          <a:bodyPr/>
          <a:lstStyle/>
          <a:p>
            <a:fld id="{4FAB73BC-B049-4115-A692-8D63A059BFB8}" type="slidenum">
              <a:rPr lang="en-US" smtClean="0"/>
              <a:pPr/>
              <a:t>16</a:t>
            </a:fld>
            <a:endParaRPr lang="en-US"/>
          </a:p>
        </p:txBody>
      </p:sp>
    </p:spTree>
    <p:extLst>
      <p:ext uri="{BB962C8B-B14F-4D97-AF65-F5344CB8AC3E}">
        <p14:creationId xmlns:p14="http://schemas.microsoft.com/office/powerpoint/2010/main" val="1871760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8882" name="Text Box 2"/>
          <p:cNvSpPr txBox="1">
            <a:spLocks noChangeArrowheads="1"/>
          </p:cNvSpPr>
          <p:nvPr/>
        </p:nvSpPr>
        <p:spPr bwMode="auto">
          <a:xfrm>
            <a:off x="611560" y="812006"/>
            <a:ext cx="8172450" cy="396875"/>
          </a:xfrm>
          <a:prstGeom prst="rect">
            <a:avLst/>
          </a:prstGeom>
          <a:noFill/>
          <a:ln w="9525">
            <a:noFill/>
            <a:miter lim="800000"/>
            <a:headEnd/>
            <a:tailEnd/>
          </a:ln>
          <a:effec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spcBef>
                <a:spcPct val="50000"/>
              </a:spcBef>
            </a:pPr>
            <a:r>
              <a:rPr lang="it-IT" sz="2000" b="1">
                <a:solidFill>
                  <a:schemeClr val="folHlink"/>
                </a:solidFill>
                <a:effectLst>
                  <a:outerShdw blurRad="38100" dist="38100" dir="2700000" algn="tl">
                    <a:srgbClr val="000000"/>
                  </a:outerShdw>
                </a:effectLst>
                <a:latin typeface="Trebuchet MS" pitchFamily="34" charset="0"/>
              </a:rPr>
              <a:t>Modello del Fair Value:</a:t>
            </a:r>
          </a:p>
        </p:txBody>
      </p:sp>
      <p:sp>
        <p:nvSpPr>
          <p:cNvPr id="31747" name="Rectangle 3"/>
          <p:cNvSpPr>
            <a:spLocks noChangeArrowheads="1"/>
          </p:cNvSpPr>
          <p:nvPr/>
        </p:nvSpPr>
        <p:spPr bwMode="auto">
          <a:xfrm>
            <a:off x="827460" y="1318418"/>
            <a:ext cx="7632700"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Bef>
                <a:spcPct val="50000"/>
              </a:spcBef>
              <a:buClr>
                <a:schemeClr val="tx1"/>
              </a:buClr>
              <a:buFont typeface="Wingdings" pitchFamily="2" charset="2"/>
              <a:buChar char="ü"/>
            </a:pPr>
            <a:r>
              <a:rPr lang="it-IT" i="1">
                <a:latin typeface="Trebuchet MS" pitchFamily="34" charset="0"/>
              </a:rPr>
              <a:t>Valore al quale un</a:t>
            </a:r>
            <a:r>
              <a:rPr lang="ja-JP" altLang="it-IT" i="1">
                <a:latin typeface="Trebuchet MS" pitchFamily="34" charset="0"/>
              </a:rPr>
              <a:t>’</a:t>
            </a:r>
            <a:r>
              <a:rPr lang="it-IT" altLang="ja-JP" i="1">
                <a:latin typeface="Trebuchet MS" pitchFamily="34" charset="0"/>
              </a:rPr>
              <a:t>attività può essere scambiata tra parti indipendenti, consapevoli e decise a concludere l</a:t>
            </a:r>
            <a:r>
              <a:rPr lang="ja-JP" altLang="it-IT" i="1">
                <a:latin typeface="Trebuchet MS" pitchFamily="34" charset="0"/>
              </a:rPr>
              <a:t>’</a:t>
            </a:r>
            <a:r>
              <a:rPr lang="it-IT" altLang="ja-JP" i="1">
                <a:latin typeface="Trebuchet MS" pitchFamily="34" charset="0"/>
              </a:rPr>
              <a:t>operazione.</a:t>
            </a:r>
          </a:p>
          <a:p>
            <a:pPr algn="just">
              <a:spcBef>
                <a:spcPct val="50000"/>
              </a:spcBef>
              <a:buClr>
                <a:schemeClr val="tx1"/>
              </a:buClr>
              <a:buFont typeface="Wingdings" pitchFamily="2" charset="2"/>
              <a:buChar char="ü"/>
            </a:pPr>
            <a:r>
              <a:rPr lang="it-IT">
                <a:latin typeface="Trebuchet MS" pitchFamily="34" charset="0"/>
              </a:rPr>
              <a:t> Deve riflettere lo stato e le condizioni di mercato alla data di bilancio</a:t>
            </a:r>
          </a:p>
          <a:p>
            <a:pPr algn="just">
              <a:spcBef>
                <a:spcPct val="50000"/>
              </a:spcBef>
              <a:buClr>
                <a:schemeClr val="tx1"/>
              </a:buClr>
              <a:buFont typeface="Wingdings" pitchFamily="2" charset="2"/>
              <a:buChar char="ü"/>
            </a:pPr>
            <a:r>
              <a:rPr lang="it-IT">
                <a:latin typeface="Trebuchet MS" pitchFamily="34" charset="0"/>
              </a:rPr>
              <a:t> Le variazioni del fair value sono iscritte nel </a:t>
            </a:r>
            <a:r>
              <a:rPr lang="it-IT" b="1">
                <a:solidFill>
                  <a:schemeClr val="folHlink"/>
                </a:solidFill>
                <a:latin typeface="Trebuchet MS" pitchFamily="34" charset="0"/>
              </a:rPr>
              <a:t>conto economico</a:t>
            </a:r>
          </a:p>
          <a:p>
            <a:pPr algn="just">
              <a:spcBef>
                <a:spcPct val="50000"/>
              </a:spcBef>
              <a:buClr>
                <a:schemeClr val="tx1"/>
              </a:buClr>
              <a:buFont typeface="Wingdings" pitchFamily="2" charset="2"/>
              <a:buChar char="ü"/>
            </a:pPr>
            <a:r>
              <a:rPr lang="it-IT">
                <a:latin typeface="Trebuchet MS" pitchFamily="34" charset="0"/>
              </a:rPr>
              <a:t> Non si effettua </a:t>
            </a:r>
            <a:r>
              <a:rPr lang="it-IT" b="1">
                <a:solidFill>
                  <a:schemeClr val="folHlink"/>
                </a:solidFill>
                <a:latin typeface="Trebuchet MS" pitchFamily="34" charset="0"/>
              </a:rPr>
              <a:t>l</a:t>
            </a:r>
            <a:r>
              <a:rPr lang="ja-JP" altLang="it-IT" b="1">
                <a:solidFill>
                  <a:schemeClr val="folHlink"/>
                </a:solidFill>
                <a:latin typeface="Trebuchet MS" pitchFamily="34" charset="0"/>
              </a:rPr>
              <a:t>’</a:t>
            </a:r>
            <a:r>
              <a:rPr lang="it-IT" altLang="ja-JP" b="1">
                <a:solidFill>
                  <a:schemeClr val="folHlink"/>
                </a:solidFill>
                <a:latin typeface="Trebuchet MS" pitchFamily="34" charset="0"/>
              </a:rPr>
              <a:t>ammortamento</a:t>
            </a:r>
            <a:endParaRPr lang="it-IT" b="1">
              <a:solidFill>
                <a:schemeClr val="folHlink"/>
              </a:solidFill>
              <a:latin typeface="Trebuchet MS" pitchFamily="34" charset="0"/>
            </a:endParaRPr>
          </a:p>
        </p:txBody>
      </p:sp>
      <p:sp>
        <p:nvSpPr>
          <p:cNvPr id="31748" name="AutoShape 4"/>
          <p:cNvSpPr>
            <a:spLocks noChangeArrowheads="1"/>
          </p:cNvSpPr>
          <p:nvPr/>
        </p:nvSpPr>
        <p:spPr bwMode="auto">
          <a:xfrm>
            <a:off x="3419848" y="3462004"/>
            <a:ext cx="2016125" cy="504825"/>
          </a:xfrm>
          <a:prstGeom prst="downArrow">
            <a:avLst>
              <a:gd name="adj1" fmla="val 50000"/>
              <a:gd name="adj2" fmla="val 25000"/>
            </a:avLst>
          </a:prstGeom>
          <a:solidFill>
            <a:srgbClr val="FFFF00"/>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31749" name="Text Box 5"/>
          <p:cNvSpPr txBox="1">
            <a:spLocks noChangeArrowheads="1"/>
          </p:cNvSpPr>
          <p:nvPr/>
        </p:nvSpPr>
        <p:spPr bwMode="auto">
          <a:xfrm>
            <a:off x="682998" y="4514056"/>
            <a:ext cx="7632700" cy="1219200"/>
          </a:xfrm>
          <a:prstGeom prst="rect">
            <a:avLst/>
          </a:prstGeom>
          <a:solidFill>
            <a:srgbClr val="FFFF99"/>
          </a:solidFill>
          <a:ln w="28575">
            <a:solidFill>
              <a:schemeClr val="bg1"/>
            </a:solidFill>
            <a:miter lim="800000"/>
            <a:headEnd/>
            <a:tailEnd/>
          </a:ln>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spcBef>
                <a:spcPct val="50000"/>
              </a:spcBef>
              <a:buFont typeface="Wingdings" pitchFamily="2" charset="2"/>
              <a:buNone/>
            </a:pPr>
            <a:r>
              <a:rPr lang="it-IT" sz="1800" dirty="0">
                <a:latin typeface="Trebuchet MS" pitchFamily="34" charset="0"/>
              </a:rPr>
              <a:t>La migliore evidenza del fair </a:t>
            </a:r>
            <a:r>
              <a:rPr lang="it-IT" sz="1800" dirty="0" err="1">
                <a:latin typeface="Trebuchet MS" pitchFamily="34" charset="0"/>
              </a:rPr>
              <a:t>value</a:t>
            </a:r>
            <a:r>
              <a:rPr lang="it-IT" sz="1800" dirty="0">
                <a:latin typeface="Trebuchet MS" pitchFamily="34" charset="0"/>
              </a:rPr>
              <a:t> è normalmente data dai prezzi correnti su un </a:t>
            </a:r>
            <a:r>
              <a:rPr lang="it-IT" sz="1800" b="1" dirty="0">
                <a:latin typeface="Trebuchet MS" pitchFamily="34" charset="0"/>
              </a:rPr>
              <a:t>mercato attivo per immobili simili</a:t>
            </a:r>
            <a:r>
              <a:rPr lang="it-IT" sz="1800" dirty="0">
                <a:latin typeface="Trebuchet MS" pitchFamily="34" charset="0"/>
              </a:rPr>
              <a:t>, nella </a:t>
            </a:r>
            <a:r>
              <a:rPr lang="it-IT" sz="1800" b="1" dirty="0">
                <a:latin typeface="Trebuchet MS" pitchFamily="34" charset="0"/>
              </a:rPr>
              <a:t>medesima localizzazione</a:t>
            </a:r>
            <a:r>
              <a:rPr lang="it-IT" sz="1800" dirty="0">
                <a:latin typeface="Trebuchet MS" pitchFamily="34" charset="0"/>
              </a:rPr>
              <a:t> </a:t>
            </a:r>
            <a:r>
              <a:rPr lang="it-IT" sz="1800" b="1" dirty="0">
                <a:latin typeface="Trebuchet MS" pitchFamily="34" charset="0"/>
              </a:rPr>
              <a:t>e condizione</a:t>
            </a:r>
            <a:r>
              <a:rPr lang="it-IT" sz="1800" dirty="0">
                <a:latin typeface="Trebuchet MS" pitchFamily="34" charset="0"/>
              </a:rPr>
              <a:t> e soggette a </a:t>
            </a:r>
            <a:r>
              <a:rPr lang="it-IT" sz="1800" b="1" dirty="0">
                <a:latin typeface="Trebuchet MS" pitchFamily="34" charset="0"/>
              </a:rPr>
              <a:t>condizioni analoghe per affitti e altri contratti</a:t>
            </a:r>
            <a:r>
              <a:rPr lang="it-IT" sz="1800" dirty="0">
                <a:latin typeface="Trebuchet MS" pitchFamily="34" charset="0"/>
              </a:rPr>
              <a:t>. </a:t>
            </a:r>
          </a:p>
        </p:txBody>
      </p:sp>
      <p:sp>
        <p:nvSpPr>
          <p:cNvPr id="31750" name="Text Box 6"/>
          <p:cNvSpPr txBox="1">
            <a:spLocks noChangeArrowheads="1"/>
          </p:cNvSpPr>
          <p:nvPr/>
        </p:nvSpPr>
        <p:spPr bwMode="auto">
          <a:xfrm>
            <a:off x="611560" y="3990181"/>
            <a:ext cx="81724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spcBef>
                <a:spcPct val="50000"/>
              </a:spcBef>
            </a:pPr>
            <a:r>
              <a:rPr lang="it-IT" sz="1800" b="1">
                <a:solidFill>
                  <a:schemeClr val="folHlink"/>
                </a:solidFill>
                <a:latin typeface="Trebuchet MS" pitchFamily="34" charset="0"/>
              </a:rPr>
              <a:t>Come si determina il Fair Value?</a:t>
            </a:r>
          </a:p>
        </p:txBody>
      </p:sp>
      <p:sp>
        <p:nvSpPr>
          <p:cNvPr id="31751" name="Text Box 8"/>
          <p:cNvSpPr txBox="1">
            <a:spLocks noChangeArrowheads="1"/>
          </p:cNvSpPr>
          <p:nvPr/>
        </p:nvSpPr>
        <p:spPr bwMode="auto">
          <a:xfrm>
            <a:off x="3707185" y="286543"/>
            <a:ext cx="1077539" cy="461665"/>
          </a:xfrm>
          <a:prstGeom prst="rect">
            <a:avLst/>
          </a:prstGeom>
          <a:solidFill>
            <a:srgbClr val="FFFFCC"/>
          </a:solidFill>
          <a:ln w="28575">
            <a:solidFill>
              <a:schemeClr val="bg1"/>
            </a:solidFill>
            <a:miter lim="800000"/>
            <a:headEnd/>
            <a:tailEnd/>
          </a:ln>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b="1">
                <a:solidFill>
                  <a:srgbClr val="A50021"/>
                </a:solidFill>
                <a:latin typeface="Trebuchet MS" pitchFamily="34" charset="0"/>
              </a:rPr>
              <a:t>IAS 40</a:t>
            </a: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17</a:t>
            </a:fld>
            <a:endParaRPr lang="en-US"/>
          </a:p>
        </p:txBody>
      </p:sp>
    </p:spTree>
    <p:extLst>
      <p:ext uri="{BB962C8B-B14F-4D97-AF65-F5344CB8AC3E}">
        <p14:creationId xmlns:p14="http://schemas.microsoft.com/office/powerpoint/2010/main" val="17135209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9906" name="Text Box 2"/>
          <p:cNvSpPr txBox="1">
            <a:spLocks noChangeArrowheads="1"/>
          </p:cNvSpPr>
          <p:nvPr/>
        </p:nvSpPr>
        <p:spPr bwMode="auto">
          <a:xfrm>
            <a:off x="287462" y="1527027"/>
            <a:ext cx="7921625" cy="5170646"/>
          </a:xfrm>
          <a:prstGeom prst="rect">
            <a:avLst/>
          </a:prstGeom>
          <a:noFill/>
          <a:ln w="9525" algn="ctr">
            <a:noFill/>
            <a:miter lim="800000"/>
            <a:headEnd/>
            <a:tailEnd/>
          </a:ln>
          <a:effec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spcBef>
                <a:spcPct val="50000"/>
              </a:spcBef>
              <a:buFont typeface="Wingdings" pitchFamily="2" charset="2"/>
              <a:buNone/>
            </a:pPr>
            <a:r>
              <a:rPr lang="it-IT" sz="2000" b="1" u="sng" dirty="0">
                <a:latin typeface="Trebuchet MS" pitchFamily="34" charset="0"/>
              </a:rPr>
              <a:t>In assenza di prezzi correnti in un mercato attivo</a:t>
            </a:r>
            <a:r>
              <a:rPr lang="it-IT" sz="2000" dirty="0">
                <a:latin typeface="Trebuchet MS" pitchFamily="34" charset="0"/>
              </a:rPr>
              <a:t> si utilizzano altre fonti:</a:t>
            </a:r>
          </a:p>
          <a:p>
            <a:pPr algn="just" eaLnBrk="1" hangingPunct="1">
              <a:spcBef>
                <a:spcPct val="50000"/>
              </a:spcBef>
              <a:buFont typeface="Wingdings" pitchFamily="2" charset="2"/>
              <a:buNone/>
            </a:pPr>
            <a:r>
              <a:rPr lang="it-IT" sz="2000" dirty="0">
                <a:latin typeface="Trebuchet MS" pitchFamily="34" charset="0"/>
              </a:rPr>
              <a:t>	</a:t>
            </a:r>
            <a:r>
              <a:rPr lang="it-IT" sz="2000" dirty="0">
                <a:solidFill>
                  <a:srgbClr val="FF0000"/>
                </a:solidFill>
                <a:latin typeface="Trebuchet MS" pitchFamily="34" charset="0"/>
              </a:rPr>
              <a:t>(a)</a:t>
            </a:r>
            <a:r>
              <a:rPr lang="it-IT" sz="2000" dirty="0">
                <a:latin typeface="Trebuchet MS" pitchFamily="34" charset="0"/>
              </a:rPr>
              <a:t> i </a:t>
            </a:r>
            <a:r>
              <a:rPr lang="it-IT" sz="2000" i="1" dirty="0">
                <a:solidFill>
                  <a:schemeClr val="folHlink"/>
                </a:solidFill>
                <a:effectLst>
                  <a:outerShdw blurRad="38100" dist="38100" dir="2700000" algn="tl">
                    <a:srgbClr val="000000"/>
                  </a:outerShdw>
                </a:effectLst>
                <a:latin typeface="Trebuchet MS" pitchFamily="34" charset="0"/>
              </a:rPr>
              <a:t>prezzi correnti di un mercato attivo</a:t>
            </a:r>
            <a:r>
              <a:rPr lang="it-IT" sz="2000" dirty="0">
                <a:latin typeface="Trebuchet MS" pitchFamily="34" charset="0"/>
              </a:rPr>
              <a:t> di immobili di diversa natura, condizione o localizzazione, </a:t>
            </a:r>
            <a:r>
              <a:rPr lang="it-IT" sz="2000" u="sng" dirty="0">
                <a:latin typeface="Trebuchet MS" pitchFamily="34" charset="0"/>
              </a:rPr>
              <a:t>rettificati per riflettere differenze</a:t>
            </a:r>
            <a:r>
              <a:rPr lang="it-IT" sz="2000" dirty="0">
                <a:latin typeface="Trebuchet MS" pitchFamily="34" charset="0"/>
              </a:rPr>
              <a:t>;</a:t>
            </a:r>
          </a:p>
          <a:p>
            <a:pPr algn="just" eaLnBrk="1" hangingPunct="1">
              <a:spcBef>
                <a:spcPct val="50000"/>
              </a:spcBef>
              <a:buFont typeface="Wingdings" pitchFamily="2" charset="2"/>
              <a:buNone/>
            </a:pPr>
            <a:endParaRPr lang="it-IT" sz="2000" dirty="0">
              <a:latin typeface="Trebuchet MS" pitchFamily="34" charset="0"/>
            </a:endParaRPr>
          </a:p>
          <a:p>
            <a:pPr algn="just" eaLnBrk="1" hangingPunct="1">
              <a:spcBef>
                <a:spcPct val="50000"/>
              </a:spcBef>
              <a:buFont typeface="Wingdings" pitchFamily="2" charset="2"/>
              <a:buNone/>
            </a:pPr>
            <a:r>
              <a:rPr lang="it-IT" sz="2000" dirty="0">
                <a:latin typeface="Trebuchet MS" pitchFamily="34" charset="0"/>
              </a:rPr>
              <a:t>	</a:t>
            </a:r>
            <a:r>
              <a:rPr lang="it-IT" sz="2000" dirty="0">
                <a:solidFill>
                  <a:srgbClr val="FF0000"/>
                </a:solidFill>
                <a:latin typeface="Trebuchet MS" pitchFamily="34" charset="0"/>
              </a:rPr>
              <a:t>(b)</a:t>
            </a:r>
            <a:r>
              <a:rPr lang="it-IT" sz="2000" dirty="0">
                <a:latin typeface="Trebuchet MS" pitchFamily="34" charset="0"/>
              </a:rPr>
              <a:t> i </a:t>
            </a:r>
            <a:r>
              <a:rPr lang="it-IT" sz="2000" i="1" dirty="0">
                <a:solidFill>
                  <a:schemeClr val="folHlink"/>
                </a:solidFill>
                <a:effectLst>
                  <a:outerShdw blurRad="38100" dist="38100" dir="2700000" algn="tl">
                    <a:srgbClr val="000000"/>
                  </a:outerShdw>
                </a:effectLst>
                <a:latin typeface="Trebuchet MS" pitchFamily="34" charset="0"/>
              </a:rPr>
              <a:t>prezzi recenti di mercati meno attivi</a:t>
            </a:r>
            <a:r>
              <a:rPr lang="it-IT" sz="2000" dirty="0">
                <a:latin typeface="Trebuchet MS" pitchFamily="34" charset="0"/>
              </a:rPr>
              <a:t>, con </a:t>
            </a:r>
            <a:r>
              <a:rPr lang="it-IT" sz="2000" u="sng" dirty="0">
                <a:latin typeface="Trebuchet MS" pitchFamily="34" charset="0"/>
              </a:rPr>
              <a:t>rettifiche per riflettere i cambiamenti nelle condizioni economiche</a:t>
            </a:r>
            <a:r>
              <a:rPr lang="it-IT" sz="2000" dirty="0">
                <a:latin typeface="Trebuchet MS" pitchFamily="34" charset="0"/>
              </a:rPr>
              <a:t>; </a:t>
            </a:r>
          </a:p>
          <a:p>
            <a:pPr algn="just" eaLnBrk="1" hangingPunct="1">
              <a:spcBef>
                <a:spcPct val="50000"/>
              </a:spcBef>
              <a:buFont typeface="Wingdings" pitchFamily="2" charset="2"/>
              <a:buNone/>
            </a:pPr>
            <a:endParaRPr lang="it-IT" sz="2000" dirty="0">
              <a:latin typeface="Trebuchet MS" pitchFamily="34" charset="0"/>
            </a:endParaRPr>
          </a:p>
          <a:p>
            <a:pPr algn="just" eaLnBrk="1" hangingPunct="1">
              <a:spcBef>
                <a:spcPct val="50000"/>
              </a:spcBef>
              <a:buFont typeface="Wingdings" pitchFamily="2" charset="2"/>
              <a:buNone/>
            </a:pPr>
            <a:r>
              <a:rPr lang="it-IT" sz="2000" dirty="0">
                <a:latin typeface="Trebuchet MS" pitchFamily="34" charset="0"/>
              </a:rPr>
              <a:t>	</a:t>
            </a:r>
            <a:r>
              <a:rPr lang="it-IT" sz="2000" dirty="0">
                <a:solidFill>
                  <a:srgbClr val="FF0000"/>
                </a:solidFill>
                <a:latin typeface="Trebuchet MS" pitchFamily="34" charset="0"/>
              </a:rPr>
              <a:t>(c)</a:t>
            </a:r>
            <a:r>
              <a:rPr lang="it-IT" sz="2000" dirty="0">
                <a:latin typeface="Trebuchet MS" pitchFamily="34" charset="0"/>
              </a:rPr>
              <a:t> le </a:t>
            </a:r>
            <a:r>
              <a:rPr lang="it-IT" sz="2000" i="1" dirty="0">
                <a:solidFill>
                  <a:schemeClr val="folHlink"/>
                </a:solidFill>
                <a:effectLst>
                  <a:outerShdw blurRad="38100" dist="38100" dir="2700000" algn="tl">
                    <a:srgbClr val="000000"/>
                  </a:outerShdw>
                </a:effectLst>
                <a:latin typeface="Trebuchet MS" pitchFamily="34" charset="0"/>
              </a:rPr>
              <a:t>proiezioni di flussi finanziari attualizzati</a:t>
            </a:r>
            <a:r>
              <a:rPr lang="it-IT" sz="2000" dirty="0">
                <a:latin typeface="Trebuchet MS" pitchFamily="34" charset="0"/>
              </a:rPr>
              <a:t> basate su stime attendibili, supportate da fatti esterni, con </a:t>
            </a:r>
            <a:r>
              <a:rPr lang="it-IT" sz="2000" u="sng" dirty="0">
                <a:latin typeface="Trebuchet MS" pitchFamily="34" charset="0"/>
              </a:rPr>
              <a:t>tassi di attualizzazione che riflettono le valutazioni correnti del mercato riguardo all</a:t>
            </a:r>
            <a:r>
              <a:rPr lang="it-IT" altLang="en-US" sz="2000" u="sng" dirty="0">
                <a:latin typeface="Trebuchet MS" pitchFamily="34" charset="0"/>
              </a:rPr>
              <a:t>’</a:t>
            </a:r>
            <a:r>
              <a:rPr lang="it-IT" sz="2000" u="sng" dirty="0">
                <a:latin typeface="Trebuchet MS" pitchFamily="34" charset="0"/>
              </a:rPr>
              <a:t>incertezza dell</a:t>
            </a:r>
            <a:r>
              <a:rPr lang="it-IT" altLang="en-US" sz="2000" u="sng" dirty="0">
                <a:latin typeface="Trebuchet MS" pitchFamily="34" charset="0"/>
              </a:rPr>
              <a:t>’</a:t>
            </a:r>
            <a:r>
              <a:rPr lang="it-IT" sz="2000" u="sng" dirty="0">
                <a:latin typeface="Trebuchet MS" pitchFamily="34" charset="0"/>
              </a:rPr>
              <a:t>importo e della tempistica dei flussi finanziari</a:t>
            </a:r>
            <a:r>
              <a:rPr lang="it-IT" sz="2000" dirty="0">
                <a:latin typeface="Trebuchet MS" pitchFamily="34" charset="0"/>
              </a:rPr>
              <a:t>.</a:t>
            </a:r>
          </a:p>
        </p:txBody>
      </p:sp>
      <p:sp>
        <p:nvSpPr>
          <p:cNvPr id="32771" name="Text Box 3"/>
          <p:cNvSpPr txBox="1">
            <a:spLocks noChangeArrowheads="1"/>
          </p:cNvSpPr>
          <p:nvPr/>
        </p:nvSpPr>
        <p:spPr bwMode="auto">
          <a:xfrm>
            <a:off x="179512" y="1053952"/>
            <a:ext cx="81724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spcBef>
                <a:spcPct val="50000"/>
              </a:spcBef>
            </a:pPr>
            <a:r>
              <a:rPr lang="it-IT" sz="1800" b="1" dirty="0">
                <a:solidFill>
                  <a:schemeClr val="folHlink"/>
                </a:solidFill>
                <a:latin typeface="Trebuchet MS" pitchFamily="34" charset="0"/>
              </a:rPr>
              <a:t>Come si determina il Fair Value ? </a:t>
            </a:r>
            <a:r>
              <a:rPr lang="it-IT" sz="1800" b="1" i="1" dirty="0">
                <a:solidFill>
                  <a:schemeClr val="folHlink"/>
                </a:solidFill>
                <a:latin typeface="Trebuchet MS" pitchFamily="34" charset="0"/>
              </a:rPr>
              <a:t>(segue)</a:t>
            </a:r>
          </a:p>
        </p:txBody>
      </p:sp>
      <p:sp>
        <p:nvSpPr>
          <p:cNvPr id="32772" name="Text Box 5"/>
          <p:cNvSpPr txBox="1">
            <a:spLocks noChangeArrowheads="1"/>
          </p:cNvSpPr>
          <p:nvPr/>
        </p:nvSpPr>
        <p:spPr bwMode="auto">
          <a:xfrm>
            <a:off x="3383087" y="404664"/>
            <a:ext cx="1077539" cy="461665"/>
          </a:xfrm>
          <a:prstGeom prst="rect">
            <a:avLst/>
          </a:prstGeom>
          <a:solidFill>
            <a:srgbClr val="FFFFCC"/>
          </a:solidFill>
          <a:ln w="28575">
            <a:solidFill>
              <a:schemeClr val="bg1"/>
            </a:solidFill>
            <a:miter lim="800000"/>
            <a:headEnd/>
            <a:tailEnd/>
          </a:ln>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b="1">
                <a:solidFill>
                  <a:srgbClr val="A50021"/>
                </a:solidFill>
                <a:latin typeface="Trebuchet MS" pitchFamily="34" charset="0"/>
              </a:rPr>
              <a:t>IAS 40</a:t>
            </a: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18</a:t>
            </a:fld>
            <a:endParaRPr lang="en-US"/>
          </a:p>
        </p:txBody>
      </p:sp>
    </p:spTree>
    <p:extLst>
      <p:ext uri="{BB962C8B-B14F-4D97-AF65-F5344CB8AC3E}">
        <p14:creationId xmlns:p14="http://schemas.microsoft.com/office/powerpoint/2010/main" val="26350602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0930" name="Text Box 2"/>
          <p:cNvSpPr txBox="1">
            <a:spLocks noChangeArrowheads="1"/>
          </p:cNvSpPr>
          <p:nvPr/>
        </p:nvSpPr>
        <p:spPr bwMode="auto">
          <a:xfrm>
            <a:off x="467544" y="764704"/>
            <a:ext cx="8137525" cy="4093428"/>
          </a:xfrm>
          <a:prstGeom prst="rect">
            <a:avLst/>
          </a:prstGeom>
          <a:noFill/>
          <a:ln w="9525" algn="ctr">
            <a:noFill/>
            <a:miter lim="800000"/>
            <a:headEnd/>
            <a:tailEnd/>
          </a:ln>
          <a:effectLst/>
        </p:spPr>
        <p:txBody>
          <a:bodyPr>
            <a:spAutoFit/>
          </a:bodyPr>
          <a:lstStyle>
            <a:lvl1pPr eaLnBrk="0" hangingPunct="0">
              <a:defRPr sz="2400">
                <a:solidFill>
                  <a:schemeClr val="tx1"/>
                </a:solidFill>
                <a:latin typeface="Tahoma" pitchFamily="34" charset="0"/>
                <a:ea typeface="MS PGothic" pitchFamily="34" charset="-128"/>
              </a:defRPr>
            </a:lvl1pPr>
            <a:lvl2pPr marL="534988"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spcBef>
                <a:spcPct val="50000"/>
              </a:spcBef>
              <a:buFont typeface="Wingdings" pitchFamily="2" charset="2"/>
              <a:buNone/>
            </a:pPr>
            <a:r>
              <a:rPr lang="it-IT" sz="2000" dirty="0">
                <a:latin typeface="Trebuchet MS" pitchFamily="34" charset="0"/>
              </a:rPr>
              <a:t>Nel caso in cui </a:t>
            </a:r>
            <a:r>
              <a:rPr lang="it-IT" sz="2000" b="1" dirty="0">
                <a:latin typeface="Trebuchet MS" pitchFamily="34" charset="0"/>
              </a:rPr>
              <a:t>non dovesse essere possibile determinare il Fair Value in modo attendibile e su base continuativa</a:t>
            </a:r>
            <a:r>
              <a:rPr lang="it-IT" sz="2000" dirty="0">
                <a:latin typeface="Trebuchet MS" pitchFamily="34" charset="0"/>
              </a:rPr>
              <a:t>:</a:t>
            </a:r>
          </a:p>
          <a:p>
            <a:pPr lvl="1" algn="just" eaLnBrk="1" hangingPunct="1">
              <a:spcBef>
                <a:spcPct val="50000"/>
              </a:spcBef>
              <a:buClr>
                <a:schemeClr val="tx1"/>
              </a:buClr>
              <a:buFontTx/>
              <a:buChar char="•"/>
            </a:pPr>
            <a:r>
              <a:rPr lang="it-IT" sz="2000" dirty="0">
                <a:latin typeface="Trebuchet MS" pitchFamily="34" charset="0"/>
              </a:rPr>
              <a:t> si applica il </a:t>
            </a:r>
            <a:r>
              <a:rPr lang="it-IT" sz="2000" b="1" dirty="0">
                <a:solidFill>
                  <a:schemeClr val="folHlink"/>
                </a:solidFill>
                <a:effectLst>
                  <a:outerShdw blurRad="38100" dist="38100" dir="2700000" algn="tl">
                    <a:srgbClr val="000000"/>
                  </a:outerShdw>
                </a:effectLst>
                <a:latin typeface="Trebuchet MS" pitchFamily="34" charset="0"/>
              </a:rPr>
              <a:t>criterio del costo</a:t>
            </a:r>
            <a:r>
              <a:rPr lang="it-IT" sz="2000" dirty="0">
                <a:latin typeface="Trebuchet MS" pitchFamily="34" charset="0"/>
              </a:rPr>
              <a:t>, in conformità allo IAS 16, assumendo il valore residuo pari a zero;</a:t>
            </a:r>
          </a:p>
          <a:p>
            <a:pPr lvl="1" algn="just" eaLnBrk="1" hangingPunct="1">
              <a:spcBef>
                <a:spcPct val="50000"/>
              </a:spcBef>
              <a:buClr>
                <a:schemeClr val="tx1"/>
              </a:buClr>
              <a:buFontTx/>
              <a:buChar char="•"/>
            </a:pPr>
            <a:r>
              <a:rPr lang="it-IT" sz="2000" dirty="0">
                <a:latin typeface="Trebuchet MS" pitchFamily="34" charset="0"/>
              </a:rPr>
              <a:t> si continua ad applicare lo IAS 16 </a:t>
            </a:r>
            <a:r>
              <a:rPr lang="it-IT" sz="2000" b="1" dirty="0">
                <a:solidFill>
                  <a:schemeClr val="folHlink"/>
                </a:solidFill>
                <a:effectLst>
                  <a:outerShdw blurRad="38100" dist="38100" dir="2700000" algn="tl">
                    <a:srgbClr val="000000"/>
                  </a:outerShdw>
                </a:effectLst>
                <a:latin typeface="Trebuchet MS" pitchFamily="34" charset="0"/>
              </a:rPr>
              <a:t>solo per quell</a:t>
            </a:r>
            <a:r>
              <a:rPr lang="it-IT" altLang="en-US" sz="2000" b="1" dirty="0">
                <a:solidFill>
                  <a:schemeClr val="folHlink"/>
                </a:solidFill>
                <a:effectLst>
                  <a:outerShdw blurRad="38100" dist="38100" dir="2700000" algn="tl">
                    <a:srgbClr val="000000"/>
                  </a:outerShdw>
                </a:effectLst>
                <a:latin typeface="Trebuchet MS" pitchFamily="34" charset="0"/>
              </a:rPr>
              <a:t>’</a:t>
            </a:r>
            <a:r>
              <a:rPr lang="it-IT" sz="2000" b="1" dirty="0">
                <a:solidFill>
                  <a:schemeClr val="folHlink"/>
                </a:solidFill>
                <a:effectLst>
                  <a:outerShdw blurRad="38100" dist="38100" dir="2700000" algn="tl">
                    <a:srgbClr val="000000"/>
                  </a:outerShdw>
                </a:effectLst>
                <a:latin typeface="Trebuchet MS" pitchFamily="34" charset="0"/>
              </a:rPr>
              <a:t>investimento</a:t>
            </a:r>
            <a:r>
              <a:rPr lang="it-IT" sz="2000" dirty="0">
                <a:latin typeface="Trebuchet MS" pitchFamily="34" charset="0"/>
              </a:rPr>
              <a:t> fino alla sua dismissione.</a:t>
            </a:r>
          </a:p>
          <a:p>
            <a:pPr lvl="1" algn="just" eaLnBrk="1" hangingPunct="1">
              <a:spcBef>
                <a:spcPct val="50000"/>
              </a:spcBef>
              <a:buClr>
                <a:schemeClr val="tx1"/>
              </a:buClr>
              <a:buFontTx/>
              <a:buChar char="•"/>
            </a:pPr>
            <a:endParaRPr lang="it-IT" sz="2000" dirty="0">
              <a:latin typeface="Trebuchet MS" pitchFamily="34" charset="0"/>
            </a:endParaRPr>
          </a:p>
          <a:p>
            <a:pPr algn="just" eaLnBrk="1" hangingPunct="1">
              <a:spcBef>
                <a:spcPct val="50000"/>
              </a:spcBef>
              <a:buFont typeface="Wingdings" pitchFamily="2" charset="2"/>
              <a:buNone/>
            </a:pPr>
            <a:r>
              <a:rPr lang="it-IT" sz="2000" u="sng" dirty="0">
                <a:latin typeface="Trebuchet MS" pitchFamily="34" charset="0"/>
              </a:rPr>
              <a:t>Si continua ad adottare il fair </a:t>
            </a:r>
            <a:r>
              <a:rPr lang="it-IT" sz="2000" u="sng" dirty="0" err="1">
                <a:latin typeface="Trebuchet MS" pitchFamily="34" charset="0"/>
              </a:rPr>
              <a:t>value</a:t>
            </a:r>
            <a:r>
              <a:rPr lang="it-IT" sz="2000" u="sng" dirty="0">
                <a:latin typeface="Trebuchet MS" pitchFamily="34" charset="0"/>
              </a:rPr>
              <a:t> sino alla dismissione dell</a:t>
            </a:r>
            <a:r>
              <a:rPr lang="it-IT" altLang="en-US" sz="2000" u="sng" dirty="0">
                <a:latin typeface="Trebuchet MS" pitchFamily="34" charset="0"/>
              </a:rPr>
              <a:t>’</a:t>
            </a:r>
            <a:r>
              <a:rPr lang="it-IT" sz="2000" u="sng" dirty="0">
                <a:latin typeface="Trebuchet MS" pitchFamily="34" charset="0"/>
              </a:rPr>
              <a:t>investimento anche se le transazioni similari sul mercato diventano meno frequenti o i prezzi di mercato meno prontamente disponibili</a:t>
            </a:r>
            <a:r>
              <a:rPr lang="it-IT" sz="2000" dirty="0">
                <a:latin typeface="Trebuchet MS" pitchFamily="34" charset="0"/>
              </a:rPr>
              <a:t>.</a:t>
            </a:r>
          </a:p>
        </p:txBody>
      </p:sp>
      <p:sp>
        <p:nvSpPr>
          <p:cNvPr id="33795" name="Text Box 3"/>
          <p:cNvSpPr txBox="1">
            <a:spLocks noChangeArrowheads="1"/>
          </p:cNvSpPr>
          <p:nvPr/>
        </p:nvSpPr>
        <p:spPr bwMode="auto">
          <a:xfrm>
            <a:off x="611560" y="4976341"/>
            <a:ext cx="81724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spcBef>
                <a:spcPct val="50000"/>
              </a:spcBef>
            </a:pPr>
            <a:r>
              <a:rPr lang="it-IT" sz="2000" b="1" dirty="0">
                <a:solidFill>
                  <a:schemeClr val="folHlink"/>
                </a:solidFill>
                <a:latin typeface="Trebuchet MS" pitchFamily="34" charset="0"/>
              </a:rPr>
              <a:t>Modello del costo:</a:t>
            </a:r>
          </a:p>
        </p:txBody>
      </p:sp>
      <p:sp>
        <p:nvSpPr>
          <p:cNvPr id="1020932" name="Text Box 4"/>
          <p:cNvSpPr txBox="1">
            <a:spLocks noChangeArrowheads="1"/>
          </p:cNvSpPr>
          <p:nvPr/>
        </p:nvSpPr>
        <p:spPr bwMode="auto">
          <a:xfrm>
            <a:off x="538981" y="5528394"/>
            <a:ext cx="7489403" cy="996950"/>
          </a:xfrm>
          <a:prstGeom prst="rect">
            <a:avLst/>
          </a:prstGeom>
          <a:noFill/>
          <a:ln w="9525" algn="ctr">
            <a:noFill/>
            <a:miter lim="800000"/>
            <a:headEnd/>
            <a:tailEnd/>
          </a:ln>
          <a:effectLst/>
        </p:spPr>
        <p:txBody>
          <a:bodyPr wrap="squar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lnSpc>
                <a:spcPct val="110000"/>
              </a:lnSpc>
              <a:buFont typeface="Wingdings" pitchFamily="2" charset="2"/>
              <a:buNone/>
            </a:pPr>
            <a:r>
              <a:rPr lang="it-IT" sz="1800">
                <a:latin typeface="Trebuchet MS" pitchFamily="34" charset="0"/>
              </a:rPr>
              <a:t>Si valutano tutti gli investimenti immobiliari in conformità allo </a:t>
            </a:r>
            <a:r>
              <a:rPr lang="it-IT" sz="1800" b="1">
                <a:solidFill>
                  <a:schemeClr val="folHlink"/>
                </a:solidFill>
                <a:latin typeface="Trebuchet MS" pitchFamily="34" charset="0"/>
              </a:rPr>
              <a:t>IAS 16</a:t>
            </a:r>
            <a:r>
              <a:rPr lang="it-IT" sz="1800">
                <a:latin typeface="Trebuchet MS" pitchFamily="34" charset="0"/>
              </a:rPr>
              <a:t>, ossia </a:t>
            </a:r>
            <a:r>
              <a:rPr lang="it-IT" sz="1800" u="sng">
                <a:effectLst>
                  <a:outerShdw blurRad="38100" dist="38100" dir="2700000" algn="tl">
                    <a:srgbClr val="000000"/>
                  </a:outerShdw>
                </a:effectLst>
                <a:latin typeface="Trebuchet MS" pitchFamily="34" charset="0"/>
              </a:rPr>
              <a:t>al costo, al netto di qualsiasi ammortamento e riduzione di valore</a:t>
            </a:r>
            <a:r>
              <a:rPr lang="it-IT" sz="1800">
                <a:latin typeface="Trebuchet MS" pitchFamily="34" charset="0"/>
              </a:rPr>
              <a:t> (</a:t>
            </a:r>
            <a:r>
              <a:rPr lang="it-IT" sz="1800" i="1">
                <a:latin typeface="Trebuchet MS" pitchFamily="34" charset="0"/>
              </a:rPr>
              <a:t>impairment</a:t>
            </a:r>
            <a:r>
              <a:rPr lang="it-IT" sz="1800">
                <a:latin typeface="Trebuchet MS" pitchFamily="34" charset="0"/>
              </a:rPr>
              <a:t>).</a:t>
            </a:r>
          </a:p>
        </p:txBody>
      </p:sp>
      <p:sp>
        <p:nvSpPr>
          <p:cNvPr id="33797" name="Text Box 6"/>
          <p:cNvSpPr txBox="1">
            <a:spLocks noChangeArrowheads="1"/>
          </p:cNvSpPr>
          <p:nvPr/>
        </p:nvSpPr>
        <p:spPr bwMode="auto">
          <a:xfrm>
            <a:off x="3634606" y="188640"/>
            <a:ext cx="1077539" cy="461665"/>
          </a:xfrm>
          <a:prstGeom prst="rect">
            <a:avLst/>
          </a:prstGeom>
          <a:solidFill>
            <a:srgbClr val="FFFFCC"/>
          </a:solidFill>
          <a:ln w="28575">
            <a:solidFill>
              <a:schemeClr val="bg1"/>
            </a:solidFill>
            <a:miter lim="800000"/>
            <a:headEnd/>
            <a:tailEnd/>
          </a:ln>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b="1">
                <a:solidFill>
                  <a:srgbClr val="A50021"/>
                </a:solidFill>
                <a:latin typeface="Trebuchet MS" pitchFamily="34" charset="0"/>
              </a:rPr>
              <a:t>IAS 40</a:t>
            </a: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19</a:t>
            </a:fld>
            <a:endParaRPr lang="en-US"/>
          </a:p>
        </p:txBody>
      </p:sp>
    </p:spTree>
    <p:extLst>
      <p:ext uri="{BB962C8B-B14F-4D97-AF65-F5344CB8AC3E}">
        <p14:creationId xmlns:p14="http://schemas.microsoft.com/office/powerpoint/2010/main" val="22920710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5110194" y="1571644"/>
            <a:ext cx="883575" cy="369332"/>
          </a:xfrm>
          <a:prstGeom prst="rect">
            <a:avLst/>
          </a:prstGeom>
          <a:solidFill>
            <a:srgbClr val="FFFFCC"/>
          </a:solidFill>
          <a:ln w="9525">
            <a:noFill/>
            <a:miter lim="800000"/>
            <a:headEnd/>
            <a:tailEnd/>
          </a:ln>
        </p:spPr>
        <p:txBody>
          <a:bodyPr wrap="none">
            <a:spAutoFit/>
          </a:bodyPr>
          <a:lstStyle/>
          <a:p>
            <a:r>
              <a:rPr lang="it-IT" b="1">
                <a:latin typeface="Book Antiqua" pitchFamily="18" charset="0"/>
              </a:rPr>
              <a:t>IAS 16</a:t>
            </a:r>
          </a:p>
        </p:txBody>
      </p:sp>
      <p:sp>
        <p:nvSpPr>
          <p:cNvPr id="26627" name="Rectangle 3"/>
          <p:cNvSpPr>
            <a:spLocks noChangeArrowheads="1"/>
          </p:cNvSpPr>
          <p:nvPr/>
        </p:nvSpPr>
        <p:spPr bwMode="auto">
          <a:xfrm>
            <a:off x="5262594" y="2170131"/>
            <a:ext cx="1143000" cy="366713"/>
          </a:xfrm>
          <a:prstGeom prst="rect">
            <a:avLst/>
          </a:prstGeom>
          <a:noFill/>
          <a:ln w="9525">
            <a:noFill/>
            <a:miter lim="800000"/>
            <a:headEnd/>
            <a:tailEnd/>
          </a:ln>
        </p:spPr>
        <p:txBody>
          <a:bodyPr>
            <a:spAutoFit/>
          </a:bodyPr>
          <a:lstStyle/>
          <a:p>
            <a:r>
              <a:rPr lang="it-IT" b="1">
                <a:latin typeface="Book Antiqua" pitchFamily="18" charset="0"/>
              </a:rPr>
              <a:t>Costo </a:t>
            </a:r>
          </a:p>
        </p:txBody>
      </p:sp>
      <p:sp>
        <p:nvSpPr>
          <p:cNvPr id="26628" name="Text Box 4"/>
          <p:cNvSpPr txBox="1">
            <a:spLocks noChangeArrowheads="1"/>
          </p:cNvSpPr>
          <p:nvPr/>
        </p:nvSpPr>
        <p:spPr bwMode="auto">
          <a:xfrm>
            <a:off x="7243794" y="1571644"/>
            <a:ext cx="883575" cy="369332"/>
          </a:xfrm>
          <a:prstGeom prst="rect">
            <a:avLst/>
          </a:prstGeom>
          <a:solidFill>
            <a:srgbClr val="FFFFCC"/>
          </a:solidFill>
          <a:ln w="9525">
            <a:noFill/>
            <a:miter lim="800000"/>
            <a:headEnd/>
            <a:tailEnd/>
          </a:ln>
        </p:spPr>
        <p:txBody>
          <a:bodyPr wrap="none">
            <a:spAutoFit/>
          </a:bodyPr>
          <a:lstStyle/>
          <a:p>
            <a:r>
              <a:rPr lang="it-IT" b="1">
                <a:latin typeface="Book Antiqua" pitchFamily="18" charset="0"/>
              </a:rPr>
              <a:t>IAS 40</a:t>
            </a:r>
          </a:p>
        </p:txBody>
      </p:sp>
      <p:sp>
        <p:nvSpPr>
          <p:cNvPr id="26629" name="Rectangle 5"/>
          <p:cNvSpPr>
            <a:spLocks noChangeArrowheads="1"/>
          </p:cNvSpPr>
          <p:nvPr/>
        </p:nvSpPr>
        <p:spPr bwMode="auto">
          <a:xfrm>
            <a:off x="7358114" y="2183378"/>
            <a:ext cx="1571636" cy="369332"/>
          </a:xfrm>
          <a:prstGeom prst="rect">
            <a:avLst/>
          </a:prstGeom>
          <a:noFill/>
          <a:ln w="9525">
            <a:noFill/>
            <a:miter lim="800000"/>
            <a:headEnd/>
            <a:tailEnd/>
          </a:ln>
        </p:spPr>
        <p:txBody>
          <a:bodyPr wrap="square">
            <a:spAutoFit/>
          </a:bodyPr>
          <a:lstStyle/>
          <a:p>
            <a:r>
              <a:rPr lang="it-IT" b="1" dirty="0">
                <a:latin typeface="Book Antiqua" pitchFamily="18" charset="0"/>
              </a:rPr>
              <a:t>Fair </a:t>
            </a:r>
            <a:r>
              <a:rPr lang="it-IT" b="1" dirty="0" err="1">
                <a:latin typeface="Book Antiqua" pitchFamily="18" charset="0"/>
              </a:rPr>
              <a:t>value</a:t>
            </a:r>
            <a:endParaRPr lang="it-IT" b="1" dirty="0">
              <a:latin typeface="Book Antiqua" pitchFamily="18" charset="0"/>
            </a:endParaRPr>
          </a:p>
        </p:txBody>
      </p:sp>
      <p:sp>
        <p:nvSpPr>
          <p:cNvPr id="26630" name="Rectangle 6"/>
          <p:cNvSpPr>
            <a:spLocks noChangeArrowheads="1"/>
          </p:cNvSpPr>
          <p:nvPr/>
        </p:nvSpPr>
        <p:spPr bwMode="auto">
          <a:xfrm>
            <a:off x="1214414" y="2338396"/>
            <a:ext cx="1544637" cy="641350"/>
          </a:xfrm>
          <a:prstGeom prst="rect">
            <a:avLst/>
          </a:prstGeom>
          <a:solidFill>
            <a:srgbClr val="FFFFCC"/>
          </a:solidFill>
          <a:ln w="9525">
            <a:noFill/>
            <a:miter lim="800000"/>
            <a:headEnd/>
            <a:tailEnd/>
          </a:ln>
        </p:spPr>
        <p:txBody>
          <a:bodyPr>
            <a:spAutoFit/>
          </a:bodyPr>
          <a:lstStyle/>
          <a:p>
            <a:r>
              <a:rPr lang="it-IT" b="1" dirty="0">
                <a:latin typeface="Book Antiqua" pitchFamily="18" charset="0"/>
              </a:rPr>
              <a:t>Rilevazione iniziale</a:t>
            </a:r>
          </a:p>
        </p:txBody>
      </p:sp>
      <p:sp>
        <p:nvSpPr>
          <p:cNvPr id="26631" name="Line 7"/>
          <p:cNvSpPr>
            <a:spLocks noChangeShapeType="1"/>
          </p:cNvSpPr>
          <p:nvPr/>
        </p:nvSpPr>
        <p:spPr bwMode="auto">
          <a:xfrm>
            <a:off x="4652994" y="1622444"/>
            <a:ext cx="0" cy="4521200"/>
          </a:xfrm>
          <a:prstGeom prst="line">
            <a:avLst/>
          </a:prstGeom>
          <a:noFill/>
          <a:ln w="76200">
            <a:solidFill>
              <a:schemeClr val="tx1"/>
            </a:solidFill>
            <a:round/>
            <a:headEnd/>
            <a:tailEnd/>
          </a:ln>
        </p:spPr>
        <p:txBody>
          <a:bodyPr/>
          <a:lstStyle/>
          <a:p>
            <a:endParaRPr lang="it-IT">
              <a:latin typeface="Book Antiqua" pitchFamily="18" charset="0"/>
            </a:endParaRPr>
          </a:p>
        </p:txBody>
      </p:sp>
      <p:sp>
        <p:nvSpPr>
          <p:cNvPr id="26632" name="Line 8"/>
          <p:cNvSpPr>
            <a:spLocks noChangeShapeType="1"/>
          </p:cNvSpPr>
          <p:nvPr/>
        </p:nvSpPr>
        <p:spPr bwMode="auto">
          <a:xfrm>
            <a:off x="6786594" y="1622444"/>
            <a:ext cx="0" cy="4521200"/>
          </a:xfrm>
          <a:prstGeom prst="line">
            <a:avLst/>
          </a:prstGeom>
          <a:noFill/>
          <a:ln w="76200">
            <a:solidFill>
              <a:schemeClr val="tx1"/>
            </a:solidFill>
            <a:round/>
            <a:headEnd/>
            <a:tailEnd/>
          </a:ln>
        </p:spPr>
        <p:txBody>
          <a:bodyPr/>
          <a:lstStyle/>
          <a:p>
            <a:endParaRPr lang="it-IT">
              <a:latin typeface="Book Antiqua" pitchFamily="18" charset="0"/>
            </a:endParaRPr>
          </a:p>
        </p:txBody>
      </p:sp>
      <p:sp>
        <p:nvSpPr>
          <p:cNvPr id="26633" name="Line 9"/>
          <p:cNvSpPr>
            <a:spLocks noChangeShapeType="1"/>
          </p:cNvSpPr>
          <p:nvPr/>
        </p:nvSpPr>
        <p:spPr bwMode="auto">
          <a:xfrm>
            <a:off x="8843994" y="1622444"/>
            <a:ext cx="0" cy="4521200"/>
          </a:xfrm>
          <a:prstGeom prst="line">
            <a:avLst/>
          </a:prstGeom>
          <a:noFill/>
          <a:ln w="76200">
            <a:solidFill>
              <a:schemeClr val="tx1"/>
            </a:solidFill>
            <a:round/>
            <a:headEnd/>
            <a:tailEnd/>
          </a:ln>
        </p:spPr>
        <p:txBody>
          <a:bodyPr/>
          <a:lstStyle/>
          <a:p>
            <a:endParaRPr lang="it-IT">
              <a:latin typeface="Book Antiqua" pitchFamily="18" charset="0"/>
            </a:endParaRPr>
          </a:p>
        </p:txBody>
      </p:sp>
      <p:sp>
        <p:nvSpPr>
          <p:cNvPr id="26634" name="Line 10"/>
          <p:cNvSpPr>
            <a:spLocks noChangeShapeType="1"/>
          </p:cNvSpPr>
          <p:nvPr/>
        </p:nvSpPr>
        <p:spPr bwMode="auto">
          <a:xfrm>
            <a:off x="1223994" y="2155844"/>
            <a:ext cx="7620000" cy="0"/>
          </a:xfrm>
          <a:prstGeom prst="line">
            <a:avLst/>
          </a:prstGeom>
          <a:noFill/>
          <a:ln w="76200">
            <a:solidFill>
              <a:schemeClr val="tx1"/>
            </a:solidFill>
            <a:round/>
            <a:headEnd/>
            <a:tailEnd/>
          </a:ln>
        </p:spPr>
        <p:txBody>
          <a:bodyPr/>
          <a:lstStyle/>
          <a:p>
            <a:endParaRPr lang="it-IT">
              <a:latin typeface="Book Antiqua" pitchFamily="18" charset="0"/>
            </a:endParaRPr>
          </a:p>
        </p:txBody>
      </p:sp>
      <p:sp>
        <p:nvSpPr>
          <p:cNvPr id="26635" name="Line 11"/>
          <p:cNvSpPr>
            <a:spLocks noChangeShapeType="1"/>
          </p:cNvSpPr>
          <p:nvPr/>
        </p:nvSpPr>
        <p:spPr bwMode="auto">
          <a:xfrm>
            <a:off x="1223994" y="4314844"/>
            <a:ext cx="7620000" cy="0"/>
          </a:xfrm>
          <a:prstGeom prst="line">
            <a:avLst/>
          </a:prstGeom>
          <a:noFill/>
          <a:ln w="76200">
            <a:solidFill>
              <a:schemeClr val="tx1"/>
            </a:solidFill>
            <a:round/>
            <a:headEnd/>
            <a:tailEnd/>
          </a:ln>
        </p:spPr>
        <p:txBody>
          <a:bodyPr/>
          <a:lstStyle/>
          <a:p>
            <a:endParaRPr lang="it-IT">
              <a:latin typeface="Book Antiqua" pitchFamily="18" charset="0"/>
            </a:endParaRPr>
          </a:p>
        </p:txBody>
      </p:sp>
      <p:sp>
        <p:nvSpPr>
          <p:cNvPr id="26636" name="Line 12"/>
          <p:cNvSpPr>
            <a:spLocks noChangeShapeType="1"/>
          </p:cNvSpPr>
          <p:nvPr/>
        </p:nvSpPr>
        <p:spPr bwMode="auto">
          <a:xfrm>
            <a:off x="1223994" y="3171844"/>
            <a:ext cx="7620000" cy="0"/>
          </a:xfrm>
          <a:prstGeom prst="line">
            <a:avLst/>
          </a:prstGeom>
          <a:noFill/>
          <a:ln w="76200">
            <a:solidFill>
              <a:schemeClr val="tx1"/>
            </a:solidFill>
            <a:round/>
            <a:headEnd/>
            <a:tailEnd/>
          </a:ln>
        </p:spPr>
        <p:txBody>
          <a:bodyPr/>
          <a:lstStyle/>
          <a:p>
            <a:endParaRPr lang="it-IT">
              <a:latin typeface="Book Antiqua" pitchFamily="18" charset="0"/>
            </a:endParaRPr>
          </a:p>
        </p:txBody>
      </p:sp>
      <p:sp>
        <p:nvSpPr>
          <p:cNvPr id="26637" name="Rectangle 13"/>
          <p:cNvSpPr>
            <a:spLocks noChangeArrowheads="1"/>
          </p:cNvSpPr>
          <p:nvPr/>
        </p:nvSpPr>
        <p:spPr bwMode="auto">
          <a:xfrm>
            <a:off x="4702207" y="2536844"/>
            <a:ext cx="2084387" cy="646331"/>
          </a:xfrm>
          <a:prstGeom prst="rect">
            <a:avLst/>
          </a:prstGeom>
          <a:noFill/>
          <a:ln w="9525">
            <a:noFill/>
            <a:miter lim="800000"/>
            <a:headEnd/>
            <a:tailEnd/>
          </a:ln>
        </p:spPr>
        <p:txBody>
          <a:bodyPr>
            <a:spAutoFit/>
          </a:bodyPr>
          <a:lstStyle/>
          <a:p>
            <a:pPr algn="ctr"/>
            <a:r>
              <a:rPr lang="it-IT" b="1" dirty="0">
                <a:latin typeface="Book Antiqua" pitchFamily="18" charset="0"/>
              </a:rPr>
              <a:t>Fair </a:t>
            </a:r>
            <a:r>
              <a:rPr lang="it-IT" b="1" dirty="0" err="1">
                <a:latin typeface="Book Antiqua" pitchFamily="18" charset="0"/>
              </a:rPr>
              <a:t>value</a:t>
            </a:r>
            <a:endParaRPr lang="it-IT" b="1" dirty="0">
              <a:latin typeface="Book Antiqua" pitchFamily="18" charset="0"/>
            </a:endParaRPr>
          </a:p>
          <a:p>
            <a:pPr algn="ctr"/>
            <a:r>
              <a:rPr lang="it-IT" sz="1400" b="1" dirty="0">
                <a:latin typeface="Book Antiqua" pitchFamily="18" charset="0"/>
              </a:rPr>
              <a:t>(Metodo alternativo)</a:t>
            </a:r>
            <a:r>
              <a:rPr lang="it-IT" b="1" dirty="0">
                <a:latin typeface="Book Antiqua" pitchFamily="18" charset="0"/>
              </a:rPr>
              <a:t>	</a:t>
            </a:r>
          </a:p>
        </p:txBody>
      </p:sp>
      <p:sp>
        <p:nvSpPr>
          <p:cNvPr id="26638" name="Rectangle 14"/>
          <p:cNvSpPr>
            <a:spLocks noChangeArrowheads="1"/>
          </p:cNvSpPr>
          <p:nvPr/>
        </p:nvSpPr>
        <p:spPr bwMode="auto">
          <a:xfrm>
            <a:off x="1254114" y="3409966"/>
            <a:ext cx="1746250" cy="641350"/>
          </a:xfrm>
          <a:prstGeom prst="rect">
            <a:avLst/>
          </a:prstGeom>
          <a:solidFill>
            <a:srgbClr val="FFFFCC"/>
          </a:solidFill>
          <a:ln w="9525">
            <a:noFill/>
            <a:miter lim="800000"/>
            <a:headEnd/>
            <a:tailEnd/>
          </a:ln>
        </p:spPr>
        <p:txBody>
          <a:bodyPr>
            <a:spAutoFit/>
          </a:bodyPr>
          <a:lstStyle/>
          <a:p>
            <a:r>
              <a:rPr lang="it-IT" b="1" dirty="0">
                <a:latin typeface="Book Antiqua" pitchFamily="18" charset="0"/>
              </a:rPr>
              <a:t>Valutazione successiva</a:t>
            </a:r>
          </a:p>
        </p:txBody>
      </p:sp>
      <p:sp>
        <p:nvSpPr>
          <p:cNvPr id="26639" name="Rectangle 15"/>
          <p:cNvSpPr>
            <a:spLocks noChangeArrowheads="1"/>
          </p:cNvSpPr>
          <p:nvPr/>
        </p:nvSpPr>
        <p:spPr bwMode="auto">
          <a:xfrm>
            <a:off x="7319994" y="3171844"/>
            <a:ext cx="1371600" cy="366712"/>
          </a:xfrm>
          <a:prstGeom prst="rect">
            <a:avLst/>
          </a:prstGeom>
          <a:noFill/>
          <a:ln w="9525">
            <a:noFill/>
            <a:miter lim="800000"/>
            <a:headEnd/>
            <a:tailEnd/>
          </a:ln>
        </p:spPr>
        <p:txBody>
          <a:bodyPr>
            <a:spAutoFit/>
          </a:bodyPr>
          <a:lstStyle/>
          <a:p>
            <a:r>
              <a:rPr lang="it-IT" b="1">
                <a:latin typeface="Book Antiqua" pitchFamily="18" charset="0"/>
              </a:rPr>
              <a:t>Fair value </a:t>
            </a:r>
          </a:p>
        </p:txBody>
      </p:sp>
      <p:sp>
        <p:nvSpPr>
          <p:cNvPr id="26640" name="Rectangle 16"/>
          <p:cNvSpPr>
            <a:spLocks noChangeArrowheads="1"/>
          </p:cNvSpPr>
          <p:nvPr/>
        </p:nvSpPr>
        <p:spPr bwMode="auto">
          <a:xfrm>
            <a:off x="6759607" y="3583006"/>
            <a:ext cx="2160587" cy="579438"/>
          </a:xfrm>
          <a:prstGeom prst="rect">
            <a:avLst/>
          </a:prstGeom>
          <a:noFill/>
          <a:ln w="9525">
            <a:noFill/>
            <a:miter lim="800000"/>
            <a:headEnd/>
            <a:tailEnd/>
          </a:ln>
        </p:spPr>
        <p:txBody>
          <a:bodyPr>
            <a:spAutoFit/>
          </a:bodyPr>
          <a:lstStyle/>
          <a:p>
            <a:pPr algn="ctr"/>
            <a:r>
              <a:rPr lang="it-IT" b="1">
                <a:latin typeface="Book Antiqua" pitchFamily="18" charset="0"/>
              </a:rPr>
              <a:t>Costo</a:t>
            </a:r>
          </a:p>
          <a:p>
            <a:pPr algn="ctr"/>
            <a:r>
              <a:rPr lang="it-IT" sz="1400" b="1">
                <a:latin typeface="Book Antiqua" pitchFamily="18" charset="0"/>
              </a:rPr>
              <a:t>(Metodo alternativo)</a:t>
            </a:r>
          </a:p>
        </p:txBody>
      </p:sp>
      <p:sp>
        <p:nvSpPr>
          <p:cNvPr id="26641" name="Rectangle 17"/>
          <p:cNvSpPr>
            <a:spLocks noChangeArrowheads="1"/>
          </p:cNvSpPr>
          <p:nvPr/>
        </p:nvSpPr>
        <p:spPr bwMode="auto">
          <a:xfrm>
            <a:off x="614394" y="4848244"/>
            <a:ext cx="2209800" cy="641350"/>
          </a:xfrm>
          <a:prstGeom prst="rect">
            <a:avLst/>
          </a:prstGeom>
          <a:solidFill>
            <a:srgbClr val="FFFFCC"/>
          </a:solidFill>
          <a:ln w="9525">
            <a:noFill/>
            <a:miter lim="800000"/>
            <a:headEnd/>
            <a:tailEnd/>
          </a:ln>
        </p:spPr>
        <p:txBody>
          <a:bodyPr>
            <a:spAutoFit/>
          </a:bodyPr>
          <a:lstStyle/>
          <a:p>
            <a:r>
              <a:rPr lang="it-IT" b="1">
                <a:latin typeface="Book Antiqua" pitchFamily="18" charset="0"/>
              </a:rPr>
              <a:t>Contabilizzazione delle variazioni</a:t>
            </a:r>
          </a:p>
        </p:txBody>
      </p:sp>
      <p:sp>
        <p:nvSpPr>
          <p:cNvPr id="26642" name="Line 18"/>
          <p:cNvSpPr>
            <a:spLocks noChangeShapeType="1"/>
          </p:cNvSpPr>
          <p:nvPr/>
        </p:nvSpPr>
        <p:spPr bwMode="auto">
          <a:xfrm>
            <a:off x="1223994" y="6143644"/>
            <a:ext cx="7620000" cy="0"/>
          </a:xfrm>
          <a:prstGeom prst="line">
            <a:avLst/>
          </a:prstGeom>
          <a:noFill/>
          <a:ln w="76200">
            <a:solidFill>
              <a:schemeClr val="tx1"/>
            </a:solidFill>
            <a:round/>
            <a:headEnd/>
            <a:tailEnd/>
          </a:ln>
        </p:spPr>
        <p:txBody>
          <a:bodyPr/>
          <a:lstStyle/>
          <a:p>
            <a:endParaRPr lang="it-IT">
              <a:latin typeface="Book Antiqua" pitchFamily="18" charset="0"/>
            </a:endParaRPr>
          </a:p>
        </p:txBody>
      </p:sp>
      <p:sp>
        <p:nvSpPr>
          <p:cNvPr id="26643" name="Rectangle 19"/>
          <p:cNvSpPr>
            <a:spLocks noChangeArrowheads="1"/>
          </p:cNvSpPr>
          <p:nvPr/>
        </p:nvSpPr>
        <p:spPr bwMode="auto">
          <a:xfrm>
            <a:off x="6862794" y="5275281"/>
            <a:ext cx="2209800" cy="803297"/>
          </a:xfrm>
          <a:prstGeom prst="rect">
            <a:avLst/>
          </a:prstGeom>
          <a:noFill/>
          <a:ln w="9525">
            <a:noFill/>
            <a:miter lim="800000"/>
            <a:headEnd/>
            <a:tailEnd/>
          </a:ln>
        </p:spPr>
        <p:txBody>
          <a:bodyPr>
            <a:spAutoFit/>
          </a:bodyPr>
          <a:lstStyle/>
          <a:p>
            <a:pPr eaLnBrk="0" hangingPunct="0">
              <a:lnSpc>
                <a:spcPct val="110000"/>
              </a:lnSpc>
              <a:spcBef>
                <a:spcPct val="40000"/>
              </a:spcBef>
            </a:pPr>
            <a:r>
              <a:rPr lang="it-IT" sz="1400" b="1">
                <a:latin typeface="Book Antiqua" pitchFamily="18" charset="0"/>
              </a:rPr>
              <a:t>Imputazione a  C/E come proventi ed oneri ordinari d</a:t>
            </a:r>
            <a:r>
              <a:rPr lang="ja-JP" altLang="it-IT" sz="1400" b="1">
                <a:latin typeface="Book Antiqua" pitchFamily="18" charset="0"/>
              </a:rPr>
              <a:t>’</a:t>
            </a:r>
            <a:r>
              <a:rPr lang="it-IT" altLang="ja-JP" sz="1400" b="1">
                <a:latin typeface="Book Antiqua" pitchFamily="18" charset="0"/>
              </a:rPr>
              <a:t>es.</a:t>
            </a:r>
            <a:endParaRPr lang="it-IT" sz="1400" b="1">
              <a:latin typeface="Book Antiqua" pitchFamily="18" charset="0"/>
            </a:endParaRPr>
          </a:p>
        </p:txBody>
      </p:sp>
      <p:sp>
        <p:nvSpPr>
          <p:cNvPr id="26644" name="Rectangle 20"/>
          <p:cNvSpPr>
            <a:spLocks noChangeArrowheads="1"/>
          </p:cNvSpPr>
          <p:nvPr/>
        </p:nvSpPr>
        <p:spPr bwMode="auto">
          <a:xfrm>
            <a:off x="3586194" y="4543444"/>
            <a:ext cx="838200" cy="366712"/>
          </a:xfrm>
          <a:prstGeom prst="rect">
            <a:avLst/>
          </a:prstGeom>
          <a:solidFill>
            <a:srgbClr val="FFFFCC"/>
          </a:solidFill>
          <a:ln w="9525">
            <a:noFill/>
            <a:miter lim="800000"/>
            <a:headEnd/>
            <a:tailEnd/>
          </a:ln>
        </p:spPr>
        <p:txBody>
          <a:bodyPr>
            <a:spAutoFit/>
          </a:bodyPr>
          <a:lstStyle/>
          <a:p>
            <a:r>
              <a:rPr lang="it-IT" b="1">
                <a:latin typeface="Book Antiqua" pitchFamily="18" charset="0"/>
              </a:rPr>
              <a:t>Costo</a:t>
            </a:r>
          </a:p>
        </p:txBody>
      </p:sp>
      <p:sp>
        <p:nvSpPr>
          <p:cNvPr id="26645" name="Rectangle 21"/>
          <p:cNvSpPr>
            <a:spLocks noChangeArrowheads="1"/>
          </p:cNvSpPr>
          <p:nvPr/>
        </p:nvSpPr>
        <p:spPr bwMode="auto">
          <a:xfrm>
            <a:off x="3586194" y="5305444"/>
            <a:ext cx="838200" cy="641350"/>
          </a:xfrm>
          <a:prstGeom prst="rect">
            <a:avLst/>
          </a:prstGeom>
          <a:solidFill>
            <a:srgbClr val="FFFFCC"/>
          </a:solidFill>
          <a:ln w="9525">
            <a:noFill/>
            <a:miter lim="800000"/>
            <a:headEnd/>
            <a:tailEnd/>
          </a:ln>
        </p:spPr>
        <p:txBody>
          <a:bodyPr>
            <a:spAutoFit/>
          </a:bodyPr>
          <a:lstStyle/>
          <a:p>
            <a:r>
              <a:rPr lang="it-IT" b="1">
                <a:latin typeface="Book Antiqua" pitchFamily="18" charset="0"/>
              </a:rPr>
              <a:t>Fair value</a:t>
            </a:r>
          </a:p>
        </p:txBody>
      </p:sp>
      <p:sp>
        <p:nvSpPr>
          <p:cNvPr id="26646" name="Line 22"/>
          <p:cNvSpPr>
            <a:spLocks noChangeShapeType="1"/>
          </p:cNvSpPr>
          <p:nvPr/>
        </p:nvSpPr>
        <p:spPr bwMode="auto">
          <a:xfrm>
            <a:off x="4652994" y="5229244"/>
            <a:ext cx="4191000" cy="0"/>
          </a:xfrm>
          <a:prstGeom prst="line">
            <a:avLst/>
          </a:prstGeom>
          <a:noFill/>
          <a:ln w="76200">
            <a:solidFill>
              <a:schemeClr val="tx1"/>
            </a:solidFill>
            <a:round/>
            <a:headEnd/>
            <a:tailEnd/>
          </a:ln>
        </p:spPr>
        <p:txBody>
          <a:bodyPr/>
          <a:lstStyle/>
          <a:p>
            <a:endParaRPr lang="it-IT">
              <a:latin typeface="Book Antiqua" pitchFamily="18" charset="0"/>
            </a:endParaRPr>
          </a:p>
        </p:txBody>
      </p:sp>
      <p:sp>
        <p:nvSpPr>
          <p:cNvPr id="26647" name="Rectangle 23"/>
          <p:cNvSpPr>
            <a:spLocks noChangeArrowheads="1"/>
          </p:cNvSpPr>
          <p:nvPr/>
        </p:nvSpPr>
        <p:spPr bwMode="auto">
          <a:xfrm>
            <a:off x="4729194" y="4422794"/>
            <a:ext cx="1981200" cy="738664"/>
          </a:xfrm>
          <a:prstGeom prst="rect">
            <a:avLst/>
          </a:prstGeom>
          <a:noFill/>
          <a:ln w="9525">
            <a:noFill/>
            <a:miter lim="800000"/>
            <a:headEnd/>
            <a:tailEnd/>
          </a:ln>
        </p:spPr>
        <p:txBody>
          <a:bodyPr>
            <a:spAutoFit/>
          </a:bodyPr>
          <a:lstStyle/>
          <a:p>
            <a:r>
              <a:rPr lang="it-IT" sz="1400" b="1">
                <a:latin typeface="Book Antiqua" pitchFamily="18" charset="0"/>
              </a:rPr>
              <a:t>Ammortamento e riduzione in caso di impairment</a:t>
            </a:r>
          </a:p>
        </p:txBody>
      </p:sp>
      <p:sp>
        <p:nvSpPr>
          <p:cNvPr id="26648" name="Rectangle 24"/>
          <p:cNvSpPr>
            <a:spLocks noChangeArrowheads="1"/>
          </p:cNvSpPr>
          <p:nvPr/>
        </p:nvSpPr>
        <p:spPr bwMode="auto">
          <a:xfrm>
            <a:off x="6862794" y="4391044"/>
            <a:ext cx="1981200" cy="738664"/>
          </a:xfrm>
          <a:prstGeom prst="rect">
            <a:avLst/>
          </a:prstGeom>
          <a:noFill/>
          <a:ln w="9525">
            <a:noFill/>
            <a:miter lim="800000"/>
            <a:headEnd/>
            <a:tailEnd/>
          </a:ln>
        </p:spPr>
        <p:txBody>
          <a:bodyPr>
            <a:spAutoFit/>
          </a:bodyPr>
          <a:lstStyle/>
          <a:p>
            <a:r>
              <a:rPr lang="it-IT" sz="1400" b="1">
                <a:latin typeface="Book Antiqua" pitchFamily="18" charset="0"/>
              </a:rPr>
              <a:t>Ammortamento e riduzione in caso di impairment</a:t>
            </a:r>
          </a:p>
        </p:txBody>
      </p:sp>
      <p:sp>
        <p:nvSpPr>
          <p:cNvPr id="26649" name="Rectangle 25"/>
          <p:cNvSpPr>
            <a:spLocks noChangeArrowheads="1"/>
          </p:cNvSpPr>
          <p:nvPr/>
        </p:nvSpPr>
        <p:spPr bwMode="auto">
          <a:xfrm>
            <a:off x="4729194" y="5305444"/>
            <a:ext cx="1981200" cy="738664"/>
          </a:xfrm>
          <a:prstGeom prst="rect">
            <a:avLst/>
          </a:prstGeom>
          <a:noFill/>
          <a:ln w="9525">
            <a:noFill/>
            <a:miter lim="800000"/>
            <a:headEnd/>
            <a:tailEnd/>
          </a:ln>
        </p:spPr>
        <p:txBody>
          <a:bodyPr>
            <a:spAutoFit/>
          </a:bodyPr>
          <a:lstStyle/>
          <a:p>
            <a:r>
              <a:rPr lang="it-IT" sz="1400" b="1">
                <a:latin typeface="Book Antiqua" pitchFamily="18" charset="0"/>
              </a:rPr>
              <a:t>Ammortamento e riduzione in caso di impairment</a:t>
            </a:r>
          </a:p>
        </p:txBody>
      </p:sp>
      <p:sp>
        <p:nvSpPr>
          <p:cNvPr id="26650" name="Rectangle 26"/>
          <p:cNvSpPr>
            <a:spLocks noChangeArrowheads="1"/>
          </p:cNvSpPr>
          <p:nvPr/>
        </p:nvSpPr>
        <p:spPr bwMode="auto">
          <a:xfrm>
            <a:off x="5216557" y="3171844"/>
            <a:ext cx="1143000" cy="366712"/>
          </a:xfrm>
          <a:prstGeom prst="rect">
            <a:avLst/>
          </a:prstGeom>
          <a:noFill/>
          <a:ln w="9525">
            <a:noFill/>
            <a:miter lim="800000"/>
            <a:headEnd/>
            <a:tailEnd/>
          </a:ln>
        </p:spPr>
        <p:txBody>
          <a:bodyPr>
            <a:spAutoFit/>
          </a:bodyPr>
          <a:lstStyle/>
          <a:p>
            <a:r>
              <a:rPr lang="it-IT" b="1">
                <a:latin typeface="Book Antiqua" pitchFamily="18" charset="0"/>
              </a:rPr>
              <a:t>Costo </a:t>
            </a:r>
          </a:p>
        </p:txBody>
      </p:sp>
      <p:sp>
        <p:nvSpPr>
          <p:cNvPr id="26651" name="Rectangle 27"/>
          <p:cNvSpPr>
            <a:spLocks noChangeArrowheads="1"/>
          </p:cNvSpPr>
          <p:nvPr/>
        </p:nvSpPr>
        <p:spPr bwMode="auto">
          <a:xfrm>
            <a:off x="4652994" y="3583006"/>
            <a:ext cx="2163763" cy="579438"/>
          </a:xfrm>
          <a:prstGeom prst="rect">
            <a:avLst/>
          </a:prstGeom>
          <a:noFill/>
          <a:ln w="9525">
            <a:noFill/>
            <a:miter lim="800000"/>
            <a:headEnd/>
            <a:tailEnd/>
          </a:ln>
        </p:spPr>
        <p:txBody>
          <a:bodyPr>
            <a:spAutoFit/>
          </a:bodyPr>
          <a:lstStyle/>
          <a:p>
            <a:pPr algn="ctr"/>
            <a:r>
              <a:rPr lang="it-IT" b="1" dirty="0">
                <a:latin typeface="Book Antiqua" pitchFamily="18" charset="0"/>
              </a:rPr>
              <a:t>Fair </a:t>
            </a:r>
            <a:r>
              <a:rPr lang="it-IT" b="1" dirty="0" err="1">
                <a:latin typeface="Book Antiqua" pitchFamily="18" charset="0"/>
              </a:rPr>
              <a:t>value</a:t>
            </a:r>
            <a:endParaRPr lang="it-IT" b="1" dirty="0">
              <a:latin typeface="Book Antiqua" pitchFamily="18" charset="0"/>
            </a:endParaRPr>
          </a:p>
          <a:p>
            <a:pPr algn="ctr"/>
            <a:r>
              <a:rPr lang="it-IT" sz="1400" b="1" dirty="0">
                <a:latin typeface="Book Antiqua" pitchFamily="18" charset="0"/>
              </a:rPr>
              <a:t>(Metodo alternativo)</a:t>
            </a:r>
          </a:p>
        </p:txBody>
      </p:sp>
      <p:sp>
        <p:nvSpPr>
          <p:cNvPr id="26652" name="AutoShape 28"/>
          <p:cNvSpPr>
            <a:spLocks noChangeArrowheads="1"/>
          </p:cNvSpPr>
          <p:nvPr/>
        </p:nvSpPr>
        <p:spPr bwMode="auto">
          <a:xfrm rot="-1034142">
            <a:off x="3052794" y="4848244"/>
            <a:ext cx="381000" cy="304800"/>
          </a:xfrm>
          <a:prstGeom prst="rightArrow">
            <a:avLst>
              <a:gd name="adj1" fmla="val 50000"/>
              <a:gd name="adj2" fmla="val 31250"/>
            </a:avLst>
          </a:prstGeom>
          <a:solidFill>
            <a:schemeClr val="bg1"/>
          </a:solidFill>
          <a:ln w="9525">
            <a:solidFill>
              <a:srgbClr val="FF0000"/>
            </a:solidFill>
            <a:miter lim="800000"/>
            <a:headEnd/>
            <a:tailEnd/>
          </a:ln>
        </p:spPr>
        <p:txBody>
          <a:bodyPr wrap="none" anchor="ctr"/>
          <a:lstStyle/>
          <a:p>
            <a:pPr algn="ctr"/>
            <a:endParaRPr lang="en-US">
              <a:latin typeface="Book Antiqua" pitchFamily="18" charset="0"/>
            </a:endParaRPr>
          </a:p>
        </p:txBody>
      </p:sp>
      <p:sp>
        <p:nvSpPr>
          <p:cNvPr id="26653" name="AutoShape 29"/>
          <p:cNvSpPr>
            <a:spLocks noChangeArrowheads="1"/>
          </p:cNvSpPr>
          <p:nvPr/>
        </p:nvSpPr>
        <p:spPr bwMode="auto">
          <a:xfrm rot="1265025">
            <a:off x="3052794" y="5229244"/>
            <a:ext cx="381000" cy="304800"/>
          </a:xfrm>
          <a:prstGeom prst="rightArrow">
            <a:avLst>
              <a:gd name="adj1" fmla="val 50000"/>
              <a:gd name="adj2" fmla="val 31250"/>
            </a:avLst>
          </a:prstGeom>
          <a:solidFill>
            <a:schemeClr val="bg1"/>
          </a:solidFill>
          <a:ln w="9525">
            <a:solidFill>
              <a:srgbClr val="FF0000"/>
            </a:solidFill>
            <a:miter lim="800000"/>
            <a:headEnd/>
            <a:tailEnd/>
          </a:ln>
        </p:spPr>
        <p:txBody>
          <a:bodyPr wrap="none" anchor="ctr"/>
          <a:lstStyle/>
          <a:p>
            <a:pPr algn="ctr"/>
            <a:endParaRPr lang="en-US">
              <a:latin typeface="Book Antiqua" pitchFamily="18" charset="0"/>
            </a:endParaRPr>
          </a:p>
        </p:txBody>
      </p:sp>
      <p:sp>
        <p:nvSpPr>
          <p:cNvPr id="26654" name="Rectangle 30"/>
          <p:cNvSpPr>
            <a:spLocks noChangeArrowheads="1"/>
          </p:cNvSpPr>
          <p:nvPr/>
        </p:nvSpPr>
        <p:spPr bwMode="auto">
          <a:xfrm>
            <a:off x="6858048" y="2549321"/>
            <a:ext cx="2071701" cy="646331"/>
          </a:xfrm>
          <a:prstGeom prst="rect">
            <a:avLst/>
          </a:prstGeom>
          <a:noFill/>
          <a:ln w="9525">
            <a:noFill/>
            <a:miter lim="800000"/>
            <a:headEnd/>
            <a:tailEnd/>
          </a:ln>
        </p:spPr>
        <p:txBody>
          <a:bodyPr wrap="square">
            <a:spAutoFit/>
          </a:bodyPr>
          <a:lstStyle/>
          <a:p>
            <a:pPr algn="ctr"/>
            <a:r>
              <a:rPr lang="it-IT" b="1" dirty="0">
                <a:latin typeface="Book Antiqua" pitchFamily="18" charset="0"/>
              </a:rPr>
              <a:t>Costo</a:t>
            </a:r>
          </a:p>
          <a:p>
            <a:pPr algn="ctr"/>
            <a:r>
              <a:rPr lang="it-IT" sz="1400" b="1" dirty="0">
                <a:latin typeface="Book Antiqua" pitchFamily="18" charset="0"/>
              </a:rPr>
              <a:t>(Metodo alternativo)</a:t>
            </a:r>
            <a:r>
              <a:rPr lang="it-IT" b="1" dirty="0">
                <a:latin typeface="Book Antiqua" pitchFamily="18" charset="0"/>
              </a:rPr>
              <a:t>	</a:t>
            </a:r>
          </a:p>
        </p:txBody>
      </p:sp>
      <p:sp>
        <p:nvSpPr>
          <p:cNvPr id="33" name="Rectangle 23"/>
          <p:cNvSpPr>
            <a:spLocks noChangeArrowheads="1"/>
          </p:cNvSpPr>
          <p:nvPr/>
        </p:nvSpPr>
        <p:spPr bwMode="auto">
          <a:xfrm>
            <a:off x="571472" y="500042"/>
            <a:ext cx="8064501" cy="400110"/>
          </a:xfrm>
          <a:prstGeom prst="rect">
            <a:avLst/>
          </a:prstGeom>
          <a:noFill/>
          <a:ln w="9525">
            <a:noFill/>
            <a:miter lim="800000"/>
            <a:headEnd/>
            <a:tailEnd/>
          </a:ln>
        </p:spPr>
        <p:txBody>
          <a:bodyPr wrap="square">
            <a:spAutoFit/>
          </a:bodyPr>
          <a:lstStyle/>
          <a:p>
            <a:pPr algn="ctr"/>
            <a:r>
              <a:rPr lang="it-IT" sz="2000" b="1" i="1" dirty="0">
                <a:latin typeface="Book Antiqua" pitchFamily="18" charset="0"/>
              </a:rPr>
              <a:t>Criteri di valutazione delle attività materiali secondo gli IAS 16 e 40</a:t>
            </a:r>
          </a:p>
        </p:txBody>
      </p:sp>
    </p:spTree>
    <p:extLst>
      <p:ext uri="{BB962C8B-B14F-4D97-AF65-F5344CB8AC3E}">
        <p14:creationId xmlns:p14="http://schemas.microsoft.com/office/powerpoint/2010/main" val="8230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asellaDiTesto 3"/>
          <p:cNvSpPr txBox="1">
            <a:spLocks noChangeArrowheads="1"/>
          </p:cNvSpPr>
          <p:nvPr/>
        </p:nvSpPr>
        <p:spPr bwMode="auto">
          <a:xfrm>
            <a:off x="381000" y="925513"/>
            <a:ext cx="8572500" cy="1200329"/>
          </a:xfrm>
          <a:prstGeom prst="rect">
            <a:avLst/>
          </a:prstGeom>
          <a:noFill/>
          <a:ln w="9525">
            <a:noFill/>
            <a:miter lim="800000"/>
            <a:headEnd/>
            <a:tailEnd/>
          </a:ln>
        </p:spPr>
        <p:txBody>
          <a:bodyPr>
            <a:spAutoFit/>
          </a:bodyPr>
          <a:lstStyle/>
          <a:p>
            <a:pPr algn="just" eaLnBrk="1" hangingPunct="1"/>
            <a:r>
              <a:rPr lang="it-IT" altLang="en-US" dirty="0">
                <a:latin typeface="Book Antiqua" pitchFamily="18" charset="0"/>
              </a:rPr>
              <a:t>Supponiamo che, nel corso dell’esercizio 20X1, la società Alfa S.p.A. abbia acquistato due terreni per complessivi € 1.000.000. Il primo terreno, acquistato per € 600.000, sarà utilizzato per la costruzione di un magazzino. Il secondo terreno, acquistato per € 400.000, sarà locato a terzi.</a:t>
            </a:r>
          </a:p>
        </p:txBody>
      </p:sp>
      <p:sp>
        <p:nvSpPr>
          <p:cNvPr id="24579" name="Segnaposto numero diapositiva 6"/>
          <p:cNvSpPr>
            <a:spLocks noGrp="1"/>
          </p:cNvSpPr>
          <p:nvPr>
            <p:ph type="sldNum" sz="quarter" idx="12"/>
          </p:nvPr>
        </p:nvSpPr>
        <p:spPr bwMode="auto">
          <a:noFill/>
          <a:ln>
            <a:miter lim="800000"/>
            <a:headEnd/>
            <a:tailEnd/>
          </a:ln>
        </p:spPr>
        <p:txBody>
          <a:bodyPr/>
          <a:lstStyle/>
          <a:p>
            <a:fld id="{D0D9E44E-A8CE-4756-8134-4E114E88F529}" type="slidenum">
              <a:rPr lang="it-IT" altLang="en-US"/>
              <a:pPr/>
              <a:t>21</a:t>
            </a:fld>
            <a:endParaRPr lang="it-IT" altLang="en-US"/>
          </a:p>
        </p:txBody>
      </p:sp>
      <p:sp>
        <p:nvSpPr>
          <p:cNvPr id="24609" name="Text Box 2"/>
          <p:cNvSpPr txBox="1">
            <a:spLocks noChangeArrowheads="1"/>
          </p:cNvSpPr>
          <p:nvPr/>
        </p:nvSpPr>
        <p:spPr bwMode="auto">
          <a:xfrm>
            <a:off x="0" y="0"/>
            <a:ext cx="9144000" cy="746125"/>
          </a:xfrm>
          <a:prstGeom prst="rect">
            <a:avLst/>
          </a:prstGeom>
          <a:solidFill>
            <a:schemeClr val="accent1"/>
          </a:solidFill>
          <a:ln w="9525">
            <a:solidFill>
              <a:schemeClr val="tx1"/>
            </a:solidFill>
            <a:miter lim="800000"/>
            <a:headEnd/>
            <a:tailEnd/>
          </a:ln>
        </p:spPr>
        <p:txBody>
          <a:bodyPr wrap="none" anchor="ctr"/>
          <a:lstStyle/>
          <a:p>
            <a:pPr marL="342900" indent="-342900" algn="ctr" eaLnBrk="1" hangingPunct="1">
              <a:lnSpc>
                <a:spcPct val="80000"/>
              </a:lnSpc>
            </a:pPr>
            <a:r>
              <a:rPr lang="it-IT" altLang="en-US" sz="2600" dirty="0">
                <a:solidFill>
                  <a:schemeClr val="bg1"/>
                </a:solidFill>
                <a:latin typeface="Book Antiqua" pitchFamily="18" charset="0"/>
                <a:cs typeface="Arial" pitchFamily="34" charset="0"/>
              </a:rPr>
              <a:t>Esempio sulla contabilizzazione delle variazioni </a:t>
            </a:r>
          </a:p>
          <a:p>
            <a:pPr marL="342900" indent="-342900" algn="ctr" eaLnBrk="1" hangingPunct="1">
              <a:lnSpc>
                <a:spcPct val="80000"/>
              </a:lnSpc>
            </a:pPr>
            <a:r>
              <a:rPr lang="it-IT" altLang="en-US" sz="2600" dirty="0">
                <a:solidFill>
                  <a:schemeClr val="bg1"/>
                </a:solidFill>
                <a:latin typeface="Book Antiqua" pitchFamily="18" charset="0"/>
                <a:cs typeface="Arial" pitchFamily="34" charset="0"/>
              </a:rPr>
              <a:t>del fair </a:t>
            </a:r>
            <a:r>
              <a:rPr lang="it-IT" altLang="en-US" sz="2600" dirty="0" err="1">
                <a:solidFill>
                  <a:schemeClr val="bg1"/>
                </a:solidFill>
                <a:latin typeface="Book Antiqua" pitchFamily="18" charset="0"/>
                <a:cs typeface="Arial" pitchFamily="34" charset="0"/>
              </a:rPr>
              <a:t>value</a:t>
            </a:r>
            <a:r>
              <a:rPr lang="it-IT" altLang="en-US" sz="2600" dirty="0">
                <a:solidFill>
                  <a:schemeClr val="bg1"/>
                </a:solidFill>
                <a:latin typeface="Book Antiqua" pitchFamily="18" charset="0"/>
                <a:cs typeface="Arial" pitchFamily="34" charset="0"/>
              </a:rPr>
              <a:t> delle attività materiali (IAS 16 e IAS 40)</a:t>
            </a:r>
          </a:p>
        </p:txBody>
      </p:sp>
      <p:graphicFrame>
        <p:nvGraphicFramePr>
          <p:cNvPr id="9" name="Group 50"/>
          <p:cNvGraphicFramePr>
            <a:graphicFrameLocks noGrp="1"/>
          </p:cNvGraphicFramePr>
          <p:nvPr>
            <p:extLst>
              <p:ext uri="{D42A27DB-BD31-4B8C-83A1-F6EECF244321}">
                <p14:modId xmlns:p14="http://schemas.microsoft.com/office/powerpoint/2010/main" val="660339497"/>
              </p:ext>
            </p:extLst>
          </p:nvPr>
        </p:nvGraphicFramePr>
        <p:xfrm>
          <a:off x="438804" y="2305230"/>
          <a:ext cx="8382000" cy="594518"/>
        </p:xfrm>
        <a:graphic>
          <a:graphicData uri="http://schemas.openxmlformats.org/drawingml/2006/table">
            <a:tbl>
              <a:tblPr/>
              <a:tblGrid>
                <a:gridCol w="1128713">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gridCol w="506412">
                  <a:extLst>
                    <a:ext uri="{9D8B030D-6E8A-4147-A177-3AD203B41FA5}">
                      <a16:colId xmlns:a16="http://schemas.microsoft.com/office/drawing/2014/main" val="20003"/>
                    </a:ext>
                  </a:extLst>
                </a:gridCol>
                <a:gridCol w="1306513">
                  <a:extLst>
                    <a:ext uri="{9D8B030D-6E8A-4147-A177-3AD203B41FA5}">
                      <a16:colId xmlns:a16="http://schemas.microsoft.com/office/drawing/2014/main" val="20004"/>
                    </a:ext>
                  </a:extLst>
                </a:gridCol>
                <a:gridCol w="1325562">
                  <a:extLst>
                    <a:ext uri="{9D8B030D-6E8A-4147-A177-3AD203B41FA5}">
                      <a16:colId xmlns:a16="http://schemas.microsoft.com/office/drawing/2014/main" val="20005"/>
                    </a:ext>
                  </a:extLst>
                </a:gridCol>
              </a:tblGrid>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1.000.000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Debiti v/fornitori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1.000.000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sp>
        <p:nvSpPr>
          <p:cNvPr id="11" name="CasellaDiTesto 3"/>
          <p:cNvSpPr txBox="1">
            <a:spLocks noChangeArrowheads="1"/>
          </p:cNvSpPr>
          <p:nvPr/>
        </p:nvSpPr>
        <p:spPr bwMode="auto">
          <a:xfrm>
            <a:off x="395536" y="3068960"/>
            <a:ext cx="8572500" cy="2031325"/>
          </a:xfrm>
          <a:prstGeom prst="rect">
            <a:avLst/>
          </a:prstGeom>
          <a:noFill/>
          <a:ln w="9525">
            <a:noFill/>
            <a:miter lim="800000"/>
            <a:headEnd/>
            <a:tailEnd/>
          </a:ln>
        </p:spPr>
        <p:txBody>
          <a:bodyPr>
            <a:spAutoFit/>
          </a:bodyPr>
          <a:lstStyle/>
          <a:p>
            <a:pPr algn="just" eaLnBrk="1" hangingPunct="1"/>
            <a:r>
              <a:rPr lang="it-IT" altLang="en-US" dirty="0">
                <a:latin typeface="Book Antiqua" pitchFamily="18" charset="0"/>
              </a:rPr>
              <a:t>Considerate le diverse finalità per cui sono stati acquisiti, il primo terreno si può considerare un bene strumentale (IAS 16), mentre il secondo terreno un bene acquisito per finalità di investimento (IAS 40).</a:t>
            </a:r>
          </a:p>
          <a:p>
            <a:pPr algn="just" eaLnBrk="1" hangingPunct="1"/>
            <a:r>
              <a:rPr lang="it-IT" altLang="en-US" dirty="0">
                <a:latin typeface="Book Antiqua" pitchFamily="18" charset="0"/>
              </a:rPr>
              <a:t>Al 31 dicembre, considerata la possibilità di valutare tali beni, alternativamente, al costo o al </a:t>
            </a:r>
            <a:r>
              <a:rPr lang="it-IT" altLang="en-US" i="1" dirty="0">
                <a:latin typeface="Book Antiqua" pitchFamily="18" charset="0"/>
              </a:rPr>
              <a:t>fair </a:t>
            </a:r>
            <a:r>
              <a:rPr lang="it-IT" altLang="en-US" i="1" dirty="0" err="1">
                <a:latin typeface="Book Antiqua" pitchFamily="18" charset="0"/>
              </a:rPr>
              <a:t>value</a:t>
            </a:r>
            <a:r>
              <a:rPr lang="it-IT" altLang="en-US" dirty="0">
                <a:latin typeface="Book Antiqua" pitchFamily="18" charset="0"/>
              </a:rPr>
              <a:t>, entrambi i terreni sono valutati al </a:t>
            </a:r>
            <a:r>
              <a:rPr lang="it-IT" altLang="en-US" i="1" dirty="0">
                <a:latin typeface="Book Antiqua" pitchFamily="18" charset="0"/>
              </a:rPr>
              <a:t>fair </a:t>
            </a:r>
            <a:r>
              <a:rPr lang="it-IT" altLang="en-US" i="1" dirty="0" err="1">
                <a:latin typeface="Book Antiqua" pitchFamily="18" charset="0"/>
              </a:rPr>
              <a:t>value</a:t>
            </a:r>
            <a:r>
              <a:rPr lang="it-IT" altLang="en-US" dirty="0">
                <a:latin typeface="Book Antiqua" pitchFamily="18" charset="0"/>
              </a:rPr>
              <a:t>. Si ipotizzi al riguardo che, al termine dell’esercizio, il valore di mercato dei due terreni sia pari, rispettivamente, a € 610.000 e 420.000. </a:t>
            </a:r>
          </a:p>
        </p:txBody>
      </p:sp>
      <p:graphicFrame>
        <p:nvGraphicFramePr>
          <p:cNvPr id="12" name="Group 50"/>
          <p:cNvGraphicFramePr>
            <a:graphicFrameLocks noGrp="1"/>
          </p:cNvGraphicFramePr>
          <p:nvPr>
            <p:extLst>
              <p:ext uri="{D42A27DB-BD31-4B8C-83A1-F6EECF244321}">
                <p14:modId xmlns:p14="http://schemas.microsoft.com/office/powerpoint/2010/main" val="150300608"/>
              </p:ext>
            </p:extLst>
          </p:nvPr>
        </p:nvGraphicFramePr>
        <p:xfrm>
          <a:off x="468980" y="5133800"/>
          <a:ext cx="8382000" cy="594518"/>
        </p:xfrm>
        <a:graphic>
          <a:graphicData uri="http://schemas.openxmlformats.org/drawingml/2006/table">
            <a:tbl>
              <a:tblPr/>
              <a:tblGrid>
                <a:gridCol w="1128713">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gridCol w="506412">
                  <a:extLst>
                    <a:ext uri="{9D8B030D-6E8A-4147-A177-3AD203B41FA5}">
                      <a16:colId xmlns:a16="http://schemas.microsoft.com/office/drawing/2014/main" val="20003"/>
                    </a:ext>
                  </a:extLst>
                </a:gridCol>
                <a:gridCol w="1306513">
                  <a:extLst>
                    <a:ext uri="{9D8B030D-6E8A-4147-A177-3AD203B41FA5}">
                      <a16:colId xmlns:a16="http://schemas.microsoft.com/office/drawing/2014/main" val="20004"/>
                    </a:ext>
                  </a:extLst>
                </a:gridCol>
                <a:gridCol w="1325562">
                  <a:extLst>
                    <a:ext uri="{9D8B030D-6E8A-4147-A177-3AD203B41FA5}">
                      <a16:colId xmlns:a16="http://schemas.microsoft.com/office/drawing/2014/main" val="20005"/>
                    </a:ext>
                  </a:extLst>
                </a:gridCol>
              </a:tblGrid>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Terreni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10.000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Riserva da valutazione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10.000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13" name="Group 50"/>
          <p:cNvGraphicFramePr>
            <a:graphicFrameLocks noGrp="1"/>
          </p:cNvGraphicFramePr>
          <p:nvPr>
            <p:extLst>
              <p:ext uri="{D42A27DB-BD31-4B8C-83A1-F6EECF244321}">
                <p14:modId xmlns:p14="http://schemas.microsoft.com/office/powerpoint/2010/main" val="3680715618"/>
              </p:ext>
            </p:extLst>
          </p:nvPr>
        </p:nvGraphicFramePr>
        <p:xfrm>
          <a:off x="467373" y="5761833"/>
          <a:ext cx="8382000" cy="594518"/>
        </p:xfrm>
        <a:graphic>
          <a:graphicData uri="http://schemas.openxmlformats.org/drawingml/2006/table">
            <a:tbl>
              <a:tblPr/>
              <a:tblGrid>
                <a:gridCol w="1128713">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gridCol w="506412">
                  <a:extLst>
                    <a:ext uri="{9D8B030D-6E8A-4147-A177-3AD203B41FA5}">
                      <a16:colId xmlns:a16="http://schemas.microsoft.com/office/drawing/2014/main" val="20003"/>
                    </a:ext>
                  </a:extLst>
                </a:gridCol>
                <a:gridCol w="1306513">
                  <a:extLst>
                    <a:ext uri="{9D8B030D-6E8A-4147-A177-3AD203B41FA5}">
                      <a16:colId xmlns:a16="http://schemas.microsoft.com/office/drawing/2014/main" val="20004"/>
                    </a:ext>
                  </a:extLst>
                </a:gridCol>
                <a:gridCol w="1325562">
                  <a:extLst>
                    <a:ext uri="{9D8B030D-6E8A-4147-A177-3AD203B41FA5}">
                      <a16:colId xmlns:a16="http://schemas.microsoft.com/office/drawing/2014/main" val="20005"/>
                    </a:ext>
                  </a:extLst>
                </a:gridCol>
              </a:tblGrid>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20.000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Plusvalenze da valutazione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20.000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03113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Connettore 1 3"/>
          <p:cNvCxnSpPr/>
          <p:nvPr/>
        </p:nvCxnSpPr>
        <p:spPr>
          <a:xfrm>
            <a:off x="323528" y="1628800"/>
            <a:ext cx="8415088" cy="17742"/>
          </a:xfrm>
          <a:prstGeom prst="line">
            <a:avLst/>
          </a:prstGeom>
          <a:ln w="44450"/>
        </p:spPr>
        <p:style>
          <a:lnRef idx="1">
            <a:schemeClr val="accent1"/>
          </a:lnRef>
          <a:fillRef idx="0">
            <a:schemeClr val="accent1"/>
          </a:fillRef>
          <a:effectRef idx="0">
            <a:schemeClr val="accent1"/>
          </a:effectRef>
          <a:fontRef idx="minor">
            <a:schemeClr val="tx1"/>
          </a:fontRef>
        </p:style>
      </p:cxnSp>
      <p:sp>
        <p:nvSpPr>
          <p:cNvPr id="58370" name="CasellaDiTesto 5"/>
          <p:cNvSpPr txBox="1">
            <a:spLocks noChangeArrowheads="1"/>
          </p:cNvSpPr>
          <p:nvPr/>
        </p:nvSpPr>
        <p:spPr bwMode="auto">
          <a:xfrm>
            <a:off x="926258" y="1261027"/>
            <a:ext cx="75009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sz="2400">
                <a:solidFill>
                  <a:schemeClr val="tx1"/>
                </a:solidFill>
                <a:latin typeface="Arial" charset="0"/>
                <a:ea typeface="ＭＳ Ｐゴシック" charset="0"/>
                <a:cs typeface="ＭＳ Ｐゴシック" charset="0"/>
              </a:defRPr>
            </a:lvl1pPr>
            <a:lvl2pPr marL="742950" indent="-285750" defTabSz="457200" eaLnBrk="0" hangingPunct="0">
              <a:defRPr sz="2400">
                <a:solidFill>
                  <a:schemeClr val="tx1"/>
                </a:solidFill>
                <a:latin typeface="Arial" charset="0"/>
                <a:ea typeface="ＭＳ Ｐゴシック" charset="0"/>
              </a:defRPr>
            </a:lvl2pPr>
            <a:lvl3pPr marL="1143000" indent="-228600" defTabSz="457200" eaLnBrk="0" hangingPunct="0">
              <a:defRPr sz="2400">
                <a:solidFill>
                  <a:schemeClr val="tx1"/>
                </a:solidFill>
                <a:latin typeface="Arial" charset="0"/>
                <a:ea typeface="ＭＳ Ｐゴシック" charset="0"/>
              </a:defRPr>
            </a:lvl3pPr>
            <a:lvl4pPr marL="1600200" indent="-228600" defTabSz="457200" eaLnBrk="0" hangingPunct="0">
              <a:defRPr sz="2400">
                <a:solidFill>
                  <a:schemeClr val="tx1"/>
                </a:solidFill>
                <a:latin typeface="Arial" charset="0"/>
                <a:ea typeface="ＭＳ Ｐゴシック" charset="0"/>
              </a:defRPr>
            </a:lvl4pPr>
            <a:lvl5pPr marL="2057400" indent="-228600" defTabSz="4572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it-IT" sz="1600" b="1" dirty="0">
                <a:latin typeface="Times New Roman" panose="02020603050405020304" pitchFamily="18" charset="0"/>
                <a:cs typeface="Times New Roman" panose="02020603050405020304" pitchFamily="18" charset="0"/>
              </a:rPr>
              <a:t>Stato Patrimoniale </a:t>
            </a:r>
            <a:r>
              <a:rPr lang="it-IT" sz="1600" b="1" dirty="0" err="1">
                <a:latin typeface="Times New Roman" panose="02020603050405020304" pitchFamily="18" charset="0"/>
                <a:cs typeface="Times New Roman" panose="02020603050405020304" pitchFamily="18" charset="0"/>
              </a:rPr>
              <a:t>Soc</a:t>
            </a:r>
            <a:r>
              <a:rPr lang="it-IT" sz="1600" b="1" dirty="0">
                <a:latin typeface="Times New Roman" panose="02020603050405020304" pitchFamily="18" charset="0"/>
                <a:cs typeface="Times New Roman" panose="02020603050405020304" pitchFamily="18" charset="0"/>
              </a:rPr>
              <a:t>. Alfa </a:t>
            </a:r>
            <a:r>
              <a:rPr lang="it-IT" sz="1600" b="1" dirty="0" err="1">
                <a:latin typeface="Times New Roman" panose="02020603050405020304" pitchFamily="18" charset="0"/>
                <a:cs typeface="Times New Roman" panose="02020603050405020304" pitchFamily="18" charset="0"/>
              </a:rPr>
              <a:t>S.p.A</a:t>
            </a:r>
            <a:r>
              <a:rPr lang="it-IT" sz="1600" b="1" dirty="0">
                <a:latin typeface="Times New Roman" panose="02020603050405020304" pitchFamily="18" charset="0"/>
                <a:cs typeface="Times New Roman" panose="02020603050405020304" pitchFamily="18" charset="0"/>
              </a:rPr>
              <a:t>: </a:t>
            </a:r>
            <a:r>
              <a:rPr lang="it-IT" sz="1600" b="1" i="1" dirty="0">
                <a:latin typeface="Times New Roman" panose="02020603050405020304" pitchFamily="18" charset="0"/>
                <a:cs typeface="Times New Roman" panose="02020603050405020304" pitchFamily="18" charset="0"/>
              </a:rPr>
              <a:t>(Anno 20X1)</a:t>
            </a:r>
          </a:p>
        </p:txBody>
      </p:sp>
      <p:sp>
        <p:nvSpPr>
          <p:cNvPr id="58371" name="CasellaDiTesto 12"/>
          <p:cNvSpPr txBox="1">
            <a:spLocks noChangeArrowheads="1"/>
          </p:cNvSpPr>
          <p:nvPr/>
        </p:nvSpPr>
        <p:spPr bwMode="auto">
          <a:xfrm>
            <a:off x="4339223" y="1628800"/>
            <a:ext cx="453650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eaLnBrk="0" hangingPunct="0">
              <a:defRPr sz="2400">
                <a:solidFill>
                  <a:schemeClr val="tx1"/>
                </a:solidFill>
                <a:latin typeface="Arial" charset="0"/>
                <a:ea typeface="ＭＳ Ｐゴシック" charset="0"/>
                <a:cs typeface="ＭＳ Ｐゴシック" charset="0"/>
              </a:defRPr>
            </a:lvl1pPr>
            <a:lvl2pPr marL="742950" indent="-285750" defTabSz="457200" eaLnBrk="0" hangingPunct="0">
              <a:defRPr sz="2400">
                <a:solidFill>
                  <a:schemeClr val="tx1"/>
                </a:solidFill>
                <a:latin typeface="Arial" charset="0"/>
                <a:ea typeface="ＭＳ Ｐゴシック" charset="0"/>
              </a:defRPr>
            </a:lvl2pPr>
            <a:lvl3pPr marL="1143000" indent="-228600" defTabSz="457200" eaLnBrk="0" hangingPunct="0">
              <a:defRPr sz="2400">
                <a:solidFill>
                  <a:schemeClr val="tx1"/>
                </a:solidFill>
                <a:latin typeface="Arial" charset="0"/>
                <a:ea typeface="ＭＳ Ｐゴシック" charset="0"/>
              </a:defRPr>
            </a:lvl3pPr>
            <a:lvl4pPr marL="1600200" indent="-228600" defTabSz="457200" eaLnBrk="0" hangingPunct="0">
              <a:defRPr sz="2400">
                <a:solidFill>
                  <a:schemeClr val="tx1"/>
                </a:solidFill>
                <a:latin typeface="Arial" charset="0"/>
                <a:ea typeface="ＭＳ Ｐゴシック" charset="0"/>
              </a:defRPr>
            </a:lvl4pPr>
            <a:lvl5pPr marL="2057400" indent="-228600" defTabSz="4572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it-IT" sz="1600" dirty="0">
                <a:latin typeface="Times New Roman" panose="02020603050405020304" pitchFamily="18" charset="0"/>
                <a:cs typeface="Times New Roman" panose="02020603050405020304" pitchFamily="18" charset="0"/>
              </a:rPr>
              <a:t>PATRIMONIO NETTO</a:t>
            </a:r>
          </a:p>
          <a:p>
            <a:pPr eaLnBrk="1" hangingPunct="1"/>
            <a:r>
              <a:rPr lang="it-IT" sz="1600" dirty="0">
                <a:latin typeface="Times New Roman" panose="02020603050405020304" pitchFamily="18" charset="0"/>
                <a:cs typeface="Times New Roman" panose="02020603050405020304" pitchFamily="18" charset="0"/>
              </a:rPr>
              <a:t>Capitale sociale				              …</a:t>
            </a:r>
          </a:p>
          <a:p>
            <a:pPr eaLnBrk="1" hangingPunct="1"/>
            <a:r>
              <a:rPr lang="it-IT" sz="1600" b="1" dirty="0">
                <a:solidFill>
                  <a:srgbClr val="FF0000"/>
                </a:solidFill>
                <a:latin typeface="Times New Roman" panose="02020603050405020304" pitchFamily="18" charset="0"/>
                <a:cs typeface="Times New Roman" panose="02020603050405020304" pitchFamily="18" charset="0"/>
              </a:rPr>
              <a:t>Riserve da val.ne attività materiali    10.000</a:t>
            </a:r>
            <a:endParaRPr lang="it-IT" sz="1600" dirty="0">
              <a:latin typeface="Times New Roman" panose="02020603050405020304" pitchFamily="18" charset="0"/>
              <a:cs typeface="Times New Roman" panose="02020603050405020304" pitchFamily="18" charset="0"/>
            </a:endParaRPr>
          </a:p>
          <a:p>
            <a:pPr eaLnBrk="1" hangingPunct="1"/>
            <a:r>
              <a:rPr lang="it-IT" sz="1600" dirty="0">
                <a:latin typeface="Times New Roman" panose="02020603050405020304" pitchFamily="18" charset="0"/>
                <a:cs typeface="Times New Roman" panose="02020603050405020304" pitchFamily="18" charset="0"/>
              </a:rPr>
              <a:t>Utile di esercizio                                 120.000</a:t>
            </a:r>
          </a:p>
          <a:p>
            <a:pPr eaLnBrk="1" hangingPunct="1"/>
            <a:r>
              <a:rPr lang="it-IT" sz="1600" dirty="0">
                <a:latin typeface="Times New Roman" panose="02020603050405020304" pitchFamily="18" charset="0"/>
                <a:cs typeface="Times New Roman" panose="02020603050405020304" pitchFamily="18" charset="0"/>
              </a:rPr>
              <a:t>DEBITI                                                </a:t>
            </a:r>
            <a:r>
              <a:rPr lang="it-IT" sz="1600" u="sng" dirty="0">
                <a:latin typeface="Times New Roman" panose="02020603050405020304" pitchFamily="18" charset="0"/>
                <a:cs typeface="Times New Roman" panose="02020603050405020304" pitchFamily="18" charset="0"/>
              </a:rPr>
              <a:t>          …   </a:t>
            </a:r>
          </a:p>
          <a:p>
            <a:pPr eaLnBrk="1" hangingPunct="1"/>
            <a:r>
              <a:rPr lang="it-IT" sz="1600" i="1" dirty="0">
                <a:latin typeface="Times New Roman" panose="02020603050405020304" pitchFamily="18" charset="0"/>
                <a:cs typeface="Times New Roman" panose="02020603050405020304" pitchFamily="18" charset="0"/>
              </a:rPr>
              <a:t>TOTALE PASSIVO                                          …</a:t>
            </a:r>
          </a:p>
        </p:txBody>
      </p:sp>
      <p:cxnSp>
        <p:nvCxnSpPr>
          <p:cNvPr id="12" name="Connettore 1 11"/>
          <p:cNvCxnSpPr/>
          <p:nvPr/>
        </p:nvCxnSpPr>
        <p:spPr>
          <a:xfrm>
            <a:off x="21158" y="3884230"/>
            <a:ext cx="4143375" cy="0"/>
          </a:xfrm>
          <a:prstGeom prst="line">
            <a:avLst/>
          </a:prstGeom>
          <a:ln w="44450"/>
        </p:spPr>
        <p:style>
          <a:lnRef idx="1">
            <a:schemeClr val="accent1"/>
          </a:lnRef>
          <a:fillRef idx="0">
            <a:schemeClr val="accent1"/>
          </a:fillRef>
          <a:effectRef idx="0">
            <a:schemeClr val="accent1"/>
          </a:effectRef>
          <a:fontRef idx="minor">
            <a:schemeClr val="tx1"/>
          </a:fontRef>
        </p:style>
      </p:cxnSp>
      <p:sp>
        <p:nvSpPr>
          <p:cNvPr id="58374" name="CasellaDiTesto 12"/>
          <p:cNvSpPr txBox="1">
            <a:spLocks noChangeArrowheads="1"/>
          </p:cNvSpPr>
          <p:nvPr/>
        </p:nvSpPr>
        <p:spPr bwMode="auto">
          <a:xfrm>
            <a:off x="0" y="3901510"/>
            <a:ext cx="4429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sz="2400">
                <a:solidFill>
                  <a:schemeClr val="tx1"/>
                </a:solidFill>
                <a:latin typeface="Arial" charset="0"/>
                <a:ea typeface="ＭＳ Ｐゴシック" charset="0"/>
                <a:cs typeface="ＭＳ Ｐゴシック" charset="0"/>
              </a:defRPr>
            </a:lvl1pPr>
            <a:lvl2pPr marL="742950" indent="-285750" defTabSz="457200" eaLnBrk="0" hangingPunct="0">
              <a:defRPr sz="2400">
                <a:solidFill>
                  <a:schemeClr val="tx1"/>
                </a:solidFill>
                <a:latin typeface="Arial" charset="0"/>
                <a:ea typeface="ＭＳ Ｐゴシック" charset="0"/>
              </a:defRPr>
            </a:lvl2pPr>
            <a:lvl3pPr marL="1143000" indent="-228600" defTabSz="457200" eaLnBrk="0" hangingPunct="0">
              <a:defRPr sz="2400">
                <a:solidFill>
                  <a:schemeClr val="tx1"/>
                </a:solidFill>
                <a:latin typeface="Arial" charset="0"/>
                <a:ea typeface="ＭＳ Ｐゴシック" charset="0"/>
              </a:defRPr>
            </a:lvl3pPr>
            <a:lvl4pPr marL="1600200" indent="-228600" defTabSz="457200" eaLnBrk="0" hangingPunct="0">
              <a:defRPr sz="2400">
                <a:solidFill>
                  <a:schemeClr val="tx1"/>
                </a:solidFill>
                <a:latin typeface="Arial" charset="0"/>
                <a:ea typeface="ＭＳ Ｐゴシック" charset="0"/>
              </a:defRPr>
            </a:lvl4pPr>
            <a:lvl5pPr marL="2057400" indent="-228600" defTabSz="4572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it-IT" sz="1600" dirty="0">
                <a:latin typeface="Times New Roman" panose="02020603050405020304" pitchFamily="18" charset="0"/>
                <a:cs typeface="Times New Roman" panose="02020603050405020304" pitchFamily="18" charset="0"/>
              </a:rPr>
              <a:t>Ricavi 						500.000</a:t>
            </a:r>
          </a:p>
          <a:p>
            <a:pPr eaLnBrk="1" hangingPunct="1"/>
            <a:r>
              <a:rPr lang="it-IT" sz="1600" dirty="0">
                <a:latin typeface="Times New Roman" panose="02020603050405020304" pitchFamily="18" charset="0"/>
                <a:cs typeface="Times New Roman" panose="02020603050405020304" pitchFamily="18" charset="0"/>
              </a:rPr>
              <a:t>Plusvalenze da valutazione                      20.000</a:t>
            </a:r>
          </a:p>
          <a:p>
            <a:pPr eaLnBrk="1" hangingPunct="1"/>
            <a:r>
              <a:rPr lang="it-IT" sz="1600" dirty="0">
                <a:latin typeface="Times New Roman" panose="02020603050405020304" pitchFamily="18" charset="0"/>
                <a:cs typeface="Times New Roman" panose="02020603050405020304" pitchFamily="18" charset="0"/>
              </a:rPr>
              <a:t>Costi d</a:t>
            </a:r>
            <a:r>
              <a:rPr lang="ja-JP" altLang="it-IT" sz="1600" dirty="0">
                <a:latin typeface="Times New Roman" panose="02020603050405020304" pitchFamily="18" charset="0"/>
                <a:cs typeface="Times New Roman" panose="02020603050405020304" pitchFamily="18" charset="0"/>
              </a:rPr>
              <a:t>’</a:t>
            </a:r>
            <a:r>
              <a:rPr lang="it-IT" altLang="ja-JP" sz="1600" dirty="0">
                <a:latin typeface="Times New Roman" panose="02020603050405020304" pitchFamily="18" charset="0"/>
                <a:cs typeface="Times New Roman" panose="02020603050405020304" pitchFamily="18" charset="0"/>
              </a:rPr>
              <a:t>esercizio	            		</a:t>
            </a:r>
            <a:r>
              <a:rPr lang="it-IT" altLang="ja-JP" sz="1600" u="sng" dirty="0">
                <a:latin typeface="Times New Roman" panose="02020603050405020304" pitchFamily="18" charset="0"/>
                <a:cs typeface="Times New Roman" panose="02020603050405020304" pitchFamily="18" charset="0"/>
              </a:rPr>
              <a:t>400.000</a:t>
            </a:r>
          </a:p>
          <a:p>
            <a:pPr eaLnBrk="1" hangingPunct="1"/>
            <a:r>
              <a:rPr lang="it-IT" sz="1600" dirty="0">
                <a:latin typeface="Times New Roman" panose="02020603050405020304" pitchFamily="18" charset="0"/>
                <a:cs typeface="Times New Roman" panose="02020603050405020304" pitchFamily="18" charset="0"/>
              </a:rPr>
              <a:t>Utile	 d</a:t>
            </a:r>
            <a:r>
              <a:rPr lang="ja-JP" altLang="it-IT" sz="1600" dirty="0">
                <a:latin typeface="Times New Roman" panose="02020603050405020304" pitchFamily="18" charset="0"/>
                <a:cs typeface="Times New Roman" panose="02020603050405020304" pitchFamily="18" charset="0"/>
              </a:rPr>
              <a:t>’</a:t>
            </a:r>
            <a:r>
              <a:rPr lang="it-IT" altLang="ja-JP" sz="1600" dirty="0">
                <a:latin typeface="Times New Roman" panose="02020603050405020304" pitchFamily="18" charset="0"/>
                <a:cs typeface="Times New Roman" panose="02020603050405020304" pitchFamily="18" charset="0"/>
              </a:rPr>
              <a:t>esercizio 				120.000</a:t>
            </a:r>
            <a:r>
              <a:rPr lang="it-IT" sz="1600" dirty="0">
                <a:latin typeface="Times New Roman" panose="02020603050405020304" pitchFamily="18" charset="0"/>
                <a:cs typeface="Times New Roman" panose="02020603050405020304" pitchFamily="18" charset="0"/>
              </a:rPr>
              <a:t>	</a:t>
            </a:r>
          </a:p>
        </p:txBody>
      </p:sp>
      <p:sp>
        <p:nvSpPr>
          <p:cNvPr id="58375" name="CasellaDiTesto 5"/>
          <p:cNvSpPr txBox="1">
            <a:spLocks noChangeArrowheads="1"/>
          </p:cNvSpPr>
          <p:nvPr/>
        </p:nvSpPr>
        <p:spPr bwMode="auto">
          <a:xfrm>
            <a:off x="-192978" y="3444557"/>
            <a:ext cx="45937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eaLnBrk="0" hangingPunct="0">
              <a:defRPr sz="2400">
                <a:solidFill>
                  <a:schemeClr val="tx1"/>
                </a:solidFill>
                <a:latin typeface="Arial" charset="0"/>
                <a:ea typeface="ＭＳ Ｐゴシック" charset="0"/>
                <a:cs typeface="ＭＳ Ｐゴシック" charset="0"/>
              </a:defRPr>
            </a:lvl1pPr>
            <a:lvl2pPr marL="742950" indent="-285750" defTabSz="457200" eaLnBrk="0" hangingPunct="0">
              <a:defRPr sz="2400">
                <a:solidFill>
                  <a:schemeClr val="tx1"/>
                </a:solidFill>
                <a:latin typeface="Arial" charset="0"/>
                <a:ea typeface="ＭＳ Ｐゴシック" charset="0"/>
              </a:defRPr>
            </a:lvl2pPr>
            <a:lvl3pPr marL="1143000" indent="-228600" defTabSz="457200" eaLnBrk="0" hangingPunct="0">
              <a:defRPr sz="2400">
                <a:solidFill>
                  <a:schemeClr val="tx1"/>
                </a:solidFill>
                <a:latin typeface="Arial" charset="0"/>
                <a:ea typeface="ＭＳ Ｐゴシック" charset="0"/>
              </a:defRPr>
            </a:lvl3pPr>
            <a:lvl4pPr marL="1600200" indent="-228600" defTabSz="457200" eaLnBrk="0" hangingPunct="0">
              <a:defRPr sz="2400">
                <a:solidFill>
                  <a:schemeClr val="tx1"/>
                </a:solidFill>
                <a:latin typeface="Arial" charset="0"/>
                <a:ea typeface="ＭＳ Ｐゴシック" charset="0"/>
              </a:defRPr>
            </a:lvl4pPr>
            <a:lvl5pPr marL="2057400" indent="-228600" defTabSz="4572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it-IT" sz="1600" b="1" dirty="0">
                <a:latin typeface="Times New Roman" panose="02020603050405020304" pitchFamily="18" charset="0"/>
                <a:cs typeface="Times New Roman" panose="02020603050405020304" pitchFamily="18" charset="0"/>
              </a:rPr>
              <a:t>Conto Economico </a:t>
            </a:r>
            <a:r>
              <a:rPr lang="it-IT" sz="1600" b="1" dirty="0" err="1">
                <a:latin typeface="Times New Roman" panose="02020603050405020304" pitchFamily="18" charset="0"/>
                <a:cs typeface="Times New Roman" panose="02020603050405020304" pitchFamily="18" charset="0"/>
              </a:rPr>
              <a:t>Soc</a:t>
            </a:r>
            <a:r>
              <a:rPr lang="it-IT" sz="1600" b="1" dirty="0">
                <a:latin typeface="Times New Roman" panose="02020603050405020304" pitchFamily="18" charset="0"/>
                <a:cs typeface="Times New Roman" panose="02020603050405020304" pitchFamily="18" charset="0"/>
              </a:rPr>
              <a:t>. Alfa S.p.A. (</a:t>
            </a:r>
            <a:r>
              <a:rPr lang="it-IT" sz="1600" b="1" i="1" dirty="0">
                <a:latin typeface="Times New Roman" panose="02020603050405020304" pitchFamily="18" charset="0"/>
                <a:cs typeface="Times New Roman" panose="02020603050405020304" pitchFamily="18" charset="0"/>
              </a:rPr>
              <a:t>Anno 20X1</a:t>
            </a:r>
            <a:r>
              <a:rPr lang="it-IT" sz="1600" b="1" dirty="0">
                <a:latin typeface="Times New Roman" panose="02020603050405020304" pitchFamily="18" charset="0"/>
                <a:cs typeface="Times New Roman" panose="02020603050405020304" pitchFamily="18" charset="0"/>
              </a:rPr>
              <a:t>)</a:t>
            </a:r>
            <a:endParaRPr lang="it-IT" sz="1600" b="1" i="1" dirty="0">
              <a:latin typeface="Times New Roman" panose="02020603050405020304" pitchFamily="18" charset="0"/>
              <a:cs typeface="Times New Roman" panose="02020603050405020304" pitchFamily="18" charset="0"/>
            </a:endParaRPr>
          </a:p>
        </p:txBody>
      </p:sp>
      <p:sp>
        <p:nvSpPr>
          <p:cNvPr id="58378" name="CasellaDiTesto 12"/>
          <p:cNvSpPr txBox="1">
            <a:spLocks noChangeArrowheads="1"/>
          </p:cNvSpPr>
          <p:nvPr/>
        </p:nvSpPr>
        <p:spPr bwMode="auto">
          <a:xfrm>
            <a:off x="4676727" y="3573016"/>
            <a:ext cx="44291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sz="2400">
                <a:solidFill>
                  <a:schemeClr val="tx1"/>
                </a:solidFill>
                <a:latin typeface="Arial" charset="0"/>
                <a:ea typeface="ＭＳ Ｐゴシック" charset="0"/>
                <a:cs typeface="ＭＳ Ｐゴシック" charset="0"/>
              </a:defRPr>
            </a:lvl1pPr>
            <a:lvl2pPr marL="742950" indent="-285750" defTabSz="457200" eaLnBrk="0" hangingPunct="0">
              <a:defRPr sz="2400">
                <a:solidFill>
                  <a:schemeClr val="tx1"/>
                </a:solidFill>
                <a:latin typeface="Arial" charset="0"/>
                <a:ea typeface="ＭＳ Ｐゴシック" charset="0"/>
              </a:defRPr>
            </a:lvl2pPr>
            <a:lvl3pPr marL="1143000" indent="-228600" defTabSz="457200" eaLnBrk="0" hangingPunct="0">
              <a:defRPr sz="2400">
                <a:solidFill>
                  <a:schemeClr val="tx1"/>
                </a:solidFill>
                <a:latin typeface="Arial" charset="0"/>
                <a:ea typeface="ＭＳ Ｐゴシック" charset="0"/>
              </a:defRPr>
            </a:lvl3pPr>
            <a:lvl4pPr marL="1600200" indent="-228600" defTabSz="457200" eaLnBrk="0" hangingPunct="0">
              <a:defRPr sz="2400">
                <a:solidFill>
                  <a:schemeClr val="tx1"/>
                </a:solidFill>
                <a:latin typeface="Arial" charset="0"/>
                <a:ea typeface="ＭＳ Ｐゴシック" charset="0"/>
              </a:defRPr>
            </a:lvl4pPr>
            <a:lvl5pPr marL="2057400" indent="-228600" defTabSz="4572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endParaRPr lang="it-IT" sz="1600" dirty="0">
              <a:latin typeface="Times New Roman" panose="02020603050405020304" pitchFamily="18" charset="0"/>
              <a:cs typeface="Times New Roman" panose="02020603050405020304" pitchFamily="18" charset="0"/>
            </a:endParaRPr>
          </a:p>
          <a:p>
            <a:pPr eaLnBrk="1" hangingPunct="1"/>
            <a:r>
              <a:rPr lang="it-IT" sz="1600" dirty="0">
                <a:latin typeface="Times New Roman" panose="02020603050405020304" pitchFamily="18" charset="0"/>
                <a:cs typeface="Times New Roman" panose="02020603050405020304" pitchFamily="18" charset="0"/>
              </a:rPr>
              <a:t>Utile	 d</a:t>
            </a:r>
            <a:r>
              <a:rPr lang="ja-JP" altLang="it-IT" sz="1600" dirty="0">
                <a:latin typeface="Times New Roman" panose="02020603050405020304" pitchFamily="18" charset="0"/>
                <a:cs typeface="Times New Roman" panose="02020603050405020304" pitchFamily="18" charset="0"/>
              </a:rPr>
              <a:t>’</a:t>
            </a:r>
            <a:r>
              <a:rPr lang="it-IT" altLang="ja-JP" sz="1600" dirty="0">
                <a:latin typeface="Times New Roman" panose="02020603050405020304" pitchFamily="18" charset="0"/>
                <a:cs typeface="Times New Roman" panose="02020603050405020304" pitchFamily="18" charset="0"/>
              </a:rPr>
              <a:t>esercizio           			120.000</a:t>
            </a:r>
          </a:p>
          <a:p>
            <a:pPr eaLnBrk="1" hangingPunct="1"/>
            <a:r>
              <a:rPr lang="it-IT" sz="1600" b="1" dirty="0">
                <a:solidFill>
                  <a:srgbClr val="FF0000"/>
                </a:solidFill>
                <a:latin typeface="Times New Roman" panose="02020603050405020304" pitchFamily="18" charset="0"/>
                <a:cs typeface="Times New Roman" panose="02020603050405020304" pitchFamily="18" charset="0"/>
              </a:rPr>
              <a:t>Riserve da val.ne attività materiali   </a:t>
            </a:r>
            <a:r>
              <a:rPr lang="it-IT" sz="1600" b="1" u="sng" dirty="0">
                <a:solidFill>
                  <a:srgbClr val="FF0000"/>
                </a:solidFill>
                <a:latin typeface="Times New Roman" panose="02020603050405020304" pitchFamily="18" charset="0"/>
                <a:cs typeface="Times New Roman" panose="02020603050405020304" pitchFamily="18" charset="0"/>
              </a:rPr>
              <a:t>   10.000</a:t>
            </a:r>
          </a:p>
          <a:p>
            <a:pPr eaLnBrk="1" hangingPunct="1"/>
            <a:r>
              <a:rPr lang="it-IT" sz="1600" b="1" dirty="0">
                <a:latin typeface="Times New Roman" panose="02020603050405020304" pitchFamily="18" charset="0"/>
                <a:cs typeface="Times New Roman" panose="02020603050405020304" pitchFamily="18" charset="0"/>
              </a:rPr>
              <a:t>Reddito complessivo                 		130.000</a:t>
            </a:r>
          </a:p>
          <a:p>
            <a:pPr eaLnBrk="1" hangingPunct="1"/>
            <a:r>
              <a:rPr lang="it-IT" sz="1600" b="1" dirty="0">
                <a:latin typeface="Times New Roman" panose="02020603050405020304" pitchFamily="18" charset="0"/>
                <a:cs typeface="Times New Roman" panose="02020603050405020304" pitchFamily="18" charset="0"/>
              </a:rPr>
              <a:t>(</a:t>
            </a:r>
            <a:r>
              <a:rPr lang="it-IT" sz="1600" b="1" i="1" dirty="0" err="1">
                <a:latin typeface="Times New Roman" panose="02020603050405020304" pitchFamily="18" charset="0"/>
                <a:cs typeface="Times New Roman" panose="02020603050405020304" pitchFamily="18" charset="0"/>
              </a:rPr>
              <a:t>comprehensive</a:t>
            </a:r>
            <a:r>
              <a:rPr lang="it-IT" sz="1600" b="1" i="1" dirty="0">
                <a:latin typeface="Times New Roman" panose="02020603050405020304" pitchFamily="18" charset="0"/>
                <a:cs typeface="Times New Roman" panose="02020603050405020304" pitchFamily="18" charset="0"/>
              </a:rPr>
              <a:t> </a:t>
            </a:r>
            <a:r>
              <a:rPr lang="it-IT" sz="1600" b="1" i="1" dirty="0" err="1">
                <a:latin typeface="Times New Roman" panose="02020603050405020304" pitchFamily="18" charset="0"/>
                <a:cs typeface="Times New Roman" panose="02020603050405020304" pitchFamily="18" charset="0"/>
              </a:rPr>
              <a:t>income</a:t>
            </a:r>
            <a:r>
              <a:rPr lang="it-IT" sz="1600" b="1" dirty="0">
                <a:latin typeface="Times New Roman" panose="02020603050405020304" pitchFamily="18" charset="0"/>
                <a:cs typeface="Times New Roman" panose="02020603050405020304" pitchFamily="18" charset="0"/>
              </a:rPr>
              <a:t>)</a:t>
            </a:r>
            <a:endParaRPr lang="it-IT" sz="1600" dirty="0">
              <a:latin typeface="Times New Roman" panose="02020603050405020304" pitchFamily="18" charset="0"/>
              <a:cs typeface="Times New Roman" panose="02020603050405020304" pitchFamily="18" charset="0"/>
            </a:endParaRPr>
          </a:p>
        </p:txBody>
      </p:sp>
      <p:sp>
        <p:nvSpPr>
          <p:cNvPr id="58379" name="CasellaDiTesto 5"/>
          <p:cNvSpPr txBox="1">
            <a:spLocks noChangeArrowheads="1"/>
          </p:cNvSpPr>
          <p:nvPr/>
        </p:nvSpPr>
        <p:spPr bwMode="auto">
          <a:xfrm>
            <a:off x="4360511" y="3427124"/>
            <a:ext cx="476190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eaLnBrk="0" hangingPunct="0">
              <a:defRPr sz="2400">
                <a:solidFill>
                  <a:schemeClr val="tx1"/>
                </a:solidFill>
                <a:latin typeface="Arial" charset="0"/>
                <a:ea typeface="ＭＳ Ｐゴシック" charset="0"/>
                <a:cs typeface="ＭＳ Ｐゴシック" charset="0"/>
              </a:defRPr>
            </a:lvl1pPr>
            <a:lvl2pPr marL="742950" indent="-285750" defTabSz="457200" eaLnBrk="0" hangingPunct="0">
              <a:defRPr sz="2400">
                <a:solidFill>
                  <a:schemeClr val="tx1"/>
                </a:solidFill>
                <a:latin typeface="Arial" charset="0"/>
                <a:ea typeface="ＭＳ Ｐゴシック" charset="0"/>
              </a:defRPr>
            </a:lvl2pPr>
            <a:lvl3pPr marL="1143000" indent="-228600" defTabSz="457200" eaLnBrk="0" hangingPunct="0">
              <a:defRPr sz="2400">
                <a:solidFill>
                  <a:schemeClr val="tx1"/>
                </a:solidFill>
                <a:latin typeface="Arial" charset="0"/>
                <a:ea typeface="ＭＳ Ｐゴシック" charset="0"/>
              </a:defRPr>
            </a:lvl3pPr>
            <a:lvl4pPr marL="1600200" indent="-228600" defTabSz="457200" eaLnBrk="0" hangingPunct="0">
              <a:defRPr sz="2400">
                <a:solidFill>
                  <a:schemeClr val="tx1"/>
                </a:solidFill>
                <a:latin typeface="Arial" charset="0"/>
                <a:ea typeface="ＭＳ Ｐゴシック" charset="0"/>
              </a:defRPr>
            </a:lvl4pPr>
            <a:lvl5pPr marL="2057400" indent="-228600" defTabSz="4572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it-IT" sz="1600" b="1" dirty="0">
                <a:latin typeface="Times New Roman" panose="02020603050405020304" pitchFamily="18" charset="0"/>
                <a:cs typeface="Times New Roman" panose="02020603050405020304" pitchFamily="18" charset="0"/>
              </a:rPr>
              <a:t>Conto Economico complessivo (</a:t>
            </a:r>
            <a:r>
              <a:rPr lang="it-IT" sz="1600" b="1" i="1" dirty="0">
                <a:latin typeface="Times New Roman" panose="02020603050405020304" pitchFamily="18" charset="0"/>
                <a:cs typeface="Times New Roman" panose="02020603050405020304" pitchFamily="18" charset="0"/>
              </a:rPr>
              <a:t>Anno 20X1</a:t>
            </a:r>
            <a:r>
              <a:rPr lang="it-IT" sz="1600" b="1" dirty="0">
                <a:latin typeface="Times New Roman" panose="02020603050405020304" pitchFamily="18" charset="0"/>
                <a:cs typeface="Times New Roman" panose="02020603050405020304" pitchFamily="18" charset="0"/>
              </a:rPr>
              <a:t>)</a:t>
            </a:r>
            <a:endParaRPr lang="it-IT" sz="1600" b="1" i="1" dirty="0">
              <a:latin typeface="Times New Roman" panose="02020603050405020304" pitchFamily="18" charset="0"/>
              <a:cs typeface="Times New Roman" panose="02020603050405020304" pitchFamily="18" charset="0"/>
            </a:endParaRPr>
          </a:p>
          <a:p>
            <a:pPr algn="ctr" eaLnBrk="1" hangingPunct="1"/>
            <a:endParaRPr lang="it-IT" sz="1600" b="1" i="1" dirty="0">
              <a:latin typeface="Times New Roman" panose="02020603050405020304" pitchFamily="18" charset="0"/>
              <a:cs typeface="Times New Roman" panose="02020603050405020304" pitchFamily="18" charset="0"/>
            </a:endParaRPr>
          </a:p>
        </p:txBody>
      </p:sp>
      <p:cxnSp>
        <p:nvCxnSpPr>
          <p:cNvPr id="15" name="Connettore 1 14"/>
          <p:cNvCxnSpPr/>
          <p:nvPr/>
        </p:nvCxnSpPr>
        <p:spPr>
          <a:xfrm>
            <a:off x="4714875" y="3816640"/>
            <a:ext cx="4143375" cy="0"/>
          </a:xfrm>
          <a:prstGeom prst="line">
            <a:avLst/>
          </a:prstGeom>
          <a:ln w="44450"/>
        </p:spPr>
        <p:style>
          <a:lnRef idx="1">
            <a:schemeClr val="accent1"/>
          </a:lnRef>
          <a:fillRef idx="0">
            <a:schemeClr val="accent1"/>
          </a:fillRef>
          <a:effectRef idx="0">
            <a:schemeClr val="accent1"/>
          </a:effectRef>
          <a:fontRef idx="minor">
            <a:schemeClr val="tx1"/>
          </a:fontRef>
        </p:style>
      </p:cxnSp>
      <p:sp>
        <p:nvSpPr>
          <p:cNvPr id="13" name="Segnaposto numero diapositiva 1"/>
          <p:cNvSpPr>
            <a:spLocks noGrp="1"/>
          </p:cNvSpPr>
          <p:nvPr>
            <p:ph type="sldNum" sz="quarter" idx="4294967295"/>
          </p:nvPr>
        </p:nvSpPr>
        <p:spPr bwMode="auto">
          <a:xfrm>
            <a:off x="8248650" y="6232961"/>
            <a:ext cx="609600" cy="52120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30AC8F4-6C42-D245-835B-03F96BD72480}" type="slidenum">
              <a:rPr lang="it-IT" sz="1000">
                <a:latin typeface="Trebuchet MS" pitchFamily="34" charset="0"/>
                <a:cs typeface="MS PGothic" charset="0"/>
              </a:rPr>
              <a:pPr eaLnBrk="1" hangingPunct="1"/>
              <a:t>22</a:t>
            </a:fld>
            <a:endParaRPr lang="it-IT" sz="1000" dirty="0">
              <a:latin typeface="Trebuchet MS" pitchFamily="34" charset="0"/>
              <a:cs typeface="MS PGothic" charset="0"/>
            </a:endParaRPr>
          </a:p>
        </p:txBody>
      </p:sp>
      <p:sp>
        <p:nvSpPr>
          <p:cNvPr id="14" name="CasellaDiTesto 3"/>
          <p:cNvSpPr txBox="1">
            <a:spLocks noChangeArrowheads="1"/>
          </p:cNvSpPr>
          <p:nvPr/>
        </p:nvSpPr>
        <p:spPr bwMode="auto">
          <a:xfrm>
            <a:off x="166116" y="75027"/>
            <a:ext cx="8572500" cy="1200329"/>
          </a:xfrm>
          <a:prstGeom prst="rect">
            <a:avLst/>
          </a:prstGeom>
          <a:noFill/>
          <a:ln w="9525">
            <a:noFill/>
            <a:miter lim="800000"/>
            <a:headEnd/>
            <a:tailEnd/>
          </a:ln>
        </p:spPr>
        <p:txBody>
          <a:bodyPr>
            <a:spAutoFit/>
          </a:bodyPr>
          <a:lstStyle/>
          <a:p>
            <a:pPr algn="just" eaLnBrk="1" hangingPunct="1"/>
            <a:r>
              <a:rPr lang="it-IT" altLang="en-US" dirty="0">
                <a:latin typeface="Book Antiqua" pitchFamily="18" charset="0"/>
              </a:rPr>
              <a:t>Al 31 dicembre 20X1, la società presenta le seguenti impostazioni di bilancio (limitatamente alle poste del nostro esempio), supponendo che i ricavi e i costi originari del conto economico tradizionale siano pari, rispettivamente, a € 500.000 e € 400.000.</a:t>
            </a:r>
          </a:p>
        </p:txBody>
      </p:sp>
      <p:sp>
        <p:nvSpPr>
          <p:cNvPr id="16" name="CasellaDiTesto 12"/>
          <p:cNvSpPr txBox="1">
            <a:spLocks noChangeArrowheads="1"/>
          </p:cNvSpPr>
          <p:nvPr/>
        </p:nvSpPr>
        <p:spPr bwMode="auto">
          <a:xfrm>
            <a:off x="178371" y="1651901"/>
            <a:ext cx="453650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7200" eaLnBrk="0" hangingPunct="0">
              <a:defRPr sz="2400">
                <a:solidFill>
                  <a:schemeClr val="tx1"/>
                </a:solidFill>
                <a:latin typeface="Arial" charset="0"/>
                <a:ea typeface="ＭＳ Ｐゴシック" charset="0"/>
                <a:cs typeface="ＭＳ Ｐゴシック" charset="0"/>
              </a:defRPr>
            </a:lvl1pPr>
            <a:lvl2pPr marL="742950" indent="-285750" defTabSz="457200" eaLnBrk="0" hangingPunct="0">
              <a:defRPr sz="2400">
                <a:solidFill>
                  <a:schemeClr val="tx1"/>
                </a:solidFill>
                <a:latin typeface="Arial" charset="0"/>
                <a:ea typeface="ＭＳ Ｐゴシック" charset="0"/>
              </a:defRPr>
            </a:lvl2pPr>
            <a:lvl3pPr marL="1143000" indent="-228600" defTabSz="457200" eaLnBrk="0" hangingPunct="0">
              <a:defRPr sz="2400">
                <a:solidFill>
                  <a:schemeClr val="tx1"/>
                </a:solidFill>
                <a:latin typeface="Arial" charset="0"/>
                <a:ea typeface="ＭＳ Ｐゴシック" charset="0"/>
              </a:defRPr>
            </a:lvl3pPr>
            <a:lvl4pPr marL="1600200" indent="-228600" defTabSz="457200" eaLnBrk="0" hangingPunct="0">
              <a:defRPr sz="2400">
                <a:solidFill>
                  <a:schemeClr val="tx1"/>
                </a:solidFill>
                <a:latin typeface="Arial" charset="0"/>
                <a:ea typeface="ＭＳ Ｐゴシック" charset="0"/>
              </a:defRPr>
            </a:lvl4pPr>
            <a:lvl5pPr marL="2057400" indent="-228600" defTabSz="4572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it-IT" sz="1600" dirty="0">
                <a:latin typeface="Times New Roman" panose="02020603050405020304" pitchFamily="18" charset="0"/>
                <a:cs typeface="Times New Roman" panose="02020603050405020304" pitchFamily="18" charset="0"/>
              </a:rPr>
              <a:t>Terreni                                     1.030.000</a:t>
            </a:r>
          </a:p>
          <a:p>
            <a:pPr eaLnBrk="1" hangingPunct="1"/>
            <a:r>
              <a:rPr lang="it-IT" sz="1600" dirty="0">
                <a:latin typeface="Times New Roman" panose="02020603050405020304" pitchFamily="18" charset="0"/>
                <a:cs typeface="Times New Roman" panose="02020603050405020304" pitchFamily="18" charset="0"/>
              </a:rPr>
              <a:t>…                                             …</a:t>
            </a:r>
          </a:p>
        </p:txBody>
      </p:sp>
      <p:sp>
        <p:nvSpPr>
          <p:cNvPr id="17" name="CasellaDiTesto 3"/>
          <p:cNvSpPr txBox="1">
            <a:spLocks noChangeArrowheads="1"/>
          </p:cNvSpPr>
          <p:nvPr/>
        </p:nvSpPr>
        <p:spPr bwMode="auto">
          <a:xfrm>
            <a:off x="179512" y="5445224"/>
            <a:ext cx="8572500" cy="1200329"/>
          </a:xfrm>
          <a:prstGeom prst="rect">
            <a:avLst/>
          </a:prstGeom>
          <a:noFill/>
          <a:ln w="9525">
            <a:noFill/>
            <a:miter lim="800000"/>
            <a:headEnd/>
            <a:tailEnd/>
          </a:ln>
        </p:spPr>
        <p:txBody>
          <a:bodyPr>
            <a:spAutoFit/>
          </a:bodyPr>
          <a:lstStyle/>
          <a:p>
            <a:pPr algn="just" eaLnBrk="1" hangingPunct="1"/>
            <a:r>
              <a:rPr lang="it-IT" altLang="en-US" dirty="0">
                <a:latin typeface="Book Antiqua" pitchFamily="18" charset="0"/>
              </a:rPr>
              <a:t>Come si può notare, il reddito complessivo (non quello tradizionale) incorpora tutte le variazioni di valore che hanno subìto i beni che compongono il patrimonio aziendale (nel nostro caso costituito dai terreni) nel corso dell’esercizio. In tal senso il </a:t>
            </a:r>
            <a:r>
              <a:rPr lang="it-IT" altLang="en-US" i="1" dirty="0" err="1">
                <a:latin typeface="Book Antiqua" pitchFamily="18" charset="0"/>
              </a:rPr>
              <a:t>comprehensive</a:t>
            </a:r>
            <a:r>
              <a:rPr lang="it-IT" altLang="en-US" i="1" dirty="0">
                <a:latin typeface="Book Antiqua" pitchFamily="18" charset="0"/>
              </a:rPr>
              <a:t> </a:t>
            </a:r>
            <a:r>
              <a:rPr lang="it-IT" altLang="en-US" i="1" dirty="0" err="1">
                <a:latin typeface="Book Antiqua" pitchFamily="18" charset="0"/>
              </a:rPr>
              <a:t>income</a:t>
            </a:r>
            <a:r>
              <a:rPr lang="it-IT" altLang="en-US" i="1" dirty="0">
                <a:latin typeface="Book Antiqua" pitchFamily="18" charset="0"/>
              </a:rPr>
              <a:t> </a:t>
            </a:r>
            <a:r>
              <a:rPr lang="it-IT" altLang="en-US" dirty="0">
                <a:latin typeface="Book Antiqua" pitchFamily="18" charset="0"/>
              </a:rPr>
              <a:t>si può considerare una misura di reddito </a:t>
            </a:r>
            <a:r>
              <a:rPr lang="it-IT" altLang="en-US" i="1" dirty="0" err="1">
                <a:latin typeface="Book Antiqua" pitchFamily="18" charset="0"/>
              </a:rPr>
              <a:t>all</a:t>
            </a:r>
            <a:r>
              <a:rPr lang="it-IT" altLang="en-US" i="1" dirty="0">
                <a:latin typeface="Book Antiqua" pitchFamily="18" charset="0"/>
              </a:rPr>
              <a:t> inclusive</a:t>
            </a:r>
            <a:r>
              <a:rPr lang="it-IT" altLang="en-US" dirty="0">
                <a:latin typeface="Book Antiqua" pitchFamily="18" charset="0"/>
              </a:rPr>
              <a:t>.</a:t>
            </a:r>
          </a:p>
        </p:txBody>
      </p:sp>
      <p:cxnSp>
        <p:nvCxnSpPr>
          <p:cNvPr id="18" name="Connettore 1 11"/>
          <p:cNvCxnSpPr/>
          <p:nvPr/>
        </p:nvCxnSpPr>
        <p:spPr>
          <a:xfrm flipV="1">
            <a:off x="4360511" y="1651460"/>
            <a:ext cx="294" cy="1650759"/>
          </a:xfrm>
          <a:prstGeom prst="line">
            <a:avLst/>
          </a:prstGeom>
          <a:ln w="444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29714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asellaDiTesto 3"/>
          <p:cNvSpPr txBox="1">
            <a:spLocks noChangeArrowheads="1"/>
          </p:cNvSpPr>
          <p:nvPr/>
        </p:nvSpPr>
        <p:spPr bwMode="auto">
          <a:xfrm>
            <a:off x="381000" y="925513"/>
            <a:ext cx="8572500" cy="1477328"/>
          </a:xfrm>
          <a:prstGeom prst="rect">
            <a:avLst/>
          </a:prstGeom>
          <a:noFill/>
          <a:ln w="9525">
            <a:noFill/>
            <a:miter lim="800000"/>
            <a:headEnd/>
            <a:tailEnd/>
          </a:ln>
        </p:spPr>
        <p:txBody>
          <a:bodyPr>
            <a:spAutoFit/>
          </a:bodyPr>
          <a:lstStyle/>
          <a:p>
            <a:pPr algn="just" eaLnBrk="1" hangingPunct="1"/>
            <a:r>
              <a:rPr lang="it-IT" altLang="en-US" dirty="0">
                <a:latin typeface="Book Antiqua" pitchFamily="18" charset="0"/>
              </a:rPr>
              <a:t>Supponiamo che, nel corso dell’esercizio 20X1, la società Alfa S.p.A. abbia acquistato quattro terreni per complessivi € 1.000.000. </a:t>
            </a:r>
          </a:p>
          <a:p>
            <a:pPr algn="just" eaLnBrk="1" hangingPunct="1"/>
            <a:r>
              <a:rPr lang="it-IT" altLang="en-US" dirty="0">
                <a:latin typeface="Book Antiqua" pitchFamily="18" charset="0"/>
              </a:rPr>
              <a:t>Il costo di acquisto del primo terreno è pari a € 100.000; il costo di acquisto del secondo terreno è pari a € 200.000; il costo di acquisto del terzo terreno è pari a € 300.000; il costo di acquisto dell’ultimo terreno è pari a € 400.000.</a:t>
            </a:r>
          </a:p>
        </p:txBody>
      </p:sp>
      <p:sp>
        <p:nvSpPr>
          <p:cNvPr id="24579" name="Segnaposto numero diapositiva 6"/>
          <p:cNvSpPr>
            <a:spLocks noGrp="1"/>
          </p:cNvSpPr>
          <p:nvPr>
            <p:ph type="sldNum" sz="quarter" idx="12"/>
          </p:nvPr>
        </p:nvSpPr>
        <p:spPr bwMode="auto">
          <a:noFill/>
          <a:ln>
            <a:miter lim="800000"/>
            <a:headEnd/>
            <a:tailEnd/>
          </a:ln>
        </p:spPr>
        <p:txBody>
          <a:bodyPr/>
          <a:lstStyle/>
          <a:p>
            <a:fld id="{D0D9E44E-A8CE-4756-8134-4E114E88F529}" type="slidenum">
              <a:rPr lang="it-IT" altLang="en-US"/>
              <a:pPr/>
              <a:t>23</a:t>
            </a:fld>
            <a:endParaRPr lang="it-IT" altLang="en-US"/>
          </a:p>
        </p:txBody>
      </p:sp>
      <p:sp>
        <p:nvSpPr>
          <p:cNvPr id="24609" name="Text Box 2"/>
          <p:cNvSpPr txBox="1">
            <a:spLocks noChangeArrowheads="1"/>
          </p:cNvSpPr>
          <p:nvPr/>
        </p:nvSpPr>
        <p:spPr bwMode="auto">
          <a:xfrm>
            <a:off x="0" y="0"/>
            <a:ext cx="9144000" cy="746125"/>
          </a:xfrm>
          <a:prstGeom prst="rect">
            <a:avLst/>
          </a:prstGeom>
          <a:solidFill>
            <a:schemeClr val="accent1"/>
          </a:solidFill>
          <a:ln w="9525">
            <a:solidFill>
              <a:schemeClr val="tx1"/>
            </a:solidFill>
            <a:miter lim="800000"/>
            <a:headEnd/>
            <a:tailEnd/>
          </a:ln>
        </p:spPr>
        <p:txBody>
          <a:bodyPr wrap="none" anchor="ctr"/>
          <a:lstStyle/>
          <a:p>
            <a:pPr marL="342900" indent="-342900" algn="ctr" eaLnBrk="1" hangingPunct="1">
              <a:lnSpc>
                <a:spcPct val="80000"/>
              </a:lnSpc>
            </a:pPr>
            <a:r>
              <a:rPr lang="it-IT" altLang="en-US" sz="2600" dirty="0">
                <a:solidFill>
                  <a:schemeClr val="bg1"/>
                </a:solidFill>
                <a:latin typeface="Book Antiqua" pitchFamily="18" charset="0"/>
                <a:cs typeface="Arial" pitchFamily="34" charset="0"/>
              </a:rPr>
              <a:t>Esempio sulla contabilizzazione delle variazioni </a:t>
            </a:r>
          </a:p>
          <a:p>
            <a:pPr marL="342900" indent="-342900" algn="ctr" eaLnBrk="1" hangingPunct="1">
              <a:lnSpc>
                <a:spcPct val="80000"/>
              </a:lnSpc>
            </a:pPr>
            <a:r>
              <a:rPr lang="it-IT" altLang="en-US" sz="2600" dirty="0">
                <a:solidFill>
                  <a:schemeClr val="bg1"/>
                </a:solidFill>
                <a:latin typeface="Book Antiqua" pitchFamily="18" charset="0"/>
                <a:cs typeface="Arial" pitchFamily="34" charset="0"/>
              </a:rPr>
              <a:t>del fair </a:t>
            </a:r>
            <a:r>
              <a:rPr lang="it-IT" altLang="en-US" sz="2600" dirty="0" err="1">
                <a:solidFill>
                  <a:schemeClr val="bg1"/>
                </a:solidFill>
                <a:latin typeface="Book Antiqua" pitchFamily="18" charset="0"/>
                <a:cs typeface="Arial" pitchFamily="34" charset="0"/>
              </a:rPr>
              <a:t>value</a:t>
            </a:r>
            <a:r>
              <a:rPr lang="it-IT" altLang="en-US" sz="2600" dirty="0">
                <a:solidFill>
                  <a:schemeClr val="bg1"/>
                </a:solidFill>
                <a:latin typeface="Book Antiqua" pitchFamily="18" charset="0"/>
                <a:cs typeface="Arial" pitchFamily="34" charset="0"/>
              </a:rPr>
              <a:t> delle attività materiali strumentali</a:t>
            </a:r>
          </a:p>
        </p:txBody>
      </p:sp>
      <p:graphicFrame>
        <p:nvGraphicFramePr>
          <p:cNvPr id="9" name="Group 50"/>
          <p:cNvGraphicFramePr>
            <a:graphicFrameLocks noGrp="1"/>
          </p:cNvGraphicFramePr>
          <p:nvPr>
            <p:extLst>
              <p:ext uri="{D42A27DB-BD31-4B8C-83A1-F6EECF244321}">
                <p14:modId xmlns:p14="http://schemas.microsoft.com/office/powerpoint/2010/main" val="804603854"/>
              </p:ext>
            </p:extLst>
          </p:nvPr>
        </p:nvGraphicFramePr>
        <p:xfrm>
          <a:off x="438804" y="2420888"/>
          <a:ext cx="8382000" cy="594518"/>
        </p:xfrm>
        <a:graphic>
          <a:graphicData uri="http://schemas.openxmlformats.org/drawingml/2006/table">
            <a:tbl>
              <a:tblPr/>
              <a:tblGrid>
                <a:gridCol w="1128713">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gridCol w="506412">
                  <a:extLst>
                    <a:ext uri="{9D8B030D-6E8A-4147-A177-3AD203B41FA5}">
                      <a16:colId xmlns:a16="http://schemas.microsoft.com/office/drawing/2014/main" val="20003"/>
                    </a:ext>
                  </a:extLst>
                </a:gridCol>
                <a:gridCol w="1306513">
                  <a:extLst>
                    <a:ext uri="{9D8B030D-6E8A-4147-A177-3AD203B41FA5}">
                      <a16:colId xmlns:a16="http://schemas.microsoft.com/office/drawing/2014/main" val="20004"/>
                    </a:ext>
                  </a:extLst>
                </a:gridCol>
                <a:gridCol w="1325562">
                  <a:extLst>
                    <a:ext uri="{9D8B030D-6E8A-4147-A177-3AD203B41FA5}">
                      <a16:colId xmlns:a16="http://schemas.microsoft.com/office/drawing/2014/main" val="20005"/>
                    </a:ext>
                  </a:extLst>
                </a:gridCol>
              </a:tblGrid>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1.000.000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Debiti v/fornitori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Times New Roman" pitchFamily="18" charset="0"/>
                          <a:ea typeface="ＭＳ Ｐゴシック" charset="-128"/>
                        </a:rPr>
                        <a:t>1.000.000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sp>
        <p:nvSpPr>
          <p:cNvPr id="11" name="CasellaDiTesto 3"/>
          <p:cNvSpPr txBox="1">
            <a:spLocks noChangeArrowheads="1"/>
          </p:cNvSpPr>
          <p:nvPr/>
        </p:nvSpPr>
        <p:spPr bwMode="auto">
          <a:xfrm>
            <a:off x="395536" y="3068960"/>
            <a:ext cx="8572500" cy="923330"/>
          </a:xfrm>
          <a:prstGeom prst="rect">
            <a:avLst/>
          </a:prstGeom>
          <a:noFill/>
          <a:ln w="9525">
            <a:noFill/>
            <a:miter lim="800000"/>
            <a:headEnd/>
            <a:tailEnd/>
          </a:ln>
        </p:spPr>
        <p:txBody>
          <a:bodyPr>
            <a:spAutoFit/>
          </a:bodyPr>
          <a:lstStyle/>
          <a:p>
            <a:pPr algn="just" eaLnBrk="1" hangingPunct="1"/>
            <a:r>
              <a:rPr lang="it-IT" altLang="en-US" dirty="0">
                <a:latin typeface="Book Antiqua" pitchFamily="18" charset="0"/>
              </a:rPr>
              <a:t>Si supponga che i terreni siano strumentali e che saranno valutati al </a:t>
            </a:r>
            <a:r>
              <a:rPr lang="it-IT" altLang="en-US" i="1" dirty="0">
                <a:latin typeface="Book Antiqua" pitchFamily="18" charset="0"/>
              </a:rPr>
              <a:t>fair </a:t>
            </a:r>
            <a:r>
              <a:rPr lang="it-IT" altLang="en-US" i="1" dirty="0" err="1">
                <a:latin typeface="Book Antiqua" pitchFamily="18" charset="0"/>
              </a:rPr>
              <a:t>value</a:t>
            </a:r>
            <a:r>
              <a:rPr lang="it-IT" altLang="en-US" dirty="0">
                <a:latin typeface="Book Antiqua" pitchFamily="18" charset="0"/>
              </a:rPr>
              <a:t>. A tale riguardo, si riporta di seguito una tabella in cui è indicato il </a:t>
            </a:r>
            <a:r>
              <a:rPr lang="it-IT" altLang="en-US" i="1" dirty="0">
                <a:latin typeface="Book Antiqua" pitchFamily="18" charset="0"/>
              </a:rPr>
              <a:t>fair </a:t>
            </a:r>
            <a:r>
              <a:rPr lang="it-IT" altLang="en-US" i="1" dirty="0" err="1">
                <a:latin typeface="Book Antiqua" pitchFamily="18" charset="0"/>
              </a:rPr>
              <a:t>value</a:t>
            </a:r>
            <a:r>
              <a:rPr lang="it-IT" altLang="en-US" i="1" dirty="0">
                <a:latin typeface="Book Antiqua" pitchFamily="18" charset="0"/>
              </a:rPr>
              <a:t> </a:t>
            </a:r>
            <a:r>
              <a:rPr lang="it-IT" altLang="en-US" dirty="0">
                <a:latin typeface="Book Antiqua" pitchFamily="18" charset="0"/>
              </a:rPr>
              <a:t>di ciascun terreno al termine del primo (20X1) e del secondo anno (20X2).</a:t>
            </a:r>
          </a:p>
        </p:txBody>
      </p:sp>
      <p:graphicFrame>
        <p:nvGraphicFramePr>
          <p:cNvPr id="2" name="Tabella 1"/>
          <p:cNvGraphicFramePr>
            <a:graphicFrameLocks noGrp="1"/>
          </p:cNvGraphicFramePr>
          <p:nvPr>
            <p:extLst>
              <p:ext uri="{D42A27DB-BD31-4B8C-83A1-F6EECF244321}">
                <p14:modId xmlns:p14="http://schemas.microsoft.com/office/powerpoint/2010/main" val="4051040449"/>
              </p:ext>
            </p:extLst>
          </p:nvPr>
        </p:nvGraphicFramePr>
        <p:xfrm>
          <a:off x="1259630" y="4005064"/>
          <a:ext cx="6912772" cy="1854200"/>
        </p:xfrm>
        <a:graphic>
          <a:graphicData uri="http://schemas.openxmlformats.org/drawingml/2006/table">
            <a:tbl>
              <a:tblPr firstRow="1" bandRow="1">
                <a:tableStyleId>{5C22544A-7EE6-4342-B048-85BDC9FD1C3A}</a:tableStyleId>
              </a:tblPr>
              <a:tblGrid>
                <a:gridCol w="1728193">
                  <a:extLst>
                    <a:ext uri="{9D8B030D-6E8A-4147-A177-3AD203B41FA5}">
                      <a16:colId xmlns:a16="http://schemas.microsoft.com/office/drawing/2014/main" val="1599079970"/>
                    </a:ext>
                  </a:extLst>
                </a:gridCol>
                <a:gridCol w="1728193">
                  <a:extLst>
                    <a:ext uri="{9D8B030D-6E8A-4147-A177-3AD203B41FA5}">
                      <a16:colId xmlns:a16="http://schemas.microsoft.com/office/drawing/2014/main" val="801111283"/>
                    </a:ext>
                  </a:extLst>
                </a:gridCol>
                <a:gridCol w="1728193">
                  <a:extLst>
                    <a:ext uri="{9D8B030D-6E8A-4147-A177-3AD203B41FA5}">
                      <a16:colId xmlns:a16="http://schemas.microsoft.com/office/drawing/2014/main" val="506382806"/>
                    </a:ext>
                  </a:extLst>
                </a:gridCol>
                <a:gridCol w="1728193">
                  <a:extLst>
                    <a:ext uri="{9D8B030D-6E8A-4147-A177-3AD203B41FA5}">
                      <a16:colId xmlns:a16="http://schemas.microsoft.com/office/drawing/2014/main" val="2097947716"/>
                    </a:ext>
                  </a:extLst>
                </a:gridCol>
              </a:tblGrid>
              <a:tr h="370840">
                <a:tc>
                  <a:txBody>
                    <a:bodyPr/>
                    <a:lstStyle/>
                    <a:p>
                      <a:r>
                        <a:rPr lang="it-IT" sz="1600" dirty="0" err="1">
                          <a:latin typeface="Times New Roman" panose="02020603050405020304" pitchFamily="18" charset="0"/>
                          <a:cs typeface="Times New Roman" panose="02020603050405020304" pitchFamily="18" charset="0"/>
                        </a:rPr>
                        <a:t>Asset</a:t>
                      </a:r>
                      <a:endParaRPr lang="it-IT" sz="1600" dirty="0">
                        <a:latin typeface="Times New Roman" panose="02020603050405020304" pitchFamily="18" charset="0"/>
                        <a:cs typeface="Times New Roman" panose="02020603050405020304" pitchFamily="18" charset="0"/>
                      </a:endParaRPr>
                    </a:p>
                  </a:txBody>
                  <a:tcPr/>
                </a:tc>
                <a:tc>
                  <a:txBody>
                    <a:bodyPr/>
                    <a:lstStyle/>
                    <a:p>
                      <a:r>
                        <a:rPr lang="it-IT" sz="1600" dirty="0">
                          <a:latin typeface="Times New Roman" panose="02020603050405020304" pitchFamily="18" charset="0"/>
                          <a:cs typeface="Times New Roman" panose="02020603050405020304" pitchFamily="18" charset="0"/>
                        </a:rPr>
                        <a:t>Costo</a:t>
                      </a:r>
                    </a:p>
                  </a:txBody>
                  <a:tcPr/>
                </a:tc>
                <a:tc>
                  <a:txBody>
                    <a:bodyPr/>
                    <a:lstStyle/>
                    <a:p>
                      <a:r>
                        <a:rPr lang="it-IT" sz="1600" dirty="0">
                          <a:latin typeface="Times New Roman" panose="02020603050405020304" pitchFamily="18" charset="0"/>
                          <a:cs typeface="Times New Roman" panose="02020603050405020304" pitchFamily="18" charset="0"/>
                        </a:rPr>
                        <a:t>Fair </a:t>
                      </a:r>
                      <a:r>
                        <a:rPr lang="it-IT" sz="1600" dirty="0" err="1">
                          <a:latin typeface="Times New Roman" panose="02020603050405020304" pitchFamily="18" charset="0"/>
                          <a:cs typeface="Times New Roman" panose="02020603050405020304" pitchFamily="18" charset="0"/>
                        </a:rPr>
                        <a:t>value</a:t>
                      </a:r>
                      <a:r>
                        <a:rPr lang="it-IT" sz="1600" dirty="0">
                          <a:latin typeface="Times New Roman" panose="02020603050405020304" pitchFamily="18" charset="0"/>
                          <a:cs typeface="Times New Roman" panose="02020603050405020304" pitchFamily="18" charset="0"/>
                        </a:rPr>
                        <a:t> 20X1</a:t>
                      </a:r>
                    </a:p>
                  </a:txBody>
                  <a:tcPr/>
                </a:tc>
                <a:tc>
                  <a:txBody>
                    <a:bodyPr/>
                    <a:lstStyle/>
                    <a:p>
                      <a:r>
                        <a:rPr lang="it-IT" sz="1600" dirty="0">
                          <a:latin typeface="Times New Roman" panose="02020603050405020304" pitchFamily="18" charset="0"/>
                          <a:cs typeface="Times New Roman" panose="02020603050405020304" pitchFamily="18" charset="0"/>
                        </a:rPr>
                        <a:t>Fair</a:t>
                      </a:r>
                      <a:r>
                        <a:rPr lang="it-IT" sz="1600" baseline="0" dirty="0">
                          <a:latin typeface="Times New Roman" panose="02020603050405020304" pitchFamily="18" charset="0"/>
                          <a:cs typeface="Times New Roman" panose="02020603050405020304" pitchFamily="18" charset="0"/>
                        </a:rPr>
                        <a:t> </a:t>
                      </a:r>
                      <a:r>
                        <a:rPr lang="it-IT" sz="1600" baseline="0" dirty="0" err="1">
                          <a:latin typeface="Times New Roman" panose="02020603050405020304" pitchFamily="18" charset="0"/>
                          <a:cs typeface="Times New Roman" panose="02020603050405020304" pitchFamily="18" charset="0"/>
                        </a:rPr>
                        <a:t>value</a:t>
                      </a:r>
                      <a:r>
                        <a:rPr lang="it-IT" sz="1600" baseline="0" dirty="0">
                          <a:latin typeface="Times New Roman" panose="02020603050405020304" pitchFamily="18" charset="0"/>
                          <a:cs typeface="Times New Roman" panose="02020603050405020304" pitchFamily="18" charset="0"/>
                        </a:rPr>
                        <a:t> 20X2</a:t>
                      </a:r>
                      <a:endParaRPr lang="it-IT"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09571767"/>
                  </a:ext>
                </a:extLst>
              </a:tr>
              <a:tr h="370840">
                <a:tc>
                  <a:txBody>
                    <a:bodyPr/>
                    <a:lstStyle/>
                    <a:p>
                      <a:r>
                        <a:rPr lang="it-IT" sz="1600" dirty="0">
                          <a:latin typeface="Times New Roman" panose="02020603050405020304" pitchFamily="18" charset="0"/>
                          <a:cs typeface="Times New Roman" panose="02020603050405020304" pitchFamily="18" charset="0"/>
                        </a:rPr>
                        <a:t>Terreno 1</a:t>
                      </a:r>
                    </a:p>
                  </a:txBody>
                  <a:tcPr/>
                </a:tc>
                <a:tc>
                  <a:txBody>
                    <a:bodyPr/>
                    <a:lstStyle/>
                    <a:p>
                      <a:r>
                        <a:rPr lang="it-IT" sz="1600" dirty="0">
                          <a:latin typeface="Times New Roman" panose="02020603050405020304" pitchFamily="18" charset="0"/>
                          <a:cs typeface="Times New Roman" panose="02020603050405020304" pitchFamily="18" charset="0"/>
                        </a:rPr>
                        <a:t>100.000</a:t>
                      </a:r>
                    </a:p>
                  </a:txBody>
                  <a:tcPr/>
                </a:tc>
                <a:tc>
                  <a:txBody>
                    <a:bodyPr/>
                    <a:lstStyle/>
                    <a:p>
                      <a:r>
                        <a:rPr lang="it-IT" sz="1600" dirty="0">
                          <a:latin typeface="Times New Roman" panose="02020603050405020304" pitchFamily="18" charset="0"/>
                          <a:cs typeface="Times New Roman" panose="02020603050405020304" pitchFamily="18" charset="0"/>
                        </a:rPr>
                        <a:t>150.000</a:t>
                      </a:r>
                    </a:p>
                  </a:txBody>
                  <a:tcPr/>
                </a:tc>
                <a:tc>
                  <a:txBody>
                    <a:bodyPr/>
                    <a:lstStyle/>
                    <a:p>
                      <a:r>
                        <a:rPr lang="it-IT" sz="1600" dirty="0">
                          <a:latin typeface="Times New Roman" panose="02020603050405020304" pitchFamily="18" charset="0"/>
                          <a:cs typeface="Times New Roman" panose="02020603050405020304" pitchFamily="18" charset="0"/>
                        </a:rPr>
                        <a:t>140.000</a:t>
                      </a:r>
                    </a:p>
                  </a:txBody>
                  <a:tcPr/>
                </a:tc>
                <a:extLst>
                  <a:ext uri="{0D108BD9-81ED-4DB2-BD59-A6C34878D82A}">
                    <a16:rowId xmlns:a16="http://schemas.microsoft.com/office/drawing/2014/main" val="3438205965"/>
                  </a:ext>
                </a:extLst>
              </a:tr>
              <a:tr h="370840">
                <a:tc>
                  <a:txBody>
                    <a:bodyPr/>
                    <a:lstStyle/>
                    <a:p>
                      <a:r>
                        <a:rPr lang="it-IT" sz="1600" dirty="0">
                          <a:latin typeface="Times New Roman" panose="02020603050405020304" pitchFamily="18" charset="0"/>
                          <a:cs typeface="Times New Roman" panose="02020603050405020304" pitchFamily="18" charset="0"/>
                        </a:rPr>
                        <a:t>Terreno 2</a:t>
                      </a:r>
                    </a:p>
                  </a:txBody>
                  <a:tcPr/>
                </a:tc>
                <a:tc>
                  <a:txBody>
                    <a:bodyPr/>
                    <a:lstStyle/>
                    <a:p>
                      <a:r>
                        <a:rPr lang="it-IT" sz="1600" dirty="0">
                          <a:latin typeface="Times New Roman" panose="02020603050405020304" pitchFamily="18" charset="0"/>
                          <a:cs typeface="Times New Roman" panose="02020603050405020304" pitchFamily="18" charset="0"/>
                        </a:rPr>
                        <a:t>200.000</a:t>
                      </a:r>
                    </a:p>
                  </a:txBody>
                  <a:tcPr/>
                </a:tc>
                <a:tc>
                  <a:txBody>
                    <a:bodyPr/>
                    <a:lstStyle/>
                    <a:p>
                      <a:r>
                        <a:rPr lang="it-IT" sz="1600" dirty="0">
                          <a:latin typeface="Times New Roman" panose="02020603050405020304" pitchFamily="18" charset="0"/>
                          <a:cs typeface="Times New Roman" panose="02020603050405020304" pitchFamily="18" charset="0"/>
                        </a:rPr>
                        <a:t>250.000</a:t>
                      </a:r>
                    </a:p>
                  </a:txBody>
                  <a:tcPr/>
                </a:tc>
                <a:tc>
                  <a:txBody>
                    <a:bodyPr/>
                    <a:lstStyle/>
                    <a:p>
                      <a:r>
                        <a:rPr lang="it-IT" sz="1600" dirty="0">
                          <a:latin typeface="Times New Roman" panose="02020603050405020304" pitchFamily="18" charset="0"/>
                          <a:cs typeface="Times New Roman" panose="02020603050405020304" pitchFamily="18" charset="0"/>
                        </a:rPr>
                        <a:t>190.000</a:t>
                      </a:r>
                    </a:p>
                  </a:txBody>
                  <a:tcPr/>
                </a:tc>
                <a:extLst>
                  <a:ext uri="{0D108BD9-81ED-4DB2-BD59-A6C34878D82A}">
                    <a16:rowId xmlns:a16="http://schemas.microsoft.com/office/drawing/2014/main" val="2615545665"/>
                  </a:ext>
                </a:extLst>
              </a:tr>
              <a:tr h="370840">
                <a:tc>
                  <a:txBody>
                    <a:bodyPr/>
                    <a:lstStyle/>
                    <a:p>
                      <a:r>
                        <a:rPr lang="it-IT" sz="1600" dirty="0">
                          <a:latin typeface="Times New Roman" panose="02020603050405020304" pitchFamily="18" charset="0"/>
                          <a:cs typeface="Times New Roman" panose="02020603050405020304" pitchFamily="18" charset="0"/>
                        </a:rPr>
                        <a:t>Terreno 3</a:t>
                      </a:r>
                    </a:p>
                  </a:txBody>
                  <a:tcPr/>
                </a:tc>
                <a:tc>
                  <a:txBody>
                    <a:bodyPr/>
                    <a:lstStyle/>
                    <a:p>
                      <a:r>
                        <a:rPr lang="it-IT" sz="1600" dirty="0">
                          <a:latin typeface="Times New Roman" panose="02020603050405020304" pitchFamily="18" charset="0"/>
                          <a:cs typeface="Times New Roman" panose="02020603050405020304" pitchFamily="18" charset="0"/>
                        </a:rPr>
                        <a:t>300.000</a:t>
                      </a:r>
                    </a:p>
                  </a:txBody>
                  <a:tcPr/>
                </a:tc>
                <a:tc>
                  <a:txBody>
                    <a:bodyPr/>
                    <a:lstStyle/>
                    <a:p>
                      <a:r>
                        <a:rPr lang="it-IT" sz="1600" dirty="0">
                          <a:latin typeface="Times New Roman" panose="02020603050405020304" pitchFamily="18" charset="0"/>
                          <a:cs typeface="Times New Roman" panose="02020603050405020304" pitchFamily="18" charset="0"/>
                        </a:rPr>
                        <a:t>260.000</a:t>
                      </a:r>
                    </a:p>
                  </a:txBody>
                  <a:tcPr/>
                </a:tc>
                <a:tc>
                  <a:txBody>
                    <a:bodyPr/>
                    <a:lstStyle/>
                    <a:p>
                      <a:r>
                        <a:rPr lang="it-IT" sz="1600" dirty="0">
                          <a:latin typeface="Times New Roman" panose="02020603050405020304" pitchFamily="18" charset="0"/>
                          <a:cs typeface="Times New Roman" panose="02020603050405020304" pitchFamily="18" charset="0"/>
                        </a:rPr>
                        <a:t>290.000</a:t>
                      </a:r>
                    </a:p>
                  </a:txBody>
                  <a:tcPr/>
                </a:tc>
                <a:extLst>
                  <a:ext uri="{0D108BD9-81ED-4DB2-BD59-A6C34878D82A}">
                    <a16:rowId xmlns:a16="http://schemas.microsoft.com/office/drawing/2014/main" val="3325248820"/>
                  </a:ext>
                </a:extLst>
              </a:tr>
              <a:tr h="370840">
                <a:tc>
                  <a:txBody>
                    <a:bodyPr/>
                    <a:lstStyle/>
                    <a:p>
                      <a:r>
                        <a:rPr lang="it-IT" sz="1600" dirty="0">
                          <a:latin typeface="Times New Roman" panose="02020603050405020304" pitchFamily="18" charset="0"/>
                          <a:cs typeface="Times New Roman" panose="02020603050405020304" pitchFamily="18" charset="0"/>
                        </a:rPr>
                        <a:t>Terreno 4</a:t>
                      </a:r>
                    </a:p>
                  </a:txBody>
                  <a:tcPr/>
                </a:tc>
                <a:tc>
                  <a:txBody>
                    <a:bodyPr/>
                    <a:lstStyle/>
                    <a:p>
                      <a:r>
                        <a:rPr lang="it-IT" sz="1600" dirty="0">
                          <a:latin typeface="Times New Roman" panose="02020603050405020304" pitchFamily="18" charset="0"/>
                          <a:cs typeface="Times New Roman" panose="02020603050405020304" pitchFamily="18" charset="0"/>
                        </a:rPr>
                        <a:t>400.000</a:t>
                      </a:r>
                    </a:p>
                  </a:txBody>
                  <a:tcPr/>
                </a:tc>
                <a:tc>
                  <a:txBody>
                    <a:bodyPr/>
                    <a:lstStyle/>
                    <a:p>
                      <a:r>
                        <a:rPr lang="it-IT" sz="1600" dirty="0">
                          <a:latin typeface="Times New Roman" panose="02020603050405020304" pitchFamily="18" charset="0"/>
                          <a:cs typeface="Times New Roman" panose="02020603050405020304" pitchFamily="18" charset="0"/>
                        </a:rPr>
                        <a:t>360.000</a:t>
                      </a:r>
                    </a:p>
                  </a:txBody>
                  <a:tcPr/>
                </a:tc>
                <a:tc>
                  <a:txBody>
                    <a:bodyPr/>
                    <a:lstStyle/>
                    <a:p>
                      <a:r>
                        <a:rPr lang="it-IT" sz="1600" dirty="0">
                          <a:latin typeface="Times New Roman" panose="02020603050405020304" pitchFamily="18" charset="0"/>
                          <a:cs typeface="Times New Roman" panose="02020603050405020304" pitchFamily="18" charset="0"/>
                        </a:rPr>
                        <a:t>410.000</a:t>
                      </a:r>
                    </a:p>
                  </a:txBody>
                  <a:tcPr/>
                </a:tc>
                <a:extLst>
                  <a:ext uri="{0D108BD9-81ED-4DB2-BD59-A6C34878D82A}">
                    <a16:rowId xmlns:a16="http://schemas.microsoft.com/office/drawing/2014/main" val="1830770261"/>
                  </a:ext>
                </a:extLst>
              </a:tr>
            </a:tbl>
          </a:graphicData>
        </a:graphic>
      </p:graphicFrame>
      <p:sp>
        <p:nvSpPr>
          <p:cNvPr id="10" name="CasellaDiTesto 3"/>
          <p:cNvSpPr txBox="1">
            <a:spLocks noChangeArrowheads="1"/>
          </p:cNvSpPr>
          <p:nvPr/>
        </p:nvSpPr>
        <p:spPr bwMode="auto">
          <a:xfrm>
            <a:off x="395536" y="6021288"/>
            <a:ext cx="8425268" cy="923330"/>
          </a:xfrm>
          <a:prstGeom prst="rect">
            <a:avLst/>
          </a:prstGeom>
          <a:noFill/>
          <a:ln w="9525">
            <a:noFill/>
            <a:miter lim="800000"/>
            <a:headEnd/>
            <a:tailEnd/>
          </a:ln>
        </p:spPr>
        <p:txBody>
          <a:bodyPr wrap="square">
            <a:spAutoFit/>
          </a:bodyPr>
          <a:lstStyle/>
          <a:p>
            <a:pPr algn="just" eaLnBrk="1" hangingPunct="1"/>
            <a:r>
              <a:rPr lang="it-IT" altLang="en-US" dirty="0">
                <a:latin typeface="Book Antiqua" pitchFamily="18" charset="0"/>
              </a:rPr>
              <a:t>Per ogni terreno si presentano le scritture contabili al termine di ciascuno dei due esercizi (20X1 e 20X2) e si dà evidenza dell’effetto che tali valutazioni hanno sulla composizione del capitale, sul reddito tradizionale e sul reddito complessivo.</a:t>
            </a:r>
          </a:p>
        </p:txBody>
      </p:sp>
    </p:spTree>
    <p:extLst>
      <p:ext uri="{BB962C8B-B14F-4D97-AF65-F5344CB8AC3E}">
        <p14:creationId xmlns:p14="http://schemas.microsoft.com/office/powerpoint/2010/main" val="37679009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4FAB73BC-B049-4115-A692-8D63A059BFB8}" type="slidenum">
              <a:rPr lang="en-US" smtClean="0"/>
              <a:pPr/>
              <a:t>24</a:t>
            </a:fld>
            <a:endParaRPr lang="en-US"/>
          </a:p>
        </p:txBody>
      </p:sp>
      <p:graphicFrame>
        <p:nvGraphicFramePr>
          <p:cNvPr id="3" name="Group 50"/>
          <p:cNvGraphicFramePr>
            <a:graphicFrameLocks noGrp="1"/>
          </p:cNvGraphicFramePr>
          <p:nvPr>
            <p:extLst>
              <p:ext uri="{D42A27DB-BD31-4B8C-83A1-F6EECF244321}">
                <p14:modId xmlns:p14="http://schemas.microsoft.com/office/powerpoint/2010/main" val="2360306601"/>
              </p:ext>
            </p:extLst>
          </p:nvPr>
        </p:nvGraphicFramePr>
        <p:xfrm>
          <a:off x="213516" y="720000"/>
          <a:ext cx="6374707" cy="548760"/>
        </p:xfrm>
        <a:graphic>
          <a:graphicData uri="http://schemas.openxmlformats.org/drawingml/2006/table">
            <a:tbl>
              <a:tblPr/>
              <a:tblGrid>
                <a:gridCol w="1086541">
                  <a:extLst>
                    <a:ext uri="{9D8B030D-6E8A-4147-A177-3AD203B41FA5}">
                      <a16:colId xmlns:a16="http://schemas.microsoft.com/office/drawing/2014/main" val="20000"/>
                    </a:ext>
                  </a:extLst>
                </a:gridCol>
                <a:gridCol w="452100">
                  <a:extLst>
                    <a:ext uri="{9D8B030D-6E8A-4147-A177-3AD203B41FA5}">
                      <a16:colId xmlns:a16="http://schemas.microsoft.com/office/drawing/2014/main" val="20001"/>
                    </a:ext>
                  </a:extLst>
                </a:gridCol>
                <a:gridCol w="2449173">
                  <a:extLst>
                    <a:ext uri="{9D8B030D-6E8A-4147-A177-3AD203B41FA5}">
                      <a16:colId xmlns:a16="http://schemas.microsoft.com/office/drawing/2014/main" val="20002"/>
                    </a:ext>
                  </a:extLst>
                </a:gridCol>
                <a:gridCol w="385138">
                  <a:extLst>
                    <a:ext uri="{9D8B030D-6E8A-4147-A177-3AD203B41FA5}">
                      <a16:colId xmlns:a16="http://schemas.microsoft.com/office/drawing/2014/main" val="20003"/>
                    </a:ext>
                  </a:extLst>
                </a:gridCol>
                <a:gridCol w="993635">
                  <a:extLst>
                    <a:ext uri="{9D8B030D-6E8A-4147-A177-3AD203B41FA5}">
                      <a16:colId xmlns:a16="http://schemas.microsoft.com/office/drawing/2014/main" val="20004"/>
                    </a:ext>
                  </a:extLst>
                </a:gridCol>
                <a:gridCol w="1008120">
                  <a:extLst>
                    <a:ext uri="{9D8B030D-6E8A-4147-A177-3AD203B41FA5}">
                      <a16:colId xmlns:a16="http://schemas.microsoft.com/office/drawing/2014/main" val="20005"/>
                    </a:ext>
                  </a:extLst>
                </a:gridCol>
              </a:tblGrid>
              <a:tr h="0">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50.000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0">
                <a:tc>
                  <a:txBody>
                    <a:bodyPr/>
                    <a:lstStyle/>
                    <a:p>
                      <a:pPr marL="0" marR="0" lvl="0" indent="0" algn="ctr" defTabSz="914400" rtl="0" eaLnBrk="0" fontAlgn="b" latinLnBrk="0" hangingPunct="0">
                        <a:lnSpc>
                          <a:spcPct val="75000"/>
                        </a:lnSpc>
                        <a:spcBef>
                          <a:spcPct val="0"/>
                        </a:spcBef>
                        <a:spcAft>
                          <a:spcPct val="0"/>
                        </a:spcAft>
                        <a:buClrTx/>
                        <a:buSzTx/>
                        <a:buFontTx/>
                        <a:buNone/>
                        <a:tabLst/>
                        <a:defRPr/>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Riserva da valutazione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50.000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4" name="Tabella 3"/>
          <p:cNvGraphicFramePr>
            <a:graphicFrameLocks noGrp="1"/>
          </p:cNvGraphicFramePr>
          <p:nvPr>
            <p:extLst>
              <p:ext uri="{D42A27DB-BD31-4B8C-83A1-F6EECF244321}">
                <p14:modId xmlns:p14="http://schemas.microsoft.com/office/powerpoint/2010/main" val="1622664865"/>
              </p:ext>
            </p:extLst>
          </p:nvPr>
        </p:nvGraphicFramePr>
        <p:xfrm>
          <a:off x="215123" y="23024"/>
          <a:ext cx="6373100" cy="670560"/>
        </p:xfrm>
        <a:graphic>
          <a:graphicData uri="http://schemas.openxmlformats.org/drawingml/2006/table">
            <a:tbl>
              <a:tblPr firstRow="1" bandRow="1">
                <a:tableStyleId>{5C22544A-7EE6-4342-B048-85BDC9FD1C3A}</a:tableStyleId>
              </a:tblPr>
              <a:tblGrid>
                <a:gridCol w="1593275">
                  <a:extLst>
                    <a:ext uri="{9D8B030D-6E8A-4147-A177-3AD203B41FA5}">
                      <a16:colId xmlns:a16="http://schemas.microsoft.com/office/drawing/2014/main" val="530755442"/>
                    </a:ext>
                  </a:extLst>
                </a:gridCol>
                <a:gridCol w="1593275">
                  <a:extLst>
                    <a:ext uri="{9D8B030D-6E8A-4147-A177-3AD203B41FA5}">
                      <a16:colId xmlns:a16="http://schemas.microsoft.com/office/drawing/2014/main" val="181513087"/>
                    </a:ext>
                  </a:extLst>
                </a:gridCol>
                <a:gridCol w="1593275">
                  <a:extLst>
                    <a:ext uri="{9D8B030D-6E8A-4147-A177-3AD203B41FA5}">
                      <a16:colId xmlns:a16="http://schemas.microsoft.com/office/drawing/2014/main" val="2874096403"/>
                    </a:ext>
                  </a:extLst>
                </a:gridCol>
                <a:gridCol w="1593275">
                  <a:extLst>
                    <a:ext uri="{9D8B030D-6E8A-4147-A177-3AD203B41FA5}">
                      <a16:colId xmlns:a16="http://schemas.microsoft.com/office/drawing/2014/main" val="2957976571"/>
                    </a:ext>
                  </a:extLst>
                </a:gridCol>
              </a:tblGrid>
              <a:tr h="154816">
                <a:tc>
                  <a:txBody>
                    <a:bodyPr/>
                    <a:lstStyle/>
                    <a:p>
                      <a:r>
                        <a:rPr lang="it-IT" sz="1600" dirty="0" err="1">
                          <a:latin typeface="Times New Roman" panose="02020603050405020304" pitchFamily="18" charset="0"/>
                          <a:cs typeface="Times New Roman" panose="02020603050405020304" pitchFamily="18" charset="0"/>
                        </a:rPr>
                        <a:t>Asset</a:t>
                      </a:r>
                      <a:endParaRPr lang="it-IT" sz="1600" dirty="0">
                        <a:latin typeface="Times New Roman" panose="02020603050405020304" pitchFamily="18" charset="0"/>
                        <a:cs typeface="Times New Roman" panose="02020603050405020304" pitchFamily="18" charset="0"/>
                      </a:endParaRPr>
                    </a:p>
                  </a:txBody>
                  <a:tcPr/>
                </a:tc>
                <a:tc>
                  <a:txBody>
                    <a:bodyPr/>
                    <a:lstStyle/>
                    <a:p>
                      <a:r>
                        <a:rPr lang="it-IT" sz="1600" dirty="0">
                          <a:latin typeface="Times New Roman" panose="02020603050405020304" pitchFamily="18" charset="0"/>
                          <a:cs typeface="Times New Roman" panose="02020603050405020304" pitchFamily="18" charset="0"/>
                        </a:rPr>
                        <a:t>Costo</a:t>
                      </a:r>
                    </a:p>
                  </a:txBody>
                  <a:tcPr/>
                </a:tc>
                <a:tc>
                  <a:txBody>
                    <a:bodyPr/>
                    <a:lstStyle/>
                    <a:p>
                      <a:r>
                        <a:rPr lang="it-IT" sz="1600" dirty="0">
                          <a:latin typeface="Times New Roman" panose="02020603050405020304" pitchFamily="18" charset="0"/>
                          <a:cs typeface="Times New Roman" panose="02020603050405020304" pitchFamily="18" charset="0"/>
                        </a:rPr>
                        <a:t>Fair </a:t>
                      </a:r>
                      <a:r>
                        <a:rPr lang="it-IT" sz="1600" dirty="0" err="1">
                          <a:latin typeface="Times New Roman" panose="02020603050405020304" pitchFamily="18" charset="0"/>
                          <a:cs typeface="Times New Roman" panose="02020603050405020304" pitchFamily="18" charset="0"/>
                        </a:rPr>
                        <a:t>value</a:t>
                      </a:r>
                      <a:r>
                        <a:rPr lang="it-IT" sz="1600" dirty="0">
                          <a:latin typeface="Times New Roman" panose="02020603050405020304" pitchFamily="18" charset="0"/>
                          <a:cs typeface="Times New Roman" panose="02020603050405020304" pitchFamily="18" charset="0"/>
                        </a:rPr>
                        <a:t> 20X1</a:t>
                      </a:r>
                    </a:p>
                  </a:txBody>
                  <a:tcPr/>
                </a:tc>
                <a:tc>
                  <a:txBody>
                    <a:bodyPr/>
                    <a:lstStyle/>
                    <a:p>
                      <a:r>
                        <a:rPr lang="it-IT" sz="1600" dirty="0">
                          <a:latin typeface="Times New Roman" panose="02020603050405020304" pitchFamily="18" charset="0"/>
                          <a:cs typeface="Times New Roman" panose="02020603050405020304" pitchFamily="18" charset="0"/>
                        </a:rPr>
                        <a:t>Fair</a:t>
                      </a:r>
                      <a:r>
                        <a:rPr lang="it-IT" sz="1600" baseline="0" dirty="0">
                          <a:latin typeface="Times New Roman" panose="02020603050405020304" pitchFamily="18" charset="0"/>
                          <a:cs typeface="Times New Roman" panose="02020603050405020304" pitchFamily="18" charset="0"/>
                        </a:rPr>
                        <a:t> </a:t>
                      </a:r>
                      <a:r>
                        <a:rPr lang="it-IT" sz="1600" baseline="0" dirty="0" err="1">
                          <a:latin typeface="Times New Roman" panose="02020603050405020304" pitchFamily="18" charset="0"/>
                          <a:cs typeface="Times New Roman" panose="02020603050405020304" pitchFamily="18" charset="0"/>
                        </a:rPr>
                        <a:t>value</a:t>
                      </a:r>
                      <a:r>
                        <a:rPr lang="it-IT" sz="1600" baseline="0" dirty="0">
                          <a:latin typeface="Times New Roman" panose="02020603050405020304" pitchFamily="18" charset="0"/>
                          <a:cs typeface="Times New Roman" panose="02020603050405020304" pitchFamily="18" charset="0"/>
                        </a:rPr>
                        <a:t> 20X2</a:t>
                      </a:r>
                      <a:endParaRPr lang="it-IT"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84071120"/>
                  </a:ext>
                </a:extLst>
              </a:tr>
              <a:tr h="154816">
                <a:tc>
                  <a:txBody>
                    <a:bodyPr/>
                    <a:lstStyle/>
                    <a:p>
                      <a:r>
                        <a:rPr lang="it-IT" sz="1600" dirty="0">
                          <a:latin typeface="Times New Roman" panose="02020603050405020304" pitchFamily="18" charset="0"/>
                          <a:cs typeface="Times New Roman" panose="02020603050405020304" pitchFamily="18" charset="0"/>
                        </a:rPr>
                        <a:t>Terreno 1</a:t>
                      </a:r>
                    </a:p>
                  </a:txBody>
                  <a:tcPr/>
                </a:tc>
                <a:tc>
                  <a:txBody>
                    <a:bodyPr/>
                    <a:lstStyle/>
                    <a:p>
                      <a:r>
                        <a:rPr lang="it-IT" sz="1600" dirty="0">
                          <a:latin typeface="Times New Roman" panose="02020603050405020304" pitchFamily="18" charset="0"/>
                          <a:cs typeface="Times New Roman" panose="02020603050405020304" pitchFamily="18" charset="0"/>
                        </a:rPr>
                        <a:t>100.000</a:t>
                      </a:r>
                    </a:p>
                  </a:txBody>
                  <a:tcPr/>
                </a:tc>
                <a:tc>
                  <a:txBody>
                    <a:bodyPr/>
                    <a:lstStyle/>
                    <a:p>
                      <a:r>
                        <a:rPr lang="it-IT" sz="1600" dirty="0">
                          <a:latin typeface="Times New Roman" panose="02020603050405020304" pitchFamily="18" charset="0"/>
                          <a:cs typeface="Times New Roman" panose="02020603050405020304" pitchFamily="18" charset="0"/>
                        </a:rPr>
                        <a:t>150.000</a:t>
                      </a:r>
                    </a:p>
                  </a:txBody>
                  <a:tcPr/>
                </a:tc>
                <a:tc>
                  <a:txBody>
                    <a:bodyPr/>
                    <a:lstStyle/>
                    <a:p>
                      <a:r>
                        <a:rPr lang="it-IT" sz="1600" dirty="0">
                          <a:latin typeface="Times New Roman" panose="02020603050405020304" pitchFamily="18" charset="0"/>
                          <a:cs typeface="Times New Roman" panose="02020603050405020304" pitchFamily="18" charset="0"/>
                        </a:rPr>
                        <a:t>140.000</a:t>
                      </a:r>
                    </a:p>
                  </a:txBody>
                  <a:tcPr/>
                </a:tc>
                <a:extLst>
                  <a:ext uri="{0D108BD9-81ED-4DB2-BD59-A6C34878D82A}">
                    <a16:rowId xmlns:a16="http://schemas.microsoft.com/office/drawing/2014/main" val="2609594297"/>
                  </a:ext>
                </a:extLst>
              </a:tr>
            </a:tbl>
          </a:graphicData>
        </a:graphic>
      </p:graphicFrame>
      <p:graphicFrame>
        <p:nvGraphicFramePr>
          <p:cNvPr id="5" name="Group 50"/>
          <p:cNvGraphicFramePr>
            <a:graphicFrameLocks noGrp="1"/>
          </p:cNvGraphicFramePr>
          <p:nvPr>
            <p:extLst>
              <p:ext uri="{D42A27DB-BD31-4B8C-83A1-F6EECF244321}">
                <p14:modId xmlns:p14="http://schemas.microsoft.com/office/powerpoint/2010/main" val="2799822941"/>
              </p:ext>
            </p:extLst>
          </p:nvPr>
        </p:nvGraphicFramePr>
        <p:xfrm>
          <a:off x="198117" y="1296064"/>
          <a:ext cx="6390106" cy="548760"/>
        </p:xfrm>
        <a:graphic>
          <a:graphicData uri="http://schemas.openxmlformats.org/drawingml/2006/table">
            <a:tbl>
              <a:tblPr/>
              <a:tblGrid>
                <a:gridCol w="1089167">
                  <a:extLst>
                    <a:ext uri="{9D8B030D-6E8A-4147-A177-3AD203B41FA5}">
                      <a16:colId xmlns:a16="http://schemas.microsoft.com/office/drawing/2014/main" val="20000"/>
                    </a:ext>
                  </a:extLst>
                </a:gridCol>
                <a:gridCol w="453192">
                  <a:extLst>
                    <a:ext uri="{9D8B030D-6E8A-4147-A177-3AD203B41FA5}">
                      <a16:colId xmlns:a16="http://schemas.microsoft.com/office/drawing/2014/main" val="20001"/>
                    </a:ext>
                  </a:extLst>
                </a:gridCol>
                <a:gridCol w="2455089">
                  <a:extLst>
                    <a:ext uri="{9D8B030D-6E8A-4147-A177-3AD203B41FA5}">
                      <a16:colId xmlns:a16="http://schemas.microsoft.com/office/drawing/2014/main" val="20002"/>
                    </a:ext>
                  </a:extLst>
                </a:gridCol>
                <a:gridCol w="386068">
                  <a:extLst>
                    <a:ext uri="{9D8B030D-6E8A-4147-A177-3AD203B41FA5}">
                      <a16:colId xmlns:a16="http://schemas.microsoft.com/office/drawing/2014/main" val="20003"/>
                    </a:ext>
                  </a:extLst>
                </a:gridCol>
                <a:gridCol w="996035">
                  <a:extLst>
                    <a:ext uri="{9D8B030D-6E8A-4147-A177-3AD203B41FA5}">
                      <a16:colId xmlns:a16="http://schemas.microsoft.com/office/drawing/2014/main" val="20004"/>
                    </a:ext>
                  </a:extLst>
                </a:gridCol>
                <a:gridCol w="1010555">
                  <a:extLst>
                    <a:ext uri="{9D8B030D-6E8A-4147-A177-3AD203B41FA5}">
                      <a16:colId xmlns:a16="http://schemas.microsoft.com/office/drawing/2014/main" val="20005"/>
                    </a:ext>
                  </a:extLst>
                </a:gridCol>
              </a:tblGrid>
              <a:tr h="0">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Riserva da valutazione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10.000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0">
                <a:tc>
                  <a:txBody>
                    <a:bodyPr/>
                    <a:lstStyle/>
                    <a:p>
                      <a:pPr marL="0" marR="0" lvl="0" indent="0" algn="ctr" defTabSz="914400" rtl="0" eaLnBrk="0" fontAlgn="b" latinLnBrk="0" hangingPunct="0">
                        <a:lnSpc>
                          <a:spcPct val="75000"/>
                        </a:lnSpc>
                        <a:spcBef>
                          <a:spcPct val="0"/>
                        </a:spcBef>
                        <a:spcAft>
                          <a:spcPct val="0"/>
                        </a:spcAft>
                        <a:buClrTx/>
                        <a:buSzTx/>
                        <a:buFontTx/>
                        <a:buNone/>
                        <a:tabLst/>
                        <a:defRPr/>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10.000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8" name="Tabella 7"/>
          <p:cNvGraphicFramePr>
            <a:graphicFrameLocks noGrp="1"/>
          </p:cNvGraphicFramePr>
          <p:nvPr>
            <p:extLst>
              <p:ext uri="{D42A27DB-BD31-4B8C-83A1-F6EECF244321}">
                <p14:modId xmlns:p14="http://schemas.microsoft.com/office/powerpoint/2010/main" val="2908355576"/>
              </p:ext>
            </p:extLst>
          </p:nvPr>
        </p:nvGraphicFramePr>
        <p:xfrm>
          <a:off x="206680" y="3168272"/>
          <a:ext cx="6373100" cy="670560"/>
        </p:xfrm>
        <a:graphic>
          <a:graphicData uri="http://schemas.openxmlformats.org/drawingml/2006/table">
            <a:tbl>
              <a:tblPr firstRow="1" bandRow="1">
                <a:tableStyleId>{5C22544A-7EE6-4342-B048-85BDC9FD1C3A}</a:tableStyleId>
              </a:tblPr>
              <a:tblGrid>
                <a:gridCol w="1593275">
                  <a:extLst>
                    <a:ext uri="{9D8B030D-6E8A-4147-A177-3AD203B41FA5}">
                      <a16:colId xmlns:a16="http://schemas.microsoft.com/office/drawing/2014/main" val="530755442"/>
                    </a:ext>
                  </a:extLst>
                </a:gridCol>
                <a:gridCol w="1593275">
                  <a:extLst>
                    <a:ext uri="{9D8B030D-6E8A-4147-A177-3AD203B41FA5}">
                      <a16:colId xmlns:a16="http://schemas.microsoft.com/office/drawing/2014/main" val="181513087"/>
                    </a:ext>
                  </a:extLst>
                </a:gridCol>
                <a:gridCol w="1593275">
                  <a:extLst>
                    <a:ext uri="{9D8B030D-6E8A-4147-A177-3AD203B41FA5}">
                      <a16:colId xmlns:a16="http://schemas.microsoft.com/office/drawing/2014/main" val="2874096403"/>
                    </a:ext>
                  </a:extLst>
                </a:gridCol>
                <a:gridCol w="1593275">
                  <a:extLst>
                    <a:ext uri="{9D8B030D-6E8A-4147-A177-3AD203B41FA5}">
                      <a16:colId xmlns:a16="http://schemas.microsoft.com/office/drawing/2014/main" val="2957976571"/>
                    </a:ext>
                  </a:extLst>
                </a:gridCol>
              </a:tblGrid>
              <a:tr h="154816">
                <a:tc>
                  <a:txBody>
                    <a:bodyPr/>
                    <a:lstStyle/>
                    <a:p>
                      <a:r>
                        <a:rPr lang="it-IT" sz="1600" dirty="0" err="1">
                          <a:latin typeface="Times New Roman" panose="02020603050405020304" pitchFamily="18" charset="0"/>
                          <a:cs typeface="Times New Roman" panose="02020603050405020304" pitchFamily="18" charset="0"/>
                        </a:rPr>
                        <a:t>Asset</a:t>
                      </a:r>
                      <a:endParaRPr lang="it-IT" sz="1600" dirty="0">
                        <a:latin typeface="Times New Roman" panose="02020603050405020304" pitchFamily="18" charset="0"/>
                        <a:cs typeface="Times New Roman" panose="02020603050405020304" pitchFamily="18" charset="0"/>
                      </a:endParaRPr>
                    </a:p>
                  </a:txBody>
                  <a:tcPr/>
                </a:tc>
                <a:tc>
                  <a:txBody>
                    <a:bodyPr/>
                    <a:lstStyle/>
                    <a:p>
                      <a:r>
                        <a:rPr lang="it-IT" sz="1600" dirty="0">
                          <a:latin typeface="Times New Roman" panose="02020603050405020304" pitchFamily="18" charset="0"/>
                          <a:cs typeface="Times New Roman" panose="02020603050405020304" pitchFamily="18" charset="0"/>
                        </a:rPr>
                        <a:t>Costo</a:t>
                      </a:r>
                    </a:p>
                  </a:txBody>
                  <a:tcPr/>
                </a:tc>
                <a:tc>
                  <a:txBody>
                    <a:bodyPr/>
                    <a:lstStyle/>
                    <a:p>
                      <a:r>
                        <a:rPr lang="it-IT" sz="1600" dirty="0">
                          <a:latin typeface="Times New Roman" panose="02020603050405020304" pitchFamily="18" charset="0"/>
                          <a:cs typeface="Times New Roman" panose="02020603050405020304" pitchFamily="18" charset="0"/>
                        </a:rPr>
                        <a:t>Fair </a:t>
                      </a:r>
                      <a:r>
                        <a:rPr lang="it-IT" sz="1600" dirty="0" err="1">
                          <a:latin typeface="Times New Roman" panose="02020603050405020304" pitchFamily="18" charset="0"/>
                          <a:cs typeface="Times New Roman" panose="02020603050405020304" pitchFamily="18" charset="0"/>
                        </a:rPr>
                        <a:t>value</a:t>
                      </a:r>
                      <a:r>
                        <a:rPr lang="it-IT" sz="1600" dirty="0">
                          <a:latin typeface="Times New Roman" panose="02020603050405020304" pitchFamily="18" charset="0"/>
                          <a:cs typeface="Times New Roman" panose="02020603050405020304" pitchFamily="18" charset="0"/>
                        </a:rPr>
                        <a:t> 20X1</a:t>
                      </a:r>
                    </a:p>
                  </a:txBody>
                  <a:tcPr/>
                </a:tc>
                <a:tc>
                  <a:txBody>
                    <a:bodyPr/>
                    <a:lstStyle/>
                    <a:p>
                      <a:r>
                        <a:rPr lang="it-IT" sz="1600" dirty="0">
                          <a:latin typeface="Times New Roman" panose="02020603050405020304" pitchFamily="18" charset="0"/>
                          <a:cs typeface="Times New Roman" panose="02020603050405020304" pitchFamily="18" charset="0"/>
                        </a:rPr>
                        <a:t>Fair</a:t>
                      </a:r>
                      <a:r>
                        <a:rPr lang="it-IT" sz="1600" baseline="0" dirty="0">
                          <a:latin typeface="Times New Roman" panose="02020603050405020304" pitchFamily="18" charset="0"/>
                          <a:cs typeface="Times New Roman" panose="02020603050405020304" pitchFamily="18" charset="0"/>
                        </a:rPr>
                        <a:t> </a:t>
                      </a:r>
                      <a:r>
                        <a:rPr lang="it-IT" sz="1600" baseline="0" dirty="0" err="1">
                          <a:latin typeface="Times New Roman" panose="02020603050405020304" pitchFamily="18" charset="0"/>
                          <a:cs typeface="Times New Roman" panose="02020603050405020304" pitchFamily="18" charset="0"/>
                        </a:rPr>
                        <a:t>value</a:t>
                      </a:r>
                      <a:r>
                        <a:rPr lang="it-IT" sz="1600" baseline="0" dirty="0">
                          <a:latin typeface="Times New Roman" panose="02020603050405020304" pitchFamily="18" charset="0"/>
                          <a:cs typeface="Times New Roman" panose="02020603050405020304" pitchFamily="18" charset="0"/>
                        </a:rPr>
                        <a:t> 20X2</a:t>
                      </a:r>
                      <a:endParaRPr lang="it-IT"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84071120"/>
                  </a:ext>
                </a:extLst>
              </a:tr>
              <a:tr h="154816">
                <a:tc>
                  <a:txBody>
                    <a:bodyPr/>
                    <a:lstStyle/>
                    <a:p>
                      <a:r>
                        <a:rPr lang="it-IT" sz="1600" dirty="0">
                          <a:latin typeface="Times New Roman" panose="02020603050405020304" pitchFamily="18" charset="0"/>
                          <a:cs typeface="Times New Roman" panose="02020603050405020304" pitchFamily="18" charset="0"/>
                        </a:rPr>
                        <a:t>Terreno 2</a:t>
                      </a:r>
                    </a:p>
                  </a:txBody>
                  <a:tcPr/>
                </a:tc>
                <a:tc>
                  <a:txBody>
                    <a:bodyPr/>
                    <a:lstStyle/>
                    <a:p>
                      <a:r>
                        <a:rPr lang="it-IT" sz="1600" dirty="0">
                          <a:latin typeface="Times New Roman" panose="02020603050405020304" pitchFamily="18" charset="0"/>
                          <a:cs typeface="Times New Roman" panose="02020603050405020304" pitchFamily="18" charset="0"/>
                        </a:rPr>
                        <a:t>200.000</a:t>
                      </a:r>
                    </a:p>
                  </a:txBody>
                  <a:tcPr/>
                </a:tc>
                <a:tc>
                  <a:txBody>
                    <a:bodyPr/>
                    <a:lstStyle/>
                    <a:p>
                      <a:r>
                        <a:rPr lang="it-IT" sz="1600" dirty="0">
                          <a:latin typeface="Times New Roman" panose="02020603050405020304" pitchFamily="18" charset="0"/>
                          <a:cs typeface="Times New Roman" panose="02020603050405020304" pitchFamily="18" charset="0"/>
                        </a:rPr>
                        <a:t>250.000</a:t>
                      </a:r>
                    </a:p>
                  </a:txBody>
                  <a:tcPr/>
                </a:tc>
                <a:tc>
                  <a:txBody>
                    <a:bodyPr/>
                    <a:lstStyle/>
                    <a:p>
                      <a:r>
                        <a:rPr lang="it-IT" sz="1600" dirty="0">
                          <a:latin typeface="Times New Roman" panose="02020603050405020304" pitchFamily="18" charset="0"/>
                          <a:cs typeface="Times New Roman" panose="02020603050405020304" pitchFamily="18" charset="0"/>
                        </a:rPr>
                        <a:t>190.000</a:t>
                      </a:r>
                    </a:p>
                  </a:txBody>
                  <a:tcPr/>
                </a:tc>
                <a:extLst>
                  <a:ext uri="{0D108BD9-81ED-4DB2-BD59-A6C34878D82A}">
                    <a16:rowId xmlns:a16="http://schemas.microsoft.com/office/drawing/2014/main" val="2609594297"/>
                  </a:ext>
                </a:extLst>
              </a:tr>
            </a:tbl>
          </a:graphicData>
        </a:graphic>
      </p:graphicFrame>
      <p:graphicFrame>
        <p:nvGraphicFramePr>
          <p:cNvPr id="9" name="Group 50"/>
          <p:cNvGraphicFramePr>
            <a:graphicFrameLocks noGrp="1"/>
          </p:cNvGraphicFramePr>
          <p:nvPr>
            <p:extLst>
              <p:ext uri="{D42A27DB-BD31-4B8C-83A1-F6EECF244321}">
                <p14:modId xmlns:p14="http://schemas.microsoft.com/office/powerpoint/2010/main" val="3030396501"/>
              </p:ext>
            </p:extLst>
          </p:nvPr>
        </p:nvGraphicFramePr>
        <p:xfrm>
          <a:off x="188015" y="3888352"/>
          <a:ext cx="6374707" cy="548760"/>
        </p:xfrm>
        <a:graphic>
          <a:graphicData uri="http://schemas.openxmlformats.org/drawingml/2006/table">
            <a:tbl>
              <a:tblPr/>
              <a:tblGrid>
                <a:gridCol w="1086541">
                  <a:extLst>
                    <a:ext uri="{9D8B030D-6E8A-4147-A177-3AD203B41FA5}">
                      <a16:colId xmlns:a16="http://schemas.microsoft.com/office/drawing/2014/main" val="20000"/>
                    </a:ext>
                  </a:extLst>
                </a:gridCol>
                <a:gridCol w="452100">
                  <a:extLst>
                    <a:ext uri="{9D8B030D-6E8A-4147-A177-3AD203B41FA5}">
                      <a16:colId xmlns:a16="http://schemas.microsoft.com/office/drawing/2014/main" val="20001"/>
                    </a:ext>
                  </a:extLst>
                </a:gridCol>
                <a:gridCol w="2449173">
                  <a:extLst>
                    <a:ext uri="{9D8B030D-6E8A-4147-A177-3AD203B41FA5}">
                      <a16:colId xmlns:a16="http://schemas.microsoft.com/office/drawing/2014/main" val="20002"/>
                    </a:ext>
                  </a:extLst>
                </a:gridCol>
                <a:gridCol w="385138">
                  <a:extLst>
                    <a:ext uri="{9D8B030D-6E8A-4147-A177-3AD203B41FA5}">
                      <a16:colId xmlns:a16="http://schemas.microsoft.com/office/drawing/2014/main" val="20003"/>
                    </a:ext>
                  </a:extLst>
                </a:gridCol>
                <a:gridCol w="993635">
                  <a:extLst>
                    <a:ext uri="{9D8B030D-6E8A-4147-A177-3AD203B41FA5}">
                      <a16:colId xmlns:a16="http://schemas.microsoft.com/office/drawing/2014/main" val="20004"/>
                    </a:ext>
                  </a:extLst>
                </a:gridCol>
                <a:gridCol w="1008120">
                  <a:extLst>
                    <a:ext uri="{9D8B030D-6E8A-4147-A177-3AD203B41FA5}">
                      <a16:colId xmlns:a16="http://schemas.microsoft.com/office/drawing/2014/main" val="20005"/>
                    </a:ext>
                  </a:extLst>
                </a:gridCol>
              </a:tblGrid>
              <a:tr h="0">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50.000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0">
                <a:tc>
                  <a:txBody>
                    <a:bodyPr/>
                    <a:lstStyle/>
                    <a:p>
                      <a:pPr marL="0" marR="0" lvl="0" indent="0" algn="ctr" defTabSz="914400" rtl="0" eaLnBrk="0" fontAlgn="b" latinLnBrk="0" hangingPunct="0">
                        <a:lnSpc>
                          <a:spcPct val="75000"/>
                        </a:lnSpc>
                        <a:spcBef>
                          <a:spcPct val="0"/>
                        </a:spcBef>
                        <a:spcAft>
                          <a:spcPct val="0"/>
                        </a:spcAft>
                        <a:buClrTx/>
                        <a:buSzTx/>
                        <a:buFontTx/>
                        <a:buNone/>
                        <a:tabLst/>
                        <a:defRPr/>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Riserva da valutazione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50.000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10" name="Group 50"/>
          <p:cNvGraphicFramePr>
            <a:graphicFrameLocks noGrp="1"/>
          </p:cNvGraphicFramePr>
          <p:nvPr>
            <p:extLst>
              <p:ext uri="{D42A27DB-BD31-4B8C-83A1-F6EECF244321}">
                <p14:modId xmlns:p14="http://schemas.microsoft.com/office/powerpoint/2010/main" val="3750240747"/>
              </p:ext>
            </p:extLst>
          </p:nvPr>
        </p:nvGraphicFramePr>
        <p:xfrm>
          <a:off x="179512" y="4464416"/>
          <a:ext cx="6390106" cy="548760"/>
        </p:xfrm>
        <a:graphic>
          <a:graphicData uri="http://schemas.openxmlformats.org/drawingml/2006/table">
            <a:tbl>
              <a:tblPr/>
              <a:tblGrid>
                <a:gridCol w="1089167">
                  <a:extLst>
                    <a:ext uri="{9D8B030D-6E8A-4147-A177-3AD203B41FA5}">
                      <a16:colId xmlns:a16="http://schemas.microsoft.com/office/drawing/2014/main" val="20000"/>
                    </a:ext>
                  </a:extLst>
                </a:gridCol>
                <a:gridCol w="453192">
                  <a:extLst>
                    <a:ext uri="{9D8B030D-6E8A-4147-A177-3AD203B41FA5}">
                      <a16:colId xmlns:a16="http://schemas.microsoft.com/office/drawing/2014/main" val="20001"/>
                    </a:ext>
                  </a:extLst>
                </a:gridCol>
                <a:gridCol w="2455089">
                  <a:extLst>
                    <a:ext uri="{9D8B030D-6E8A-4147-A177-3AD203B41FA5}">
                      <a16:colId xmlns:a16="http://schemas.microsoft.com/office/drawing/2014/main" val="20002"/>
                    </a:ext>
                  </a:extLst>
                </a:gridCol>
                <a:gridCol w="386068">
                  <a:extLst>
                    <a:ext uri="{9D8B030D-6E8A-4147-A177-3AD203B41FA5}">
                      <a16:colId xmlns:a16="http://schemas.microsoft.com/office/drawing/2014/main" val="20003"/>
                    </a:ext>
                  </a:extLst>
                </a:gridCol>
                <a:gridCol w="996035">
                  <a:extLst>
                    <a:ext uri="{9D8B030D-6E8A-4147-A177-3AD203B41FA5}">
                      <a16:colId xmlns:a16="http://schemas.microsoft.com/office/drawing/2014/main" val="20004"/>
                    </a:ext>
                  </a:extLst>
                </a:gridCol>
                <a:gridCol w="1010555">
                  <a:extLst>
                    <a:ext uri="{9D8B030D-6E8A-4147-A177-3AD203B41FA5}">
                      <a16:colId xmlns:a16="http://schemas.microsoft.com/office/drawing/2014/main" val="20005"/>
                    </a:ext>
                  </a:extLst>
                </a:gridCol>
              </a:tblGrid>
              <a:tr h="0">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Riserva da valutazione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50.000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0">
                <a:tc>
                  <a:txBody>
                    <a:bodyPr/>
                    <a:lstStyle/>
                    <a:p>
                      <a:pPr marL="0" marR="0" lvl="0" indent="0" algn="ctr" defTabSz="914400" rtl="0" eaLnBrk="0" fontAlgn="b" latinLnBrk="0" hangingPunct="0">
                        <a:lnSpc>
                          <a:spcPct val="75000"/>
                        </a:lnSpc>
                        <a:spcBef>
                          <a:spcPct val="0"/>
                        </a:spcBef>
                        <a:spcAft>
                          <a:spcPct val="0"/>
                        </a:spcAft>
                        <a:buClrTx/>
                        <a:buSzTx/>
                        <a:buFontTx/>
                        <a:buNone/>
                        <a:tabLst/>
                        <a:defRPr/>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50.000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11" name="Group 50"/>
          <p:cNvGraphicFramePr>
            <a:graphicFrameLocks noGrp="1"/>
          </p:cNvGraphicFramePr>
          <p:nvPr>
            <p:extLst>
              <p:ext uri="{D42A27DB-BD31-4B8C-83A1-F6EECF244321}">
                <p14:modId xmlns:p14="http://schemas.microsoft.com/office/powerpoint/2010/main" val="865879835"/>
              </p:ext>
            </p:extLst>
          </p:nvPr>
        </p:nvGraphicFramePr>
        <p:xfrm>
          <a:off x="179512" y="5040480"/>
          <a:ext cx="6390106" cy="548760"/>
        </p:xfrm>
        <a:graphic>
          <a:graphicData uri="http://schemas.openxmlformats.org/drawingml/2006/table">
            <a:tbl>
              <a:tblPr/>
              <a:tblGrid>
                <a:gridCol w="1089167">
                  <a:extLst>
                    <a:ext uri="{9D8B030D-6E8A-4147-A177-3AD203B41FA5}">
                      <a16:colId xmlns:a16="http://schemas.microsoft.com/office/drawing/2014/main" val="20000"/>
                    </a:ext>
                  </a:extLst>
                </a:gridCol>
                <a:gridCol w="453192">
                  <a:extLst>
                    <a:ext uri="{9D8B030D-6E8A-4147-A177-3AD203B41FA5}">
                      <a16:colId xmlns:a16="http://schemas.microsoft.com/office/drawing/2014/main" val="20001"/>
                    </a:ext>
                  </a:extLst>
                </a:gridCol>
                <a:gridCol w="2455089">
                  <a:extLst>
                    <a:ext uri="{9D8B030D-6E8A-4147-A177-3AD203B41FA5}">
                      <a16:colId xmlns:a16="http://schemas.microsoft.com/office/drawing/2014/main" val="20002"/>
                    </a:ext>
                  </a:extLst>
                </a:gridCol>
                <a:gridCol w="386068">
                  <a:extLst>
                    <a:ext uri="{9D8B030D-6E8A-4147-A177-3AD203B41FA5}">
                      <a16:colId xmlns:a16="http://schemas.microsoft.com/office/drawing/2014/main" val="20003"/>
                    </a:ext>
                  </a:extLst>
                </a:gridCol>
                <a:gridCol w="996035">
                  <a:extLst>
                    <a:ext uri="{9D8B030D-6E8A-4147-A177-3AD203B41FA5}">
                      <a16:colId xmlns:a16="http://schemas.microsoft.com/office/drawing/2014/main" val="20004"/>
                    </a:ext>
                  </a:extLst>
                </a:gridCol>
                <a:gridCol w="1010555">
                  <a:extLst>
                    <a:ext uri="{9D8B030D-6E8A-4147-A177-3AD203B41FA5}">
                      <a16:colId xmlns:a16="http://schemas.microsoft.com/office/drawing/2014/main" val="20005"/>
                    </a:ext>
                  </a:extLst>
                </a:gridCol>
              </a:tblGrid>
              <a:tr h="0">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Minusvalenze da val.ne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10.000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0">
                <a:tc>
                  <a:txBody>
                    <a:bodyPr/>
                    <a:lstStyle/>
                    <a:p>
                      <a:pPr marL="0" marR="0" lvl="0" indent="0" algn="ctr" defTabSz="914400" rtl="0" eaLnBrk="0" fontAlgn="b" latinLnBrk="0" hangingPunct="0">
                        <a:lnSpc>
                          <a:spcPct val="75000"/>
                        </a:lnSpc>
                        <a:spcBef>
                          <a:spcPct val="0"/>
                        </a:spcBef>
                        <a:spcAft>
                          <a:spcPct val="0"/>
                        </a:spcAft>
                        <a:buClrTx/>
                        <a:buSzTx/>
                        <a:buFontTx/>
                        <a:buNone/>
                        <a:tabLst/>
                        <a:defRPr/>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10.000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12" name="Tabella 11"/>
          <p:cNvGraphicFramePr>
            <a:graphicFrameLocks noGrp="1"/>
          </p:cNvGraphicFramePr>
          <p:nvPr>
            <p:extLst>
              <p:ext uri="{D42A27DB-BD31-4B8C-83A1-F6EECF244321}">
                <p14:modId xmlns:p14="http://schemas.microsoft.com/office/powerpoint/2010/main" val="1794758521"/>
              </p:ext>
            </p:extLst>
          </p:nvPr>
        </p:nvGraphicFramePr>
        <p:xfrm>
          <a:off x="206677" y="1900620"/>
          <a:ext cx="4869380" cy="1219200"/>
        </p:xfrm>
        <a:graphic>
          <a:graphicData uri="http://schemas.openxmlformats.org/drawingml/2006/table">
            <a:tbl>
              <a:tblPr firstRow="1" bandRow="1">
                <a:tableStyleId>{3B4B98B0-60AC-42C2-AFA5-B58CD77FA1E5}</a:tableStyleId>
              </a:tblPr>
              <a:tblGrid>
                <a:gridCol w="842292">
                  <a:extLst>
                    <a:ext uri="{9D8B030D-6E8A-4147-A177-3AD203B41FA5}">
                      <a16:colId xmlns:a16="http://schemas.microsoft.com/office/drawing/2014/main" val="2934291083"/>
                    </a:ext>
                  </a:extLst>
                </a:gridCol>
                <a:gridCol w="847001">
                  <a:extLst>
                    <a:ext uri="{9D8B030D-6E8A-4147-A177-3AD203B41FA5}">
                      <a16:colId xmlns:a16="http://schemas.microsoft.com/office/drawing/2014/main" val="143371300"/>
                    </a:ext>
                  </a:extLst>
                </a:gridCol>
                <a:gridCol w="872211">
                  <a:extLst>
                    <a:ext uri="{9D8B030D-6E8A-4147-A177-3AD203B41FA5}">
                      <a16:colId xmlns:a16="http://schemas.microsoft.com/office/drawing/2014/main" val="607611366"/>
                    </a:ext>
                  </a:extLst>
                </a:gridCol>
                <a:gridCol w="872660">
                  <a:extLst>
                    <a:ext uri="{9D8B030D-6E8A-4147-A177-3AD203B41FA5}">
                      <a16:colId xmlns:a16="http://schemas.microsoft.com/office/drawing/2014/main" val="4059529314"/>
                    </a:ext>
                  </a:extLst>
                </a:gridCol>
                <a:gridCol w="753483">
                  <a:extLst>
                    <a:ext uri="{9D8B030D-6E8A-4147-A177-3AD203B41FA5}">
                      <a16:colId xmlns:a16="http://schemas.microsoft.com/office/drawing/2014/main" val="1831403890"/>
                    </a:ext>
                  </a:extLst>
                </a:gridCol>
                <a:gridCol w="681733">
                  <a:extLst>
                    <a:ext uri="{9D8B030D-6E8A-4147-A177-3AD203B41FA5}">
                      <a16:colId xmlns:a16="http://schemas.microsoft.com/office/drawing/2014/main" val="3833438529"/>
                    </a:ext>
                  </a:extLst>
                </a:gridCol>
              </a:tblGrid>
              <a:tr h="168735">
                <a:tc gridSpan="6">
                  <a:txBody>
                    <a:bodyPr/>
                    <a:lstStyle/>
                    <a:p>
                      <a:pPr algn="ctr"/>
                      <a:r>
                        <a:rPr lang="it-IT" sz="1400" dirty="0">
                          <a:latin typeface="Times New Roman" panose="02020603050405020304" pitchFamily="18" charset="0"/>
                          <a:cs typeface="Times New Roman" panose="02020603050405020304" pitchFamily="18" charset="0"/>
                        </a:rPr>
                        <a:t>Situazione patrimoniale</a:t>
                      </a:r>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extLst>
                  <a:ext uri="{0D108BD9-81ED-4DB2-BD59-A6C34878D82A}">
                    <a16:rowId xmlns:a16="http://schemas.microsoft.com/office/drawing/2014/main" val="3358938522"/>
                  </a:ext>
                </a:extLst>
              </a:tr>
              <a:tr h="168735">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extLst>
                  <a:ext uri="{0D108BD9-81ED-4DB2-BD59-A6C34878D82A}">
                    <a16:rowId xmlns:a16="http://schemas.microsoft.com/office/drawing/2014/main" val="2745065938"/>
                  </a:ext>
                </a:extLst>
              </a:tr>
              <a:tr h="168735">
                <a:tc>
                  <a:txBody>
                    <a:bodyPr/>
                    <a:lstStyle/>
                    <a:p>
                      <a:r>
                        <a:rPr lang="it-IT" sz="1400" dirty="0">
                          <a:latin typeface="Times New Roman" panose="02020603050405020304" pitchFamily="18" charset="0"/>
                          <a:cs typeface="Times New Roman" panose="02020603050405020304" pitchFamily="18" charset="0"/>
                        </a:rPr>
                        <a:t>Terreni</a:t>
                      </a:r>
                    </a:p>
                  </a:txBody>
                  <a:tcPr/>
                </a:tc>
                <a:tc>
                  <a:txBody>
                    <a:bodyPr/>
                    <a:lstStyle/>
                    <a:p>
                      <a:r>
                        <a:rPr lang="it-IT" sz="1400" dirty="0">
                          <a:latin typeface="Times New Roman" panose="02020603050405020304" pitchFamily="18" charset="0"/>
                          <a:cs typeface="Times New Roman" panose="02020603050405020304" pitchFamily="18" charset="0"/>
                        </a:rPr>
                        <a:t>150.000</a:t>
                      </a:r>
                    </a:p>
                  </a:txBody>
                  <a:tcPr/>
                </a:tc>
                <a:tc>
                  <a:txBody>
                    <a:bodyPr/>
                    <a:lstStyle/>
                    <a:p>
                      <a:r>
                        <a:rPr lang="it-IT" sz="1400" dirty="0">
                          <a:latin typeface="Times New Roman" panose="02020603050405020304" pitchFamily="18" charset="0"/>
                          <a:cs typeface="Times New Roman" panose="02020603050405020304" pitchFamily="18" charset="0"/>
                        </a:rPr>
                        <a:t>140.000</a:t>
                      </a:r>
                    </a:p>
                  </a:txBody>
                  <a:tcPr/>
                </a:tc>
                <a:tc>
                  <a:txBody>
                    <a:bodyPr/>
                    <a:lstStyle/>
                    <a:p>
                      <a:r>
                        <a:rPr lang="it-IT" sz="1400" dirty="0">
                          <a:latin typeface="Times New Roman" panose="02020603050405020304" pitchFamily="18" charset="0"/>
                          <a:cs typeface="Times New Roman" panose="02020603050405020304" pitchFamily="18" charset="0"/>
                        </a:rPr>
                        <a:t>Riserva</a:t>
                      </a:r>
                    </a:p>
                  </a:txBody>
                  <a:tcPr/>
                </a:tc>
                <a:tc>
                  <a:txBody>
                    <a:bodyPr/>
                    <a:lstStyle/>
                    <a:p>
                      <a:r>
                        <a:rPr lang="it-IT" sz="1400" dirty="0">
                          <a:latin typeface="Times New Roman" panose="02020603050405020304" pitchFamily="18" charset="0"/>
                          <a:cs typeface="Times New Roman" panose="02020603050405020304" pitchFamily="18" charset="0"/>
                        </a:rPr>
                        <a:t>50.000</a:t>
                      </a:r>
                    </a:p>
                  </a:txBody>
                  <a:tcPr/>
                </a:tc>
                <a:tc>
                  <a:txBody>
                    <a:bodyPr/>
                    <a:lstStyle/>
                    <a:p>
                      <a:r>
                        <a:rPr lang="it-IT" sz="1400" dirty="0">
                          <a:latin typeface="Times New Roman" panose="02020603050405020304" pitchFamily="18" charset="0"/>
                          <a:cs typeface="Times New Roman" panose="02020603050405020304" pitchFamily="18" charset="0"/>
                        </a:rPr>
                        <a:t>40.000</a:t>
                      </a:r>
                    </a:p>
                  </a:txBody>
                  <a:tcPr/>
                </a:tc>
                <a:extLst>
                  <a:ext uri="{0D108BD9-81ED-4DB2-BD59-A6C34878D82A}">
                    <a16:rowId xmlns:a16="http://schemas.microsoft.com/office/drawing/2014/main" val="1724295347"/>
                  </a:ext>
                </a:extLst>
              </a:tr>
              <a:tr h="168735">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185962550"/>
                  </a:ext>
                </a:extLst>
              </a:tr>
            </a:tbl>
          </a:graphicData>
        </a:graphic>
      </p:graphicFrame>
      <p:graphicFrame>
        <p:nvGraphicFramePr>
          <p:cNvPr id="13" name="Tabella 12"/>
          <p:cNvGraphicFramePr>
            <a:graphicFrameLocks noGrp="1"/>
          </p:cNvGraphicFramePr>
          <p:nvPr>
            <p:extLst>
              <p:ext uri="{D42A27DB-BD31-4B8C-83A1-F6EECF244321}">
                <p14:modId xmlns:p14="http://schemas.microsoft.com/office/powerpoint/2010/main" val="1344576284"/>
              </p:ext>
            </p:extLst>
          </p:nvPr>
        </p:nvGraphicFramePr>
        <p:xfrm>
          <a:off x="5148063" y="1921768"/>
          <a:ext cx="3744416" cy="1219200"/>
        </p:xfrm>
        <a:graphic>
          <a:graphicData uri="http://schemas.openxmlformats.org/drawingml/2006/table">
            <a:tbl>
              <a:tblPr firstRow="1" bandRow="1">
                <a:tableStyleId>{3B4B98B0-60AC-42C2-AFA5-B58CD77FA1E5}</a:tableStyleId>
              </a:tblPr>
              <a:tblGrid>
                <a:gridCol w="1756379">
                  <a:extLst>
                    <a:ext uri="{9D8B030D-6E8A-4147-A177-3AD203B41FA5}">
                      <a16:colId xmlns:a16="http://schemas.microsoft.com/office/drawing/2014/main" val="2934291083"/>
                    </a:ext>
                  </a:extLst>
                </a:gridCol>
                <a:gridCol w="941702">
                  <a:extLst>
                    <a:ext uri="{9D8B030D-6E8A-4147-A177-3AD203B41FA5}">
                      <a16:colId xmlns:a16="http://schemas.microsoft.com/office/drawing/2014/main" val="143371300"/>
                    </a:ext>
                  </a:extLst>
                </a:gridCol>
                <a:gridCol w="1046335">
                  <a:extLst>
                    <a:ext uri="{9D8B030D-6E8A-4147-A177-3AD203B41FA5}">
                      <a16:colId xmlns:a16="http://schemas.microsoft.com/office/drawing/2014/main" val="607611366"/>
                    </a:ext>
                  </a:extLst>
                </a:gridCol>
              </a:tblGrid>
              <a:tr h="187764">
                <a:tc gridSpan="3">
                  <a:txBody>
                    <a:bodyPr/>
                    <a:lstStyle/>
                    <a:p>
                      <a:pPr algn="ctr"/>
                      <a:r>
                        <a:rPr lang="it-IT" sz="1400" dirty="0">
                          <a:latin typeface="Times New Roman" panose="02020603050405020304" pitchFamily="18" charset="0"/>
                          <a:cs typeface="Times New Roman" panose="02020603050405020304" pitchFamily="18" charset="0"/>
                        </a:rPr>
                        <a:t>Effetto sui valori economici</a:t>
                      </a:r>
                    </a:p>
                  </a:txBody>
                  <a:tcPr/>
                </a:tc>
                <a:tc hMerge="1">
                  <a:txBody>
                    <a:bodyPr/>
                    <a:lstStyle/>
                    <a:p>
                      <a:endParaRPr lang="it-IT" dirty="0"/>
                    </a:p>
                  </a:txBody>
                  <a:tcPr/>
                </a:tc>
                <a:tc hMerge="1">
                  <a:txBody>
                    <a:bodyPr/>
                    <a:lstStyle/>
                    <a:p>
                      <a:endParaRPr lang="it-IT" dirty="0"/>
                    </a:p>
                  </a:txBody>
                  <a:tcPr/>
                </a:tc>
                <a:extLst>
                  <a:ext uri="{0D108BD9-81ED-4DB2-BD59-A6C34878D82A}">
                    <a16:rowId xmlns:a16="http://schemas.microsoft.com/office/drawing/2014/main" val="3358938522"/>
                  </a:ext>
                </a:extLst>
              </a:tr>
              <a:tr h="187764">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extLst>
                  <a:ext uri="{0D108BD9-81ED-4DB2-BD59-A6C34878D82A}">
                    <a16:rowId xmlns:a16="http://schemas.microsoft.com/office/drawing/2014/main" val="2745065938"/>
                  </a:ext>
                </a:extLst>
              </a:tr>
              <a:tr h="187764">
                <a:tc>
                  <a:txBody>
                    <a:bodyPr/>
                    <a:lstStyle/>
                    <a:p>
                      <a:r>
                        <a:rPr lang="it-IT" sz="1400" dirty="0">
                          <a:latin typeface="Times New Roman" panose="02020603050405020304" pitchFamily="18" charset="0"/>
                          <a:cs typeface="Times New Roman" panose="02020603050405020304" pitchFamily="18" charset="0"/>
                        </a:rPr>
                        <a:t>Utile</a:t>
                      </a:r>
                    </a:p>
                  </a:txBody>
                  <a:tcPr/>
                </a:tc>
                <a:tc>
                  <a:txBody>
                    <a:bodyPr/>
                    <a:lstStyle/>
                    <a:p>
                      <a:r>
                        <a:rPr lang="it-IT" sz="1400" dirty="0">
                          <a:latin typeface="Times New Roman" panose="02020603050405020304" pitchFamily="18" charset="0"/>
                          <a:cs typeface="Times New Roman" panose="02020603050405020304" pitchFamily="18" charset="0"/>
                        </a:rPr>
                        <a:t>0</a:t>
                      </a:r>
                    </a:p>
                  </a:txBody>
                  <a:tcPr/>
                </a:tc>
                <a:tc>
                  <a:txBody>
                    <a:bodyPr/>
                    <a:lstStyle/>
                    <a:p>
                      <a:r>
                        <a:rPr lang="it-IT" sz="1400" dirty="0">
                          <a:latin typeface="Times New Roman" panose="02020603050405020304" pitchFamily="18" charset="0"/>
                          <a:cs typeface="Times New Roman" panose="02020603050405020304" pitchFamily="18" charset="0"/>
                        </a:rPr>
                        <a:t>0</a:t>
                      </a:r>
                    </a:p>
                  </a:txBody>
                  <a:tcPr/>
                </a:tc>
                <a:extLst>
                  <a:ext uri="{0D108BD9-81ED-4DB2-BD59-A6C34878D82A}">
                    <a16:rowId xmlns:a16="http://schemas.microsoft.com/office/drawing/2014/main" val="1724295347"/>
                  </a:ext>
                </a:extLst>
              </a:tr>
              <a:tr h="253940">
                <a:tc>
                  <a:txBody>
                    <a:bodyPr/>
                    <a:lstStyle/>
                    <a:p>
                      <a:r>
                        <a:rPr lang="it-IT" sz="1400" dirty="0">
                          <a:latin typeface="Times New Roman" panose="02020603050405020304" pitchFamily="18" charset="0"/>
                          <a:cs typeface="Times New Roman" panose="02020603050405020304" pitchFamily="18" charset="0"/>
                        </a:rPr>
                        <a:t>Reddito complessivo</a:t>
                      </a:r>
                    </a:p>
                  </a:txBody>
                  <a:tcPr/>
                </a:tc>
                <a:tc>
                  <a:txBody>
                    <a:bodyPr/>
                    <a:lstStyle/>
                    <a:p>
                      <a:r>
                        <a:rPr lang="it-IT" sz="1400" dirty="0">
                          <a:latin typeface="Times New Roman" panose="02020603050405020304" pitchFamily="18" charset="0"/>
                          <a:cs typeface="Times New Roman" panose="02020603050405020304" pitchFamily="18" charset="0"/>
                        </a:rPr>
                        <a:t>+50.000</a:t>
                      </a:r>
                    </a:p>
                  </a:txBody>
                  <a:tcPr/>
                </a:tc>
                <a:tc>
                  <a:txBody>
                    <a:bodyPr/>
                    <a:lstStyle/>
                    <a:p>
                      <a:r>
                        <a:rPr lang="it-IT" sz="1400" dirty="0">
                          <a:latin typeface="Times New Roman" panose="02020603050405020304" pitchFamily="18" charset="0"/>
                          <a:cs typeface="Times New Roman" panose="02020603050405020304" pitchFamily="18" charset="0"/>
                        </a:rPr>
                        <a:t>-10.000</a:t>
                      </a:r>
                    </a:p>
                  </a:txBody>
                  <a:tcPr/>
                </a:tc>
                <a:extLst>
                  <a:ext uri="{0D108BD9-81ED-4DB2-BD59-A6C34878D82A}">
                    <a16:rowId xmlns:a16="http://schemas.microsoft.com/office/drawing/2014/main" val="1185962550"/>
                  </a:ext>
                </a:extLst>
              </a:tr>
            </a:tbl>
          </a:graphicData>
        </a:graphic>
      </p:graphicFrame>
      <p:graphicFrame>
        <p:nvGraphicFramePr>
          <p:cNvPr id="16" name="Tabella 15"/>
          <p:cNvGraphicFramePr>
            <a:graphicFrameLocks noGrp="1"/>
          </p:cNvGraphicFramePr>
          <p:nvPr>
            <p:extLst>
              <p:ext uri="{D42A27DB-BD31-4B8C-83A1-F6EECF244321}">
                <p14:modId xmlns:p14="http://schemas.microsoft.com/office/powerpoint/2010/main" val="312695610"/>
              </p:ext>
            </p:extLst>
          </p:nvPr>
        </p:nvGraphicFramePr>
        <p:xfrm>
          <a:off x="178513" y="5648699"/>
          <a:ext cx="4869380" cy="1219200"/>
        </p:xfrm>
        <a:graphic>
          <a:graphicData uri="http://schemas.openxmlformats.org/drawingml/2006/table">
            <a:tbl>
              <a:tblPr firstRow="1" bandRow="1">
                <a:tableStyleId>{3B4B98B0-60AC-42C2-AFA5-B58CD77FA1E5}</a:tableStyleId>
              </a:tblPr>
              <a:tblGrid>
                <a:gridCol w="842292">
                  <a:extLst>
                    <a:ext uri="{9D8B030D-6E8A-4147-A177-3AD203B41FA5}">
                      <a16:colId xmlns:a16="http://schemas.microsoft.com/office/drawing/2014/main" val="2934291083"/>
                    </a:ext>
                  </a:extLst>
                </a:gridCol>
                <a:gridCol w="847001">
                  <a:extLst>
                    <a:ext uri="{9D8B030D-6E8A-4147-A177-3AD203B41FA5}">
                      <a16:colId xmlns:a16="http://schemas.microsoft.com/office/drawing/2014/main" val="143371300"/>
                    </a:ext>
                  </a:extLst>
                </a:gridCol>
                <a:gridCol w="872211">
                  <a:extLst>
                    <a:ext uri="{9D8B030D-6E8A-4147-A177-3AD203B41FA5}">
                      <a16:colId xmlns:a16="http://schemas.microsoft.com/office/drawing/2014/main" val="607611366"/>
                    </a:ext>
                  </a:extLst>
                </a:gridCol>
                <a:gridCol w="872660">
                  <a:extLst>
                    <a:ext uri="{9D8B030D-6E8A-4147-A177-3AD203B41FA5}">
                      <a16:colId xmlns:a16="http://schemas.microsoft.com/office/drawing/2014/main" val="4059529314"/>
                    </a:ext>
                  </a:extLst>
                </a:gridCol>
                <a:gridCol w="753483">
                  <a:extLst>
                    <a:ext uri="{9D8B030D-6E8A-4147-A177-3AD203B41FA5}">
                      <a16:colId xmlns:a16="http://schemas.microsoft.com/office/drawing/2014/main" val="1831403890"/>
                    </a:ext>
                  </a:extLst>
                </a:gridCol>
                <a:gridCol w="681733">
                  <a:extLst>
                    <a:ext uri="{9D8B030D-6E8A-4147-A177-3AD203B41FA5}">
                      <a16:colId xmlns:a16="http://schemas.microsoft.com/office/drawing/2014/main" val="3833438529"/>
                    </a:ext>
                  </a:extLst>
                </a:gridCol>
              </a:tblGrid>
              <a:tr h="168735">
                <a:tc gridSpan="6">
                  <a:txBody>
                    <a:bodyPr/>
                    <a:lstStyle/>
                    <a:p>
                      <a:pPr algn="ctr"/>
                      <a:r>
                        <a:rPr lang="it-IT" sz="1400" dirty="0">
                          <a:latin typeface="Times New Roman" panose="02020603050405020304" pitchFamily="18" charset="0"/>
                          <a:cs typeface="Times New Roman" panose="02020603050405020304" pitchFamily="18" charset="0"/>
                        </a:rPr>
                        <a:t>Situazione patrimoniale</a:t>
                      </a:r>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extLst>
                  <a:ext uri="{0D108BD9-81ED-4DB2-BD59-A6C34878D82A}">
                    <a16:rowId xmlns:a16="http://schemas.microsoft.com/office/drawing/2014/main" val="3358938522"/>
                  </a:ext>
                </a:extLst>
              </a:tr>
              <a:tr h="168735">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extLst>
                  <a:ext uri="{0D108BD9-81ED-4DB2-BD59-A6C34878D82A}">
                    <a16:rowId xmlns:a16="http://schemas.microsoft.com/office/drawing/2014/main" val="2745065938"/>
                  </a:ext>
                </a:extLst>
              </a:tr>
              <a:tr h="168735">
                <a:tc>
                  <a:txBody>
                    <a:bodyPr/>
                    <a:lstStyle/>
                    <a:p>
                      <a:r>
                        <a:rPr lang="it-IT" sz="1400" dirty="0">
                          <a:latin typeface="Times New Roman" panose="02020603050405020304" pitchFamily="18" charset="0"/>
                          <a:cs typeface="Times New Roman" panose="02020603050405020304" pitchFamily="18" charset="0"/>
                        </a:rPr>
                        <a:t>Terreni</a:t>
                      </a:r>
                    </a:p>
                  </a:txBody>
                  <a:tcPr/>
                </a:tc>
                <a:tc>
                  <a:txBody>
                    <a:bodyPr/>
                    <a:lstStyle/>
                    <a:p>
                      <a:r>
                        <a:rPr lang="it-IT" sz="1400" dirty="0">
                          <a:latin typeface="Times New Roman" panose="02020603050405020304" pitchFamily="18" charset="0"/>
                          <a:cs typeface="Times New Roman" panose="02020603050405020304" pitchFamily="18" charset="0"/>
                        </a:rPr>
                        <a:t>250.000</a:t>
                      </a:r>
                    </a:p>
                  </a:txBody>
                  <a:tcPr/>
                </a:tc>
                <a:tc>
                  <a:txBody>
                    <a:bodyPr/>
                    <a:lstStyle/>
                    <a:p>
                      <a:r>
                        <a:rPr lang="it-IT" sz="1400" dirty="0">
                          <a:latin typeface="Times New Roman" panose="02020603050405020304" pitchFamily="18" charset="0"/>
                          <a:cs typeface="Times New Roman" panose="02020603050405020304" pitchFamily="18" charset="0"/>
                        </a:rPr>
                        <a:t>190.000</a:t>
                      </a:r>
                    </a:p>
                  </a:txBody>
                  <a:tcPr/>
                </a:tc>
                <a:tc>
                  <a:txBody>
                    <a:bodyPr/>
                    <a:lstStyle/>
                    <a:p>
                      <a:r>
                        <a:rPr lang="it-IT" sz="1400" dirty="0">
                          <a:latin typeface="Times New Roman" panose="02020603050405020304" pitchFamily="18" charset="0"/>
                          <a:cs typeface="Times New Roman" panose="02020603050405020304" pitchFamily="18" charset="0"/>
                        </a:rPr>
                        <a:t>Riserva</a:t>
                      </a:r>
                    </a:p>
                  </a:txBody>
                  <a:tcPr/>
                </a:tc>
                <a:tc>
                  <a:txBody>
                    <a:bodyPr/>
                    <a:lstStyle/>
                    <a:p>
                      <a:r>
                        <a:rPr lang="it-IT" sz="1400" dirty="0">
                          <a:latin typeface="Times New Roman" panose="02020603050405020304" pitchFamily="18" charset="0"/>
                          <a:cs typeface="Times New Roman" panose="02020603050405020304" pitchFamily="18" charset="0"/>
                        </a:rPr>
                        <a:t>50.000</a:t>
                      </a:r>
                    </a:p>
                  </a:txBody>
                  <a:tcPr/>
                </a:tc>
                <a:tc>
                  <a:txBody>
                    <a:bodyPr/>
                    <a:lstStyle/>
                    <a:p>
                      <a:pPr algn="ctr"/>
                      <a:r>
                        <a:rPr lang="it-IT" sz="1400" dirty="0">
                          <a:latin typeface="Times New Roman" panose="02020603050405020304" pitchFamily="18" charset="0"/>
                          <a:cs typeface="Times New Roman" panose="02020603050405020304" pitchFamily="18" charset="0"/>
                        </a:rPr>
                        <a:t>0</a:t>
                      </a:r>
                    </a:p>
                  </a:txBody>
                  <a:tcPr/>
                </a:tc>
                <a:extLst>
                  <a:ext uri="{0D108BD9-81ED-4DB2-BD59-A6C34878D82A}">
                    <a16:rowId xmlns:a16="http://schemas.microsoft.com/office/drawing/2014/main" val="1724295347"/>
                  </a:ext>
                </a:extLst>
              </a:tr>
              <a:tr h="168735">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185962550"/>
                  </a:ext>
                </a:extLst>
              </a:tr>
            </a:tbl>
          </a:graphicData>
        </a:graphic>
      </p:graphicFrame>
      <p:graphicFrame>
        <p:nvGraphicFramePr>
          <p:cNvPr id="17" name="Tabella 16"/>
          <p:cNvGraphicFramePr>
            <a:graphicFrameLocks noGrp="1"/>
          </p:cNvGraphicFramePr>
          <p:nvPr>
            <p:extLst>
              <p:ext uri="{D42A27DB-BD31-4B8C-83A1-F6EECF244321}">
                <p14:modId xmlns:p14="http://schemas.microsoft.com/office/powerpoint/2010/main" val="4105871685"/>
              </p:ext>
            </p:extLst>
          </p:nvPr>
        </p:nvGraphicFramePr>
        <p:xfrm>
          <a:off x="5148064" y="5666184"/>
          <a:ext cx="3744416" cy="1219200"/>
        </p:xfrm>
        <a:graphic>
          <a:graphicData uri="http://schemas.openxmlformats.org/drawingml/2006/table">
            <a:tbl>
              <a:tblPr firstRow="1" bandRow="1">
                <a:tableStyleId>{3B4B98B0-60AC-42C2-AFA5-B58CD77FA1E5}</a:tableStyleId>
              </a:tblPr>
              <a:tblGrid>
                <a:gridCol w="1756379">
                  <a:extLst>
                    <a:ext uri="{9D8B030D-6E8A-4147-A177-3AD203B41FA5}">
                      <a16:colId xmlns:a16="http://schemas.microsoft.com/office/drawing/2014/main" val="2934291083"/>
                    </a:ext>
                  </a:extLst>
                </a:gridCol>
                <a:gridCol w="941702">
                  <a:extLst>
                    <a:ext uri="{9D8B030D-6E8A-4147-A177-3AD203B41FA5}">
                      <a16:colId xmlns:a16="http://schemas.microsoft.com/office/drawing/2014/main" val="143371300"/>
                    </a:ext>
                  </a:extLst>
                </a:gridCol>
                <a:gridCol w="1046335">
                  <a:extLst>
                    <a:ext uri="{9D8B030D-6E8A-4147-A177-3AD203B41FA5}">
                      <a16:colId xmlns:a16="http://schemas.microsoft.com/office/drawing/2014/main" val="607611366"/>
                    </a:ext>
                  </a:extLst>
                </a:gridCol>
              </a:tblGrid>
              <a:tr h="187764">
                <a:tc gridSpan="3">
                  <a:txBody>
                    <a:bodyPr/>
                    <a:lstStyle/>
                    <a:p>
                      <a:pPr algn="ctr"/>
                      <a:r>
                        <a:rPr lang="it-IT" sz="1400" dirty="0">
                          <a:latin typeface="Times New Roman" panose="02020603050405020304" pitchFamily="18" charset="0"/>
                          <a:cs typeface="Times New Roman" panose="02020603050405020304" pitchFamily="18" charset="0"/>
                        </a:rPr>
                        <a:t>Effetto sui valori economici</a:t>
                      </a:r>
                    </a:p>
                  </a:txBody>
                  <a:tcPr/>
                </a:tc>
                <a:tc hMerge="1">
                  <a:txBody>
                    <a:bodyPr/>
                    <a:lstStyle/>
                    <a:p>
                      <a:endParaRPr lang="it-IT" dirty="0"/>
                    </a:p>
                  </a:txBody>
                  <a:tcPr/>
                </a:tc>
                <a:tc hMerge="1">
                  <a:txBody>
                    <a:bodyPr/>
                    <a:lstStyle/>
                    <a:p>
                      <a:endParaRPr lang="it-IT" dirty="0"/>
                    </a:p>
                  </a:txBody>
                  <a:tcPr/>
                </a:tc>
                <a:extLst>
                  <a:ext uri="{0D108BD9-81ED-4DB2-BD59-A6C34878D82A}">
                    <a16:rowId xmlns:a16="http://schemas.microsoft.com/office/drawing/2014/main" val="3358938522"/>
                  </a:ext>
                </a:extLst>
              </a:tr>
              <a:tr h="187764">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extLst>
                  <a:ext uri="{0D108BD9-81ED-4DB2-BD59-A6C34878D82A}">
                    <a16:rowId xmlns:a16="http://schemas.microsoft.com/office/drawing/2014/main" val="2745065938"/>
                  </a:ext>
                </a:extLst>
              </a:tr>
              <a:tr h="187764">
                <a:tc>
                  <a:txBody>
                    <a:bodyPr/>
                    <a:lstStyle/>
                    <a:p>
                      <a:r>
                        <a:rPr lang="it-IT" sz="1400" dirty="0">
                          <a:latin typeface="Times New Roman" panose="02020603050405020304" pitchFamily="18" charset="0"/>
                          <a:cs typeface="Times New Roman" panose="02020603050405020304" pitchFamily="18" charset="0"/>
                        </a:rPr>
                        <a:t>Utile</a:t>
                      </a:r>
                    </a:p>
                  </a:txBody>
                  <a:tcPr/>
                </a:tc>
                <a:tc>
                  <a:txBody>
                    <a:bodyPr/>
                    <a:lstStyle/>
                    <a:p>
                      <a:r>
                        <a:rPr lang="it-IT" sz="1400" dirty="0">
                          <a:latin typeface="Times New Roman" panose="02020603050405020304" pitchFamily="18" charset="0"/>
                          <a:cs typeface="Times New Roman" panose="02020603050405020304" pitchFamily="18" charset="0"/>
                        </a:rPr>
                        <a:t>0</a:t>
                      </a:r>
                    </a:p>
                  </a:txBody>
                  <a:tcPr/>
                </a:tc>
                <a:tc>
                  <a:txBody>
                    <a:bodyPr/>
                    <a:lstStyle/>
                    <a:p>
                      <a:r>
                        <a:rPr lang="it-IT" sz="1400" dirty="0">
                          <a:latin typeface="Times New Roman" panose="02020603050405020304" pitchFamily="18" charset="0"/>
                          <a:cs typeface="Times New Roman" panose="02020603050405020304" pitchFamily="18" charset="0"/>
                        </a:rPr>
                        <a:t>-10.000</a:t>
                      </a:r>
                    </a:p>
                  </a:txBody>
                  <a:tcPr/>
                </a:tc>
                <a:extLst>
                  <a:ext uri="{0D108BD9-81ED-4DB2-BD59-A6C34878D82A}">
                    <a16:rowId xmlns:a16="http://schemas.microsoft.com/office/drawing/2014/main" val="1724295347"/>
                  </a:ext>
                </a:extLst>
              </a:tr>
              <a:tr h="253940">
                <a:tc>
                  <a:txBody>
                    <a:bodyPr/>
                    <a:lstStyle/>
                    <a:p>
                      <a:r>
                        <a:rPr lang="it-IT" sz="1400" dirty="0">
                          <a:latin typeface="Times New Roman" panose="02020603050405020304" pitchFamily="18" charset="0"/>
                          <a:cs typeface="Times New Roman" panose="02020603050405020304" pitchFamily="18" charset="0"/>
                        </a:rPr>
                        <a:t>Reddito complessivo</a:t>
                      </a:r>
                    </a:p>
                  </a:txBody>
                  <a:tcPr/>
                </a:tc>
                <a:tc>
                  <a:txBody>
                    <a:bodyPr/>
                    <a:lstStyle/>
                    <a:p>
                      <a:r>
                        <a:rPr lang="it-IT" sz="1400" dirty="0">
                          <a:latin typeface="Times New Roman" panose="02020603050405020304" pitchFamily="18" charset="0"/>
                          <a:cs typeface="Times New Roman" panose="02020603050405020304" pitchFamily="18" charset="0"/>
                        </a:rPr>
                        <a:t>+50.000</a:t>
                      </a:r>
                    </a:p>
                  </a:txBody>
                  <a:tcPr/>
                </a:tc>
                <a:tc>
                  <a:txBody>
                    <a:bodyPr/>
                    <a:lstStyle/>
                    <a:p>
                      <a:r>
                        <a:rPr lang="it-IT" sz="1400" dirty="0">
                          <a:latin typeface="Times New Roman" panose="02020603050405020304" pitchFamily="18" charset="0"/>
                          <a:cs typeface="Times New Roman" panose="02020603050405020304" pitchFamily="18" charset="0"/>
                        </a:rPr>
                        <a:t>-60.000</a:t>
                      </a:r>
                    </a:p>
                  </a:txBody>
                  <a:tcPr/>
                </a:tc>
                <a:extLst>
                  <a:ext uri="{0D108BD9-81ED-4DB2-BD59-A6C34878D82A}">
                    <a16:rowId xmlns:a16="http://schemas.microsoft.com/office/drawing/2014/main" val="1185962550"/>
                  </a:ext>
                </a:extLst>
              </a:tr>
            </a:tbl>
          </a:graphicData>
        </a:graphic>
      </p:graphicFrame>
    </p:spTree>
    <p:extLst>
      <p:ext uri="{BB962C8B-B14F-4D97-AF65-F5344CB8AC3E}">
        <p14:creationId xmlns:p14="http://schemas.microsoft.com/office/powerpoint/2010/main" val="2548467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4FAB73BC-B049-4115-A692-8D63A059BFB8}" type="slidenum">
              <a:rPr lang="en-US" smtClean="0"/>
              <a:pPr/>
              <a:t>25</a:t>
            </a:fld>
            <a:endParaRPr lang="en-US"/>
          </a:p>
        </p:txBody>
      </p:sp>
      <p:graphicFrame>
        <p:nvGraphicFramePr>
          <p:cNvPr id="3" name="Group 50"/>
          <p:cNvGraphicFramePr>
            <a:graphicFrameLocks noGrp="1"/>
          </p:cNvGraphicFramePr>
          <p:nvPr>
            <p:extLst>
              <p:ext uri="{D42A27DB-BD31-4B8C-83A1-F6EECF244321}">
                <p14:modId xmlns:p14="http://schemas.microsoft.com/office/powerpoint/2010/main" val="3533978965"/>
              </p:ext>
            </p:extLst>
          </p:nvPr>
        </p:nvGraphicFramePr>
        <p:xfrm>
          <a:off x="213516" y="720000"/>
          <a:ext cx="6374707" cy="548760"/>
        </p:xfrm>
        <a:graphic>
          <a:graphicData uri="http://schemas.openxmlformats.org/drawingml/2006/table">
            <a:tbl>
              <a:tblPr/>
              <a:tblGrid>
                <a:gridCol w="1086541">
                  <a:extLst>
                    <a:ext uri="{9D8B030D-6E8A-4147-A177-3AD203B41FA5}">
                      <a16:colId xmlns:a16="http://schemas.microsoft.com/office/drawing/2014/main" val="20000"/>
                    </a:ext>
                  </a:extLst>
                </a:gridCol>
                <a:gridCol w="452100">
                  <a:extLst>
                    <a:ext uri="{9D8B030D-6E8A-4147-A177-3AD203B41FA5}">
                      <a16:colId xmlns:a16="http://schemas.microsoft.com/office/drawing/2014/main" val="20001"/>
                    </a:ext>
                  </a:extLst>
                </a:gridCol>
                <a:gridCol w="2449173">
                  <a:extLst>
                    <a:ext uri="{9D8B030D-6E8A-4147-A177-3AD203B41FA5}">
                      <a16:colId xmlns:a16="http://schemas.microsoft.com/office/drawing/2014/main" val="20002"/>
                    </a:ext>
                  </a:extLst>
                </a:gridCol>
                <a:gridCol w="385138">
                  <a:extLst>
                    <a:ext uri="{9D8B030D-6E8A-4147-A177-3AD203B41FA5}">
                      <a16:colId xmlns:a16="http://schemas.microsoft.com/office/drawing/2014/main" val="20003"/>
                    </a:ext>
                  </a:extLst>
                </a:gridCol>
                <a:gridCol w="993635">
                  <a:extLst>
                    <a:ext uri="{9D8B030D-6E8A-4147-A177-3AD203B41FA5}">
                      <a16:colId xmlns:a16="http://schemas.microsoft.com/office/drawing/2014/main" val="20004"/>
                    </a:ext>
                  </a:extLst>
                </a:gridCol>
                <a:gridCol w="1008120">
                  <a:extLst>
                    <a:ext uri="{9D8B030D-6E8A-4147-A177-3AD203B41FA5}">
                      <a16:colId xmlns:a16="http://schemas.microsoft.com/office/drawing/2014/main" val="20005"/>
                    </a:ext>
                  </a:extLst>
                </a:gridCol>
              </a:tblGrid>
              <a:tr h="0">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Minusvalenze da val.ne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40.000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0">
                <a:tc>
                  <a:txBody>
                    <a:bodyPr/>
                    <a:lstStyle/>
                    <a:p>
                      <a:pPr marL="0" marR="0" lvl="0" indent="0" algn="ctr" defTabSz="914400" rtl="0" eaLnBrk="0" fontAlgn="b" latinLnBrk="0" hangingPunct="0">
                        <a:lnSpc>
                          <a:spcPct val="75000"/>
                        </a:lnSpc>
                        <a:spcBef>
                          <a:spcPct val="0"/>
                        </a:spcBef>
                        <a:spcAft>
                          <a:spcPct val="0"/>
                        </a:spcAft>
                        <a:buClrTx/>
                        <a:buSzTx/>
                        <a:buFontTx/>
                        <a:buNone/>
                        <a:tabLst/>
                        <a:defRPr/>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40.000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4" name="Tabella 3"/>
          <p:cNvGraphicFramePr>
            <a:graphicFrameLocks noGrp="1"/>
          </p:cNvGraphicFramePr>
          <p:nvPr>
            <p:extLst>
              <p:ext uri="{D42A27DB-BD31-4B8C-83A1-F6EECF244321}">
                <p14:modId xmlns:p14="http://schemas.microsoft.com/office/powerpoint/2010/main" val="334658759"/>
              </p:ext>
            </p:extLst>
          </p:nvPr>
        </p:nvGraphicFramePr>
        <p:xfrm>
          <a:off x="215123" y="23024"/>
          <a:ext cx="6373100" cy="670560"/>
        </p:xfrm>
        <a:graphic>
          <a:graphicData uri="http://schemas.openxmlformats.org/drawingml/2006/table">
            <a:tbl>
              <a:tblPr firstRow="1" bandRow="1">
                <a:tableStyleId>{5C22544A-7EE6-4342-B048-85BDC9FD1C3A}</a:tableStyleId>
              </a:tblPr>
              <a:tblGrid>
                <a:gridCol w="1593275">
                  <a:extLst>
                    <a:ext uri="{9D8B030D-6E8A-4147-A177-3AD203B41FA5}">
                      <a16:colId xmlns:a16="http://schemas.microsoft.com/office/drawing/2014/main" val="530755442"/>
                    </a:ext>
                  </a:extLst>
                </a:gridCol>
                <a:gridCol w="1593275">
                  <a:extLst>
                    <a:ext uri="{9D8B030D-6E8A-4147-A177-3AD203B41FA5}">
                      <a16:colId xmlns:a16="http://schemas.microsoft.com/office/drawing/2014/main" val="181513087"/>
                    </a:ext>
                  </a:extLst>
                </a:gridCol>
                <a:gridCol w="1593275">
                  <a:extLst>
                    <a:ext uri="{9D8B030D-6E8A-4147-A177-3AD203B41FA5}">
                      <a16:colId xmlns:a16="http://schemas.microsoft.com/office/drawing/2014/main" val="2874096403"/>
                    </a:ext>
                  </a:extLst>
                </a:gridCol>
                <a:gridCol w="1593275">
                  <a:extLst>
                    <a:ext uri="{9D8B030D-6E8A-4147-A177-3AD203B41FA5}">
                      <a16:colId xmlns:a16="http://schemas.microsoft.com/office/drawing/2014/main" val="2957976571"/>
                    </a:ext>
                  </a:extLst>
                </a:gridCol>
              </a:tblGrid>
              <a:tr h="154816">
                <a:tc>
                  <a:txBody>
                    <a:bodyPr/>
                    <a:lstStyle/>
                    <a:p>
                      <a:r>
                        <a:rPr lang="it-IT" sz="1600" dirty="0" err="1">
                          <a:latin typeface="Times New Roman" panose="02020603050405020304" pitchFamily="18" charset="0"/>
                          <a:cs typeface="Times New Roman" panose="02020603050405020304" pitchFamily="18" charset="0"/>
                        </a:rPr>
                        <a:t>Asset</a:t>
                      </a:r>
                      <a:endParaRPr lang="it-IT" sz="1600" dirty="0">
                        <a:latin typeface="Times New Roman" panose="02020603050405020304" pitchFamily="18" charset="0"/>
                        <a:cs typeface="Times New Roman" panose="02020603050405020304" pitchFamily="18" charset="0"/>
                      </a:endParaRPr>
                    </a:p>
                  </a:txBody>
                  <a:tcPr/>
                </a:tc>
                <a:tc>
                  <a:txBody>
                    <a:bodyPr/>
                    <a:lstStyle/>
                    <a:p>
                      <a:r>
                        <a:rPr lang="it-IT" sz="1600" dirty="0">
                          <a:latin typeface="Times New Roman" panose="02020603050405020304" pitchFamily="18" charset="0"/>
                          <a:cs typeface="Times New Roman" panose="02020603050405020304" pitchFamily="18" charset="0"/>
                        </a:rPr>
                        <a:t>Costo</a:t>
                      </a:r>
                    </a:p>
                  </a:txBody>
                  <a:tcPr/>
                </a:tc>
                <a:tc>
                  <a:txBody>
                    <a:bodyPr/>
                    <a:lstStyle/>
                    <a:p>
                      <a:r>
                        <a:rPr lang="it-IT" sz="1600" dirty="0">
                          <a:latin typeface="Times New Roman" panose="02020603050405020304" pitchFamily="18" charset="0"/>
                          <a:cs typeface="Times New Roman" panose="02020603050405020304" pitchFamily="18" charset="0"/>
                        </a:rPr>
                        <a:t>Fair </a:t>
                      </a:r>
                      <a:r>
                        <a:rPr lang="it-IT" sz="1600" dirty="0" err="1">
                          <a:latin typeface="Times New Roman" panose="02020603050405020304" pitchFamily="18" charset="0"/>
                          <a:cs typeface="Times New Roman" panose="02020603050405020304" pitchFamily="18" charset="0"/>
                        </a:rPr>
                        <a:t>value</a:t>
                      </a:r>
                      <a:r>
                        <a:rPr lang="it-IT" sz="1600" dirty="0">
                          <a:latin typeface="Times New Roman" panose="02020603050405020304" pitchFamily="18" charset="0"/>
                          <a:cs typeface="Times New Roman" panose="02020603050405020304" pitchFamily="18" charset="0"/>
                        </a:rPr>
                        <a:t> 20X1</a:t>
                      </a:r>
                    </a:p>
                  </a:txBody>
                  <a:tcPr/>
                </a:tc>
                <a:tc>
                  <a:txBody>
                    <a:bodyPr/>
                    <a:lstStyle/>
                    <a:p>
                      <a:r>
                        <a:rPr lang="it-IT" sz="1600" dirty="0">
                          <a:latin typeface="Times New Roman" panose="02020603050405020304" pitchFamily="18" charset="0"/>
                          <a:cs typeface="Times New Roman" panose="02020603050405020304" pitchFamily="18" charset="0"/>
                        </a:rPr>
                        <a:t>Fair</a:t>
                      </a:r>
                      <a:r>
                        <a:rPr lang="it-IT" sz="1600" baseline="0" dirty="0">
                          <a:latin typeface="Times New Roman" panose="02020603050405020304" pitchFamily="18" charset="0"/>
                          <a:cs typeface="Times New Roman" panose="02020603050405020304" pitchFamily="18" charset="0"/>
                        </a:rPr>
                        <a:t> </a:t>
                      </a:r>
                      <a:r>
                        <a:rPr lang="it-IT" sz="1600" baseline="0" dirty="0" err="1">
                          <a:latin typeface="Times New Roman" panose="02020603050405020304" pitchFamily="18" charset="0"/>
                          <a:cs typeface="Times New Roman" panose="02020603050405020304" pitchFamily="18" charset="0"/>
                        </a:rPr>
                        <a:t>value</a:t>
                      </a:r>
                      <a:r>
                        <a:rPr lang="it-IT" sz="1600" baseline="0" dirty="0">
                          <a:latin typeface="Times New Roman" panose="02020603050405020304" pitchFamily="18" charset="0"/>
                          <a:cs typeface="Times New Roman" panose="02020603050405020304" pitchFamily="18" charset="0"/>
                        </a:rPr>
                        <a:t> 20X2</a:t>
                      </a:r>
                      <a:endParaRPr lang="it-IT"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84071120"/>
                  </a:ext>
                </a:extLst>
              </a:tr>
              <a:tr h="154816">
                <a:tc>
                  <a:txBody>
                    <a:bodyPr/>
                    <a:lstStyle/>
                    <a:p>
                      <a:r>
                        <a:rPr lang="it-IT" sz="1600" dirty="0">
                          <a:latin typeface="Times New Roman" panose="02020603050405020304" pitchFamily="18" charset="0"/>
                          <a:cs typeface="Times New Roman" panose="02020603050405020304" pitchFamily="18" charset="0"/>
                        </a:rPr>
                        <a:t>Terreno 3</a:t>
                      </a:r>
                    </a:p>
                  </a:txBody>
                  <a:tcPr/>
                </a:tc>
                <a:tc>
                  <a:txBody>
                    <a:bodyPr/>
                    <a:lstStyle/>
                    <a:p>
                      <a:r>
                        <a:rPr lang="it-IT" sz="1600" dirty="0">
                          <a:latin typeface="Times New Roman" panose="02020603050405020304" pitchFamily="18" charset="0"/>
                          <a:cs typeface="Times New Roman" panose="02020603050405020304" pitchFamily="18" charset="0"/>
                        </a:rPr>
                        <a:t>300.000</a:t>
                      </a:r>
                    </a:p>
                  </a:txBody>
                  <a:tcPr/>
                </a:tc>
                <a:tc>
                  <a:txBody>
                    <a:bodyPr/>
                    <a:lstStyle/>
                    <a:p>
                      <a:r>
                        <a:rPr lang="it-IT" sz="1600" dirty="0">
                          <a:latin typeface="Times New Roman" panose="02020603050405020304" pitchFamily="18" charset="0"/>
                          <a:cs typeface="Times New Roman" panose="02020603050405020304" pitchFamily="18" charset="0"/>
                        </a:rPr>
                        <a:t>260.000</a:t>
                      </a:r>
                    </a:p>
                  </a:txBody>
                  <a:tcPr/>
                </a:tc>
                <a:tc>
                  <a:txBody>
                    <a:bodyPr/>
                    <a:lstStyle/>
                    <a:p>
                      <a:r>
                        <a:rPr lang="it-IT" sz="1600" dirty="0">
                          <a:latin typeface="Times New Roman" panose="02020603050405020304" pitchFamily="18" charset="0"/>
                          <a:cs typeface="Times New Roman" panose="02020603050405020304" pitchFamily="18" charset="0"/>
                        </a:rPr>
                        <a:t>290.000</a:t>
                      </a:r>
                    </a:p>
                  </a:txBody>
                  <a:tcPr/>
                </a:tc>
                <a:extLst>
                  <a:ext uri="{0D108BD9-81ED-4DB2-BD59-A6C34878D82A}">
                    <a16:rowId xmlns:a16="http://schemas.microsoft.com/office/drawing/2014/main" val="2609594297"/>
                  </a:ext>
                </a:extLst>
              </a:tr>
            </a:tbl>
          </a:graphicData>
        </a:graphic>
      </p:graphicFrame>
      <p:graphicFrame>
        <p:nvGraphicFramePr>
          <p:cNvPr id="5" name="Group 50"/>
          <p:cNvGraphicFramePr>
            <a:graphicFrameLocks noGrp="1"/>
          </p:cNvGraphicFramePr>
          <p:nvPr>
            <p:extLst>
              <p:ext uri="{D42A27DB-BD31-4B8C-83A1-F6EECF244321}">
                <p14:modId xmlns:p14="http://schemas.microsoft.com/office/powerpoint/2010/main" val="1201281684"/>
              </p:ext>
            </p:extLst>
          </p:nvPr>
        </p:nvGraphicFramePr>
        <p:xfrm>
          <a:off x="198117" y="1296064"/>
          <a:ext cx="6390106" cy="548760"/>
        </p:xfrm>
        <a:graphic>
          <a:graphicData uri="http://schemas.openxmlformats.org/drawingml/2006/table">
            <a:tbl>
              <a:tblPr/>
              <a:tblGrid>
                <a:gridCol w="1089167">
                  <a:extLst>
                    <a:ext uri="{9D8B030D-6E8A-4147-A177-3AD203B41FA5}">
                      <a16:colId xmlns:a16="http://schemas.microsoft.com/office/drawing/2014/main" val="20000"/>
                    </a:ext>
                  </a:extLst>
                </a:gridCol>
                <a:gridCol w="453192">
                  <a:extLst>
                    <a:ext uri="{9D8B030D-6E8A-4147-A177-3AD203B41FA5}">
                      <a16:colId xmlns:a16="http://schemas.microsoft.com/office/drawing/2014/main" val="20001"/>
                    </a:ext>
                  </a:extLst>
                </a:gridCol>
                <a:gridCol w="2455089">
                  <a:extLst>
                    <a:ext uri="{9D8B030D-6E8A-4147-A177-3AD203B41FA5}">
                      <a16:colId xmlns:a16="http://schemas.microsoft.com/office/drawing/2014/main" val="20002"/>
                    </a:ext>
                  </a:extLst>
                </a:gridCol>
                <a:gridCol w="386068">
                  <a:extLst>
                    <a:ext uri="{9D8B030D-6E8A-4147-A177-3AD203B41FA5}">
                      <a16:colId xmlns:a16="http://schemas.microsoft.com/office/drawing/2014/main" val="20003"/>
                    </a:ext>
                  </a:extLst>
                </a:gridCol>
                <a:gridCol w="996035">
                  <a:extLst>
                    <a:ext uri="{9D8B030D-6E8A-4147-A177-3AD203B41FA5}">
                      <a16:colId xmlns:a16="http://schemas.microsoft.com/office/drawing/2014/main" val="20004"/>
                    </a:ext>
                  </a:extLst>
                </a:gridCol>
                <a:gridCol w="1010555">
                  <a:extLst>
                    <a:ext uri="{9D8B030D-6E8A-4147-A177-3AD203B41FA5}">
                      <a16:colId xmlns:a16="http://schemas.microsoft.com/office/drawing/2014/main" val="20005"/>
                    </a:ext>
                  </a:extLst>
                </a:gridCol>
              </a:tblGrid>
              <a:tr h="0">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0">
                <a:tc>
                  <a:txBody>
                    <a:bodyPr/>
                    <a:lstStyle/>
                    <a:p>
                      <a:pPr marL="0" marR="0" lvl="0" indent="0" algn="ctr" defTabSz="914400" rtl="0" eaLnBrk="0" fontAlgn="b" latinLnBrk="0" hangingPunct="0">
                        <a:lnSpc>
                          <a:spcPct val="75000"/>
                        </a:lnSpc>
                        <a:spcBef>
                          <a:spcPct val="0"/>
                        </a:spcBef>
                        <a:spcAft>
                          <a:spcPct val="0"/>
                        </a:spcAft>
                        <a:buClrTx/>
                        <a:buSzTx/>
                        <a:buFontTx/>
                        <a:buNone/>
                        <a:tabLst/>
                        <a:defRPr/>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Plusvalenze da val.ne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30.000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8" name="Tabella 7"/>
          <p:cNvGraphicFramePr>
            <a:graphicFrameLocks noGrp="1"/>
          </p:cNvGraphicFramePr>
          <p:nvPr>
            <p:extLst>
              <p:ext uri="{D42A27DB-BD31-4B8C-83A1-F6EECF244321}">
                <p14:modId xmlns:p14="http://schemas.microsoft.com/office/powerpoint/2010/main" val="716198624"/>
              </p:ext>
            </p:extLst>
          </p:nvPr>
        </p:nvGraphicFramePr>
        <p:xfrm>
          <a:off x="178519" y="3190488"/>
          <a:ext cx="6409704" cy="670560"/>
        </p:xfrm>
        <a:graphic>
          <a:graphicData uri="http://schemas.openxmlformats.org/drawingml/2006/table">
            <a:tbl>
              <a:tblPr firstRow="1" bandRow="1">
                <a:tableStyleId>{5C22544A-7EE6-4342-B048-85BDC9FD1C3A}</a:tableStyleId>
              </a:tblPr>
              <a:tblGrid>
                <a:gridCol w="1602426">
                  <a:extLst>
                    <a:ext uri="{9D8B030D-6E8A-4147-A177-3AD203B41FA5}">
                      <a16:colId xmlns:a16="http://schemas.microsoft.com/office/drawing/2014/main" val="530755442"/>
                    </a:ext>
                  </a:extLst>
                </a:gridCol>
                <a:gridCol w="1602426">
                  <a:extLst>
                    <a:ext uri="{9D8B030D-6E8A-4147-A177-3AD203B41FA5}">
                      <a16:colId xmlns:a16="http://schemas.microsoft.com/office/drawing/2014/main" val="181513087"/>
                    </a:ext>
                  </a:extLst>
                </a:gridCol>
                <a:gridCol w="1602426">
                  <a:extLst>
                    <a:ext uri="{9D8B030D-6E8A-4147-A177-3AD203B41FA5}">
                      <a16:colId xmlns:a16="http://schemas.microsoft.com/office/drawing/2014/main" val="2874096403"/>
                    </a:ext>
                  </a:extLst>
                </a:gridCol>
                <a:gridCol w="1602426">
                  <a:extLst>
                    <a:ext uri="{9D8B030D-6E8A-4147-A177-3AD203B41FA5}">
                      <a16:colId xmlns:a16="http://schemas.microsoft.com/office/drawing/2014/main" val="2957976571"/>
                    </a:ext>
                  </a:extLst>
                </a:gridCol>
              </a:tblGrid>
              <a:tr h="154816">
                <a:tc>
                  <a:txBody>
                    <a:bodyPr/>
                    <a:lstStyle/>
                    <a:p>
                      <a:r>
                        <a:rPr lang="it-IT" sz="1600" dirty="0" err="1">
                          <a:latin typeface="Times New Roman" panose="02020603050405020304" pitchFamily="18" charset="0"/>
                          <a:cs typeface="Times New Roman" panose="02020603050405020304" pitchFamily="18" charset="0"/>
                        </a:rPr>
                        <a:t>Asset</a:t>
                      </a:r>
                      <a:endParaRPr lang="it-IT" sz="1600" dirty="0">
                        <a:latin typeface="Times New Roman" panose="02020603050405020304" pitchFamily="18" charset="0"/>
                        <a:cs typeface="Times New Roman" panose="02020603050405020304" pitchFamily="18" charset="0"/>
                      </a:endParaRPr>
                    </a:p>
                  </a:txBody>
                  <a:tcPr/>
                </a:tc>
                <a:tc>
                  <a:txBody>
                    <a:bodyPr/>
                    <a:lstStyle/>
                    <a:p>
                      <a:r>
                        <a:rPr lang="it-IT" sz="1600" dirty="0">
                          <a:latin typeface="Times New Roman" panose="02020603050405020304" pitchFamily="18" charset="0"/>
                          <a:cs typeface="Times New Roman" panose="02020603050405020304" pitchFamily="18" charset="0"/>
                        </a:rPr>
                        <a:t>Costo</a:t>
                      </a:r>
                    </a:p>
                  </a:txBody>
                  <a:tcPr/>
                </a:tc>
                <a:tc>
                  <a:txBody>
                    <a:bodyPr/>
                    <a:lstStyle/>
                    <a:p>
                      <a:r>
                        <a:rPr lang="it-IT" sz="1600" dirty="0">
                          <a:latin typeface="Times New Roman" panose="02020603050405020304" pitchFamily="18" charset="0"/>
                          <a:cs typeface="Times New Roman" panose="02020603050405020304" pitchFamily="18" charset="0"/>
                        </a:rPr>
                        <a:t>Fair </a:t>
                      </a:r>
                      <a:r>
                        <a:rPr lang="it-IT" sz="1600" dirty="0" err="1">
                          <a:latin typeface="Times New Roman" panose="02020603050405020304" pitchFamily="18" charset="0"/>
                          <a:cs typeface="Times New Roman" panose="02020603050405020304" pitchFamily="18" charset="0"/>
                        </a:rPr>
                        <a:t>value</a:t>
                      </a:r>
                      <a:r>
                        <a:rPr lang="it-IT" sz="1600" dirty="0">
                          <a:latin typeface="Times New Roman" panose="02020603050405020304" pitchFamily="18" charset="0"/>
                          <a:cs typeface="Times New Roman" panose="02020603050405020304" pitchFamily="18" charset="0"/>
                        </a:rPr>
                        <a:t> 20X1</a:t>
                      </a:r>
                    </a:p>
                  </a:txBody>
                  <a:tcPr/>
                </a:tc>
                <a:tc>
                  <a:txBody>
                    <a:bodyPr/>
                    <a:lstStyle/>
                    <a:p>
                      <a:r>
                        <a:rPr lang="it-IT" sz="1600" dirty="0">
                          <a:latin typeface="Times New Roman" panose="02020603050405020304" pitchFamily="18" charset="0"/>
                          <a:cs typeface="Times New Roman" panose="02020603050405020304" pitchFamily="18" charset="0"/>
                        </a:rPr>
                        <a:t>Fair</a:t>
                      </a:r>
                      <a:r>
                        <a:rPr lang="it-IT" sz="1600" baseline="0" dirty="0">
                          <a:latin typeface="Times New Roman" panose="02020603050405020304" pitchFamily="18" charset="0"/>
                          <a:cs typeface="Times New Roman" panose="02020603050405020304" pitchFamily="18" charset="0"/>
                        </a:rPr>
                        <a:t> </a:t>
                      </a:r>
                      <a:r>
                        <a:rPr lang="it-IT" sz="1600" baseline="0" dirty="0" err="1">
                          <a:latin typeface="Times New Roman" panose="02020603050405020304" pitchFamily="18" charset="0"/>
                          <a:cs typeface="Times New Roman" panose="02020603050405020304" pitchFamily="18" charset="0"/>
                        </a:rPr>
                        <a:t>value</a:t>
                      </a:r>
                      <a:r>
                        <a:rPr lang="it-IT" sz="1600" baseline="0" dirty="0">
                          <a:latin typeface="Times New Roman" panose="02020603050405020304" pitchFamily="18" charset="0"/>
                          <a:cs typeface="Times New Roman" panose="02020603050405020304" pitchFamily="18" charset="0"/>
                        </a:rPr>
                        <a:t> 20X2</a:t>
                      </a:r>
                      <a:endParaRPr lang="it-IT"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84071120"/>
                  </a:ext>
                </a:extLst>
              </a:tr>
              <a:tr h="154816">
                <a:tc>
                  <a:txBody>
                    <a:bodyPr/>
                    <a:lstStyle/>
                    <a:p>
                      <a:r>
                        <a:rPr lang="it-IT" sz="1600" dirty="0">
                          <a:latin typeface="Times New Roman" panose="02020603050405020304" pitchFamily="18" charset="0"/>
                          <a:cs typeface="Times New Roman" panose="02020603050405020304" pitchFamily="18" charset="0"/>
                        </a:rPr>
                        <a:t>Terreno 4</a:t>
                      </a:r>
                    </a:p>
                  </a:txBody>
                  <a:tcPr/>
                </a:tc>
                <a:tc>
                  <a:txBody>
                    <a:bodyPr/>
                    <a:lstStyle/>
                    <a:p>
                      <a:r>
                        <a:rPr lang="it-IT" sz="1600" dirty="0">
                          <a:latin typeface="Times New Roman" panose="02020603050405020304" pitchFamily="18" charset="0"/>
                          <a:cs typeface="Times New Roman" panose="02020603050405020304" pitchFamily="18" charset="0"/>
                        </a:rPr>
                        <a:t>400.000</a:t>
                      </a:r>
                    </a:p>
                  </a:txBody>
                  <a:tcPr/>
                </a:tc>
                <a:tc>
                  <a:txBody>
                    <a:bodyPr/>
                    <a:lstStyle/>
                    <a:p>
                      <a:r>
                        <a:rPr lang="it-IT" sz="1600" dirty="0">
                          <a:latin typeface="Times New Roman" panose="02020603050405020304" pitchFamily="18" charset="0"/>
                          <a:cs typeface="Times New Roman" panose="02020603050405020304" pitchFamily="18" charset="0"/>
                        </a:rPr>
                        <a:t>360.000</a:t>
                      </a:r>
                    </a:p>
                  </a:txBody>
                  <a:tcPr/>
                </a:tc>
                <a:tc>
                  <a:txBody>
                    <a:bodyPr/>
                    <a:lstStyle/>
                    <a:p>
                      <a:r>
                        <a:rPr lang="it-IT" sz="1600" dirty="0">
                          <a:latin typeface="Times New Roman" panose="02020603050405020304" pitchFamily="18" charset="0"/>
                          <a:cs typeface="Times New Roman" panose="02020603050405020304" pitchFamily="18" charset="0"/>
                        </a:rPr>
                        <a:t>410.000</a:t>
                      </a:r>
                    </a:p>
                  </a:txBody>
                  <a:tcPr/>
                </a:tc>
                <a:extLst>
                  <a:ext uri="{0D108BD9-81ED-4DB2-BD59-A6C34878D82A}">
                    <a16:rowId xmlns:a16="http://schemas.microsoft.com/office/drawing/2014/main" val="2609594297"/>
                  </a:ext>
                </a:extLst>
              </a:tr>
            </a:tbl>
          </a:graphicData>
        </a:graphic>
      </p:graphicFrame>
      <p:graphicFrame>
        <p:nvGraphicFramePr>
          <p:cNvPr id="9" name="Group 50"/>
          <p:cNvGraphicFramePr>
            <a:graphicFrameLocks noGrp="1"/>
          </p:cNvGraphicFramePr>
          <p:nvPr>
            <p:extLst>
              <p:ext uri="{D42A27DB-BD31-4B8C-83A1-F6EECF244321}">
                <p14:modId xmlns:p14="http://schemas.microsoft.com/office/powerpoint/2010/main" val="3644808621"/>
              </p:ext>
            </p:extLst>
          </p:nvPr>
        </p:nvGraphicFramePr>
        <p:xfrm>
          <a:off x="213517" y="3904346"/>
          <a:ext cx="6374707" cy="548760"/>
        </p:xfrm>
        <a:graphic>
          <a:graphicData uri="http://schemas.openxmlformats.org/drawingml/2006/table">
            <a:tbl>
              <a:tblPr/>
              <a:tblGrid>
                <a:gridCol w="1086541">
                  <a:extLst>
                    <a:ext uri="{9D8B030D-6E8A-4147-A177-3AD203B41FA5}">
                      <a16:colId xmlns:a16="http://schemas.microsoft.com/office/drawing/2014/main" val="20000"/>
                    </a:ext>
                  </a:extLst>
                </a:gridCol>
                <a:gridCol w="452100">
                  <a:extLst>
                    <a:ext uri="{9D8B030D-6E8A-4147-A177-3AD203B41FA5}">
                      <a16:colId xmlns:a16="http://schemas.microsoft.com/office/drawing/2014/main" val="20001"/>
                    </a:ext>
                  </a:extLst>
                </a:gridCol>
                <a:gridCol w="2449173">
                  <a:extLst>
                    <a:ext uri="{9D8B030D-6E8A-4147-A177-3AD203B41FA5}">
                      <a16:colId xmlns:a16="http://schemas.microsoft.com/office/drawing/2014/main" val="20002"/>
                    </a:ext>
                  </a:extLst>
                </a:gridCol>
                <a:gridCol w="385138">
                  <a:extLst>
                    <a:ext uri="{9D8B030D-6E8A-4147-A177-3AD203B41FA5}">
                      <a16:colId xmlns:a16="http://schemas.microsoft.com/office/drawing/2014/main" val="20003"/>
                    </a:ext>
                  </a:extLst>
                </a:gridCol>
                <a:gridCol w="993635">
                  <a:extLst>
                    <a:ext uri="{9D8B030D-6E8A-4147-A177-3AD203B41FA5}">
                      <a16:colId xmlns:a16="http://schemas.microsoft.com/office/drawing/2014/main" val="20004"/>
                    </a:ext>
                  </a:extLst>
                </a:gridCol>
                <a:gridCol w="1008120">
                  <a:extLst>
                    <a:ext uri="{9D8B030D-6E8A-4147-A177-3AD203B41FA5}">
                      <a16:colId xmlns:a16="http://schemas.microsoft.com/office/drawing/2014/main" val="20005"/>
                    </a:ext>
                  </a:extLst>
                </a:gridCol>
              </a:tblGrid>
              <a:tr h="0">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Minusvalenze da val.ne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40.000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0">
                <a:tc>
                  <a:txBody>
                    <a:bodyPr/>
                    <a:lstStyle/>
                    <a:p>
                      <a:pPr marL="0" marR="0" lvl="0" indent="0" algn="ctr" defTabSz="914400" rtl="0" eaLnBrk="0" fontAlgn="b" latinLnBrk="0" hangingPunct="0">
                        <a:lnSpc>
                          <a:spcPct val="75000"/>
                        </a:lnSpc>
                        <a:spcBef>
                          <a:spcPct val="0"/>
                        </a:spcBef>
                        <a:spcAft>
                          <a:spcPct val="0"/>
                        </a:spcAft>
                        <a:buClrTx/>
                        <a:buSzTx/>
                        <a:buFontTx/>
                        <a:buNone/>
                        <a:tabLst/>
                        <a:defRPr/>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40.000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10" name="Group 50"/>
          <p:cNvGraphicFramePr>
            <a:graphicFrameLocks noGrp="1"/>
          </p:cNvGraphicFramePr>
          <p:nvPr>
            <p:extLst>
              <p:ext uri="{D42A27DB-BD31-4B8C-83A1-F6EECF244321}">
                <p14:modId xmlns:p14="http://schemas.microsoft.com/office/powerpoint/2010/main" val="1995344480"/>
              </p:ext>
            </p:extLst>
          </p:nvPr>
        </p:nvGraphicFramePr>
        <p:xfrm>
          <a:off x="198118" y="4523830"/>
          <a:ext cx="6390106" cy="548760"/>
        </p:xfrm>
        <a:graphic>
          <a:graphicData uri="http://schemas.openxmlformats.org/drawingml/2006/table">
            <a:tbl>
              <a:tblPr/>
              <a:tblGrid>
                <a:gridCol w="1089167">
                  <a:extLst>
                    <a:ext uri="{9D8B030D-6E8A-4147-A177-3AD203B41FA5}">
                      <a16:colId xmlns:a16="http://schemas.microsoft.com/office/drawing/2014/main" val="20000"/>
                    </a:ext>
                  </a:extLst>
                </a:gridCol>
                <a:gridCol w="453192">
                  <a:extLst>
                    <a:ext uri="{9D8B030D-6E8A-4147-A177-3AD203B41FA5}">
                      <a16:colId xmlns:a16="http://schemas.microsoft.com/office/drawing/2014/main" val="20001"/>
                    </a:ext>
                  </a:extLst>
                </a:gridCol>
                <a:gridCol w="2455089">
                  <a:extLst>
                    <a:ext uri="{9D8B030D-6E8A-4147-A177-3AD203B41FA5}">
                      <a16:colId xmlns:a16="http://schemas.microsoft.com/office/drawing/2014/main" val="20002"/>
                    </a:ext>
                  </a:extLst>
                </a:gridCol>
                <a:gridCol w="386068">
                  <a:extLst>
                    <a:ext uri="{9D8B030D-6E8A-4147-A177-3AD203B41FA5}">
                      <a16:colId xmlns:a16="http://schemas.microsoft.com/office/drawing/2014/main" val="20003"/>
                    </a:ext>
                  </a:extLst>
                </a:gridCol>
                <a:gridCol w="996035">
                  <a:extLst>
                    <a:ext uri="{9D8B030D-6E8A-4147-A177-3AD203B41FA5}">
                      <a16:colId xmlns:a16="http://schemas.microsoft.com/office/drawing/2014/main" val="20004"/>
                    </a:ext>
                  </a:extLst>
                </a:gridCol>
                <a:gridCol w="1010555">
                  <a:extLst>
                    <a:ext uri="{9D8B030D-6E8A-4147-A177-3AD203B41FA5}">
                      <a16:colId xmlns:a16="http://schemas.microsoft.com/office/drawing/2014/main" val="20005"/>
                    </a:ext>
                  </a:extLst>
                </a:gridCol>
              </a:tblGrid>
              <a:tr h="0">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40.000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0">
                <a:tc>
                  <a:txBody>
                    <a:bodyPr/>
                    <a:lstStyle/>
                    <a:p>
                      <a:pPr marL="0" marR="0" lvl="0" indent="0" algn="ctr" defTabSz="914400" rtl="0" eaLnBrk="0" fontAlgn="b" latinLnBrk="0" hangingPunct="0">
                        <a:lnSpc>
                          <a:spcPct val="75000"/>
                        </a:lnSpc>
                        <a:spcBef>
                          <a:spcPct val="0"/>
                        </a:spcBef>
                        <a:spcAft>
                          <a:spcPct val="0"/>
                        </a:spcAft>
                        <a:buClrTx/>
                        <a:buSzTx/>
                        <a:buFontTx/>
                        <a:buNone/>
                        <a:tabLst/>
                        <a:defRPr/>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Plusvalenze da val.ne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40.000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11" name="Group 50"/>
          <p:cNvGraphicFramePr>
            <a:graphicFrameLocks noGrp="1"/>
          </p:cNvGraphicFramePr>
          <p:nvPr>
            <p:extLst>
              <p:ext uri="{D42A27DB-BD31-4B8C-83A1-F6EECF244321}">
                <p14:modId xmlns:p14="http://schemas.microsoft.com/office/powerpoint/2010/main" val="2066594889"/>
              </p:ext>
            </p:extLst>
          </p:nvPr>
        </p:nvGraphicFramePr>
        <p:xfrm>
          <a:off x="189615" y="5134976"/>
          <a:ext cx="6390106" cy="548760"/>
        </p:xfrm>
        <a:graphic>
          <a:graphicData uri="http://schemas.openxmlformats.org/drawingml/2006/table">
            <a:tbl>
              <a:tblPr/>
              <a:tblGrid>
                <a:gridCol w="1089167">
                  <a:extLst>
                    <a:ext uri="{9D8B030D-6E8A-4147-A177-3AD203B41FA5}">
                      <a16:colId xmlns:a16="http://schemas.microsoft.com/office/drawing/2014/main" val="20000"/>
                    </a:ext>
                  </a:extLst>
                </a:gridCol>
                <a:gridCol w="453192">
                  <a:extLst>
                    <a:ext uri="{9D8B030D-6E8A-4147-A177-3AD203B41FA5}">
                      <a16:colId xmlns:a16="http://schemas.microsoft.com/office/drawing/2014/main" val="20001"/>
                    </a:ext>
                  </a:extLst>
                </a:gridCol>
                <a:gridCol w="2455089">
                  <a:extLst>
                    <a:ext uri="{9D8B030D-6E8A-4147-A177-3AD203B41FA5}">
                      <a16:colId xmlns:a16="http://schemas.microsoft.com/office/drawing/2014/main" val="20002"/>
                    </a:ext>
                  </a:extLst>
                </a:gridCol>
                <a:gridCol w="386068">
                  <a:extLst>
                    <a:ext uri="{9D8B030D-6E8A-4147-A177-3AD203B41FA5}">
                      <a16:colId xmlns:a16="http://schemas.microsoft.com/office/drawing/2014/main" val="20003"/>
                    </a:ext>
                  </a:extLst>
                </a:gridCol>
                <a:gridCol w="996035">
                  <a:extLst>
                    <a:ext uri="{9D8B030D-6E8A-4147-A177-3AD203B41FA5}">
                      <a16:colId xmlns:a16="http://schemas.microsoft.com/office/drawing/2014/main" val="20004"/>
                    </a:ext>
                  </a:extLst>
                </a:gridCol>
                <a:gridCol w="1010555">
                  <a:extLst>
                    <a:ext uri="{9D8B030D-6E8A-4147-A177-3AD203B41FA5}">
                      <a16:colId xmlns:a16="http://schemas.microsoft.com/office/drawing/2014/main" val="20005"/>
                    </a:ext>
                  </a:extLst>
                </a:gridCol>
              </a:tblGrid>
              <a:tr h="0">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Terreni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10.000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0">
                <a:tc>
                  <a:txBody>
                    <a:bodyPr/>
                    <a:lstStyle/>
                    <a:p>
                      <a:pPr marL="0" marR="0" lvl="0" indent="0" algn="ctr" defTabSz="914400" rtl="0" eaLnBrk="0" fontAlgn="b" latinLnBrk="0" hangingPunct="0">
                        <a:lnSpc>
                          <a:spcPct val="75000"/>
                        </a:lnSpc>
                        <a:spcBef>
                          <a:spcPct val="0"/>
                        </a:spcBef>
                        <a:spcAft>
                          <a:spcPct val="0"/>
                        </a:spcAft>
                        <a:buClrTx/>
                        <a:buSzTx/>
                        <a:buFontTx/>
                        <a:buNone/>
                        <a:tabLst/>
                        <a:defRPr/>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31/12/X2</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Riserve da val.ne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8" charset="0"/>
                          <a:ea typeface="ＭＳ Ｐゴシック" charset="-128"/>
                        </a:rPr>
                        <a:t>10.000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graphicFrame>
        <p:nvGraphicFramePr>
          <p:cNvPr id="12" name="Tabella 11"/>
          <p:cNvGraphicFramePr>
            <a:graphicFrameLocks noGrp="1"/>
          </p:cNvGraphicFramePr>
          <p:nvPr>
            <p:extLst>
              <p:ext uri="{D42A27DB-BD31-4B8C-83A1-F6EECF244321}">
                <p14:modId xmlns:p14="http://schemas.microsoft.com/office/powerpoint/2010/main" val="3468135789"/>
              </p:ext>
            </p:extLst>
          </p:nvPr>
        </p:nvGraphicFramePr>
        <p:xfrm>
          <a:off x="206677" y="1900620"/>
          <a:ext cx="4869380" cy="1219200"/>
        </p:xfrm>
        <a:graphic>
          <a:graphicData uri="http://schemas.openxmlformats.org/drawingml/2006/table">
            <a:tbl>
              <a:tblPr firstRow="1" bandRow="1">
                <a:tableStyleId>{3B4B98B0-60AC-42C2-AFA5-B58CD77FA1E5}</a:tableStyleId>
              </a:tblPr>
              <a:tblGrid>
                <a:gridCol w="842292">
                  <a:extLst>
                    <a:ext uri="{9D8B030D-6E8A-4147-A177-3AD203B41FA5}">
                      <a16:colId xmlns:a16="http://schemas.microsoft.com/office/drawing/2014/main" val="2934291083"/>
                    </a:ext>
                  </a:extLst>
                </a:gridCol>
                <a:gridCol w="847001">
                  <a:extLst>
                    <a:ext uri="{9D8B030D-6E8A-4147-A177-3AD203B41FA5}">
                      <a16:colId xmlns:a16="http://schemas.microsoft.com/office/drawing/2014/main" val="143371300"/>
                    </a:ext>
                  </a:extLst>
                </a:gridCol>
                <a:gridCol w="872211">
                  <a:extLst>
                    <a:ext uri="{9D8B030D-6E8A-4147-A177-3AD203B41FA5}">
                      <a16:colId xmlns:a16="http://schemas.microsoft.com/office/drawing/2014/main" val="607611366"/>
                    </a:ext>
                  </a:extLst>
                </a:gridCol>
                <a:gridCol w="872660">
                  <a:extLst>
                    <a:ext uri="{9D8B030D-6E8A-4147-A177-3AD203B41FA5}">
                      <a16:colId xmlns:a16="http://schemas.microsoft.com/office/drawing/2014/main" val="4059529314"/>
                    </a:ext>
                  </a:extLst>
                </a:gridCol>
                <a:gridCol w="753483">
                  <a:extLst>
                    <a:ext uri="{9D8B030D-6E8A-4147-A177-3AD203B41FA5}">
                      <a16:colId xmlns:a16="http://schemas.microsoft.com/office/drawing/2014/main" val="1831403890"/>
                    </a:ext>
                  </a:extLst>
                </a:gridCol>
                <a:gridCol w="681733">
                  <a:extLst>
                    <a:ext uri="{9D8B030D-6E8A-4147-A177-3AD203B41FA5}">
                      <a16:colId xmlns:a16="http://schemas.microsoft.com/office/drawing/2014/main" val="3833438529"/>
                    </a:ext>
                  </a:extLst>
                </a:gridCol>
              </a:tblGrid>
              <a:tr h="168735">
                <a:tc gridSpan="6">
                  <a:txBody>
                    <a:bodyPr/>
                    <a:lstStyle/>
                    <a:p>
                      <a:pPr algn="ctr"/>
                      <a:r>
                        <a:rPr lang="it-IT" sz="1400" dirty="0">
                          <a:latin typeface="Times New Roman" panose="02020603050405020304" pitchFamily="18" charset="0"/>
                          <a:cs typeface="Times New Roman" panose="02020603050405020304" pitchFamily="18" charset="0"/>
                        </a:rPr>
                        <a:t>Situazione patrimoniale</a:t>
                      </a:r>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extLst>
                  <a:ext uri="{0D108BD9-81ED-4DB2-BD59-A6C34878D82A}">
                    <a16:rowId xmlns:a16="http://schemas.microsoft.com/office/drawing/2014/main" val="3358938522"/>
                  </a:ext>
                </a:extLst>
              </a:tr>
              <a:tr h="168735">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extLst>
                  <a:ext uri="{0D108BD9-81ED-4DB2-BD59-A6C34878D82A}">
                    <a16:rowId xmlns:a16="http://schemas.microsoft.com/office/drawing/2014/main" val="2745065938"/>
                  </a:ext>
                </a:extLst>
              </a:tr>
              <a:tr h="168735">
                <a:tc>
                  <a:txBody>
                    <a:bodyPr/>
                    <a:lstStyle/>
                    <a:p>
                      <a:r>
                        <a:rPr lang="it-IT" sz="1400" dirty="0">
                          <a:latin typeface="Times New Roman" panose="02020603050405020304" pitchFamily="18" charset="0"/>
                          <a:cs typeface="Times New Roman" panose="02020603050405020304" pitchFamily="18" charset="0"/>
                        </a:rPr>
                        <a:t>Terreni</a:t>
                      </a:r>
                    </a:p>
                  </a:txBody>
                  <a:tcPr/>
                </a:tc>
                <a:tc>
                  <a:txBody>
                    <a:bodyPr/>
                    <a:lstStyle/>
                    <a:p>
                      <a:r>
                        <a:rPr lang="it-IT" sz="1400" dirty="0">
                          <a:latin typeface="Times New Roman" panose="02020603050405020304" pitchFamily="18" charset="0"/>
                          <a:cs typeface="Times New Roman" panose="02020603050405020304" pitchFamily="18" charset="0"/>
                        </a:rPr>
                        <a:t>260.000</a:t>
                      </a:r>
                    </a:p>
                  </a:txBody>
                  <a:tcPr/>
                </a:tc>
                <a:tc>
                  <a:txBody>
                    <a:bodyPr/>
                    <a:lstStyle/>
                    <a:p>
                      <a:r>
                        <a:rPr lang="it-IT" sz="1400" dirty="0">
                          <a:latin typeface="Times New Roman" panose="02020603050405020304" pitchFamily="18" charset="0"/>
                          <a:cs typeface="Times New Roman" panose="02020603050405020304" pitchFamily="18" charset="0"/>
                        </a:rPr>
                        <a:t>290.000</a:t>
                      </a:r>
                    </a:p>
                  </a:txBody>
                  <a:tcPr/>
                </a:tc>
                <a:tc>
                  <a:txBody>
                    <a:bodyPr/>
                    <a:lstStyle/>
                    <a:p>
                      <a:r>
                        <a:rPr lang="it-IT" sz="1400" dirty="0">
                          <a:latin typeface="Times New Roman" panose="02020603050405020304" pitchFamily="18" charset="0"/>
                          <a:cs typeface="Times New Roman" panose="02020603050405020304" pitchFamily="18" charset="0"/>
                        </a:rPr>
                        <a:t>Riserva</a:t>
                      </a:r>
                    </a:p>
                  </a:txBody>
                  <a:tcPr/>
                </a:tc>
                <a:tc>
                  <a:txBody>
                    <a:bodyPr/>
                    <a:lstStyle/>
                    <a:p>
                      <a:r>
                        <a:rPr lang="it-IT" sz="1400" dirty="0">
                          <a:latin typeface="Times New Roman" panose="02020603050405020304" pitchFamily="18" charset="0"/>
                          <a:cs typeface="Times New Roman" panose="02020603050405020304" pitchFamily="18" charset="0"/>
                        </a:rPr>
                        <a:t>0</a:t>
                      </a:r>
                    </a:p>
                  </a:txBody>
                  <a:tcPr/>
                </a:tc>
                <a:tc>
                  <a:txBody>
                    <a:bodyPr/>
                    <a:lstStyle/>
                    <a:p>
                      <a:r>
                        <a:rPr lang="it-IT" sz="1400" dirty="0">
                          <a:latin typeface="Times New Roman" panose="02020603050405020304" pitchFamily="18" charset="0"/>
                          <a:cs typeface="Times New Roman" panose="02020603050405020304" pitchFamily="18" charset="0"/>
                        </a:rPr>
                        <a:t>0</a:t>
                      </a:r>
                    </a:p>
                  </a:txBody>
                  <a:tcPr/>
                </a:tc>
                <a:extLst>
                  <a:ext uri="{0D108BD9-81ED-4DB2-BD59-A6C34878D82A}">
                    <a16:rowId xmlns:a16="http://schemas.microsoft.com/office/drawing/2014/main" val="1724295347"/>
                  </a:ext>
                </a:extLst>
              </a:tr>
              <a:tr h="168735">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185962550"/>
                  </a:ext>
                </a:extLst>
              </a:tr>
            </a:tbl>
          </a:graphicData>
        </a:graphic>
      </p:graphicFrame>
      <p:graphicFrame>
        <p:nvGraphicFramePr>
          <p:cNvPr id="13" name="Tabella 12"/>
          <p:cNvGraphicFramePr>
            <a:graphicFrameLocks noGrp="1"/>
          </p:cNvGraphicFramePr>
          <p:nvPr>
            <p:extLst>
              <p:ext uri="{D42A27DB-BD31-4B8C-83A1-F6EECF244321}">
                <p14:modId xmlns:p14="http://schemas.microsoft.com/office/powerpoint/2010/main" val="1115742459"/>
              </p:ext>
            </p:extLst>
          </p:nvPr>
        </p:nvGraphicFramePr>
        <p:xfrm>
          <a:off x="5148063" y="1921768"/>
          <a:ext cx="3744416" cy="1219200"/>
        </p:xfrm>
        <a:graphic>
          <a:graphicData uri="http://schemas.openxmlformats.org/drawingml/2006/table">
            <a:tbl>
              <a:tblPr firstRow="1" bandRow="1">
                <a:tableStyleId>{3B4B98B0-60AC-42C2-AFA5-B58CD77FA1E5}</a:tableStyleId>
              </a:tblPr>
              <a:tblGrid>
                <a:gridCol w="1756379">
                  <a:extLst>
                    <a:ext uri="{9D8B030D-6E8A-4147-A177-3AD203B41FA5}">
                      <a16:colId xmlns:a16="http://schemas.microsoft.com/office/drawing/2014/main" val="2934291083"/>
                    </a:ext>
                  </a:extLst>
                </a:gridCol>
                <a:gridCol w="941702">
                  <a:extLst>
                    <a:ext uri="{9D8B030D-6E8A-4147-A177-3AD203B41FA5}">
                      <a16:colId xmlns:a16="http://schemas.microsoft.com/office/drawing/2014/main" val="143371300"/>
                    </a:ext>
                  </a:extLst>
                </a:gridCol>
                <a:gridCol w="1046335">
                  <a:extLst>
                    <a:ext uri="{9D8B030D-6E8A-4147-A177-3AD203B41FA5}">
                      <a16:colId xmlns:a16="http://schemas.microsoft.com/office/drawing/2014/main" val="607611366"/>
                    </a:ext>
                  </a:extLst>
                </a:gridCol>
              </a:tblGrid>
              <a:tr h="187764">
                <a:tc gridSpan="3">
                  <a:txBody>
                    <a:bodyPr/>
                    <a:lstStyle/>
                    <a:p>
                      <a:pPr algn="ctr"/>
                      <a:r>
                        <a:rPr lang="it-IT" sz="1400" dirty="0">
                          <a:latin typeface="Times New Roman" panose="02020603050405020304" pitchFamily="18" charset="0"/>
                          <a:cs typeface="Times New Roman" panose="02020603050405020304" pitchFamily="18" charset="0"/>
                        </a:rPr>
                        <a:t>Effetto sui valori economici</a:t>
                      </a:r>
                    </a:p>
                  </a:txBody>
                  <a:tcPr/>
                </a:tc>
                <a:tc hMerge="1">
                  <a:txBody>
                    <a:bodyPr/>
                    <a:lstStyle/>
                    <a:p>
                      <a:endParaRPr lang="it-IT" dirty="0"/>
                    </a:p>
                  </a:txBody>
                  <a:tcPr/>
                </a:tc>
                <a:tc hMerge="1">
                  <a:txBody>
                    <a:bodyPr/>
                    <a:lstStyle/>
                    <a:p>
                      <a:endParaRPr lang="it-IT" dirty="0"/>
                    </a:p>
                  </a:txBody>
                  <a:tcPr/>
                </a:tc>
                <a:extLst>
                  <a:ext uri="{0D108BD9-81ED-4DB2-BD59-A6C34878D82A}">
                    <a16:rowId xmlns:a16="http://schemas.microsoft.com/office/drawing/2014/main" val="3358938522"/>
                  </a:ext>
                </a:extLst>
              </a:tr>
              <a:tr h="187764">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extLst>
                  <a:ext uri="{0D108BD9-81ED-4DB2-BD59-A6C34878D82A}">
                    <a16:rowId xmlns:a16="http://schemas.microsoft.com/office/drawing/2014/main" val="2745065938"/>
                  </a:ext>
                </a:extLst>
              </a:tr>
              <a:tr h="187764">
                <a:tc>
                  <a:txBody>
                    <a:bodyPr/>
                    <a:lstStyle/>
                    <a:p>
                      <a:r>
                        <a:rPr lang="it-IT" sz="1400" dirty="0">
                          <a:latin typeface="Times New Roman" panose="02020603050405020304" pitchFamily="18" charset="0"/>
                          <a:cs typeface="Times New Roman" panose="02020603050405020304" pitchFamily="18" charset="0"/>
                        </a:rPr>
                        <a:t>Utile</a:t>
                      </a:r>
                    </a:p>
                  </a:txBody>
                  <a:tcPr/>
                </a:tc>
                <a:tc>
                  <a:txBody>
                    <a:bodyPr/>
                    <a:lstStyle/>
                    <a:p>
                      <a:r>
                        <a:rPr lang="it-IT" sz="1400" dirty="0">
                          <a:latin typeface="Times New Roman" panose="02020603050405020304" pitchFamily="18" charset="0"/>
                          <a:cs typeface="Times New Roman" panose="02020603050405020304" pitchFamily="18" charset="0"/>
                        </a:rPr>
                        <a:t>-40.000</a:t>
                      </a:r>
                    </a:p>
                  </a:txBody>
                  <a:tcPr/>
                </a:tc>
                <a:tc>
                  <a:txBody>
                    <a:bodyPr/>
                    <a:lstStyle/>
                    <a:p>
                      <a:r>
                        <a:rPr lang="it-IT" sz="1400" dirty="0">
                          <a:latin typeface="Times New Roman" panose="02020603050405020304" pitchFamily="18" charset="0"/>
                          <a:cs typeface="Times New Roman" panose="02020603050405020304" pitchFamily="18" charset="0"/>
                        </a:rPr>
                        <a:t>+30.000</a:t>
                      </a:r>
                    </a:p>
                  </a:txBody>
                  <a:tcPr/>
                </a:tc>
                <a:extLst>
                  <a:ext uri="{0D108BD9-81ED-4DB2-BD59-A6C34878D82A}">
                    <a16:rowId xmlns:a16="http://schemas.microsoft.com/office/drawing/2014/main" val="1724295347"/>
                  </a:ext>
                </a:extLst>
              </a:tr>
              <a:tr h="253940">
                <a:tc>
                  <a:txBody>
                    <a:bodyPr/>
                    <a:lstStyle/>
                    <a:p>
                      <a:r>
                        <a:rPr lang="it-IT" sz="1400" dirty="0">
                          <a:latin typeface="Times New Roman" panose="02020603050405020304" pitchFamily="18" charset="0"/>
                          <a:cs typeface="Times New Roman" panose="02020603050405020304" pitchFamily="18" charset="0"/>
                        </a:rPr>
                        <a:t>Reddito complessivo</a:t>
                      </a:r>
                    </a:p>
                  </a:txBody>
                  <a:tcPr/>
                </a:tc>
                <a:tc>
                  <a:txBody>
                    <a:bodyPr/>
                    <a:lstStyle/>
                    <a:p>
                      <a:r>
                        <a:rPr lang="it-IT" sz="1400" dirty="0">
                          <a:latin typeface="Times New Roman" panose="02020603050405020304" pitchFamily="18" charset="0"/>
                          <a:cs typeface="Times New Roman" panose="02020603050405020304" pitchFamily="18" charset="0"/>
                        </a:rPr>
                        <a:t>-40.000</a:t>
                      </a:r>
                    </a:p>
                  </a:txBody>
                  <a:tcPr/>
                </a:tc>
                <a:tc>
                  <a:txBody>
                    <a:bodyPr/>
                    <a:lstStyle/>
                    <a:p>
                      <a:r>
                        <a:rPr lang="it-IT" sz="1400" dirty="0">
                          <a:latin typeface="Times New Roman" panose="02020603050405020304" pitchFamily="18" charset="0"/>
                          <a:cs typeface="Times New Roman" panose="02020603050405020304" pitchFamily="18" charset="0"/>
                        </a:rPr>
                        <a:t>+30.000</a:t>
                      </a:r>
                    </a:p>
                  </a:txBody>
                  <a:tcPr/>
                </a:tc>
                <a:extLst>
                  <a:ext uri="{0D108BD9-81ED-4DB2-BD59-A6C34878D82A}">
                    <a16:rowId xmlns:a16="http://schemas.microsoft.com/office/drawing/2014/main" val="1185962550"/>
                  </a:ext>
                </a:extLst>
              </a:tr>
            </a:tbl>
          </a:graphicData>
        </a:graphic>
      </p:graphicFrame>
      <p:graphicFrame>
        <p:nvGraphicFramePr>
          <p:cNvPr id="14" name="Tabella 13"/>
          <p:cNvGraphicFramePr>
            <a:graphicFrameLocks noGrp="1"/>
          </p:cNvGraphicFramePr>
          <p:nvPr>
            <p:extLst>
              <p:ext uri="{D42A27DB-BD31-4B8C-83A1-F6EECF244321}">
                <p14:modId xmlns:p14="http://schemas.microsoft.com/office/powerpoint/2010/main" val="2718368672"/>
              </p:ext>
            </p:extLst>
          </p:nvPr>
        </p:nvGraphicFramePr>
        <p:xfrm>
          <a:off x="206678" y="5661248"/>
          <a:ext cx="4869380" cy="1219200"/>
        </p:xfrm>
        <a:graphic>
          <a:graphicData uri="http://schemas.openxmlformats.org/drawingml/2006/table">
            <a:tbl>
              <a:tblPr firstRow="1" bandRow="1">
                <a:tableStyleId>{3B4B98B0-60AC-42C2-AFA5-B58CD77FA1E5}</a:tableStyleId>
              </a:tblPr>
              <a:tblGrid>
                <a:gridCol w="842292">
                  <a:extLst>
                    <a:ext uri="{9D8B030D-6E8A-4147-A177-3AD203B41FA5}">
                      <a16:colId xmlns:a16="http://schemas.microsoft.com/office/drawing/2014/main" val="2934291083"/>
                    </a:ext>
                  </a:extLst>
                </a:gridCol>
                <a:gridCol w="847001">
                  <a:extLst>
                    <a:ext uri="{9D8B030D-6E8A-4147-A177-3AD203B41FA5}">
                      <a16:colId xmlns:a16="http://schemas.microsoft.com/office/drawing/2014/main" val="143371300"/>
                    </a:ext>
                  </a:extLst>
                </a:gridCol>
                <a:gridCol w="872211">
                  <a:extLst>
                    <a:ext uri="{9D8B030D-6E8A-4147-A177-3AD203B41FA5}">
                      <a16:colId xmlns:a16="http://schemas.microsoft.com/office/drawing/2014/main" val="607611366"/>
                    </a:ext>
                  </a:extLst>
                </a:gridCol>
                <a:gridCol w="872660">
                  <a:extLst>
                    <a:ext uri="{9D8B030D-6E8A-4147-A177-3AD203B41FA5}">
                      <a16:colId xmlns:a16="http://schemas.microsoft.com/office/drawing/2014/main" val="4059529314"/>
                    </a:ext>
                  </a:extLst>
                </a:gridCol>
                <a:gridCol w="753483">
                  <a:extLst>
                    <a:ext uri="{9D8B030D-6E8A-4147-A177-3AD203B41FA5}">
                      <a16:colId xmlns:a16="http://schemas.microsoft.com/office/drawing/2014/main" val="1831403890"/>
                    </a:ext>
                  </a:extLst>
                </a:gridCol>
                <a:gridCol w="681733">
                  <a:extLst>
                    <a:ext uri="{9D8B030D-6E8A-4147-A177-3AD203B41FA5}">
                      <a16:colId xmlns:a16="http://schemas.microsoft.com/office/drawing/2014/main" val="3833438529"/>
                    </a:ext>
                  </a:extLst>
                </a:gridCol>
              </a:tblGrid>
              <a:tr h="168735">
                <a:tc gridSpan="6">
                  <a:txBody>
                    <a:bodyPr/>
                    <a:lstStyle/>
                    <a:p>
                      <a:pPr algn="ctr"/>
                      <a:r>
                        <a:rPr lang="it-IT" sz="1400" dirty="0">
                          <a:latin typeface="Times New Roman" panose="02020603050405020304" pitchFamily="18" charset="0"/>
                          <a:cs typeface="Times New Roman" panose="02020603050405020304" pitchFamily="18" charset="0"/>
                        </a:rPr>
                        <a:t>Situazione patrimoniale</a:t>
                      </a:r>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tc hMerge="1">
                  <a:txBody>
                    <a:bodyPr/>
                    <a:lstStyle/>
                    <a:p>
                      <a:endParaRPr lang="it-IT" dirty="0"/>
                    </a:p>
                  </a:txBody>
                  <a:tcPr/>
                </a:tc>
                <a:extLst>
                  <a:ext uri="{0D108BD9-81ED-4DB2-BD59-A6C34878D82A}">
                    <a16:rowId xmlns:a16="http://schemas.microsoft.com/office/drawing/2014/main" val="3358938522"/>
                  </a:ext>
                </a:extLst>
              </a:tr>
              <a:tr h="168735">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extLst>
                  <a:ext uri="{0D108BD9-81ED-4DB2-BD59-A6C34878D82A}">
                    <a16:rowId xmlns:a16="http://schemas.microsoft.com/office/drawing/2014/main" val="2745065938"/>
                  </a:ext>
                </a:extLst>
              </a:tr>
              <a:tr h="168735">
                <a:tc>
                  <a:txBody>
                    <a:bodyPr/>
                    <a:lstStyle/>
                    <a:p>
                      <a:r>
                        <a:rPr lang="it-IT" sz="1400" dirty="0">
                          <a:latin typeface="Times New Roman" panose="02020603050405020304" pitchFamily="18" charset="0"/>
                          <a:cs typeface="Times New Roman" panose="02020603050405020304" pitchFamily="18" charset="0"/>
                        </a:rPr>
                        <a:t>Terreni</a:t>
                      </a:r>
                    </a:p>
                  </a:txBody>
                  <a:tcPr/>
                </a:tc>
                <a:tc>
                  <a:txBody>
                    <a:bodyPr/>
                    <a:lstStyle/>
                    <a:p>
                      <a:r>
                        <a:rPr lang="it-IT" sz="1400" dirty="0">
                          <a:latin typeface="Times New Roman" panose="02020603050405020304" pitchFamily="18" charset="0"/>
                          <a:cs typeface="Times New Roman" panose="02020603050405020304" pitchFamily="18" charset="0"/>
                        </a:rPr>
                        <a:t>360.000</a:t>
                      </a:r>
                    </a:p>
                  </a:txBody>
                  <a:tcPr/>
                </a:tc>
                <a:tc>
                  <a:txBody>
                    <a:bodyPr/>
                    <a:lstStyle/>
                    <a:p>
                      <a:r>
                        <a:rPr lang="it-IT" sz="1400" dirty="0">
                          <a:latin typeface="Times New Roman" panose="02020603050405020304" pitchFamily="18" charset="0"/>
                          <a:cs typeface="Times New Roman" panose="02020603050405020304" pitchFamily="18" charset="0"/>
                        </a:rPr>
                        <a:t>410.000</a:t>
                      </a:r>
                    </a:p>
                  </a:txBody>
                  <a:tcPr/>
                </a:tc>
                <a:tc>
                  <a:txBody>
                    <a:bodyPr/>
                    <a:lstStyle/>
                    <a:p>
                      <a:r>
                        <a:rPr lang="it-IT" sz="1400" dirty="0">
                          <a:latin typeface="Times New Roman" panose="02020603050405020304" pitchFamily="18" charset="0"/>
                          <a:cs typeface="Times New Roman" panose="02020603050405020304" pitchFamily="18" charset="0"/>
                        </a:rPr>
                        <a:t>Riserva</a:t>
                      </a:r>
                    </a:p>
                  </a:txBody>
                  <a:tcPr/>
                </a:tc>
                <a:tc>
                  <a:txBody>
                    <a:bodyPr/>
                    <a:lstStyle/>
                    <a:p>
                      <a:r>
                        <a:rPr lang="it-IT" sz="1400" dirty="0">
                          <a:latin typeface="Times New Roman" panose="02020603050405020304" pitchFamily="18" charset="0"/>
                          <a:cs typeface="Times New Roman" panose="02020603050405020304" pitchFamily="18" charset="0"/>
                        </a:rPr>
                        <a:t>0</a:t>
                      </a:r>
                    </a:p>
                  </a:txBody>
                  <a:tcPr/>
                </a:tc>
                <a:tc>
                  <a:txBody>
                    <a:bodyPr/>
                    <a:lstStyle/>
                    <a:p>
                      <a:r>
                        <a:rPr lang="it-IT" sz="1400" dirty="0">
                          <a:latin typeface="Times New Roman" panose="02020603050405020304" pitchFamily="18" charset="0"/>
                          <a:cs typeface="Times New Roman" panose="02020603050405020304" pitchFamily="18" charset="0"/>
                        </a:rPr>
                        <a:t>10.000</a:t>
                      </a:r>
                    </a:p>
                  </a:txBody>
                  <a:tcPr/>
                </a:tc>
                <a:extLst>
                  <a:ext uri="{0D108BD9-81ED-4DB2-BD59-A6C34878D82A}">
                    <a16:rowId xmlns:a16="http://schemas.microsoft.com/office/drawing/2014/main" val="1724295347"/>
                  </a:ext>
                </a:extLst>
              </a:tr>
              <a:tr h="168735">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a:latin typeface="Times New Roman" panose="02020603050405020304" pitchFamily="18" charset="0"/>
                        <a:cs typeface="Times New Roman" panose="02020603050405020304" pitchFamily="18" charset="0"/>
                      </a:endParaRPr>
                    </a:p>
                  </a:txBody>
                  <a:tcPr/>
                </a:tc>
                <a:tc>
                  <a:txBody>
                    <a:bodyPr/>
                    <a:lstStyle/>
                    <a:p>
                      <a:endParaRPr lang="it-IT" sz="1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185962550"/>
                  </a:ext>
                </a:extLst>
              </a:tr>
            </a:tbl>
          </a:graphicData>
        </a:graphic>
      </p:graphicFrame>
      <p:graphicFrame>
        <p:nvGraphicFramePr>
          <p:cNvPr id="15" name="Tabella 14"/>
          <p:cNvGraphicFramePr>
            <a:graphicFrameLocks noGrp="1"/>
          </p:cNvGraphicFramePr>
          <p:nvPr>
            <p:extLst>
              <p:ext uri="{D42A27DB-BD31-4B8C-83A1-F6EECF244321}">
                <p14:modId xmlns:p14="http://schemas.microsoft.com/office/powerpoint/2010/main" val="2589322442"/>
              </p:ext>
            </p:extLst>
          </p:nvPr>
        </p:nvGraphicFramePr>
        <p:xfrm>
          <a:off x="5148064" y="5682396"/>
          <a:ext cx="3744416" cy="1219200"/>
        </p:xfrm>
        <a:graphic>
          <a:graphicData uri="http://schemas.openxmlformats.org/drawingml/2006/table">
            <a:tbl>
              <a:tblPr firstRow="1" bandRow="1">
                <a:tableStyleId>{3B4B98B0-60AC-42C2-AFA5-B58CD77FA1E5}</a:tableStyleId>
              </a:tblPr>
              <a:tblGrid>
                <a:gridCol w="1756379">
                  <a:extLst>
                    <a:ext uri="{9D8B030D-6E8A-4147-A177-3AD203B41FA5}">
                      <a16:colId xmlns:a16="http://schemas.microsoft.com/office/drawing/2014/main" val="2934291083"/>
                    </a:ext>
                  </a:extLst>
                </a:gridCol>
                <a:gridCol w="941702">
                  <a:extLst>
                    <a:ext uri="{9D8B030D-6E8A-4147-A177-3AD203B41FA5}">
                      <a16:colId xmlns:a16="http://schemas.microsoft.com/office/drawing/2014/main" val="143371300"/>
                    </a:ext>
                  </a:extLst>
                </a:gridCol>
                <a:gridCol w="1046335">
                  <a:extLst>
                    <a:ext uri="{9D8B030D-6E8A-4147-A177-3AD203B41FA5}">
                      <a16:colId xmlns:a16="http://schemas.microsoft.com/office/drawing/2014/main" val="607611366"/>
                    </a:ext>
                  </a:extLst>
                </a:gridCol>
              </a:tblGrid>
              <a:tr h="187764">
                <a:tc gridSpan="3">
                  <a:txBody>
                    <a:bodyPr/>
                    <a:lstStyle/>
                    <a:p>
                      <a:pPr algn="ctr"/>
                      <a:r>
                        <a:rPr lang="it-IT" sz="1400" dirty="0">
                          <a:latin typeface="Times New Roman" panose="02020603050405020304" pitchFamily="18" charset="0"/>
                          <a:cs typeface="Times New Roman" panose="02020603050405020304" pitchFamily="18" charset="0"/>
                        </a:rPr>
                        <a:t>Effetto sui valori economici</a:t>
                      </a:r>
                    </a:p>
                  </a:txBody>
                  <a:tcPr/>
                </a:tc>
                <a:tc hMerge="1">
                  <a:txBody>
                    <a:bodyPr/>
                    <a:lstStyle/>
                    <a:p>
                      <a:endParaRPr lang="it-IT" dirty="0"/>
                    </a:p>
                  </a:txBody>
                  <a:tcPr/>
                </a:tc>
                <a:tc hMerge="1">
                  <a:txBody>
                    <a:bodyPr/>
                    <a:lstStyle/>
                    <a:p>
                      <a:endParaRPr lang="it-IT" dirty="0"/>
                    </a:p>
                  </a:txBody>
                  <a:tcPr/>
                </a:tc>
                <a:extLst>
                  <a:ext uri="{0D108BD9-81ED-4DB2-BD59-A6C34878D82A}">
                    <a16:rowId xmlns:a16="http://schemas.microsoft.com/office/drawing/2014/main" val="3358938522"/>
                  </a:ext>
                </a:extLst>
              </a:tr>
              <a:tr h="187764">
                <a:tc>
                  <a:txBody>
                    <a:bodyPr/>
                    <a:lstStyle/>
                    <a:p>
                      <a:endParaRPr lang="it-IT" sz="1400" dirty="0">
                        <a:latin typeface="Times New Roman" panose="02020603050405020304" pitchFamily="18" charset="0"/>
                        <a:cs typeface="Times New Roman" panose="02020603050405020304" pitchFamily="18" charset="0"/>
                      </a:endParaRPr>
                    </a:p>
                  </a:txBody>
                  <a:tcPr/>
                </a:tc>
                <a:tc>
                  <a:txBody>
                    <a:bodyPr/>
                    <a:lstStyle/>
                    <a:p>
                      <a:r>
                        <a:rPr lang="it-IT" sz="1400" dirty="0">
                          <a:latin typeface="Times New Roman" panose="02020603050405020304" pitchFamily="18" charset="0"/>
                          <a:cs typeface="Times New Roman" panose="02020603050405020304" pitchFamily="18" charset="0"/>
                        </a:rPr>
                        <a:t>20X1</a:t>
                      </a:r>
                    </a:p>
                  </a:txBody>
                  <a:tcPr/>
                </a:tc>
                <a:tc>
                  <a:txBody>
                    <a:bodyPr/>
                    <a:lstStyle/>
                    <a:p>
                      <a:r>
                        <a:rPr lang="it-IT" sz="1400" dirty="0">
                          <a:latin typeface="Times New Roman" panose="02020603050405020304" pitchFamily="18" charset="0"/>
                          <a:cs typeface="Times New Roman" panose="02020603050405020304" pitchFamily="18" charset="0"/>
                        </a:rPr>
                        <a:t>20X2</a:t>
                      </a:r>
                    </a:p>
                  </a:txBody>
                  <a:tcPr/>
                </a:tc>
                <a:extLst>
                  <a:ext uri="{0D108BD9-81ED-4DB2-BD59-A6C34878D82A}">
                    <a16:rowId xmlns:a16="http://schemas.microsoft.com/office/drawing/2014/main" val="2745065938"/>
                  </a:ext>
                </a:extLst>
              </a:tr>
              <a:tr h="187764">
                <a:tc>
                  <a:txBody>
                    <a:bodyPr/>
                    <a:lstStyle/>
                    <a:p>
                      <a:r>
                        <a:rPr lang="it-IT" sz="1400" dirty="0">
                          <a:latin typeface="Times New Roman" panose="02020603050405020304" pitchFamily="18" charset="0"/>
                          <a:cs typeface="Times New Roman" panose="02020603050405020304" pitchFamily="18" charset="0"/>
                        </a:rPr>
                        <a:t>Utile</a:t>
                      </a:r>
                    </a:p>
                  </a:txBody>
                  <a:tcPr/>
                </a:tc>
                <a:tc>
                  <a:txBody>
                    <a:bodyPr/>
                    <a:lstStyle/>
                    <a:p>
                      <a:r>
                        <a:rPr lang="it-IT" sz="1400" dirty="0">
                          <a:latin typeface="Times New Roman" panose="02020603050405020304" pitchFamily="18" charset="0"/>
                          <a:cs typeface="Times New Roman" panose="02020603050405020304" pitchFamily="18" charset="0"/>
                        </a:rPr>
                        <a:t>-40.000</a:t>
                      </a:r>
                    </a:p>
                  </a:txBody>
                  <a:tcPr/>
                </a:tc>
                <a:tc>
                  <a:txBody>
                    <a:bodyPr/>
                    <a:lstStyle/>
                    <a:p>
                      <a:r>
                        <a:rPr lang="it-IT" sz="1400" dirty="0">
                          <a:latin typeface="Times New Roman" panose="02020603050405020304" pitchFamily="18" charset="0"/>
                          <a:cs typeface="Times New Roman" panose="02020603050405020304" pitchFamily="18" charset="0"/>
                        </a:rPr>
                        <a:t>+40.000</a:t>
                      </a:r>
                    </a:p>
                  </a:txBody>
                  <a:tcPr/>
                </a:tc>
                <a:extLst>
                  <a:ext uri="{0D108BD9-81ED-4DB2-BD59-A6C34878D82A}">
                    <a16:rowId xmlns:a16="http://schemas.microsoft.com/office/drawing/2014/main" val="1724295347"/>
                  </a:ext>
                </a:extLst>
              </a:tr>
              <a:tr h="253940">
                <a:tc>
                  <a:txBody>
                    <a:bodyPr/>
                    <a:lstStyle/>
                    <a:p>
                      <a:r>
                        <a:rPr lang="it-IT" sz="1400" dirty="0">
                          <a:latin typeface="Times New Roman" panose="02020603050405020304" pitchFamily="18" charset="0"/>
                          <a:cs typeface="Times New Roman" panose="02020603050405020304" pitchFamily="18" charset="0"/>
                        </a:rPr>
                        <a:t>Reddito complessivo</a:t>
                      </a:r>
                    </a:p>
                  </a:txBody>
                  <a:tcPr/>
                </a:tc>
                <a:tc>
                  <a:txBody>
                    <a:bodyPr/>
                    <a:lstStyle/>
                    <a:p>
                      <a:r>
                        <a:rPr lang="it-IT" sz="1400" dirty="0">
                          <a:latin typeface="Times New Roman" panose="02020603050405020304" pitchFamily="18" charset="0"/>
                          <a:cs typeface="Times New Roman" panose="02020603050405020304" pitchFamily="18" charset="0"/>
                        </a:rPr>
                        <a:t>-40.000</a:t>
                      </a:r>
                    </a:p>
                  </a:txBody>
                  <a:tcPr/>
                </a:tc>
                <a:tc>
                  <a:txBody>
                    <a:bodyPr/>
                    <a:lstStyle/>
                    <a:p>
                      <a:r>
                        <a:rPr lang="it-IT" sz="1400" dirty="0">
                          <a:latin typeface="Times New Roman" panose="02020603050405020304" pitchFamily="18" charset="0"/>
                          <a:cs typeface="Times New Roman" panose="02020603050405020304" pitchFamily="18" charset="0"/>
                        </a:rPr>
                        <a:t>+50.000</a:t>
                      </a:r>
                    </a:p>
                  </a:txBody>
                  <a:tcPr/>
                </a:tc>
                <a:extLst>
                  <a:ext uri="{0D108BD9-81ED-4DB2-BD59-A6C34878D82A}">
                    <a16:rowId xmlns:a16="http://schemas.microsoft.com/office/drawing/2014/main" val="1185962550"/>
                  </a:ext>
                </a:extLst>
              </a:tr>
            </a:tbl>
          </a:graphicData>
        </a:graphic>
      </p:graphicFrame>
    </p:spTree>
    <p:extLst>
      <p:ext uri="{BB962C8B-B14F-4D97-AF65-F5344CB8AC3E}">
        <p14:creationId xmlns:p14="http://schemas.microsoft.com/office/powerpoint/2010/main" val="26883455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3"/>
          <p:cNvSpPr txBox="1">
            <a:spLocks noChangeArrowheads="1"/>
          </p:cNvSpPr>
          <p:nvPr/>
        </p:nvSpPr>
        <p:spPr bwMode="auto">
          <a:xfrm>
            <a:off x="684213" y="1285875"/>
            <a:ext cx="7773987"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320">
                <a:solidFill>
                  <a:srgbClr val="000000"/>
                </a:solidFill>
                <a:miter lim="800000"/>
                <a:headEnd/>
                <a:tailEnd/>
              </a14:hiddenLine>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marL="0" marR="0" lvl="0" indent="0" algn="ctr" defTabSz="914400" rtl="0" eaLnBrk="1" fontAlgn="base" latinLnBrk="0" hangingPunct="1">
              <a:lnSpc>
                <a:spcPct val="150000"/>
              </a:lnSpc>
              <a:spcBef>
                <a:spcPct val="0"/>
              </a:spcBef>
              <a:spcAft>
                <a:spcPct val="0"/>
              </a:spcAft>
              <a:buClrTx/>
              <a:buSzTx/>
              <a:buFont typeface="Eras Demi ITC"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kumimoji="0" lang="en-GB" sz="4000" b="0" i="0" u="none" strike="noStrike" kern="1200" cap="none" spc="0" normalizeH="0" baseline="0" noProof="0" dirty="0">
                <a:ln>
                  <a:noFill/>
                </a:ln>
                <a:solidFill>
                  <a:srgbClr val="000000"/>
                </a:solidFill>
                <a:effectLst/>
                <a:uLnTx/>
                <a:uFillTx/>
                <a:latin typeface="Trebuchet MS" pitchFamily="34" charset="0"/>
                <a:ea typeface="ＭＳ Ｐゴシック" charset="0"/>
              </a:rPr>
              <a:t>Le </a:t>
            </a:r>
            <a:r>
              <a:rPr kumimoji="0" lang="en-GB" sz="4000" b="0" i="0" u="none" strike="noStrike" kern="1200" cap="none" spc="0" normalizeH="0" baseline="0" noProof="0" dirty="0" err="1">
                <a:ln>
                  <a:noFill/>
                </a:ln>
                <a:solidFill>
                  <a:srgbClr val="000000"/>
                </a:solidFill>
                <a:effectLst/>
                <a:uLnTx/>
                <a:uFillTx/>
                <a:latin typeface="Trebuchet MS" pitchFamily="34" charset="0"/>
                <a:ea typeface="ＭＳ Ｐゴシック" charset="0"/>
              </a:rPr>
              <a:t>attività</a:t>
            </a:r>
            <a:r>
              <a:rPr kumimoji="0" lang="en-GB" sz="4000" b="0" i="0" u="none" strike="noStrike" kern="1200" cap="none" spc="0" normalizeH="0" baseline="0" noProof="0" dirty="0">
                <a:ln>
                  <a:noFill/>
                </a:ln>
                <a:solidFill>
                  <a:srgbClr val="000000"/>
                </a:solidFill>
                <a:effectLst/>
                <a:uLnTx/>
                <a:uFillTx/>
                <a:latin typeface="Trebuchet MS" pitchFamily="34" charset="0"/>
                <a:ea typeface="ＭＳ Ｐゴシック" charset="0"/>
              </a:rPr>
              <a:t> </a:t>
            </a:r>
            <a:r>
              <a:rPr kumimoji="0" lang="en-GB" sz="4000" b="0" i="0" u="none" strike="noStrike" kern="1200" cap="none" spc="0" normalizeH="0" baseline="0" noProof="0" dirty="0" err="1">
                <a:ln>
                  <a:noFill/>
                </a:ln>
                <a:solidFill>
                  <a:srgbClr val="000000"/>
                </a:solidFill>
                <a:effectLst/>
                <a:uLnTx/>
                <a:uFillTx/>
                <a:latin typeface="Trebuchet MS" pitchFamily="34" charset="0"/>
                <a:ea typeface="ＭＳ Ｐゴシック" charset="0"/>
              </a:rPr>
              <a:t>materiali</a:t>
            </a:r>
            <a:r>
              <a:rPr kumimoji="0" lang="en-GB" sz="4000" b="0" i="0" u="none" strike="noStrike" kern="1200" cap="none" spc="0" normalizeH="0" baseline="0" noProof="0" dirty="0">
                <a:ln>
                  <a:noFill/>
                </a:ln>
                <a:solidFill>
                  <a:srgbClr val="000000"/>
                </a:solidFill>
                <a:effectLst/>
                <a:uLnTx/>
                <a:uFillTx/>
                <a:latin typeface="Trebuchet MS" pitchFamily="34" charset="0"/>
                <a:ea typeface="ＭＳ Ｐゴシック" charset="0"/>
              </a:rPr>
              <a:t> </a:t>
            </a:r>
            <a:r>
              <a:rPr kumimoji="0" lang="en-GB" sz="4000" b="0" i="0" u="none" strike="noStrike" kern="1200" cap="none" spc="0" normalizeH="0" baseline="0" noProof="0" dirty="0" err="1">
                <a:ln>
                  <a:noFill/>
                </a:ln>
                <a:solidFill>
                  <a:srgbClr val="000000"/>
                </a:solidFill>
                <a:effectLst/>
                <a:uLnTx/>
                <a:uFillTx/>
                <a:latin typeface="Trebuchet MS" pitchFamily="34" charset="0"/>
                <a:ea typeface="ＭＳ Ｐゴシック" charset="0"/>
              </a:rPr>
              <a:t>oggetto</a:t>
            </a:r>
            <a:r>
              <a:rPr kumimoji="0" lang="en-GB" sz="4000" b="0" i="0" u="none" strike="noStrike" kern="1200" cap="none" spc="0" normalizeH="0" baseline="0" noProof="0" dirty="0">
                <a:ln>
                  <a:noFill/>
                </a:ln>
                <a:solidFill>
                  <a:srgbClr val="000000"/>
                </a:solidFill>
                <a:effectLst/>
                <a:uLnTx/>
                <a:uFillTx/>
                <a:latin typeface="Trebuchet MS" pitchFamily="34" charset="0"/>
                <a:ea typeface="ＭＳ Ｐゴシック" charset="0"/>
              </a:rPr>
              <a:t> di </a:t>
            </a:r>
            <a:r>
              <a:rPr kumimoji="0" lang="en-GB" sz="4000" b="0" i="0" u="none" strike="noStrike" kern="1200" cap="none" spc="0" normalizeH="0" baseline="0" noProof="0" dirty="0" err="1">
                <a:ln>
                  <a:noFill/>
                </a:ln>
                <a:solidFill>
                  <a:srgbClr val="000000"/>
                </a:solidFill>
                <a:effectLst/>
                <a:uLnTx/>
                <a:uFillTx/>
                <a:latin typeface="Trebuchet MS" pitchFamily="34" charset="0"/>
                <a:ea typeface="ＭＳ Ｐゴシック" charset="0"/>
              </a:rPr>
              <a:t>locazione</a:t>
            </a:r>
            <a:r>
              <a:rPr kumimoji="0" lang="en-GB" sz="4000" b="0" i="0" u="none" strike="noStrike" kern="1200" cap="none" spc="0" normalizeH="0" baseline="0" noProof="0" dirty="0">
                <a:ln>
                  <a:noFill/>
                </a:ln>
                <a:solidFill>
                  <a:srgbClr val="000000"/>
                </a:solidFill>
                <a:effectLst/>
                <a:uLnTx/>
                <a:uFillTx/>
                <a:latin typeface="Trebuchet MS" pitchFamily="34" charset="0"/>
                <a:ea typeface="ＭＳ Ｐゴシック" charset="0"/>
              </a:rPr>
              <a:t> </a:t>
            </a:r>
            <a:r>
              <a:rPr kumimoji="0" lang="en-GB" sz="4000" b="0" i="0" u="none" strike="noStrike" kern="1200" cap="none" spc="0" normalizeH="0" baseline="0" noProof="0" dirty="0" err="1">
                <a:ln>
                  <a:noFill/>
                </a:ln>
                <a:solidFill>
                  <a:srgbClr val="000000"/>
                </a:solidFill>
                <a:effectLst/>
                <a:uLnTx/>
                <a:uFillTx/>
                <a:latin typeface="Trebuchet MS" pitchFamily="34" charset="0"/>
                <a:ea typeface="ＭＳ Ｐゴシック" charset="0"/>
              </a:rPr>
              <a:t>finanziaria</a:t>
            </a:r>
            <a:r>
              <a:rPr kumimoji="0" lang="en-GB" sz="4000" b="0" i="0" u="none" strike="noStrike" kern="1200" cap="none" spc="0" normalizeH="0" baseline="0" noProof="0" dirty="0">
                <a:ln>
                  <a:noFill/>
                </a:ln>
                <a:solidFill>
                  <a:srgbClr val="000000"/>
                </a:solidFill>
                <a:effectLst/>
                <a:uLnTx/>
                <a:uFillTx/>
                <a:latin typeface="Trebuchet MS" pitchFamily="34" charset="0"/>
                <a:ea typeface="ＭＳ Ｐゴシック" charset="0"/>
              </a:rPr>
              <a:t>:</a:t>
            </a:r>
          </a:p>
          <a:p>
            <a:pPr marL="0" marR="0" lvl="0" indent="0" algn="ctr" defTabSz="914400" rtl="0" eaLnBrk="1" fontAlgn="base" latinLnBrk="0" hangingPunct="1">
              <a:lnSpc>
                <a:spcPct val="150000"/>
              </a:lnSpc>
              <a:spcBef>
                <a:spcPct val="0"/>
              </a:spcBef>
              <a:spcAft>
                <a:spcPct val="0"/>
              </a:spcAft>
              <a:buClrTx/>
              <a:buSzTx/>
              <a:buFont typeface="Eras Demi ITC"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kumimoji="0" lang="en-GB" sz="4000" b="0" i="0" u="none" strike="noStrike" kern="1200" cap="none" spc="0" normalizeH="0" baseline="0" noProof="0" dirty="0" err="1">
                <a:ln>
                  <a:noFill/>
                </a:ln>
                <a:solidFill>
                  <a:srgbClr val="000000"/>
                </a:solidFill>
                <a:effectLst/>
                <a:uLnTx/>
                <a:uFillTx/>
                <a:latin typeface="Trebuchet MS" pitchFamily="34" charset="0"/>
                <a:ea typeface="ＭＳ Ｐゴシック" charset="0"/>
              </a:rPr>
              <a:t>dallo</a:t>
            </a:r>
            <a:r>
              <a:rPr kumimoji="0" lang="en-GB" sz="4000" b="0" i="0" u="none" strike="noStrike" kern="1200" cap="none" spc="0" normalizeH="0" baseline="0" noProof="0" dirty="0">
                <a:ln>
                  <a:noFill/>
                </a:ln>
                <a:solidFill>
                  <a:srgbClr val="000000"/>
                </a:solidFill>
                <a:effectLst/>
                <a:uLnTx/>
                <a:uFillTx/>
                <a:latin typeface="Trebuchet MS" pitchFamily="34" charset="0"/>
                <a:ea typeface="ＭＳ Ｐゴシック" charset="0"/>
              </a:rPr>
              <a:t> IAS 17 </a:t>
            </a:r>
            <a:r>
              <a:rPr kumimoji="0" lang="en-GB" sz="4000" b="0" i="0" u="none" strike="noStrike" kern="1200" cap="none" spc="0" normalizeH="0" baseline="0" noProof="0" dirty="0" err="1">
                <a:ln>
                  <a:noFill/>
                </a:ln>
                <a:solidFill>
                  <a:srgbClr val="000000"/>
                </a:solidFill>
                <a:effectLst/>
                <a:uLnTx/>
                <a:uFillTx/>
                <a:latin typeface="Trebuchet MS" pitchFamily="34" charset="0"/>
                <a:ea typeface="ＭＳ Ｐゴシック" charset="0"/>
              </a:rPr>
              <a:t>all’IFRS</a:t>
            </a:r>
            <a:r>
              <a:rPr kumimoji="0" lang="en-GB" sz="4000" b="0" i="0" u="none" strike="noStrike" kern="1200" cap="none" spc="0" normalizeH="0" baseline="0" noProof="0" dirty="0">
                <a:ln>
                  <a:noFill/>
                </a:ln>
                <a:solidFill>
                  <a:srgbClr val="000000"/>
                </a:solidFill>
                <a:effectLst/>
                <a:uLnTx/>
                <a:uFillTx/>
                <a:latin typeface="Trebuchet MS" pitchFamily="34" charset="0"/>
                <a:ea typeface="ＭＳ Ｐゴシック" charset="0"/>
              </a:rPr>
              <a:t> 16</a:t>
            </a:r>
          </a:p>
        </p:txBody>
      </p:sp>
      <p:sp>
        <p:nvSpPr>
          <p:cNvPr id="33795" name="Text Box 6"/>
          <p:cNvSpPr txBox="1">
            <a:spLocks noChangeArrowheads="1"/>
          </p:cNvSpPr>
          <p:nvPr/>
        </p:nvSpPr>
        <p:spPr bwMode="auto">
          <a:xfrm>
            <a:off x="6444208" y="583307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marL="0" marR="0" lvl="0" indent="0" algn="r" defTabSz="914400" rtl="0" eaLnBrk="1" fontAlgn="base" latinLnBrk="0" hangingPunct="1">
              <a:lnSpc>
                <a:spcPct val="100000"/>
              </a:lnSpc>
              <a:spcBef>
                <a:spcPct val="0"/>
              </a:spcBef>
              <a:spcAft>
                <a:spcPct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fld id="{99057A44-0F1D-C84D-B674-0C6465D05D17}" type="slidenum">
              <a:rPr kumimoji="0" lang="en-GB" sz="1400" b="0" i="0" u="none" strike="noStrike" kern="1200" cap="none" spc="0" normalizeH="0" baseline="0" noProof="0">
                <a:ln>
                  <a:noFill/>
                </a:ln>
                <a:solidFill>
                  <a:srgbClr val="000000"/>
                </a:solidFill>
                <a:effectLst/>
                <a:uLnTx/>
                <a:uFillTx/>
                <a:latin typeface="Trebuchet MS" pitchFamily="34" charset="0"/>
                <a:ea typeface="ＭＳ Ｐゴシック" charset="0"/>
              </a:rPr>
              <a:pPr marL="0" marR="0" lvl="0" indent="0" algn="r" defTabSz="914400" rtl="0" eaLnBrk="1" fontAlgn="base" latinLnBrk="0" hangingPunct="1">
                <a:lnSpc>
                  <a:spcPct val="100000"/>
                </a:lnSpc>
                <a:spcBef>
                  <a:spcPct val="0"/>
                </a:spcBef>
                <a:spcAft>
                  <a:spcPct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t>26</a:t>
            </a:fld>
            <a:endParaRPr kumimoji="0" lang="en-GB" sz="1400" b="0" i="0" u="none" strike="noStrike" kern="1200" cap="none" spc="0" normalizeH="0" baseline="0" noProof="0">
              <a:ln>
                <a:noFill/>
              </a:ln>
              <a:solidFill>
                <a:srgbClr val="000000"/>
              </a:solidFill>
              <a:effectLst/>
              <a:uLnTx/>
              <a:uFillTx/>
              <a:latin typeface="Trebuchet MS" pitchFamily="34" charset="0"/>
              <a:ea typeface="ＭＳ Ｐゴシック" charset="0"/>
            </a:endParaRPr>
          </a:p>
        </p:txBody>
      </p:sp>
      <p:pic>
        <p:nvPicPr>
          <p:cNvPr id="33796" name="Picture 8" descr="C:\Documents and Settings\Windows Xp Pro\Impostazioni locali\Temporary Internet Files\Content.IE5\3J4SNO3H\MCj04382730000[1].wmf"/>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714625" y="5259388"/>
            <a:ext cx="364331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egnaposto numero diapositiva 1"/>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Arial" charset="0"/>
                <a:ea typeface="ＭＳ Ｐゴシック" charset="0"/>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sz="825" b="0" i="0" u="none" strike="noStrike" kern="1200" cap="none" spc="0" normalizeH="0" baseline="0" noProof="0">
              <a:ln>
                <a:noFill/>
              </a:ln>
              <a:solidFill>
                <a:prstClr val="black">
                  <a:tint val="75000"/>
                </a:prstClr>
              </a:solidFill>
              <a:effectLst/>
              <a:uLnTx/>
              <a:uFillTx/>
              <a:latin typeface="Arial" charset="0"/>
              <a:ea typeface="ＭＳ Ｐゴシック" charset="0"/>
              <a:cs typeface="+mn-cs"/>
            </a:endParaRPr>
          </a:p>
        </p:txBody>
      </p:sp>
    </p:spTree>
    <p:extLst>
      <p:ext uri="{BB962C8B-B14F-4D97-AF65-F5344CB8AC3E}">
        <p14:creationId xmlns:p14="http://schemas.microsoft.com/office/powerpoint/2010/main" val="40059043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idx="1"/>
          </p:nvPr>
        </p:nvSpPr>
        <p:spPr>
          <a:xfrm>
            <a:off x="179512" y="1700808"/>
            <a:ext cx="8507413" cy="2952750"/>
          </a:xfrm>
          <a:solidFill>
            <a:schemeClr val="bg1"/>
          </a:solidFill>
        </p:spPr>
        <p:txBody>
          <a:bodyPr>
            <a:normAutofit/>
          </a:bodyPr>
          <a:lstStyle/>
          <a:p>
            <a:pPr algn="ctr" eaLnBrk="1" hangingPunct="1">
              <a:buFont typeface="Wingdings" pitchFamily="2" charset="2"/>
              <a:buNone/>
            </a:pPr>
            <a:r>
              <a:rPr lang="it-IT" sz="1600" b="1" dirty="0">
                <a:effectLst/>
                <a:latin typeface="Trebuchet MS" pitchFamily="34" charset="0"/>
              </a:rPr>
              <a:t>LO IAS 17 CLASSIFICA LE OPERAZIONI DI LEASING IN:</a:t>
            </a:r>
          </a:p>
          <a:p>
            <a:pPr algn="just" eaLnBrk="1" hangingPunct="1">
              <a:buFont typeface="Wingdings" pitchFamily="2" charset="2"/>
              <a:buNone/>
            </a:pPr>
            <a:r>
              <a:rPr lang="it-IT" sz="1600" i="1" u="sng" dirty="0">
                <a:effectLst/>
                <a:latin typeface="Trebuchet MS" pitchFamily="34" charset="0"/>
              </a:rPr>
              <a:t>Leasing Finanziario</a:t>
            </a:r>
            <a:r>
              <a:rPr lang="it-IT" sz="1600" dirty="0">
                <a:effectLst/>
                <a:latin typeface="Trebuchet MS" pitchFamily="34" charset="0"/>
              </a:rPr>
              <a:t>: leasing che trasferisce </a:t>
            </a:r>
            <a:r>
              <a:rPr lang="it-IT" sz="1600" dirty="0">
                <a:effectLst/>
                <a:latin typeface="Trebuchet MS" pitchFamily="34" charset="0"/>
                <a:cs typeface="Times New Roman" pitchFamily="18" charset="0"/>
              </a:rPr>
              <a:t>di fatto tutti i rischi e i benefici derivanti dalla proprietà di un bene. Al termine del contratto la titolarità può essere trasferita o no</a:t>
            </a:r>
            <a:endParaRPr lang="it-IT" sz="1600" dirty="0">
              <a:effectLst/>
              <a:latin typeface="Trebuchet MS" pitchFamily="34" charset="0"/>
            </a:endParaRPr>
          </a:p>
          <a:p>
            <a:pPr algn="just" eaLnBrk="1" hangingPunct="1">
              <a:buFont typeface="Wingdings" pitchFamily="2" charset="2"/>
              <a:buNone/>
            </a:pPr>
            <a:r>
              <a:rPr lang="it-IT" sz="1600" i="1" u="sng" dirty="0">
                <a:effectLst/>
                <a:latin typeface="Trebuchet MS" pitchFamily="34" charset="0"/>
              </a:rPr>
              <a:t>Leasing Operativo</a:t>
            </a:r>
            <a:r>
              <a:rPr lang="it-IT" sz="1600" dirty="0">
                <a:effectLst/>
                <a:latin typeface="Trebuchet MS" pitchFamily="34" charset="0"/>
              </a:rPr>
              <a:t>: qualsiasi leasing differente dal leasing finanziario (categoria residuale)</a:t>
            </a:r>
          </a:p>
          <a:p>
            <a:pPr algn="just" eaLnBrk="1" hangingPunct="1">
              <a:buFont typeface="Wingdings" pitchFamily="2" charset="2"/>
              <a:buNone/>
            </a:pPr>
            <a:endParaRPr lang="it-IT" sz="1600" dirty="0">
              <a:effectLst/>
              <a:latin typeface="Trebuchet MS" pitchFamily="34" charset="0"/>
            </a:endParaRPr>
          </a:p>
        </p:txBody>
      </p:sp>
      <p:sp>
        <p:nvSpPr>
          <p:cNvPr id="19461" name="Text Box 5"/>
          <p:cNvSpPr txBox="1">
            <a:spLocks noChangeArrowheads="1"/>
          </p:cNvSpPr>
          <p:nvPr/>
        </p:nvSpPr>
        <p:spPr bwMode="auto">
          <a:xfrm>
            <a:off x="395536" y="692696"/>
            <a:ext cx="8137525" cy="915988"/>
          </a:xfrm>
          <a:prstGeom prst="rect">
            <a:avLst/>
          </a:prstGeom>
          <a:solidFill>
            <a:schemeClr val="bg1"/>
          </a:solidFill>
          <a:ln>
            <a:noFill/>
          </a:ln>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it-IT" sz="1800" b="0" i="1" u="none" strike="noStrike" kern="1200" cap="none" spc="0" normalizeH="0" baseline="0" noProof="0" dirty="0">
                <a:ln>
                  <a:noFill/>
                </a:ln>
                <a:solidFill>
                  <a:prstClr val="black"/>
                </a:solidFill>
                <a:effectLst/>
                <a:uLnTx/>
                <a:uFillTx/>
                <a:latin typeface="Trebuchet MS" pitchFamily="34" charset="0"/>
                <a:ea typeface="MS PGothic" pitchFamily="34" charset="-128"/>
                <a:cs typeface="+mn-cs"/>
              </a:rPr>
              <a:t>Il leasing è un contratto per mezzo del quale il locatore trasferisce al locatario, in cambio di un pagamento o di una serie di pagamenti, il diritto all’</a:t>
            </a:r>
            <a:r>
              <a:rPr kumimoji="0" lang="it-IT" altLang="ja-JP" sz="1800" b="0" i="1" u="none" strike="noStrike" kern="1200" cap="none" spc="0" normalizeH="0" baseline="0" noProof="0" dirty="0">
                <a:ln>
                  <a:noFill/>
                </a:ln>
                <a:solidFill>
                  <a:prstClr val="black"/>
                </a:solidFill>
                <a:effectLst/>
                <a:uLnTx/>
                <a:uFillTx/>
                <a:latin typeface="Trebuchet MS" pitchFamily="34" charset="0"/>
                <a:ea typeface="MS PGothic" pitchFamily="34" charset="-128"/>
                <a:cs typeface="+mn-cs"/>
              </a:rPr>
              <a:t>utilizzo di un bene per un periodo di tempo stabilito </a:t>
            </a:r>
            <a:r>
              <a:rPr kumimoji="0" lang="it-IT" altLang="ja-JP" sz="1800" b="0" i="0" u="none" strike="noStrike" kern="1200" cap="none" spc="0" normalizeH="0" baseline="0" noProof="0" dirty="0">
                <a:ln>
                  <a:noFill/>
                </a:ln>
                <a:solidFill>
                  <a:prstClr val="black"/>
                </a:solidFill>
                <a:effectLst/>
                <a:uLnTx/>
                <a:uFillTx/>
                <a:latin typeface="Trebuchet MS" pitchFamily="34" charset="0"/>
                <a:ea typeface="MS PGothic" pitchFamily="34" charset="-128"/>
                <a:cs typeface="+mn-cs"/>
              </a:rPr>
              <a:t>(IAS 17 - §4)</a:t>
            </a:r>
            <a:endParaRPr kumimoji="0" lang="it-IT" sz="1800" b="0" i="0" u="none" strike="noStrike" kern="1200" cap="none" spc="0" normalizeH="0" baseline="0" noProof="0" dirty="0">
              <a:ln>
                <a:noFill/>
              </a:ln>
              <a:solidFill>
                <a:prstClr val="black"/>
              </a:solidFill>
              <a:effectLst/>
              <a:uLnTx/>
              <a:uFillTx/>
              <a:latin typeface="Trebuchet MS" pitchFamily="34" charset="0"/>
              <a:ea typeface="MS PGothic" pitchFamily="34" charset="-128"/>
              <a:cs typeface="+mn-cs"/>
            </a:endParaRPr>
          </a:p>
        </p:txBody>
      </p:sp>
      <p:sp>
        <p:nvSpPr>
          <p:cNvPr id="19462" name="Rectangle 7"/>
          <p:cNvSpPr>
            <a:spLocks noChangeArrowheads="1"/>
          </p:cNvSpPr>
          <p:nvPr/>
        </p:nvSpPr>
        <p:spPr bwMode="auto">
          <a:xfrm>
            <a:off x="971550" y="85725"/>
            <a:ext cx="79216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sz="2000" b="1" i="1" u="none" strike="noStrike" kern="1200" cap="none" spc="0" normalizeH="0" baseline="0" noProof="0" dirty="0">
                <a:ln>
                  <a:noFill/>
                </a:ln>
                <a:solidFill>
                  <a:prstClr val="black"/>
                </a:solidFill>
                <a:effectLst/>
                <a:uLnTx/>
                <a:uFillTx/>
                <a:latin typeface="Arial" charset="0"/>
                <a:ea typeface="ＭＳ Ｐゴシック" charset="0"/>
                <a:cs typeface="+mn-cs"/>
              </a:rPr>
              <a:t>Le attività materiali oggetto di locazione finanziaria</a:t>
            </a:r>
          </a:p>
        </p:txBody>
      </p:sp>
      <p:sp>
        <p:nvSpPr>
          <p:cNvPr id="2" name="Segnaposto numero diapositiva 1"/>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Arial" charset="0"/>
                <a:ea typeface="ＭＳ Ｐゴシック" charset="0"/>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sz="825" b="0" i="0" u="none" strike="noStrike" kern="1200" cap="none" spc="0" normalizeH="0" baseline="0" noProof="0">
              <a:ln>
                <a:noFill/>
              </a:ln>
              <a:solidFill>
                <a:prstClr val="black">
                  <a:tint val="75000"/>
                </a:prstClr>
              </a:solidFill>
              <a:effectLst/>
              <a:uLnTx/>
              <a:uFillTx/>
              <a:latin typeface="Arial" charset="0"/>
              <a:ea typeface="ＭＳ Ｐゴシック" charset="0"/>
              <a:cs typeface="+mn-cs"/>
            </a:endParaRPr>
          </a:p>
        </p:txBody>
      </p:sp>
      <p:sp>
        <p:nvSpPr>
          <p:cNvPr id="8" name="Rectangle 3">
            <a:extLst>
              <a:ext uri="{FF2B5EF4-FFF2-40B4-BE49-F238E27FC236}">
                <a16:creationId xmlns:a16="http://schemas.microsoft.com/office/drawing/2014/main" id="{D3B9A89C-1D99-456C-B715-66FBFB8780E4}"/>
              </a:ext>
            </a:extLst>
          </p:cNvPr>
          <p:cNvSpPr>
            <a:spLocks noChangeArrowheads="1"/>
          </p:cNvSpPr>
          <p:nvPr/>
        </p:nvSpPr>
        <p:spPr bwMode="auto">
          <a:xfrm>
            <a:off x="766887" y="3478707"/>
            <a:ext cx="7920038" cy="1657350"/>
          </a:xfrm>
          <a:prstGeom prst="rect">
            <a:avLst/>
          </a:prstGeom>
          <a:noFill/>
          <a:ln w="9525">
            <a:noFill/>
            <a:miter lim="800000"/>
            <a:headEnd/>
            <a:tailEnd/>
          </a:ln>
          <a:effectLst/>
        </p:spPr>
        <p:txBody>
          <a:bodyPr/>
          <a:lstStyle/>
          <a:p>
            <a:pPr marL="0" marR="0" lvl="0" indent="0" algn="ctr" defTabSz="914400" rtl="0" eaLnBrk="1" fontAlgn="base" latinLnBrk="0" hangingPunct="1">
              <a:lnSpc>
                <a:spcPct val="100000"/>
              </a:lnSpc>
              <a:spcBef>
                <a:spcPct val="20000"/>
              </a:spcBef>
              <a:spcAft>
                <a:spcPct val="0"/>
              </a:spcAft>
              <a:buClr>
                <a:srgbClr val="0563C1"/>
              </a:buClr>
              <a:buSzPct val="70000"/>
              <a:buFont typeface="Wingdings" pitchFamily="2" charset="2"/>
              <a:buNone/>
              <a:tabLst/>
              <a:defRPr/>
            </a:pPr>
            <a:r>
              <a:rPr kumimoji="0" lang="it-IT" sz="1600" b="0" i="0" u="none" strike="noStrike" kern="1200" cap="none" spc="0" normalizeH="0" baseline="0" noProof="0">
                <a:ln>
                  <a:noFill/>
                </a:ln>
                <a:solidFill>
                  <a:prstClr val="black"/>
                </a:solidFill>
                <a:effectLst>
                  <a:outerShdw blurRad="38100" dist="38100" dir="2700000" algn="tl">
                    <a:srgbClr val="000000"/>
                  </a:outerShdw>
                </a:effectLst>
                <a:uLnTx/>
                <a:uFillTx/>
                <a:latin typeface="Trebuchet MS" pitchFamily="34" charset="0"/>
                <a:ea typeface="ＭＳ Ｐゴシック" charset="0"/>
                <a:cs typeface="+mn-cs"/>
              </a:rPr>
              <a:t>La classificazione dei contratti di leasing è strumentale alla valutazione degli stessi:</a:t>
            </a:r>
          </a:p>
          <a:p>
            <a:pPr marL="0" marR="0" lvl="0" indent="0" algn="just" defTabSz="914400" rtl="0" eaLnBrk="1" fontAlgn="base" latinLnBrk="0" hangingPunct="1">
              <a:lnSpc>
                <a:spcPct val="100000"/>
              </a:lnSpc>
              <a:spcBef>
                <a:spcPct val="20000"/>
              </a:spcBef>
              <a:spcAft>
                <a:spcPct val="0"/>
              </a:spcAft>
              <a:buClr>
                <a:srgbClr val="0563C1"/>
              </a:buClr>
              <a:buSzPct val="70000"/>
              <a:buFont typeface="Wingdings" pitchFamily="2" charset="2"/>
              <a:buNone/>
              <a:tabLst/>
              <a:defRPr/>
            </a:pPr>
            <a:endParaRPr kumimoji="0" lang="it-IT" sz="1600" b="0" i="0" u="none" strike="noStrike" kern="1200" cap="none" spc="0" normalizeH="0" baseline="0" noProof="0">
              <a:ln>
                <a:noFill/>
              </a:ln>
              <a:solidFill>
                <a:prstClr val="black"/>
              </a:solidFill>
              <a:effectLst>
                <a:outerShdw blurRad="38100" dist="38100" dir="2700000" algn="tl">
                  <a:srgbClr val="000000"/>
                </a:outerShdw>
              </a:effectLst>
              <a:uLnTx/>
              <a:uFillTx/>
              <a:latin typeface="Trebuchet MS" pitchFamily="34" charset="0"/>
              <a:ea typeface="ＭＳ Ｐゴシック" charset="0"/>
              <a:cs typeface="+mn-cs"/>
            </a:endParaRPr>
          </a:p>
          <a:p>
            <a:pPr marL="0" marR="0" lvl="0" indent="0" algn="just" defTabSz="914400" rtl="0" eaLnBrk="1" fontAlgn="base" latinLnBrk="0" hangingPunct="1">
              <a:lnSpc>
                <a:spcPct val="100000"/>
              </a:lnSpc>
              <a:spcBef>
                <a:spcPct val="20000"/>
              </a:spcBef>
              <a:spcAft>
                <a:spcPct val="0"/>
              </a:spcAft>
              <a:buClr>
                <a:srgbClr val="0563C1"/>
              </a:buClr>
              <a:buSzPct val="70000"/>
              <a:buFont typeface="Wingdings" pitchFamily="2" charset="2"/>
              <a:buNone/>
              <a:tabLst/>
              <a:defRPr/>
            </a:pPr>
            <a:r>
              <a:rPr kumimoji="0" lang="it-IT" sz="1600" b="1" i="1" u="sng" strike="noStrike" kern="1200" cap="none" spc="0" normalizeH="0" baseline="0" noProof="0">
                <a:ln>
                  <a:noFill/>
                </a:ln>
                <a:solidFill>
                  <a:prstClr val="black"/>
                </a:solidFill>
                <a:effectLst>
                  <a:outerShdw blurRad="38100" dist="38100" dir="2700000" algn="tl">
                    <a:srgbClr val="000000"/>
                  </a:outerShdw>
                </a:effectLst>
                <a:uLnTx/>
                <a:uFillTx/>
                <a:latin typeface="Trebuchet MS" pitchFamily="34" charset="0"/>
                <a:ea typeface="ＭＳ Ｐゴシック" charset="0"/>
                <a:cs typeface="+mn-cs"/>
              </a:rPr>
              <a:t>Leasing finanziario</a:t>
            </a:r>
            <a:r>
              <a:rPr kumimoji="0" lang="it-IT" sz="1600" b="1" i="1" u="none" strike="noStrike" kern="1200" cap="none" spc="0" normalizeH="0" baseline="0" noProof="0">
                <a:ln>
                  <a:noFill/>
                </a:ln>
                <a:solidFill>
                  <a:prstClr val="black"/>
                </a:solidFill>
                <a:effectLst>
                  <a:outerShdw blurRad="38100" dist="38100" dir="2700000" algn="tl">
                    <a:srgbClr val="000000"/>
                  </a:outerShdw>
                </a:effectLst>
                <a:uLnTx/>
                <a:uFillTx/>
                <a:latin typeface="Trebuchet MS" pitchFamily="34" charset="0"/>
                <a:ea typeface="ＭＳ Ｐゴシック" charset="0"/>
                <a:cs typeface="+mn-cs"/>
              </a:rPr>
              <a:t>			</a:t>
            </a:r>
            <a:r>
              <a:rPr kumimoji="0" lang="it-IT" sz="1600" b="1" i="0" u="none" strike="noStrike" kern="1200" cap="none" spc="0" normalizeH="0" baseline="0" noProof="0">
                <a:ln>
                  <a:noFill/>
                </a:ln>
                <a:solidFill>
                  <a:prstClr val="black"/>
                </a:solidFill>
                <a:effectLst>
                  <a:outerShdw blurRad="38100" dist="38100" dir="2700000" algn="tl">
                    <a:srgbClr val="000000"/>
                  </a:outerShdw>
                </a:effectLst>
                <a:uLnTx/>
                <a:uFillTx/>
                <a:latin typeface="Trebuchet MS" pitchFamily="34" charset="0"/>
                <a:ea typeface="ＭＳ Ｐゴシック" charset="0"/>
                <a:cs typeface="+mn-cs"/>
              </a:rPr>
              <a:t>METODO FINANZIARIO</a:t>
            </a:r>
          </a:p>
          <a:p>
            <a:pPr marL="0" marR="0" lvl="0" indent="0" algn="just" defTabSz="914400" rtl="0" eaLnBrk="1" fontAlgn="base" latinLnBrk="0" hangingPunct="1">
              <a:lnSpc>
                <a:spcPct val="100000"/>
              </a:lnSpc>
              <a:spcBef>
                <a:spcPct val="20000"/>
              </a:spcBef>
              <a:spcAft>
                <a:spcPct val="0"/>
              </a:spcAft>
              <a:buClr>
                <a:srgbClr val="0563C1"/>
              </a:buClr>
              <a:buSzPct val="70000"/>
              <a:buFont typeface="Wingdings" pitchFamily="2" charset="2"/>
              <a:buNone/>
              <a:tabLst/>
              <a:defRPr/>
            </a:pPr>
            <a:endParaRPr kumimoji="0" lang="it-IT" sz="1600" b="1" i="1" u="sng" strike="noStrike" kern="1200" cap="none" spc="0" normalizeH="0" baseline="0" noProof="0">
              <a:ln>
                <a:noFill/>
              </a:ln>
              <a:solidFill>
                <a:prstClr val="black"/>
              </a:solidFill>
              <a:effectLst>
                <a:outerShdw blurRad="38100" dist="38100" dir="2700000" algn="tl">
                  <a:srgbClr val="000000"/>
                </a:outerShdw>
              </a:effectLst>
              <a:uLnTx/>
              <a:uFillTx/>
              <a:latin typeface="Trebuchet MS" pitchFamily="34" charset="0"/>
              <a:ea typeface="ＭＳ Ｐゴシック" charset="0"/>
              <a:cs typeface="+mn-cs"/>
            </a:endParaRPr>
          </a:p>
          <a:p>
            <a:pPr marL="0" marR="0" lvl="0" indent="0" algn="just" defTabSz="914400" rtl="0" eaLnBrk="1" fontAlgn="base" latinLnBrk="0" hangingPunct="1">
              <a:lnSpc>
                <a:spcPct val="100000"/>
              </a:lnSpc>
              <a:spcBef>
                <a:spcPct val="20000"/>
              </a:spcBef>
              <a:spcAft>
                <a:spcPct val="0"/>
              </a:spcAft>
              <a:buClr>
                <a:srgbClr val="0563C1"/>
              </a:buClr>
              <a:buSzPct val="70000"/>
              <a:buFont typeface="Wingdings" pitchFamily="2" charset="2"/>
              <a:buNone/>
              <a:tabLst/>
              <a:defRPr/>
            </a:pPr>
            <a:r>
              <a:rPr kumimoji="0" lang="it-IT" sz="1600" b="1" i="1" u="sng" strike="noStrike" kern="1200" cap="none" spc="0" normalizeH="0" baseline="0" noProof="0">
                <a:ln>
                  <a:noFill/>
                </a:ln>
                <a:solidFill>
                  <a:prstClr val="black"/>
                </a:solidFill>
                <a:effectLst>
                  <a:outerShdw blurRad="38100" dist="38100" dir="2700000" algn="tl">
                    <a:srgbClr val="000000"/>
                  </a:outerShdw>
                </a:effectLst>
                <a:uLnTx/>
                <a:uFillTx/>
                <a:latin typeface="Trebuchet MS" pitchFamily="34" charset="0"/>
                <a:ea typeface="ＭＳ Ｐゴシック" charset="0"/>
                <a:cs typeface="+mn-cs"/>
              </a:rPr>
              <a:t>Leasing operativo	</a:t>
            </a:r>
            <a:r>
              <a:rPr kumimoji="0" lang="it-IT" sz="1600" b="1" i="1" u="none" strike="noStrike" kern="1200" cap="none" spc="0" normalizeH="0" baseline="0" noProof="0">
                <a:ln>
                  <a:noFill/>
                </a:ln>
                <a:solidFill>
                  <a:prstClr val="black"/>
                </a:solidFill>
                <a:effectLst>
                  <a:outerShdw blurRad="38100" dist="38100" dir="2700000" algn="tl">
                    <a:srgbClr val="000000"/>
                  </a:outerShdw>
                </a:effectLst>
                <a:uLnTx/>
                <a:uFillTx/>
                <a:latin typeface="Trebuchet MS" pitchFamily="34" charset="0"/>
                <a:ea typeface="ＭＳ Ｐゴシック" charset="0"/>
                <a:cs typeface="+mn-cs"/>
              </a:rPr>
              <a:t>			</a:t>
            </a:r>
            <a:r>
              <a:rPr kumimoji="0" lang="it-IT" sz="1600" b="1" i="0" u="none" strike="noStrike" kern="1200" cap="none" spc="0" normalizeH="0" baseline="0" noProof="0">
                <a:ln>
                  <a:noFill/>
                </a:ln>
                <a:solidFill>
                  <a:prstClr val="black"/>
                </a:solidFill>
                <a:effectLst>
                  <a:outerShdw blurRad="38100" dist="38100" dir="2700000" algn="tl">
                    <a:srgbClr val="000000"/>
                  </a:outerShdw>
                </a:effectLst>
                <a:uLnTx/>
                <a:uFillTx/>
                <a:latin typeface="Trebuchet MS" pitchFamily="34" charset="0"/>
                <a:ea typeface="ＭＳ Ｐゴシック" charset="0"/>
                <a:cs typeface="+mn-cs"/>
              </a:rPr>
              <a:t>METODO PATRIMONIALE</a:t>
            </a:r>
          </a:p>
          <a:p>
            <a:pPr marL="0" marR="0" lvl="0" indent="0" algn="just" defTabSz="914400" rtl="0" eaLnBrk="1" fontAlgn="base" latinLnBrk="0" hangingPunct="1">
              <a:lnSpc>
                <a:spcPct val="100000"/>
              </a:lnSpc>
              <a:spcBef>
                <a:spcPct val="20000"/>
              </a:spcBef>
              <a:spcAft>
                <a:spcPct val="0"/>
              </a:spcAft>
              <a:buClr>
                <a:srgbClr val="0563C1"/>
              </a:buClr>
              <a:buSzPct val="70000"/>
              <a:buFont typeface="Wingdings" pitchFamily="2" charset="2"/>
              <a:buNone/>
              <a:tabLst/>
              <a:defRPr/>
            </a:pPr>
            <a:endParaRPr kumimoji="0" lang="it-IT" sz="1600" b="1" i="0" u="none" strike="noStrike" kern="1200" cap="none" spc="0" normalizeH="0" baseline="0" noProof="0">
              <a:ln>
                <a:noFill/>
              </a:ln>
              <a:solidFill>
                <a:prstClr val="black"/>
              </a:solidFill>
              <a:effectLst>
                <a:outerShdw blurRad="38100" dist="38100" dir="2700000" algn="tl">
                  <a:srgbClr val="000000"/>
                </a:outerShdw>
              </a:effectLst>
              <a:uLnTx/>
              <a:uFillTx/>
              <a:latin typeface="Trebuchet MS" pitchFamily="34" charset="0"/>
              <a:ea typeface="ＭＳ Ｐゴシック" charset="0"/>
              <a:cs typeface="+mn-cs"/>
            </a:endParaRPr>
          </a:p>
        </p:txBody>
      </p:sp>
      <p:sp>
        <p:nvSpPr>
          <p:cNvPr id="9" name="AutoShape 4">
            <a:extLst>
              <a:ext uri="{FF2B5EF4-FFF2-40B4-BE49-F238E27FC236}">
                <a16:creationId xmlns:a16="http://schemas.microsoft.com/office/drawing/2014/main" id="{308C0035-4DE3-4D53-92C9-90FA5A5861CD}"/>
              </a:ext>
            </a:extLst>
          </p:cNvPr>
          <p:cNvSpPr>
            <a:spLocks noChangeArrowheads="1"/>
          </p:cNvSpPr>
          <p:nvPr/>
        </p:nvSpPr>
        <p:spPr bwMode="auto">
          <a:xfrm>
            <a:off x="3502150" y="4127994"/>
            <a:ext cx="1439862" cy="287338"/>
          </a:xfrm>
          <a:prstGeom prst="rightArrow">
            <a:avLst>
              <a:gd name="adj1" fmla="val 50000"/>
              <a:gd name="adj2" fmla="val 125276"/>
            </a:avLst>
          </a:prstGeom>
          <a:solidFill>
            <a:srgbClr val="FFFF00"/>
          </a:solidFill>
          <a:ln w="9525">
            <a:solidFill>
              <a:schemeClr val="tx1"/>
            </a:solid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rebuchet MS" pitchFamily="34" charset="0"/>
              <a:ea typeface="ＭＳ Ｐゴシック" charset="0"/>
              <a:cs typeface="+mn-cs"/>
            </a:endParaRPr>
          </a:p>
        </p:txBody>
      </p:sp>
      <p:sp>
        <p:nvSpPr>
          <p:cNvPr id="10" name="AutoShape 5">
            <a:extLst>
              <a:ext uri="{FF2B5EF4-FFF2-40B4-BE49-F238E27FC236}">
                <a16:creationId xmlns:a16="http://schemas.microsoft.com/office/drawing/2014/main" id="{B31A634C-5ECA-44D7-8F74-D706DB4A3695}"/>
              </a:ext>
            </a:extLst>
          </p:cNvPr>
          <p:cNvSpPr>
            <a:spLocks noChangeArrowheads="1"/>
          </p:cNvSpPr>
          <p:nvPr/>
        </p:nvSpPr>
        <p:spPr bwMode="auto">
          <a:xfrm>
            <a:off x="3502150" y="4704257"/>
            <a:ext cx="1439862" cy="287337"/>
          </a:xfrm>
          <a:prstGeom prst="rightArrow">
            <a:avLst>
              <a:gd name="adj1" fmla="val 50000"/>
              <a:gd name="adj2" fmla="val 125276"/>
            </a:avLst>
          </a:prstGeom>
          <a:solidFill>
            <a:srgbClr val="FFFF00"/>
          </a:solidFill>
          <a:ln w="9525">
            <a:solidFill>
              <a:schemeClr val="tx1"/>
            </a:solid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rebuchet MS" pitchFamily="34" charset="0"/>
              <a:ea typeface="ＭＳ Ｐゴシック" charset="0"/>
              <a:cs typeface="+mn-cs"/>
            </a:endParaRPr>
          </a:p>
        </p:txBody>
      </p:sp>
    </p:spTree>
    <p:extLst>
      <p:ext uri="{BB962C8B-B14F-4D97-AF65-F5344CB8AC3E}">
        <p14:creationId xmlns:p14="http://schemas.microsoft.com/office/powerpoint/2010/main" val="21212024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1520" y="365760"/>
            <a:ext cx="8712967" cy="1695088"/>
          </a:xfrm>
          <a:ln>
            <a:noFill/>
          </a:ln>
        </p:spPr>
        <p:style>
          <a:lnRef idx="2">
            <a:schemeClr val="dk1"/>
          </a:lnRef>
          <a:fillRef idx="1">
            <a:schemeClr val="lt1"/>
          </a:fillRef>
          <a:effectRef idx="0">
            <a:schemeClr val="dk1"/>
          </a:effectRef>
          <a:fontRef idx="minor">
            <a:schemeClr val="dk1"/>
          </a:fontRef>
        </p:style>
        <p:txBody>
          <a:bodyPr>
            <a:noAutofit/>
          </a:bodyPr>
          <a:lstStyle/>
          <a:p>
            <a:pPr algn="ctr"/>
            <a:r>
              <a:rPr lang="it-IT" sz="3500" dirty="0">
                <a:latin typeface="Trebuchet MS" pitchFamily="34" charset="0"/>
              </a:rPr>
              <a:t>Il nuovo </a:t>
            </a:r>
            <a:br>
              <a:rPr lang="it-IT" sz="3500" dirty="0">
                <a:latin typeface="Trebuchet MS" pitchFamily="34" charset="0"/>
              </a:rPr>
            </a:br>
            <a:r>
              <a:rPr lang="it-IT" sz="3500" dirty="0">
                <a:latin typeface="Trebuchet MS" pitchFamily="34" charset="0"/>
              </a:rPr>
              <a:t>principio contabile internazionale </a:t>
            </a:r>
            <a:br>
              <a:rPr lang="it-IT" sz="3500" dirty="0">
                <a:latin typeface="Trebuchet MS" pitchFamily="34" charset="0"/>
              </a:rPr>
            </a:br>
            <a:r>
              <a:rPr lang="it-IT" sz="3500" b="1" dirty="0">
                <a:latin typeface="Trebuchet MS" pitchFamily="34" charset="0"/>
              </a:rPr>
              <a:t>IFRS 16 </a:t>
            </a:r>
            <a:r>
              <a:rPr lang="it-IT" sz="3500" b="1" i="1" dirty="0" err="1">
                <a:latin typeface="Trebuchet MS" pitchFamily="34" charset="0"/>
              </a:rPr>
              <a:t>Leases</a:t>
            </a:r>
            <a:endParaRPr lang="it-IT" sz="3500" b="1" dirty="0"/>
          </a:p>
        </p:txBody>
      </p:sp>
      <p:sp>
        <p:nvSpPr>
          <p:cNvPr id="3" name="Segnaposto contenuto 2"/>
          <p:cNvSpPr>
            <a:spLocks noGrp="1"/>
          </p:cNvSpPr>
          <p:nvPr>
            <p:ph idx="1"/>
          </p:nvPr>
        </p:nvSpPr>
        <p:spPr/>
        <p:txBody>
          <a:bodyPr>
            <a:normAutofit fontScale="92500" lnSpcReduction="20000"/>
          </a:bodyPr>
          <a:lstStyle/>
          <a:p>
            <a:pPr marL="0" indent="0" algn="ctr">
              <a:buNone/>
            </a:pPr>
            <a:endParaRPr lang="it-IT" sz="2400" i="1" dirty="0">
              <a:latin typeface="Trebuchet MS" pitchFamily="34" charset="0"/>
            </a:endParaRPr>
          </a:p>
          <a:p>
            <a:pPr marL="0" indent="0" algn="ctr">
              <a:buNone/>
            </a:pPr>
            <a:endParaRPr lang="it-IT" sz="2400" i="1" dirty="0">
              <a:latin typeface="Trebuchet MS" pitchFamily="34" charset="0"/>
            </a:endParaRPr>
          </a:p>
          <a:p>
            <a:pPr marL="0" indent="0" algn="ctr">
              <a:buNone/>
            </a:pPr>
            <a:r>
              <a:rPr lang="it-IT" sz="2400" i="1" dirty="0">
                <a:latin typeface="Trebuchet MS" pitchFamily="34" charset="0"/>
              </a:rPr>
              <a:t>è stato approvato dallo IASB il 13 gennaio 2016, dopo il periodo di consultazione iniziato nel 2006, e omologato il 31 ottobre 2017 con il Regolamento UE 2017/1986</a:t>
            </a:r>
          </a:p>
          <a:p>
            <a:pPr marL="0" indent="0" algn="ctr">
              <a:buNone/>
            </a:pPr>
            <a:endParaRPr lang="it-IT" dirty="0"/>
          </a:p>
          <a:p>
            <a:pPr marL="0" indent="0" algn="ctr">
              <a:buNone/>
            </a:pPr>
            <a:r>
              <a:rPr lang="it-IT" dirty="0"/>
              <a:t>Il nuovo Principio sostituisce integralmente lo </a:t>
            </a:r>
            <a:r>
              <a:rPr lang="it-IT" b="1" dirty="0"/>
              <a:t>IAS 17</a:t>
            </a:r>
            <a:r>
              <a:rPr lang="it-IT" dirty="0"/>
              <a:t>, Leasing ed alcune specifiche interpretazioni in merito contenute in:</a:t>
            </a:r>
          </a:p>
          <a:p>
            <a:pPr algn="ctr">
              <a:buFontTx/>
              <a:buChar char="-"/>
            </a:pPr>
            <a:r>
              <a:rPr lang="it-IT" b="1" dirty="0"/>
              <a:t>IFRIC 4</a:t>
            </a:r>
            <a:r>
              <a:rPr lang="it-IT" dirty="0"/>
              <a:t>, determinare se un contratto contiene un leasing</a:t>
            </a:r>
          </a:p>
          <a:p>
            <a:pPr algn="ctr">
              <a:buFontTx/>
              <a:buChar char="-"/>
            </a:pPr>
            <a:r>
              <a:rPr lang="it-IT" b="1" dirty="0"/>
              <a:t>SIC 15</a:t>
            </a:r>
            <a:r>
              <a:rPr lang="it-IT" dirty="0"/>
              <a:t>, Leasing operativo-incentivi</a:t>
            </a:r>
          </a:p>
          <a:p>
            <a:pPr algn="ctr">
              <a:buFontTx/>
              <a:buChar char="-"/>
            </a:pPr>
            <a:r>
              <a:rPr lang="it-IT" b="1" dirty="0"/>
              <a:t>SIC 27</a:t>
            </a:r>
            <a:r>
              <a:rPr lang="it-IT" dirty="0"/>
              <a:t>, la valutazione della sostanza delle operazioni nella forma legale del leasing</a:t>
            </a:r>
          </a:p>
          <a:p>
            <a:pPr algn="ctr">
              <a:buFontTx/>
              <a:buChar char="-"/>
            </a:pPr>
            <a:endParaRPr lang="it-IT" b="1" dirty="0"/>
          </a:p>
          <a:p>
            <a:pPr marL="0" indent="0" algn="ctr">
              <a:buNone/>
            </a:pPr>
            <a:r>
              <a:rPr lang="it-IT" b="1" dirty="0"/>
              <a:t>Entrata in vigore IFRS 16</a:t>
            </a:r>
          </a:p>
          <a:p>
            <a:pPr marL="0" indent="0" algn="ctr">
              <a:buNone/>
            </a:pPr>
            <a:r>
              <a:rPr lang="it-IT" b="1" dirty="0"/>
              <a:t>1° GENNAIO 2019</a:t>
            </a:r>
          </a:p>
        </p:txBody>
      </p:sp>
      <p:sp>
        <p:nvSpPr>
          <p:cNvPr id="4" name="Segnaposto numero diapositiva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001436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a:extLst>
              <a:ext uri="{FF2B5EF4-FFF2-40B4-BE49-F238E27FC236}">
                <a16:creationId xmlns:a16="http://schemas.microsoft.com/office/drawing/2014/main" id="{04CF25FA-C8CD-4CE7-BF7E-E36091EF9C3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29</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Rettangolo 4">
            <a:extLst>
              <a:ext uri="{FF2B5EF4-FFF2-40B4-BE49-F238E27FC236}">
                <a16:creationId xmlns:a16="http://schemas.microsoft.com/office/drawing/2014/main" id="{32664907-FCE7-4B7C-85ED-31253036AD54}"/>
              </a:ext>
            </a:extLst>
          </p:cNvPr>
          <p:cNvSpPr/>
          <p:nvPr/>
        </p:nvSpPr>
        <p:spPr>
          <a:xfrm>
            <a:off x="-72380" y="3140968"/>
            <a:ext cx="971972" cy="523220"/>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black"/>
                </a:solidFill>
                <a:effectLst/>
                <a:uLnTx/>
                <a:uFillTx/>
                <a:latin typeface="Calibri"/>
                <a:ea typeface="+mn-ea"/>
                <a:cs typeface="+mn-cs"/>
              </a:rPr>
              <a:t>IFRS 16:</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err="1">
                <a:ln>
                  <a:noFill/>
                </a:ln>
                <a:solidFill>
                  <a:prstClr val="black"/>
                </a:solidFill>
                <a:effectLst/>
                <a:uLnTx/>
                <a:uFillTx/>
                <a:latin typeface="Calibri"/>
                <a:ea typeface="+mn-ea"/>
                <a:cs typeface="+mn-cs"/>
              </a:rPr>
              <a:t>Leases</a:t>
            </a:r>
            <a:endParaRPr kumimoji="0" lang="it-IT"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Parentesi graffa aperta 5">
            <a:extLst>
              <a:ext uri="{FF2B5EF4-FFF2-40B4-BE49-F238E27FC236}">
                <a16:creationId xmlns:a16="http://schemas.microsoft.com/office/drawing/2014/main" id="{36868022-3154-49CA-8344-4858270DCF0D}"/>
              </a:ext>
            </a:extLst>
          </p:cNvPr>
          <p:cNvSpPr/>
          <p:nvPr/>
        </p:nvSpPr>
        <p:spPr>
          <a:xfrm>
            <a:off x="659191" y="0"/>
            <a:ext cx="577805" cy="6852284"/>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Rettangolo 6">
            <a:extLst>
              <a:ext uri="{FF2B5EF4-FFF2-40B4-BE49-F238E27FC236}">
                <a16:creationId xmlns:a16="http://schemas.microsoft.com/office/drawing/2014/main" id="{5A7CE40D-208D-448E-8776-6D7890E85CE4}"/>
              </a:ext>
            </a:extLst>
          </p:cNvPr>
          <p:cNvSpPr/>
          <p:nvPr/>
        </p:nvSpPr>
        <p:spPr>
          <a:xfrm>
            <a:off x="959895" y="280283"/>
            <a:ext cx="1204176" cy="338554"/>
          </a:xfrm>
          <a:prstGeom prst="rect">
            <a:avLst/>
          </a:prstGeom>
        </p:spPr>
        <p:txBody>
          <a:bodyPr wrap="non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Oggetto</a:t>
            </a:r>
          </a:p>
        </p:txBody>
      </p:sp>
      <p:sp>
        <p:nvSpPr>
          <p:cNvPr id="8" name="Rettangolo 7">
            <a:extLst>
              <a:ext uri="{FF2B5EF4-FFF2-40B4-BE49-F238E27FC236}">
                <a16:creationId xmlns:a16="http://schemas.microsoft.com/office/drawing/2014/main" id="{29D08EB6-AC57-4794-957B-F980A4F87CA6}"/>
              </a:ext>
            </a:extLst>
          </p:cNvPr>
          <p:cNvSpPr/>
          <p:nvPr/>
        </p:nvSpPr>
        <p:spPr>
          <a:xfrm>
            <a:off x="959895" y="897107"/>
            <a:ext cx="1876295" cy="584775"/>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Applicazione ed esenzioni</a:t>
            </a:r>
          </a:p>
        </p:txBody>
      </p:sp>
      <p:sp>
        <p:nvSpPr>
          <p:cNvPr id="9" name="Freccia a destra 8">
            <a:extLst>
              <a:ext uri="{FF2B5EF4-FFF2-40B4-BE49-F238E27FC236}">
                <a16:creationId xmlns:a16="http://schemas.microsoft.com/office/drawing/2014/main" id="{F3F6D72C-F9AF-4E81-A272-9704D9169F6A}"/>
              </a:ext>
            </a:extLst>
          </p:cNvPr>
          <p:cNvSpPr/>
          <p:nvPr/>
        </p:nvSpPr>
        <p:spPr>
          <a:xfrm>
            <a:off x="2232470" y="325869"/>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ttangolo 9">
            <a:extLst>
              <a:ext uri="{FF2B5EF4-FFF2-40B4-BE49-F238E27FC236}">
                <a16:creationId xmlns:a16="http://schemas.microsoft.com/office/drawing/2014/main" id="{1BFA97DB-0A1B-465E-A35B-0C4FDA0331FC}"/>
              </a:ext>
            </a:extLst>
          </p:cNvPr>
          <p:cNvSpPr/>
          <p:nvPr/>
        </p:nvSpPr>
        <p:spPr>
          <a:xfrm>
            <a:off x="2483768" y="2295"/>
            <a:ext cx="6660232" cy="830997"/>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Regole relative alla contabilizzazione, valutazione, presentazione in bilancio delle operazioni di leasing, affitto, noleggio, locazione e comodato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lease</a:t>
            </a:r>
            <a:r>
              <a:rPr kumimoji="0" lang="it-IT" sz="1600" b="0" i="0" u="none" strike="noStrike" kern="1200" cap="none" spc="0" normalizeH="0" baseline="0" noProof="0" dirty="0">
                <a:ln>
                  <a:noFill/>
                </a:ln>
                <a:solidFill>
                  <a:prstClr val="black"/>
                </a:solidFill>
                <a:effectLst/>
                <a:uLnTx/>
                <a:uFillTx/>
                <a:latin typeface="Calibri"/>
                <a:ea typeface="+mn-ea"/>
                <a:cs typeface="+mn-cs"/>
              </a:rPr>
              <a:t>) da parte dei locatori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lessor</a:t>
            </a:r>
            <a:r>
              <a:rPr kumimoji="0" lang="it-IT" sz="1600" b="0" i="1" u="none" strike="noStrike" kern="1200" cap="none" spc="0" normalizeH="0" baseline="0" noProof="0" dirty="0">
                <a:ln>
                  <a:noFill/>
                </a:ln>
                <a:solidFill>
                  <a:prstClr val="black"/>
                </a:solidFill>
                <a:effectLst/>
                <a:uLnTx/>
                <a:uFillTx/>
                <a:latin typeface="Calibri"/>
                <a:ea typeface="+mn-ea"/>
                <a:cs typeface="+mn-cs"/>
              </a:rPr>
              <a:t>)</a:t>
            </a:r>
            <a:r>
              <a:rPr kumimoji="0" lang="it-IT" sz="1600" b="0" i="0" u="none" strike="noStrike" kern="1200" cap="none" spc="0" normalizeH="0" baseline="0" noProof="0" dirty="0">
                <a:ln>
                  <a:noFill/>
                </a:ln>
                <a:solidFill>
                  <a:prstClr val="black"/>
                </a:solidFill>
                <a:effectLst/>
                <a:uLnTx/>
                <a:uFillTx/>
                <a:latin typeface="Calibri"/>
                <a:ea typeface="+mn-ea"/>
                <a:cs typeface="+mn-cs"/>
              </a:rPr>
              <a:t> e dei locatari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lessee</a:t>
            </a:r>
            <a:r>
              <a:rPr kumimoji="0" lang="it-IT" sz="1600" b="0" i="1" u="none" strike="noStrike" kern="1200" cap="none" spc="0" normalizeH="0" baseline="0" noProof="0" dirty="0">
                <a:ln>
                  <a:noFill/>
                </a:ln>
                <a:solidFill>
                  <a:prstClr val="black"/>
                </a:solidFill>
                <a:effectLst/>
                <a:uLnTx/>
                <a:uFillTx/>
                <a:latin typeface="Calibri"/>
                <a:ea typeface="+mn-ea"/>
                <a:cs typeface="+mn-cs"/>
              </a:rPr>
              <a:t>)</a:t>
            </a:r>
            <a:r>
              <a:rPr kumimoji="0" lang="it-IT" sz="1600" b="0" i="0" u="none" strike="noStrike" kern="1200" cap="none" spc="0" normalizeH="0" baseline="0" noProof="0" dirty="0">
                <a:ln>
                  <a:noFill/>
                </a:ln>
                <a:solidFill>
                  <a:prstClr val="black"/>
                </a:solidFill>
                <a:effectLst/>
                <a:uLnTx/>
                <a:uFillTx/>
                <a:latin typeface="Calibri"/>
                <a:ea typeface="+mn-ea"/>
                <a:cs typeface="+mn-cs"/>
              </a:rPr>
              <a:t>.  </a:t>
            </a:r>
          </a:p>
        </p:txBody>
      </p:sp>
      <p:sp>
        <p:nvSpPr>
          <p:cNvPr id="11" name="Freccia a destra 10">
            <a:extLst>
              <a:ext uri="{FF2B5EF4-FFF2-40B4-BE49-F238E27FC236}">
                <a16:creationId xmlns:a16="http://schemas.microsoft.com/office/drawing/2014/main" id="{362C7CEE-9BFD-4152-B8F5-DFADD50CAEBF}"/>
              </a:ext>
            </a:extLst>
          </p:cNvPr>
          <p:cNvSpPr/>
          <p:nvPr/>
        </p:nvSpPr>
        <p:spPr>
          <a:xfrm>
            <a:off x="2617967" y="942693"/>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ttangolo 11">
            <a:extLst>
              <a:ext uri="{FF2B5EF4-FFF2-40B4-BE49-F238E27FC236}">
                <a16:creationId xmlns:a16="http://schemas.microsoft.com/office/drawing/2014/main" id="{DB1B3DB8-DC91-4FF1-8207-551EFC1A7DB3}"/>
              </a:ext>
            </a:extLst>
          </p:cNvPr>
          <p:cNvSpPr/>
          <p:nvPr/>
        </p:nvSpPr>
        <p:spPr>
          <a:xfrm>
            <a:off x="2836190" y="896151"/>
            <a:ext cx="6307809" cy="2308324"/>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Contratti che rientrano nella categoria dei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leases</a:t>
            </a:r>
            <a:r>
              <a:rPr kumimoji="0" lang="it-IT" sz="1600" b="0" i="0" u="none" strike="noStrike" kern="1200" cap="none" spc="0" normalizeH="0" baseline="0" noProof="0" dirty="0">
                <a:ln>
                  <a:noFill/>
                </a:ln>
                <a:solidFill>
                  <a:prstClr val="black"/>
                </a:solidFill>
                <a:effectLst/>
                <a:uLnTx/>
                <a:uFillTx/>
                <a:latin typeface="Calibri"/>
                <a:ea typeface="+mn-ea"/>
                <a:cs typeface="+mn-cs"/>
              </a:rPr>
              <a:t> eccezion fatta per:</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 contratti che riguardano l’uso dei minerali, olii, gas naturale ed altre risorse non rinnovabili</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le attività biologiche dello IAS 41</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 </a:t>
            </a:r>
            <a:r>
              <a:rPr kumimoji="0" lang="it-IT" sz="1600" b="0" i="1" u="none" strike="noStrike" kern="1200" cap="none" spc="0" normalizeH="0" baseline="0" noProof="0" dirty="0">
                <a:ln>
                  <a:noFill/>
                </a:ln>
                <a:solidFill>
                  <a:prstClr val="black"/>
                </a:solidFill>
                <a:effectLst/>
                <a:uLnTx/>
                <a:uFillTx/>
                <a:latin typeface="Calibri"/>
                <a:ea typeface="+mn-ea"/>
                <a:cs typeface="+mn-cs"/>
              </a:rPr>
              <a:t>service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concession</a:t>
            </a:r>
            <a:r>
              <a:rPr kumimoji="0" lang="it-IT" sz="1600" b="0" i="1" u="none" strike="noStrike" kern="1200" cap="none" spc="0" normalizeH="0" baseline="0" noProof="0" dirty="0">
                <a:ln>
                  <a:noFill/>
                </a:ln>
                <a:solidFill>
                  <a:prstClr val="black"/>
                </a:solidFill>
                <a:effectLst/>
                <a:uLnTx/>
                <a:uFillTx/>
                <a:latin typeface="Calibri"/>
                <a:ea typeface="+mn-ea"/>
                <a:cs typeface="+mn-cs"/>
              </a:rPr>
              <a:t>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arrangements</a:t>
            </a:r>
            <a:r>
              <a:rPr kumimoji="0" lang="it-IT" sz="1600" b="0" i="1" u="none" strike="noStrike" kern="1200" cap="none" spc="0" normalizeH="0" baseline="0" noProof="0" dirty="0">
                <a:ln>
                  <a:noFill/>
                </a:ln>
                <a:solidFill>
                  <a:prstClr val="black"/>
                </a:solidFill>
                <a:effectLst/>
                <a:uLnTx/>
                <a:uFillTx/>
                <a:latin typeface="Calibri"/>
                <a:ea typeface="+mn-ea"/>
                <a:cs typeface="+mn-cs"/>
              </a:rPr>
              <a:t> </a:t>
            </a:r>
            <a:r>
              <a:rPr kumimoji="0" lang="it-IT" sz="1600" b="0" i="0" u="none" strike="noStrike" kern="1200" cap="none" spc="0" normalizeH="0" baseline="0" noProof="0" dirty="0">
                <a:ln>
                  <a:noFill/>
                </a:ln>
                <a:solidFill>
                  <a:prstClr val="black"/>
                </a:solidFill>
                <a:effectLst/>
                <a:uLnTx/>
                <a:uFillTx/>
                <a:latin typeface="Calibri"/>
                <a:ea typeface="+mn-ea"/>
                <a:cs typeface="+mn-cs"/>
              </a:rPr>
              <a:t>oggetto dell’IFRIC 12</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licenze della proprietà intellettuale concesse dal </a:t>
            </a:r>
            <a:r>
              <a:rPr kumimoji="0" lang="it-IT" sz="1600" b="0" i="0" u="none" strike="noStrike" kern="1200" cap="none" spc="0" normalizeH="0" baseline="0" noProof="0" dirty="0" err="1">
                <a:ln>
                  <a:noFill/>
                </a:ln>
                <a:solidFill>
                  <a:prstClr val="black"/>
                </a:solidFill>
                <a:effectLst/>
                <a:uLnTx/>
                <a:uFillTx/>
                <a:latin typeface="Calibri"/>
                <a:ea typeface="+mn-ea"/>
                <a:cs typeface="+mn-cs"/>
              </a:rPr>
              <a:t>lessor</a:t>
            </a:r>
            <a:r>
              <a:rPr kumimoji="0" lang="it-IT" sz="1600" b="0" i="0" u="none" strike="noStrike" kern="1200" cap="none" spc="0" normalizeH="0" baseline="0" noProof="0" dirty="0">
                <a:ln>
                  <a:noFill/>
                </a:ln>
                <a:solidFill>
                  <a:prstClr val="black"/>
                </a:solidFill>
                <a:effectLst/>
                <a:uLnTx/>
                <a:uFillTx/>
                <a:latin typeface="Calibri"/>
                <a:ea typeface="+mn-ea"/>
                <a:cs typeface="+mn-cs"/>
              </a:rPr>
              <a:t> che rientrano nell’ambito di applicazione dell’IFRS 15</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diritti di cui è titolare un </a:t>
            </a:r>
            <a:r>
              <a:rPr kumimoji="0" lang="it-IT" sz="1600" b="0" i="1" u="none" strike="noStrike" kern="1200" cap="none" spc="0" normalizeH="0" baseline="0" noProof="0" dirty="0">
                <a:ln>
                  <a:noFill/>
                </a:ln>
                <a:solidFill>
                  <a:prstClr val="black"/>
                </a:solidFill>
                <a:effectLst/>
                <a:uLnTx/>
                <a:uFillTx/>
                <a:latin typeface="Calibri"/>
                <a:ea typeface="+mn-ea"/>
                <a:cs typeface="+mn-cs"/>
              </a:rPr>
              <a:t>lessee </a:t>
            </a:r>
            <a:r>
              <a:rPr kumimoji="0" lang="it-IT" sz="1600" b="0" i="0" u="none" strike="noStrike" kern="1200" cap="none" spc="0" normalizeH="0" baseline="0" noProof="0" dirty="0">
                <a:ln>
                  <a:noFill/>
                </a:ln>
                <a:solidFill>
                  <a:prstClr val="black"/>
                </a:solidFill>
                <a:effectLst/>
                <a:uLnTx/>
                <a:uFillTx/>
                <a:latin typeface="Calibri"/>
                <a:ea typeface="+mn-ea"/>
                <a:cs typeface="+mn-cs"/>
              </a:rPr>
              <a:t>derivanti da accordi di licenza oggetto di disciplina da parte dello IAS 38  (es. film, video, testi)</a:t>
            </a:r>
          </a:p>
        </p:txBody>
      </p:sp>
      <p:sp>
        <p:nvSpPr>
          <p:cNvPr id="13" name="Rettangolo 12">
            <a:extLst>
              <a:ext uri="{FF2B5EF4-FFF2-40B4-BE49-F238E27FC236}">
                <a16:creationId xmlns:a16="http://schemas.microsoft.com/office/drawing/2014/main" id="{4E76C3BD-B580-4D08-8A67-610111030E94}"/>
              </a:ext>
            </a:extLst>
          </p:cNvPr>
          <p:cNvSpPr/>
          <p:nvPr/>
        </p:nvSpPr>
        <p:spPr>
          <a:xfrm>
            <a:off x="969799" y="3163372"/>
            <a:ext cx="1876295" cy="338554"/>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Esoneri</a:t>
            </a:r>
          </a:p>
        </p:txBody>
      </p:sp>
      <p:sp>
        <p:nvSpPr>
          <p:cNvPr id="14" name="Freccia a destra 13">
            <a:extLst>
              <a:ext uri="{FF2B5EF4-FFF2-40B4-BE49-F238E27FC236}">
                <a16:creationId xmlns:a16="http://schemas.microsoft.com/office/drawing/2014/main" id="{70CE35D2-975D-4B33-AE64-FCAE006FD8FE}"/>
              </a:ext>
            </a:extLst>
          </p:cNvPr>
          <p:cNvSpPr/>
          <p:nvPr/>
        </p:nvSpPr>
        <p:spPr>
          <a:xfrm>
            <a:off x="2617966" y="3195619"/>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ttangolo 14">
            <a:extLst>
              <a:ext uri="{FF2B5EF4-FFF2-40B4-BE49-F238E27FC236}">
                <a16:creationId xmlns:a16="http://schemas.microsoft.com/office/drawing/2014/main" id="{A04D825C-18D9-4980-9CEC-D8FDDF43C0FF}"/>
              </a:ext>
            </a:extLst>
          </p:cNvPr>
          <p:cNvSpPr/>
          <p:nvPr/>
        </p:nvSpPr>
        <p:spPr>
          <a:xfrm>
            <a:off x="2836191" y="3140968"/>
            <a:ext cx="6307809" cy="1077218"/>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 </a:t>
            </a:r>
            <a:r>
              <a:rPr kumimoji="0" lang="it-IT" sz="1600" b="0" i="1" u="none" strike="noStrike" kern="1200" cap="none" spc="0" normalizeH="0" baseline="0" noProof="0" dirty="0">
                <a:ln>
                  <a:noFill/>
                </a:ln>
                <a:solidFill>
                  <a:prstClr val="black"/>
                </a:solidFill>
                <a:effectLst/>
                <a:uLnTx/>
                <a:uFillTx/>
                <a:latin typeface="Calibri"/>
                <a:ea typeface="+mn-ea"/>
                <a:cs typeface="+mn-cs"/>
              </a:rPr>
              <a:t>lessee</a:t>
            </a:r>
            <a:r>
              <a:rPr kumimoji="0" lang="it-IT" sz="1600" b="0" i="0" u="none" strike="noStrike" kern="1200" cap="none" spc="0" normalizeH="0" baseline="0" noProof="0" dirty="0">
                <a:ln>
                  <a:noFill/>
                </a:ln>
                <a:solidFill>
                  <a:prstClr val="black"/>
                </a:solidFill>
                <a:effectLst/>
                <a:uLnTx/>
                <a:uFillTx/>
                <a:latin typeface="Calibri"/>
                <a:ea typeface="+mn-ea"/>
                <a:cs typeface="+mn-cs"/>
              </a:rPr>
              <a:t> non applicano le nuove regole dell’IFRS 16 in caso di:</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contratti a breve termine (</a:t>
            </a:r>
            <a:r>
              <a:rPr kumimoji="0" lang="it-IT" sz="1600" b="0" i="1" u="none" strike="noStrike" kern="1200" cap="none" spc="0" normalizeH="0" baseline="0" noProof="0" dirty="0">
                <a:ln>
                  <a:noFill/>
                </a:ln>
                <a:solidFill>
                  <a:prstClr val="black"/>
                </a:solidFill>
                <a:effectLst/>
                <a:uLnTx/>
                <a:uFillTx/>
                <a:latin typeface="Calibri"/>
                <a:ea typeface="+mn-ea"/>
                <a:cs typeface="+mn-cs"/>
              </a:rPr>
              <a:t>&lt;12 mesi</a:t>
            </a:r>
            <a:r>
              <a:rPr kumimoji="0" lang="it-IT" sz="1600" b="0" i="0" u="none" strike="noStrike" kern="1200" cap="none" spc="0" normalizeH="0" baseline="0" noProof="0" dirty="0">
                <a:ln>
                  <a:noFill/>
                </a:ln>
                <a:solidFill>
                  <a:prstClr val="black"/>
                </a:solidFill>
                <a:effectLst/>
                <a:uLnTx/>
                <a:uFillTx/>
                <a:latin typeface="Calibri"/>
                <a:ea typeface="+mn-ea"/>
                <a:cs typeface="+mn-cs"/>
              </a:rPr>
              <a:t>) senza opzioni di riscatto o</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contratti che hanno per oggetto beni di modico valore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In tal caso contabilizzano i canoni tra i costi del c/economico</a:t>
            </a:r>
          </a:p>
        </p:txBody>
      </p:sp>
      <p:sp>
        <p:nvSpPr>
          <p:cNvPr id="16" name="Rettangolo 15">
            <a:extLst>
              <a:ext uri="{FF2B5EF4-FFF2-40B4-BE49-F238E27FC236}">
                <a16:creationId xmlns:a16="http://schemas.microsoft.com/office/drawing/2014/main" id="{98EFB2C3-BA9C-44CC-9FB1-56170D514AAB}"/>
              </a:ext>
            </a:extLst>
          </p:cNvPr>
          <p:cNvSpPr/>
          <p:nvPr/>
        </p:nvSpPr>
        <p:spPr>
          <a:xfrm>
            <a:off x="1043478" y="4263654"/>
            <a:ext cx="1409239" cy="584775"/>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Nozione di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lease</a:t>
            </a:r>
            <a:endParaRPr kumimoji="0" lang="it-IT" sz="1600" b="0" i="1" u="none" strike="noStrike" kern="1200" cap="none" spc="0" normalizeH="0" baseline="0" noProof="0" dirty="0">
              <a:ln>
                <a:noFill/>
              </a:ln>
              <a:solidFill>
                <a:prstClr val="black"/>
              </a:solidFill>
              <a:effectLst/>
              <a:uLnTx/>
              <a:uFillTx/>
              <a:latin typeface="Calibri"/>
              <a:ea typeface="+mn-ea"/>
              <a:cs typeface="+mn-cs"/>
            </a:endParaRPr>
          </a:p>
        </p:txBody>
      </p:sp>
      <p:sp>
        <p:nvSpPr>
          <p:cNvPr id="17" name="Freccia a destra 16">
            <a:extLst>
              <a:ext uri="{FF2B5EF4-FFF2-40B4-BE49-F238E27FC236}">
                <a16:creationId xmlns:a16="http://schemas.microsoft.com/office/drawing/2014/main" id="{4E442001-903E-4A07-811F-E2889D02ABFF}"/>
              </a:ext>
            </a:extLst>
          </p:cNvPr>
          <p:cNvSpPr/>
          <p:nvPr/>
        </p:nvSpPr>
        <p:spPr>
          <a:xfrm>
            <a:off x="2637874" y="4308660"/>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ttangolo 17">
            <a:extLst>
              <a:ext uri="{FF2B5EF4-FFF2-40B4-BE49-F238E27FC236}">
                <a16:creationId xmlns:a16="http://schemas.microsoft.com/office/drawing/2014/main" id="{7A58FDCE-EFB4-40AD-B40C-3F3AAF8ACB43}"/>
              </a:ext>
            </a:extLst>
          </p:cNvPr>
          <p:cNvSpPr/>
          <p:nvPr/>
        </p:nvSpPr>
        <p:spPr>
          <a:xfrm>
            <a:off x="2846094" y="4232804"/>
            <a:ext cx="6056290" cy="584775"/>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Contratto che trasferisce il diritto di utilizzare un certo bene per un certo periodo di tempo in cambio di un corrispettivo.</a:t>
            </a:r>
          </a:p>
        </p:txBody>
      </p:sp>
      <p:sp>
        <p:nvSpPr>
          <p:cNvPr id="19" name="Rettangolo 18">
            <a:extLst>
              <a:ext uri="{FF2B5EF4-FFF2-40B4-BE49-F238E27FC236}">
                <a16:creationId xmlns:a16="http://schemas.microsoft.com/office/drawing/2014/main" id="{DD6B4FDA-C03D-4282-8751-5C73CD11FC19}"/>
              </a:ext>
            </a:extLst>
          </p:cNvPr>
          <p:cNvSpPr/>
          <p:nvPr/>
        </p:nvSpPr>
        <p:spPr>
          <a:xfrm>
            <a:off x="1015939" y="5635227"/>
            <a:ext cx="1409239" cy="830997"/>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Regole generali IFRS 16</a:t>
            </a:r>
            <a:endParaRPr kumimoji="0" lang="it-IT" sz="1600" b="0" i="1" u="none" strike="noStrike" kern="1200" cap="none" spc="0" normalizeH="0" baseline="0" noProof="0" dirty="0">
              <a:ln>
                <a:noFill/>
              </a:ln>
              <a:solidFill>
                <a:prstClr val="black"/>
              </a:solidFill>
              <a:effectLst/>
              <a:uLnTx/>
              <a:uFillTx/>
              <a:latin typeface="Calibri"/>
              <a:ea typeface="+mn-ea"/>
              <a:cs typeface="+mn-cs"/>
            </a:endParaRPr>
          </a:p>
        </p:txBody>
      </p:sp>
      <p:sp>
        <p:nvSpPr>
          <p:cNvPr id="20" name="Parentesi graffa aperta 19">
            <a:extLst>
              <a:ext uri="{FF2B5EF4-FFF2-40B4-BE49-F238E27FC236}">
                <a16:creationId xmlns:a16="http://schemas.microsoft.com/office/drawing/2014/main" id="{B27980DA-E584-4CFB-AF21-592A57719BAF}"/>
              </a:ext>
            </a:extLst>
          </p:cNvPr>
          <p:cNvSpPr/>
          <p:nvPr/>
        </p:nvSpPr>
        <p:spPr>
          <a:xfrm>
            <a:off x="3995936" y="5063801"/>
            <a:ext cx="439852" cy="1788483"/>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Rettangolo 20">
            <a:extLst>
              <a:ext uri="{FF2B5EF4-FFF2-40B4-BE49-F238E27FC236}">
                <a16:creationId xmlns:a16="http://schemas.microsoft.com/office/drawing/2014/main" id="{9170728D-3635-48B5-A227-0C6F71EF4CAD}"/>
              </a:ext>
            </a:extLst>
          </p:cNvPr>
          <p:cNvSpPr/>
          <p:nvPr/>
        </p:nvSpPr>
        <p:spPr>
          <a:xfrm>
            <a:off x="4211960" y="5013176"/>
            <a:ext cx="1604798" cy="584775"/>
          </a:xfrm>
          <a:prstGeom prst="rect">
            <a:avLst/>
          </a:prstGeom>
        </p:spPr>
        <p:txBody>
          <a:bodyPr wrap="non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Per i </a:t>
            </a:r>
            <a:r>
              <a:rPr kumimoji="0" lang="it-IT" sz="1600" b="0" i="0" u="none" strike="noStrike" kern="1200" cap="none" spc="0" normalizeH="0" baseline="0" noProof="0" dirty="0" err="1">
                <a:ln>
                  <a:noFill/>
                </a:ln>
                <a:solidFill>
                  <a:prstClr val="black"/>
                </a:solidFill>
                <a:effectLst/>
                <a:uLnTx/>
                <a:uFillTx/>
                <a:latin typeface="Calibri"/>
                <a:ea typeface="+mn-ea"/>
                <a:cs typeface="+mn-cs"/>
              </a:rPr>
              <a:t>lessee</a:t>
            </a:r>
            <a:r>
              <a:rPr kumimoji="0" lang="it-IT" sz="16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     (</a:t>
            </a:r>
            <a:r>
              <a:rPr kumimoji="0" lang="it-IT" sz="1600" b="0" i="0" u="none" strike="noStrike" kern="1200" cap="none" spc="0" normalizeH="0" baseline="0" noProof="0" dirty="0" err="1">
                <a:ln>
                  <a:noFill/>
                </a:ln>
                <a:solidFill>
                  <a:prstClr val="black"/>
                </a:solidFill>
                <a:effectLst/>
                <a:uLnTx/>
                <a:uFillTx/>
                <a:latin typeface="Calibri"/>
                <a:ea typeface="+mn-ea"/>
                <a:cs typeface="+mn-cs"/>
              </a:rPr>
              <a:t>parr</a:t>
            </a:r>
            <a:r>
              <a:rPr kumimoji="0" lang="it-IT" sz="1600" b="0" i="0" u="none" strike="noStrike" kern="1200" cap="none" spc="0" normalizeH="0" baseline="0" noProof="0" dirty="0">
                <a:ln>
                  <a:noFill/>
                </a:ln>
                <a:solidFill>
                  <a:prstClr val="black"/>
                </a:solidFill>
                <a:effectLst/>
                <a:uLnTx/>
                <a:uFillTx/>
                <a:latin typeface="Calibri"/>
                <a:ea typeface="+mn-ea"/>
                <a:cs typeface="+mn-cs"/>
              </a:rPr>
              <a:t>. 22-60)</a:t>
            </a:r>
          </a:p>
        </p:txBody>
      </p:sp>
      <p:sp>
        <p:nvSpPr>
          <p:cNvPr id="22" name="Rettangolo 21">
            <a:extLst>
              <a:ext uri="{FF2B5EF4-FFF2-40B4-BE49-F238E27FC236}">
                <a16:creationId xmlns:a16="http://schemas.microsoft.com/office/drawing/2014/main" id="{0053310F-675A-4F43-A298-0797543E3A7E}"/>
              </a:ext>
            </a:extLst>
          </p:cNvPr>
          <p:cNvSpPr/>
          <p:nvPr/>
        </p:nvSpPr>
        <p:spPr>
          <a:xfrm>
            <a:off x="4211960" y="6057528"/>
            <a:ext cx="1604798" cy="584775"/>
          </a:xfrm>
          <a:prstGeom prst="rect">
            <a:avLst/>
          </a:prstGeom>
        </p:spPr>
        <p:txBody>
          <a:bodyPr wrap="non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Per i </a:t>
            </a:r>
            <a:r>
              <a:rPr kumimoji="0" lang="it-IT" sz="1600" b="0" i="0" u="none" strike="noStrike" kern="1200" cap="none" spc="0" normalizeH="0" baseline="0" noProof="0" dirty="0" err="1">
                <a:ln>
                  <a:noFill/>
                </a:ln>
                <a:solidFill>
                  <a:prstClr val="black"/>
                </a:solidFill>
                <a:effectLst/>
                <a:uLnTx/>
                <a:uFillTx/>
                <a:latin typeface="Calibri"/>
                <a:ea typeface="+mn-ea"/>
                <a:cs typeface="+mn-cs"/>
              </a:rPr>
              <a:t>lessor</a:t>
            </a:r>
            <a:r>
              <a:rPr kumimoji="0" lang="it-IT" sz="16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     (</a:t>
            </a:r>
            <a:r>
              <a:rPr kumimoji="0" lang="it-IT" sz="1600" b="0" i="0" u="none" strike="noStrike" kern="1200" cap="none" spc="0" normalizeH="0" baseline="0" noProof="0" dirty="0" err="1">
                <a:ln>
                  <a:noFill/>
                </a:ln>
                <a:solidFill>
                  <a:prstClr val="black"/>
                </a:solidFill>
                <a:effectLst/>
                <a:uLnTx/>
                <a:uFillTx/>
                <a:latin typeface="Calibri"/>
                <a:ea typeface="+mn-ea"/>
                <a:cs typeface="+mn-cs"/>
              </a:rPr>
              <a:t>parr</a:t>
            </a:r>
            <a:r>
              <a:rPr kumimoji="0" lang="it-IT" sz="1600" b="0" i="0" u="none" strike="noStrike" kern="1200" cap="none" spc="0" normalizeH="0" baseline="0" noProof="0" dirty="0">
                <a:ln>
                  <a:noFill/>
                </a:ln>
                <a:solidFill>
                  <a:prstClr val="black"/>
                </a:solidFill>
                <a:effectLst/>
                <a:uLnTx/>
                <a:uFillTx/>
                <a:latin typeface="Calibri"/>
                <a:ea typeface="+mn-ea"/>
                <a:cs typeface="+mn-cs"/>
              </a:rPr>
              <a:t>. 61-97)</a:t>
            </a:r>
          </a:p>
        </p:txBody>
      </p:sp>
      <p:sp>
        <p:nvSpPr>
          <p:cNvPr id="24" name="Freccia a destra 23">
            <a:extLst>
              <a:ext uri="{FF2B5EF4-FFF2-40B4-BE49-F238E27FC236}">
                <a16:creationId xmlns:a16="http://schemas.microsoft.com/office/drawing/2014/main" id="{E4DBA840-ADA3-4707-9C21-8AA35C1FE582}"/>
              </a:ext>
            </a:extLst>
          </p:cNvPr>
          <p:cNvSpPr/>
          <p:nvPr/>
        </p:nvSpPr>
        <p:spPr>
          <a:xfrm>
            <a:off x="2574110" y="5803924"/>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ttangolo 24">
            <a:extLst>
              <a:ext uri="{FF2B5EF4-FFF2-40B4-BE49-F238E27FC236}">
                <a16:creationId xmlns:a16="http://schemas.microsoft.com/office/drawing/2014/main" id="{96B5347C-0920-4540-8628-3732A584899D}"/>
              </a:ext>
            </a:extLst>
          </p:cNvPr>
          <p:cNvSpPr/>
          <p:nvPr/>
        </p:nvSpPr>
        <p:spPr>
          <a:xfrm>
            <a:off x="2817853" y="5129896"/>
            <a:ext cx="1465221" cy="181588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Riguardano i leasing non a breve o che hanno per oggetto beni non di modico valore</a:t>
            </a:r>
          </a:p>
        </p:txBody>
      </p:sp>
      <p:sp>
        <p:nvSpPr>
          <p:cNvPr id="29" name="Freccia a destra 28">
            <a:extLst>
              <a:ext uri="{FF2B5EF4-FFF2-40B4-BE49-F238E27FC236}">
                <a16:creationId xmlns:a16="http://schemas.microsoft.com/office/drawing/2014/main" id="{B85ACB5E-58AF-435A-966A-422AAE136C0F}"/>
              </a:ext>
            </a:extLst>
          </p:cNvPr>
          <p:cNvSpPr/>
          <p:nvPr/>
        </p:nvSpPr>
        <p:spPr>
          <a:xfrm>
            <a:off x="5789529" y="6365393"/>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ttangolo 29">
            <a:extLst>
              <a:ext uri="{FF2B5EF4-FFF2-40B4-BE49-F238E27FC236}">
                <a16:creationId xmlns:a16="http://schemas.microsoft.com/office/drawing/2014/main" id="{F15665DA-D9CC-47AF-9D45-598C8DB7306D}"/>
              </a:ext>
            </a:extLst>
          </p:cNvPr>
          <p:cNvSpPr/>
          <p:nvPr/>
        </p:nvSpPr>
        <p:spPr>
          <a:xfrm>
            <a:off x="5926529" y="4797152"/>
            <a:ext cx="3191879" cy="1077218"/>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Viene meno la distinzione tra leasing operativo e finanziario</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Utilizzo del metodo finanziario e non il patrimoniale</a:t>
            </a:r>
          </a:p>
        </p:txBody>
      </p:sp>
      <p:sp>
        <p:nvSpPr>
          <p:cNvPr id="31" name="Rettangolo 30">
            <a:extLst>
              <a:ext uri="{FF2B5EF4-FFF2-40B4-BE49-F238E27FC236}">
                <a16:creationId xmlns:a16="http://schemas.microsoft.com/office/drawing/2014/main" id="{FF470FC9-32A1-415F-853E-381549F7A4EE}"/>
              </a:ext>
            </a:extLst>
          </p:cNvPr>
          <p:cNvSpPr/>
          <p:nvPr/>
        </p:nvSpPr>
        <p:spPr>
          <a:xfrm>
            <a:off x="5992822" y="5982379"/>
            <a:ext cx="3125586" cy="830997"/>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Si distinguono ancora i leasing operativi da quelli finanziari e i due metodi di contabilizzazione</a:t>
            </a:r>
          </a:p>
        </p:txBody>
      </p:sp>
      <p:sp>
        <p:nvSpPr>
          <p:cNvPr id="32" name="Parentesi graffa aperta 31">
            <a:extLst>
              <a:ext uri="{FF2B5EF4-FFF2-40B4-BE49-F238E27FC236}">
                <a16:creationId xmlns:a16="http://schemas.microsoft.com/office/drawing/2014/main" id="{70A50502-1227-4AD2-8533-D75CAF9B85B0}"/>
              </a:ext>
            </a:extLst>
          </p:cNvPr>
          <p:cNvSpPr/>
          <p:nvPr/>
        </p:nvSpPr>
        <p:spPr>
          <a:xfrm>
            <a:off x="5702701" y="4797152"/>
            <a:ext cx="375777" cy="1077218"/>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496736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800" dirty="0"/>
              <a:t>Novità nuovo standard IFRS 16</a:t>
            </a:r>
          </a:p>
        </p:txBody>
      </p:sp>
      <p:graphicFrame>
        <p:nvGraphicFramePr>
          <p:cNvPr id="5" name="Segnaposto contenuto 4"/>
          <p:cNvGraphicFramePr>
            <a:graphicFrameLocks noGrp="1"/>
          </p:cNvGraphicFramePr>
          <p:nvPr>
            <p:ph idx="1"/>
          </p:nvPr>
        </p:nvGraphicFramePr>
        <p:xfrm>
          <a:off x="2536090" y="1943654"/>
          <a:ext cx="6625034" cy="4777822"/>
        </p:xfrm>
        <a:graphic>
          <a:graphicData uri="http://schemas.openxmlformats.org/drawingml/2006/table">
            <a:tbl>
              <a:tblPr firstRow="1" bandRow="1">
                <a:tableStyleId>{5C22544A-7EE6-4342-B048-85BDC9FD1C3A}</a:tableStyleId>
              </a:tblPr>
              <a:tblGrid>
                <a:gridCol w="6625034">
                  <a:extLst>
                    <a:ext uri="{9D8B030D-6E8A-4147-A177-3AD203B41FA5}">
                      <a16:colId xmlns:a16="http://schemas.microsoft.com/office/drawing/2014/main" val="20001"/>
                    </a:ext>
                  </a:extLst>
                </a:gridCol>
              </a:tblGrid>
              <a:tr h="1836502">
                <a:tc>
                  <a:txBody>
                    <a:bodyPr/>
                    <a:lstStyle/>
                    <a:p>
                      <a:pPr marL="285750" indent="-285750" algn="l">
                        <a:buFont typeface="Arial" panose="020B0604020202020204" pitchFamily="34" charset="0"/>
                        <a:buChar char="•"/>
                      </a:pPr>
                      <a:endParaRPr lang="it-IT" dirty="0"/>
                    </a:p>
                    <a:p>
                      <a:pPr marL="285750" indent="-285750" algn="l">
                        <a:buFont typeface="Arial" panose="020B0604020202020204" pitchFamily="34" charset="0"/>
                        <a:buChar char="•"/>
                      </a:pPr>
                      <a:endParaRPr lang="it-IT" dirty="0"/>
                    </a:p>
                    <a:p>
                      <a:pPr marL="342900" indent="-342900" algn="l">
                        <a:buFont typeface="Arial" panose="020B0604020202020204" pitchFamily="34" charset="0"/>
                        <a:buChar char="•"/>
                      </a:pPr>
                      <a:r>
                        <a:rPr lang="it-IT" sz="2000" b="0" dirty="0">
                          <a:solidFill>
                            <a:schemeClr val="tx1"/>
                          </a:solidFill>
                          <a:latin typeface="Trebuchet MS" pitchFamily="34" charset="0"/>
                        </a:rPr>
                        <a:t>Unico modello di contabilizzazione</a:t>
                      </a:r>
                      <a:r>
                        <a:rPr lang="it-IT" sz="2000" b="0" baseline="0" dirty="0">
                          <a:solidFill>
                            <a:schemeClr val="tx1"/>
                          </a:solidFill>
                          <a:latin typeface="Trebuchet MS" pitchFamily="34" charset="0"/>
                        </a:rPr>
                        <a:t> per tutti i leasing (</a:t>
                      </a:r>
                      <a:r>
                        <a:rPr lang="it-IT" sz="2000" b="0" u="sng" baseline="0" dirty="0">
                          <a:solidFill>
                            <a:schemeClr val="tx1"/>
                          </a:solidFill>
                          <a:latin typeface="Trebuchet MS" pitchFamily="34" charset="0"/>
                        </a:rPr>
                        <a:t>viene meno distinzione fra leasing operativo e leasing finanziario</a:t>
                      </a:r>
                      <a:r>
                        <a:rPr lang="it-IT" sz="2000" b="0" baseline="0" dirty="0">
                          <a:solidFill>
                            <a:schemeClr val="tx1"/>
                          </a:solidFill>
                          <a:latin typeface="Trebuchet MS" pitchFamily="34" charset="0"/>
                        </a:rPr>
                        <a:t>)</a:t>
                      </a:r>
                    </a:p>
                    <a:p>
                      <a:pPr marL="342900" indent="-342900" algn="l">
                        <a:buFont typeface="Arial" panose="020B0604020202020204" pitchFamily="34" charset="0"/>
                        <a:buChar char="•"/>
                      </a:pPr>
                      <a:endParaRPr lang="it-IT" sz="2000" b="0" baseline="0" dirty="0">
                        <a:solidFill>
                          <a:schemeClr val="tx1"/>
                        </a:solidFill>
                        <a:latin typeface="Trebuchet MS" pitchFamily="34" charset="0"/>
                      </a:endParaRPr>
                    </a:p>
                    <a:p>
                      <a:pPr marL="342900" indent="-342900" algn="l">
                        <a:buFont typeface="Arial" panose="020B0604020202020204" pitchFamily="34" charset="0"/>
                        <a:buChar char="•"/>
                      </a:pPr>
                      <a:r>
                        <a:rPr lang="it-IT" sz="2000" b="0" baseline="0" dirty="0">
                          <a:solidFill>
                            <a:schemeClr val="tx1"/>
                          </a:solidFill>
                          <a:latin typeface="Trebuchet MS" pitchFamily="34" charset="0"/>
                        </a:rPr>
                        <a:t>I requisiti di informativa sono maggiormente aumentati</a:t>
                      </a:r>
                    </a:p>
                    <a:p>
                      <a:pPr marL="342900" indent="-342900" algn="l">
                        <a:buFont typeface="Arial" panose="020B0604020202020204" pitchFamily="34" charset="0"/>
                        <a:buChar char="•"/>
                      </a:pPr>
                      <a:endParaRPr lang="it-IT" sz="2000" baseline="0" dirty="0">
                        <a:solidFill>
                          <a:schemeClr val="tx1"/>
                        </a:solidFill>
                        <a:latin typeface="Trebuchet MS" pitchFamily="34" charset="0"/>
                      </a:endParaRPr>
                    </a:p>
                    <a:p>
                      <a:pPr marL="342900" indent="-342900" algn="l">
                        <a:buFont typeface="Arial" panose="020B0604020202020204" pitchFamily="34" charset="0"/>
                        <a:buChar char="•"/>
                      </a:pPr>
                      <a:endParaRPr lang="it-IT" sz="2000" dirty="0">
                        <a:solidFill>
                          <a:schemeClr val="tx1"/>
                        </a:solidFill>
                        <a:latin typeface="Trebuchet MS" pitchFamily="34" charset="0"/>
                      </a:endParaRPr>
                    </a:p>
                  </a:txBody>
                  <a:tcPr>
                    <a:solidFill>
                      <a:schemeClr val="bg1"/>
                    </a:solidFill>
                  </a:tcPr>
                </a:tc>
                <a:extLst>
                  <a:ext uri="{0D108BD9-81ED-4DB2-BD59-A6C34878D82A}">
                    <a16:rowId xmlns:a16="http://schemas.microsoft.com/office/drawing/2014/main" val="10000"/>
                  </a:ext>
                </a:extLst>
              </a:tr>
              <a:tr h="1836502">
                <a:tc>
                  <a:txBody>
                    <a:bodyPr/>
                    <a:lstStyle/>
                    <a:p>
                      <a:pPr marL="342900" indent="-342900" algn="l">
                        <a:buFont typeface="Arial" panose="020B0604020202020204" pitchFamily="34" charset="0"/>
                        <a:buChar char="•"/>
                      </a:pPr>
                      <a:r>
                        <a:rPr lang="it-IT" sz="2000" b="0" dirty="0">
                          <a:latin typeface="Trebuchet MS" pitchFamily="34" charset="0"/>
                        </a:rPr>
                        <a:t>Invariate le disposizioni. </a:t>
                      </a:r>
                      <a:r>
                        <a:rPr lang="it-IT" sz="2000" b="0" u="sng" dirty="0">
                          <a:latin typeface="Trebuchet MS" pitchFamily="34" charset="0"/>
                        </a:rPr>
                        <a:t>Permane la differenza fra leasing operativo e leasing finanziario</a:t>
                      </a:r>
                    </a:p>
                  </a:txBody>
                  <a:tcPr>
                    <a:solidFill>
                      <a:schemeClr val="bg1"/>
                    </a:solidFill>
                  </a:tcPr>
                </a:tc>
                <a:extLst>
                  <a:ext uri="{0D108BD9-81ED-4DB2-BD59-A6C34878D82A}">
                    <a16:rowId xmlns:a16="http://schemas.microsoft.com/office/drawing/2014/main" val="10001"/>
                  </a:ext>
                </a:extLst>
              </a:tr>
            </a:tbl>
          </a:graphicData>
        </a:graphic>
      </p:graphicFrame>
      <p:sp>
        <p:nvSpPr>
          <p:cNvPr id="4" name="Segnaposto numero diapositiva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Parentesi graffa aperta 19">
            <a:extLst>
              <a:ext uri="{FF2B5EF4-FFF2-40B4-BE49-F238E27FC236}">
                <a16:creationId xmlns:a16="http://schemas.microsoft.com/office/drawing/2014/main" id="{922E777A-03C6-484C-99F0-EE9691CDEC1C}"/>
              </a:ext>
            </a:extLst>
          </p:cNvPr>
          <p:cNvSpPr/>
          <p:nvPr/>
        </p:nvSpPr>
        <p:spPr>
          <a:xfrm>
            <a:off x="2267744" y="2300639"/>
            <a:ext cx="439852" cy="1788483"/>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Parentesi graffa aperta 19">
            <a:extLst>
              <a:ext uri="{FF2B5EF4-FFF2-40B4-BE49-F238E27FC236}">
                <a16:creationId xmlns:a16="http://schemas.microsoft.com/office/drawing/2014/main" id="{F4060C5C-0FC1-4E1D-9849-7C9917B18BE8}"/>
              </a:ext>
            </a:extLst>
          </p:cNvPr>
          <p:cNvSpPr/>
          <p:nvPr/>
        </p:nvSpPr>
        <p:spPr>
          <a:xfrm>
            <a:off x="2267744" y="4263547"/>
            <a:ext cx="439852" cy="1788483"/>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graphicFrame>
        <p:nvGraphicFramePr>
          <p:cNvPr id="8" name="Segnaposto contenuto 4">
            <a:extLst>
              <a:ext uri="{FF2B5EF4-FFF2-40B4-BE49-F238E27FC236}">
                <a16:creationId xmlns:a16="http://schemas.microsoft.com/office/drawing/2014/main" id="{C9F568B1-6C66-4BFC-AA84-A9010BCF2AA1}"/>
              </a:ext>
            </a:extLst>
          </p:cNvPr>
          <p:cNvGraphicFramePr>
            <a:graphicFrameLocks/>
          </p:cNvGraphicFramePr>
          <p:nvPr/>
        </p:nvGraphicFramePr>
        <p:xfrm>
          <a:off x="323528" y="2427045"/>
          <a:ext cx="1656258" cy="3673004"/>
        </p:xfrm>
        <a:graphic>
          <a:graphicData uri="http://schemas.openxmlformats.org/drawingml/2006/table">
            <a:tbl>
              <a:tblPr firstRow="1" bandRow="1">
                <a:tableStyleId>{5C22544A-7EE6-4342-B048-85BDC9FD1C3A}</a:tableStyleId>
              </a:tblPr>
              <a:tblGrid>
                <a:gridCol w="1656258">
                  <a:extLst>
                    <a:ext uri="{9D8B030D-6E8A-4147-A177-3AD203B41FA5}">
                      <a16:colId xmlns:a16="http://schemas.microsoft.com/office/drawing/2014/main" val="20000"/>
                    </a:ext>
                  </a:extLst>
                </a:gridCol>
              </a:tblGrid>
              <a:tr h="1836502">
                <a:tc>
                  <a:txBody>
                    <a:bodyPr/>
                    <a:lstStyle/>
                    <a:p>
                      <a:pPr algn="ctr"/>
                      <a:r>
                        <a:rPr lang="it-IT" sz="2000" dirty="0">
                          <a:solidFill>
                            <a:schemeClr val="tx1"/>
                          </a:solidFill>
                          <a:latin typeface="Trebuchet MS" pitchFamily="34" charset="0"/>
                        </a:rPr>
                        <a:t>LOCATARIO</a:t>
                      </a:r>
                    </a:p>
                    <a:p>
                      <a:pPr algn="ctr"/>
                      <a:r>
                        <a:rPr lang="it-IT" sz="2000" dirty="0">
                          <a:solidFill>
                            <a:schemeClr val="tx1"/>
                          </a:solidFill>
                          <a:latin typeface="Trebuchet MS" pitchFamily="34" charset="0"/>
                        </a:rPr>
                        <a:t>(LESSEE)</a:t>
                      </a:r>
                    </a:p>
                    <a:p>
                      <a:pPr algn="ctr"/>
                      <a:endParaRPr lang="it-IT" sz="2000" dirty="0">
                        <a:solidFill>
                          <a:schemeClr val="tx1"/>
                        </a:solidFill>
                        <a:latin typeface="Trebuchet MS" pitchFamily="34" charset="0"/>
                      </a:endParaRPr>
                    </a:p>
                  </a:txBody>
                  <a:tcPr anchor="ctr">
                    <a:solidFill>
                      <a:schemeClr val="bg1"/>
                    </a:solidFill>
                  </a:tcPr>
                </a:tc>
                <a:extLst>
                  <a:ext uri="{0D108BD9-81ED-4DB2-BD59-A6C34878D82A}">
                    <a16:rowId xmlns:a16="http://schemas.microsoft.com/office/drawing/2014/main" val="10000"/>
                  </a:ext>
                </a:extLst>
              </a:tr>
              <a:tr h="1836502">
                <a:tc>
                  <a:txBody>
                    <a:bodyPr/>
                    <a:lstStyle/>
                    <a:p>
                      <a:pPr algn="ctr"/>
                      <a:endParaRPr lang="it-IT" sz="2000" b="1" dirty="0">
                        <a:solidFill>
                          <a:schemeClr val="tx1"/>
                        </a:solidFill>
                        <a:latin typeface="Trebuchet MS" pitchFamily="34" charset="0"/>
                      </a:endParaRPr>
                    </a:p>
                    <a:p>
                      <a:pPr algn="ctr"/>
                      <a:endParaRPr lang="it-IT" sz="2000" b="1" dirty="0">
                        <a:solidFill>
                          <a:schemeClr val="tx1"/>
                        </a:solidFill>
                        <a:latin typeface="Trebuchet MS" pitchFamily="34" charset="0"/>
                      </a:endParaRPr>
                    </a:p>
                    <a:p>
                      <a:pPr algn="ctr"/>
                      <a:r>
                        <a:rPr lang="it-IT" sz="2000" b="1" dirty="0">
                          <a:solidFill>
                            <a:schemeClr val="tx1"/>
                          </a:solidFill>
                          <a:latin typeface="Trebuchet MS" pitchFamily="34" charset="0"/>
                        </a:rPr>
                        <a:t>LOCATORE</a:t>
                      </a:r>
                    </a:p>
                    <a:p>
                      <a:pPr algn="ctr"/>
                      <a:r>
                        <a:rPr lang="it-IT" sz="2000" b="1" dirty="0">
                          <a:solidFill>
                            <a:schemeClr val="tx1"/>
                          </a:solidFill>
                          <a:latin typeface="Trebuchet MS" pitchFamily="34" charset="0"/>
                        </a:rPr>
                        <a:t>(LESSORS)</a:t>
                      </a:r>
                    </a:p>
                  </a:txBody>
                  <a:tcPr>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505145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a:latin typeface="Trebuchet MS" pitchFamily="34" charset="0"/>
              </a:rPr>
              <a:t>Requisiti da rispettare per iscrivere un bene tra le ATTIVITÀ: </a:t>
            </a:r>
          </a:p>
        </p:txBody>
      </p:sp>
      <p:sp>
        <p:nvSpPr>
          <p:cNvPr id="3" name="Segnaposto contenuto 2"/>
          <p:cNvSpPr>
            <a:spLocks noGrp="1"/>
          </p:cNvSpPr>
          <p:nvPr>
            <p:ph idx="1"/>
          </p:nvPr>
        </p:nvSpPr>
        <p:spPr>
          <a:xfrm>
            <a:off x="323528" y="1828801"/>
            <a:ext cx="8496943" cy="4351337"/>
          </a:xfrm>
        </p:spPr>
        <p:txBody>
          <a:bodyPr>
            <a:normAutofit fontScale="92500" lnSpcReduction="20000"/>
          </a:bodyPr>
          <a:lstStyle/>
          <a:p>
            <a:pPr marL="0" indent="0" algn="just">
              <a:buNone/>
            </a:pPr>
            <a:endParaRPr lang="it-IT" sz="1900" b="1" i="1" dirty="0">
              <a:latin typeface="Trebuchet MS" pitchFamily="34" charset="0"/>
            </a:endParaRPr>
          </a:p>
          <a:p>
            <a:pPr marL="0" indent="0" algn="just">
              <a:buNone/>
            </a:pPr>
            <a:r>
              <a:rPr lang="it-IT" sz="1900" b="1" i="1" dirty="0">
                <a:latin typeface="Trebuchet MS" pitchFamily="34" charset="0"/>
              </a:rPr>
              <a:t>LEASE </a:t>
            </a:r>
            <a:r>
              <a:rPr lang="it-IT" sz="1900" i="1" dirty="0">
                <a:latin typeface="Trebuchet MS" pitchFamily="34" charset="0"/>
              </a:rPr>
              <a:t> =  </a:t>
            </a:r>
            <a:r>
              <a:rPr lang="it-IT" sz="1900" b="1" i="1" dirty="0">
                <a:latin typeface="Trebuchet MS" pitchFamily="34" charset="0"/>
              </a:rPr>
              <a:t>BENE IDENTIFICATO  </a:t>
            </a:r>
            <a:r>
              <a:rPr lang="it-IT" sz="1900" i="1" dirty="0">
                <a:latin typeface="Trebuchet MS" pitchFamily="34" charset="0"/>
              </a:rPr>
              <a:t>+  </a:t>
            </a:r>
            <a:r>
              <a:rPr lang="it-IT" sz="1900" b="1" i="1" dirty="0">
                <a:latin typeface="Trebuchet MS" pitchFamily="34" charset="0"/>
              </a:rPr>
              <a:t>DIRITTO D’USO PER UN PERIODO DI TEMPO</a:t>
            </a:r>
            <a:br>
              <a:rPr lang="it-IT" sz="1900" i="1" dirty="0">
                <a:latin typeface="Trebuchet MS" pitchFamily="34" charset="0"/>
              </a:rPr>
            </a:br>
            <a:r>
              <a:rPr lang="it-IT" sz="1900" i="1" dirty="0">
                <a:latin typeface="Trebuchet MS" pitchFamily="34" charset="0"/>
              </a:rPr>
              <a:t>                (IDENTIFIED ASSETS)                       ( RIGH OF USE (ROU) )</a:t>
            </a:r>
          </a:p>
          <a:p>
            <a:pPr marL="0" indent="0" algn="ctr">
              <a:buNone/>
            </a:pPr>
            <a:endParaRPr lang="it-IT" u="sng" dirty="0">
              <a:latin typeface="Trebuchet MS" pitchFamily="34" charset="0"/>
            </a:endParaRPr>
          </a:p>
          <a:p>
            <a:pPr algn="ctr"/>
            <a:r>
              <a:rPr lang="it-IT" u="sng" dirty="0">
                <a:latin typeface="Trebuchet MS" pitchFamily="34" charset="0"/>
              </a:rPr>
              <a:t>identificabilità</a:t>
            </a:r>
            <a:r>
              <a:rPr lang="it-IT" dirty="0">
                <a:latin typeface="Trebuchet MS" pitchFamily="34" charset="0"/>
              </a:rPr>
              <a:t>: il contratto in genere identifica il bene o l’attività soggetta al diritto d’uso. Un’attività non è da considerarsi identificata se esiste un diritto di sostituzione sostanziale nel periodo contrattuale. </a:t>
            </a:r>
          </a:p>
          <a:p>
            <a:pPr marL="0" indent="0" algn="ctr">
              <a:buNone/>
            </a:pPr>
            <a:endParaRPr lang="it-IT" dirty="0">
              <a:latin typeface="Trebuchet MS" pitchFamily="34" charset="0"/>
            </a:endParaRPr>
          </a:p>
          <a:p>
            <a:pPr algn="ctr"/>
            <a:r>
              <a:rPr lang="it-IT" u="sng" dirty="0">
                <a:latin typeface="Trebuchet MS" pitchFamily="34" charset="0"/>
              </a:rPr>
              <a:t>controllo</a:t>
            </a:r>
            <a:r>
              <a:rPr lang="it-IT" dirty="0">
                <a:latin typeface="Trebuchet MS" pitchFamily="34" charset="0"/>
              </a:rPr>
              <a:t>: un bene è controllato quando se ne ha la direzione dell’uso, in altre parole la gestione operativa del bene, e quando si è in grado di ottenere i benefici derivanti dall’uso.</a:t>
            </a:r>
          </a:p>
          <a:p>
            <a:pPr marL="0" indent="0" algn="ctr">
              <a:buNone/>
            </a:pPr>
            <a:endParaRPr lang="it-IT" dirty="0">
              <a:latin typeface="Trebuchet MS" pitchFamily="34" charset="0"/>
            </a:endParaRPr>
          </a:p>
          <a:p>
            <a:pPr marL="0" indent="0" algn="ctr">
              <a:buNone/>
            </a:pPr>
            <a:endParaRPr lang="it-IT" dirty="0">
              <a:latin typeface="Trebuchet MS" pitchFamily="34" charset="0"/>
            </a:endParaRPr>
          </a:p>
          <a:p>
            <a:pPr marL="0" indent="0" algn="ctr">
              <a:buNone/>
            </a:pPr>
            <a:r>
              <a:rPr lang="it-IT" dirty="0">
                <a:latin typeface="Trebuchet MS" pitchFamily="34" charset="0"/>
              </a:rPr>
              <a:t>Nel caso in cui un contratto comprenda delle parti, come </a:t>
            </a:r>
            <a:r>
              <a:rPr lang="it-IT" i="1" dirty="0">
                <a:latin typeface="Trebuchet MS" pitchFamily="34" charset="0"/>
              </a:rPr>
              <a:t>servizi</a:t>
            </a:r>
            <a:r>
              <a:rPr lang="it-IT" dirty="0">
                <a:latin typeface="Trebuchet MS" pitchFamily="34" charset="0"/>
              </a:rPr>
              <a:t>, che non sono previsti dall’IFRS 16, il </a:t>
            </a:r>
            <a:r>
              <a:rPr lang="it-IT" i="1" dirty="0" err="1">
                <a:latin typeface="Trebuchet MS" pitchFamily="34" charset="0"/>
              </a:rPr>
              <a:t>lessee</a:t>
            </a:r>
            <a:r>
              <a:rPr lang="it-IT" i="1" dirty="0">
                <a:latin typeface="Trebuchet MS" pitchFamily="34" charset="0"/>
              </a:rPr>
              <a:t> </a:t>
            </a:r>
            <a:r>
              <a:rPr lang="it-IT" dirty="0">
                <a:latin typeface="Trebuchet MS" pitchFamily="34" charset="0"/>
              </a:rPr>
              <a:t>deve separare, se possibile, le varie parti in modo tale da poter contabilizzare quella che è possibile definire leasing secondo le nuove disposizioni.</a:t>
            </a:r>
          </a:p>
        </p:txBody>
      </p:sp>
      <p:sp>
        <p:nvSpPr>
          <p:cNvPr id="4" name="Segnaposto numero diapositiva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31</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488717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a:extLst>
              <a:ext uri="{FF2B5EF4-FFF2-40B4-BE49-F238E27FC236}">
                <a16:creationId xmlns:a16="http://schemas.microsoft.com/office/drawing/2014/main" id="{678BCF4B-515A-4344-87DB-51F2323714F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Rettangolo 4">
            <a:extLst>
              <a:ext uri="{FF2B5EF4-FFF2-40B4-BE49-F238E27FC236}">
                <a16:creationId xmlns:a16="http://schemas.microsoft.com/office/drawing/2014/main" id="{B33E79EC-69D5-4618-B08D-5F94EEA41B16}"/>
              </a:ext>
            </a:extLst>
          </p:cNvPr>
          <p:cNvSpPr/>
          <p:nvPr/>
        </p:nvSpPr>
        <p:spPr>
          <a:xfrm>
            <a:off x="-72380" y="3234462"/>
            <a:ext cx="971972" cy="338554"/>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err="1">
                <a:ln>
                  <a:noFill/>
                </a:ln>
                <a:solidFill>
                  <a:prstClr val="black"/>
                </a:solidFill>
                <a:effectLst/>
                <a:uLnTx/>
                <a:uFillTx/>
                <a:latin typeface="Calibri"/>
                <a:ea typeface="+mn-ea"/>
                <a:cs typeface="+mn-cs"/>
              </a:rPr>
              <a:t>Lessee</a:t>
            </a:r>
            <a:endParaRPr kumimoji="0" lang="it-IT" sz="16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Parentesi graffa aperta 5">
            <a:extLst>
              <a:ext uri="{FF2B5EF4-FFF2-40B4-BE49-F238E27FC236}">
                <a16:creationId xmlns:a16="http://schemas.microsoft.com/office/drawing/2014/main" id="{A77A9EC7-0E20-4EC6-AA42-0A7BA1053685}"/>
              </a:ext>
            </a:extLst>
          </p:cNvPr>
          <p:cNvSpPr/>
          <p:nvPr/>
        </p:nvSpPr>
        <p:spPr>
          <a:xfrm>
            <a:off x="728694" y="0"/>
            <a:ext cx="632201" cy="6852284"/>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Rettangolo 7">
            <a:extLst>
              <a:ext uri="{FF2B5EF4-FFF2-40B4-BE49-F238E27FC236}">
                <a16:creationId xmlns:a16="http://schemas.microsoft.com/office/drawing/2014/main" id="{71A31061-A3DA-4E17-AA08-DE9525A9AB27}"/>
              </a:ext>
            </a:extLst>
          </p:cNvPr>
          <p:cNvSpPr/>
          <p:nvPr/>
        </p:nvSpPr>
        <p:spPr>
          <a:xfrm>
            <a:off x="979410" y="66110"/>
            <a:ext cx="1338828" cy="338554"/>
          </a:xfrm>
          <a:prstGeom prst="rect">
            <a:avLst/>
          </a:prstGeom>
        </p:spPr>
        <p:txBody>
          <a:bodyPr wrap="non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Iscrizione</a:t>
            </a:r>
          </a:p>
        </p:txBody>
      </p:sp>
      <p:sp>
        <p:nvSpPr>
          <p:cNvPr id="9" name="Rettangolo 8">
            <a:extLst>
              <a:ext uri="{FF2B5EF4-FFF2-40B4-BE49-F238E27FC236}">
                <a16:creationId xmlns:a16="http://schemas.microsoft.com/office/drawing/2014/main" id="{5F949D54-9237-466E-B93C-1CD4B24F8A05}"/>
              </a:ext>
            </a:extLst>
          </p:cNvPr>
          <p:cNvSpPr/>
          <p:nvPr/>
        </p:nvSpPr>
        <p:spPr>
          <a:xfrm>
            <a:off x="984184" y="1661052"/>
            <a:ext cx="1876295" cy="584775"/>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Valutazione iniziale</a:t>
            </a:r>
          </a:p>
        </p:txBody>
      </p:sp>
      <p:sp>
        <p:nvSpPr>
          <p:cNvPr id="10" name="Freccia a destra 9">
            <a:extLst>
              <a:ext uri="{FF2B5EF4-FFF2-40B4-BE49-F238E27FC236}">
                <a16:creationId xmlns:a16="http://schemas.microsoft.com/office/drawing/2014/main" id="{8DAFB4E3-33CC-41F4-AFC2-59F8F1398FBE}"/>
              </a:ext>
            </a:extLst>
          </p:cNvPr>
          <p:cNvSpPr/>
          <p:nvPr/>
        </p:nvSpPr>
        <p:spPr>
          <a:xfrm>
            <a:off x="2247787" y="116632"/>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ttangolo 10">
            <a:extLst>
              <a:ext uri="{FF2B5EF4-FFF2-40B4-BE49-F238E27FC236}">
                <a16:creationId xmlns:a16="http://schemas.microsoft.com/office/drawing/2014/main" id="{22F71A9D-AE66-44DC-BEA4-A9486538AE81}"/>
              </a:ext>
            </a:extLst>
          </p:cNvPr>
          <p:cNvSpPr/>
          <p:nvPr/>
        </p:nvSpPr>
        <p:spPr>
          <a:xfrm>
            <a:off x="2483768" y="-66293"/>
            <a:ext cx="5931538" cy="584775"/>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Alla stipula del contratto deve rilevare il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right</a:t>
            </a:r>
            <a:r>
              <a:rPr kumimoji="0" lang="it-IT" sz="1600" b="0" i="1" u="none" strike="noStrike" kern="1200" cap="none" spc="0" normalizeH="0" baseline="0" noProof="0" dirty="0">
                <a:ln>
                  <a:noFill/>
                </a:ln>
                <a:solidFill>
                  <a:prstClr val="black"/>
                </a:solidFill>
                <a:effectLst/>
                <a:uLnTx/>
                <a:uFillTx/>
                <a:latin typeface="Calibri"/>
                <a:ea typeface="+mn-ea"/>
                <a:cs typeface="+mn-cs"/>
              </a:rPr>
              <a:t>-of-use</a:t>
            </a:r>
            <a:r>
              <a:rPr kumimoji="0" lang="it-IT" sz="1600" b="0" i="0" u="none" strike="noStrike" kern="1200" cap="none" spc="0" normalizeH="0" baseline="0" noProof="0" dirty="0">
                <a:ln>
                  <a:noFill/>
                </a:ln>
                <a:solidFill>
                  <a:prstClr val="black"/>
                </a:solidFill>
                <a:effectLst/>
                <a:uLnTx/>
                <a:uFillTx/>
                <a:latin typeface="Calibri"/>
                <a:ea typeface="+mn-ea"/>
                <a:cs typeface="+mn-cs"/>
              </a:rPr>
              <a:t> (</a:t>
            </a:r>
            <a:r>
              <a:rPr kumimoji="0" lang="it-IT" sz="1600" b="0" i="0" u="none" strike="noStrike" kern="1200" cap="none" spc="0" normalizeH="0" baseline="0" noProof="0" dirty="0" err="1">
                <a:ln>
                  <a:noFill/>
                </a:ln>
                <a:solidFill>
                  <a:prstClr val="black"/>
                </a:solidFill>
                <a:effectLst/>
                <a:uLnTx/>
                <a:uFillTx/>
                <a:latin typeface="Calibri"/>
                <a:ea typeface="+mn-ea"/>
                <a:cs typeface="+mn-cs"/>
              </a:rPr>
              <a:t>RoU</a:t>
            </a:r>
            <a:r>
              <a:rPr kumimoji="0" lang="it-IT" sz="1600" b="0" i="0" u="none" strike="noStrike" kern="1200" cap="none" spc="0" normalizeH="0" baseline="0" noProof="0" dirty="0">
                <a:ln>
                  <a:noFill/>
                </a:ln>
                <a:solidFill>
                  <a:prstClr val="black"/>
                </a:solidFill>
                <a:effectLst/>
                <a:uLnTx/>
                <a:uFillTx/>
                <a:latin typeface="Calibri"/>
                <a:ea typeface="+mn-ea"/>
                <a:cs typeface="+mn-cs"/>
              </a:rPr>
              <a:t>) e la connessa passività </a:t>
            </a:r>
          </a:p>
        </p:txBody>
      </p:sp>
      <p:sp>
        <p:nvSpPr>
          <p:cNvPr id="12" name="Freccia a destra 11">
            <a:extLst>
              <a:ext uri="{FF2B5EF4-FFF2-40B4-BE49-F238E27FC236}">
                <a16:creationId xmlns:a16="http://schemas.microsoft.com/office/drawing/2014/main" id="{3DDB0109-6047-401F-A587-D801F4DD1644}"/>
              </a:ext>
            </a:extLst>
          </p:cNvPr>
          <p:cNvSpPr/>
          <p:nvPr/>
        </p:nvSpPr>
        <p:spPr>
          <a:xfrm rot="5400000">
            <a:off x="2765664" y="3521220"/>
            <a:ext cx="782527"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13" name="Rettangolo 12">
            <a:extLst>
              <a:ext uri="{FF2B5EF4-FFF2-40B4-BE49-F238E27FC236}">
                <a16:creationId xmlns:a16="http://schemas.microsoft.com/office/drawing/2014/main" id="{A7F921F4-F48D-4623-9C47-5A5221529A37}"/>
              </a:ext>
            </a:extLst>
          </p:cNvPr>
          <p:cNvSpPr/>
          <p:nvPr/>
        </p:nvSpPr>
        <p:spPr>
          <a:xfrm>
            <a:off x="4311583" y="256580"/>
            <a:ext cx="4832417" cy="2062103"/>
          </a:xfrm>
          <a:prstGeom prst="rect">
            <a:avLst/>
          </a:prstGeom>
        </p:spPr>
        <p:txBody>
          <a:bodyPr wrap="square">
            <a:spAutoFit/>
          </a:bodyPr>
          <a:lstStyle/>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il valore della passività</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ogni pagamento precedente o contestuale alla stipula al netto di ogni beneficio riscosso</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ogni costo diretto sostenuto dal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lessee</a:t>
            </a:r>
            <a:endParaRPr kumimoji="0" lang="it-IT" sz="1600" b="0" i="1"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una stima del costo sostenuto dal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lessee</a:t>
            </a:r>
            <a:r>
              <a:rPr kumimoji="0" lang="it-IT" sz="1600" b="0" i="0" u="none" strike="noStrike" kern="1200" cap="none" spc="0" normalizeH="0" baseline="0" noProof="0" dirty="0">
                <a:ln>
                  <a:noFill/>
                </a:ln>
                <a:solidFill>
                  <a:prstClr val="black"/>
                </a:solidFill>
                <a:effectLst/>
                <a:uLnTx/>
                <a:uFillTx/>
                <a:latin typeface="Calibri"/>
                <a:ea typeface="+mn-ea"/>
                <a:cs typeface="+mn-cs"/>
              </a:rPr>
              <a:t> per rimuovere o smantellare l’attività oggetto del contratto o per ripristinare il sito, salvo che tali costi siano ricompresi tra le rimanenze.</a:t>
            </a:r>
          </a:p>
        </p:txBody>
      </p:sp>
      <p:sp>
        <p:nvSpPr>
          <p:cNvPr id="14" name="Rettangolo 13">
            <a:extLst>
              <a:ext uri="{FF2B5EF4-FFF2-40B4-BE49-F238E27FC236}">
                <a16:creationId xmlns:a16="http://schemas.microsoft.com/office/drawing/2014/main" id="{88648D78-F8A7-421D-A4CA-91B6B8705F5D}"/>
              </a:ext>
            </a:extLst>
          </p:cNvPr>
          <p:cNvSpPr/>
          <p:nvPr/>
        </p:nvSpPr>
        <p:spPr>
          <a:xfrm>
            <a:off x="989014" y="5732774"/>
            <a:ext cx="1712321" cy="584775"/>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Valutazioni successive</a:t>
            </a:r>
          </a:p>
        </p:txBody>
      </p:sp>
      <p:sp>
        <p:nvSpPr>
          <p:cNvPr id="15" name="Parentesi graffa aperta 14">
            <a:extLst>
              <a:ext uri="{FF2B5EF4-FFF2-40B4-BE49-F238E27FC236}">
                <a16:creationId xmlns:a16="http://schemas.microsoft.com/office/drawing/2014/main" id="{305CC114-218E-41B4-987F-124E1D27F35C}"/>
              </a:ext>
            </a:extLst>
          </p:cNvPr>
          <p:cNvSpPr/>
          <p:nvPr/>
        </p:nvSpPr>
        <p:spPr>
          <a:xfrm>
            <a:off x="2267744" y="546569"/>
            <a:ext cx="439852" cy="2854162"/>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Rettangolo 15">
            <a:extLst>
              <a:ext uri="{FF2B5EF4-FFF2-40B4-BE49-F238E27FC236}">
                <a16:creationId xmlns:a16="http://schemas.microsoft.com/office/drawing/2014/main" id="{336B72FB-41A2-4728-9238-481CD54BF394}"/>
              </a:ext>
            </a:extLst>
          </p:cNvPr>
          <p:cNvSpPr/>
          <p:nvPr/>
        </p:nvSpPr>
        <p:spPr>
          <a:xfrm>
            <a:off x="2499031" y="615064"/>
            <a:ext cx="1245854" cy="338554"/>
          </a:xfrm>
          <a:prstGeom prst="rect">
            <a:avLst/>
          </a:prstGeom>
        </p:spPr>
        <p:txBody>
          <a:bodyPr wrap="non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del </a:t>
            </a:r>
            <a:r>
              <a:rPr kumimoji="0" lang="it-IT" sz="1600" b="0" i="0" u="none" strike="noStrike" kern="1200" cap="none" spc="0" normalizeH="0" baseline="0" noProof="0" dirty="0" err="1">
                <a:ln>
                  <a:noFill/>
                </a:ln>
                <a:solidFill>
                  <a:prstClr val="black"/>
                </a:solidFill>
                <a:effectLst/>
                <a:uLnTx/>
                <a:uFillTx/>
                <a:latin typeface="Calibri"/>
                <a:ea typeface="+mn-ea"/>
                <a:cs typeface="+mn-cs"/>
              </a:rPr>
              <a:t>RoU</a:t>
            </a:r>
            <a:endParaRPr kumimoji="0" lang="it-IT" sz="16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Rettangolo 16">
            <a:extLst>
              <a:ext uri="{FF2B5EF4-FFF2-40B4-BE49-F238E27FC236}">
                <a16:creationId xmlns:a16="http://schemas.microsoft.com/office/drawing/2014/main" id="{E0B5F5D9-CF91-48E2-859A-98A6879B04E2}"/>
              </a:ext>
            </a:extLst>
          </p:cNvPr>
          <p:cNvSpPr/>
          <p:nvPr/>
        </p:nvSpPr>
        <p:spPr>
          <a:xfrm>
            <a:off x="2498589" y="2448913"/>
            <a:ext cx="1401233" cy="830997"/>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della connessa passività</a:t>
            </a:r>
          </a:p>
        </p:txBody>
      </p:sp>
      <p:sp>
        <p:nvSpPr>
          <p:cNvPr id="18" name="Freccia a destra 17">
            <a:extLst>
              <a:ext uri="{FF2B5EF4-FFF2-40B4-BE49-F238E27FC236}">
                <a16:creationId xmlns:a16="http://schemas.microsoft.com/office/drawing/2014/main" id="{DAFBC34B-CE31-4821-A485-0F939EC0FE05}"/>
              </a:ext>
            </a:extLst>
          </p:cNvPr>
          <p:cNvSpPr/>
          <p:nvPr/>
        </p:nvSpPr>
        <p:spPr>
          <a:xfrm rot="5400000">
            <a:off x="2850270" y="953918"/>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19" name="Rettangolo 18">
            <a:extLst>
              <a:ext uri="{FF2B5EF4-FFF2-40B4-BE49-F238E27FC236}">
                <a16:creationId xmlns:a16="http://schemas.microsoft.com/office/drawing/2014/main" id="{C1841EB0-05CA-44BC-A49B-9564948DFD44}"/>
              </a:ext>
            </a:extLst>
          </p:cNvPr>
          <p:cNvSpPr/>
          <p:nvPr/>
        </p:nvSpPr>
        <p:spPr>
          <a:xfrm>
            <a:off x="2809865" y="1176438"/>
            <a:ext cx="1609159" cy="584775"/>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Al costo, comprendente:</a:t>
            </a:r>
          </a:p>
        </p:txBody>
      </p:sp>
      <p:sp>
        <p:nvSpPr>
          <p:cNvPr id="20" name="Parentesi graffa aperta 19">
            <a:extLst>
              <a:ext uri="{FF2B5EF4-FFF2-40B4-BE49-F238E27FC236}">
                <a16:creationId xmlns:a16="http://schemas.microsoft.com/office/drawing/2014/main" id="{00C6B47B-F56B-4782-971E-C3E1FBE98CAD}"/>
              </a:ext>
            </a:extLst>
          </p:cNvPr>
          <p:cNvSpPr/>
          <p:nvPr/>
        </p:nvSpPr>
        <p:spPr>
          <a:xfrm>
            <a:off x="4105479" y="279168"/>
            <a:ext cx="439852" cy="2049004"/>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Rettangolo 20">
            <a:extLst>
              <a:ext uri="{FF2B5EF4-FFF2-40B4-BE49-F238E27FC236}">
                <a16:creationId xmlns:a16="http://schemas.microsoft.com/office/drawing/2014/main" id="{16F228B7-672C-417C-8DAD-8EEED43001A3}"/>
              </a:ext>
            </a:extLst>
          </p:cNvPr>
          <p:cNvSpPr/>
          <p:nvPr/>
        </p:nvSpPr>
        <p:spPr>
          <a:xfrm>
            <a:off x="4101025" y="2323512"/>
            <a:ext cx="5057995" cy="1077218"/>
          </a:xfrm>
          <a:prstGeom prst="rect">
            <a:avLst/>
          </a:prstGeom>
        </p:spPr>
        <p:txBody>
          <a:bodyPr wrap="square">
            <a:spAutoFit/>
          </a:bodyPr>
          <a:lstStyle/>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valore attuale dei pagamenti successivi alla data di stipula scontati al tasso di interesse implicito;</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se non fosse possibile determinarlo si usa il tasso di interesse passivo marginale sui finanziamenti</a:t>
            </a:r>
          </a:p>
        </p:txBody>
      </p:sp>
      <p:sp>
        <p:nvSpPr>
          <p:cNvPr id="22" name="Parentesi graffa aperta 21">
            <a:extLst>
              <a:ext uri="{FF2B5EF4-FFF2-40B4-BE49-F238E27FC236}">
                <a16:creationId xmlns:a16="http://schemas.microsoft.com/office/drawing/2014/main" id="{CE10B47A-2461-49C5-B69C-A77B69778B82}"/>
              </a:ext>
            </a:extLst>
          </p:cNvPr>
          <p:cNvSpPr/>
          <p:nvPr/>
        </p:nvSpPr>
        <p:spPr>
          <a:xfrm>
            <a:off x="3908143" y="2359235"/>
            <a:ext cx="218224" cy="1045226"/>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Rettangolo 23">
            <a:extLst>
              <a:ext uri="{FF2B5EF4-FFF2-40B4-BE49-F238E27FC236}">
                <a16:creationId xmlns:a16="http://schemas.microsoft.com/office/drawing/2014/main" id="{C07C9EBB-3815-482B-8B9B-17CE504D0C1F}"/>
              </a:ext>
            </a:extLst>
          </p:cNvPr>
          <p:cNvSpPr/>
          <p:nvPr/>
        </p:nvSpPr>
        <p:spPr>
          <a:xfrm>
            <a:off x="2745935" y="4009911"/>
            <a:ext cx="1609160" cy="584775"/>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Esso comprendente:</a:t>
            </a:r>
          </a:p>
        </p:txBody>
      </p:sp>
      <p:sp>
        <p:nvSpPr>
          <p:cNvPr id="25" name="Parentesi graffa aperta 24">
            <a:extLst>
              <a:ext uri="{FF2B5EF4-FFF2-40B4-BE49-F238E27FC236}">
                <a16:creationId xmlns:a16="http://schemas.microsoft.com/office/drawing/2014/main" id="{D293E70B-2C9F-41A3-8CB4-D584EDAB8D89}"/>
              </a:ext>
            </a:extLst>
          </p:cNvPr>
          <p:cNvSpPr/>
          <p:nvPr/>
        </p:nvSpPr>
        <p:spPr>
          <a:xfrm>
            <a:off x="4224156" y="3400730"/>
            <a:ext cx="439852" cy="1815882"/>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Rettangolo 25">
            <a:extLst>
              <a:ext uri="{FF2B5EF4-FFF2-40B4-BE49-F238E27FC236}">
                <a16:creationId xmlns:a16="http://schemas.microsoft.com/office/drawing/2014/main" id="{95048DE5-081C-479D-834C-0ABF455487EE}"/>
              </a:ext>
            </a:extLst>
          </p:cNvPr>
          <p:cNvSpPr/>
          <p:nvPr/>
        </p:nvSpPr>
        <p:spPr>
          <a:xfrm>
            <a:off x="4558673" y="3356506"/>
            <a:ext cx="4565320" cy="1815882"/>
          </a:xfrm>
          <a:prstGeom prst="rect">
            <a:avLst/>
          </a:prstGeom>
        </p:spPr>
        <p:txBody>
          <a:bodyPr wrap="square">
            <a:spAutoFit/>
          </a:bodyPr>
          <a:lstStyle/>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Pagamenti </a:t>
            </a:r>
            <a:r>
              <a:rPr kumimoji="0" lang="it-IT" sz="1600" b="0" i="1" u="none" strike="noStrike" kern="1200" cap="none" spc="0" normalizeH="0" baseline="0" noProof="0" dirty="0">
                <a:ln>
                  <a:noFill/>
                </a:ln>
                <a:solidFill>
                  <a:prstClr val="black"/>
                </a:solidFill>
                <a:effectLst/>
                <a:uLnTx/>
                <a:uFillTx/>
                <a:latin typeface="Calibri"/>
                <a:ea typeface="+mn-ea"/>
                <a:cs typeface="+mn-cs"/>
              </a:rPr>
              <a:t>fissi</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Pagamenti </a:t>
            </a:r>
            <a:r>
              <a:rPr kumimoji="0" lang="it-IT" sz="1600" b="0" i="1" u="none" strike="noStrike" kern="1200" cap="none" spc="0" normalizeH="0" baseline="0" noProof="0" dirty="0">
                <a:ln>
                  <a:noFill/>
                </a:ln>
                <a:solidFill>
                  <a:prstClr val="black"/>
                </a:solidFill>
                <a:effectLst/>
                <a:uLnTx/>
                <a:uFillTx/>
                <a:latin typeface="Calibri"/>
                <a:ea typeface="+mn-ea"/>
                <a:cs typeface="+mn-cs"/>
              </a:rPr>
              <a:t>variabili</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Pagamenti attesi sulla base dei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residual</a:t>
            </a:r>
            <a:r>
              <a:rPr kumimoji="0" lang="it-IT" sz="1600" b="0" i="1" u="none" strike="noStrike" kern="1200" cap="none" spc="0" normalizeH="0" baseline="0" noProof="0" dirty="0">
                <a:ln>
                  <a:noFill/>
                </a:ln>
                <a:solidFill>
                  <a:prstClr val="black"/>
                </a:solidFill>
                <a:effectLst/>
                <a:uLnTx/>
                <a:uFillTx/>
                <a:latin typeface="Calibri"/>
                <a:ea typeface="+mn-ea"/>
                <a:cs typeface="+mn-cs"/>
              </a:rPr>
              <a:t> value </a:t>
            </a:r>
            <a:r>
              <a:rPr kumimoji="0" lang="it-IT" sz="1600" b="0" i="1" u="none" strike="noStrike" kern="1200" cap="none" spc="0" normalizeH="0" baseline="0" noProof="0" dirty="0" err="1">
                <a:ln>
                  <a:noFill/>
                </a:ln>
                <a:solidFill>
                  <a:prstClr val="black"/>
                </a:solidFill>
                <a:effectLst/>
                <a:uLnTx/>
                <a:uFillTx/>
                <a:latin typeface="Calibri"/>
                <a:ea typeface="+mn-ea"/>
                <a:cs typeface="+mn-cs"/>
              </a:rPr>
              <a:t>guarantees</a:t>
            </a:r>
            <a:endParaRPr kumimoji="0" lang="it-IT" sz="1600" b="0" i="1"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Prezzo di riscatto se si può ritenere che verrà sicuramente esercitato</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Penalità per chiusura anticipata del contratto</a:t>
            </a:r>
          </a:p>
        </p:txBody>
      </p:sp>
      <p:sp>
        <p:nvSpPr>
          <p:cNvPr id="27" name="Parentesi graffa aperta 26">
            <a:extLst>
              <a:ext uri="{FF2B5EF4-FFF2-40B4-BE49-F238E27FC236}">
                <a16:creationId xmlns:a16="http://schemas.microsoft.com/office/drawing/2014/main" id="{E8CCDAAC-9F2A-4034-9E26-2080C9515AFB}"/>
              </a:ext>
            </a:extLst>
          </p:cNvPr>
          <p:cNvSpPr/>
          <p:nvPr/>
        </p:nvSpPr>
        <p:spPr>
          <a:xfrm>
            <a:off x="2350227" y="5481170"/>
            <a:ext cx="308216" cy="1043877"/>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28" name="Rettangolo 27">
            <a:extLst>
              <a:ext uri="{FF2B5EF4-FFF2-40B4-BE49-F238E27FC236}">
                <a16:creationId xmlns:a16="http://schemas.microsoft.com/office/drawing/2014/main" id="{3BC7D81F-0AD4-4999-A5A0-665080B4E8B6}"/>
              </a:ext>
            </a:extLst>
          </p:cNvPr>
          <p:cNvSpPr/>
          <p:nvPr/>
        </p:nvSpPr>
        <p:spPr>
          <a:xfrm>
            <a:off x="3910086" y="5157192"/>
            <a:ext cx="5258999" cy="830997"/>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Al </a:t>
            </a:r>
            <a:r>
              <a:rPr kumimoji="0" lang="it-IT" sz="1600" b="1" i="0" u="none" strike="noStrike" kern="1200" cap="none" spc="0" normalizeH="0" baseline="0" noProof="0" dirty="0">
                <a:ln>
                  <a:noFill/>
                </a:ln>
                <a:solidFill>
                  <a:prstClr val="black"/>
                </a:solidFill>
                <a:effectLst/>
                <a:uLnTx/>
                <a:uFillTx/>
                <a:latin typeface="Calibri"/>
                <a:ea typeface="+mn-ea"/>
                <a:cs typeface="+mn-cs"/>
              </a:rPr>
              <a:t>costo</a:t>
            </a:r>
            <a:r>
              <a:rPr kumimoji="0" lang="it-IT" sz="1600" b="0" i="0" u="none" strike="noStrike" kern="1200" cap="none" spc="0" normalizeH="0" baseline="0" noProof="0" dirty="0">
                <a:ln>
                  <a:noFill/>
                </a:ln>
                <a:solidFill>
                  <a:prstClr val="black"/>
                </a:solidFill>
                <a:effectLst/>
                <a:uLnTx/>
                <a:uFillTx/>
                <a:latin typeface="Calibri"/>
                <a:ea typeface="+mn-ea"/>
                <a:cs typeface="+mn-cs"/>
              </a:rPr>
              <a:t>, al netto di ammortamenti (IAS 16) e perdite di valore (IAS 36) oppure al </a:t>
            </a:r>
            <a:r>
              <a:rPr kumimoji="0" lang="it-IT" sz="1600" b="1" i="0" u="none" strike="noStrike" kern="1200" cap="none" spc="0" normalizeH="0" baseline="0" noProof="0" dirty="0">
                <a:ln>
                  <a:noFill/>
                </a:ln>
                <a:solidFill>
                  <a:prstClr val="black"/>
                </a:solidFill>
                <a:effectLst/>
                <a:uLnTx/>
                <a:uFillTx/>
                <a:latin typeface="Calibri"/>
                <a:ea typeface="+mn-ea"/>
                <a:cs typeface="+mn-cs"/>
              </a:rPr>
              <a:t>fair value </a:t>
            </a:r>
            <a:r>
              <a:rPr kumimoji="0" lang="it-IT" sz="1600" b="0" i="0" u="none" strike="noStrike" kern="1200" cap="none" spc="0" normalizeH="0" baseline="0" noProof="0" dirty="0">
                <a:ln>
                  <a:noFill/>
                </a:ln>
                <a:solidFill>
                  <a:prstClr val="black"/>
                </a:solidFill>
                <a:effectLst/>
                <a:uLnTx/>
                <a:uFillTx/>
                <a:latin typeface="Calibri"/>
                <a:ea typeface="+mn-ea"/>
                <a:cs typeface="+mn-cs"/>
              </a:rPr>
              <a:t>se per le proprie attività materiali applica lo IAS 16 o lo IAS 40</a:t>
            </a:r>
          </a:p>
        </p:txBody>
      </p:sp>
      <p:sp>
        <p:nvSpPr>
          <p:cNvPr id="30" name="Rettangolo 29">
            <a:extLst>
              <a:ext uri="{FF2B5EF4-FFF2-40B4-BE49-F238E27FC236}">
                <a16:creationId xmlns:a16="http://schemas.microsoft.com/office/drawing/2014/main" id="{80C1331E-83BE-4BE7-80B8-2D58658E9DE5}"/>
              </a:ext>
            </a:extLst>
          </p:cNvPr>
          <p:cNvSpPr/>
          <p:nvPr/>
        </p:nvSpPr>
        <p:spPr>
          <a:xfrm>
            <a:off x="2456418" y="5437695"/>
            <a:ext cx="1245854" cy="338554"/>
          </a:xfrm>
          <a:prstGeom prst="rect">
            <a:avLst/>
          </a:prstGeom>
        </p:spPr>
        <p:txBody>
          <a:bodyPr wrap="non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del </a:t>
            </a:r>
            <a:r>
              <a:rPr kumimoji="0" lang="it-IT" sz="1600" b="0" i="0" u="none" strike="noStrike" kern="1200" cap="none" spc="0" normalizeH="0" baseline="0" noProof="0" dirty="0" err="1">
                <a:ln>
                  <a:noFill/>
                </a:ln>
                <a:solidFill>
                  <a:prstClr val="black"/>
                </a:solidFill>
                <a:effectLst/>
                <a:uLnTx/>
                <a:uFillTx/>
                <a:latin typeface="Calibri"/>
                <a:ea typeface="+mn-ea"/>
                <a:cs typeface="+mn-cs"/>
              </a:rPr>
              <a:t>RoU</a:t>
            </a:r>
            <a:endParaRPr kumimoji="0" lang="it-IT" sz="1600" b="0" i="0" u="none" strike="noStrike" kern="1200" cap="none" spc="0" normalizeH="0" baseline="0" noProof="0" dirty="0">
              <a:ln>
                <a:noFill/>
              </a:ln>
              <a:solidFill>
                <a:prstClr val="black"/>
              </a:solidFill>
              <a:effectLst/>
              <a:uLnTx/>
              <a:uFillTx/>
              <a:latin typeface="Calibri"/>
              <a:ea typeface="+mn-ea"/>
              <a:cs typeface="+mn-cs"/>
            </a:endParaRPr>
          </a:p>
        </p:txBody>
      </p:sp>
      <p:sp>
        <p:nvSpPr>
          <p:cNvPr id="31" name="Rettangolo 30">
            <a:extLst>
              <a:ext uri="{FF2B5EF4-FFF2-40B4-BE49-F238E27FC236}">
                <a16:creationId xmlns:a16="http://schemas.microsoft.com/office/drawing/2014/main" id="{1C500B3C-A872-4CF4-B8FB-2154CEA3AB66}"/>
              </a:ext>
            </a:extLst>
          </p:cNvPr>
          <p:cNvSpPr/>
          <p:nvPr/>
        </p:nvSpPr>
        <p:spPr>
          <a:xfrm>
            <a:off x="2507400" y="6056487"/>
            <a:ext cx="2921744" cy="338554"/>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della passività</a:t>
            </a:r>
          </a:p>
        </p:txBody>
      </p:sp>
      <p:sp>
        <p:nvSpPr>
          <p:cNvPr id="32" name="Freccia a destra 31">
            <a:extLst>
              <a:ext uri="{FF2B5EF4-FFF2-40B4-BE49-F238E27FC236}">
                <a16:creationId xmlns:a16="http://schemas.microsoft.com/office/drawing/2014/main" id="{79DF0D3E-08CC-4AE0-B343-18A3F0CB3E67}"/>
              </a:ext>
            </a:extLst>
          </p:cNvPr>
          <p:cNvSpPr/>
          <p:nvPr/>
        </p:nvSpPr>
        <p:spPr>
          <a:xfrm>
            <a:off x="3676141" y="5481170"/>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33" name="Freccia a destra 32">
            <a:extLst>
              <a:ext uri="{FF2B5EF4-FFF2-40B4-BE49-F238E27FC236}">
                <a16:creationId xmlns:a16="http://schemas.microsoft.com/office/drawing/2014/main" id="{6990436C-320F-4EFB-BC41-D6D3E3C14D93}"/>
              </a:ext>
            </a:extLst>
          </p:cNvPr>
          <p:cNvSpPr/>
          <p:nvPr/>
        </p:nvSpPr>
        <p:spPr>
          <a:xfrm>
            <a:off x="4225858" y="6108969"/>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34" name="Rettangolo 33">
            <a:extLst>
              <a:ext uri="{FF2B5EF4-FFF2-40B4-BE49-F238E27FC236}">
                <a16:creationId xmlns:a16="http://schemas.microsoft.com/office/drawing/2014/main" id="{500745DA-580B-40D4-8DD6-DEC2D039E369}"/>
              </a:ext>
            </a:extLst>
          </p:cNvPr>
          <p:cNvSpPr/>
          <p:nvPr/>
        </p:nvSpPr>
        <p:spPr>
          <a:xfrm>
            <a:off x="4436023" y="5940272"/>
            <a:ext cx="3784278" cy="584775"/>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Tendenzialmente diminuisce per effetto del pagamento dei canoni</a:t>
            </a:r>
          </a:p>
        </p:txBody>
      </p:sp>
      <p:sp>
        <p:nvSpPr>
          <p:cNvPr id="35" name="Rettangolo 34">
            <a:extLst>
              <a:ext uri="{FF2B5EF4-FFF2-40B4-BE49-F238E27FC236}">
                <a16:creationId xmlns:a16="http://schemas.microsoft.com/office/drawing/2014/main" id="{D2446CC8-C540-4EAD-A41C-0AB2F8DD095A}"/>
              </a:ext>
            </a:extLst>
          </p:cNvPr>
          <p:cNvSpPr/>
          <p:nvPr/>
        </p:nvSpPr>
        <p:spPr>
          <a:xfrm>
            <a:off x="1015574" y="6502536"/>
            <a:ext cx="1794291" cy="338554"/>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Presentazione</a:t>
            </a:r>
          </a:p>
        </p:txBody>
      </p:sp>
      <p:sp>
        <p:nvSpPr>
          <p:cNvPr id="36" name="Freccia a destra 35">
            <a:extLst>
              <a:ext uri="{FF2B5EF4-FFF2-40B4-BE49-F238E27FC236}">
                <a16:creationId xmlns:a16="http://schemas.microsoft.com/office/drawing/2014/main" id="{07622838-20CF-40A8-9652-0DD6FA803DB2}"/>
              </a:ext>
            </a:extLst>
          </p:cNvPr>
          <p:cNvSpPr/>
          <p:nvPr/>
        </p:nvSpPr>
        <p:spPr>
          <a:xfrm>
            <a:off x="2762030" y="6548122"/>
            <a:ext cx="218224" cy="2473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a:ln>
                <a:noFill/>
              </a:ln>
              <a:solidFill>
                <a:prstClr val="white"/>
              </a:solidFill>
              <a:effectLst/>
              <a:uLnTx/>
              <a:uFillTx/>
              <a:latin typeface="Calibri"/>
              <a:ea typeface="+mn-ea"/>
              <a:cs typeface="+mn-cs"/>
            </a:endParaRPr>
          </a:p>
        </p:txBody>
      </p:sp>
      <p:sp>
        <p:nvSpPr>
          <p:cNvPr id="37" name="Rettangolo 36">
            <a:extLst>
              <a:ext uri="{FF2B5EF4-FFF2-40B4-BE49-F238E27FC236}">
                <a16:creationId xmlns:a16="http://schemas.microsoft.com/office/drawing/2014/main" id="{F67A70ED-CD7F-45AC-9ED3-E51A66A09A7F}"/>
              </a:ext>
            </a:extLst>
          </p:cNvPr>
          <p:cNvSpPr/>
          <p:nvPr/>
        </p:nvSpPr>
        <p:spPr>
          <a:xfrm>
            <a:off x="2947051" y="6513730"/>
            <a:ext cx="6176942" cy="338554"/>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Separata rispetto alle altre attività e alle altre passività </a:t>
            </a:r>
          </a:p>
        </p:txBody>
      </p:sp>
    </p:spTree>
    <p:extLst>
      <p:ext uri="{BB962C8B-B14F-4D97-AF65-F5344CB8AC3E}">
        <p14:creationId xmlns:p14="http://schemas.microsoft.com/office/powerpoint/2010/main" val="5721057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4259" name="Group 3"/>
          <p:cNvGraphicFramePr>
            <a:graphicFrameLocks noGrp="1"/>
          </p:cNvGraphicFramePr>
          <p:nvPr/>
        </p:nvGraphicFramePr>
        <p:xfrm>
          <a:off x="611560" y="1288520"/>
          <a:ext cx="8064897" cy="4853061"/>
        </p:xfrm>
        <a:graphic>
          <a:graphicData uri="http://schemas.openxmlformats.org/drawingml/2006/table">
            <a:tbl>
              <a:tblPr/>
              <a:tblGrid>
                <a:gridCol w="1855320">
                  <a:extLst>
                    <a:ext uri="{9D8B030D-6E8A-4147-A177-3AD203B41FA5}">
                      <a16:colId xmlns:a16="http://schemas.microsoft.com/office/drawing/2014/main" val="20000"/>
                    </a:ext>
                  </a:extLst>
                </a:gridCol>
                <a:gridCol w="3068595">
                  <a:extLst>
                    <a:ext uri="{9D8B030D-6E8A-4147-A177-3AD203B41FA5}">
                      <a16:colId xmlns:a16="http://schemas.microsoft.com/office/drawing/2014/main" val="20001"/>
                    </a:ext>
                  </a:extLst>
                </a:gridCol>
                <a:gridCol w="3140982">
                  <a:extLst>
                    <a:ext uri="{9D8B030D-6E8A-4147-A177-3AD203B41FA5}">
                      <a16:colId xmlns:a16="http://schemas.microsoft.com/office/drawing/2014/main" val="20002"/>
                    </a:ext>
                  </a:extLst>
                </a:gridCol>
              </a:tblGrid>
              <a:tr h="293904">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it-IT" sz="1400" b="1" i="1" u="none" strike="noStrike" cap="none" normalizeH="0" baseline="0" dirty="0">
                          <a:ln>
                            <a:noFill/>
                          </a:ln>
                          <a:solidFill>
                            <a:schemeClr val="tx1"/>
                          </a:solidFill>
                          <a:effectLst/>
                          <a:latin typeface="Trebuchet MS" pitchFamily="34" charset="0"/>
                          <a:ea typeface="MS PGothic" pitchFamily="34" charset="-128"/>
                        </a:rPr>
                        <a:t>Rilevazione iniziale</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it-IT" sz="1400" b="1" i="1" u="none" strike="noStrike" cap="none" normalizeH="0" baseline="0" dirty="0">
                          <a:ln>
                            <a:noFill/>
                          </a:ln>
                          <a:solidFill>
                            <a:schemeClr val="tx1"/>
                          </a:solidFill>
                          <a:effectLst/>
                          <a:latin typeface="Trebuchet MS" pitchFamily="34" charset="0"/>
                          <a:ea typeface="MS PGothic" pitchFamily="34" charset="-128"/>
                        </a:rPr>
                        <a:t>Valutazione successiva</a:t>
                      </a: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it-IT" sz="1400" b="1" i="1" u="none" strike="noStrike" cap="none" normalizeH="0" baseline="0" dirty="0">
                          <a:ln>
                            <a:noFill/>
                          </a:ln>
                          <a:solidFill>
                            <a:schemeClr val="tx1"/>
                          </a:solidFill>
                          <a:effectLst/>
                          <a:latin typeface="Trebuchet MS" pitchFamily="34" charset="0"/>
                          <a:ea typeface="MS PGothic" pitchFamily="34" charset="-128"/>
                        </a:rPr>
                        <a:t>Conto Economico</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4548269">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lang="it-IT" sz="1400" b="0" i="0" u="none" strike="noStrike" kern="1200" baseline="0" dirty="0">
                        <a:solidFill>
                          <a:schemeClr val="tx1"/>
                        </a:solidFill>
                        <a:latin typeface="Trebuchet MS" pitchFamily="34" charset="0"/>
                        <a:ea typeface="+mn-ea"/>
                        <a:cs typeface="+mn-cs"/>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lang="it-IT" sz="1400" b="0" i="0" u="none" strike="noStrike" kern="1200" baseline="0" dirty="0">
                        <a:solidFill>
                          <a:schemeClr val="tx1"/>
                        </a:solidFill>
                        <a:latin typeface="Trebuchet MS" pitchFamily="34" charset="0"/>
                        <a:ea typeface="+mn-ea"/>
                        <a:cs typeface="+mn-cs"/>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it-IT" sz="1400" b="0" i="0" u="none" strike="noStrike" kern="1200" baseline="0" dirty="0">
                          <a:solidFill>
                            <a:schemeClr val="tx1"/>
                          </a:solidFill>
                          <a:latin typeface="Trebuchet MS" pitchFamily="34" charset="0"/>
                          <a:ea typeface="+mn-ea"/>
                          <a:cs typeface="+mn-cs"/>
                        </a:rPr>
                        <a:t>Diritto d’uso dell’</a:t>
                      </a:r>
                      <a:r>
                        <a:rPr lang="it-IT" sz="1400" b="0" i="0" u="none" strike="noStrike" kern="1200" baseline="0" dirty="0" err="1">
                          <a:solidFill>
                            <a:schemeClr val="tx1"/>
                          </a:solidFill>
                          <a:latin typeface="Trebuchet MS" pitchFamily="34" charset="0"/>
                          <a:ea typeface="+mn-ea"/>
                          <a:cs typeface="+mn-cs"/>
                        </a:rPr>
                        <a:t>asset</a:t>
                      </a:r>
                      <a:r>
                        <a:rPr lang="it-IT" sz="1400" b="0" i="0" u="none" strike="noStrike" kern="1200" baseline="0" dirty="0">
                          <a:solidFill>
                            <a:schemeClr val="tx1"/>
                          </a:solidFill>
                          <a:latin typeface="Trebuchet MS" pitchFamily="34" charset="0"/>
                          <a:ea typeface="+mn-ea"/>
                          <a:cs typeface="+mn-cs"/>
                        </a:rPr>
                        <a:t> </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it-IT" sz="1400" b="0" i="0" u="none" strike="noStrike" kern="1200" baseline="0" dirty="0">
                          <a:solidFill>
                            <a:schemeClr val="tx1"/>
                          </a:solidFill>
                          <a:latin typeface="Trebuchet MS" pitchFamily="34" charset="0"/>
                          <a:ea typeface="+mn-ea"/>
                          <a:cs typeface="+mn-cs"/>
                        </a:rPr>
                        <a:t>(ROU) </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lang="it-IT" sz="1400" b="0" i="0" u="none" strike="noStrike" kern="1200" baseline="0" dirty="0">
                        <a:solidFill>
                          <a:schemeClr val="tx1"/>
                        </a:solidFill>
                        <a:latin typeface="Trebuchet MS" pitchFamily="34" charset="0"/>
                        <a:ea typeface="+mn-ea"/>
                        <a:cs typeface="+mn-cs"/>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it-IT" sz="1400" b="0" i="0" u="none" strike="noStrike" kern="1200" baseline="0" dirty="0">
                          <a:solidFill>
                            <a:schemeClr val="tx1"/>
                          </a:solidFill>
                          <a:latin typeface="Trebuchet MS" pitchFamily="34" charset="0"/>
                          <a:ea typeface="+mn-ea"/>
                          <a:cs typeface="+mn-cs"/>
                        </a:rPr>
                        <a:t>e </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lang="it-IT" sz="1400" b="0" i="0" u="none" strike="noStrike" kern="1200" baseline="0" dirty="0">
                        <a:solidFill>
                          <a:schemeClr val="tx1"/>
                        </a:solidFill>
                        <a:latin typeface="Trebuchet MS" pitchFamily="34" charset="0"/>
                        <a:ea typeface="+mn-ea"/>
                        <a:cs typeface="+mn-cs"/>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it-IT" sz="1400" b="0" i="0" u="none" strike="noStrike" kern="1200" baseline="0" dirty="0">
                          <a:solidFill>
                            <a:schemeClr val="tx1"/>
                          </a:solidFill>
                          <a:latin typeface="Trebuchet MS" pitchFamily="34" charset="0"/>
                          <a:ea typeface="+mn-ea"/>
                          <a:cs typeface="+mn-cs"/>
                        </a:rPr>
                        <a:t>Passività finanziaria corrispondente al valore attuale dei canoni futuri </a:t>
                      </a: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lang="it-IT" sz="1400" b="0" i="0" u="none" strike="noStrike" kern="1200" baseline="0" dirty="0">
                          <a:solidFill>
                            <a:schemeClr val="tx1"/>
                          </a:solidFill>
                          <a:latin typeface="Trebuchet MS" pitchFamily="34" charset="0"/>
                          <a:ea typeface="+mn-ea"/>
                          <a:cs typeface="+mn-cs"/>
                        </a:rPr>
                        <a:t>(</a:t>
                      </a:r>
                      <a:r>
                        <a:rPr lang="it-IT" sz="1400" b="0" i="0" u="none" strike="noStrike" kern="1200" baseline="0" dirty="0" err="1">
                          <a:solidFill>
                            <a:schemeClr val="tx1"/>
                          </a:solidFill>
                          <a:latin typeface="Trebuchet MS" pitchFamily="34" charset="0"/>
                          <a:ea typeface="+mn-ea"/>
                          <a:cs typeface="+mn-cs"/>
                        </a:rPr>
                        <a:t>Lease</a:t>
                      </a:r>
                      <a:r>
                        <a:rPr lang="it-IT" sz="1400" b="0" i="0" u="none" strike="noStrike" kern="1200" baseline="0" dirty="0">
                          <a:solidFill>
                            <a:schemeClr val="tx1"/>
                          </a:solidFill>
                          <a:latin typeface="Trebuchet MS" pitchFamily="34" charset="0"/>
                          <a:ea typeface="+mn-ea"/>
                          <a:cs typeface="+mn-cs"/>
                        </a:rPr>
                        <a:t> </a:t>
                      </a:r>
                      <a:r>
                        <a:rPr lang="it-IT" sz="1400" b="0" i="0" u="none" strike="noStrike" kern="1200" baseline="0" dirty="0" err="1">
                          <a:solidFill>
                            <a:schemeClr val="tx1"/>
                          </a:solidFill>
                          <a:latin typeface="Trebuchet MS" pitchFamily="34" charset="0"/>
                          <a:ea typeface="+mn-ea"/>
                          <a:cs typeface="+mn-cs"/>
                        </a:rPr>
                        <a:t>Liability</a:t>
                      </a:r>
                      <a:r>
                        <a:rPr lang="it-IT" sz="1400" b="0" i="0" u="none" strike="noStrike" kern="1200" baseline="0" dirty="0">
                          <a:solidFill>
                            <a:schemeClr val="tx1"/>
                          </a:solidFill>
                          <a:latin typeface="Trebuchet MS" pitchFamily="34" charset="0"/>
                          <a:ea typeface="+mn-ea"/>
                          <a:cs typeface="+mn-cs"/>
                        </a:rPr>
                        <a:t>)</a:t>
                      </a:r>
                      <a:endParaRPr kumimoji="0" lang="it-IT" sz="1400" b="0" i="0" u="none" strike="noStrike" cap="none" normalizeH="0" baseline="0" dirty="0">
                        <a:ln>
                          <a:noFill/>
                        </a:ln>
                        <a:solidFill>
                          <a:schemeClr val="tx1"/>
                        </a:solidFill>
                        <a:effectLst/>
                        <a:latin typeface="Trebuchet MS" pitchFamily="34" charset="0"/>
                        <a:ea typeface="MS PGothic" pitchFamily="34" charset="-128"/>
                      </a:endParaRP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endParaRPr lang="it-IT" sz="1400" b="1" i="0" u="none" strike="noStrike" kern="1200" baseline="0" dirty="0">
                        <a:solidFill>
                          <a:schemeClr val="tx1"/>
                        </a:solidFill>
                        <a:latin typeface="Trebuchet MS" pitchFamily="34" charset="0"/>
                        <a:ea typeface="+mn-ea"/>
                        <a:cs typeface="+mn-cs"/>
                      </a:endParaRPr>
                    </a:p>
                    <a:p>
                      <a:pPr algn="ctr"/>
                      <a:endParaRPr lang="it-IT" sz="1400" b="0" i="0" u="none" strike="noStrike" kern="1200" baseline="0" dirty="0">
                        <a:solidFill>
                          <a:schemeClr val="tx1"/>
                        </a:solidFill>
                        <a:latin typeface="Trebuchet MS" pitchFamily="34" charset="0"/>
                        <a:ea typeface="+mn-ea"/>
                        <a:cs typeface="+mn-cs"/>
                      </a:endParaRPr>
                    </a:p>
                    <a:p>
                      <a:pPr algn="ctr"/>
                      <a:r>
                        <a:rPr lang="it-IT" sz="1400" b="0" i="0" u="none" strike="noStrike" kern="1200" baseline="0" dirty="0">
                          <a:solidFill>
                            <a:schemeClr val="tx1"/>
                          </a:solidFill>
                          <a:latin typeface="Trebuchet MS" pitchFamily="34" charset="0"/>
                          <a:ea typeface="+mn-ea"/>
                          <a:cs typeface="+mn-cs"/>
                        </a:rPr>
                        <a:t>ammortamento del ROU sulla base dello IAS16, o uso di un criterio di valutazione alternativo [</a:t>
                      </a:r>
                      <a:r>
                        <a:rPr lang="it-IT" sz="1400" b="0" i="0" u="none" strike="noStrike" kern="1200" baseline="0" dirty="0" err="1">
                          <a:solidFill>
                            <a:schemeClr val="tx1"/>
                          </a:solidFill>
                          <a:latin typeface="Trebuchet MS" pitchFamily="34" charset="0"/>
                          <a:ea typeface="+mn-ea"/>
                          <a:cs typeface="+mn-cs"/>
                        </a:rPr>
                        <a:t>fairvalue</a:t>
                      </a:r>
                      <a:r>
                        <a:rPr lang="it-IT" sz="1400" b="0" i="0" u="none" strike="noStrike" kern="1200" baseline="0" dirty="0">
                          <a:solidFill>
                            <a:schemeClr val="tx1"/>
                          </a:solidFill>
                          <a:latin typeface="Trebuchet MS" pitchFamily="34" charset="0"/>
                          <a:ea typeface="+mn-ea"/>
                          <a:cs typeface="+mn-cs"/>
                        </a:rPr>
                        <a:t>] (IAS16 e IAS40)</a:t>
                      </a:r>
                    </a:p>
                    <a:p>
                      <a:pPr algn="ctr"/>
                      <a:endParaRPr lang="it-IT" sz="1400" b="0" i="0" u="none" strike="noStrike" kern="1200" baseline="0" dirty="0">
                        <a:solidFill>
                          <a:schemeClr val="tx1"/>
                        </a:solidFill>
                        <a:latin typeface="Trebuchet MS" pitchFamily="34" charset="0"/>
                        <a:ea typeface="+mn-ea"/>
                        <a:cs typeface="+mn-cs"/>
                      </a:endParaRPr>
                    </a:p>
                    <a:p>
                      <a:pPr algn="ctr"/>
                      <a:endParaRPr lang="it-IT" sz="1400" b="0" i="0" u="none" strike="noStrike" kern="1200" baseline="0" dirty="0">
                        <a:solidFill>
                          <a:schemeClr val="tx1"/>
                        </a:solidFill>
                        <a:latin typeface="Trebuchet MS" pitchFamily="34" charset="0"/>
                        <a:ea typeface="+mn-ea"/>
                        <a:cs typeface="+mn-cs"/>
                      </a:endParaRPr>
                    </a:p>
                    <a:p>
                      <a:pPr algn="ctr"/>
                      <a:endParaRPr lang="it-IT" sz="1400" b="1" i="0" u="none" strike="noStrike" kern="1200" baseline="0" dirty="0">
                        <a:solidFill>
                          <a:schemeClr val="tx1"/>
                        </a:solidFill>
                        <a:latin typeface="Trebuchet MS" pitchFamily="34" charset="0"/>
                        <a:ea typeface="+mn-ea"/>
                        <a:cs typeface="+mn-cs"/>
                      </a:endParaRPr>
                    </a:p>
                    <a:p>
                      <a:pPr algn="ctr"/>
                      <a:r>
                        <a:rPr lang="it-IT" sz="1400" b="0" i="0" u="none" strike="noStrike" kern="1200" baseline="0" dirty="0">
                          <a:solidFill>
                            <a:schemeClr val="tx1"/>
                          </a:solidFill>
                          <a:latin typeface="Trebuchet MS" pitchFamily="34" charset="0"/>
                          <a:ea typeface="+mn-ea"/>
                          <a:cs typeface="+mn-cs"/>
                        </a:rPr>
                        <a:t>attualizzazione della passività utilizzando il discount rate definito all’inizio del contratto di leasing. Riduzione della passività al pagamento dei canoni.</a:t>
                      </a:r>
                    </a:p>
                    <a:p>
                      <a:pPr algn="ctr"/>
                      <a:endParaRPr kumimoji="0" lang="it-IT" sz="1400" b="0" i="0" u="none" strike="noStrike" kern="1200" cap="none" normalizeH="0" baseline="0" dirty="0">
                        <a:ln>
                          <a:noFill/>
                        </a:ln>
                        <a:solidFill>
                          <a:schemeClr val="tx1"/>
                        </a:solidFill>
                        <a:effectLst/>
                        <a:latin typeface="Trebuchet MS" pitchFamily="34" charset="0"/>
                        <a:ea typeface="+mn-ea"/>
                        <a:cs typeface="+mn-cs"/>
                      </a:endParaRPr>
                    </a:p>
                    <a:p>
                      <a:pPr algn="ctr"/>
                      <a:endParaRPr kumimoji="0" lang="it-IT" sz="1400" b="0" i="0" u="none" strike="noStrike" kern="1200" cap="none" normalizeH="0" baseline="0" dirty="0">
                        <a:ln>
                          <a:noFill/>
                        </a:ln>
                        <a:solidFill>
                          <a:schemeClr val="tx1"/>
                        </a:solidFill>
                        <a:effectLst/>
                        <a:latin typeface="Trebuchet MS" pitchFamily="34" charset="0"/>
                        <a:ea typeface="+mn-ea"/>
                        <a:cs typeface="+mn-cs"/>
                      </a:endParaRPr>
                    </a:p>
                    <a:p>
                      <a:pPr algn="ctr"/>
                      <a:endParaRPr kumimoji="0" lang="it-IT" sz="1400" b="0" i="0" u="none" strike="noStrike" cap="none" normalizeH="0" baseline="0" dirty="0">
                        <a:ln>
                          <a:noFill/>
                        </a:ln>
                        <a:solidFill>
                          <a:schemeClr val="tx1"/>
                        </a:solidFill>
                        <a:effectLst/>
                        <a:latin typeface="Trebuchet MS" pitchFamily="34" charset="0"/>
                        <a:ea typeface="MS PGothic" pitchFamily="34" charset="-128"/>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endParaRPr lang="it-IT" sz="1400" b="1" i="0" u="none" strike="noStrike" kern="1200" baseline="0" dirty="0">
                        <a:solidFill>
                          <a:schemeClr val="tx1"/>
                        </a:solidFill>
                        <a:latin typeface="Trebuchet MS" pitchFamily="34" charset="0"/>
                        <a:ea typeface="+mn-ea"/>
                        <a:cs typeface="+mn-cs"/>
                      </a:endParaRPr>
                    </a:p>
                    <a:p>
                      <a:pPr algn="ctr"/>
                      <a:endParaRPr lang="it-IT" sz="1400" b="0" i="0" u="none" strike="noStrike" kern="1200" baseline="0" dirty="0">
                        <a:solidFill>
                          <a:schemeClr val="tx1"/>
                        </a:solidFill>
                        <a:latin typeface="Trebuchet MS" pitchFamily="34" charset="0"/>
                        <a:ea typeface="+mn-ea"/>
                        <a:cs typeface="+mn-cs"/>
                      </a:endParaRPr>
                    </a:p>
                    <a:p>
                      <a:pPr algn="ctr"/>
                      <a:endParaRPr lang="it-IT" sz="1400" b="0" i="0" u="none" strike="noStrike" kern="1200" baseline="0" dirty="0">
                        <a:solidFill>
                          <a:schemeClr val="tx1"/>
                        </a:solidFill>
                        <a:latin typeface="Trebuchet MS" pitchFamily="34" charset="0"/>
                        <a:ea typeface="+mn-ea"/>
                        <a:cs typeface="+mn-cs"/>
                      </a:endParaRPr>
                    </a:p>
                    <a:p>
                      <a:pPr algn="ctr"/>
                      <a:endParaRPr lang="it-IT" sz="1400" b="0" i="0" u="none" strike="noStrike" kern="1200" baseline="0" dirty="0">
                        <a:solidFill>
                          <a:schemeClr val="tx1"/>
                        </a:solidFill>
                        <a:latin typeface="Trebuchet MS" pitchFamily="34" charset="0"/>
                        <a:ea typeface="+mn-ea"/>
                        <a:cs typeface="+mn-cs"/>
                      </a:endParaRPr>
                    </a:p>
                    <a:p>
                      <a:pPr algn="ctr"/>
                      <a:endParaRPr lang="it-IT" sz="1400" b="0" i="0" u="none" strike="noStrike" kern="1200" baseline="0" dirty="0">
                        <a:solidFill>
                          <a:schemeClr val="tx1"/>
                        </a:solidFill>
                        <a:latin typeface="Trebuchet MS" pitchFamily="34" charset="0"/>
                        <a:ea typeface="+mn-ea"/>
                        <a:cs typeface="+mn-cs"/>
                      </a:endParaRPr>
                    </a:p>
                    <a:p>
                      <a:pPr algn="ctr"/>
                      <a:endParaRPr lang="it-IT" sz="1400" b="0" i="0" u="none" strike="noStrike" kern="1200" baseline="0" dirty="0">
                        <a:solidFill>
                          <a:schemeClr val="tx1"/>
                        </a:solidFill>
                        <a:latin typeface="Trebuchet MS" pitchFamily="34" charset="0"/>
                        <a:ea typeface="+mn-ea"/>
                        <a:cs typeface="+mn-cs"/>
                      </a:endParaRPr>
                    </a:p>
                    <a:p>
                      <a:pPr algn="ctr"/>
                      <a:endParaRPr lang="it-IT" sz="1400" b="0" i="0" u="none" strike="noStrike" kern="1200" baseline="0" dirty="0">
                        <a:solidFill>
                          <a:schemeClr val="tx1"/>
                        </a:solidFill>
                        <a:latin typeface="Trebuchet MS" pitchFamily="34" charset="0"/>
                        <a:ea typeface="+mn-ea"/>
                        <a:cs typeface="+mn-cs"/>
                      </a:endParaRPr>
                    </a:p>
                    <a:p>
                      <a:pPr algn="ctr"/>
                      <a:r>
                        <a:rPr lang="it-IT" sz="1400" b="0" i="0" u="none" strike="noStrike" kern="1200" baseline="0" dirty="0">
                          <a:solidFill>
                            <a:schemeClr val="tx1"/>
                          </a:solidFill>
                          <a:latin typeface="Trebuchet MS" pitchFamily="34" charset="0"/>
                          <a:ea typeface="+mn-ea"/>
                          <a:cs typeface="+mn-cs"/>
                        </a:rPr>
                        <a:t>Interessi e ammortamenti sono separati</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bl>
          </a:graphicData>
        </a:graphic>
      </p:graphicFrame>
      <p:sp>
        <p:nvSpPr>
          <p:cNvPr id="6" name="Rectangle 7"/>
          <p:cNvSpPr>
            <a:spLocks noChangeArrowheads="1"/>
          </p:cNvSpPr>
          <p:nvPr/>
        </p:nvSpPr>
        <p:spPr bwMode="auto">
          <a:xfrm>
            <a:off x="251520" y="436602"/>
            <a:ext cx="864165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3000" b="0" i="0" u="none" strike="noStrike" kern="1200" cap="none" spc="0" normalizeH="0" baseline="0" noProof="0" dirty="0">
                <a:ln>
                  <a:noFill/>
                </a:ln>
                <a:solidFill>
                  <a:prstClr val="black"/>
                </a:solidFill>
                <a:effectLst/>
                <a:uLnTx/>
                <a:uFillTx/>
                <a:latin typeface="Trebuchet MS" pitchFamily="34" charset="0"/>
                <a:ea typeface="+mn-ea"/>
                <a:cs typeface="+mn-cs"/>
              </a:rPr>
              <a:t>Aspetti contabili (lessee)</a:t>
            </a:r>
            <a:endParaRPr kumimoji="0" lang="it-IT" sz="3000" b="0" i="1" u="none" strike="noStrike" kern="1200" cap="none" spc="0" normalizeH="0" baseline="0" noProof="0" dirty="0">
              <a:ln>
                <a:noFill/>
              </a:ln>
              <a:solidFill>
                <a:prstClr val="black"/>
              </a:solidFill>
              <a:effectLst/>
              <a:uLnTx/>
              <a:uFillTx/>
              <a:latin typeface="Calibri"/>
              <a:ea typeface="+mn-ea"/>
              <a:cs typeface="+mn-cs"/>
            </a:endParaRPr>
          </a:p>
        </p:txBody>
      </p:sp>
      <p:sp>
        <p:nvSpPr>
          <p:cNvPr id="2" name="Segnaposto numero diapositiva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39799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4259" name="Group 3"/>
          <p:cNvGraphicFramePr>
            <a:graphicFrameLocks noGrp="1"/>
          </p:cNvGraphicFramePr>
          <p:nvPr/>
        </p:nvGraphicFramePr>
        <p:xfrm>
          <a:off x="611560" y="476672"/>
          <a:ext cx="8064897" cy="6142456"/>
        </p:xfrm>
        <a:graphic>
          <a:graphicData uri="http://schemas.openxmlformats.org/drawingml/2006/table">
            <a:tbl>
              <a:tblPr/>
              <a:tblGrid>
                <a:gridCol w="1855320">
                  <a:extLst>
                    <a:ext uri="{9D8B030D-6E8A-4147-A177-3AD203B41FA5}">
                      <a16:colId xmlns:a16="http://schemas.microsoft.com/office/drawing/2014/main" val="20000"/>
                    </a:ext>
                  </a:extLst>
                </a:gridCol>
                <a:gridCol w="3068595">
                  <a:extLst>
                    <a:ext uri="{9D8B030D-6E8A-4147-A177-3AD203B41FA5}">
                      <a16:colId xmlns:a16="http://schemas.microsoft.com/office/drawing/2014/main" val="20001"/>
                    </a:ext>
                  </a:extLst>
                </a:gridCol>
                <a:gridCol w="3140982">
                  <a:extLst>
                    <a:ext uri="{9D8B030D-6E8A-4147-A177-3AD203B41FA5}">
                      <a16:colId xmlns:a16="http://schemas.microsoft.com/office/drawing/2014/main" val="20002"/>
                    </a:ext>
                  </a:extLst>
                </a:gridCol>
              </a:tblGrid>
              <a:tr h="293904">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it-IT" sz="1400" b="1" i="1" u="none" strike="noStrike" cap="none" normalizeH="0" baseline="0" dirty="0">
                          <a:ln>
                            <a:noFill/>
                          </a:ln>
                          <a:solidFill>
                            <a:schemeClr val="tx1"/>
                          </a:solidFill>
                          <a:effectLst/>
                          <a:latin typeface="Trebuchet MS" pitchFamily="34" charset="0"/>
                          <a:ea typeface="MS PGothic" pitchFamily="34" charset="-128"/>
                        </a:rPr>
                        <a:t>ATTIVO</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it-IT" sz="1400" b="1" i="1" u="none" strike="noStrike" cap="none" normalizeH="0" baseline="0" dirty="0">
                          <a:ln>
                            <a:noFill/>
                          </a:ln>
                          <a:solidFill>
                            <a:schemeClr val="tx1"/>
                          </a:solidFill>
                          <a:effectLst/>
                          <a:latin typeface="Trebuchet MS" pitchFamily="34" charset="0"/>
                          <a:ea typeface="MS PGothic" pitchFamily="34" charset="-128"/>
                        </a:rPr>
                        <a:t>Rilevazione iniziale</a:t>
                      </a: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it-IT" sz="1400" b="1" i="1" u="none" strike="noStrike" cap="none" normalizeH="0" baseline="0" dirty="0">
                          <a:ln>
                            <a:noFill/>
                          </a:ln>
                          <a:solidFill>
                            <a:schemeClr val="tx1"/>
                          </a:solidFill>
                          <a:effectLst/>
                          <a:latin typeface="Trebuchet MS" pitchFamily="34" charset="0"/>
                          <a:ea typeface="MS PGothic" pitchFamily="34" charset="-128"/>
                        </a:rPr>
                        <a:t>Valutazione successiva</a:t>
                      </a: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4548269">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it-IT" sz="1400" b="0" i="0" u="none" strike="noStrike" cap="none" normalizeH="0" baseline="0" dirty="0">
                        <a:ln>
                          <a:noFill/>
                        </a:ln>
                        <a:solidFill>
                          <a:schemeClr val="tx1"/>
                        </a:solidFill>
                        <a:effectLst/>
                        <a:latin typeface="Trebuchet MS" pitchFamily="34" charset="0"/>
                        <a:ea typeface="MS PGothic" pitchFamily="34" charset="-128"/>
                      </a:endParaRPr>
                    </a:p>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it-IT" sz="1400" b="0" i="0" u="none" strike="noStrike" cap="none" normalizeH="0" baseline="0" dirty="0">
                          <a:ln>
                            <a:noFill/>
                          </a:ln>
                          <a:solidFill>
                            <a:schemeClr val="tx1"/>
                          </a:solidFill>
                          <a:effectLst/>
                          <a:latin typeface="Trebuchet MS" pitchFamily="34" charset="0"/>
                          <a:ea typeface="MS PGothic" pitchFamily="34" charset="-128"/>
                        </a:rPr>
                        <a:t>Attività per il diritto d’uso (</a:t>
                      </a:r>
                      <a:r>
                        <a:rPr kumimoji="0" lang="it-IT" sz="1400" b="0" i="1" u="none" strike="noStrike" cap="none" normalizeH="0" baseline="0" dirty="0">
                          <a:ln>
                            <a:noFill/>
                          </a:ln>
                          <a:solidFill>
                            <a:schemeClr val="tx1"/>
                          </a:solidFill>
                          <a:effectLst/>
                          <a:latin typeface="Trebuchet MS" pitchFamily="34" charset="0"/>
                          <a:ea typeface="MS PGothic" pitchFamily="34" charset="-128"/>
                        </a:rPr>
                        <a:t>Right Of Use, ROU</a:t>
                      </a:r>
                      <a:r>
                        <a:rPr kumimoji="0" lang="it-IT" sz="1400" b="0" i="0" u="none" strike="noStrike" cap="none" normalizeH="0" baseline="0" dirty="0">
                          <a:ln>
                            <a:noFill/>
                          </a:ln>
                          <a:solidFill>
                            <a:schemeClr val="tx1"/>
                          </a:solidFill>
                          <a:effectLst/>
                          <a:latin typeface="Trebuchet MS" pitchFamily="34" charset="0"/>
                          <a:ea typeface="MS PGothic" pitchFamily="34" charset="-128"/>
                        </a:rPr>
                        <a:t>)</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endParaRPr lang="it-IT" sz="1200" b="0" i="0" u="none" strike="noStrike" kern="1200" baseline="0" dirty="0">
                        <a:solidFill>
                          <a:schemeClr val="tx1"/>
                        </a:solidFill>
                        <a:latin typeface="Trebuchet MS" pitchFamily="34" charset="0"/>
                        <a:ea typeface="+mn-ea"/>
                        <a:cs typeface="+mn-cs"/>
                      </a:endParaRPr>
                    </a:p>
                    <a:p>
                      <a:pPr algn="ctr"/>
                      <a:r>
                        <a:rPr lang="it-IT" sz="1300" b="0" i="0" u="none" strike="noStrike" kern="1200" baseline="0" dirty="0">
                          <a:solidFill>
                            <a:schemeClr val="tx1"/>
                          </a:solidFill>
                          <a:latin typeface="Trebuchet MS" pitchFamily="34" charset="0"/>
                          <a:ea typeface="+mn-ea"/>
                          <a:cs typeface="+mn-cs"/>
                        </a:rPr>
                        <a:t>Valore attuale dei pagamenti futuri</a:t>
                      </a:r>
                    </a:p>
                    <a:p>
                      <a:pPr algn="ctr"/>
                      <a:r>
                        <a:rPr lang="it-IT" sz="1300" b="0" i="1" u="none" strike="noStrike" kern="1200" baseline="0" dirty="0">
                          <a:solidFill>
                            <a:schemeClr val="tx1"/>
                          </a:solidFill>
                          <a:latin typeface="Trebuchet MS" pitchFamily="34" charset="0"/>
                          <a:ea typeface="+mn-ea"/>
                          <a:cs typeface="+mn-cs"/>
                        </a:rPr>
                        <a:t>(stesso valore incluso nella passività per leasing)</a:t>
                      </a:r>
                    </a:p>
                    <a:p>
                      <a:pPr algn="ctr"/>
                      <a:r>
                        <a:rPr kumimoji="0" lang="it-IT" sz="1300" b="0" i="1" u="none" strike="noStrike" kern="1200" cap="none" normalizeH="0" baseline="0" dirty="0">
                          <a:ln>
                            <a:noFill/>
                          </a:ln>
                          <a:solidFill>
                            <a:schemeClr val="tx1"/>
                          </a:solidFill>
                          <a:effectLst/>
                          <a:latin typeface="Trebuchet MS" pitchFamily="34" charset="0"/>
                          <a:ea typeface="+mn-ea"/>
                          <a:cs typeface="+mn-cs"/>
                        </a:rPr>
                        <a:t>+</a:t>
                      </a:r>
                    </a:p>
                    <a:p>
                      <a:pPr algn="ctr"/>
                      <a:r>
                        <a:rPr lang="it-IT" sz="1300" b="0" i="0" u="none" strike="noStrike" kern="1200" baseline="0" dirty="0">
                          <a:solidFill>
                            <a:schemeClr val="tx1"/>
                          </a:solidFill>
                          <a:latin typeface="Trebuchet MS" pitchFamily="34" charset="0"/>
                          <a:ea typeface="+mn-ea"/>
                          <a:cs typeface="+mn-cs"/>
                        </a:rPr>
                        <a:t>Costi diretti iniziali (costi incrementali) del locatario</a:t>
                      </a:r>
                    </a:p>
                    <a:p>
                      <a:pPr algn="ctr"/>
                      <a:r>
                        <a:rPr lang="it-IT" sz="1300" b="0" i="1" u="none" strike="noStrike" kern="1200" baseline="0" dirty="0">
                          <a:solidFill>
                            <a:schemeClr val="tx1"/>
                          </a:solidFill>
                          <a:latin typeface="Trebuchet MS" pitchFamily="34" charset="0"/>
                          <a:ea typeface="+mn-ea"/>
                          <a:cs typeface="+mn-cs"/>
                        </a:rPr>
                        <a:t>(es: costi per agenti, pagamento </a:t>
                      </a:r>
                      <a:r>
                        <a:rPr lang="it-IT" sz="1300" b="0" i="1" u="none" strike="noStrike" kern="1200" baseline="0" dirty="0" err="1">
                          <a:solidFill>
                            <a:schemeClr val="tx1"/>
                          </a:solidFill>
                          <a:latin typeface="Trebuchet MS" pitchFamily="34" charset="0"/>
                          <a:ea typeface="+mn-ea"/>
                          <a:cs typeface="+mn-cs"/>
                        </a:rPr>
                        <a:t>key</a:t>
                      </a:r>
                      <a:r>
                        <a:rPr lang="it-IT" sz="1300" b="0" i="1" u="none" strike="noStrike" kern="1200" baseline="0" dirty="0">
                          <a:solidFill>
                            <a:schemeClr val="tx1"/>
                          </a:solidFill>
                          <a:latin typeface="Trebuchet MS" pitchFamily="34" charset="0"/>
                          <a:ea typeface="+mn-ea"/>
                          <a:cs typeface="+mn-cs"/>
                        </a:rPr>
                        <a:t> </a:t>
                      </a:r>
                      <a:r>
                        <a:rPr lang="it-IT" sz="1300" b="0" i="1" u="none" strike="noStrike" kern="1200" baseline="0" dirty="0" err="1">
                          <a:solidFill>
                            <a:schemeClr val="tx1"/>
                          </a:solidFill>
                          <a:latin typeface="Trebuchet MS" pitchFamily="34" charset="0"/>
                          <a:ea typeface="+mn-ea"/>
                          <a:cs typeface="+mn-cs"/>
                        </a:rPr>
                        <a:t>money</a:t>
                      </a:r>
                      <a:r>
                        <a:rPr lang="it-IT" sz="1300" b="0" i="1" u="none" strike="noStrike" kern="1200" baseline="0" dirty="0">
                          <a:solidFill>
                            <a:schemeClr val="tx1"/>
                          </a:solidFill>
                          <a:latin typeface="Trebuchet MS" pitchFamily="34" charset="0"/>
                          <a:ea typeface="+mn-ea"/>
                          <a:cs typeface="+mn-cs"/>
                        </a:rPr>
                        <a:t>, ecc.)</a:t>
                      </a:r>
                    </a:p>
                    <a:p>
                      <a:pPr algn="ctr"/>
                      <a:r>
                        <a:rPr kumimoji="0" lang="it-IT" sz="1300" b="0" i="1" u="none" strike="noStrike" kern="1200" cap="none" normalizeH="0" baseline="0" dirty="0">
                          <a:ln>
                            <a:noFill/>
                          </a:ln>
                          <a:solidFill>
                            <a:schemeClr val="tx1"/>
                          </a:solidFill>
                          <a:effectLst/>
                          <a:latin typeface="Trebuchet MS" pitchFamily="34" charset="0"/>
                          <a:ea typeface="+mn-ea"/>
                          <a:cs typeface="+mn-cs"/>
                        </a:rPr>
                        <a:t>+</a:t>
                      </a:r>
                    </a:p>
                    <a:p>
                      <a:pPr algn="ctr"/>
                      <a:r>
                        <a:rPr lang="it-IT" sz="1300" b="0" i="0" u="none" strike="noStrike" kern="1200" baseline="0" dirty="0">
                          <a:solidFill>
                            <a:schemeClr val="tx1"/>
                          </a:solidFill>
                          <a:latin typeface="Trebuchet MS" pitchFamily="34" charset="0"/>
                          <a:ea typeface="+mn-ea"/>
                          <a:cs typeface="+mn-cs"/>
                        </a:rPr>
                        <a:t>Canoni di </a:t>
                      </a:r>
                      <a:r>
                        <a:rPr lang="it-IT" sz="1300" b="0" i="1" u="none" strike="noStrike" kern="1200" baseline="0" dirty="0">
                          <a:solidFill>
                            <a:schemeClr val="tx1"/>
                          </a:solidFill>
                          <a:latin typeface="Trebuchet MS" pitchFamily="34" charset="0"/>
                          <a:ea typeface="+mn-ea"/>
                          <a:cs typeface="+mn-cs"/>
                        </a:rPr>
                        <a:t>leasing </a:t>
                      </a:r>
                      <a:r>
                        <a:rPr lang="it-IT" sz="1300" b="0" i="0" u="none" strike="noStrike" kern="1200" baseline="0" dirty="0">
                          <a:solidFill>
                            <a:schemeClr val="tx1"/>
                          </a:solidFill>
                          <a:latin typeface="Trebuchet MS" pitchFamily="34" charset="0"/>
                          <a:ea typeface="+mn-ea"/>
                          <a:cs typeface="+mn-cs"/>
                        </a:rPr>
                        <a:t>pagati in anticipo</a:t>
                      </a:r>
                    </a:p>
                    <a:p>
                      <a:pPr algn="ctr"/>
                      <a:r>
                        <a:rPr lang="it-IT" sz="1300" b="0" i="1" u="none" strike="noStrike" kern="1200" baseline="0" dirty="0">
                          <a:solidFill>
                            <a:schemeClr val="tx1"/>
                          </a:solidFill>
                          <a:latin typeface="Trebuchet MS" pitchFamily="34" charset="0"/>
                          <a:ea typeface="+mn-ea"/>
                          <a:cs typeface="+mn-cs"/>
                        </a:rPr>
                        <a:t>(es: </a:t>
                      </a:r>
                      <a:r>
                        <a:rPr lang="it-IT" sz="1300" b="0" i="1" u="none" strike="noStrike" kern="1200" baseline="0" dirty="0" err="1">
                          <a:solidFill>
                            <a:schemeClr val="tx1"/>
                          </a:solidFill>
                          <a:latin typeface="Trebuchet MS" pitchFamily="34" charset="0"/>
                          <a:ea typeface="+mn-ea"/>
                          <a:cs typeface="+mn-cs"/>
                        </a:rPr>
                        <a:t>maxicanone</a:t>
                      </a:r>
                      <a:r>
                        <a:rPr lang="it-IT" sz="1300" b="0" i="1" u="none" strike="noStrike" kern="1200" baseline="0" dirty="0">
                          <a:solidFill>
                            <a:schemeClr val="tx1"/>
                          </a:solidFill>
                          <a:latin typeface="Trebuchet MS" pitchFamily="34" charset="0"/>
                          <a:ea typeface="+mn-ea"/>
                          <a:cs typeface="+mn-cs"/>
                        </a:rPr>
                        <a:t>)</a:t>
                      </a:r>
                    </a:p>
                    <a:p>
                      <a:pPr algn="ctr"/>
                      <a:r>
                        <a:rPr kumimoji="0" lang="it-IT" sz="1300" b="0" i="1" u="none" strike="noStrike" kern="1200" cap="none" normalizeH="0" baseline="0" dirty="0">
                          <a:ln>
                            <a:noFill/>
                          </a:ln>
                          <a:solidFill>
                            <a:schemeClr val="tx1"/>
                          </a:solidFill>
                          <a:effectLst/>
                          <a:latin typeface="Trebuchet MS" pitchFamily="34" charset="0"/>
                          <a:ea typeface="+mn-ea"/>
                          <a:cs typeface="+mn-cs"/>
                        </a:rPr>
                        <a:t>+</a:t>
                      </a:r>
                    </a:p>
                    <a:p>
                      <a:pPr algn="ctr"/>
                      <a:r>
                        <a:rPr lang="it-IT" sz="1300" b="0" i="0" u="none" strike="noStrike" kern="1200" baseline="0" dirty="0">
                          <a:solidFill>
                            <a:schemeClr val="tx1"/>
                          </a:solidFill>
                          <a:latin typeface="Trebuchet MS" pitchFamily="34" charset="0"/>
                          <a:ea typeface="+mn-ea"/>
                          <a:cs typeface="+mn-cs"/>
                        </a:rPr>
                        <a:t>Costi di ripristino, rimozione o demolizione (</a:t>
                      </a:r>
                      <a:r>
                        <a:rPr lang="it-IT" sz="1300" b="0" i="1" u="none" strike="noStrike" kern="1200" baseline="0" dirty="0" err="1">
                          <a:solidFill>
                            <a:schemeClr val="tx1"/>
                          </a:solidFill>
                          <a:latin typeface="Trebuchet MS" pitchFamily="34" charset="0"/>
                          <a:ea typeface="+mn-ea"/>
                          <a:cs typeface="+mn-cs"/>
                        </a:rPr>
                        <a:t>Dismantling</a:t>
                      </a:r>
                      <a:r>
                        <a:rPr lang="it-IT" sz="1300" b="0" i="1" u="none" strike="noStrike" kern="1200" baseline="0" dirty="0">
                          <a:solidFill>
                            <a:schemeClr val="tx1"/>
                          </a:solidFill>
                          <a:latin typeface="Trebuchet MS" pitchFamily="34" charset="0"/>
                          <a:ea typeface="+mn-ea"/>
                          <a:cs typeface="+mn-cs"/>
                        </a:rPr>
                        <a:t> </a:t>
                      </a:r>
                      <a:r>
                        <a:rPr lang="it-IT" sz="1300" b="0" i="1" u="none" strike="noStrike" kern="1200" baseline="0" dirty="0" err="1">
                          <a:solidFill>
                            <a:schemeClr val="tx1"/>
                          </a:solidFill>
                          <a:latin typeface="Trebuchet MS" pitchFamily="34" charset="0"/>
                          <a:ea typeface="+mn-ea"/>
                          <a:cs typeface="+mn-cs"/>
                        </a:rPr>
                        <a:t>costs</a:t>
                      </a:r>
                      <a:r>
                        <a:rPr lang="it-IT" sz="1300" b="0" i="1" u="none" strike="noStrike" kern="1200" baseline="0" dirty="0">
                          <a:solidFill>
                            <a:schemeClr val="tx1"/>
                          </a:solidFill>
                          <a:latin typeface="Trebuchet MS" pitchFamily="34" charset="0"/>
                          <a:ea typeface="+mn-ea"/>
                          <a:cs typeface="+mn-cs"/>
                        </a:rPr>
                        <a:t>) dell’attività sottostante </a:t>
                      </a:r>
                      <a:endParaRPr lang="it-IT" sz="1300" b="0" i="0" u="none" strike="noStrike" kern="1200" baseline="0" dirty="0">
                        <a:solidFill>
                          <a:schemeClr val="tx1"/>
                        </a:solidFill>
                        <a:latin typeface="Trebuchet MS" pitchFamily="34" charset="0"/>
                        <a:ea typeface="+mn-ea"/>
                        <a:cs typeface="+mn-cs"/>
                      </a:endParaRPr>
                    </a:p>
                    <a:p>
                      <a:pPr algn="ctr"/>
                      <a:r>
                        <a:rPr lang="it-IT" sz="1300" b="0" i="0" u="none" strike="noStrike" kern="1200" baseline="0" dirty="0">
                          <a:solidFill>
                            <a:schemeClr val="tx1"/>
                          </a:solidFill>
                          <a:latin typeface="Trebuchet MS" pitchFamily="34" charset="0"/>
                          <a:ea typeface="+mn-ea"/>
                          <a:cs typeface="+mn-cs"/>
                        </a:rPr>
                        <a:t>(</a:t>
                      </a:r>
                      <a:r>
                        <a:rPr lang="it-IT" sz="1300" b="0" i="1" u="none" strike="noStrike" kern="1200" baseline="0" dirty="0">
                          <a:solidFill>
                            <a:schemeClr val="tx1"/>
                          </a:solidFill>
                          <a:latin typeface="Trebuchet MS" pitchFamily="34" charset="0"/>
                          <a:ea typeface="+mn-ea"/>
                          <a:cs typeface="+mn-cs"/>
                        </a:rPr>
                        <a:t>rilevati in accordo allo IAS 37)</a:t>
                      </a:r>
                    </a:p>
                    <a:p>
                      <a:pPr algn="ctr"/>
                      <a:r>
                        <a:rPr kumimoji="0" lang="it-IT" sz="1300" b="0" i="1" u="none" strike="noStrike" kern="1200" cap="none" normalizeH="0" baseline="0" dirty="0">
                          <a:ln>
                            <a:noFill/>
                          </a:ln>
                          <a:solidFill>
                            <a:schemeClr val="tx1"/>
                          </a:solidFill>
                          <a:effectLst/>
                          <a:latin typeface="Trebuchet MS" pitchFamily="34" charset="0"/>
                          <a:ea typeface="+mn-ea"/>
                          <a:cs typeface="+mn-cs"/>
                        </a:rPr>
                        <a:t>-</a:t>
                      </a:r>
                    </a:p>
                    <a:p>
                      <a:pPr algn="ctr"/>
                      <a:r>
                        <a:rPr lang="it-IT" sz="1300" b="0" i="0" u="none" strike="noStrike" kern="1200" baseline="0" dirty="0">
                          <a:solidFill>
                            <a:schemeClr val="tx1"/>
                          </a:solidFill>
                          <a:latin typeface="Trebuchet MS" pitchFamily="34" charset="0"/>
                          <a:ea typeface="+mn-ea"/>
                          <a:cs typeface="+mn-cs"/>
                        </a:rPr>
                        <a:t>Incentivi del </a:t>
                      </a:r>
                      <a:r>
                        <a:rPr lang="it-IT" sz="1300" b="0" i="1" u="none" strike="noStrike" kern="1200" baseline="0" dirty="0">
                          <a:solidFill>
                            <a:schemeClr val="tx1"/>
                          </a:solidFill>
                          <a:latin typeface="Trebuchet MS" pitchFamily="34" charset="0"/>
                          <a:ea typeface="+mn-ea"/>
                          <a:cs typeface="+mn-cs"/>
                        </a:rPr>
                        <a:t>leasing </a:t>
                      </a:r>
                      <a:r>
                        <a:rPr lang="it-IT" sz="1300" b="0" i="0" u="none" strike="noStrike" kern="1200" baseline="0" dirty="0">
                          <a:solidFill>
                            <a:schemeClr val="tx1"/>
                          </a:solidFill>
                          <a:latin typeface="Trebuchet MS" pitchFamily="34" charset="0"/>
                          <a:ea typeface="+mn-ea"/>
                          <a:cs typeface="+mn-cs"/>
                        </a:rPr>
                        <a:t>ricevuti dal locatore</a:t>
                      </a:r>
                      <a:endParaRPr kumimoji="0" lang="it-IT" sz="1300" b="0" i="0" u="none" strike="noStrike" cap="none" normalizeH="0" baseline="0" dirty="0">
                        <a:ln>
                          <a:noFill/>
                        </a:ln>
                        <a:solidFill>
                          <a:schemeClr val="tx1"/>
                        </a:solidFill>
                        <a:effectLst/>
                        <a:latin typeface="Trebuchet MS" pitchFamily="34" charset="0"/>
                        <a:ea typeface="MS PGothic" pitchFamily="34" charset="-128"/>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endParaRPr lang="it-IT" sz="1300" b="0" i="0" u="none" strike="noStrike" kern="1200" baseline="0" dirty="0">
                        <a:solidFill>
                          <a:schemeClr val="tx1"/>
                        </a:solidFill>
                        <a:latin typeface="Trebuchet MS" pitchFamily="34" charset="0"/>
                        <a:ea typeface="+mn-ea"/>
                        <a:cs typeface="+mn-cs"/>
                      </a:endParaRPr>
                    </a:p>
                    <a:p>
                      <a:r>
                        <a:rPr lang="it-IT" sz="1300" b="0" i="0" u="none" strike="noStrike" kern="1200" baseline="0" dirty="0">
                          <a:solidFill>
                            <a:schemeClr val="tx1"/>
                          </a:solidFill>
                          <a:latin typeface="Trebuchet MS" pitchFamily="34" charset="0"/>
                          <a:ea typeface="+mn-ea"/>
                          <a:cs typeface="+mn-cs"/>
                        </a:rPr>
                        <a:t>Il locatario dovrà valutare il diritto all’uso del bene attraverso il criterio del costo, ossia rettificare il valore della misurazione iniziale per considerare:</a:t>
                      </a:r>
                    </a:p>
                    <a:p>
                      <a:pPr marL="285750" indent="-285750">
                        <a:buFont typeface="Arial" pitchFamily="34" charset="0"/>
                        <a:buChar char="•"/>
                      </a:pPr>
                      <a:r>
                        <a:rPr lang="it-IT" sz="1300" b="0" i="0" u="none" strike="noStrike" kern="1200" baseline="0" dirty="0">
                          <a:solidFill>
                            <a:schemeClr val="tx1"/>
                          </a:solidFill>
                          <a:latin typeface="Trebuchet MS" pitchFamily="34" charset="0"/>
                          <a:ea typeface="+mn-ea"/>
                          <a:cs typeface="+mn-cs"/>
                        </a:rPr>
                        <a:t>il processo di ammortamento, ai sensi dello IAS 16;</a:t>
                      </a:r>
                    </a:p>
                    <a:p>
                      <a:pPr marL="285750" indent="-285750">
                        <a:buFont typeface="Arial" pitchFamily="34" charset="0"/>
                        <a:buChar char="•"/>
                      </a:pPr>
                      <a:r>
                        <a:rPr lang="it-IT" sz="1300" b="0" i="0" u="none" strike="noStrike" kern="1200" baseline="0" dirty="0">
                          <a:solidFill>
                            <a:schemeClr val="tx1"/>
                          </a:solidFill>
                          <a:latin typeface="Trebuchet MS" pitchFamily="34" charset="0"/>
                          <a:ea typeface="+mn-ea"/>
                          <a:cs typeface="+mn-cs"/>
                        </a:rPr>
                        <a:t>eventuali svalutazioni da </a:t>
                      </a:r>
                      <a:r>
                        <a:rPr lang="it-IT" sz="1300" b="0" i="0" u="none" strike="noStrike" kern="1200" baseline="0" dirty="0" err="1">
                          <a:solidFill>
                            <a:schemeClr val="tx1"/>
                          </a:solidFill>
                          <a:latin typeface="Trebuchet MS" pitchFamily="34" charset="0"/>
                          <a:ea typeface="+mn-ea"/>
                          <a:cs typeface="+mn-cs"/>
                        </a:rPr>
                        <a:t>impairment</a:t>
                      </a:r>
                      <a:r>
                        <a:rPr lang="it-IT" sz="1300" b="0" i="0" u="none" strike="noStrike" kern="1200" baseline="0" dirty="0">
                          <a:solidFill>
                            <a:schemeClr val="tx1"/>
                          </a:solidFill>
                          <a:latin typeface="Trebuchet MS" pitchFamily="34" charset="0"/>
                          <a:ea typeface="+mn-ea"/>
                          <a:cs typeface="+mn-cs"/>
                        </a:rPr>
                        <a:t>, ai sensi dello IAS 36;</a:t>
                      </a:r>
                    </a:p>
                    <a:p>
                      <a:pPr marL="285750" indent="-285750">
                        <a:buFont typeface="Arial" pitchFamily="34" charset="0"/>
                        <a:buChar char="•"/>
                      </a:pPr>
                      <a:r>
                        <a:rPr lang="it-IT" sz="1300" b="0" i="0" u="none" strike="noStrike" kern="1200" baseline="0" dirty="0">
                          <a:solidFill>
                            <a:schemeClr val="tx1"/>
                          </a:solidFill>
                          <a:latin typeface="Trebuchet MS" pitchFamily="34" charset="0"/>
                          <a:ea typeface="+mn-ea"/>
                          <a:cs typeface="+mn-cs"/>
                        </a:rPr>
                        <a:t>rideterminazione del debito per i leasing derivanti da modifiche negoziali.</a:t>
                      </a:r>
                    </a:p>
                    <a:p>
                      <a:endParaRPr lang="it-IT" sz="1300" b="0" i="0" u="none" strike="noStrike" kern="1200" baseline="0" dirty="0">
                        <a:solidFill>
                          <a:schemeClr val="tx1"/>
                        </a:solidFill>
                        <a:latin typeface="Trebuchet MS" pitchFamily="34" charset="0"/>
                        <a:ea typeface="+mn-ea"/>
                        <a:cs typeface="+mn-cs"/>
                      </a:endParaRPr>
                    </a:p>
                    <a:p>
                      <a:r>
                        <a:rPr lang="it-IT" sz="1300" b="0" i="0" u="none" strike="noStrike" kern="1200" baseline="0" dirty="0">
                          <a:solidFill>
                            <a:schemeClr val="tx1"/>
                          </a:solidFill>
                          <a:latin typeface="Trebuchet MS" pitchFamily="34" charset="0"/>
                          <a:ea typeface="+mn-ea"/>
                          <a:cs typeface="+mn-cs"/>
                        </a:rPr>
                        <a:t>L’ammortamento deve essere calcolato tenendo conto della vita utile del bene, in caso di riscatto, oppure, nell'ipotesi in cui questo non avvenga, si calcolerà scegliendo il momento più vicino tra la scadenza del contratto e il termine della vita utile del bene.</a:t>
                      </a:r>
                      <a:r>
                        <a:rPr lang="it-IT" sz="1300" b="0" i="0" u="none" strike="noStrike" kern="1200" baseline="0" dirty="0">
                          <a:solidFill>
                            <a:schemeClr val="tx1"/>
                          </a:solidFill>
                          <a:latin typeface="+mn-lt"/>
                          <a:ea typeface="+mn-ea"/>
                          <a:cs typeface="+mn-cs"/>
                        </a:rPr>
                        <a:t> </a:t>
                      </a:r>
                      <a:endParaRPr lang="it-IT" sz="1300" b="0" i="0" u="none" strike="noStrike" kern="1200" baseline="0" dirty="0">
                        <a:solidFill>
                          <a:schemeClr val="tx1"/>
                        </a:solidFill>
                        <a:latin typeface="Trebuchet MS" pitchFamily="34" charset="0"/>
                        <a:ea typeface="+mn-ea"/>
                        <a:cs typeface="+mn-cs"/>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293904">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it-IT" sz="1400" b="1" i="1" u="none" strike="noStrike" cap="none" normalizeH="0" baseline="0" dirty="0">
                          <a:ln>
                            <a:noFill/>
                          </a:ln>
                          <a:solidFill>
                            <a:schemeClr val="tx1"/>
                          </a:solidFill>
                          <a:effectLst/>
                          <a:latin typeface="Trebuchet MS" pitchFamily="34" charset="0"/>
                          <a:ea typeface="MS PGothic" pitchFamily="34" charset="-128"/>
                        </a:rPr>
                        <a:t>PASSIVO</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rowSpan="2" gridSpan="2">
                  <a:txBody>
                    <a:bodyPr/>
                    <a:lstStyle/>
                    <a:p>
                      <a:pPr algn="ctr"/>
                      <a:r>
                        <a:rPr lang="it-IT" sz="1300" b="0" i="0" u="none" strike="noStrike" kern="1200" baseline="0" dirty="0">
                          <a:solidFill>
                            <a:schemeClr val="tx1"/>
                          </a:solidFill>
                          <a:latin typeface="Trebuchet MS" pitchFamily="34" charset="0"/>
                          <a:ea typeface="+mn-ea"/>
                          <a:cs typeface="+mn-cs"/>
                        </a:rPr>
                        <a:t>La somma dei valori attuali dei canoni di leasing non ancora pagati.</a:t>
                      </a:r>
                    </a:p>
                    <a:p>
                      <a:pPr algn="ctr"/>
                      <a:r>
                        <a:rPr lang="it-IT" sz="1300" b="0" i="0" u="none" strike="noStrike" kern="1200" baseline="0" dirty="0">
                          <a:solidFill>
                            <a:schemeClr val="tx1"/>
                          </a:solidFill>
                          <a:latin typeface="Trebuchet MS" pitchFamily="34" charset="0"/>
                          <a:ea typeface="+mn-ea"/>
                          <a:cs typeface="+mn-cs"/>
                        </a:rPr>
                        <a:t>Per attualizzare i canoni di leasing si ricorre al  tasso d’interesse implicito del </a:t>
                      </a:r>
                      <a:r>
                        <a:rPr lang="it-IT" sz="1300" b="0" i="1" u="none" strike="noStrike" kern="1200" baseline="0" dirty="0" err="1">
                          <a:solidFill>
                            <a:schemeClr val="tx1"/>
                          </a:solidFill>
                          <a:latin typeface="Trebuchet MS" pitchFamily="34" charset="0"/>
                          <a:ea typeface="+mn-ea"/>
                          <a:cs typeface="+mn-cs"/>
                        </a:rPr>
                        <a:t>lease</a:t>
                      </a:r>
                      <a:r>
                        <a:rPr lang="it-IT" sz="1300" b="0" i="0" u="none" strike="noStrike" kern="1200" baseline="0" dirty="0">
                          <a:solidFill>
                            <a:schemeClr val="tx1"/>
                          </a:solidFill>
                          <a:latin typeface="Trebuchet MS" pitchFamily="34" charset="0"/>
                          <a:ea typeface="+mn-ea"/>
                          <a:cs typeface="+mn-cs"/>
                        </a:rPr>
                        <a:t> (v</a:t>
                      </a:r>
                      <a:r>
                        <a:rPr lang="it-IT" sz="1300" kern="1200" dirty="0">
                          <a:solidFill>
                            <a:schemeClr val="tx1"/>
                          </a:solidFill>
                          <a:effectLst/>
                          <a:latin typeface="Trebuchet MS" pitchFamily="34" charset="0"/>
                          <a:ea typeface="+mn-ea"/>
                          <a:cs typeface="+mn-cs"/>
                        </a:rPr>
                        <a:t>alore attuale dei canoni + riscatto = </a:t>
                      </a:r>
                      <a:r>
                        <a:rPr lang="it-IT" sz="1300" i="1" kern="1200" dirty="0">
                          <a:solidFill>
                            <a:schemeClr val="tx1"/>
                          </a:solidFill>
                          <a:effectLst/>
                          <a:latin typeface="Trebuchet MS" pitchFamily="34" charset="0"/>
                          <a:ea typeface="+mn-ea"/>
                          <a:cs typeface="+mn-cs"/>
                        </a:rPr>
                        <a:t>fair </a:t>
                      </a:r>
                      <a:r>
                        <a:rPr lang="it-IT" sz="1300" i="1" kern="1200" dirty="0" err="1">
                          <a:solidFill>
                            <a:schemeClr val="tx1"/>
                          </a:solidFill>
                          <a:effectLst/>
                          <a:latin typeface="Trebuchet MS" pitchFamily="34" charset="0"/>
                          <a:ea typeface="+mn-ea"/>
                          <a:cs typeface="+mn-cs"/>
                        </a:rPr>
                        <a:t>value</a:t>
                      </a:r>
                      <a:r>
                        <a:rPr lang="it-IT" sz="1300" kern="1200" dirty="0">
                          <a:solidFill>
                            <a:schemeClr val="tx1"/>
                          </a:solidFill>
                          <a:effectLst/>
                          <a:latin typeface="Trebuchet MS" pitchFamily="34" charset="0"/>
                          <a:ea typeface="+mn-ea"/>
                          <a:cs typeface="+mn-cs"/>
                        </a:rPr>
                        <a:t> del bene)</a:t>
                      </a:r>
                      <a:r>
                        <a:rPr lang="it-IT" sz="1300" b="0" i="0" u="none" strike="noStrike" kern="1200" baseline="0" dirty="0">
                          <a:solidFill>
                            <a:schemeClr val="tx1"/>
                          </a:solidFill>
                          <a:latin typeface="Trebuchet MS" pitchFamily="34" charset="0"/>
                          <a:ea typeface="+mn-ea"/>
                          <a:cs typeface="+mn-cs"/>
                        </a:rPr>
                        <a:t> </a:t>
                      </a:r>
                    </a:p>
                    <a:p>
                      <a:pPr algn="ctr"/>
                      <a:r>
                        <a:rPr lang="it-IT" sz="1300" b="0" i="0" u="none" strike="noStrike" kern="1200" baseline="0" dirty="0">
                          <a:solidFill>
                            <a:schemeClr val="tx1"/>
                          </a:solidFill>
                          <a:latin typeface="Trebuchet MS" pitchFamily="34" charset="0"/>
                          <a:ea typeface="+mn-ea"/>
                          <a:cs typeface="+mn-cs"/>
                        </a:rPr>
                        <a:t>oppure </a:t>
                      </a:r>
                    </a:p>
                    <a:p>
                      <a:pPr algn="ctr"/>
                      <a:r>
                        <a:rPr lang="it-IT" sz="1300" b="0" i="0" u="none" strike="noStrike" kern="1200" baseline="0" dirty="0">
                          <a:solidFill>
                            <a:schemeClr val="tx1"/>
                          </a:solidFill>
                          <a:latin typeface="Trebuchet MS" pitchFamily="34" charset="0"/>
                          <a:ea typeface="+mn-ea"/>
                          <a:cs typeface="+mn-cs"/>
                        </a:rPr>
                        <a:t>se questo non è determinabile direttamente, si utilizza l’</a:t>
                      </a:r>
                      <a:r>
                        <a:rPr lang="it-IT" sz="1300" b="0" i="1" u="none" strike="noStrike" kern="1200" baseline="0" dirty="0" err="1">
                          <a:solidFill>
                            <a:schemeClr val="tx1"/>
                          </a:solidFill>
                          <a:latin typeface="Trebuchet MS" pitchFamily="34" charset="0"/>
                          <a:ea typeface="+mn-ea"/>
                          <a:cs typeface="+mn-cs"/>
                        </a:rPr>
                        <a:t>incremental</a:t>
                      </a:r>
                      <a:r>
                        <a:rPr lang="it-IT" sz="1300" b="0" i="1" u="none" strike="noStrike" kern="1200" baseline="0" dirty="0">
                          <a:solidFill>
                            <a:schemeClr val="tx1"/>
                          </a:solidFill>
                          <a:latin typeface="Trebuchet MS" pitchFamily="34" charset="0"/>
                          <a:ea typeface="+mn-ea"/>
                          <a:cs typeface="+mn-cs"/>
                        </a:rPr>
                        <a:t> </a:t>
                      </a:r>
                      <a:r>
                        <a:rPr lang="it-IT" sz="1300" b="0" i="1" u="none" strike="noStrike" kern="1200" baseline="0" dirty="0" err="1">
                          <a:solidFill>
                            <a:schemeClr val="tx1"/>
                          </a:solidFill>
                          <a:latin typeface="Trebuchet MS" pitchFamily="34" charset="0"/>
                          <a:ea typeface="+mn-ea"/>
                          <a:cs typeface="+mn-cs"/>
                        </a:rPr>
                        <a:t>borrowing</a:t>
                      </a:r>
                      <a:r>
                        <a:rPr lang="it-IT" sz="1300" b="0" i="1" u="none" strike="noStrike" kern="1200" baseline="0" dirty="0">
                          <a:solidFill>
                            <a:schemeClr val="tx1"/>
                          </a:solidFill>
                          <a:latin typeface="Trebuchet MS" pitchFamily="34" charset="0"/>
                          <a:ea typeface="+mn-ea"/>
                          <a:cs typeface="+mn-cs"/>
                        </a:rPr>
                        <a:t> rate </a:t>
                      </a:r>
                      <a:r>
                        <a:rPr lang="it-IT" sz="1300" b="0" i="0" u="none" strike="noStrike" kern="1200" baseline="0" dirty="0">
                          <a:solidFill>
                            <a:schemeClr val="tx1"/>
                          </a:solidFill>
                          <a:latin typeface="Trebuchet MS" pitchFamily="34" charset="0"/>
                          <a:ea typeface="+mn-ea"/>
                          <a:cs typeface="+mn-cs"/>
                        </a:rPr>
                        <a:t>(tasso di finanziamento marginale) </a:t>
                      </a:r>
                      <a:endParaRPr kumimoji="0" lang="it-IT" sz="1300" b="0" i="0" u="none" strike="noStrike" cap="none" normalizeH="0" baseline="0" dirty="0">
                        <a:ln>
                          <a:noFill/>
                        </a:ln>
                        <a:solidFill>
                          <a:schemeClr val="tx1"/>
                        </a:solidFill>
                        <a:effectLst/>
                        <a:latin typeface="Trebuchet MS" pitchFamily="34" charset="0"/>
                        <a:ea typeface="MS PGothic" pitchFamily="34" charset="-128"/>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rowSpan="2" hMerge="1">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it-IT" sz="1400" b="1" i="1" u="none" strike="noStrike" cap="none" normalizeH="0" baseline="0" dirty="0">
                        <a:ln>
                          <a:noFill/>
                        </a:ln>
                        <a:solidFill>
                          <a:schemeClr val="tx1"/>
                        </a:solidFill>
                        <a:effectLst/>
                        <a:latin typeface="Trebuchet MS" pitchFamily="34" charset="0"/>
                        <a:ea typeface="MS PGothic" pitchFamily="34" charset="-128"/>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98460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it-IT" sz="1400" b="0" i="0" u="none" strike="noStrike" cap="none" normalizeH="0" baseline="0" dirty="0">
                          <a:ln>
                            <a:noFill/>
                          </a:ln>
                          <a:solidFill>
                            <a:schemeClr val="tx1"/>
                          </a:solidFill>
                          <a:effectLst/>
                          <a:latin typeface="Trebuchet MS" pitchFamily="34" charset="0"/>
                          <a:ea typeface="MS PGothic" pitchFamily="34" charset="-128"/>
                        </a:rPr>
                        <a:t>Debito nei confronti del locatore</a:t>
                      </a:r>
                    </a:p>
                  </a:txBody>
                  <a:tcPr marT="45716" marB="4571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gridSpan="2" vMerge="1">
                  <a:txBody>
                    <a:bodyPr/>
                    <a:lstStyle/>
                    <a:p>
                      <a:pPr algn="l"/>
                      <a:endParaRPr kumimoji="0" lang="it-IT" sz="1400" b="0" i="0" u="none" strike="noStrike" cap="none" normalizeH="0" baseline="0" dirty="0">
                        <a:ln>
                          <a:noFill/>
                        </a:ln>
                        <a:solidFill>
                          <a:schemeClr val="tx1"/>
                        </a:solidFill>
                        <a:effectLst/>
                        <a:latin typeface="Trebuchet MS" pitchFamily="34" charset="0"/>
                        <a:ea typeface="MS PGothic" pitchFamily="34" charset="-128"/>
                      </a:endParaRPr>
                    </a:p>
                  </a:txBody>
                  <a:tcPr marT="45716" marB="4571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hMerge="1" vMerge="1">
                  <a:txBody>
                    <a:bodyPr/>
                    <a:lstStyle/>
                    <a:p>
                      <a:endParaRPr lang="it-IT" sz="1350" b="0" i="0" u="none" strike="noStrike" kern="1200" baseline="0" dirty="0">
                        <a:solidFill>
                          <a:schemeClr val="tx1"/>
                        </a:solidFill>
                        <a:latin typeface="Trebuchet MS" pitchFamily="34" charset="0"/>
                        <a:ea typeface="+mn-ea"/>
                        <a:cs typeface="+mn-cs"/>
                      </a:endParaRPr>
                    </a:p>
                  </a:txBody>
                  <a:tcPr marT="45716" marB="4571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bl>
          </a:graphicData>
        </a:graphic>
      </p:graphicFrame>
      <p:sp>
        <p:nvSpPr>
          <p:cNvPr id="6" name="Rectangle 7"/>
          <p:cNvSpPr>
            <a:spLocks noChangeArrowheads="1"/>
          </p:cNvSpPr>
          <p:nvPr/>
        </p:nvSpPr>
        <p:spPr bwMode="auto">
          <a:xfrm>
            <a:off x="251520" y="85725"/>
            <a:ext cx="864165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a:ln>
                  <a:noFill/>
                </a:ln>
                <a:solidFill>
                  <a:prstClr val="black"/>
                </a:solidFill>
                <a:effectLst/>
                <a:uLnTx/>
                <a:uFillTx/>
                <a:latin typeface="Trebuchet MS" pitchFamily="34" charset="0"/>
                <a:ea typeface="+mn-ea"/>
                <a:cs typeface="+mn-cs"/>
              </a:rPr>
              <a:t>Aspetti contabili</a:t>
            </a:r>
            <a:endParaRPr kumimoji="0" lang="it-IT" sz="2000" b="1" i="1" u="none" strike="noStrike" kern="1200" cap="none" spc="0" normalizeH="0" baseline="0" noProof="0" dirty="0">
              <a:ln>
                <a:noFill/>
              </a:ln>
              <a:solidFill>
                <a:prstClr val="black"/>
              </a:solidFill>
              <a:effectLst/>
              <a:uLnTx/>
              <a:uFillTx/>
              <a:latin typeface="Calibri"/>
              <a:ea typeface="+mn-ea"/>
              <a:cs typeface="+mn-cs"/>
            </a:endParaRPr>
          </a:p>
        </p:txBody>
      </p:sp>
      <p:sp>
        <p:nvSpPr>
          <p:cNvPr id="2" name="Segnaposto numero diapositiva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766764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a:extLst>
              <a:ext uri="{FF2B5EF4-FFF2-40B4-BE49-F238E27FC236}">
                <a16:creationId xmlns:a16="http://schemas.microsoft.com/office/drawing/2014/main" id="{1AF25E5E-2A86-40F5-A833-F87D5164C34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Rettangolo 4">
            <a:extLst>
              <a:ext uri="{FF2B5EF4-FFF2-40B4-BE49-F238E27FC236}">
                <a16:creationId xmlns:a16="http://schemas.microsoft.com/office/drawing/2014/main" id="{5A443048-9F13-4522-B6FD-CE08DD57EDD6}"/>
              </a:ext>
            </a:extLst>
          </p:cNvPr>
          <p:cNvSpPr/>
          <p:nvPr/>
        </p:nvSpPr>
        <p:spPr>
          <a:xfrm>
            <a:off x="-72380" y="3234462"/>
            <a:ext cx="971972" cy="338554"/>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err="1">
                <a:ln>
                  <a:noFill/>
                </a:ln>
                <a:solidFill>
                  <a:prstClr val="black"/>
                </a:solidFill>
                <a:effectLst/>
                <a:uLnTx/>
                <a:uFillTx/>
                <a:latin typeface="Calibri"/>
                <a:ea typeface="+mn-ea"/>
                <a:cs typeface="+mn-cs"/>
              </a:rPr>
              <a:t>Lessor</a:t>
            </a:r>
            <a:endParaRPr kumimoji="0" lang="it-IT" sz="16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Parentesi graffa aperta 5">
            <a:extLst>
              <a:ext uri="{FF2B5EF4-FFF2-40B4-BE49-F238E27FC236}">
                <a16:creationId xmlns:a16="http://schemas.microsoft.com/office/drawing/2014/main" id="{7A591F80-76E2-43A8-B841-DCF0D2B7B9CD}"/>
              </a:ext>
            </a:extLst>
          </p:cNvPr>
          <p:cNvSpPr/>
          <p:nvPr/>
        </p:nvSpPr>
        <p:spPr>
          <a:xfrm>
            <a:off x="728694" y="0"/>
            <a:ext cx="632201" cy="6852284"/>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Rettangolo 6">
            <a:extLst>
              <a:ext uri="{FF2B5EF4-FFF2-40B4-BE49-F238E27FC236}">
                <a16:creationId xmlns:a16="http://schemas.microsoft.com/office/drawing/2014/main" id="{C24FAC9F-A711-4502-ADAB-E9636706A88F}"/>
              </a:ext>
            </a:extLst>
          </p:cNvPr>
          <p:cNvSpPr/>
          <p:nvPr/>
        </p:nvSpPr>
        <p:spPr>
          <a:xfrm>
            <a:off x="1044794" y="1260049"/>
            <a:ext cx="1876295" cy="584775"/>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Leasing finanziario</a:t>
            </a:r>
          </a:p>
        </p:txBody>
      </p:sp>
      <p:sp>
        <p:nvSpPr>
          <p:cNvPr id="8" name="Rettangolo 7">
            <a:extLst>
              <a:ext uri="{FF2B5EF4-FFF2-40B4-BE49-F238E27FC236}">
                <a16:creationId xmlns:a16="http://schemas.microsoft.com/office/drawing/2014/main" id="{5EB06A25-0846-41B0-84C2-474EC04DD3EB}"/>
              </a:ext>
            </a:extLst>
          </p:cNvPr>
          <p:cNvSpPr/>
          <p:nvPr/>
        </p:nvSpPr>
        <p:spPr>
          <a:xfrm>
            <a:off x="1043608" y="3284984"/>
            <a:ext cx="1712321" cy="584775"/>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Leasing operativo</a:t>
            </a:r>
          </a:p>
        </p:txBody>
      </p:sp>
      <p:sp>
        <p:nvSpPr>
          <p:cNvPr id="9" name="Parentesi graffa aperta 5">
            <a:extLst>
              <a:ext uri="{FF2B5EF4-FFF2-40B4-BE49-F238E27FC236}">
                <a16:creationId xmlns:a16="http://schemas.microsoft.com/office/drawing/2014/main" id="{BDC1D5C4-5D53-4D04-91F4-8F55C0A72223}"/>
              </a:ext>
            </a:extLst>
          </p:cNvPr>
          <p:cNvSpPr/>
          <p:nvPr/>
        </p:nvSpPr>
        <p:spPr>
          <a:xfrm>
            <a:off x="2523000" y="0"/>
            <a:ext cx="632201" cy="2792542"/>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Parentesi graffa aperta 5">
            <a:extLst>
              <a:ext uri="{FF2B5EF4-FFF2-40B4-BE49-F238E27FC236}">
                <a16:creationId xmlns:a16="http://schemas.microsoft.com/office/drawing/2014/main" id="{799E3C30-0D73-480E-A74F-F29568EB7074}"/>
              </a:ext>
            </a:extLst>
          </p:cNvPr>
          <p:cNvSpPr/>
          <p:nvPr/>
        </p:nvSpPr>
        <p:spPr>
          <a:xfrm>
            <a:off x="2739807" y="2850902"/>
            <a:ext cx="415394" cy="1323439"/>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Rettangolo 6">
            <a:extLst>
              <a:ext uri="{FF2B5EF4-FFF2-40B4-BE49-F238E27FC236}">
                <a16:creationId xmlns:a16="http://schemas.microsoft.com/office/drawing/2014/main" id="{5745BE05-83D4-4E8E-93F7-AFB667D31105}"/>
              </a:ext>
            </a:extLst>
          </p:cNvPr>
          <p:cNvSpPr/>
          <p:nvPr/>
        </p:nvSpPr>
        <p:spPr>
          <a:xfrm>
            <a:off x="2969649" y="-8225"/>
            <a:ext cx="6174351" cy="2800767"/>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Contratto con cui si trasferiscono rischi e benefici derivanti dall’utilizzo della cosa.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La classificazione deve rispettare la sostanza piuttosto che la forma dell’operazione (presenza di opzione ad un valore inferiore al fair value del bene al momento del riscatto che rende il suo esercizio praticamente certo; in caso di recesso dal contratto la perdita subita dal lessor rimane a carico del lessee)</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Prevede la contabilizzazione da parte del lessor di un credito e dello storno dell’attività (si seguono le regole sulla derecognition dell’IFRS 9).</a:t>
            </a:r>
          </a:p>
        </p:txBody>
      </p:sp>
      <p:sp>
        <p:nvSpPr>
          <p:cNvPr id="12" name="Rettangolo 6">
            <a:extLst>
              <a:ext uri="{FF2B5EF4-FFF2-40B4-BE49-F238E27FC236}">
                <a16:creationId xmlns:a16="http://schemas.microsoft.com/office/drawing/2014/main" id="{EADA65DC-6090-4D3C-92B1-64C724864665}"/>
              </a:ext>
            </a:extLst>
          </p:cNvPr>
          <p:cNvSpPr/>
          <p:nvPr/>
        </p:nvSpPr>
        <p:spPr>
          <a:xfrm>
            <a:off x="2989690" y="2808222"/>
            <a:ext cx="6174351" cy="1323439"/>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Contratto con cui non si trasferiscono i rischi e i benefici derivanti dall’utilizzo della cosa.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Il lessor contabilizza i canoni e i relativi debiti. Ammortizza i beni strumentali concessi in locazione finanziaria (IAS 16) e calcola le relative perdite di valore (IAS 36)</a:t>
            </a:r>
          </a:p>
        </p:txBody>
      </p:sp>
      <p:sp>
        <p:nvSpPr>
          <p:cNvPr id="13" name="Rettangolo 7">
            <a:extLst>
              <a:ext uri="{FF2B5EF4-FFF2-40B4-BE49-F238E27FC236}">
                <a16:creationId xmlns:a16="http://schemas.microsoft.com/office/drawing/2014/main" id="{E000CB86-0376-4C69-B219-F7818DFF1F6C}"/>
              </a:ext>
            </a:extLst>
          </p:cNvPr>
          <p:cNvSpPr/>
          <p:nvPr/>
        </p:nvSpPr>
        <p:spPr>
          <a:xfrm>
            <a:off x="1137190" y="5468176"/>
            <a:ext cx="1712321" cy="338554"/>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Disclosure</a:t>
            </a:r>
          </a:p>
        </p:txBody>
      </p:sp>
      <p:sp>
        <p:nvSpPr>
          <p:cNvPr id="14" name="Parentesi graffa aperta 5">
            <a:extLst>
              <a:ext uri="{FF2B5EF4-FFF2-40B4-BE49-F238E27FC236}">
                <a16:creationId xmlns:a16="http://schemas.microsoft.com/office/drawing/2014/main" id="{7236951E-696D-46B4-996B-7E05C91D1F46}"/>
              </a:ext>
            </a:extLst>
          </p:cNvPr>
          <p:cNvSpPr/>
          <p:nvPr/>
        </p:nvSpPr>
        <p:spPr>
          <a:xfrm>
            <a:off x="2604988" y="4380784"/>
            <a:ext cx="550213" cy="2457635"/>
          </a:xfrm>
          <a:prstGeom prst="leftBrace">
            <a:avLst>
              <a:gd name="adj1" fmla="val 31138"/>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Rettangolo 6">
            <a:extLst>
              <a:ext uri="{FF2B5EF4-FFF2-40B4-BE49-F238E27FC236}">
                <a16:creationId xmlns:a16="http://schemas.microsoft.com/office/drawing/2014/main" id="{1ADB3CBA-6E0F-4D27-AB45-18B144439E0A}"/>
              </a:ext>
            </a:extLst>
          </p:cNvPr>
          <p:cNvSpPr/>
          <p:nvPr/>
        </p:nvSpPr>
        <p:spPr>
          <a:xfrm>
            <a:off x="2989690" y="4380784"/>
            <a:ext cx="6174351" cy="2800767"/>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L’informativa deve riflettere l’impatto dei contratti di leasing sulla dimensione patrimoniale, economica e finanziaria del lessor</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Per i </a:t>
            </a:r>
            <a:r>
              <a:rPr kumimoji="0" lang="it-IT" sz="1600" b="0" i="0" u="sng" strike="noStrike" kern="1200" cap="none" spc="0" normalizeH="0" baseline="0" noProof="0" dirty="0">
                <a:ln>
                  <a:noFill/>
                </a:ln>
                <a:solidFill>
                  <a:prstClr val="black"/>
                </a:solidFill>
                <a:effectLst/>
                <a:uLnTx/>
                <a:uFillTx/>
                <a:latin typeface="Calibri"/>
                <a:ea typeface="+mn-ea"/>
                <a:cs typeface="+mn-cs"/>
              </a:rPr>
              <a:t>leasing finanziari</a:t>
            </a:r>
            <a:r>
              <a:rPr kumimoji="0" lang="it-IT" sz="1600" b="0" i="0" u="none" strike="noStrike" kern="1200" cap="none" spc="0" normalizeH="0" baseline="0" noProof="0" dirty="0">
                <a:ln>
                  <a:noFill/>
                </a:ln>
                <a:solidFill>
                  <a:prstClr val="black"/>
                </a:solidFill>
                <a:effectLst/>
                <a:uLnTx/>
                <a:uFillTx/>
                <a:latin typeface="Calibri"/>
                <a:ea typeface="+mn-ea"/>
                <a:cs typeface="+mn-cs"/>
              </a:rPr>
              <a:t>: i) utile o perdita derivante dalla vendita;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ii) proventi finanziari sull'investimento netto nel leasing; e iii) proventi relativi ai pagamenti variabili dovuti per il leasing non inclusi nella valutazione dell'investimento netto nel leasing;</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Per i </a:t>
            </a:r>
            <a:r>
              <a:rPr kumimoji="0" lang="it-IT" sz="1600" b="0" i="0" u="sng" strike="noStrike" kern="1200" cap="none" spc="0" normalizeH="0" baseline="0" noProof="0" dirty="0">
                <a:ln>
                  <a:noFill/>
                </a:ln>
                <a:solidFill>
                  <a:prstClr val="black"/>
                </a:solidFill>
                <a:effectLst/>
                <a:uLnTx/>
                <a:uFillTx/>
                <a:latin typeface="Calibri"/>
                <a:ea typeface="+mn-ea"/>
                <a:cs typeface="+mn-cs"/>
              </a:rPr>
              <a:t>leasing operativi</a:t>
            </a:r>
            <a:r>
              <a:rPr kumimoji="0" lang="it-IT" sz="1600" b="0" i="0" u="none" strike="noStrike" kern="1200" cap="none" spc="0" normalizeH="0" baseline="0" noProof="0" dirty="0">
                <a:ln>
                  <a:noFill/>
                </a:ln>
                <a:solidFill>
                  <a:prstClr val="black"/>
                </a:solidFill>
                <a:effectLst/>
                <a:uLnTx/>
                <a:uFillTx/>
                <a:latin typeface="Calibri"/>
                <a:ea typeface="+mn-ea"/>
                <a:cs typeface="+mn-cs"/>
              </a:rPr>
              <a:t>, i proventi del leasing, indicando separatamente i proventi relativi ai pagamenti variabili dovuti per il leasing che non dipendono da un indice o un tasso</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6351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E799059-5BC2-4F77-A969-CCA097525BD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36</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Rettangolo 4">
            <a:extLst>
              <a:ext uri="{FF2B5EF4-FFF2-40B4-BE49-F238E27FC236}">
                <a16:creationId xmlns:a16="http://schemas.microsoft.com/office/drawing/2014/main" id="{64A50B5C-0AF3-4F83-9046-61030125E1F7}"/>
              </a:ext>
            </a:extLst>
          </p:cNvPr>
          <p:cNvSpPr/>
          <p:nvPr/>
        </p:nvSpPr>
        <p:spPr>
          <a:xfrm>
            <a:off x="2138" y="161345"/>
            <a:ext cx="9141862" cy="1323439"/>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a:ln>
                  <a:noFill/>
                </a:ln>
                <a:solidFill>
                  <a:prstClr val="black"/>
                </a:solidFill>
                <a:effectLst/>
                <a:uLnTx/>
                <a:uFillTx/>
                <a:latin typeface="Calibri"/>
                <a:ea typeface="+mn-ea"/>
                <a:cs typeface="+mn-cs"/>
              </a:rPr>
              <a:t>ESEMPIO n. 1</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Supponiamo che un contratto di leasing della durata di 8 anni preveda pagameti di rate annuali posticipate pari a € 300.000 e che il tasso di interesse sia del 3%</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a:ln>
                  <a:noFill/>
                </a:ln>
                <a:solidFill>
                  <a:prstClr val="black"/>
                </a:solidFill>
                <a:effectLst/>
                <a:uLnTx/>
                <a:uFillTx/>
                <a:latin typeface="Calibri"/>
                <a:ea typeface="+mn-ea"/>
                <a:cs typeface="+mn-cs"/>
              </a:rPr>
              <a:t>1) Calcolo del RoU da parte del lessee</a:t>
            </a:r>
          </a:p>
        </p:txBody>
      </p:sp>
      <p:graphicFrame>
        <p:nvGraphicFramePr>
          <p:cNvPr id="6" name="Table 5">
            <a:extLst>
              <a:ext uri="{FF2B5EF4-FFF2-40B4-BE49-F238E27FC236}">
                <a16:creationId xmlns:a16="http://schemas.microsoft.com/office/drawing/2014/main" id="{BF258902-2A30-495B-A6A3-256827697528}"/>
              </a:ext>
            </a:extLst>
          </p:cNvPr>
          <p:cNvGraphicFramePr>
            <a:graphicFrameLocks noGrp="1"/>
          </p:cNvGraphicFramePr>
          <p:nvPr/>
        </p:nvGraphicFramePr>
        <p:xfrm>
          <a:off x="323528" y="1447161"/>
          <a:ext cx="3695700" cy="2400300"/>
        </p:xfrm>
        <a:graphic>
          <a:graphicData uri="http://schemas.openxmlformats.org/drawingml/2006/table">
            <a:tbl>
              <a:tblPr/>
              <a:tblGrid>
                <a:gridCol w="485358">
                  <a:extLst>
                    <a:ext uri="{9D8B030D-6E8A-4147-A177-3AD203B41FA5}">
                      <a16:colId xmlns:a16="http://schemas.microsoft.com/office/drawing/2014/main" val="3205611795"/>
                    </a:ext>
                  </a:extLst>
                </a:gridCol>
                <a:gridCol w="1306977">
                  <a:extLst>
                    <a:ext uri="{9D8B030D-6E8A-4147-A177-3AD203B41FA5}">
                      <a16:colId xmlns:a16="http://schemas.microsoft.com/office/drawing/2014/main" val="3219508968"/>
                    </a:ext>
                  </a:extLst>
                </a:gridCol>
                <a:gridCol w="596388">
                  <a:extLst>
                    <a:ext uri="{9D8B030D-6E8A-4147-A177-3AD203B41FA5}">
                      <a16:colId xmlns:a16="http://schemas.microsoft.com/office/drawing/2014/main" val="3982622942"/>
                    </a:ext>
                  </a:extLst>
                </a:gridCol>
                <a:gridCol w="1306977">
                  <a:extLst>
                    <a:ext uri="{9D8B030D-6E8A-4147-A177-3AD203B41FA5}">
                      <a16:colId xmlns:a16="http://schemas.microsoft.com/office/drawing/2014/main" val="3323130252"/>
                    </a:ext>
                  </a:extLst>
                </a:gridCol>
              </a:tblGrid>
              <a:tr h="247650">
                <a:tc>
                  <a:txBody>
                    <a:bodyPr/>
                    <a:lstStyle/>
                    <a:p>
                      <a:pPr algn="ctr" fontAlgn="b"/>
                      <a:r>
                        <a:rPr lang="en-GB" sz="1400" b="0" i="0" u="none" strike="noStrike">
                          <a:solidFill>
                            <a:srgbClr val="000000"/>
                          </a:solidFill>
                          <a:effectLst/>
                          <a:latin typeface="Arial" panose="020B0604020202020204" pitchFamily="34" charset="0"/>
                        </a:rPr>
                        <a:t>Anno</a:t>
                      </a:r>
                    </a:p>
                  </a:txBody>
                  <a:tcPr marL="9525" marR="9525" marT="9525" marB="0" anchor="b">
                    <a:lnL>
                      <a:noFill/>
                    </a:lnL>
                    <a:lnR>
                      <a:noFill/>
                    </a:lnR>
                    <a:lnT w="25400" cap="flat" cmpd="dbl" algn="ctr">
                      <a:solidFill>
                        <a:srgbClr val="00000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00CCFF"/>
                    </a:solidFill>
                  </a:tcPr>
                </a:tc>
                <a:tc>
                  <a:txBody>
                    <a:bodyPr/>
                    <a:lstStyle/>
                    <a:p>
                      <a:pPr algn="ctr" fontAlgn="b"/>
                      <a:r>
                        <a:rPr lang="en-GB" sz="1400" b="0" i="0" u="none" strike="noStrike">
                          <a:solidFill>
                            <a:srgbClr val="000000"/>
                          </a:solidFill>
                          <a:effectLst/>
                          <a:latin typeface="Arial" panose="020B0604020202020204" pitchFamily="34" charset="0"/>
                        </a:rPr>
                        <a:t>Rata</a:t>
                      </a:r>
                    </a:p>
                  </a:txBody>
                  <a:tcPr marL="9525" marR="9525" marT="9525" marB="0" anchor="b">
                    <a:lnL>
                      <a:noFill/>
                    </a:lnL>
                    <a:lnR>
                      <a:noFill/>
                    </a:lnR>
                    <a:lnT w="25400" cap="flat" cmpd="dbl" algn="ctr">
                      <a:solidFill>
                        <a:srgbClr val="00000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00CCFF"/>
                    </a:solidFill>
                  </a:tcPr>
                </a:tc>
                <a:tc>
                  <a:txBody>
                    <a:bodyPr/>
                    <a:lstStyle/>
                    <a:p>
                      <a:pPr algn="ctr" fontAlgn="b"/>
                      <a:r>
                        <a:rPr lang="en-GB" sz="1400" b="0" i="0" u="none" strike="noStrike">
                          <a:solidFill>
                            <a:srgbClr val="000000"/>
                          </a:solidFill>
                          <a:effectLst/>
                          <a:latin typeface="Arial" panose="020B0604020202020204" pitchFamily="34" charset="0"/>
                        </a:rPr>
                        <a:t>Tasso</a:t>
                      </a:r>
                    </a:p>
                  </a:txBody>
                  <a:tcPr marL="9525" marR="9525" marT="9525" marB="0" anchor="b">
                    <a:lnL>
                      <a:noFill/>
                    </a:lnL>
                    <a:lnR>
                      <a:noFill/>
                    </a:lnR>
                    <a:lnT w="25400" cap="flat" cmpd="dbl" algn="ctr">
                      <a:solidFill>
                        <a:srgbClr val="00000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00CCFF"/>
                    </a:solidFill>
                  </a:tcPr>
                </a:tc>
                <a:tc>
                  <a:txBody>
                    <a:bodyPr/>
                    <a:lstStyle/>
                    <a:p>
                      <a:pPr algn="ctr" fontAlgn="b"/>
                      <a:r>
                        <a:rPr lang="en-GB" sz="1400" b="0" i="0" u="none" strike="noStrike">
                          <a:solidFill>
                            <a:srgbClr val="000000"/>
                          </a:solidFill>
                          <a:effectLst/>
                          <a:latin typeface="Arial" panose="020B0604020202020204" pitchFamily="34" charset="0"/>
                        </a:rPr>
                        <a:t>Valore attuale</a:t>
                      </a:r>
                    </a:p>
                  </a:txBody>
                  <a:tcPr marL="9525" marR="9525" marT="9525" marB="0" anchor="b">
                    <a:lnL>
                      <a:noFill/>
                    </a:lnL>
                    <a:lnR>
                      <a:noFill/>
                    </a:lnR>
                    <a:lnT w="25400" cap="flat" cmpd="dbl" algn="ctr">
                      <a:solidFill>
                        <a:srgbClr val="00000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00CCFF"/>
                    </a:solidFill>
                  </a:tcPr>
                </a:tc>
                <a:extLst>
                  <a:ext uri="{0D108BD9-81ED-4DB2-BD59-A6C34878D82A}">
                    <a16:rowId xmlns:a16="http://schemas.microsoft.com/office/drawing/2014/main" val="3760033456"/>
                  </a:ext>
                </a:extLst>
              </a:tr>
              <a:tr h="238125">
                <a:tc>
                  <a:txBody>
                    <a:bodyPr/>
                    <a:lstStyle/>
                    <a:p>
                      <a:pPr algn="r" fontAlgn="b"/>
                      <a:r>
                        <a:rPr lang="en-GB" sz="1400" b="0" i="0" u="none" strike="noStrike">
                          <a:solidFill>
                            <a:srgbClr val="000000"/>
                          </a:solidFill>
                          <a:effectLst/>
                          <a:latin typeface="Arial" panose="020B0604020202020204" pitchFamily="34" charset="0"/>
                        </a:rPr>
                        <a:t>1</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300,000.00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0.03</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291,262.14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687666528"/>
                  </a:ext>
                </a:extLst>
              </a:tr>
              <a:tr h="238125">
                <a:tc>
                  <a:txBody>
                    <a:bodyPr/>
                    <a:lstStyle/>
                    <a:p>
                      <a:pPr algn="r" fontAlgn="b"/>
                      <a:r>
                        <a:rPr lang="en-GB" sz="1400" b="0" i="0" u="none" strike="noStrike" dirty="0">
                          <a:solidFill>
                            <a:srgbClr val="000000"/>
                          </a:solidFill>
                          <a:effectLst/>
                          <a:latin typeface="Arial" panose="020B0604020202020204" pitchFamily="34" charset="0"/>
                        </a:rPr>
                        <a:t>2</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Arial" panose="020B0604020202020204" pitchFamily="34" charset="0"/>
                        </a:rPr>
                        <a:t>   300,000.00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0.03</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282,778.77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114513363"/>
                  </a:ext>
                </a:extLst>
              </a:tr>
              <a:tr h="238125">
                <a:tc>
                  <a:txBody>
                    <a:bodyPr/>
                    <a:lstStyle/>
                    <a:p>
                      <a:pPr algn="r" fontAlgn="b"/>
                      <a:r>
                        <a:rPr lang="en-GB" sz="1400" b="0" i="0" u="none" strike="noStrike">
                          <a:solidFill>
                            <a:srgbClr val="000000"/>
                          </a:solidFill>
                          <a:effectLst/>
                          <a:latin typeface="Arial" panose="020B0604020202020204" pitchFamily="34" charset="0"/>
                        </a:rPr>
                        <a:t>3</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300,000.00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0.03</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274,542.50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105633321"/>
                  </a:ext>
                </a:extLst>
              </a:tr>
              <a:tr h="238125">
                <a:tc>
                  <a:txBody>
                    <a:bodyPr/>
                    <a:lstStyle/>
                    <a:p>
                      <a:pPr algn="r" fontAlgn="b"/>
                      <a:r>
                        <a:rPr lang="en-GB" sz="1400" b="0" i="0" u="none" strike="noStrike">
                          <a:solidFill>
                            <a:srgbClr val="000000"/>
                          </a:solidFill>
                          <a:effectLst/>
                          <a:latin typeface="Arial" panose="020B0604020202020204" pitchFamily="34" charset="0"/>
                        </a:rPr>
                        <a:t>4</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300,000.00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0.03</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Arial" panose="020B0604020202020204" pitchFamily="34" charset="0"/>
                        </a:rPr>
                        <a:t>   266,546.11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784711793"/>
                  </a:ext>
                </a:extLst>
              </a:tr>
              <a:tr h="238125">
                <a:tc>
                  <a:txBody>
                    <a:bodyPr/>
                    <a:lstStyle/>
                    <a:p>
                      <a:pPr algn="r" fontAlgn="b"/>
                      <a:r>
                        <a:rPr lang="en-GB" sz="1400" b="0" i="0" u="none" strike="noStrike">
                          <a:solidFill>
                            <a:srgbClr val="000000"/>
                          </a:solidFill>
                          <a:effectLst/>
                          <a:latin typeface="Arial" panose="020B0604020202020204" pitchFamily="34" charset="0"/>
                        </a:rPr>
                        <a:t>5</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300,000.00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0.03</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Arial" panose="020B0604020202020204" pitchFamily="34" charset="0"/>
                        </a:rPr>
                        <a:t>   258,782.64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123337438"/>
                  </a:ext>
                </a:extLst>
              </a:tr>
              <a:tr h="238125">
                <a:tc>
                  <a:txBody>
                    <a:bodyPr/>
                    <a:lstStyle/>
                    <a:p>
                      <a:pPr algn="r" fontAlgn="b"/>
                      <a:r>
                        <a:rPr lang="en-GB" sz="1400" b="0" i="0" u="none" strike="noStrike">
                          <a:solidFill>
                            <a:srgbClr val="000000"/>
                          </a:solidFill>
                          <a:effectLst/>
                          <a:latin typeface="Arial" panose="020B0604020202020204" pitchFamily="34" charset="0"/>
                        </a:rPr>
                        <a:t>6</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300,000.00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0.03</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Arial" panose="020B0604020202020204" pitchFamily="34" charset="0"/>
                        </a:rPr>
                        <a:t>   251,245.28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049072582"/>
                  </a:ext>
                </a:extLst>
              </a:tr>
              <a:tr h="238125">
                <a:tc>
                  <a:txBody>
                    <a:bodyPr/>
                    <a:lstStyle/>
                    <a:p>
                      <a:pPr algn="r" fontAlgn="b"/>
                      <a:r>
                        <a:rPr lang="en-GB" sz="1400" b="0" i="0" u="none" strike="noStrike">
                          <a:solidFill>
                            <a:srgbClr val="000000"/>
                          </a:solidFill>
                          <a:effectLst/>
                          <a:latin typeface="Arial" panose="020B0604020202020204" pitchFamily="34" charset="0"/>
                        </a:rPr>
                        <a:t>7</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300,000.00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0.03</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Arial" panose="020B0604020202020204" pitchFamily="34" charset="0"/>
                        </a:rPr>
                        <a:t>   243,927.45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209610209"/>
                  </a:ext>
                </a:extLst>
              </a:tr>
              <a:tr h="238125">
                <a:tc>
                  <a:txBody>
                    <a:bodyPr/>
                    <a:lstStyle/>
                    <a:p>
                      <a:pPr algn="r" fontAlgn="b"/>
                      <a:r>
                        <a:rPr lang="en-GB" sz="1400" b="0" i="0" u="none" strike="noStrike">
                          <a:solidFill>
                            <a:srgbClr val="000000"/>
                          </a:solidFill>
                          <a:effectLst/>
                          <a:latin typeface="Arial" panose="020B0604020202020204" pitchFamily="34" charset="0"/>
                        </a:rPr>
                        <a:t>8</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300,000.00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0.03</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b"/>
                      <a:r>
                        <a:rPr lang="en-GB" sz="1400" b="0" i="0" u="none" strike="noStrike" dirty="0">
                          <a:solidFill>
                            <a:srgbClr val="000000"/>
                          </a:solidFill>
                          <a:effectLst/>
                          <a:latin typeface="Arial" panose="020B0604020202020204" pitchFamily="34" charset="0"/>
                        </a:rPr>
                        <a:t>   236,822.77   </a:t>
                      </a:r>
                    </a:p>
                  </a:txBody>
                  <a:tcPr marL="9525" marR="9525" marT="9525"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882499166"/>
                  </a:ext>
                </a:extLst>
              </a:tr>
              <a:tr h="247650">
                <a:tc>
                  <a:txBody>
                    <a:bodyPr/>
                    <a:lstStyle/>
                    <a:p>
                      <a:pPr algn="r" fontAlgn="b"/>
                      <a:r>
                        <a:rPr lang="en-GB" sz="1400" b="0" i="0" u="none" strike="noStrike">
                          <a:solidFill>
                            <a:srgbClr val="000000"/>
                          </a:solidFill>
                          <a:effectLst/>
                          <a:latin typeface="Arial" panose="020B0604020202020204" pitchFamily="34" charset="0"/>
                        </a:rPr>
                        <a:t> </a:t>
                      </a:r>
                    </a:p>
                  </a:txBody>
                  <a:tcPr marL="9525" marR="9525" marT="9525" marB="0" anchor="b">
                    <a:lnL>
                      <a:noFill/>
                    </a:lnL>
                    <a:lnR>
                      <a:noFill/>
                    </a:lnR>
                    <a:lnT w="6350" cap="flat" cmpd="sng" algn="ctr">
                      <a:solidFill>
                        <a:srgbClr val="80808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GB" sz="1400" b="1" i="0" u="none" strike="noStrike">
                          <a:solidFill>
                            <a:srgbClr val="000000"/>
                          </a:solidFill>
                          <a:effectLst/>
                          <a:latin typeface="Arial" panose="020B0604020202020204" pitchFamily="34" charset="0"/>
                        </a:rPr>
                        <a:t>  2,400,000.00 </a:t>
                      </a:r>
                    </a:p>
                  </a:txBody>
                  <a:tcPr marL="9525" marR="9525" marT="9525" marB="0" anchor="b">
                    <a:lnL>
                      <a:noFill/>
                    </a:lnL>
                    <a:lnR>
                      <a:noFill/>
                    </a:lnR>
                    <a:lnT w="6350" cap="flat" cmpd="sng" algn="ctr">
                      <a:solidFill>
                        <a:srgbClr val="80808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GB" sz="1400" b="0" i="0" u="none" strike="noStrike">
                          <a:solidFill>
                            <a:srgbClr val="000000"/>
                          </a:solidFill>
                          <a:effectLst/>
                          <a:latin typeface="Arial" panose="020B0604020202020204" pitchFamily="34" charset="0"/>
                        </a:rPr>
                        <a:t> </a:t>
                      </a:r>
                    </a:p>
                  </a:txBody>
                  <a:tcPr marL="9525" marR="9525" marT="9525" marB="0" anchor="b">
                    <a:lnL>
                      <a:noFill/>
                    </a:lnL>
                    <a:lnR>
                      <a:noFill/>
                    </a:lnR>
                    <a:lnT w="6350" cap="flat" cmpd="sng" algn="ctr">
                      <a:solidFill>
                        <a:srgbClr val="80808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b"/>
                      <a:r>
                        <a:rPr lang="en-GB" sz="1400" b="1" i="0" u="none" strike="noStrike" dirty="0">
                          <a:solidFill>
                            <a:srgbClr val="000000"/>
                          </a:solidFill>
                          <a:effectLst/>
                          <a:latin typeface="Arial" panose="020B0604020202020204" pitchFamily="34" charset="0"/>
                        </a:rPr>
                        <a:t>  2,105,907.66 </a:t>
                      </a:r>
                    </a:p>
                  </a:txBody>
                  <a:tcPr marL="9525" marR="9525" marT="9525" marB="0" anchor="b">
                    <a:lnL>
                      <a:noFill/>
                    </a:lnL>
                    <a:lnR>
                      <a:noFill/>
                    </a:lnR>
                    <a:lnT w="6350" cap="flat" cmpd="sng" algn="ctr">
                      <a:solidFill>
                        <a:srgbClr val="80808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4270502651"/>
                  </a:ext>
                </a:extLst>
              </a:tr>
            </a:tbl>
          </a:graphicData>
        </a:graphic>
      </p:graphicFrame>
      <p:sp>
        <p:nvSpPr>
          <p:cNvPr id="10" name="Rettangolo 4">
            <a:extLst>
              <a:ext uri="{FF2B5EF4-FFF2-40B4-BE49-F238E27FC236}">
                <a16:creationId xmlns:a16="http://schemas.microsoft.com/office/drawing/2014/main" id="{B66C885C-6F62-4D8F-9F0A-B5F22265C63E}"/>
              </a:ext>
            </a:extLst>
          </p:cNvPr>
          <p:cNvSpPr/>
          <p:nvPr/>
        </p:nvSpPr>
        <p:spPr>
          <a:xfrm>
            <a:off x="2138" y="4087400"/>
            <a:ext cx="9141862" cy="1077218"/>
          </a:xfrm>
          <a:prstGeom prst="rect">
            <a:avLst/>
          </a:prstGeom>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Il RoU è pari a 2,105,907.66 e si calcola sommando i valori attuali delle rate da pagare</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Il tasso di attualizzazione utilizzato in questo esempio è il tasso marginale di finanziamento, ipotizzando che non sia stato possibile calcolare quello implicito a causa della mancanza di dati relativi al fair value del bene oggetto del contratto.</a:t>
            </a:r>
          </a:p>
        </p:txBody>
      </p:sp>
      <p:graphicFrame>
        <p:nvGraphicFramePr>
          <p:cNvPr id="7" name="Segnaposto contenuto 3">
            <a:extLst>
              <a:ext uri="{FF2B5EF4-FFF2-40B4-BE49-F238E27FC236}">
                <a16:creationId xmlns:a16="http://schemas.microsoft.com/office/drawing/2014/main" id="{176EB1AD-045D-492E-821E-6CD753D6A925}"/>
              </a:ext>
            </a:extLst>
          </p:cNvPr>
          <p:cNvGraphicFramePr>
            <a:graphicFrameLocks noGrp="1"/>
          </p:cNvGraphicFramePr>
          <p:nvPr>
            <p:ph idx="1"/>
          </p:nvPr>
        </p:nvGraphicFramePr>
        <p:xfrm>
          <a:off x="107504" y="5479633"/>
          <a:ext cx="8856984" cy="851535"/>
        </p:xfrm>
        <a:graphic>
          <a:graphicData uri="http://schemas.openxmlformats.org/drawingml/2006/table">
            <a:tbl>
              <a:tblPr/>
              <a:tblGrid>
                <a:gridCol w="2520280">
                  <a:extLst>
                    <a:ext uri="{9D8B030D-6E8A-4147-A177-3AD203B41FA5}">
                      <a16:colId xmlns:a16="http://schemas.microsoft.com/office/drawing/2014/main" val="20000"/>
                    </a:ext>
                  </a:extLst>
                </a:gridCol>
                <a:gridCol w="1008112">
                  <a:extLst>
                    <a:ext uri="{9D8B030D-6E8A-4147-A177-3AD203B41FA5}">
                      <a16:colId xmlns:a16="http://schemas.microsoft.com/office/drawing/2014/main" val="20001"/>
                    </a:ext>
                  </a:extLst>
                </a:gridCol>
                <a:gridCol w="1344448">
                  <a:extLst>
                    <a:ext uri="{9D8B030D-6E8A-4147-A177-3AD203B41FA5}">
                      <a16:colId xmlns:a16="http://schemas.microsoft.com/office/drawing/2014/main" val="20002"/>
                    </a:ext>
                  </a:extLst>
                </a:gridCol>
                <a:gridCol w="1175832">
                  <a:extLst>
                    <a:ext uri="{9D8B030D-6E8A-4147-A177-3AD203B41FA5}">
                      <a16:colId xmlns:a16="http://schemas.microsoft.com/office/drawing/2014/main" val="20003"/>
                    </a:ext>
                  </a:extLst>
                </a:gridCol>
                <a:gridCol w="1440160">
                  <a:extLst>
                    <a:ext uri="{9D8B030D-6E8A-4147-A177-3AD203B41FA5}">
                      <a16:colId xmlns:a16="http://schemas.microsoft.com/office/drawing/2014/main" val="20005"/>
                    </a:ext>
                  </a:extLst>
                </a:gridCol>
                <a:gridCol w="1368152">
                  <a:extLst>
                    <a:ext uri="{9D8B030D-6E8A-4147-A177-3AD203B41FA5}">
                      <a16:colId xmlns:a16="http://schemas.microsoft.com/office/drawing/2014/main" val="20006"/>
                    </a:ext>
                  </a:extLst>
                </a:gridCol>
              </a:tblGrid>
              <a:tr h="190500">
                <a:tc>
                  <a:txBody>
                    <a:bodyPr/>
                    <a:lstStyle/>
                    <a:p>
                      <a:pPr algn="l" fontAlgn="b"/>
                      <a:r>
                        <a:rPr lang="it-IT" sz="1800" b="0" i="0" u="none" strike="noStrike" dirty="0">
                          <a:solidFill>
                            <a:srgbClr val="000000"/>
                          </a:solidFill>
                          <a:effectLst/>
                          <a:latin typeface="Calibri"/>
                        </a:rPr>
                        <a:t>Automezzi (RoU)</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it-IT" sz="1800" b="0" i="0" u="none" strike="noStrike" dirty="0">
                          <a:solidFill>
                            <a:srgbClr val="000000"/>
                          </a:solidFill>
                          <a:effectLst/>
                          <a:latin typeface="Calibri"/>
                        </a:rPr>
                        <a:t>a</a:t>
                      </a:r>
                    </a:p>
                  </a:txBody>
                  <a:tcPr marL="9525" marR="9525" marT="9525" marB="0" anchor="b">
                    <a:lnL>
                      <a:noFill/>
                    </a:lnL>
                    <a:lnR>
                      <a:noFill/>
                    </a:lnR>
                    <a:lnT>
                      <a:noFill/>
                    </a:lnT>
                    <a:lnB>
                      <a:noFill/>
                    </a:lnB>
                  </a:tcPr>
                </a:tc>
                <a:tc gridSpan="2">
                  <a:txBody>
                    <a:bodyPr/>
                    <a:lstStyle/>
                    <a:p>
                      <a:pPr algn="l" fontAlgn="b"/>
                      <a:r>
                        <a:rPr lang="it-IT" sz="1800" b="0" i="0" u="none" strike="noStrike" dirty="0">
                          <a:solidFill>
                            <a:srgbClr val="000000"/>
                          </a:solidFill>
                          <a:effectLst/>
                          <a:latin typeface="Calibri"/>
                        </a:rPr>
                        <a:t>Debiti verso soc di leasing</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it-IT"/>
                    </a:p>
                  </a:txBody>
                  <a:tcPr/>
                </a:tc>
                <a:tc>
                  <a:txBody>
                    <a:bodyPr/>
                    <a:lstStyle/>
                    <a:p>
                      <a:pPr algn="r" fontAlgn="b"/>
                      <a:r>
                        <a:rPr lang="it-IT" sz="1800" b="0" i="0" u="none" strike="noStrike" dirty="0">
                          <a:solidFill>
                            <a:srgbClr val="000000"/>
                          </a:solidFill>
                          <a:effectLst/>
                          <a:latin typeface="Calibri"/>
                        </a:rPr>
                        <a:t>2.105.907,66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it-IT" sz="1800" b="0" i="0" u="none" strike="noStrike" dirty="0">
                          <a:solidFill>
                            <a:srgbClr val="000000"/>
                          </a:solidFill>
                          <a:effectLst/>
                          <a:latin typeface="Calibri"/>
                        </a:rPr>
                        <a:t>2.105.907,66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0"/>
                  </a:ext>
                </a:extLst>
              </a:tr>
              <a:tr h="190500">
                <a:tc>
                  <a:txBody>
                    <a:bodyPr/>
                    <a:lstStyle/>
                    <a:p>
                      <a:pPr algn="l" fontAlgn="b"/>
                      <a:r>
                        <a:rPr lang="it-IT" sz="18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ctr" fontAlgn="b"/>
                      <a:endParaRPr lang="it-IT" sz="1800" b="0" i="0" u="none" strike="noStrike" dirty="0">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it-IT" sz="18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1"/>
                  </a:ext>
                </a:extLst>
              </a:tr>
              <a:tr h="190500">
                <a:tc>
                  <a:txBody>
                    <a:bodyPr/>
                    <a:lstStyle/>
                    <a:p>
                      <a:pPr algn="l" fontAlgn="b"/>
                      <a:endParaRPr lang="it-IT" sz="18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it-IT" sz="18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it-IT" sz="18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it-IT" sz="18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3508671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C21373-283D-4C12-974B-F15EABFAD68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graphicFrame>
        <p:nvGraphicFramePr>
          <p:cNvPr id="5" name="Table 4">
            <a:extLst>
              <a:ext uri="{FF2B5EF4-FFF2-40B4-BE49-F238E27FC236}">
                <a16:creationId xmlns:a16="http://schemas.microsoft.com/office/drawing/2014/main" id="{5029F9E3-95F6-4DC7-B6CA-FB8D10AAD4B7}"/>
              </a:ext>
            </a:extLst>
          </p:cNvPr>
          <p:cNvGraphicFramePr>
            <a:graphicFrameLocks noGrp="1"/>
          </p:cNvGraphicFramePr>
          <p:nvPr/>
        </p:nvGraphicFramePr>
        <p:xfrm>
          <a:off x="556886" y="3933056"/>
          <a:ext cx="7886700" cy="2101267"/>
        </p:xfrm>
        <a:graphic>
          <a:graphicData uri="http://schemas.openxmlformats.org/drawingml/2006/table">
            <a:tbl>
              <a:tblPr/>
              <a:tblGrid>
                <a:gridCol w="592428">
                  <a:extLst>
                    <a:ext uri="{9D8B030D-6E8A-4147-A177-3AD203B41FA5}">
                      <a16:colId xmlns:a16="http://schemas.microsoft.com/office/drawing/2014/main" val="2995443997"/>
                    </a:ext>
                  </a:extLst>
                </a:gridCol>
                <a:gridCol w="1641520">
                  <a:extLst>
                    <a:ext uri="{9D8B030D-6E8A-4147-A177-3AD203B41FA5}">
                      <a16:colId xmlns:a16="http://schemas.microsoft.com/office/drawing/2014/main" val="3514624344"/>
                    </a:ext>
                  </a:extLst>
                </a:gridCol>
                <a:gridCol w="1271252">
                  <a:extLst>
                    <a:ext uri="{9D8B030D-6E8A-4147-A177-3AD203B41FA5}">
                      <a16:colId xmlns:a16="http://schemas.microsoft.com/office/drawing/2014/main" val="1062727723"/>
                    </a:ext>
                  </a:extLst>
                </a:gridCol>
                <a:gridCol w="1258910">
                  <a:extLst>
                    <a:ext uri="{9D8B030D-6E8A-4147-A177-3AD203B41FA5}">
                      <a16:colId xmlns:a16="http://schemas.microsoft.com/office/drawing/2014/main" val="4080472401"/>
                    </a:ext>
                  </a:extLst>
                </a:gridCol>
                <a:gridCol w="1271252">
                  <a:extLst>
                    <a:ext uri="{9D8B030D-6E8A-4147-A177-3AD203B41FA5}">
                      <a16:colId xmlns:a16="http://schemas.microsoft.com/office/drawing/2014/main" val="376732442"/>
                    </a:ext>
                  </a:extLst>
                </a:gridCol>
                <a:gridCol w="1851338">
                  <a:extLst>
                    <a:ext uri="{9D8B030D-6E8A-4147-A177-3AD203B41FA5}">
                      <a16:colId xmlns:a16="http://schemas.microsoft.com/office/drawing/2014/main" val="1825229004"/>
                    </a:ext>
                  </a:extLst>
                </a:gridCol>
              </a:tblGrid>
              <a:tr h="240674">
                <a:tc>
                  <a:txBody>
                    <a:bodyPr/>
                    <a:lstStyle/>
                    <a:p>
                      <a:pPr algn="l" fontAlgn="b"/>
                      <a:r>
                        <a:rPr lang="en-GB" sz="1400" b="0" i="0" u="none" strike="noStrike">
                          <a:solidFill>
                            <a:srgbClr val="000000"/>
                          </a:solidFill>
                          <a:effectLst/>
                          <a:latin typeface="Arial" panose="020B0604020202020204" pitchFamily="34" charset="0"/>
                        </a:rPr>
                        <a:t> </a:t>
                      </a:r>
                    </a:p>
                  </a:txBody>
                  <a:tcPr marL="9257" marR="9257" marT="9257" marB="0" anchor="b">
                    <a:lnL>
                      <a:noFill/>
                    </a:lnL>
                    <a:lnR>
                      <a:noFill/>
                    </a:lnR>
                    <a:lnT w="25400" cap="flat" cmpd="dbl" algn="ctr">
                      <a:solidFill>
                        <a:srgbClr val="000000"/>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00CCFF"/>
                    </a:solidFill>
                  </a:tcPr>
                </a:tc>
                <a:tc>
                  <a:txBody>
                    <a:bodyPr/>
                    <a:lstStyle/>
                    <a:p>
                      <a:pPr algn="l" fontAlgn="b"/>
                      <a:r>
                        <a:rPr lang="en-GB" sz="1400" b="0" i="0" u="none" strike="noStrike">
                          <a:solidFill>
                            <a:srgbClr val="000000"/>
                          </a:solidFill>
                          <a:effectLst/>
                          <a:latin typeface="Arial" panose="020B0604020202020204" pitchFamily="34" charset="0"/>
                        </a:rPr>
                        <a:t>Valore 1/1 passività</a:t>
                      </a:r>
                    </a:p>
                  </a:txBody>
                  <a:tcPr marL="9257" marR="9257" marT="9257" marB="0" anchor="b">
                    <a:lnL>
                      <a:noFill/>
                    </a:lnL>
                    <a:lnR>
                      <a:noFill/>
                    </a:lnR>
                    <a:lnT w="25400" cap="flat" cmpd="dbl" algn="ctr">
                      <a:solidFill>
                        <a:srgbClr val="000000"/>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00CCFF"/>
                    </a:solidFill>
                  </a:tcPr>
                </a:tc>
                <a:tc>
                  <a:txBody>
                    <a:bodyPr/>
                    <a:lstStyle/>
                    <a:p>
                      <a:pPr algn="l" fontAlgn="b"/>
                      <a:r>
                        <a:rPr lang="en-GB" sz="1400" b="0" i="0" u="none" strike="noStrike">
                          <a:solidFill>
                            <a:srgbClr val="000000"/>
                          </a:solidFill>
                          <a:effectLst/>
                          <a:latin typeface="Arial" panose="020B0604020202020204" pitchFamily="34" charset="0"/>
                        </a:rPr>
                        <a:t>Rata</a:t>
                      </a:r>
                    </a:p>
                  </a:txBody>
                  <a:tcPr marL="9257" marR="9257" marT="9257" marB="0" anchor="b">
                    <a:lnL>
                      <a:noFill/>
                    </a:lnL>
                    <a:lnR>
                      <a:noFill/>
                    </a:lnR>
                    <a:lnT w="25400" cap="flat" cmpd="dbl" algn="ctr">
                      <a:solidFill>
                        <a:srgbClr val="000000"/>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00CCFF"/>
                    </a:solidFill>
                  </a:tcPr>
                </a:tc>
                <a:tc>
                  <a:txBody>
                    <a:bodyPr/>
                    <a:lstStyle/>
                    <a:p>
                      <a:pPr algn="l" fontAlgn="b"/>
                      <a:r>
                        <a:rPr lang="en-GB" sz="1400" b="0" i="0" u="none" strike="noStrike">
                          <a:solidFill>
                            <a:srgbClr val="000000"/>
                          </a:solidFill>
                          <a:effectLst/>
                          <a:latin typeface="Arial" panose="020B0604020202020204" pitchFamily="34" charset="0"/>
                        </a:rPr>
                        <a:t>Interesse (3%)</a:t>
                      </a:r>
                    </a:p>
                  </a:txBody>
                  <a:tcPr marL="9257" marR="9257" marT="9257" marB="0" anchor="b">
                    <a:lnL>
                      <a:noFill/>
                    </a:lnL>
                    <a:lnR>
                      <a:noFill/>
                    </a:lnR>
                    <a:lnT w="25400" cap="flat" cmpd="dbl" algn="ctr">
                      <a:solidFill>
                        <a:srgbClr val="000000"/>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00CCFF"/>
                    </a:solidFill>
                  </a:tcPr>
                </a:tc>
                <a:tc>
                  <a:txBody>
                    <a:bodyPr/>
                    <a:lstStyle/>
                    <a:p>
                      <a:pPr algn="l" fontAlgn="b"/>
                      <a:r>
                        <a:rPr lang="en-GB" sz="1400" b="0" i="0" u="none" strike="noStrike">
                          <a:solidFill>
                            <a:srgbClr val="000000"/>
                          </a:solidFill>
                          <a:effectLst/>
                          <a:latin typeface="Arial" panose="020B0604020202020204" pitchFamily="34" charset="0"/>
                        </a:rPr>
                        <a:t>Quota capitale</a:t>
                      </a:r>
                    </a:p>
                  </a:txBody>
                  <a:tcPr marL="9257" marR="9257" marT="9257" marB="0" anchor="b">
                    <a:lnL>
                      <a:noFill/>
                    </a:lnL>
                    <a:lnR>
                      <a:noFill/>
                    </a:lnR>
                    <a:lnT w="25400" cap="flat" cmpd="dbl" algn="ctr">
                      <a:solidFill>
                        <a:srgbClr val="000000"/>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00CCFF"/>
                    </a:solidFill>
                  </a:tcPr>
                </a:tc>
                <a:tc>
                  <a:txBody>
                    <a:bodyPr/>
                    <a:lstStyle/>
                    <a:p>
                      <a:pPr algn="l" fontAlgn="b"/>
                      <a:r>
                        <a:rPr lang="en-GB" sz="1400" b="0" i="0" u="none" strike="noStrike">
                          <a:solidFill>
                            <a:srgbClr val="000000"/>
                          </a:solidFill>
                          <a:effectLst/>
                          <a:latin typeface="Arial" panose="020B0604020202020204" pitchFamily="34" charset="0"/>
                        </a:rPr>
                        <a:t>Valore 31/12 passività</a:t>
                      </a:r>
                    </a:p>
                  </a:txBody>
                  <a:tcPr marL="9257" marR="9257" marT="9257" marB="0" anchor="b">
                    <a:lnL>
                      <a:noFill/>
                    </a:lnL>
                    <a:lnR>
                      <a:noFill/>
                    </a:lnR>
                    <a:lnT w="25400" cap="flat" cmpd="dbl" algn="ctr">
                      <a:solidFill>
                        <a:srgbClr val="000000"/>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00CCFF"/>
                    </a:solidFill>
                  </a:tcPr>
                </a:tc>
                <a:extLst>
                  <a:ext uri="{0D108BD9-81ED-4DB2-BD59-A6C34878D82A}">
                    <a16:rowId xmlns:a16="http://schemas.microsoft.com/office/drawing/2014/main" val="637147175"/>
                  </a:ext>
                </a:extLst>
              </a:tr>
              <a:tr h="231417">
                <a:tc>
                  <a:txBody>
                    <a:bodyPr/>
                    <a:lstStyle/>
                    <a:p>
                      <a:pPr algn="r" fontAlgn="b"/>
                      <a:r>
                        <a:rPr lang="en-GB" sz="1400" b="0" i="0" u="none" strike="noStrike">
                          <a:solidFill>
                            <a:srgbClr val="000000"/>
                          </a:solidFill>
                          <a:effectLst/>
                          <a:latin typeface="Arial" panose="020B0604020202020204" pitchFamily="34" charset="0"/>
                        </a:rPr>
                        <a:t>1</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2,105,907.66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300,000.00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63,177.23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236,822.77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1,869,084.89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4196590055"/>
                  </a:ext>
                </a:extLst>
              </a:tr>
              <a:tr h="231417">
                <a:tc>
                  <a:txBody>
                    <a:bodyPr/>
                    <a:lstStyle/>
                    <a:p>
                      <a:pPr algn="r" fontAlgn="b"/>
                      <a:r>
                        <a:rPr lang="en-GB" sz="1400" b="0" i="0" u="none" strike="noStrike">
                          <a:solidFill>
                            <a:srgbClr val="000000"/>
                          </a:solidFill>
                          <a:effectLst/>
                          <a:latin typeface="Arial" panose="020B0604020202020204" pitchFamily="34" charset="0"/>
                        </a:rPr>
                        <a:t>2</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1,869,084.89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300,000.00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56,072.55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243,927.45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1,625,157.43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52104821"/>
                  </a:ext>
                </a:extLst>
              </a:tr>
              <a:tr h="231417">
                <a:tc>
                  <a:txBody>
                    <a:bodyPr/>
                    <a:lstStyle/>
                    <a:p>
                      <a:pPr algn="r" fontAlgn="b"/>
                      <a:r>
                        <a:rPr lang="en-GB" sz="1400" b="0" i="0" u="none" strike="noStrike">
                          <a:solidFill>
                            <a:srgbClr val="000000"/>
                          </a:solidFill>
                          <a:effectLst/>
                          <a:latin typeface="Arial" panose="020B0604020202020204" pitchFamily="34" charset="0"/>
                        </a:rPr>
                        <a:t>3</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1,625,157.43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300,000.00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48,754.72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251,245.28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dirty="0">
                          <a:solidFill>
                            <a:srgbClr val="000000"/>
                          </a:solidFill>
                          <a:effectLst/>
                          <a:latin typeface="Arial" panose="020B0604020202020204" pitchFamily="34" charset="0"/>
                        </a:rPr>
                        <a:t>              1,373,912.16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3570331911"/>
                  </a:ext>
                </a:extLst>
              </a:tr>
              <a:tr h="231417">
                <a:tc>
                  <a:txBody>
                    <a:bodyPr/>
                    <a:lstStyle/>
                    <a:p>
                      <a:pPr algn="r" fontAlgn="b"/>
                      <a:r>
                        <a:rPr lang="en-GB" sz="1400" b="0" i="0" u="none" strike="noStrike">
                          <a:solidFill>
                            <a:srgbClr val="000000"/>
                          </a:solidFill>
                          <a:effectLst/>
                          <a:latin typeface="Arial" panose="020B0604020202020204" pitchFamily="34" charset="0"/>
                        </a:rPr>
                        <a:t>4</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1,373,912.16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300,000.00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41,217.36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258,782.64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dirty="0">
                          <a:solidFill>
                            <a:srgbClr val="000000"/>
                          </a:solidFill>
                          <a:effectLst/>
                          <a:latin typeface="Arial" panose="020B0604020202020204" pitchFamily="34" charset="0"/>
                        </a:rPr>
                        <a:t>              1,115,129.52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3060594601"/>
                  </a:ext>
                </a:extLst>
              </a:tr>
              <a:tr h="231417">
                <a:tc>
                  <a:txBody>
                    <a:bodyPr/>
                    <a:lstStyle/>
                    <a:p>
                      <a:pPr algn="r" fontAlgn="b"/>
                      <a:r>
                        <a:rPr lang="en-GB" sz="1400" b="0" i="0" u="none" strike="noStrike">
                          <a:solidFill>
                            <a:srgbClr val="000000"/>
                          </a:solidFill>
                          <a:effectLst/>
                          <a:latin typeface="Arial" panose="020B0604020202020204" pitchFamily="34" charset="0"/>
                        </a:rPr>
                        <a:t>5</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1,115,129.52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300,000.00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33,453.89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266,546.11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dirty="0">
                          <a:solidFill>
                            <a:srgbClr val="000000"/>
                          </a:solidFill>
                          <a:effectLst/>
                          <a:latin typeface="Arial" panose="020B0604020202020204" pitchFamily="34" charset="0"/>
                        </a:rPr>
                        <a:t>                  848,583.41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2292890427"/>
                  </a:ext>
                </a:extLst>
              </a:tr>
              <a:tr h="231417">
                <a:tc>
                  <a:txBody>
                    <a:bodyPr/>
                    <a:lstStyle/>
                    <a:p>
                      <a:pPr algn="r" fontAlgn="b"/>
                      <a:r>
                        <a:rPr lang="en-GB" sz="1400" b="0" i="0" u="none" strike="noStrike">
                          <a:solidFill>
                            <a:srgbClr val="000000"/>
                          </a:solidFill>
                          <a:effectLst/>
                          <a:latin typeface="Arial" panose="020B0604020202020204" pitchFamily="34" charset="0"/>
                        </a:rPr>
                        <a:t>6</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848,583.41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300,000.00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25,457.50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274,542.50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dirty="0">
                          <a:solidFill>
                            <a:srgbClr val="000000"/>
                          </a:solidFill>
                          <a:effectLst/>
                          <a:latin typeface="Arial" panose="020B0604020202020204" pitchFamily="34" charset="0"/>
                        </a:rPr>
                        <a:t>                  574,040.91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3818211818"/>
                  </a:ext>
                </a:extLst>
              </a:tr>
              <a:tr h="231417">
                <a:tc>
                  <a:txBody>
                    <a:bodyPr/>
                    <a:lstStyle/>
                    <a:p>
                      <a:pPr algn="r" fontAlgn="b"/>
                      <a:r>
                        <a:rPr lang="en-GB" sz="1400" b="0" i="0" u="none" strike="noStrike">
                          <a:solidFill>
                            <a:srgbClr val="000000"/>
                          </a:solidFill>
                          <a:effectLst/>
                          <a:latin typeface="Arial" panose="020B0604020202020204" pitchFamily="34" charset="0"/>
                        </a:rPr>
                        <a:t>7</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574,040.91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300,000.00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17,221.23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282,778.77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dirty="0">
                          <a:solidFill>
                            <a:srgbClr val="000000"/>
                          </a:solidFill>
                          <a:effectLst/>
                          <a:latin typeface="Arial" panose="020B0604020202020204" pitchFamily="34" charset="0"/>
                        </a:rPr>
                        <a:t>                  291,262.14 </a:t>
                      </a:r>
                    </a:p>
                  </a:txBody>
                  <a:tcPr marL="9257" marR="9257" marT="9257"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3485356001"/>
                  </a:ext>
                </a:extLst>
              </a:tr>
              <a:tr h="240674">
                <a:tc>
                  <a:txBody>
                    <a:bodyPr/>
                    <a:lstStyle/>
                    <a:p>
                      <a:pPr algn="r" fontAlgn="b"/>
                      <a:r>
                        <a:rPr lang="en-GB" sz="1400" b="0" i="0" u="none" strike="noStrike">
                          <a:solidFill>
                            <a:srgbClr val="000000"/>
                          </a:solidFill>
                          <a:effectLst/>
                          <a:latin typeface="Arial" panose="020B0604020202020204" pitchFamily="34" charset="0"/>
                        </a:rPr>
                        <a:t>8</a:t>
                      </a:r>
                    </a:p>
                  </a:txBody>
                  <a:tcPr marL="9257" marR="9257" marT="9257" marB="0" anchor="b">
                    <a:lnL>
                      <a:noFill/>
                    </a:lnL>
                    <a:lnR>
                      <a:noFill/>
                    </a:lnR>
                    <a:lnT w="6350" cap="flat" cmpd="sng" algn="ctr">
                      <a:solidFill>
                        <a:srgbClr val="A6A6A6"/>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291,262.14 </a:t>
                      </a:r>
                    </a:p>
                  </a:txBody>
                  <a:tcPr marL="9257" marR="9257" marT="9257" marB="0" anchor="b">
                    <a:lnL>
                      <a:noFill/>
                    </a:lnL>
                    <a:lnR>
                      <a:noFill/>
                    </a:lnR>
                    <a:lnT w="6350" cap="flat" cmpd="sng" algn="ctr">
                      <a:solidFill>
                        <a:srgbClr val="A6A6A6"/>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300,000.00   </a:t>
                      </a:r>
                    </a:p>
                  </a:txBody>
                  <a:tcPr marL="9257" marR="9257" marT="9257" marB="0" anchor="b">
                    <a:lnL>
                      <a:noFill/>
                    </a:lnL>
                    <a:lnR>
                      <a:noFill/>
                    </a:lnR>
                    <a:lnT w="6350" cap="flat" cmpd="sng" algn="ctr">
                      <a:solidFill>
                        <a:srgbClr val="A6A6A6"/>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8,737.86   </a:t>
                      </a:r>
                    </a:p>
                  </a:txBody>
                  <a:tcPr marL="9257" marR="9257" marT="9257" marB="0" anchor="b">
                    <a:lnL>
                      <a:noFill/>
                    </a:lnL>
                    <a:lnR>
                      <a:noFill/>
                    </a:lnR>
                    <a:lnT w="6350" cap="flat" cmpd="sng" algn="ctr">
                      <a:solidFill>
                        <a:srgbClr val="A6A6A6"/>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291,262.14   </a:t>
                      </a:r>
                    </a:p>
                  </a:txBody>
                  <a:tcPr marL="9257" marR="9257" marT="9257" marB="0" anchor="b">
                    <a:lnL>
                      <a:noFill/>
                    </a:lnL>
                    <a:lnR>
                      <a:noFill/>
                    </a:lnR>
                    <a:lnT w="6350" cap="flat" cmpd="sng" algn="ctr">
                      <a:solidFill>
                        <a:srgbClr val="A6A6A6"/>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l" fontAlgn="b"/>
                      <a:r>
                        <a:rPr lang="en-GB" sz="1400" b="0" i="0" u="none" strike="noStrike" dirty="0">
                          <a:solidFill>
                            <a:srgbClr val="000000"/>
                          </a:solidFill>
                          <a:effectLst/>
                          <a:latin typeface="Arial" panose="020B0604020202020204" pitchFamily="34" charset="0"/>
                        </a:rPr>
                        <a:t>                              0.00 </a:t>
                      </a:r>
                    </a:p>
                  </a:txBody>
                  <a:tcPr marL="9257" marR="9257" marT="9257" marB="0" anchor="b">
                    <a:lnL>
                      <a:noFill/>
                    </a:lnL>
                    <a:lnR>
                      <a:noFill/>
                    </a:lnR>
                    <a:lnT w="6350" cap="flat" cmpd="sng" algn="ctr">
                      <a:solidFill>
                        <a:srgbClr val="A6A6A6"/>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2124544964"/>
                  </a:ext>
                </a:extLst>
              </a:tr>
            </a:tbl>
          </a:graphicData>
        </a:graphic>
      </p:graphicFrame>
      <p:graphicFrame>
        <p:nvGraphicFramePr>
          <p:cNvPr id="6" name="Table 5">
            <a:extLst>
              <a:ext uri="{FF2B5EF4-FFF2-40B4-BE49-F238E27FC236}">
                <a16:creationId xmlns:a16="http://schemas.microsoft.com/office/drawing/2014/main" id="{B9E89AEB-BA96-40BA-993E-5371977E8E45}"/>
              </a:ext>
            </a:extLst>
          </p:cNvPr>
          <p:cNvGraphicFramePr>
            <a:graphicFrameLocks noGrp="1"/>
          </p:cNvGraphicFramePr>
          <p:nvPr/>
        </p:nvGraphicFramePr>
        <p:xfrm>
          <a:off x="762744" y="980728"/>
          <a:ext cx="5105400" cy="2162175"/>
        </p:xfrm>
        <a:graphic>
          <a:graphicData uri="http://schemas.openxmlformats.org/drawingml/2006/table">
            <a:tbl>
              <a:tblPr/>
              <a:tblGrid>
                <a:gridCol w="609221">
                  <a:extLst>
                    <a:ext uri="{9D8B030D-6E8A-4147-A177-3AD203B41FA5}">
                      <a16:colId xmlns:a16="http://schemas.microsoft.com/office/drawing/2014/main" val="3876263132"/>
                    </a:ext>
                  </a:extLst>
                </a:gridCol>
                <a:gridCol w="1627763">
                  <a:extLst>
                    <a:ext uri="{9D8B030D-6E8A-4147-A177-3AD203B41FA5}">
                      <a16:colId xmlns:a16="http://schemas.microsoft.com/office/drawing/2014/main" val="3222097091"/>
                    </a:ext>
                  </a:extLst>
                </a:gridCol>
                <a:gridCol w="1307287">
                  <a:extLst>
                    <a:ext uri="{9D8B030D-6E8A-4147-A177-3AD203B41FA5}">
                      <a16:colId xmlns:a16="http://schemas.microsoft.com/office/drawing/2014/main" val="534473063"/>
                    </a:ext>
                  </a:extLst>
                </a:gridCol>
                <a:gridCol w="1561129">
                  <a:extLst>
                    <a:ext uri="{9D8B030D-6E8A-4147-A177-3AD203B41FA5}">
                      <a16:colId xmlns:a16="http://schemas.microsoft.com/office/drawing/2014/main" val="3965220727"/>
                    </a:ext>
                  </a:extLst>
                </a:gridCol>
              </a:tblGrid>
              <a:tr h="247650">
                <a:tc>
                  <a:txBody>
                    <a:bodyPr/>
                    <a:lstStyle/>
                    <a:p>
                      <a:pPr algn="l" fontAlgn="b"/>
                      <a:r>
                        <a:rPr lang="en-GB" sz="1400" b="0" i="0" u="none" strike="noStrike">
                          <a:solidFill>
                            <a:srgbClr val="000000"/>
                          </a:solidFill>
                          <a:effectLst/>
                          <a:latin typeface="Arial" panose="020B0604020202020204" pitchFamily="34" charset="0"/>
                        </a:rPr>
                        <a:t> </a:t>
                      </a:r>
                    </a:p>
                  </a:txBody>
                  <a:tcPr marL="9525" marR="9525" marT="9525" marB="0" anchor="b">
                    <a:lnL>
                      <a:noFill/>
                    </a:lnL>
                    <a:lnR>
                      <a:noFill/>
                    </a:lnR>
                    <a:lnT w="25400" cap="flat" cmpd="dbl" algn="ctr">
                      <a:solidFill>
                        <a:srgbClr val="000000"/>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00CCFF"/>
                    </a:solidFill>
                  </a:tcPr>
                </a:tc>
                <a:tc>
                  <a:txBody>
                    <a:bodyPr/>
                    <a:lstStyle/>
                    <a:p>
                      <a:pPr algn="l" fontAlgn="b"/>
                      <a:r>
                        <a:rPr lang="en-GB" sz="1400" b="0" i="0" u="none" strike="noStrike" dirty="0">
                          <a:solidFill>
                            <a:srgbClr val="000000"/>
                          </a:solidFill>
                          <a:effectLst/>
                          <a:latin typeface="Arial" panose="020B0604020202020204" pitchFamily="34" charset="0"/>
                        </a:rPr>
                        <a:t>Valore 1/1 </a:t>
                      </a:r>
                      <a:r>
                        <a:rPr lang="en-GB" sz="1400" b="0" i="0" u="none" strike="noStrike" dirty="0" err="1">
                          <a:solidFill>
                            <a:srgbClr val="000000"/>
                          </a:solidFill>
                          <a:effectLst/>
                          <a:latin typeface="Arial" panose="020B0604020202020204" pitchFamily="34" charset="0"/>
                        </a:rPr>
                        <a:t>RoU</a:t>
                      </a:r>
                      <a:endParaRPr lang="en-GB" sz="1400" b="0" i="0" u="none" strike="noStrike" dirty="0">
                        <a:solidFill>
                          <a:srgbClr val="000000"/>
                        </a:solidFill>
                        <a:effectLst/>
                        <a:latin typeface="Arial" panose="020B0604020202020204" pitchFamily="34" charset="0"/>
                      </a:endParaRPr>
                    </a:p>
                  </a:txBody>
                  <a:tcPr marL="9525" marR="9525" marT="9525" marB="0" anchor="b">
                    <a:lnL>
                      <a:noFill/>
                    </a:lnL>
                    <a:lnR>
                      <a:noFill/>
                    </a:lnR>
                    <a:lnT w="25400" cap="flat" cmpd="dbl" algn="ctr">
                      <a:solidFill>
                        <a:srgbClr val="000000"/>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00CCFF"/>
                    </a:solidFill>
                  </a:tcPr>
                </a:tc>
                <a:tc>
                  <a:txBody>
                    <a:bodyPr/>
                    <a:lstStyle/>
                    <a:p>
                      <a:pPr algn="l" fontAlgn="b"/>
                      <a:r>
                        <a:rPr lang="en-GB" sz="1400" b="0" i="0" u="none" strike="noStrike">
                          <a:solidFill>
                            <a:srgbClr val="000000"/>
                          </a:solidFill>
                          <a:effectLst/>
                          <a:latin typeface="Arial" panose="020B0604020202020204" pitchFamily="34" charset="0"/>
                        </a:rPr>
                        <a:t>Amm.to</a:t>
                      </a:r>
                    </a:p>
                  </a:txBody>
                  <a:tcPr marL="9525" marR="9525" marT="9525" marB="0" anchor="b">
                    <a:lnL>
                      <a:noFill/>
                    </a:lnL>
                    <a:lnR>
                      <a:noFill/>
                    </a:lnR>
                    <a:lnT w="25400" cap="flat" cmpd="dbl" algn="ctr">
                      <a:solidFill>
                        <a:srgbClr val="000000"/>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00CCFF"/>
                    </a:solidFill>
                  </a:tcPr>
                </a:tc>
                <a:tc>
                  <a:txBody>
                    <a:bodyPr/>
                    <a:lstStyle/>
                    <a:p>
                      <a:pPr algn="l" fontAlgn="b"/>
                      <a:r>
                        <a:rPr lang="en-GB" sz="1400" b="0" i="0" u="none" strike="noStrike">
                          <a:solidFill>
                            <a:srgbClr val="000000"/>
                          </a:solidFill>
                          <a:effectLst/>
                          <a:latin typeface="Arial" panose="020B0604020202020204" pitchFamily="34" charset="0"/>
                        </a:rPr>
                        <a:t>Valore 31/12 RoU</a:t>
                      </a:r>
                    </a:p>
                  </a:txBody>
                  <a:tcPr marL="9525" marR="9525" marT="9525" marB="0" anchor="b">
                    <a:lnL>
                      <a:noFill/>
                    </a:lnL>
                    <a:lnR>
                      <a:noFill/>
                    </a:lnR>
                    <a:lnT w="25400" cap="flat" cmpd="dbl" algn="ctr">
                      <a:solidFill>
                        <a:srgbClr val="000000"/>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00CCFF"/>
                    </a:solidFill>
                  </a:tcPr>
                </a:tc>
                <a:extLst>
                  <a:ext uri="{0D108BD9-81ED-4DB2-BD59-A6C34878D82A}">
                    <a16:rowId xmlns:a16="http://schemas.microsoft.com/office/drawing/2014/main" val="1781596795"/>
                  </a:ext>
                </a:extLst>
              </a:tr>
              <a:tr h="238125">
                <a:tc>
                  <a:txBody>
                    <a:bodyPr/>
                    <a:lstStyle/>
                    <a:p>
                      <a:pPr algn="r" fontAlgn="b"/>
                      <a:r>
                        <a:rPr lang="en-GB" sz="1400" b="0" i="0" u="none" strike="noStrike">
                          <a:solidFill>
                            <a:srgbClr val="000000"/>
                          </a:solidFill>
                          <a:effectLst/>
                          <a:latin typeface="Arial" panose="020B0604020202020204" pitchFamily="34" charset="0"/>
                        </a:rPr>
                        <a:t>1</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2,105,907.66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263,238.46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1,842,669.20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3883386003"/>
                  </a:ext>
                </a:extLst>
              </a:tr>
              <a:tr h="238125">
                <a:tc>
                  <a:txBody>
                    <a:bodyPr/>
                    <a:lstStyle/>
                    <a:p>
                      <a:pPr algn="r" fontAlgn="b"/>
                      <a:r>
                        <a:rPr lang="en-GB" sz="1400" b="0" i="0" u="none" strike="noStrike">
                          <a:solidFill>
                            <a:srgbClr val="000000"/>
                          </a:solidFill>
                          <a:effectLst/>
                          <a:latin typeface="Arial" panose="020B0604020202020204" pitchFamily="34" charset="0"/>
                        </a:rPr>
                        <a:t>2</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1,842,669.20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263,238.46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1,579,430.74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78786198"/>
                  </a:ext>
                </a:extLst>
              </a:tr>
              <a:tr h="238125">
                <a:tc>
                  <a:txBody>
                    <a:bodyPr/>
                    <a:lstStyle/>
                    <a:p>
                      <a:pPr algn="r" fontAlgn="b"/>
                      <a:r>
                        <a:rPr lang="en-GB" sz="1400" b="0" i="0" u="none" strike="noStrike">
                          <a:solidFill>
                            <a:srgbClr val="000000"/>
                          </a:solidFill>
                          <a:effectLst/>
                          <a:latin typeface="Arial" panose="020B0604020202020204" pitchFamily="34" charset="0"/>
                        </a:rPr>
                        <a:t>3</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dirty="0">
                          <a:solidFill>
                            <a:srgbClr val="000000"/>
                          </a:solidFill>
                          <a:effectLst/>
                          <a:latin typeface="Arial" panose="020B0604020202020204" pitchFamily="34" charset="0"/>
                        </a:rPr>
                        <a:t>         1,579,430.74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263,238.46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1,316,192.29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3739586651"/>
                  </a:ext>
                </a:extLst>
              </a:tr>
              <a:tr h="238125">
                <a:tc>
                  <a:txBody>
                    <a:bodyPr/>
                    <a:lstStyle/>
                    <a:p>
                      <a:pPr algn="r" fontAlgn="b"/>
                      <a:r>
                        <a:rPr lang="en-GB" sz="1400" b="0" i="0" u="none" strike="noStrike">
                          <a:solidFill>
                            <a:srgbClr val="000000"/>
                          </a:solidFill>
                          <a:effectLst/>
                          <a:latin typeface="Arial" panose="020B0604020202020204" pitchFamily="34" charset="0"/>
                        </a:rPr>
                        <a:t>4</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1,316,192.29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263,238.46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1,052,953.83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220716457"/>
                  </a:ext>
                </a:extLst>
              </a:tr>
              <a:tr h="238125">
                <a:tc>
                  <a:txBody>
                    <a:bodyPr/>
                    <a:lstStyle/>
                    <a:p>
                      <a:pPr algn="r" fontAlgn="b"/>
                      <a:r>
                        <a:rPr lang="en-GB" sz="1400" b="0" i="0" u="none" strike="noStrike">
                          <a:solidFill>
                            <a:srgbClr val="000000"/>
                          </a:solidFill>
                          <a:effectLst/>
                          <a:latin typeface="Arial" panose="020B0604020202020204" pitchFamily="34" charset="0"/>
                        </a:rPr>
                        <a:t>5</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1,052,953.83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263,238.46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789,715.37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2228359455"/>
                  </a:ext>
                </a:extLst>
              </a:tr>
              <a:tr h="238125">
                <a:tc>
                  <a:txBody>
                    <a:bodyPr/>
                    <a:lstStyle/>
                    <a:p>
                      <a:pPr algn="r" fontAlgn="b"/>
                      <a:r>
                        <a:rPr lang="en-GB" sz="1400" b="0" i="0" u="none" strike="noStrike">
                          <a:solidFill>
                            <a:srgbClr val="000000"/>
                          </a:solidFill>
                          <a:effectLst/>
                          <a:latin typeface="Arial" panose="020B0604020202020204" pitchFamily="34" charset="0"/>
                        </a:rPr>
                        <a:t>6</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789,715.37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263,238.46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526,476.91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443344913"/>
                  </a:ext>
                </a:extLst>
              </a:tr>
              <a:tr h="238125">
                <a:tc>
                  <a:txBody>
                    <a:bodyPr/>
                    <a:lstStyle/>
                    <a:p>
                      <a:pPr algn="r" fontAlgn="b"/>
                      <a:r>
                        <a:rPr lang="en-GB" sz="1400" b="0" i="0" u="none" strike="noStrike">
                          <a:solidFill>
                            <a:srgbClr val="000000"/>
                          </a:solidFill>
                          <a:effectLst/>
                          <a:latin typeface="Arial" panose="020B0604020202020204" pitchFamily="34" charset="0"/>
                        </a:rPr>
                        <a:t>7</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526,476.91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263,238.46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263,238.46 </a:t>
                      </a:r>
                    </a:p>
                  </a:txBody>
                  <a:tcPr marL="9525" marR="9525" marT="9525" marB="0" anchor="b">
                    <a:lnL>
                      <a:noFill/>
                    </a:lnL>
                    <a:lnR>
                      <a:noFill/>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48504914"/>
                  </a:ext>
                </a:extLst>
              </a:tr>
              <a:tr h="247650">
                <a:tc>
                  <a:txBody>
                    <a:bodyPr/>
                    <a:lstStyle/>
                    <a:p>
                      <a:pPr algn="r" fontAlgn="b"/>
                      <a:r>
                        <a:rPr lang="en-GB" sz="1400" b="0" i="0" u="none" strike="noStrike">
                          <a:solidFill>
                            <a:srgbClr val="000000"/>
                          </a:solidFill>
                          <a:effectLst/>
                          <a:latin typeface="Arial" panose="020B0604020202020204" pitchFamily="34" charset="0"/>
                        </a:rPr>
                        <a:t>8</a:t>
                      </a:r>
                    </a:p>
                  </a:txBody>
                  <a:tcPr marL="9525" marR="9525" marT="9525" marB="0" anchor="b">
                    <a:lnL>
                      <a:noFill/>
                    </a:lnL>
                    <a:lnR>
                      <a:noFill/>
                    </a:lnR>
                    <a:lnT w="6350" cap="flat" cmpd="sng" algn="ctr">
                      <a:solidFill>
                        <a:srgbClr val="A6A6A6"/>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263,238.46 </a:t>
                      </a:r>
                    </a:p>
                  </a:txBody>
                  <a:tcPr marL="9525" marR="9525" marT="9525" marB="0" anchor="b">
                    <a:lnL>
                      <a:noFill/>
                    </a:lnL>
                    <a:lnR>
                      <a:noFill/>
                    </a:lnR>
                    <a:lnT w="6350" cap="flat" cmpd="sng" algn="ctr">
                      <a:solidFill>
                        <a:srgbClr val="A6A6A6"/>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l" fontAlgn="b"/>
                      <a:r>
                        <a:rPr lang="en-GB" sz="1400" b="0" i="0" u="none" strike="noStrike">
                          <a:solidFill>
                            <a:srgbClr val="000000"/>
                          </a:solidFill>
                          <a:effectLst/>
                          <a:latin typeface="Arial" panose="020B0604020202020204" pitchFamily="34" charset="0"/>
                        </a:rPr>
                        <a:t>   263,238.46   </a:t>
                      </a:r>
                    </a:p>
                  </a:txBody>
                  <a:tcPr marL="9525" marR="9525" marT="9525" marB="0" anchor="b">
                    <a:lnL>
                      <a:noFill/>
                    </a:lnL>
                    <a:lnR>
                      <a:noFill/>
                    </a:lnR>
                    <a:lnT w="6350" cap="flat" cmpd="sng" algn="ctr">
                      <a:solidFill>
                        <a:srgbClr val="A6A6A6"/>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l" fontAlgn="b"/>
                      <a:r>
                        <a:rPr lang="en-GB" sz="1400" b="0" i="0" u="none" strike="noStrike" dirty="0">
                          <a:solidFill>
                            <a:srgbClr val="000000"/>
                          </a:solidFill>
                          <a:effectLst/>
                          <a:latin typeface="Arial" panose="020B0604020202020204" pitchFamily="34" charset="0"/>
                        </a:rPr>
                        <a:t>                           -   </a:t>
                      </a:r>
                    </a:p>
                  </a:txBody>
                  <a:tcPr marL="9525" marR="9525" marT="9525" marB="0" anchor="b">
                    <a:lnL>
                      <a:noFill/>
                    </a:lnL>
                    <a:lnR>
                      <a:noFill/>
                    </a:lnR>
                    <a:lnT w="6350" cap="flat" cmpd="sng" algn="ctr">
                      <a:solidFill>
                        <a:srgbClr val="A6A6A6"/>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2914430198"/>
                  </a:ext>
                </a:extLst>
              </a:tr>
            </a:tbl>
          </a:graphicData>
        </a:graphic>
      </p:graphicFrame>
      <p:sp>
        <p:nvSpPr>
          <p:cNvPr id="7" name="Rectangle 6">
            <a:extLst>
              <a:ext uri="{FF2B5EF4-FFF2-40B4-BE49-F238E27FC236}">
                <a16:creationId xmlns:a16="http://schemas.microsoft.com/office/drawing/2014/main" id="{0CFE83A0-D020-4000-894F-01543CD65390}"/>
              </a:ext>
            </a:extLst>
          </p:cNvPr>
          <p:cNvSpPr/>
          <p:nvPr/>
        </p:nvSpPr>
        <p:spPr>
          <a:xfrm>
            <a:off x="113734" y="44624"/>
            <a:ext cx="8994770"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2) Valore del RoU e della passività al termine di ogni anno di durata del contratto</a:t>
            </a:r>
          </a:p>
        </p:txBody>
      </p:sp>
      <p:sp>
        <p:nvSpPr>
          <p:cNvPr id="8" name="Rettangolo 4">
            <a:extLst>
              <a:ext uri="{FF2B5EF4-FFF2-40B4-BE49-F238E27FC236}">
                <a16:creationId xmlns:a16="http://schemas.microsoft.com/office/drawing/2014/main" id="{3B6ED160-4C98-495F-91EC-793F0DD69822}"/>
              </a:ext>
            </a:extLst>
          </p:cNvPr>
          <p:cNvSpPr/>
          <p:nvPr/>
        </p:nvSpPr>
        <p:spPr>
          <a:xfrm>
            <a:off x="54674" y="404664"/>
            <a:ext cx="9089326" cy="584775"/>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Il lessee deve ammortizzare il RoU. Ipotizzando di effettuare un ammortamento a quote costanti, esso sarà pari a 263,238.46 (2,105,907.66 / 8 anni)</a:t>
            </a:r>
          </a:p>
        </p:txBody>
      </p:sp>
      <p:sp>
        <p:nvSpPr>
          <p:cNvPr id="9" name="Rettangolo 4">
            <a:extLst>
              <a:ext uri="{FF2B5EF4-FFF2-40B4-BE49-F238E27FC236}">
                <a16:creationId xmlns:a16="http://schemas.microsoft.com/office/drawing/2014/main" id="{4E3D0F03-69B1-4787-AE4A-D4045A43A480}"/>
              </a:ext>
            </a:extLst>
          </p:cNvPr>
          <p:cNvSpPr/>
          <p:nvPr/>
        </p:nvSpPr>
        <p:spPr>
          <a:xfrm>
            <a:off x="54674" y="3140968"/>
            <a:ext cx="8945310" cy="830997"/>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Il lessee deve ridurre la passività nel corso degli 8 anni di durata del contratto per un ammontare pari alla rata annuale (300.000) al netto degli interessi calcoltati al tasso del 3% sul debito residuo al tempo t-1.</a:t>
            </a:r>
          </a:p>
        </p:txBody>
      </p:sp>
      <p:sp>
        <p:nvSpPr>
          <p:cNvPr id="10" name="Rettangolo 4">
            <a:extLst>
              <a:ext uri="{FF2B5EF4-FFF2-40B4-BE49-F238E27FC236}">
                <a16:creationId xmlns:a16="http://schemas.microsoft.com/office/drawing/2014/main" id="{31FA01D5-8F43-4163-9132-6E0D48B5AC3D}"/>
              </a:ext>
            </a:extLst>
          </p:cNvPr>
          <p:cNvSpPr/>
          <p:nvPr/>
        </p:nvSpPr>
        <p:spPr>
          <a:xfrm>
            <a:off x="54674" y="6054387"/>
            <a:ext cx="9089326" cy="830997"/>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Il RoU e la passività coincidono solo in sede di initial recognition. In sede di valutazioni successive essi diversono in quanto l’ammortamento, che riduce il RoU, è normalmente differente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Calibri"/>
                <a:ea typeface="+mn-ea"/>
                <a:cs typeface="+mn-cs"/>
              </a:rPr>
              <a:t>rispetto alla quota capitale portata a decremento della connessa passività</a:t>
            </a:r>
          </a:p>
        </p:txBody>
      </p:sp>
    </p:spTree>
    <p:extLst>
      <p:ext uri="{BB962C8B-B14F-4D97-AF65-F5344CB8AC3E}">
        <p14:creationId xmlns:p14="http://schemas.microsoft.com/office/powerpoint/2010/main" val="11172822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9D1FB0B-A424-4349-A58D-747286598D05}"/>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graphicFrame>
        <p:nvGraphicFramePr>
          <p:cNvPr id="5" name="Segnaposto contenuto 3">
            <a:extLst>
              <a:ext uri="{FF2B5EF4-FFF2-40B4-BE49-F238E27FC236}">
                <a16:creationId xmlns:a16="http://schemas.microsoft.com/office/drawing/2014/main" id="{84DEBC04-3C3B-47B1-80D9-5EEFF4AE1E91}"/>
              </a:ext>
            </a:extLst>
          </p:cNvPr>
          <p:cNvGraphicFramePr>
            <a:graphicFrameLocks noGrp="1"/>
          </p:cNvGraphicFramePr>
          <p:nvPr>
            <p:ph idx="1"/>
          </p:nvPr>
        </p:nvGraphicFramePr>
        <p:xfrm>
          <a:off x="193278" y="1281321"/>
          <a:ext cx="8327267" cy="851535"/>
        </p:xfrm>
        <a:graphic>
          <a:graphicData uri="http://schemas.openxmlformats.org/drawingml/2006/table">
            <a:tbl>
              <a:tblPr/>
              <a:tblGrid>
                <a:gridCol w="2778886">
                  <a:extLst>
                    <a:ext uri="{9D8B030D-6E8A-4147-A177-3AD203B41FA5}">
                      <a16:colId xmlns:a16="http://schemas.microsoft.com/office/drawing/2014/main" val="20000"/>
                    </a:ext>
                  </a:extLst>
                </a:gridCol>
                <a:gridCol w="901260">
                  <a:extLst>
                    <a:ext uri="{9D8B030D-6E8A-4147-A177-3AD203B41FA5}">
                      <a16:colId xmlns:a16="http://schemas.microsoft.com/office/drawing/2014/main" val="20001"/>
                    </a:ext>
                  </a:extLst>
                </a:gridCol>
                <a:gridCol w="901260">
                  <a:extLst>
                    <a:ext uri="{9D8B030D-6E8A-4147-A177-3AD203B41FA5}">
                      <a16:colId xmlns:a16="http://schemas.microsoft.com/office/drawing/2014/main" val="20002"/>
                    </a:ext>
                  </a:extLst>
                </a:gridCol>
                <a:gridCol w="1503270">
                  <a:extLst>
                    <a:ext uri="{9D8B030D-6E8A-4147-A177-3AD203B41FA5}">
                      <a16:colId xmlns:a16="http://schemas.microsoft.com/office/drawing/2014/main" val="20003"/>
                    </a:ext>
                  </a:extLst>
                </a:gridCol>
                <a:gridCol w="1080120">
                  <a:extLst>
                    <a:ext uri="{9D8B030D-6E8A-4147-A177-3AD203B41FA5}">
                      <a16:colId xmlns:a16="http://schemas.microsoft.com/office/drawing/2014/main" val="20005"/>
                    </a:ext>
                  </a:extLst>
                </a:gridCol>
                <a:gridCol w="1162471">
                  <a:extLst>
                    <a:ext uri="{9D8B030D-6E8A-4147-A177-3AD203B41FA5}">
                      <a16:colId xmlns:a16="http://schemas.microsoft.com/office/drawing/2014/main" val="20006"/>
                    </a:ext>
                  </a:extLst>
                </a:gridCol>
              </a:tblGrid>
              <a:tr h="190500">
                <a:tc>
                  <a:txBody>
                    <a:bodyPr/>
                    <a:lstStyle/>
                    <a:p>
                      <a:pPr algn="l" fontAlgn="b"/>
                      <a:r>
                        <a:rPr lang="it-IT" sz="1800" b="0" i="0" u="none" strike="noStrike" dirty="0">
                          <a:solidFill>
                            <a:srgbClr val="000000"/>
                          </a:solidFill>
                          <a:effectLst/>
                          <a:latin typeface="Calibri"/>
                        </a:rPr>
                        <a:t>Ammortamento RoU</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it-IT" sz="1800" b="0" i="0" u="none" strike="noStrike" dirty="0">
                          <a:solidFill>
                            <a:srgbClr val="000000"/>
                          </a:solidFill>
                          <a:effectLst/>
                          <a:latin typeface="Calibri"/>
                        </a:rPr>
                        <a:t>a</a:t>
                      </a:r>
                    </a:p>
                  </a:txBody>
                  <a:tcPr marL="9525" marR="9525" marT="9525" marB="0" anchor="b">
                    <a:lnL>
                      <a:noFill/>
                    </a:lnL>
                    <a:lnR>
                      <a:noFill/>
                    </a:lnR>
                    <a:lnT>
                      <a:noFill/>
                    </a:lnT>
                    <a:lnB>
                      <a:noFill/>
                    </a:lnB>
                  </a:tcPr>
                </a:tc>
                <a:tc gridSpan="2">
                  <a:txBody>
                    <a:bodyPr/>
                    <a:lstStyle/>
                    <a:p>
                      <a:pPr algn="l" fontAlgn="b"/>
                      <a:r>
                        <a:rPr lang="it-IT" sz="1800" b="0" i="0" u="none" strike="noStrike" dirty="0">
                          <a:solidFill>
                            <a:srgbClr val="000000"/>
                          </a:solidFill>
                          <a:effectLst/>
                          <a:latin typeface="Calibri"/>
                        </a:rPr>
                        <a:t>Automezzi (RoU)</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it-IT"/>
                    </a:p>
                  </a:txBody>
                  <a:tcPr/>
                </a:tc>
                <a:tc>
                  <a:txBody>
                    <a:bodyPr/>
                    <a:lstStyle/>
                    <a:p>
                      <a:pPr algn="r" fontAlgn="b"/>
                      <a:r>
                        <a:rPr lang="it-IT" sz="1800" b="0" i="0" u="none" strike="noStrike" dirty="0">
                          <a:solidFill>
                            <a:srgbClr val="000000"/>
                          </a:solidFill>
                          <a:effectLst/>
                          <a:latin typeface="Calibri"/>
                        </a:rPr>
                        <a:t>263.238,46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it-IT" sz="1800" b="0" i="0" u="none" strike="noStrike" dirty="0">
                          <a:solidFill>
                            <a:srgbClr val="000000"/>
                          </a:solidFill>
                          <a:effectLst/>
                          <a:latin typeface="+mn-lt"/>
                        </a:rPr>
                        <a:t>263.238,46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0"/>
                  </a:ext>
                </a:extLst>
              </a:tr>
              <a:tr h="190500">
                <a:tc>
                  <a:txBody>
                    <a:bodyPr/>
                    <a:lstStyle/>
                    <a:p>
                      <a:pPr algn="l" fontAlgn="b"/>
                      <a:r>
                        <a:rPr lang="it-IT" sz="18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ctr" fontAlgn="b"/>
                      <a:endParaRPr lang="it-IT" sz="1800" b="0" i="0" u="none" strike="noStrike" dirty="0">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it-IT" sz="18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1"/>
                  </a:ext>
                </a:extLst>
              </a:tr>
              <a:tr h="190500">
                <a:tc>
                  <a:txBody>
                    <a:bodyPr/>
                    <a:lstStyle/>
                    <a:p>
                      <a:pPr algn="l" fontAlgn="b"/>
                      <a:endParaRPr lang="it-IT" sz="18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it-IT" sz="18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it-IT" sz="18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it-IT" sz="18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2"/>
                  </a:ext>
                </a:extLst>
              </a:tr>
            </a:tbl>
          </a:graphicData>
        </a:graphic>
      </p:graphicFrame>
      <p:sp>
        <p:nvSpPr>
          <p:cNvPr id="6" name="Rectangle 5">
            <a:extLst>
              <a:ext uri="{FF2B5EF4-FFF2-40B4-BE49-F238E27FC236}">
                <a16:creationId xmlns:a16="http://schemas.microsoft.com/office/drawing/2014/main" id="{4DC7ED92-67C3-47DC-9D07-AA077D060D95}"/>
              </a:ext>
            </a:extLst>
          </p:cNvPr>
          <p:cNvSpPr/>
          <p:nvPr/>
        </p:nvSpPr>
        <p:spPr>
          <a:xfrm>
            <a:off x="113734" y="44624"/>
            <a:ext cx="5288627" cy="92333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3) Scritture contabili al termine del primo anno</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3A) Ammortamento del RoU</a:t>
            </a:r>
          </a:p>
        </p:txBody>
      </p:sp>
      <p:sp>
        <p:nvSpPr>
          <p:cNvPr id="7" name="Rectangle 6">
            <a:extLst>
              <a:ext uri="{FF2B5EF4-FFF2-40B4-BE49-F238E27FC236}">
                <a16:creationId xmlns:a16="http://schemas.microsoft.com/office/drawing/2014/main" id="{9402A7A1-238F-4316-A892-D4D0A06FDE3C}"/>
              </a:ext>
            </a:extLst>
          </p:cNvPr>
          <p:cNvSpPr/>
          <p:nvPr/>
        </p:nvSpPr>
        <p:spPr>
          <a:xfrm>
            <a:off x="159564" y="2276872"/>
            <a:ext cx="2941831"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3B) Pagamento della rata</a:t>
            </a:r>
          </a:p>
        </p:txBody>
      </p:sp>
      <p:graphicFrame>
        <p:nvGraphicFramePr>
          <p:cNvPr id="8" name="Segnaposto contenuto 3">
            <a:extLst>
              <a:ext uri="{FF2B5EF4-FFF2-40B4-BE49-F238E27FC236}">
                <a16:creationId xmlns:a16="http://schemas.microsoft.com/office/drawing/2014/main" id="{27D20148-71A1-4633-A05F-7CE18006F61C}"/>
              </a:ext>
            </a:extLst>
          </p:cNvPr>
          <p:cNvGraphicFramePr>
            <a:graphicFrameLocks/>
          </p:cNvGraphicFramePr>
          <p:nvPr/>
        </p:nvGraphicFramePr>
        <p:xfrm>
          <a:off x="193278" y="2930464"/>
          <a:ext cx="8327267" cy="1125855"/>
        </p:xfrm>
        <a:graphic>
          <a:graphicData uri="http://schemas.openxmlformats.org/drawingml/2006/table">
            <a:tbl>
              <a:tblPr/>
              <a:tblGrid>
                <a:gridCol w="2778886">
                  <a:extLst>
                    <a:ext uri="{9D8B030D-6E8A-4147-A177-3AD203B41FA5}">
                      <a16:colId xmlns:a16="http://schemas.microsoft.com/office/drawing/2014/main" val="20000"/>
                    </a:ext>
                  </a:extLst>
                </a:gridCol>
                <a:gridCol w="901260">
                  <a:extLst>
                    <a:ext uri="{9D8B030D-6E8A-4147-A177-3AD203B41FA5}">
                      <a16:colId xmlns:a16="http://schemas.microsoft.com/office/drawing/2014/main" val="20001"/>
                    </a:ext>
                  </a:extLst>
                </a:gridCol>
                <a:gridCol w="901260">
                  <a:extLst>
                    <a:ext uri="{9D8B030D-6E8A-4147-A177-3AD203B41FA5}">
                      <a16:colId xmlns:a16="http://schemas.microsoft.com/office/drawing/2014/main" val="20002"/>
                    </a:ext>
                  </a:extLst>
                </a:gridCol>
                <a:gridCol w="1503270">
                  <a:extLst>
                    <a:ext uri="{9D8B030D-6E8A-4147-A177-3AD203B41FA5}">
                      <a16:colId xmlns:a16="http://schemas.microsoft.com/office/drawing/2014/main" val="20003"/>
                    </a:ext>
                  </a:extLst>
                </a:gridCol>
                <a:gridCol w="1080120">
                  <a:extLst>
                    <a:ext uri="{9D8B030D-6E8A-4147-A177-3AD203B41FA5}">
                      <a16:colId xmlns:a16="http://schemas.microsoft.com/office/drawing/2014/main" val="20005"/>
                    </a:ext>
                  </a:extLst>
                </a:gridCol>
                <a:gridCol w="1162471">
                  <a:extLst>
                    <a:ext uri="{9D8B030D-6E8A-4147-A177-3AD203B41FA5}">
                      <a16:colId xmlns:a16="http://schemas.microsoft.com/office/drawing/2014/main" val="20006"/>
                    </a:ext>
                  </a:extLst>
                </a:gridCol>
              </a:tblGrid>
              <a:tr h="190500">
                <a:tc>
                  <a:txBody>
                    <a:bodyPr/>
                    <a:lstStyle/>
                    <a:p>
                      <a:pPr algn="l" fontAlgn="b"/>
                      <a:r>
                        <a:rPr lang="it-IT" sz="1800" b="0" i="0" u="none" strike="noStrike" dirty="0">
                          <a:solidFill>
                            <a:srgbClr val="000000"/>
                          </a:solidFill>
                          <a:effectLst/>
                          <a:latin typeface="Calibri"/>
                        </a:rPr>
                        <a:t>Diversi</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it-IT" sz="1800" b="0" i="0" u="none" strike="noStrike" dirty="0">
                          <a:solidFill>
                            <a:srgbClr val="000000"/>
                          </a:solidFill>
                          <a:effectLst/>
                          <a:latin typeface="Calibri"/>
                        </a:rPr>
                        <a:t>a</a:t>
                      </a:r>
                    </a:p>
                  </a:txBody>
                  <a:tcPr marL="9525" marR="9525" marT="9525" marB="0" anchor="b">
                    <a:lnL>
                      <a:noFill/>
                    </a:lnL>
                    <a:lnR>
                      <a:noFill/>
                    </a:lnR>
                    <a:lnT>
                      <a:noFill/>
                    </a:lnT>
                    <a:lnB>
                      <a:noFill/>
                    </a:lnB>
                  </a:tcPr>
                </a:tc>
                <a:tc gridSpan="2">
                  <a:txBody>
                    <a:bodyPr/>
                    <a:lstStyle/>
                    <a:p>
                      <a:pPr algn="l" fontAlgn="b"/>
                      <a:r>
                        <a:rPr lang="it-IT" sz="1800" b="0" i="0" u="none" strike="noStrike" dirty="0">
                          <a:solidFill>
                            <a:srgbClr val="000000"/>
                          </a:solidFill>
                          <a:effectLst/>
                          <a:latin typeface="Calibri"/>
                        </a:rPr>
                        <a:t>Banca c/c</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it-IT"/>
                    </a:p>
                  </a:txBody>
                  <a:tcPr/>
                </a:tc>
                <a:tc>
                  <a:txBody>
                    <a:bodyPr/>
                    <a:lstStyle/>
                    <a:p>
                      <a:pPr algn="r" fontAlgn="b"/>
                      <a:endParaRPr lang="it-IT" sz="18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it-IT" sz="1800" b="0" i="0" u="none" strike="noStrike" dirty="0">
                          <a:solidFill>
                            <a:srgbClr val="000000"/>
                          </a:solidFill>
                          <a:effectLst/>
                          <a:latin typeface="+mn-lt"/>
                        </a:rPr>
                        <a:t>300.000,00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0"/>
                  </a:ext>
                </a:extLst>
              </a:tr>
              <a:tr h="190500">
                <a:tc>
                  <a:txBody>
                    <a:bodyPr/>
                    <a:lstStyle/>
                    <a:p>
                      <a:pPr algn="l" fontAlgn="b"/>
                      <a:r>
                        <a:rPr lang="it-IT" sz="1800" b="0" i="0" u="none" strike="noStrike" dirty="0">
                          <a:solidFill>
                            <a:srgbClr val="000000"/>
                          </a:solidFill>
                          <a:effectLst/>
                          <a:latin typeface="Calibri"/>
                        </a:rPr>
                        <a:t>Interessi passivi su debiti v/sl</a:t>
                      </a:r>
                    </a:p>
                    <a:p>
                      <a:pPr algn="l" fontAlgn="b"/>
                      <a:r>
                        <a:rPr lang="it-IT" sz="1800" b="0" i="0" u="none" strike="noStrike" dirty="0">
                          <a:solidFill>
                            <a:srgbClr val="000000"/>
                          </a:solidFill>
                          <a:effectLst/>
                          <a:latin typeface="Calibri"/>
                        </a:rPr>
                        <a:t>Debiti verso soc di leasing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ctr" fontAlgn="b"/>
                      <a:endParaRPr lang="it-IT" sz="1800" b="0" i="0" u="none" strike="noStrike" dirty="0">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it-IT" sz="18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it-IT" sz="1800" b="0" i="0" u="none" strike="noStrike" dirty="0">
                          <a:solidFill>
                            <a:srgbClr val="000000"/>
                          </a:solidFill>
                          <a:effectLst/>
                          <a:latin typeface="Calibri"/>
                        </a:rPr>
                        <a:t> 63.177,23</a:t>
                      </a:r>
                    </a:p>
                    <a:p>
                      <a:pPr algn="r" fontAlgn="b"/>
                      <a:r>
                        <a:rPr lang="it-IT" sz="1800" b="0" i="0" u="none" strike="noStrike" dirty="0">
                          <a:solidFill>
                            <a:srgbClr val="000000"/>
                          </a:solidFill>
                          <a:effectLst/>
                          <a:latin typeface="Calibri"/>
                        </a:rPr>
                        <a:t>236.822.77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1"/>
                  </a:ext>
                </a:extLst>
              </a:tr>
              <a:tr h="190500">
                <a:tc>
                  <a:txBody>
                    <a:bodyPr/>
                    <a:lstStyle/>
                    <a:p>
                      <a:pPr algn="l" fontAlgn="b"/>
                      <a:endParaRPr lang="it-IT" sz="18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it-IT" sz="18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it-IT" sz="18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it-IT" sz="18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2"/>
                  </a:ext>
                </a:extLst>
              </a:tr>
            </a:tbl>
          </a:graphicData>
        </a:graphic>
      </p:graphicFrame>
      <p:graphicFrame>
        <p:nvGraphicFramePr>
          <p:cNvPr id="9" name="Table 8">
            <a:extLst>
              <a:ext uri="{FF2B5EF4-FFF2-40B4-BE49-F238E27FC236}">
                <a16:creationId xmlns:a16="http://schemas.microsoft.com/office/drawing/2014/main" id="{66F7EE08-4CD5-499B-ACD4-CD656BD0D142}"/>
              </a:ext>
            </a:extLst>
          </p:cNvPr>
          <p:cNvGraphicFramePr>
            <a:graphicFrameLocks noGrp="1"/>
          </p:cNvGraphicFramePr>
          <p:nvPr/>
        </p:nvGraphicFramePr>
        <p:xfrm>
          <a:off x="83964" y="4797152"/>
          <a:ext cx="3263900" cy="2162175"/>
        </p:xfrm>
        <a:graphic>
          <a:graphicData uri="http://schemas.openxmlformats.org/drawingml/2006/table">
            <a:tbl>
              <a:tblPr/>
              <a:tblGrid>
                <a:gridCol w="456756">
                  <a:extLst>
                    <a:ext uri="{9D8B030D-6E8A-4147-A177-3AD203B41FA5}">
                      <a16:colId xmlns:a16="http://schemas.microsoft.com/office/drawing/2014/main" val="2720074489"/>
                    </a:ext>
                  </a:extLst>
                </a:gridCol>
                <a:gridCol w="1179952">
                  <a:extLst>
                    <a:ext uri="{9D8B030D-6E8A-4147-A177-3AD203B41FA5}">
                      <a16:colId xmlns:a16="http://schemas.microsoft.com/office/drawing/2014/main" val="2015881966"/>
                    </a:ext>
                  </a:extLst>
                </a:gridCol>
                <a:gridCol w="1179952">
                  <a:extLst>
                    <a:ext uri="{9D8B030D-6E8A-4147-A177-3AD203B41FA5}">
                      <a16:colId xmlns:a16="http://schemas.microsoft.com/office/drawing/2014/main" val="1834780312"/>
                    </a:ext>
                  </a:extLst>
                </a:gridCol>
                <a:gridCol w="447240">
                  <a:extLst>
                    <a:ext uri="{9D8B030D-6E8A-4147-A177-3AD203B41FA5}">
                      <a16:colId xmlns:a16="http://schemas.microsoft.com/office/drawing/2014/main" val="1502685007"/>
                    </a:ext>
                  </a:extLst>
                </a:gridCol>
              </a:tblGrid>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en-GB" sz="1400" b="1" i="0" u="none" strike="noStrike">
                          <a:solidFill>
                            <a:srgbClr val="000000"/>
                          </a:solidFill>
                          <a:effectLst/>
                          <a:latin typeface="Calibri" panose="020F0502020204030204" pitchFamily="34" charset="0"/>
                        </a:rPr>
                        <a:t>Automezzi (RoU)</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ct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3830463528"/>
                  </a:ext>
                </a:extLst>
              </a:tr>
              <a:tr h="238125">
                <a:tc>
                  <a:txBody>
                    <a:bodyPr/>
                    <a:lstStyle/>
                    <a:p>
                      <a:pPr algn="l" fontAlgn="b"/>
                      <a:r>
                        <a:rPr lang="en-GB" sz="1400" b="0" i="0" u="none" strike="noStrike">
                          <a:solidFill>
                            <a:srgbClr val="000000"/>
                          </a:solidFill>
                          <a:effectLst/>
                          <a:latin typeface="Calibri" panose="020F0502020204030204" pitchFamily="34" charset="0"/>
                        </a:rPr>
                        <a:t>0</a:t>
                      </a:r>
                    </a:p>
                  </a:txBody>
                  <a:tcPr marL="9525" marR="9525" marT="9525" marB="0" anchor="b">
                    <a:lnL>
                      <a:noFill/>
                    </a:lnL>
                    <a:lnR>
                      <a:noFill/>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2,105,907.66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438333130"/>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263,238.46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3124761595"/>
                  </a:ext>
                </a:extLst>
              </a:tr>
              <a:tr h="238125">
                <a:tc>
                  <a:txBody>
                    <a:bodyPr/>
                    <a:lstStyle/>
                    <a:p>
                      <a:pPr algn="l"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1,842,669.20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3308371016"/>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263,238.46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2</a:t>
                      </a:r>
                    </a:p>
                  </a:txBody>
                  <a:tcPr marL="9525" marR="9525" marT="9525" marB="0" anchor="b">
                    <a:lnL>
                      <a:noFill/>
                    </a:lnL>
                    <a:lnR>
                      <a:noFill/>
                    </a:lnR>
                    <a:lnT>
                      <a:noFill/>
                    </a:lnT>
                    <a:lnB>
                      <a:noFill/>
                    </a:lnB>
                  </a:tcPr>
                </a:tc>
                <a:extLst>
                  <a:ext uri="{0D108BD9-81ED-4DB2-BD59-A6C34878D82A}">
                    <a16:rowId xmlns:a16="http://schemas.microsoft.com/office/drawing/2014/main" val="1142993352"/>
                  </a:ext>
                </a:extLst>
              </a:tr>
              <a:tr h="238125">
                <a:tc>
                  <a:txBody>
                    <a:bodyPr/>
                    <a:lstStyle/>
                    <a:p>
                      <a:pPr algn="l"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1,579,430.74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712479923"/>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263,238.46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3</a:t>
                      </a:r>
                    </a:p>
                  </a:txBody>
                  <a:tcPr marL="9525" marR="9525" marT="9525" marB="0" anchor="b">
                    <a:lnL>
                      <a:noFill/>
                    </a:lnL>
                    <a:lnR>
                      <a:noFill/>
                    </a:lnR>
                    <a:lnT>
                      <a:noFill/>
                    </a:lnT>
                    <a:lnB>
                      <a:noFill/>
                    </a:lnB>
                  </a:tcPr>
                </a:tc>
                <a:extLst>
                  <a:ext uri="{0D108BD9-81ED-4DB2-BD59-A6C34878D82A}">
                    <a16:rowId xmlns:a16="http://schemas.microsoft.com/office/drawing/2014/main" val="3156180297"/>
                  </a:ext>
                </a:extLst>
              </a:tr>
              <a:tr h="238125">
                <a:tc>
                  <a:txBody>
                    <a:bodyPr/>
                    <a:lstStyle/>
                    <a:p>
                      <a:pPr algn="l"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1,316,192.29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451946779"/>
                  </a:ext>
                </a:extLst>
              </a:tr>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4197296882"/>
                  </a:ext>
                </a:extLst>
              </a:tr>
            </a:tbl>
          </a:graphicData>
        </a:graphic>
      </p:graphicFrame>
      <p:graphicFrame>
        <p:nvGraphicFramePr>
          <p:cNvPr id="10" name="Table 9">
            <a:extLst>
              <a:ext uri="{FF2B5EF4-FFF2-40B4-BE49-F238E27FC236}">
                <a16:creationId xmlns:a16="http://schemas.microsoft.com/office/drawing/2014/main" id="{EFA9D5FE-054D-4C27-B812-ED27624464BE}"/>
              </a:ext>
            </a:extLst>
          </p:cNvPr>
          <p:cNvGraphicFramePr>
            <a:graphicFrameLocks noGrp="1"/>
          </p:cNvGraphicFramePr>
          <p:nvPr/>
        </p:nvGraphicFramePr>
        <p:xfrm>
          <a:off x="6353602" y="4862115"/>
          <a:ext cx="2754902" cy="2167285"/>
        </p:xfrm>
        <a:graphic>
          <a:graphicData uri="http://schemas.openxmlformats.org/drawingml/2006/table">
            <a:tbl>
              <a:tblPr/>
              <a:tblGrid>
                <a:gridCol w="376033">
                  <a:extLst>
                    <a:ext uri="{9D8B030D-6E8A-4147-A177-3AD203B41FA5}">
                      <a16:colId xmlns:a16="http://schemas.microsoft.com/office/drawing/2014/main" val="227829147"/>
                    </a:ext>
                  </a:extLst>
                </a:gridCol>
                <a:gridCol w="992084">
                  <a:extLst>
                    <a:ext uri="{9D8B030D-6E8A-4147-A177-3AD203B41FA5}">
                      <a16:colId xmlns:a16="http://schemas.microsoft.com/office/drawing/2014/main" val="2452181317"/>
                    </a:ext>
                  </a:extLst>
                </a:gridCol>
                <a:gridCol w="992084">
                  <a:extLst>
                    <a:ext uri="{9D8B030D-6E8A-4147-A177-3AD203B41FA5}">
                      <a16:colId xmlns:a16="http://schemas.microsoft.com/office/drawing/2014/main" val="3504560072"/>
                    </a:ext>
                  </a:extLst>
                </a:gridCol>
                <a:gridCol w="394701">
                  <a:extLst>
                    <a:ext uri="{9D8B030D-6E8A-4147-A177-3AD203B41FA5}">
                      <a16:colId xmlns:a16="http://schemas.microsoft.com/office/drawing/2014/main" val="2555926731"/>
                    </a:ext>
                  </a:extLst>
                </a:gridCol>
              </a:tblGrid>
              <a:tr h="149423">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it-IT" sz="1400" b="1" i="0" u="none" strike="noStrike" dirty="0">
                          <a:solidFill>
                            <a:srgbClr val="000000"/>
                          </a:solidFill>
                          <a:effectLst/>
                          <a:latin typeface="Calibri" panose="020F0502020204030204" pitchFamily="34" charset="0"/>
                        </a:rPr>
                        <a:t>Debiti v/società di leasing</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292534386"/>
                  </a:ext>
                </a:extLst>
              </a:tr>
              <a:tr h="26321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en-GB" sz="1400" b="0" i="0" u="none" strike="noStrike" dirty="0">
                          <a:solidFill>
                            <a:srgbClr val="000000"/>
                          </a:solidFill>
                          <a:effectLst/>
                          <a:latin typeface="Calibri" panose="020F0502020204030204" pitchFamily="34" charset="0"/>
                        </a:rPr>
                        <a:t>2,105,907.66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n-GB" sz="1400" b="0" i="0" u="none" strike="noStrike">
                          <a:solidFill>
                            <a:srgbClr val="000000"/>
                          </a:solidFill>
                          <a:effectLst/>
                          <a:latin typeface="Calibri" panose="020F050202020403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2216758255"/>
                  </a:ext>
                </a:extLst>
              </a:tr>
              <a:tr h="143676">
                <a:tc>
                  <a:txBody>
                    <a:bodyPr/>
                    <a:lstStyle/>
                    <a:p>
                      <a:pPr algn="r" fontAlgn="b"/>
                      <a:r>
                        <a:rPr lang="en-GB" sz="1400" b="0" i="0" u="none" strike="noStrike">
                          <a:solidFill>
                            <a:srgbClr val="000000"/>
                          </a:solidFill>
                          <a:effectLst/>
                          <a:latin typeface="Calibri" panose="020F0502020204030204" pitchFamily="34" charset="0"/>
                        </a:rPr>
                        <a:t>1</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236,822.77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188267835"/>
                  </a:ext>
                </a:extLst>
              </a:tr>
              <a:tr h="26321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1,869,084.89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1546401211"/>
                  </a:ext>
                </a:extLst>
              </a:tr>
              <a:tr h="143676">
                <a:tc>
                  <a:txBody>
                    <a:bodyPr/>
                    <a:lstStyle/>
                    <a:p>
                      <a:pPr algn="r" fontAlgn="b"/>
                      <a:r>
                        <a:rPr lang="en-GB" sz="1400" b="0" i="0" u="none" strike="noStrike">
                          <a:solidFill>
                            <a:srgbClr val="000000"/>
                          </a:solidFill>
                          <a:effectLst/>
                          <a:latin typeface="Calibri" panose="020F0502020204030204" pitchFamily="34" charset="0"/>
                        </a:rPr>
                        <a:t>2</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243,927.45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3877995426"/>
                  </a:ext>
                </a:extLst>
              </a:tr>
              <a:tr h="26321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1,625,157.43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2724823888"/>
                  </a:ext>
                </a:extLst>
              </a:tr>
              <a:tr h="143676">
                <a:tc>
                  <a:txBody>
                    <a:bodyPr/>
                    <a:lstStyle/>
                    <a:p>
                      <a:pPr algn="r" fontAlgn="b"/>
                      <a:r>
                        <a:rPr lang="en-GB" sz="1400" b="0" i="0" u="none" strike="noStrike">
                          <a:solidFill>
                            <a:srgbClr val="000000"/>
                          </a:solidFill>
                          <a:effectLst/>
                          <a:latin typeface="Calibri" panose="020F0502020204030204" pitchFamily="34" charset="0"/>
                        </a:rPr>
                        <a:t>3</a:t>
                      </a:r>
                    </a:p>
                  </a:txBody>
                  <a:tcPr marL="9525" marR="9525" marT="9525" marB="0" anchor="b">
                    <a:lnL>
                      <a:noFill/>
                    </a:lnL>
                    <a:lnR>
                      <a:noFill/>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251,245.28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72362651"/>
                  </a:ext>
                </a:extLst>
              </a:tr>
              <a:tr h="26321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1,373,912.16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1213252681"/>
                  </a:ext>
                </a:extLst>
              </a:tr>
              <a:tr h="149423">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377226758"/>
                  </a:ext>
                </a:extLst>
              </a:tr>
            </a:tbl>
          </a:graphicData>
        </a:graphic>
      </p:graphicFrame>
      <p:sp>
        <p:nvSpPr>
          <p:cNvPr id="11" name="Rectangle 10">
            <a:extLst>
              <a:ext uri="{FF2B5EF4-FFF2-40B4-BE49-F238E27FC236}">
                <a16:creationId xmlns:a16="http://schemas.microsoft.com/office/drawing/2014/main" id="{D97F4177-BC35-4CFA-9360-8511C60209FC}"/>
              </a:ext>
            </a:extLst>
          </p:cNvPr>
          <p:cNvSpPr/>
          <p:nvPr/>
        </p:nvSpPr>
        <p:spPr>
          <a:xfrm>
            <a:off x="113734" y="4221088"/>
            <a:ext cx="6276077"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4) Movimentazione dei conti nel corso dei primi tre anni</a:t>
            </a:r>
          </a:p>
        </p:txBody>
      </p:sp>
      <p:graphicFrame>
        <p:nvGraphicFramePr>
          <p:cNvPr id="12" name="Table 11">
            <a:extLst>
              <a:ext uri="{FF2B5EF4-FFF2-40B4-BE49-F238E27FC236}">
                <a16:creationId xmlns:a16="http://schemas.microsoft.com/office/drawing/2014/main" id="{E7545520-E86E-44AB-9453-11A72EB0739C}"/>
              </a:ext>
            </a:extLst>
          </p:cNvPr>
          <p:cNvGraphicFramePr>
            <a:graphicFrameLocks noGrp="1"/>
          </p:cNvGraphicFramePr>
          <p:nvPr/>
        </p:nvGraphicFramePr>
        <p:xfrm>
          <a:off x="3180308" y="4797152"/>
          <a:ext cx="3263900" cy="2152650"/>
        </p:xfrm>
        <a:graphic>
          <a:graphicData uri="http://schemas.openxmlformats.org/drawingml/2006/table">
            <a:tbl>
              <a:tblPr/>
              <a:tblGrid>
                <a:gridCol w="456756">
                  <a:extLst>
                    <a:ext uri="{9D8B030D-6E8A-4147-A177-3AD203B41FA5}">
                      <a16:colId xmlns:a16="http://schemas.microsoft.com/office/drawing/2014/main" val="1858731424"/>
                    </a:ext>
                  </a:extLst>
                </a:gridCol>
                <a:gridCol w="1179952">
                  <a:extLst>
                    <a:ext uri="{9D8B030D-6E8A-4147-A177-3AD203B41FA5}">
                      <a16:colId xmlns:a16="http://schemas.microsoft.com/office/drawing/2014/main" val="1622042896"/>
                    </a:ext>
                  </a:extLst>
                </a:gridCol>
                <a:gridCol w="1179952">
                  <a:extLst>
                    <a:ext uri="{9D8B030D-6E8A-4147-A177-3AD203B41FA5}">
                      <a16:colId xmlns:a16="http://schemas.microsoft.com/office/drawing/2014/main" val="3939522724"/>
                    </a:ext>
                  </a:extLst>
                </a:gridCol>
                <a:gridCol w="447240">
                  <a:extLst>
                    <a:ext uri="{9D8B030D-6E8A-4147-A177-3AD203B41FA5}">
                      <a16:colId xmlns:a16="http://schemas.microsoft.com/office/drawing/2014/main" val="375217236"/>
                    </a:ext>
                  </a:extLst>
                </a:gridCol>
              </a:tblGrid>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en-GB" sz="1400" b="1" i="0" u="none" strike="noStrike">
                          <a:solidFill>
                            <a:srgbClr val="000000"/>
                          </a:solidFill>
                          <a:effectLst/>
                          <a:latin typeface="Calibri" panose="020F0502020204030204" pitchFamily="34" charset="0"/>
                        </a:rPr>
                        <a:t>Interessi passivi per leasing</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733390645"/>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4081804627"/>
                  </a:ext>
                </a:extLst>
              </a:tr>
              <a:tr h="238125">
                <a:tc>
                  <a:txBody>
                    <a:bodyPr/>
                    <a:lstStyle/>
                    <a:p>
                      <a:pPr algn="r" fontAlgn="b"/>
                      <a:r>
                        <a:rPr lang="en-GB" sz="1400" b="0" i="0" u="none" strike="noStrike">
                          <a:solidFill>
                            <a:srgbClr val="000000"/>
                          </a:solidFill>
                          <a:effectLst/>
                          <a:latin typeface="Calibri" panose="020F0502020204030204" pitchFamily="34" charset="0"/>
                        </a:rPr>
                        <a:t>1</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63,177.23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516428825"/>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63,177.23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998119560"/>
                  </a:ext>
                </a:extLst>
              </a:tr>
              <a:tr h="238125">
                <a:tc>
                  <a:txBody>
                    <a:bodyPr/>
                    <a:lstStyle/>
                    <a:p>
                      <a:pPr algn="r" fontAlgn="b"/>
                      <a:r>
                        <a:rPr lang="en-GB" sz="1400" b="0" i="0" u="none" strike="noStrike">
                          <a:solidFill>
                            <a:srgbClr val="000000"/>
                          </a:solidFill>
                          <a:effectLst/>
                          <a:latin typeface="Calibri" panose="020F0502020204030204" pitchFamily="34" charset="0"/>
                        </a:rPr>
                        <a:t>2</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56,072.55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568011694"/>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56,072.55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174863400"/>
                  </a:ext>
                </a:extLst>
              </a:tr>
              <a:tr h="238125">
                <a:tc>
                  <a:txBody>
                    <a:bodyPr/>
                    <a:lstStyle/>
                    <a:p>
                      <a:pPr algn="r" fontAlgn="b"/>
                      <a:r>
                        <a:rPr lang="en-GB" sz="1400" b="0" i="0" u="none" strike="noStrike">
                          <a:solidFill>
                            <a:srgbClr val="000000"/>
                          </a:solidFill>
                          <a:effectLst/>
                          <a:latin typeface="Calibri" panose="020F0502020204030204" pitchFamily="34" charset="0"/>
                        </a:rPr>
                        <a:t>3</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48,754.72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683978186"/>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48,754.72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2599243884"/>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889532927"/>
                  </a:ext>
                </a:extLst>
              </a:tr>
            </a:tbl>
          </a:graphicData>
        </a:graphic>
      </p:graphicFrame>
    </p:spTree>
    <p:extLst>
      <p:ext uri="{BB962C8B-B14F-4D97-AF65-F5344CB8AC3E}">
        <p14:creationId xmlns:p14="http://schemas.microsoft.com/office/powerpoint/2010/main" val="26140761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E324F3D-2C7C-4F1E-986E-174D69DB69D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graphicFrame>
        <p:nvGraphicFramePr>
          <p:cNvPr id="5" name="Table 4">
            <a:extLst>
              <a:ext uri="{FF2B5EF4-FFF2-40B4-BE49-F238E27FC236}">
                <a16:creationId xmlns:a16="http://schemas.microsoft.com/office/drawing/2014/main" id="{8A24D389-7246-48EB-8E2F-003C050CF31B}"/>
              </a:ext>
            </a:extLst>
          </p:cNvPr>
          <p:cNvGraphicFramePr>
            <a:graphicFrameLocks noGrp="1"/>
          </p:cNvGraphicFramePr>
          <p:nvPr/>
        </p:nvGraphicFramePr>
        <p:xfrm>
          <a:off x="83964" y="620688"/>
          <a:ext cx="3263900" cy="2162175"/>
        </p:xfrm>
        <a:graphic>
          <a:graphicData uri="http://schemas.openxmlformats.org/drawingml/2006/table">
            <a:tbl>
              <a:tblPr/>
              <a:tblGrid>
                <a:gridCol w="456756">
                  <a:extLst>
                    <a:ext uri="{9D8B030D-6E8A-4147-A177-3AD203B41FA5}">
                      <a16:colId xmlns:a16="http://schemas.microsoft.com/office/drawing/2014/main" val="2720074489"/>
                    </a:ext>
                  </a:extLst>
                </a:gridCol>
                <a:gridCol w="1179952">
                  <a:extLst>
                    <a:ext uri="{9D8B030D-6E8A-4147-A177-3AD203B41FA5}">
                      <a16:colId xmlns:a16="http://schemas.microsoft.com/office/drawing/2014/main" val="2015881966"/>
                    </a:ext>
                  </a:extLst>
                </a:gridCol>
                <a:gridCol w="1179952">
                  <a:extLst>
                    <a:ext uri="{9D8B030D-6E8A-4147-A177-3AD203B41FA5}">
                      <a16:colId xmlns:a16="http://schemas.microsoft.com/office/drawing/2014/main" val="1834780312"/>
                    </a:ext>
                  </a:extLst>
                </a:gridCol>
                <a:gridCol w="447240">
                  <a:extLst>
                    <a:ext uri="{9D8B030D-6E8A-4147-A177-3AD203B41FA5}">
                      <a16:colId xmlns:a16="http://schemas.microsoft.com/office/drawing/2014/main" val="1502685007"/>
                    </a:ext>
                  </a:extLst>
                </a:gridCol>
              </a:tblGrid>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en-GB" sz="1400" b="1" i="0" u="none" strike="noStrike">
                          <a:solidFill>
                            <a:srgbClr val="000000"/>
                          </a:solidFill>
                          <a:effectLst/>
                          <a:latin typeface="Calibri" panose="020F0502020204030204" pitchFamily="34" charset="0"/>
                        </a:rPr>
                        <a:t>Automezzi (RoU)</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ct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3830463528"/>
                  </a:ext>
                </a:extLst>
              </a:tr>
              <a:tr h="238125">
                <a:tc>
                  <a:txBody>
                    <a:bodyPr/>
                    <a:lstStyle/>
                    <a:p>
                      <a:pPr algn="l" fontAlgn="b"/>
                      <a:r>
                        <a:rPr lang="en-GB" sz="1400" b="0" i="0" u="none" strike="noStrike">
                          <a:solidFill>
                            <a:srgbClr val="000000"/>
                          </a:solidFill>
                          <a:effectLst/>
                          <a:latin typeface="Calibri" panose="020F0502020204030204" pitchFamily="34" charset="0"/>
                        </a:rPr>
                        <a:t>0</a:t>
                      </a:r>
                    </a:p>
                  </a:txBody>
                  <a:tcPr marL="9525" marR="9525" marT="9525" marB="0" anchor="b">
                    <a:lnL>
                      <a:noFill/>
                    </a:lnL>
                    <a:lnR>
                      <a:noFill/>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2,105,907.66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438333130"/>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263,238.46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3124761595"/>
                  </a:ext>
                </a:extLst>
              </a:tr>
              <a:tr h="238125">
                <a:tc>
                  <a:txBody>
                    <a:bodyPr/>
                    <a:lstStyle/>
                    <a:p>
                      <a:pPr algn="l"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1,842,669.20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3308371016"/>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263,238.46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2</a:t>
                      </a:r>
                    </a:p>
                  </a:txBody>
                  <a:tcPr marL="9525" marR="9525" marT="9525" marB="0" anchor="b">
                    <a:lnL>
                      <a:noFill/>
                    </a:lnL>
                    <a:lnR>
                      <a:noFill/>
                    </a:lnR>
                    <a:lnT>
                      <a:noFill/>
                    </a:lnT>
                    <a:lnB>
                      <a:noFill/>
                    </a:lnB>
                  </a:tcPr>
                </a:tc>
                <a:extLst>
                  <a:ext uri="{0D108BD9-81ED-4DB2-BD59-A6C34878D82A}">
                    <a16:rowId xmlns:a16="http://schemas.microsoft.com/office/drawing/2014/main" val="1142993352"/>
                  </a:ext>
                </a:extLst>
              </a:tr>
              <a:tr h="238125">
                <a:tc>
                  <a:txBody>
                    <a:bodyPr/>
                    <a:lstStyle/>
                    <a:p>
                      <a:pPr algn="l"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1,579,430.74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712479923"/>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263,238.46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3</a:t>
                      </a:r>
                    </a:p>
                  </a:txBody>
                  <a:tcPr marL="9525" marR="9525" marT="9525" marB="0" anchor="b">
                    <a:lnL>
                      <a:noFill/>
                    </a:lnL>
                    <a:lnR>
                      <a:noFill/>
                    </a:lnR>
                    <a:lnT>
                      <a:noFill/>
                    </a:lnT>
                    <a:lnB>
                      <a:noFill/>
                    </a:lnB>
                  </a:tcPr>
                </a:tc>
                <a:extLst>
                  <a:ext uri="{0D108BD9-81ED-4DB2-BD59-A6C34878D82A}">
                    <a16:rowId xmlns:a16="http://schemas.microsoft.com/office/drawing/2014/main" val="3156180297"/>
                  </a:ext>
                </a:extLst>
              </a:tr>
              <a:tr h="238125">
                <a:tc>
                  <a:txBody>
                    <a:bodyPr/>
                    <a:lstStyle/>
                    <a:p>
                      <a:pPr algn="l"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1,316,192.29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451946779"/>
                  </a:ext>
                </a:extLst>
              </a:tr>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4197296882"/>
                  </a:ext>
                </a:extLst>
              </a:tr>
            </a:tbl>
          </a:graphicData>
        </a:graphic>
      </p:graphicFrame>
      <p:graphicFrame>
        <p:nvGraphicFramePr>
          <p:cNvPr id="6" name="Table 5">
            <a:extLst>
              <a:ext uri="{FF2B5EF4-FFF2-40B4-BE49-F238E27FC236}">
                <a16:creationId xmlns:a16="http://schemas.microsoft.com/office/drawing/2014/main" id="{A6FE2E31-7131-4B32-A98D-0C360AC1AE3E}"/>
              </a:ext>
            </a:extLst>
          </p:cNvPr>
          <p:cNvGraphicFramePr>
            <a:graphicFrameLocks noGrp="1"/>
          </p:cNvGraphicFramePr>
          <p:nvPr/>
        </p:nvGraphicFramePr>
        <p:xfrm>
          <a:off x="6353602" y="685651"/>
          <a:ext cx="2754902" cy="2167285"/>
        </p:xfrm>
        <a:graphic>
          <a:graphicData uri="http://schemas.openxmlformats.org/drawingml/2006/table">
            <a:tbl>
              <a:tblPr/>
              <a:tblGrid>
                <a:gridCol w="376033">
                  <a:extLst>
                    <a:ext uri="{9D8B030D-6E8A-4147-A177-3AD203B41FA5}">
                      <a16:colId xmlns:a16="http://schemas.microsoft.com/office/drawing/2014/main" val="227829147"/>
                    </a:ext>
                  </a:extLst>
                </a:gridCol>
                <a:gridCol w="992084">
                  <a:extLst>
                    <a:ext uri="{9D8B030D-6E8A-4147-A177-3AD203B41FA5}">
                      <a16:colId xmlns:a16="http://schemas.microsoft.com/office/drawing/2014/main" val="2452181317"/>
                    </a:ext>
                  </a:extLst>
                </a:gridCol>
                <a:gridCol w="992084">
                  <a:extLst>
                    <a:ext uri="{9D8B030D-6E8A-4147-A177-3AD203B41FA5}">
                      <a16:colId xmlns:a16="http://schemas.microsoft.com/office/drawing/2014/main" val="3504560072"/>
                    </a:ext>
                  </a:extLst>
                </a:gridCol>
                <a:gridCol w="394701">
                  <a:extLst>
                    <a:ext uri="{9D8B030D-6E8A-4147-A177-3AD203B41FA5}">
                      <a16:colId xmlns:a16="http://schemas.microsoft.com/office/drawing/2014/main" val="2555926731"/>
                    </a:ext>
                  </a:extLst>
                </a:gridCol>
              </a:tblGrid>
              <a:tr h="149423">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it-IT" sz="1400" b="1" i="0" u="none" strike="noStrike" dirty="0">
                          <a:solidFill>
                            <a:srgbClr val="000000"/>
                          </a:solidFill>
                          <a:effectLst/>
                          <a:latin typeface="Calibri" panose="020F0502020204030204" pitchFamily="34" charset="0"/>
                        </a:rPr>
                        <a:t>Debiti v/società di leasing</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292534386"/>
                  </a:ext>
                </a:extLst>
              </a:tr>
              <a:tr h="26321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en-GB" sz="1400" b="0" i="0" u="none" strike="noStrike" dirty="0">
                          <a:solidFill>
                            <a:srgbClr val="000000"/>
                          </a:solidFill>
                          <a:effectLst/>
                          <a:latin typeface="Calibri" panose="020F0502020204030204" pitchFamily="34" charset="0"/>
                        </a:rPr>
                        <a:t>2,105,907.66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n-GB" sz="1400" b="0" i="0" u="none" strike="noStrike">
                          <a:solidFill>
                            <a:srgbClr val="000000"/>
                          </a:solidFill>
                          <a:effectLst/>
                          <a:latin typeface="Calibri" panose="020F050202020403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2216758255"/>
                  </a:ext>
                </a:extLst>
              </a:tr>
              <a:tr h="143676">
                <a:tc>
                  <a:txBody>
                    <a:bodyPr/>
                    <a:lstStyle/>
                    <a:p>
                      <a:pPr algn="r" fontAlgn="b"/>
                      <a:r>
                        <a:rPr lang="en-GB" sz="1400" b="0" i="0" u="none" strike="noStrike">
                          <a:solidFill>
                            <a:srgbClr val="000000"/>
                          </a:solidFill>
                          <a:effectLst/>
                          <a:latin typeface="Calibri" panose="020F0502020204030204" pitchFamily="34" charset="0"/>
                        </a:rPr>
                        <a:t>1</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236,822.77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188267835"/>
                  </a:ext>
                </a:extLst>
              </a:tr>
              <a:tr h="26321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1,869,084.89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1546401211"/>
                  </a:ext>
                </a:extLst>
              </a:tr>
              <a:tr h="143676">
                <a:tc>
                  <a:txBody>
                    <a:bodyPr/>
                    <a:lstStyle/>
                    <a:p>
                      <a:pPr algn="r" fontAlgn="b"/>
                      <a:r>
                        <a:rPr lang="en-GB" sz="1400" b="0" i="0" u="none" strike="noStrike">
                          <a:solidFill>
                            <a:srgbClr val="000000"/>
                          </a:solidFill>
                          <a:effectLst/>
                          <a:latin typeface="Calibri" panose="020F0502020204030204" pitchFamily="34" charset="0"/>
                        </a:rPr>
                        <a:t>2</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243,927.45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3877995426"/>
                  </a:ext>
                </a:extLst>
              </a:tr>
              <a:tr h="26321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1,625,157.43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2724823888"/>
                  </a:ext>
                </a:extLst>
              </a:tr>
              <a:tr h="143676">
                <a:tc>
                  <a:txBody>
                    <a:bodyPr/>
                    <a:lstStyle/>
                    <a:p>
                      <a:pPr algn="r" fontAlgn="b"/>
                      <a:r>
                        <a:rPr lang="en-GB" sz="1400" b="0" i="0" u="none" strike="noStrike">
                          <a:solidFill>
                            <a:srgbClr val="000000"/>
                          </a:solidFill>
                          <a:effectLst/>
                          <a:latin typeface="Calibri" panose="020F0502020204030204" pitchFamily="34" charset="0"/>
                        </a:rPr>
                        <a:t>3</a:t>
                      </a:r>
                    </a:p>
                  </a:txBody>
                  <a:tcPr marL="9525" marR="9525" marT="9525" marB="0" anchor="b">
                    <a:lnL>
                      <a:noFill/>
                    </a:lnL>
                    <a:lnR>
                      <a:noFill/>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251,245.28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72362651"/>
                  </a:ext>
                </a:extLst>
              </a:tr>
              <a:tr h="26321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1,373,912.16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1213252681"/>
                  </a:ext>
                </a:extLst>
              </a:tr>
              <a:tr h="149423">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377226758"/>
                  </a:ext>
                </a:extLst>
              </a:tr>
            </a:tbl>
          </a:graphicData>
        </a:graphic>
      </p:graphicFrame>
      <p:sp>
        <p:nvSpPr>
          <p:cNvPr id="7" name="Rectangle 6">
            <a:extLst>
              <a:ext uri="{FF2B5EF4-FFF2-40B4-BE49-F238E27FC236}">
                <a16:creationId xmlns:a16="http://schemas.microsoft.com/office/drawing/2014/main" id="{E294DB97-AD16-4B8D-827A-E711DE3DD25B}"/>
              </a:ext>
            </a:extLst>
          </p:cNvPr>
          <p:cNvSpPr/>
          <p:nvPr/>
        </p:nvSpPr>
        <p:spPr>
          <a:xfrm>
            <a:off x="113734" y="44624"/>
            <a:ext cx="6276077" cy="369332"/>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black"/>
                </a:solidFill>
                <a:effectLst/>
                <a:uLnTx/>
                <a:uFillTx/>
                <a:latin typeface="Calibri"/>
                <a:ea typeface="+mn-ea"/>
                <a:cs typeface="+mn-cs"/>
              </a:rPr>
              <a:t>4) Movimentazione dei conti nel corso dei primi tre anni</a:t>
            </a:r>
          </a:p>
        </p:txBody>
      </p:sp>
      <p:graphicFrame>
        <p:nvGraphicFramePr>
          <p:cNvPr id="8" name="Table 7">
            <a:extLst>
              <a:ext uri="{FF2B5EF4-FFF2-40B4-BE49-F238E27FC236}">
                <a16:creationId xmlns:a16="http://schemas.microsoft.com/office/drawing/2014/main" id="{C589D509-B9A1-4238-911D-E3C6C988817B}"/>
              </a:ext>
            </a:extLst>
          </p:cNvPr>
          <p:cNvGraphicFramePr>
            <a:graphicFrameLocks noGrp="1"/>
          </p:cNvGraphicFramePr>
          <p:nvPr/>
        </p:nvGraphicFramePr>
        <p:xfrm>
          <a:off x="3180308" y="620688"/>
          <a:ext cx="3263900" cy="2152650"/>
        </p:xfrm>
        <a:graphic>
          <a:graphicData uri="http://schemas.openxmlformats.org/drawingml/2006/table">
            <a:tbl>
              <a:tblPr/>
              <a:tblGrid>
                <a:gridCol w="456756">
                  <a:extLst>
                    <a:ext uri="{9D8B030D-6E8A-4147-A177-3AD203B41FA5}">
                      <a16:colId xmlns:a16="http://schemas.microsoft.com/office/drawing/2014/main" val="1858731424"/>
                    </a:ext>
                  </a:extLst>
                </a:gridCol>
                <a:gridCol w="1179952">
                  <a:extLst>
                    <a:ext uri="{9D8B030D-6E8A-4147-A177-3AD203B41FA5}">
                      <a16:colId xmlns:a16="http://schemas.microsoft.com/office/drawing/2014/main" val="1622042896"/>
                    </a:ext>
                  </a:extLst>
                </a:gridCol>
                <a:gridCol w="1179952">
                  <a:extLst>
                    <a:ext uri="{9D8B030D-6E8A-4147-A177-3AD203B41FA5}">
                      <a16:colId xmlns:a16="http://schemas.microsoft.com/office/drawing/2014/main" val="3939522724"/>
                    </a:ext>
                  </a:extLst>
                </a:gridCol>
                <a:gridCol w="447240">
                  <a:extLst>
                    <a:ext uri="{9D8B030D-6E8A-4147-A177-3AD203B41FA5}">
                      <a16:colId xmlns:a16="http://schemas.microsoft.com/office/drawing/2014/main" val="375217236"/>
                    </a:ext>
                  </a:extLst>
                </a:gridCol>
              </a:tblGrid>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en-GB" sz="1400" b="1" i="0" u="none" strike="noStrike">
                          <a:solidFill>
                            <a:srgbClr val="000000"/>
                          </a:solidFill>
                          <a:effectLst/>
                          <a:latin typeface="Calibri" panose="020F0502020204030204" pitchFamily="34" charset="0"/>
                        </a:rPr>
                        <a:t>Interessi passivi per leasing</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733390645"/>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4081804627"/>
                  </a:ext>
                </a:extLst>
              </a:tr>
              <a:tr h="238125">
                <a:tc>
                  <a:txBody>
                    <a:bodyPr/>
                    <a:lstStyle/>
                    <a:p>
                      <a:pPr algn="r" fontAlgn="b"/>
                      <a:r>
                        <a:rPr lang="en-GB" sz="1400" b="0" i="0" u="none" strike="noStrike">
                          <a:solidFill>
                            <a:srgbClr val="000000"/>
                          </a:solidFill>
                          <a:effectLst/>
                          <a:latin typeface="Calibri" panose="020F0502020204030204" pitchFamily="34" charset="0"/>
                        </a:rPr>
                        <a:t>1</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63,177.23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516428825"/>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63,177.23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998119560"/>
                  </a:ext>
                </a:extLst>
              </a:tr>
              <a:tr h="238125">
                <a:tc>
                  <a:txBody>
                    <a:bodyPr/>
                    <a:lstStyle/>
                    <a:p>
                      <a:pPr algn="r" fontAlgn="b"/>
                      <a:r>
                        <a:rPr lang="en-GB" sz="1400" b="0" i="0" u="none" strike="noStrike">
                          <a:solidFill>
                            <a:srgbClr val="000000"/>
                          </a:solidFill>
                          <a:effectLst/>
                          <a:latin typeface="Calibri" panose="020F0502020204030204" pitchFamily="34" charset="0"/>
                        </a:rPr>
                        <a:t>2</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56,072.55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568011694"/>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56,072.55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174863400"/>
                  </a:ext>
                </a:extLst>
              </a:tr>
              <a:tr h="238125">
                <a:tc>
                  <a:txBody>
                    <a:bodyPr/>
                    <a:lstStyle/>
                    <a:p>
                      <a:pPr algn="r" fontAlgn="b"/>
                      <a:r>
                        <a:rPr lang="en-GB" sz="1400" b="0" i="0" u="none" strike="noStrike">
                          <a:solidFill>
                            <a:srgbClr val="000000"/>
                          </a:solidFill>
                          <a:effectLst/>
                          <a:latin typeface="Calibri" panose="020F0502020204030204" pitchFamily="34" charset="0"/>
                        </a:rPr>
                        <a:t>3</a:t>
                      </a:r>
                    </a:p>
                  </a:txBody>
                  <a:tcPr marL="9525" marR="9525" marT="9525" marB="0" anchor="b">
                    <a:lnL>
                      <a:noFill/>
                    </a:lnL>
                    <a:lnR>
                      <a:noFill/>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48,754.72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683978186"/>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48,754.72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GB" sz="1400" b="0" i="0" u="none" strike="noStrike">
                          <a:solidFill>
                            <a:srgbClr val="000000"/>
                          </a:solidFill>
                          <a:effectLst/>
                          <a:latin typeface="Calibri" panose="020F0502020204030204" pitchFamily="34" charset="0"/>
                        </a:rPr>
                        <a:t>S</a:t>
                      </a:r>
                    </a:p>
                  </a:txBody>
                  <a:tcPr marL="9525" marR="9525" marT="9525" marB="0" anchor="b">
                    <a:lnL>
                      <a:noFill/>
                    </a:lnL>
                    <a:lnR>
                      <a:noFill/>
                    </a:lnR>
                    <a:lnT>
                      <a:noFill/>
                    </a:lnT>
                    <a:lnB>
                      <a:noFill/>
                    </a:lnB>
                  </a:tcPr>
                </a:tc>
                <a:extLst>
                  <a:ext uri="{0D108BD9-81ED-4DB2-BD59-A6C34878D82A}">
                    <a16:rowId xmlns:a16="http://schemas.microsoft.com/office/drawing/2014/main" val="2599243884"/>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889532927"/>
                  </a:ext>
                </a:extLst>
              </a:tr>
            </a:tbl>
          </a:graphicData>
        </a:graphic>
      </p:graphicFrame>
      <p:sp>
        <p:nvSpPr>
          <p:cNvPr id="9" name="Rettangolo 4">
            <a:extLst>
              <a:ext uri="{FF2B5EF4-FFF2-40B4-BE49-F238E27FC236}">
                <a16:creationId xmlns:a16="http://schemas.microsoft.com/office/drawing/2014/main" id="{79584ED0-D48F-4B56-B22D-4DB764964FE9}"/>
              </a:ext>
            </a:extLst>
          </p:cNvPr>
          <p:cNvSpPr/>
          <p:nvPr/>
        </p:nvSpPr>
        <p:spPr>
          <a:xfrm>
            <a:off x="50598" y="2981398"/>
            <a:ext cx="9089326" cy="2800767"/>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Supponiamo, infine, che:</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il contratto oggetto del nostro esempio sia stato stipulato precedentemente alla data di entrata in vigore dell’IFRS 16</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che, sin dalla stipula, il lessee abbia contabilizzato il leasing con il metodo patrimoniale; </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che all’inizio del quarto periodo il lessee debba redigere le scritture contabili relative alla FTA del nuovo principio contabile del leasing.</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endParaRPr kumimoji="0" lang="it-IT"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Ricordiamo al riguardo che il valore del RoU alla fine del terzo anno è pari a </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1,316,192.29 e </a:t>
            </a:r>
            <a:r>
              <a:rPr kumimoji="0" lang="en-GB" sz="16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quello</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GB" sz="16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relativo</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GB" sz="16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alla</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GB" sz="16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connessa</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GB" sz="16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passività</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è </a:t>
            </a:r>
            <a:r>
              <a:rPr kumimoji="0" lang="en-GB" sz="16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pari</a:t>
            </a: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 1,373,912.16. </a:t>
            </a:r>
            <a:r>
              <a:rPr kumimoji="0" lang="it-IT"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Si presentano di seguito i conti movimentati in sede di FTA dell’IFRS 16:</a:t>
            </a:r>
            <a:endParaRPr kumimoji="0" lang="it-IT"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0" name="Table 9">
            <a:extLst>
              <a:ext uri="{FF2B5EF4-FFF2-40B4-BE49-F238E27FC236}">
                <a16:creationId xmlns:a16="http://schemas.microsoft.com/office/drawing/2014/main" id="{9CD9587F-83E3-4043-8E8A-BB950EE2C866}"/>
              </a:ext>
            </a:extLst>
          </p:cNvPr>
          <p:cNvGraphicFramePr>
            <a:graphicFrameLocks noGrp="1"/>
          </p:cNvGraphicFramePr>
          <p:nvPr/>
        </p:nvGraphicFramePr>
        <p:xfrm>
          <a:off x="103428" y="5684496"/>
          <a:ext cx="3427507" cy="971550"/>
        </p:xfrm>
        <a:graphic>
          <a:graphicData uri="http://schemas.openxmlformats.org/drawingml/2006/table">
            <a:tbl>
              <a:tblPr/>
              <a:tblGrid>
                <a:gridCol w="316294">
                  <a:extLst>
                    <a:ext uri="{9D8B030D-6E8A-4147-A177-3AD203B41FA5}">
                      <a16:colId xmlns:a16="http://schemas.microsoft.com/office/drawing/2014/main" val="2720074489"/>
                    </a:ext>
                  </a:extLst>
                </a:gridCol>
                <a:gridCol w="1307764">
                  <a:extLst>
                    <a:ext uri="{9D8B030D-6E8A-4147-A177-3AD203B41FA5}">
                      <a16:colId xmlns:a16="http://schemas.microsoft.com/office/drawing/2014/main" val="2015881966"/>
                    </a:ext>
                  </a:extLst>
                </a:gridCol>
                <a:gridCol w="1307764">
                  <a:extLst>
                    <a:ext uri="{9D8B030D-6E8A-4147-A177-3AD203B41FA5}">
                      <a16:colId xmlns:a16="http://schemas.microsoft.com/office/drawing/2014/main" val="1834780312"/>
                    </a:ext>
                  </a:extLst>
                </a:gridCol>
                <a:gridCol w="495685">
                  <a:extLst>
                    <a:ext uri="{9D8B030D-6E8A-4147-A177-3AD203B41FA5}">
                      <a16:colId xmlns:a16="http://schemas.microsoft.com/office/drawing/2014/main" val="1502685007"/>
                    </a:ext>
                  </a:extLst>
                </a:gridCol>
              </a:tblGrid>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en-GB" sz="1400" b="1" i="0" u="none" strike="noStrike">
                          <a:solidFill>
                            <a:srgbClr val="000000"/>
                          </a:solidFill>
                          <a:effectLst/>
                          <a:latin typeface="Calibri" panose="020F0502020204030204" pitchFamily="34" charset="0"/>
                        </a:rPr>
                        <a:t>Automezzi (RoU)</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ct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3830463528"/>
                  </a:ext>
                </a:extLst>
              </a:tr>
              <a:tr h="238125">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438333130"/>
                  </a:ext>
                </a:extLst>
              </a:tr>
              <a:tr h="238125">
                <a:tc>
                  <a:txBody>
                    <a:bodyPr/>
                    <a:lstStyle/>
                    <a:p>
                      <a:pPr algn="l" fontAlgn="b"/>
                      <a:r>
                        <a:rPr lang="en-GB" sz="1400" b="0" i="0" u="none" strike="noStrike" dirty="0">
                          <a:solidFill>
                            <a:srgbClr val="000000"/>
                          </a:solidFill>
                          <a:effectLst/>
                          <a:latin typeface="Calibri" panose="020F0502020204030204" pitchFamily="34" charset="0"/>
                        </a:rPr>
                        <a:t>FTA</a:t>
                      </a:r>
                    </a:p>
                  </a:txBody>
                  <a:tcPr marL="9525" marR="9525" marT="9525" marB="0" anchor="b">
                    <a:lnL>
                      <a:noFill/>
                    </a:lnL>
                    <a:lnR>
                      <a:noFill/>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1,316,192.29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451946779"/>
                  </a:ext>
                </a:extLst>
              </a:tr>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4197296882"/>
                  </a:ext>
                </a:extLst>
              </a:tr>
            </a:tbl>
          </a:graphicData>
        </a:graphic>
      </p:graphicFrame>
      <p:graphicFrame>
        <p:nvGraphicFramePr>
          <p:cNvPr id="11" name="Table 10">
            <a:extLst>
              <a:ext uri="{FF2B5EF4-FFF2-40B4-BE49-F238E27FC236}">
                <a16:creationId xmlns:a16="http://schemas.microsoft.com/office/drawing/2014/main" id="{81625E83-B5F6-4E8F-8836-E857DF442B59}"/>
              </a:ext>
            </a:extLst>
          </p:cNvPr>
          <p:cNvGraphicFramePr>
            <a:graphicFrameLocks noGrp="1"/>
          </p:cNvGraphicFramePr>
          <p:nvPr/>
        </p:nvGraphicFramePr>
        <p:xfrm>
          <a:off x="5827827" y="5678879"/>
          <a:ext cx="3276601" cy="971550"/>
        </p:xfrm>
        <a:graphic>
          <a:graphicData uri="http://schemas.openxmlformats.org/drawingml/2006/table">
            <a:tbl>
              <a:tblPr/>
              <a:tblGrid>
                <a:gridCol w="447242">
                  <a:extLst>
                    <a:ext uri="{9D8B030D-6E8A-4147-A177-3AD203B41FA5}">
                      <a16:colId xmlns:a16="http://schemas.microsoft.com/office/drawing/2014/main" val="227829147"/>
                    </a:ext>
                  </a:extLst>
                </a:gridCol>
                <a:gridCol w="1179957">
                  <a:extLst>
                    <a:ext uri="{9D8B030D-6E8A-4147-A177-3AD203B41FA5}">
                      <a16:colId xmlns:a16="http://schemas.microsoft.com/office/drawing/2014/main" val="2452181317"/>
                    </a:ext>
                  </a:extLst>
                </a:gridCol>
                <a:gridCol w="1179957">
                  <a:extLst>
                    <a:ext uri="{9D8B030D-6E8A-4147-A177-3AD203B41FA5}">
                      <a16:colId xmlns:a16="http://schemas.microsoft.com/office/drawing/2014/main" val="3504560072"/>
                    </a:ext>
                  </a:extLst>
                </a:gridCol>
                <a:gridCol w="469445">
                  <a:extLst>
                    <a:ext uri="{9D8B030D-6E8A-4147-A177-3AD203B41FA5}">
                      <a16:colId xmlns:a16="http://schemas.microsoft.com/office/drawing/2014/main" val="2555926731"/>
                    </a:ext>
                  </a:extLst>
                </a:gridCol>
              </a:tblGrid>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it-IT" sz="1400" b="1" i="0" u="none" strike="noStrike" dirty="0">
                          <a:solidFill>
                            <a:srgbClr val="000000"/>
                          </a:solidFill>
                          <a:effectLst/>
                          <a:latin typeface="Calibri" panose="020F0502020204030204" pitchFamily="34" charset="0"/>
                        </a:rPr>
                        <a:t>Debiti v/società di leasing</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292534386"/>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r"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216758255"/>
                  </a:ext>
                </a:extLst>
              </a:tr>
              <a:tr h="238125">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1,373,912.16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it-IT" sz="1400" b="0" i="0" u="none" strike="noStrike" dirty="0">
                          <a:solidFill>
                            <a:srgbClr val="000000"/>
                          </a:solidFill>
                          <a:effectLst/>
                          <a:latin typeface="Calibri" panose="020F0502020204030204" pitchFamily="34" charset="0"/>
                        </a:rPr>
                        <a:t>F</a:t>
                      </a:r>
                      <a:r>
                        <a:rPr lang="en-GB" sz="1400" b="0" i="0" u="none" strike="noStrike" dirty="0">
                          <a:solidFill>
                            <a:srgbClr val="000000"/>
                          </a:solidFill>
                          <a:effectLst/>
                          <a:latin typeface="Calibri" panose="020F0502020204030204" pitchFamily="34" charset="0"/>
                        </a:rPr>
                        <a:t>TA</a:t>
                      </a:r>
                    </a:p>
                  </a:txBody>
                  <a:tcPr marL="9525" marR="9525" marT="9525" marB="0" anchor="b">
                    <a:lnL>
                      <a:noFill/>
                    </a:lnL>
                    <a:lnR>
                      <a:noFill/>
                    </a:lnR>
                    <a:lnT>
                      <a:noFill/>
                    </a:lnT>
                    <a:lnB>
                      <a:noFill/>
                    </a:lnB>
                  </a:tcPr>
                </a:tc>
                <a:extLst>
                  <a:ext uri="{0D108BD9-81ED-4DB2-BD59-A6C34878D82A}">
                    <a16:rowId xmlns:a16="http://schemas.microsoft.com/office/drawing/2014/main" val="1213252681"/>
                  </a:ext>
                </a:extLst>
              </a:tr>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377226758"/>
                  </a:ext>
                </a:extLst>
              </a:tr>
            </a:tbl>
          </a:graphicData>
        </a:graphic>
      </p:graphicFrame>
      <p:graphicFrame>
        <p:nvGraphicFramePr>
          <p:cNvPr id="12" name="Table 11">
            <a:extLst>
              <a:ext uri="{FF2B5EF4-FFF2-40B4-BE49-F238E27FC236}">
                <a16:creationId xmlns:a16="http://schemas.microsoft.com/office/drawing/2014/main" id="{B953F01C-4941-4029-AC56-B4080EBE2F30}"/>
              </a:ext>
            </a:extLst>
          </p:cNvPr>
          <p:cNvGraphicFramePr>
            <a:graphicFrameLocks noGrp="1"/>
          </p:cNvGraphicFramePr>
          <p:nvPr/>
        </p:nvGraphicFramePr>
        <p:xfrm>
          <a:off x="3084633" y="5697810"/>
          <a:ext cx="3427507" cy="971550"/>
        </p:xfrm>
        <a:graphic>
          <a:graphicData uri="http://schemas.openxmlformats.org/drawingml/2006/table">
            <a:tbl>
              <a:tblPr/>
              <a:tblGrid>
                <a:gridCol w="316294">
                  <a:extLst>
                    <a:ext uri="{9D8B030D-6E8A-4147-A177-3AD203B41FA5}">
                      <a16:colId xmlns:a16="http://schemas.microsoft.com/office/drawing/2014/main" val="2720074489"/>
                    </a:ext>
                  </a:extLst>
                </a:gridCol>
                <a:gridCol w="1307764">
                  <a:extLst>
                    <a:ext uri="{9D8B030D-6E8A-4147-A177-3AD203B41FA5}">
                      <a16:colId xmlns:a16="http://schemas.microsoft.com/office/drawing/2014/main" val="2015881966"/>
                    </a:ext>
                  </a:extLst>
                </a:gridCol>
                <a:gridCol w="1307764">
                  <a:extLst>
                    <a:ext uri="{9D8B030D-6E8A-4147-A177-3AD203B41FA5}">
                      <a16:colId xmlns:a16="http://schemas.microsoft.com/office/drawing/2014/main" val="1834780312"/>
                    </a:ext>
                  </a:extLst>
                </a:gridCol>
                <a:gridCol w="495685">
                  <a:extLst>
                    <a:ext uri="{9D8B030D-6E8A-4147-A177-3AD203B41FA5}">
                      <a16:colId xmlns:a16="http://schemas.microsoft.com/office/drawing/2014/main" val="1502685007"/>
                    </a:ext>
                  </a:extLst>
                </a:gridCol>
              </a:tblGrid>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en-GB" sz="1400" b="1" i="0" u="none" strike="noStrike" dirty="0" err="1">
                          <a:solidFill>
                            <a:srgbClr val="000000"/>
                          </a:solidFill>
                          <a:effectLst/>
                          <a:latin typeface="Calibri" panose="020F0502020204030204" pitchFamily="34" charset="0"/>
                        </a:rPr>
                        <a:t>Riserva</a:t>
                      </a:r>
                      <a:r>
                        <a:rPr lang="en-GB" sz="1400" b="1" i="0" u="none" strike="noStrike" dirty="0">
                          <a:solidFill>
                            <a:srgbClr val="000000"/>
                          </a:solidFill>
                          <a:effectLst/>
                          <a:latin typeface="Calibri" panose="020F0502020204030204" pitchFamily="34" charset="0"/>
                        </a:rPr>
                        <a:t> FTA (IFRS 16)</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ct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3830463528"/>
                  </a:ext>
                </a:extLst>
              </a:tr>
              <a:tr h="238125">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438333130"/>
                  </a:ext>
                </a:extLst>
              </a:tr>
              <a:tr h="238125">
                <a:tc>
                  <a:txBody>
                    <a:bodyPr/>
                    <a:lstStyle/>
                    <a:p>
                      <a:pPr algn="l" fontAlgn="b"/>
                      <a:r>
                        <a:rPr lang="en-GB" sz="1400" b="0" i="0" u="none" strike="noStrike" dirty="0">
                          <a:solidFill>
                            <a:srgbClr val="000000"/>
                          </a:solidFill>
                          <a:effectLst/>
                          <a:latin typeface="Calibri" panose="020F0502020204030204" pitchFamily="34" charset="0"/>
                        </a:rPr>
                        <a:t>FTA</a:t>
                      </a:r>
                    </a:p>
                  </a:txBody>
                  <a:tcPr marL="9525" marR="9525" marT="9525" marB="0" anchor="b">
                    <a:lnL>
                      <a:noFill/>
                    </a:lnL>
                    <a:lnR>
                      <a:noFill/>
                    </a:lnR>
                    <a:lnT>
                      <a:noFill/>
                    </a:lnT>
                    <a:lnB>
                      <a:noFill/>
                    </a:lnB>
                  </a:tcPr>
                </a:tc>
                <a:tc>
                  <a:txBody>
                    <a:bodyPr/>
                    <a:lstStyle/>
                    <a:p>
                      <a:pPr algn="r" fontAlgn="b"/>
                      <a:r>
                        <a:rPr lang="en-GB" sz="1400" b="0" i="0" u="none" strike="noStrike" dirty="0">
                          <a:solidFill>
                            <a:srgbClr val="000000"/>
                          </a:solidFill>
                          <a:effectLst/>
                          <a:latin typeface="Calibri" panose="020F0502020204030204" pitchFamily="34" charset="0"/>
                        </a:rPr>
                        <a:t>  57,719.87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451946779"/>
                  </a:ext>
                </a:extLst>
              </a:tr>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4197296882"/>
                  </a:ext>
                </a:extLst>
              </a:tr>
            </a:tbl>
          </a:graphicData>
        </a:graphic>
      </p:graphicFrame>
    </p:spTree>
    <p:extLst>
      <p:ext uri="{BB962C8B-B14F-4D97-AF65-F5344CB8AC3E}">
        <p14:creationId xmlns:p14="http://schemas.microsoft.com/office/powerpoint/2010/main" val="5169120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D68C014-7A71-48B8-B710-B097D83A524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825"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US" sz="825"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0697CB5F-0A78-408D-BF3A-31F237B0B368}"/>
              </a:ext>
            </a:extLst>
          </p:cNvPr>
          <p:cNvSpPr/>
          <p:nvPr/>
        </p:nvSpPr>
        <p:spPr>
          <a:xfrm>
            <a:off x="251520" y="2348880"/>
            <a:ext cx="8640960" cy="646331"/>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Secondo l’IFRS 16 è possibile procedere con una seconda modalità di contabilizzazione in sede di FTA</a:t>
            </a:r>
          </a:p>
        </p:txBody>
      </p:sp>
      <p:graphicFrame>
        <p:nvGraphicFramePr>
          <p:cNvPr id="6" name="Table 5">
            <a:extLst>
              <a:ext uri="{FF2B5EF4-FFF2-40B4-BE49-F238E27FC236}">
                <a16:creationId xmlns:a16="http://schemas.microsoft.com/office/drawing/2014/main" id="{7DA06D68-80FE-482F-89E6-FBC71B6F14A4}"/>
              </a:ext>
            </a:extLst>
          </p:cNvPr>
          <p:cNvGraphicFramePr>
            <a:graphicFrameLocks noGrp="1"/>
          </p:cNvGraphicFramePr>
          <p:nvPr/>
        </p:nvGraphicFramePr>
        <p:xfrm>
          <a:off x="856461" y="3356992"/>
          <a:ext cx="3427507" cy="971550"/>
        </p:xfrm>
        <a:graphic>
          <a:graphicData uri="http://schemas.openxmlformats.org/drawingml/2006/table">
            <a:tbl>
              <a:tblPr/>
              <a:tblGrid>
                <a:gridCol w="316294">
                  <a:extLst>
                    <a:ext uri="{9D8B030D-6E8A-4147-A177-3AD203B41FA5}">
                      <a16:colId xmlns:a16="http://schemas.microsoft.com/office/drawing/2014/main" val="2720074489"/>
                    </a:ext>
                  </a:extLst>
                </a:gridCol>
                <a:gridCol w="1307764">
                  <a:extLst>
                    <a:ext uri="{9D8B030D-6E8A-4147-A177-3AD203B41FA5}">
                      <a16:colId xmlns:a16="http://schemas.microsoft.com/office/drawing/2014/main" val="2015881966"/>
                    </a:ext>
                  </a:extLst>
                </a:gridCol>
                <a:gridCol w="1307764">
                  <a:extLst>
                    <a:ext uri="{9D8B030D-6E8A-4147-A177-3AD203B41FA5}">
                      <a16:colId xmlns:a16="http://schemas.microsoft.com/office/drawing/2014/main" val="1834780312"/>
                    </a:ext>
                  </a:extLst>
                </a:gridCol>
                <a:gridCol w="495685">
                  <a:extLst>
                    <a:ext uri="{9D8B030D-6E8A-4147-A177-3AD203B41FA5}">
                      <a16:colId xmlns:a16="http://schemas.microsoft.com/office/drawing/2014/main" val="1502685007"/>
                    </a:ext>
                  </a:extLst>
                </a:gridCol>
              </a:tblGrid>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en-GB" sz="1400" b="1" i="0" u="none" strike="noStrike">
                          <a:solidFill>
                            <a:srgbClr val="000000"/>
                          </a:solidFill>
                          <a:effectLst/>
                          <a:latin typeface="Calibri" panose="020F0502020204030204" pitchFamily="34" charset="0"/>
                        </a:rPr>
                        <a:t>Automezzi (RoU)</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ct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3830463528"/>
                  </a:ext>
                </a:extLst>
              </a:tr>
              <a:tr h="238125">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438333130"/>
                  </a:ext>
                </a:extLst>
              </a:tr>
              <a:tr h="238125">
                <a:tc>
                  <a:txBody>
                    <a:bodyPr/>
                    <a:lstStyle/>
                    <a:p>
                      <a:pPr algn="l" fontAlgn="b"/>
                      <a:r>
                        <a:rPr lang="en-GB" sz="1400" b="0" i="0" u="none" strike="noStrike" dirty="0">
                          <a:solidFill>
                            <a:srgbClr val="000000"/>
                          </a:solidFill>
                          <a:effectLst/>
                          <a:latin typeface="Calibri" panose="020F0502020204030204" pitchFamily="34" charset="0"/>
                        </a:rPr>
                        <a:t>FTA</a:t>
                      </a:r>
                    </a:p>
                  </a:txBody>
                  <a:tcPr marL="9525" marR="9525" marT="9525" marB="0" anchor="b">
                    <a:lnL>
                      <a:noFill/>
                    </a:lnL>
                    <a:lnR>
                      <a:noFill/>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1,373,912.16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451946779"/>
                  </a:ext>
                </a:extLst>
              </a:tr>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4197296882"/>
                  </a:ext>
                </a:extLst>
              </a:tr>
            </a:tbl>
          </a:graphicData>
        </a:graphic>
      </p:graphicFrame>
      <p:graphicFrame>
        <p:nvGraphicFramePr>
          <p:cNvPr id="7" name="Table 6">
            <a:extLst>
              <a:ext uri="{FF2B5EF4-FFF2-40B4-BE49-F238E27FC236}">
                <a16:creationId xmlns:a16="http://schemas.microsoft.com/office/drawing/2014/main" id="{001E716A-9A93-4045-A180-FEE2760B3919}"/>
              </a:ext>
            </a:extLst>
          </p:cNvPr>
          <p:cNvGraphicFramePr>
            <a:graphicFrameLocks noGrp="1"/>
          </p:cNvGraphicFramePr>
          <p:nvPr/>
        </p:nvGraphicFramePr>
        <p:xfrm>
          <a:off x="4860032" y="3351375"/>
          <a:ext cx="3276601" cy="971550"/>
        </p:xfrm>
        <a:graphic>
          <a:graphicData uri="http://schemas.openxmlformats.org/drawingml/2006/table">
            <a:tbl>
              <a:tblPr/>
              <a:tblGrid>
                <a:gridCol w="447242">
                  <a:extLst>
                    <a:ext uri="{9D8B030D-6E8A-4147-A177-3AD203B41FA5}">
                      <a16:colId xmlns:a16="http://schemas.microsoft.com/office/drawing/2014/main" val="227829147"/>
                    </a:ext>
                  </a:extLst>
                </a:gridCol>
                <a:gridCol w="1179957">
                  <a:extLst>
                    <a:ext uri="{9D8B030D-6E8A-4147-A177-3AD203B41FA5}">
                      <a16:colId xmlns:a16="http://schemas.microsoft.com/office/drawing/2014/main" val="2452181317"/>
                    </a:ext>
                  </a:extLst>
                </a:gridCol>
                <a:gridCol w="1179957">
                  <a:extLst>
                    <a:ext uri="{9D8B030D-6E8A-4147-A177-3AD203B41FA5}">
                      <a16:colId xmlns:a16="http://schemas.microsoft.com/office/drawing/2014/main" val="3504560072"/>
                    </a:ext>
                  </a:extLst>
                </a:gridCol>
                <a:gridCol w="469445">
                  <a:extLst>
                    <a:ext uri="{9D8B030D-6E8A-4147-A177-3AD203B41FA5}">
                      <a16:colId xmlns:a16="http://schemas.microsoft.com/office/drawing/2014/main" val="2555926731"/>
                    </a:ext>
                  </a:extLst>
                </a:gridCol>
              </a:tblGrid>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2">
                  <a:txBody>
                    <a:bodyPr/>
                    <a:lstStyle/>
                    <a:p>
                      <a:pPr algn="ctr" fontAlgn="b"/>
                      <a:r>
                        <a:rPr lang="it-IT" sz="1400" b="1" i="0" u="none" strike="noStrike" dirty="0">
                          <a:solidFill>
                            <a:srgbClr val="000000"/>
                          </a:solidFill>
                          <a:effectLst/>
                          <a:latin typeface="Calibri" panose="020F0502020204030204" pitchFamily="34" charset="0"/>
                        </a:rPr>
                        <a:t>Debiti v/società di leasing</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GB"/>
                    </a:p>
                  </a:txBody>
                  <a:tcPr/>
                </a:tc>
                <a:tc>
                  <a:txBody>
                    <a:bodyPr/>
                    <a:lstStyle/>
                    <a:p>
                      <a:pPr algn="r"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292534386"/>
                  </a:ext>
                </a:extLst>
              </a:tr>
              <a:tr h="238125">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r"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2216758255"/>
                  </a:ext>
                </a:extLst>
              </a:tr>
              <a:tr h="238125">
                <a:tc>
                  <a:txBody>
                    <a:bodyPr/>
                    <a:lstStyle/>
                    <a:p>
                      <a:pPr algn="l"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dirty="0">
                          <a:solidFill>
                            <a:srgbClr val="000000"/>
                          </a:solidFill>
                          <a:effectLst/>
                          <a:latin typeface="Calibri" panose="020F0502020204030204" pitchFamily="34" charset="0"/>
                        </a:rPr>
                        <a:t>  1,373,912.16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it-IT" sz="1400" b="0" i="0" u="none" strike="noStrike" dirty="0">
                          <a:solidFill>
                            <a:srgbClr val="000000"/>
                          </a:solidFill>
                          <a:effectLst/>
                          <a:latin typeface="Calibri" panose="020F0502020204030204" pitchFamily="34" charset="0"/>
                        </a:rPr>
                        <a:t>F</a:t>
                      </a:r>
                      <a:r>
                        <a:rPr lang="en-GB" sz="1400" b="0" i="0" u="none" strike="noStrike" dirty="0">
                          <a:solidFill>
                            <a:srgbClr val="000000"/>
                          </a:solidFill>
                          <a:effectLst/>
                          <a:latin typeface="Calibri" panose="020F0502020204030204" pitchFamily="34" charset="0"/>
                        </a:rPr>
                        <a:t>TA</a:t>
                      </a:r>
                    </a:p>
                  </a:txBody>
                  <a:tcPr marL="9525" marR="9525" marT="9525" marB="0" anchor="b">
                    <a:lnL>
                      <a:noFill/>
                    </a:lnL>
                    <a:lnR>
                      <a:noFill/>
                    </a:lnR>
                    <a:lnT>
                      <a:noFill/>
                    </a:lnT>
                    <a:lnB>
                      <a:noFill/>
                    </a:lnB>
                  </a:tcPr>
                </a:tc>
                <a:extLst>
                  <a:ext uri="{0D108BD9-81ED-4DB2-BD59-A6C34878D82A}">
                    <a16:rowId xmlns:a16="http://schemas.microsoft.com/office/drawing/2014/main" val="1213252681"/>
                  </a:ext>
                </a:extLst>
              </a:tr>
              <a:tr h="247650">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en-GB" sz="1400" b="0" i="0" u="none" strike="noStrike">
                        <a:solidFill>
                          <a:srgbClr val="000000"/>
                        </a:solidFill>
                        <a:effectLst/>
                        <a:latin typeface="Calibri" panose="020F0502020204030204" pitchFamily="34" charset="0"/>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GB" sz="14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fontAlgn="b"/>
                      <a:endParaRPr lang="en-GB" sz="14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extLst>
                  <a:ext uri="{0D108BD9-81ED-4DB2-BD59-A6C34878D82A}">
                    <a16:rowId xmlns:a16="http://schemas.microsoft.com/office/drawing/2014/main" val="1377226758"/>
                  </a:ext>
                </a:extLst>
              </a:tr>
            </a:tbl>
          </a:graphicData>
        </a:graphic>
      </p:graphicFrame>
      <p:sp>
        <p:nvSpPr>
          <p:cNvPr id="9" name="Rectangle 8">
            <a:extLst>
              <a:ext uri="{FF2B5EF4-FFF2-40B4-BE49-F238E27FC236}">
                <a16:creationId xmlns:a16="http://schemas.microsoft.com/office/drawing/2014/main" id="{469D8365-3F3B-40B9-8411-346B0C912FE4}"/>
              </a:ext>
            </a:extLst>
          </p:cNvPr>
          <p:cNvSpPr/>
          <p:nvPr/>
        </p:nvSpPr>
        <p:spPr>
          <a:xfrm>
            <a:off x="255859" y="4627002"/>
            <a:ext cx="8640960" cy="175432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 effetti, secondo il par. C5 dell’IFRS 16, il locatario deve applicare il presente Principio ai suoi leasing:</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retroattivamente a ciascun esercizio precedente presentato applicando lo IAS 8 Principi contabili, cambiamenti nelle stime contabili ed errori, o </a:t>
            </a:r>
          </a:p>
          <a:p>
            <a:pPr marL="342900" marR="0" lvl="0" indent="-342900" algn="l" defTabSz="457200" rtl="0" eaLnBrk="1" fontAlgn="auto" latinLnBrk="0" hangingPunct="1">
              <a:lnSpc>
                <a:spcPct val="100000"/>
              </a:lnSpc>
              <a:spcBef>
                <a:spcPts val="0"/>
              </a:spcBef>
              <a:spcAft>
                <a:spcPts val="0"/>
              </a:spcAft>
              <a:buClrTx/>
              <a:buSzTx/>
              <a:buFontTx/>
              <a:buAutoNum type="alphaLcParenR"/>
              <a:tabLst/>
              <a:defRPr/>
            </a:pPr>
            <a:r>
              <a:rPr kumimoji="0" lang="it-IT"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retroattivamente contabilizzando l'effetto cumulativo dell'applicazione iniziale del Principio alla data dell'applicazione iniziale conformemente ai paragrafi C7-C13.</a:t>
            </a:r>
          </a:p>
        </p:txBody>
      </p:sp>
      <p:graphicFrame>
        <p:nvGraphicFramePr>
          <p:cNvPr id="8" name="Segnaposto contenuto 3">
            <a:extLst>
              <a:ext uri="{FF2B5EF4-FFF2-40B4-BE49-F238E27FC236}">
                <a16:creationId xmlns:a16="http://schemas.microsoft.com/office/drawing/2014/main" id="{7B2DA830-E64F-4CA7-B6DB-918E8BBE7F79}"/>
              </a:ext>
            </a:extLst>
          </p:cNvPr>
          <p:cNvGraphicFramePr>
            <a:graphicFrameLocks/>
          </p:cNvGraphicFramePr>
          <p:nvPr/>
        </p:nvGraphicFramePr>
        <p:xfrm>
          <a:off x="199762" y="430937"/>
          <a:ext cx="8548702" cy="1125855"/>
        </p:xfrm>
        <a:graphic>
          <a:graphicData uri="http://schemas.openxmlformats.org/drawingml/2006/table">
            <a:tbl>
              <a:tblPr/>
              <a:tblGrid>
                <a:gridCol w="2852781">
                  <a:extLst>
                    <a:ext uri="{9D8B030D-6E8A-4147-A177-3AD203B41FA5}">
                      <a16:colId xmlns:a16="http://schemas.microsoft.com/office/drawing/2014/main" val="20000"/>
                    </a:ext>
                  </a:extLst>
                </a:gridCol>
                <a:gridCol w="925226">
                  <a:extLst>
                    <a:ext uri="{9D8B030D-6E8A-4147-A177-3AD203B41FA5}">
                      <a16:colId xmlns:a16="http://schemas.microsoft.com/office/drawing/2014/main" val="20001"/>
                    </a:ext>
                  </a:extLst>
                </a:gridCol>
                <a:gridCol w="925226">
                  <a:extLst>
                    <a:ext uri="{9D8B030D-6E8A-4147-A177-3AD203B41FA5}">
                      <a16:colId xmlns:a16="http://schemas.microsoft.com/office/drawing/2014/main" val="20002"/>
                    </a:ext>
                  </a:extLst>
                </a:gridCol>
                <a:gridCol w="1189803">
                  <a:extLst>
                    <a:ext uri="{9D8B030D-6E8A-4147-A177-3AD203B41FA5}">
                      <a16:colId xmlns:a16="http://schemas.microsoft.com/office/drawing/2014/main" val="20003"/>
                    </a:ext>
                  </a:extLst>
                </a:gridCol>
                <a:gridCol w="1404533">
                  <a:extLst>
                    <a:ext uri="{9D8B030D-6E8A-4147-A177-3AD203B41FA5}">
                      <a16:colId xmlns:a16="http://schemas.microsoft.com/office/drawing/2014/main" val="20005"/>
                    </a:ext>
                  </a:extLst>
                </a:gridCol>
                <a:gridCol w="1251133">
                  <a:extLst>
                    <a:ext uri="{9D8B030D-6E8A-4147-A177-3AD203B41FA5}">
                      <a16:colId xmlns:a16="http://schemas.microsoft.com/office/drawing/2014/main" val="20006"/>
                    </a:ext>
                  </a:extLst>
                </a:gridCol>
              </a:tblGrid>
              <a:tr h="190500">
                <a:tc>
                  <a:txBody>
                    <a:bodyPr/>
                    <a:lstStyle/>
                    <a:p>
                      <a:pPr algn="l" fontAlgn="b"/>
                      <a:r>
                        <a:rPr lang="it-IT" sz="1800" b="0" i="0" u="none" strike="noStrike" dirty="0">
                          <a:solidFill>
                            <a:srgbClr val="000000"/>
                          </a:solidFill>
                          <a:effectLst/>
                          <a:latin typeface="Calibri"/>
                        </a:rPr>
                        <a:t>Diversi</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ctr" fontAlgn="b"/>
                      <a:r>
                        <a:rPr lang="it-IT" sz="1800" b="0" i="0" u="none" strike="noStrike" dirty="0">
                          <a:solidFill>
                            <a:srgbClr val="000000"/>
                          </a:solidFill>
                          <a:effectLst/>
                          <a:latin typeface="Calibri"/>
                        </a:rPr>
                        <a:t>a</a:t>
                      </a:r>
                    </a:p>
                  </a:txBody>
                  <a:tcPr marL="9525" marR="9525" marT="9525" marB="0" anchor="b">
                    <a:lnL>
                      <a:noFill/>
                    </a:lnL>
                    <a:lnR>
                      <a:noFill/>
                    </a:lnR>
                    <a:lnT>
                      <a:noFill/>
                    </a:lnT>
                    <a:lnB>
                      <a:noFill/>
                    </a:lnB>
                  </a:tcPr>
                </a:tc>
                <a:tc gridSpan="2">
                  <a:txBody>
                    <a:bodyPr/>
                    <a:lstStyle/>
                    <a:p>
                      <a:pPr algn="l" fontAlgn="b"/>
                      <a:r>
                        <a:rPr lang="it-IT" sz="1800" b="0" i="0" u="none" strike="noStrike" dirty="0">
                          <a:solidFill>
                            <a:srgbClr val="000000"/>
                          </a:solidFill>
                          <a:effectLst/>
                          <a:latin typeface="+mn-lt"/>
                        </a:rPr>
                        <a:t>Debiti v/locatore</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hMerge="1">
                  <a:txBody>
                    <a:bodyPr/>
                    <a:lstStyle/>
                    <a:p>
                      <a:endParaRPr lang="it-IT"/>
                    </a:p>
                  </a:txBody>
                  <a:tcPr/>
                </a:tc>
                <a:tc>
                  <a:txBody>
                    <a:bodyPr/>
                    <a:lstStyle/>
                    <a:p>
                      <a:pPr algn="r" fontAlgn="b"/>
                      <a:endParaRPr lang="it-IT" sz="18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GB" sz="1800" b="0" i="0" u="none" strike="noStrike" dirty="0">
                          <a:solidFill>
                            <a:srgbClr val="000000"/>
                          </a:solidFill>
                          <a:effectLst/>
                          <a:latin typeface="Calibri" panose="020F0502020204030204" pitchFamily="34" charset="0"/>
                        </a:rPr>
                        <a:t>1,373,912.16</a:t>
                      </a:r>
                      <a:endParaRPr lang="it-IT" sz="1800" b="0" i="0" u="none" strike="noStrike" dirty="0">
                        <a:solidFill>
                          <a:srgbClr val="000000"/>
                        </a:solidFill>
                        <a:effectLst/>
                        <a:latin typeface="+mn-lt"/>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0"/>
                  </a:ext>
                </a:extLst>
              </a:tr>
              <a:tr h="190500">
                <a:tc>
                  <a:txBody>
                    <a:bodyPr/>
                    <a:lstStyle/>
                    <a:p>
                      <a:pPr marL="0" marR="0" lvl="0" indent="0" algn="l" defTabSz="685800" rtl="0" eaLnBrk="1" fontAlgn="b" latinLnBrk="0" hangingPunct="1">
                        <a:lnSpc>
                          <a:spcPct val="100000"/>
                        </a:lnSpc>
                        <a:spcBef>
                          <a:spcPts val="0"/>
                        </a:spcBef>
                        <a:spcAft>
                          <a:spcPts val="0"/>
                        </a:spcAft>
                        <a:buClrTx/>
                        <a:buSzTx/>
                        <a:buFontTx/>
                        <a:buNone/>
                        <a:tabLst/>
                        <a:defRPr/>
                      </a:pPr>
                      <a:r>
                        <a:rPr lang="it-IT" sz="1800" b="0" i="0" u="none" strike="noStrike" dirty="0">
                          <a:solidFill>
                            <a:srgbClr val="000000"/>
                          </a:solidFill>
                          <a:effectLst/>
                          <a:latin typeface="+mn-lt"/>
                        </a:rPr>
                        <a:t>Automezzi (</a:t>
                      </a:r>
                      <a:r>
                        <a:rPr lang="it-IT" sz="1800" b="0" i="0" u="none" strike="noStrike" dirty="0" err="1">
                          <a:solidFill>
                            <a:srgbClr val="000000"/>
                          </a:solidFill>
                          <a:effectLst/>
                          <a:latin typeface="+mn-lt"/>
                        </a:rPr>
                        <a:t>RoU</a:t>
                      </a:r>
                      <a:r>
                        <a:rPr lang="it-IT" sz="1800" b="0" i="0" u="none" strike="noStrike" dirty="0">
                          <a:solidFill>
                            <a:srgbClr val="000000"/>
                          </a:solidFill>
                          <a:effectLst/>
                          <a:latin typeface="+mn-lt"/>
                        </a:rPr>
                        <a:t>)</a:t>
                      </a:r>
                    </a:p>
                    <a:p>
                      <a:pPr marL="0" marR="0" lvl="0" indent="0" algn="l" defTabSz="685800" rtl="0" eaLnBrk="1" fontAlgn="b" latinLnBrk="0" hangingPunct="1">
                        <a:lnSpc>
                          <a:spcPct val="100000"/>
                        </a:lnSpc>
                        <a:spcBef>
                          <a:spcPts val="0"/>
                        </a:spcBef>
                        <a:spcAft>
                          <a:spcPts val="0"/>
                        </a:spcAft>
                        <a:buClrTx/>
                        <a:buSzTx/>
                        <a:buFontTx/>
                        <a:buNone/>
                        <a:tabLst/>
                        <a:defRPr/>
                      </a:pPr>
                      <a:r>
                        <a:rPr lang="it-IT" sz="1800" b="0" i="0" u="none" strike="noStrike" dirty="0">
                          <a:solidFill>
                            <a:srgbClr val="000000"/>
                          </a:solidFill>
                          <a:effectLst/>
                          <a:latin typeface="+mn-lt"/>
                        </a:rPr>
                        <a:t>Riserva FTA</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ctr" fontAlgn="b"/>
                      <a:endParaRPr lang="it-IT" sz="1800" b="0" i="0" u="none" strike="noStrike" dirty="0">
                        <a:solidFill>
                          <a:srgbClr val="000000"/>
                        </a:solidFill>
                        <a:effectLst/>
                        <a:latin typeface="Calibri"/>
                      </a:endParaRPr>
                    </a:p>
                  </a:txBody>
                  <a:tcPr marL="9525" marR="9525" marT="9525" marB="0" anchor="b">
                    <a:lnL>
                      <a:noFill/>
                    </a:lnL>
                    <a:lnR>
                      <a:noFill/>
                    </a:lnR>
                    <a:lnT>
                      <a:noFill/>
                    </a:lnT>
                    <a:lnB>
                      <a:noFill/>
                    </a:lnB>
                  </a:tcPr>
                </a:tc>
                <a:tc gridSpan="2">
                  <a:txBody>
                    <a:bodyPr/>
                    <a:lstStyle/>
                    <a:p>
                      <a:pPr algn="l" fontAlgn="b"/>
                      <a:endParaRPr lang="it-IT" sz="1800" b="0" i="0" u="none" strike="noStrike" dirty="0">
                        <a:solidFill>
                          <a:srgbClr val="000000"/>
                        </a:solidFill>
                        <a:effectLst/>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hMerge="1">
                  <a:txBody>
                    <a:bodyPr/>
                    <a:lstStyle/>
                    <a:p>
                      <a:pPr algn="l" fontAlgn="b"/>
                      <a:endParaRPr lang="it-IT" sz="1800" b="0" i="0" u="none" strike="noStrike" dirty="0">
                        <a:solidFill>
                          <a:srgbClr val="000000"/>
                        </a:solidFill>
                        <a:effectLst/>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marL="0" marR="0" lvl="0" indent="0" algn="r" defTabSz="685800" rtl="0" eaLnBrk="1" fontAlgn="b" latinLnBrk="0" hangingPunct="1">
                        <a:lnSpc>
                          <a:spcPct val="100000"/>
                        </a:lnSpc>
                        <a:spcBef>
                          <a:spcPts val="0"/>
                        </a:spcBef>
                        <a:spcAft>
                          <a:spcPts val="0"/>
                        </a:spcAft>
                        <a:buClrTx/>
                        <a:buSzTx/>
                        <a:buFontTx/>
                        <a:buNone/>
                        <a:tabLst/>
                        <a:defRPr/>
                      </a:pPr>
                      <a:r>
                        <a:rPr lang="en-GB" sz="1800" b="0" i="0" u="none" strike="noStrike" dirty="0">
                          <a:solidFill>
                            <a:srgbClr val="000000"/>
                          </a:solidFill>
                          <a:effectLst/>
                          <a:latin typeface="Calibri" panose="020F0502020204030204" pitchFamily="34" charset="0"/>
                        </a:rPr>
                        <a:t>1,316,192.29</a:t>
                      </a:r>
                      <a:endParaRPr lang="it-IT" sz="1800" b="0" i="0" u="none" strike="noStrike" dirty="0">
                        <a:solidFill>
                          <a:srgbClr val="000000"/>
                        </a:solidFill>
                        <a:effectLst/>
                        <a:latin typeface="+mn-lt"/>
                      </a:endParaRPr>
                    </a:p>
                    <a:p>
                      <a:pPr algn="r" fontAlgn="b"/>
                      <a:r>
                        <a:rPr lang="en-GB" sz="1800" b="0" i="0" u="none" strike="noStrike" dirty="0">
                          <a:solidFill>
                            <a:srgbClr val="000000"/>
                          </a:solidFill>
                          <a:effectLst/>
                          <a:latin typeface="Calibri" panose="020F0502020204030204" pitchFamily="34" charset="0"/>
                        </a:rPr>
                        <a:t>57,719.87</a:t>
                      </a:r>
                      <a:endParaRPr lang="it-IT" sz="18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it-IT" sz="18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1"/>
                  </a:ext>
                </a:extLst>
              </a:tr>
              <a:tr h="190500">
                <a:tc>
                  <a:txBody>
                    <a:bodyPr/>
                    <a:lstStyle/>
                    <a:p>
                      <a:pPr algn="l" fontAlgn="b"/>
                      <a:endParaRPr lang="it-IT" sz="1800" b="0" i="0" u="none" strike="noStrike" dirty="0">
                        <a:solidFill>
                          <a:srgbClr val="000000"/>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ctr" fontAlgn="b"/>
                      <a:endParaRPr lang="it-IT" sz="18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it-IT" sz="1800" b="0" i="0" u="none" strike="noStrike">
                          <a:solidFill>
                            <a:srgbClr val="000000"/>
                          </a:solidFill>
                          <a:effectLst/>
                          <a:latin typeface="Calibri"/>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l" fontAlgn="b"/>
                      <a:r>
                        <a:rPr lang="it-IT" sz="18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it-IT" sz="18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0715215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3"/>
          <p:cNvSpPr txBox="1">
            <a:spLocks noChangeArrowheads="1"/>
          </p:cNvSpPr>
          <p:nvPr/>
        </p:nvSpPr>
        <p:spPr bwMode="auto">
          <a:xfrm>
            <a:off x="684213" y="1285875"/>
            <a:ext cx="7773987"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320">
                <a:solidFill>
                  <a:srgbClr val="000000"/>
                </a:solidFill>
                <a:miter lim="800000"/>
                <a:headEnd/>
                <a:tailEnd/>
              </a14:hiddenLine>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ctr"/>
            <a:r>
              <a:rPr lang="it-IT" sz="4000" b="1" i="1" dirty="0">
                <a:latin typeface="Trebuchet MS" pitchFamily="34" charset="0"/>
              </a:rPr>
              <a:t>Le immobilizzazioni immateriali nel codice civile e nei principi contabili nazionali</a:t>
            </a:r>
          </a:p>
        </p:txBody>
      </p:sp>
      <p:pic>
        <p:nvPicPr>
          <p:cNvPr id="33796" name="Picture 8" descr="C:\Documents and Settings\Windows Xp Pro\Impostazioni locali\Temporary Internet Files\Content.IE5\3J4SNO3H\MCj04382730000[1].wmf"/>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714625" y="5259388"/>
            <a:ext cx="364331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egnaposto numero diapositiva 1"/>
          <p:cNvSpPr>
            <a:spLocks noGrp="1"/>
          </p:cNvSpPr>
          <p:nvPr>
            <p:ph type="sldNum" sz="quarter" idx="12"/>
          </p:nvPr>
        </p:nvSpPr>
        <p:spPr/>
        <p:txBody>
          <a:bodyPr/>
          <a:lstStyle/>
          <a:p>
            <a:fld id="{4FAB73BC-B049-4115-A692-8D63A059BFB8}" type="slidenum">
              <a:rPr lang="en-US" smtClean="0"/>
              <a:pPr/>
              <a:t>41</a:t>
            </a:fld>
            <a:endParaRPr lang="en-US" dirty="0"/>
          </a:p>
        </p:txBody>
      </p:sp>
    </p:spTree>
    <p:extLst>
      <p:ext uri="{BB962C8B-B14F-4D97-AF65-F5344CB8AC3E}">
        <p14:creationId xmlns:p14="http://schemas.microsoft.com/office/powerpoint/2010/main" val="455837112"/>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4FAB73BC-B049-4115-A692-8D63A059BFB8}" type="slidenum">
              <a:rPr lang="en-US" smtClean="0"/>
              <a:pPr/>
              <a:t>42</a:t>
            </a:fld>
            <a:endParaRPr lang="en-US"/>
          </a:p>
        </p:txBody>
      </p:sp>
      <p:sp>
        <p:nvSpPr>
          <p:cNvPr id="5" name="CasellaDiTesto 4"/>
          <p:cNvSpPr txBox="1"/>
          <p:nvPr/>
        </p:nvSpPr>
        <p:spPr>
          <a:xfrm>
            <a:off x="0" y="3212976"/>
            <a:ext cx="1907704" cy="830997"/>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OIC 24: immobilizzazioni immateriali </a:t>
            </a:r>
            <a:endParaRPr lang="en-GB" sz="1600" dirty="0">
              <a:latin typeface="Times New Roman" panose="02020603050405020304" pitchFamily="18" charset="0"/>
              <a:cs typeface="Times New Roman" panose="02020603050405020304" pitchFamily="18" charset="0"/>
            </a:endParaRPr>
          </a:p>
        </p:txBody>
      </p:sp>
      <p:sp>
        <p:nvSpPr>
          <p:cNvPr id="6" name="Parentesi graffa aperta 5"/>
          <p:cNvSpPr/>
          <p:nvPr/>
        </p:nvSpPr>
        <p:spPr>
          <a:xfrm>
            <a:off x="1187624" y="0"/>
            <a:ext cx="792088" cy="6858000"/>
          </a:xfrm>
          <a:prstGeom prst="leftBrace">
            <a:avLst>
              <a:gd name="adj1" fmla="val 4131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7" name="CasellaDiTesto 6"/>
          <p:cNvSpPr txBox="1"/>
          <p:nvPr/>
        </p:nvSpPr>
        <p:spPr>
          <a:xfrm>
            <a:off x="2903920" y="-66293"/>
            <a:ext cx="6240079" cy="830997"/>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Attività caratterizzate dalla mancanza di tangibilità. Esse sono costituite da costi che non esauriscono la loro utilità in un solo periodo ma manifestano i benefici economici lungo un arco temporale di più esercizi. </a:t>
            </a:r>
            <a:endParaRPr lang="en-GB" sz="1600" dirty="0">
              <a:latin typeface="Times New Roman" panose="02020603050405020304" pitchFamily="18" charset="0"/>
              <a:cs typeface="Times New Roman" panose="02020603050405020304" pitchFamily="18" charset="0"/>
            </a:endParaRPr>
          </a:p>
        </p:txBody>
      </p:sp>
      <p:sp>
        <p:nvSpPr>
          <p:cNvPr id="8" name="CasellaDiTesto 7"/>
          <p:cNvSpPr txBox="1"/>
          <p:nvPr/>
        </p:nvSpPr>
        <p:spPr>
          <a:xfrm>
            <a:off x="1691680" y="210126"/>
            <a:ext cx="936104" cy="338554"/>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Nozione</a:t>
            </a:r>
            <a:endParaRPr lang="en-GB" sz="1600" dirty="0">
              <a:latin typeface="Times New Roman" panose="02020603050405020304" pitchFamily="18" charset="0"/>
              <a:cs typeface="Times New Roman" panose="02020603050405020304" pitchFamily="18" charset="0"/>
            </a:endParaRPr>
          </a:p>
        </p:txBody>
      </p:sp>
      <p:sp>
        <p:nvSpPr>
          <p:cNvPr id="9" name="CasellaDiTesto 8"/>
          <p:cNvSpPr txBox="1"/>
          <p:nvPr/>
        </p:nvSpPr>
        <p:spPr>
          <a:xfrm>
            <a:off x="1691680" y="620688"/>
            <a:ext cx="1080120" cy="584775"/>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Iscrizione iniziale</a:t>
            </a:r>
            <a:endParaRPr lang="en-GB" sz="1600" dirty="0">
              <a:latin typeface="Times New Roman" panose="02020603050405020304" pitchFamily="18" charset="0"/>
              <a:cs typeface="Times New Roman" panose="02020603050405020304" pitchFamily="18" charset="0"/>
            </a:endParaRPr>
          </a:p>
        </p:txBody>
      </p:sp>
      <p:sp>
        <p:nvSpPr>
          <p:cNvPr id="10" name="Rettangolo 9"/>
          <p:cNvSpPr/>
          <p:nvPr/>
        </p:nvSpPr>
        <p:spPr>
          <a:xfrm>
            <a:off x="2903919" y="714182"/>
            <a:ext cx="6240079" cy="338554"/>
          </a:xfrm>
          <a:prstGeom prst="rect">
            <a:avLst/>
          </a:prstGeom>
        </p:spPr>
        <p:txBody>
          <a:bodyPr wrap="square">
            <a:spAutoFit/>
          </a:bodyPr>
          <a:lstStyle/>
          <a:p>
            <a:r>
              <a:rPr lang="it-IT" sz="1600" dirty="0">
                <a:latin typeface="Times New Roman" panose="02020603050405020304" pitchFamily="18" charset="0"/>
                <a:cs typeface="Times New Roman" panose="02020603050405020304" pitchFamily="18" charset="0"/>
              </a:rPr>
              <a:t>alla data in cui avviene il trasferimento dei rischi e dei benefici</a:t>
            </a:r>
            <a:endParaRPr lang="en-GB" sz="1600" dirty="0">
              <a:latin typeface="Times New Roman" panose="02020603050405020304" pitchFamily="18" charset="0"/>
              <a:cs typeface="Times New Roman" panose="02020603050405020304" pitchFamily="18" charset="0"/>
            </a:endParaRPr>
          </a:p>
        </p:txBody>
      </p:sp>
      <p:sp>
        <p:nvSpPr>
          <p:cNvPr id="11" name="CasellaDiTesto 10"/>
          <p:cNvSpPr txBox="1"/>
          <p:nvPr/>
        </p:nvSpPr>
        <p:spPr>
          <a:xfrm>
            <a:off x="1697629" y="1931858"/>
            <a:ext cx="1212239" cy="338554"/>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Tassonomia</a:t>
            </a:r>
            <a:endParaRPr lang="en-GB" sz="1600" dirty="0">
              <a:latin typeface="Times New Roman" panose="02020603050405020304" pitchFamily="18" charset="0"/>
              <a:cs typeface="Times New Roman" panose="02020603050405020304" pitchFamily="18" charset="0"/>
            </a:endParaRPr>
          </a:p>
        </p:txBody>
      </p:sp>
      <p:sp>
        <p:nvSpPr>
          <p:cNvPr id="12" name="Rettangolo 11"/>
          <p:cNvSpPr/>
          <p:nvPr/>
        </p:nvSpPr>
        <p:spPr>
          <a:xfrm>
            <a:off x="4026277" y="3063449"/>
            <a:ext cx="6240078" cy="338554"/>
          </a:xfrm>
          <a:prstGeom prst="rect">
            <a:avLst/>
          </a:prstGeom>
        </p:spPr>
        <p:txBody>
          <a:bodyPr wrap="square">
            <a:spAutoFit/>
          </a:bodyPr>
          <a:lstStyle/>
          <a:p>
            <a:r>
              <a:rPr lang="it-IT" sz="1600" dirty="0">
                <a:latin typeface="Times New Roman" panose="02020603050405020304" pitchFamily="18" charset="0"/>
                <a:cs typeface="Times New Roman" panose="02020603050405020304" pitchFamily="18" charset="0"/>
              </a:rPr>
              <a:t>Costo d’acquisto o di produzione.</a:t>
            </a:r>
          </a:p>
        </p:txBody>
      </p:sp>
      <p:sp>
        <p:nvSpPr>
          <p:cNvPr id="13" name="Parentesi graffa aperta 12"/>
          <p:cNvSpPr/>
          <p:nvPr/>
        </p:nvSpPr>
        <p:spPr>
          <a:xfrm>
            <a:off x="2771800" y="1060433"/>
            <a:ext cx="392564" cy="2081404"/>
          </a:xfrm>
          <a:prstGeom prst="leftBrace">
            <a:avLst>
              <a:gd name="adj1" fmla="val 4131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 name="Freccia a destra 13"/>
          <p:cNvSpPr/>
          <p:nvPr/>
        </p:nvSpPr>
        <p:spPr>
          <a:xfrm>
            <a:off x="2584289" y="268344"/>
            <a:ext cx="253961" cy="2803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ccia a destra 14"/>
          <p:cNvSpPr/>
          <p:nvPr/>
        </p:nvSpPr>
        <p:spPr>
          <a:xfrm>
            <a:off x="2597741" y="772400"/>
            <a:ext cx="253961" cy="2803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ttangolo 1"/>
          <p:cNvSpPr/>
          <p:nvPr/>
        </p:nvSpPr>
        <p:spPr>
          <a:xfrm>
            <a:off x="3032244" y="1079733"/>
            <a:ext cx="6111753" cy="2062103"/>
          </a:xfrm>
          <a:prstGeom prst="rect">
            <a:avLst/>
          </a:prstGeom>
        </p:spPr>
        <p:txBody>
          <a:bodyPr wrap="square">
            <a:spAutoFit/>
          </a:bodyPr>
          <a:lstStyle/>
          <a:p>
            <a:r>
              <a:rPr lang="it-IT" sz="1600" dirty="0">
                <a:latin typeface="Times New Roman" panose="02020603050405020304" pitchFamily="18" charset="0"/>
                <a:cs typeface="Times New Roman" panose="02020603050405020304" pitchFamily="18" charset="0"/>
              </a:rPr>
              <a:t>1) costi di impianto e di ampliamento;</a:t>
            </a:r>
          </a:p>
          <a:p>
            <a:r>
              <a:rPr lang="it-IT" sz="1600" dirty="0">
                <a:latin typeface="Times New Roman" panose="02020603050405020304" pitchFamily="18" charset="0"/>
                <a:cs typeface="Times New Roman" panose="02020603050405020304" pitchFamily="18" charset="0"/>
              </a:rPr>
              <a:t>2) costi di sviluppo;</a:t>
            </a:r>
          </a:p>
          <a:p>
            <a:r>
              <a:rPr lang="it-IT" sz="1600" dirty="0">
                <a:latin typeface="Times New Roman" panose="02020603050405020304" pitchFamily="18" charset="0"/>
                <a:cs typeface="Times New Roman" panose="02020603050405020304" pitchFamily="18" charset="0"/>
              </a:rPr>
              <a:t>3) diritti di brevetto industriale e diritti di utilizzazione delle opere dell'ingegno;</a:t>
            </a:r>
          </a:p>
          <a:p>
            <a:r>
              <a:rPr lang="it-IT" sz="1600" dirty="0">
                <a:latin typeface="Times New Roman" panose="02020603050405020304" pitchFamily="18" charset="0"/>
                <a:cs typeface="Times New Roman" panose="02020603050405020304" pitchFamily="18" charset="0"/>
              </a:rPr>
              <a:t>4) concessioni, licenze, marchi e diritti simili;</a:t>
            </a:r>
          </a:p>
          <a:p>
            <a:r>
              <a:rPr lang="it-IT" sz="1600" dirty="0">
                <a:latin typeface="Times New Roman" panose="02020603050405020304" pitchFamily="18" charset="0"/>
                <a:cs typeface="Times New Roman" panose="02020603050405020304" pitchFamily="18" charset="0"/>
              </a:rPr>
              <a:t>5) avviamento;</a:t>
            </a:r>
          </a:p>
          <a:p>
            <a:r>
              <a:rPr lang="it-IT" sz="1600" dirty="0">
                <a:latin typeface="Times New Roman" panose="02020603050405020304" pitchFamily="18" charset="0"/>
                <a:cs typeface="Times New Roman" panose="02020603050405020304" pitchFamily="18" charset="0"/>
              </a:rPr>
              <a:t>6) immobilizzazioni in corso e acconti;</a:t>
            </a:r>
          </a:p>
          <a:p>
            <a:r>
              <a:rPr lang="it-IT" sz="1600" dirty="0">
                <a:latin typeface="Times New Roman" panose="02020603050405020304" pitchFamily="18" charset="0"/>
                <a:cs typeface="Times New Roman" panose="02020603050405020304" pitchFamily="18" charset="0"/>
              </a:rPr>
              <a:t>7) altre. </a:t>
            </a:r>
          </a:p>
        </p:txBody>
      </p:sp>
      <p:sp>
        <p:nvSpPr>
          <p:cNvPr id="20" name="CasellaDiTesto 19"/>
          <p:cNvSpPr txBox="1"/>
          <p:nvPr/>
        </p:nvSpPr>
        <p:spPr>
          <a:xfrm>
            <a:off x="1646987" y="3090446"/>
            <a:ext cx="2932537" cy="338554"/>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Criterio di valutazione</a:t>
            </a:r>
            <a:endParaRPr lang="en-GB" sz="1600" dirty="0">
              <a:latin typeface="Times New Roman" panose="02020603050405020304" pitchFamily="18" charset="0"/>
              <a:cs typeface="Times New Roman" panose="02020603050405020304" pitchFamily="18" charset="0"/>
            </a:endParaRPr>
          </a:p>
        </p:txBody>
      </p:sp>
      <p:sp>
        <p:nvSpPr>
          <p:cNvPr id="22" name="Freccia a destra 21"/>
          <p:cNvSpPr/>
          <p:nvPr/>
        </p:nvSpPr>
        <p:spPr>
          <a:xfrm>
            <a:off x="3736352" y="3140968"/>
            <a:ext cx="253961" cy="2803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CasellaDiTesto 22"/>
          <p:cNvSpPr txBox="1"/>
          <p:nvPr/>
        </p:nvSpPr>
        <p:spPr>
          <a:xfrm>
            <a:off x="1646987" y="4057247"/>
            <a:ext cx="1535030" cy="338554"/>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Ammortamento</a:t>
            </a:r>
            <a:endParaRPr lang="en-GB" sz="1600" dirty="0">
              <a:latin typeface="Times New Roman" panose="02020603050405020304" pitchFamily="18" charset="0"/>
              <a:cs typeface="Times New Roman" panose="02020603050405020304" pitchFamily="18" charset="0"/>
            </a:endParaRPr>
          </a:p>
        </p:txBody>
      </p:sp>
      <p:sp>
        <p:nvSpPr>
          <p:cNvPr id="24" name="Rettangolo 23"/>
          <p:cNvSpPr/>
          <p:nvPr/>
        </p:nvSpPr>
        <p:spPr>
          <a:xfrm>
            <a:off x="3267702" y="3429000"/>
            <a:ext cx="5985585" cy="1815882"/>
          </a:xfrm>
          <a:prstGeom prst="rect">
            <a:avLst/>
          </a:prstGeom>
        </p:spPr>
        <p:txBody>
          <a:bodyPr wrap="square">
            <a:spAutoFit/>
          </a:bodyPr>
          <a:lstStyle/>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Deve essere effettuato, in maniera sistematica, per tutti quei beni a vita utile definita (eccezione terreni, opere d’arte, …)</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Viene effettuato sulla base di un piano di ammortamento che tiene conto della «durata economica», non fisica, del bene</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Non necessariamente si ammortizza con il criterio «a quote costanti»</a:t>
            </a:r>
          </a:p>
          <a:p>
            <a:pPr marL="285750" indent="-285750">
              <a:buFont typeface="Arial" panose="020B0604020202020204" pitchFamily="34" charset="0"/>
              <a:buChar char="•"/>
            </a:pPr>
            <a:endParaRPr lang="en-GB" sz="1600" dirty="0">
              <a:latin typeface="Times New Roman" panose="02020603050405020304" pitchFamily="18" charset="0"/>
              <a:cs typeface="Times New Roman" panose="02020603050405020304" pitchFamily="18" charset="0"/>
            </a:endParaRPr>
          </a:p>
        </p:txBody>
      </p:sp>
      <p:sp>
        <p:nvSpPr>
          <p:cNvPr id="25" name="Parentesi graffa aperta 24"/>
          <p:cNvSpPr/>
          <p:nvPr/>
        </p:nvSpPr>
        <p:spPr>
          <a:xfrm>
            <a:off x="3081292" y="3501008"/>
            <a:ext cx="222249" cy="1417614"/>
          </a:xfrm>
          <a:prstGeom prst="leftBrace">
            <a:avLst>
              <a:gd name="adj1" fmla="val 4131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6" name="CasellaDiTesto 25"/>
          <p:cNvSpPr txBox="1"/>
          <p:nvPr/>
        </p:nvSpPr>
        <p:spPr>
          <a:xfrm>
            <a:off x="1666150" y="5705611"/>
            <a:ext cx="1601552" cy="584775"/>
          </a:xfrm>
          <a:prstGeom prst="rect">
            <a:avLst/>
          </a:prstGeom>
          <a:noFill/>
        </p:spPr>
        <p:txBody>
          <a:bodyPr wrap="square" rtlCol="0">
            <a:spAutoFit/>
          </a:bodyPr>
          <a:lstStyle/>
          <a:p>
            <a:r>
              <a:rPr lang="it-IT" sz="1600" dirty="0">
                <a:latin typeface="Times New Roman" panose="02020603050405020304" pitchFamily="18" charset="0"/>
                <a:cs typeface="Times New Roman" panose="02020603050405020304" pitchFamily="18" charset="0"/>
              </a:rPr>
              <a:t>Perdite durevoli di valore</a:t>
            </a:r>
            <a:endParaRPr lang="en-GB" sz="1600" dirty="0">
              <a:latin typeface="Times New Roman" panose="02020603050405020304" pitchFamily="18" charset="0"/>
              <a:cs typeface="Times New Roman" panose="02020603050405020304" pitchFamily="18" charset="0"/>
            </a:endParaRPr>
          </a:p>
        </p:txBody>
      </p:sp>
      <p:sp>
        <p:nvSpPr>
          <p:cNvPr id="27" name="CasellaDiTesto 26"/>
          <p:cNvSpPr txBox="1"/>
          <p:nvPr/>
        </p:nvSpPr>
        <p:spPr>
          <a:xfrm>
            <a:off x="3267702" y="5042118"/>
            <a:ext cx="5767010" cy="1815882"/>
          </a:xfrm>
          <a:prstGeom prst="rect">
            <a:avLst/>
          </a:prstGeom>
          <a:noFill/>
        </p:spPr>
        <p:txBody>
          <a:bodyPr wrap="square" rtlCol="0">
            <a:spAutoFit/>
          </a:bodyPr>
          <a:lstStyle/>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L’immobilizzazione immateriale che abbia un valore recuperabile inferiore al valore contabile deve essere svalutata se la riduzione di valore debba intendersi durevole</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Per il calcolo della svalutazione si seguono le regole dell’OIC 9</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Al venir meno dei motivi che hanno determinato la svalutazione si deve effettuare un ripristino (o ripresa) di valore</a:t>
            </a:r>
          </a:p>
          <a:p>
            <a:pPr marL="285750" indent="-285750">
              <a:buFont typeface="Arial" panose="020B0604020202020204" pitchFamily="34" charset="0"/>
              <a:buChar char="•"/>
            </a:pPr>
            <a:r>
              <a:rPr lang="it-IT" sz="1600" dirty="0">
                <a:latin typeface="Times New Roman" panose="02020603050405020304" pitchFamily="18" charset="0"/>
                <a:cs typeface="Times New Roman" panose="02020603050405020304" pitchFamily="18" charset="0"/>
              </a:rPr>
              <a:t>Le rivalutazioni sono vietate a meno che lo consenta la legge</a:t>
            </a:r>
            <a:endParaRPr lang="en-GB" sz="1600" dirty="0">
              <a:latin typeface="Times New Roman" panose="02020603050405020304" pitchFamily="18" charset="0"/>
              <a:cs typeface="Times New Roman" panose="02020603050405020304" pitchFamily="18" charset="0"/>
            </a:endParaRPr>
          </a:p>
        </p:txBody>
      </p:sp>
      <p:sp>
        <p:nvSpPr>
          <p:cNvPr id="28" name="Parentesi graffa aperta 27"/>
          <p:cNvSpPr/>
          <p:nvPr/>
        </p:nvSpPr>
        <p:spPr>
          <a:xfrm>
            <a:off x="3117003" y="5042118"/>
            <a:ext cx="174651" cy="1795103"/>
          </a:xfrm>
          <a:prstGeom prst="leftBrace">
            <a:avLst>
              <a:gd name="adj1" fmla="val 4131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Tree>
    <p:extLst>
      <p:ext uri="{BB962C8B-B14F-4D97-AF65-F5344CB8AC3E}">
        <p14:creationId xmlns:p14="http://schemas.microsoft.com/office/powerpoint/2010/main" val="9331156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3"/>
          <p:cNvSpPr txBox="1">
            <a:spLocks noChangeArrowheads="1"/>
          </p:cNvSpPr>
          <p:nvPr/>
        </p:nvSpPr>
        <p:spPr bwMode="auto">
          <a:xfrm>
            <a:off x="381000" y="490538"/>
            <a:ext cx="3975100" cy="1138237"/>
          </a:xfrm>
          <a:prstGeom prst="rect">
            <a:avLst/>
          </a:prstGeom>
          <a:noFill/>
          <a:ln w="9525">
            <a:noFill/>
            <a:miter lim="800000"/>
            <a:headEnd/>
            <a:tailEnd/>
          </a:ln>
        </p:spPr>
        <p:txBody>
          <a:bodyPr>
            <a:spAutoFit/>
          </a:bodyPr>
          <a:lstStyle/>
          <a:p>
            <a:pPr eaLnBrk="1" hangingPunct="1">
              <a:buFontTx/>
              <a:buChar char="-"/>
            </a:pPr>
            <a:r>
              <a:rPr lang="it-IT" altLang="en-US" sz="1700">
                <a:latin typeface="Times New Roman" pitchFamily="18" charset="0"/>
                <a:cs typeface="Times New Roman" pitchFamily="18" charset="0"/>
              </a:rPr>
              <a:t> Obbligatoria per:</a:t>
            </a:r>
          </a:p>
          <a:p>
            <a:pPr eaLnBrk="1" hangingPunct="1"/>
            <a:r>
              <a:rPr lang="it-IT" altLang="en-US" sz="1700">
                <a:latin typeface="Times New Roman" pitchFamily="18" charset="0"/>
                <a:cs typeface="Times New Roman" pitchFamily="18" charset="0"/>
              </a:rPr>
              <a:t>   - tutte le immobilizzazioni materiali</a:t>
            </a:r>
          </a:p>
          <a:p>
            <a:pPr eaLnBrk="1" hangingPunct="1"/>
            <a:endParaRPr lang="it-IT" altLang="en-US" sz="1700">
              <a:latin typeface="Times New Roman" pitchFamily="18" charset="0"/>
              <a:cs typeface="Times New Roman" pitchFamily="18" charset="0"/>
            </a:endParaRPr>
          </a:p>
          <a:p>
            <a:pPr eaLnBrk="1" hangingPunct="1"/>
            <a:r>
              <a:rPr lang="it-IT" altLang="en-US" sz="1700">
                <a:latin typeface="Times New Roman" pitchFamily="18" charset="0"/>
                <a:cs typeface="Times New Roman" pitchFamily="18" charset="0"/>
              </a:rPr>
              <a:t>   - alcune immob.ni immat.li</a:t>
            </a:r>
          </a:p>
        </p:txBody>
      </p:sp>
      <p:sp>
        <p:nvSpPr>
          <p:cNvPr id="23555" name="Text Box 4"/>
          <p:cNvSpPr txBox="1">
            <a:spLocks noChangeArrowheads="1"/>
          </p:cNvSpPr>
          <p:nvPr/>
        </p:nvSpPr>
        <p:spPr bwMode="auto">
          <a:xfrm>
            <a:off x="3276600" y="1052513"/>
            <a:ext cx="5688013" cy="877887"/>
          </a:xfrm>
          <a:prstGeom prst="rect">
            <a:avLst/>
          </a:prstGeom>
          <a:noFill/>
          <a:ln w="9525">
            <a:noFill/>
            <a:miter lim="800000"/>
            <a:headEnd/>
            <a:tailEnd/>
          </a:ln>
        </p:spPr>
        <p:txBody>
          <a:bodyPr>
            <a:spAutoFit/>
          </a:bodyPr>
          <a:lstStyle/>
          <a:p>
            <a:pPr marL="285750" indent="-285750" eaLnBrk="1" hangingPunct="1">
              <a:buFont typeface="Arial" pitchFamily="34" charset="0"/>
              <a:buChar char="•"/>
            </a:pPr>
            <a:r>
              <a:rPr lang="it-IT" altLang="en-US" sz="1700">
                <a:latin typeface="Times New Roman" pitchFamily="18" charset="0"/>
                <a:cs typeface="Times New Roman" pitchFamily="18" charset="0"/>
              </a:rPr>
              <a:t>diritti di brevetto industriale e diritti di  utilizzazione di opere dell’</a:t>
            </a:r>
            <a:r>
              <a:rPr lang="it-IT" altLang="ja-JP" sz="1700">
                <a:latin typeface="Times New Roman" pitchFamily="18" charset="0"/>
                <a:cs typeface="Times New Roman" pitchFamily="18" charset="0"/>
              </a:rPr>
              <a:t>ingegno</a:t>
            </a:r>
          </a:p>
          <a:p>
            <a:pPr marL="285750" indent="-285750" eaLnBrk="1" hangingPunct="1">
              <a:buFont typeface="Arial" pitchFamily="34" charset="0"/>
              <a:buChar char="•"/>
            </a:pPr>
            <a:r>
              <a:rPr lang="it-IT" altLang="en-US" sz="1700">
                <a:latin typeface="Times New Roman" pitchFamily="18" charset="0"/>
                <a:cs typeface="Times New Roman" pitchFamily="18" charset="0"/>
              </a:rPr>
              <a:t>concessioni, licenze, marchi e diritti simili</a:t>
            </a:r>
          </a:p>
        </p:txBody>
      </p:sp>
      <p:sp>
        <p:nvSpPr>
          <p:cNvPr id="23556" name="Text Box 5"/>
          <p:cNvSpPr txBox="1">
            <a:spLocks noChangeArrowheads="1"/>
          </p:cNvSpPr>
          <p:nvPr/>
        </p:nvSpPr>
        <p:spPr bwMode="auto">
          <a:xfrm>
            <a:off x="2051050" y="2276475"/>
            <a:ext cx="1177925" cy="2708275"/>
          </a:xfrm>
          <a:prstGeom prst="rect">
            <a:avLst/>
          </a:prstGeom>
          <a:noFill/>
          <a:ln w="9525">
            <a:noFill/>
            <a:miter lim="800000"/>
            <a:headEnd/>
            <a:tailEnd/>
          </a:ln>
        </p:spPr>
        <p:txBody>
          <a:bodyPr wrap="none">
            <a:spAutoFit/>
          </a:bodyPr>
          <a:lstStyle/>
          <a:p>
            <a:pPr eaLnBrk="1" hangingPunct="1"/>
            <a:r>
              <a:rPr lang="it-IT" altLang="en-US" sz="1700">
                <a:latin typeface="Times New Roman" pitchFamily="18" charset="0"/>
                <a:cs typeface="Times New Roman" pitchFamily="18" charset="0"/>
              </a:rPr>
              <a:t>Categorie</a:t>
            </a:r>
          </a:p>
          <a:p>
            <a:pPr eaLnBrk="1" hangingPunct="1"/>
            <a:endParaRPr lang="it-IT" altLang="en-US" sz="1700">
              <a:latin typeface="Times New Roman" pitchFamily="18" charset="0"/>
              <a:cs typeface="Times New Roman" pitchFamily="18" charset="0"/>
            </a:endParaRPr>
          </a:p>
          <a:p>
            <a:pPr eaLnBrk="1" hangingPunct="1"/>
            <a:endParaRPr lang="it-IT" altLang="en-US" sz="1700">
              <a:latin typeface="Times New Roman" pitchFamily="18" charset="0"/>
              <a:cs typeface="Times New Roman" pitchFamily="18" charset="0"/>
            </a:endParaRPr>
          </a:p>
          <a:p>
            <a:pPr eaLnBrk="1" hangingPunct="1"/>
            <a:endParaRPr lang="it-IT" altLang="en-US" sz="1700">
              <a:latin typeface="Times New Roman" pitchFamily="18" charset="0"/>
              <a:cs typeface="Times New Roman" pitchFamily="18" charset="0"/>
            </a:endParaRPr>
          </a:p>
          <a:p>
            <a:pPr eaLnBrk="1" hangingPunct="1"/>
            <a:endParaRPr lang="it-IT" altLang="en-US" sz="1700">
              <a:latin typeface="Times New Roman" pitchFamily="18" charset="0"/>
              <a:cs typeface="Times New Roman" pitchFamily="18" charset="0"/>
            </a:endParaRPr>
          </a:p>
          <a:p>
            <a:pPr eaLnBrk="1" hangingPunct="1"/>
            <a:endParaRPr lang="it-IT" altLang="en-US" sz="1700">
              <a:latin typeface="Times New Roman" pitchFamily="18" charset="0"/>
              <a:cs typeface="Times New Roman" pitchFamily="18" charset="0"/>
            </a:endParaRPr>
          </a:p>
          <a:p>
            <a:pPr eaLnBrk="1" hangingPunct="1"/>
            <a:endParaRPr lang="it-IT" altLang="en-US" sz="1700">
              <a:latin typeface="Times New Roman" pitchFamily="18" charset="0"/>
              <a:cs typeface="Times New Roman" pitchFamily="18" charset="0"/>
            </a:endParaRPr>
          </a:p>
          <a:p>
            <a:pPr eaLnBrk="1" hangingPunct="1"/>
            <a:r>
              <a:rPr lang="it-IT" altLang="en-US" sz="1700">
                <a:latin typeface="Times New Roman" pitchFamily="18" charset="0"/>
                <a:cs typeface="Times New Roman" pitchFamily="18" charset="0"/>
              </a:rPr>
              <a:t>Condizioni</a:t>
            </a:r>
          </a:p>
          <a:p>
            <a:pPr eaLnBrk="1" hangingPunct="1"/>
            <a:r>
              <a:rPr lang="it-IT" altLang="en-US" sz="1700">
                <a:latin typeface="Times New Roman" pitchFamily="18" charset="0"/>
                <a:cs typeface="Times New Roman" pitchFamily="18" charset="0"/>
              </a:rPr>
              <a:t>       di </a:t>
            </a:r>
          </a:p>
          <a:p>
            <a:pPr eaLnBrk="1" hangingPunct="1"/>
            <a:r>
              <a:rPr lang="it-IT" altLang="en-US" sz="1700">
                <a:latin typeface="Times New Roman" pitchFamily="18" charset="0"/>
                <a:cs typeface="Times New Roman" pitchFamily="18" charset="0"/>
              </a:rPr>
              <a:t>iscrivibilità</a:t>
            </a:r>
          </a:p>
        </p:txBody>
      </p:sp>
      <p:sp>
        <p:nvSpPr>
          <p:cNvPr id="23557" name="Text Box 6"/>
          <p:cNvSpPr txBox="1">
            <a:spLocks noChangeArrowheads="1"/>
          </p:cNvSpPr>
          <p:nvPr/>
        </p:nvSpPr>
        <p:spPr bwMode="auto">
          <a:xfrm>
            <a:off x="3184525" y="4797425"/>
            <a:ext cx="1662113" cy="1154113"/>
          </a:xfrm>
          <a:prstGeom prst="rect">
            <a:avLst/>
          </a:prstGeom>
          <a:noFill/>
          <a:ln w="9525">
            <a:noFill/>
            <a:miter lim="800000"/>
            <a:headEnd/>
            <a:tailEnd/>
          </a:ln>
        </p:spPr>
        <p:txBody>
          <a:bodyPr wrap="none">
            <a:spAutoFit/>
          </a:bodyPr>
          <a:lstStyle/>
          <a:p>
            <a:pPr eaLnBrk="1" hangingPunct="1"/>
            <a:r>
              <a:rPr lang="it-IT" altLang="en-US" sz="1700">
                <a:latin typeface="Times New Roman" pitchFamily="18" charset="0"/>
                <a:cs typeface="Times New Roman" pitchFamily="18" charset="0"/>
              </a:rPr>
              <a:t>    - Durata </a:t>
            </a:r>
          </a:p>
          <a:p>
            <a:pPr eaLnBrk="1" hangingPunct="1"/>
            <a:r>
              <a:rPr lang="it-IT" altLang="en-US" sz="1700">
                <a:latin typeface="Times New Roman" pitchFamily="18" charset="0"/>
                <a:cs typeface="Times New Roman" pitchFamily="18" charset="0"/>
              </a:rPr>
              <a:t>     massima </a:t>
            </a:r>
          </a:p>
          <a:p>
            <a:pPr eaLnBrk="1" hangingPunct="1"/>
            <a:r>
              <a:rPr lang="it-IT" altLang="en-US" sz="1700">
                <a:latin typeface="Times New Roman" pitchFamily="18" charset="0"/>
                <a:cs typeface="Times New Roman" pitchFamily="18" charset="0"/>
              </a:rPr>
              <a:t>     dell</a:t>
            </a:r>
            <a:r>
              <a:rPr lang="ja-JP" altLang="it-IT" sz="1700">
                <a:latin typeface="Times New Roman" pitchFamily="18" charset="0"/>
                <a:cs typeface="Times New Roman" pitchFamily="18" charset="0"/>
              </a:rPr>
              <a:t>’</a:t>
            </a:r>
            <a:r>
              <a:rPr lang="it-IT" altLang="ja-JP" sz="1700">
                <a:latin typeface="Times New Roman" pitchFamily="18" charset="0"/>
                <a:cs typeface="Times New Roman" pitchFamily="18" charset="0"/>
              </a:rPr>
              <a:t>amm.nto</a:t>
            </a:r>
          </a:p>
          <a:p>
            <a:pPr eaLnBrk="1" hangingPunct="1"/>
            <a:endParaRPr lang="it-IT" altLang="en-US">
              <a:latin typeface="Times New Roman" pitchFamily="18" charset="0"/>
              <a:cs typeface="Times New Roman" pitchFamily="18" charset="0"/>
            </a:endParaRPr>
          </a:p>
        </p:txBody>
      </p:sp>
      <p:sp>
        <p:nvSpPr>
          <p:cNvPr id="54278" name="Text Box 7"/>
          <p:cNvSpPr txBox="1">
            <a:spLocks noChangeArrowheads="1"/>
          </p:cNvSpPr>
          <p:nvPr/>
        </p:nvSpPr>
        <p:spPr bwMode="auto">
          <a:xfrm>
            <a:off x="5148263" y="4175125"/>
            <a:ext cx="3995737"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285750" indent="-285750" eaLnBrk="1" hangingPunct="1">
              <a:lnSpc>
                <a:spcPts val="1625"/>
              </a:lnSpc>
              <a:buFont typeface="Arial" panose="020B0604020202020204" pitchFamily="34" charset="0"/>
              <a:buChar char="•"/>
              <a:defRPr/>
            </a:pPr>
            <a:r>
              <a:rPr lang="it-IT" altLang="en-US" sz="1700" dirty="0">
                <a:latin typeface="Times New Roman" panose="02020603050405020304" pitchFamily="18" charset="0"/>
                <a:cs typeface="Times New Roman" panose="02020603050405020304" pitchFamily="18" charset="0"/>
              </a:rPr>
              <a:t>non superiore a 5 Anni per 1)</a:t>
            </a:r>
          </a:p>
          <a:p>
            <a:pPr marL="285750" indent="-285750" eaLnBrk="1" hangingPunct="1">
              <a:lnSpc>
                <a:spcPts val="1625"/>
              </a:lnSpc>
              <a:buFont typeface="Arial" panose="020B0604020202020204" pitchFamily="34" charset="0"/>
              <a:buChar char="•"/>
              <a:defRPr/>
            </a:pPr>
            <a:r>
              <a:rPr lang="it-IT" altLang="en-US" sz="1700" dirty="0">
                <a:latin typeface="Times New Roman" panose="02020603050405020304" pitchFamily="18" charset="0"/>
                <a:cs typeface="Times New Roman" panose="02020603050405020304" pitchFamily="18" charset="0"/>
              </a:rPr>
              <a:t>secondo la </a:t>
            </a:r>
            <a:r>
              <a:rPr lang="it-IT" altLang="en-US" sz="1700" b="1" dirty="0">
                <a:latin typeface="Times New Roman" panose="02020603050405020304" pitchFamily="18" charset="0"/>
                <a:cs typeface="Times New Roman" panose="02020603050405020304" pitchFamily="18" charset="0"/>
              </a:rPr>
              <a:t>vita utile </a:t>
            </a:r>
            <a:r>
              <a:rPr lang="it-IT" altLang="en-US" sz="1700" dirty="0">
                <a:latin typeface="Times New Roman" panose="02020603050405020304" pitchFamily="18" charset="0"/>
                <a:cs typeface="Times New Roman" panose="02020603050405020304" pitchFamily="18" charset="0"/>
              </a:rPr>
              <a:t>per 2) e 3), non superiore a 5 anni per 2) e a 10 per 3) se in </a:t>
            </a:r>
            <a:r>
              <a:rPr lang="it-IT" altLang="en-US" sz="1700" b="1" dirty="0">
                <a:latin typeface="Times New Roman" panose="02020603050405020304" pitchFamily="18" charset="0"/>
                <a:cs typeface="Times New Roman" panose="02020603050405020304" pitchFamily="18" charset="0"/>
              </a:rPr>
              <a:t>casi eccezionali </a:t>
            </a:r>
            <a:r>
              <a:rPr lang="it-IT" altLang="en-US" sz="1700" dirty="0">
                <a:latin typeface="Times New Roman" panose="02020603050405020304" pitchFamily="18" charset="0"/>
                <a:cs typeface="Times New Roman" panose="02020603050405020304" pitchFamily="18" charset="0"/>
              </a:rPr>
              <a:t>non fosse possibile determinarla.</a:t>
            </a:r>
          </a:p>
          <a:p>
            <a:pPr eaLnBrk="1" hangingPunct="1">
              <a:lnSpc>
                <a:spcPts val="1625"/>
              </a:lnSpc>
              <a:buFontTx/>
              <a:buChar char="-"/>
              <a:defRPr/>
            </a:pPr>
            <a:endParaRPr lang="it-IT" altLang="en-US" sz="1700" dirty="0">
              <a:latin typeface="Times New Roman" panose="02020603050405020304" pitchFamily="18" charset="0"/>
              <a:cs typeface="Times New Roman" panose="02020603050405020304" pitchFamily="18" charset="0"/>
            </a:endParaRPr>
          </a:p>
          <a:p>
            <a:pPr eaLnBrk="1" hangingPunct="1">
              <a:lnSpc>
                <a:spcPts val="1625"/>
              </a:lnSpc>
              <a:defRPr/>
            </a:pPr>
            <a:r>
              <a:rPr lang="it-IT" altLang="en-US" sz="1700" dirty="0">
                <a:latin typeface="Times New Roman" panose="02020603050405020304" pitchFamily="18" charset="0"/>
                <a:cs typeface="Times New Roman" panose="02020603050405020304" pitchFamily="18" charset="0"/>
              </a:rPr>
              <a:t>Finche i costi di cui al punto 1) e 2) non sono completamente ammortizzati si possono distribuire dividendi solo se residuano riserve disponibili</a:t>
            </a:r>
          </a:p>
        </p:txBody>
      </p:sp>
      <p:sp>
        <p:nvSpPr>
          <p:cNvPr id="23559" name="AutoShape 8"/>
          <p:cNvSpPr>
            <a:spLocks/>
          </p:cNvSpPr>
          <p:nvPr/>
        </p:nvSpPr>
        <p:spPr bwMode="auto">
          <a:xfrm>
            <a:off x="3114675" y="1989138"/>
            <a:ext cx="304800" cy="914400"/>
          </a:xfrm>
          <a:prstGeom prst="leftBrace">
            <a:avLst>
              <a:gd name="adj1" fmla="val 23083"/>
              <a:gd name="adj2" fmla="val 50000"/>
            </a:avLst>
          </a:prstGeom>
          <a:noFill/>
          <a:ln w="9525">
            <a:solidFill>
              <a:schemeClr val="tx1"/>
            </a:solidFill>
            <a:round/>
            <a:headEnd/>
            <a:tailEnd/>
          </a:ln>
        </p:spPr>
        <p:txBody>
          <a:bodyPr wrap="none" anchor="ctr"/>
          <a:lstStyle/>
          <a:p>
            <a:pPr eaLnBrk="1" hangingPunct="1"/>
            <a:endParaRPr lang="en-US" altLang="en-US" sz="1700">
              <a:latin typeface="Times New Roman" pitchFamily="18" charset="0"/>
              <a:cs typeface="Times New Roman" pitchFamily="18" charset="0"/>
            </a:endParaRPr>
          </a:p>
        </p:txBody>
      </p:sp>
      <p:sp>
        <p:nvSpPr>
          <p:cNvPr id="23560" name="AutoShape 9"/>
          <p:cNvSpPr>
            <a:spLocks/>
          </p:cNvSpPr>
          <p:nvPr/>
        </p:nvSpPr>
        <p:spPr bwMode="auto">
          <a:xfrm>
            <a:off x="3073400" y="1057275"/>
            <a:ext cx="282575" cy="847725"/>
          </a:xfrm>
          <a:prstGeom prst="leftBrace">
            <a:avLst>
              <a:gd name="adj1" fmla="val 28847"/>
              <a:gd name="adj2" fmla="val 50000"/>
            </a:avLst>
          </a:prstGeom>
          <a:noFill/>
          <a:ln w="9525">
            <a:solidFill>
              <a:schemeClr val="tx1"/>
            </a:solidFill>
            <a:round/>
            <a:headEnd/>
            <a:tailEnd/>
          </a:ln>
        </p:spPr>
        <p:txBody>
          <a:bodyPr wrap="none" anchor="ctr"/>
          <a:lstStyle/>
          <a:p>
            <a:pPr eaLnBrk="1" hangingPunct="1"/>
            <a:endParaRPr lang="en-US" altLang="en-US" sz="1700">
              <a:latin typeface="Times New Roman" pitchFamily="18" charset="0"/>
              <a:cs typeface="Times New Roman" pitchFamily="18" charset="0"/>
            </a:endParaRPr>
          </a:p>
        </p:txBody>
      </p:sp>
      <p:sp>
        <p:nvSpPr>
          <p:cNvPr id="23561" name="AutoShape 10"/>
          <p:cNvSpPr>
            <a:spLocks/>
          </p:cNvSpPr>
          <p:nvPr/>
        </p:nvSpPr>
        <p:spPr bwMode="auto">
          <a:xfrm>
            <a:off x="3254375" y="3024188"/>
            <a:ext cx="381000" cy="3224212"/>
          </a:xfrm>
          <a:prstGeom prst="leftBrace">
            <a:avLst>
              <a:gd name="adj1" fmla="val 81569"/>
              <a:gd name="adj2" fmla="val 50000"/>
            </a:avLst>
          </a:prstGeom>
          <a:noFill/>
          <a:ln w="9525">
            <a:solidFill>
              <a:schemeClr val="tx1"/>
            </a:solidFill>
            <a:round/>
            <a:headEnd/>
            <a:tailEnd/>
          </a:ln>
        </p:spPr>
        <p:txBody>
          <a:bodyPr wrap="none" anchor="ctr"/>
          <a:lstStyle/>
          <a:p>
            <a:pPr eaLnBrk="1" hangingPunct="1"/>
            <a:endParaRPr lang="en-US" altLang="en-US" sz="1700">
              <a:latin typeface="Times New Roman" pitchFamily="18" charset="0"/>
              <a:cs typeface="Times New Roman" pitchFamily="18" charset="0"/>
            </a:endParaRPr>
          </a:p>
        </p:txBody>
      </p:sp>
      <p:sp>
        <p:nvSpPr>
          <p:cNvPr id="23562" name="AutoShape 11"/>
          <p:cNvSpPr>
            <a:spLocks/>
          </p:cNvSpPr>
          <p:nvPr/>
        </p:nvSpPr>
        <p:spPr bwMode="auto">
          <a:xfrm>
            <a:off x="4924425" y="4208463"/>
            <a:ext cx="242888" cy="2039937"/>
          </a:xfrm>
          <a:prstGeom prst="leftBrace">
            <a:avLst>
              <a:gd name="adj1" fmla="val 61824"/>
              <a:gd name="adj2" fmla="val 50000"/>
            </a:avLst>
          </a:prstGeom>
          <a:noFill/>
          <a:ln w="9525">
            <a:solidFill>
              <a:schemeClr val="tx1"/>
            </a:solidFill>
            <a:round/>
            <a:headEnd/>
            <a:tailEnd/>
          </a:ln>
        </p:spPr>
        <p:txBody>
          <a:bodyPr wrap="none" anchor="ctr"/>
          <a:lstStyle/>
          <a:p>
            <a:pPr eaLnBrk="1" hangingPunct="1"/>
            <a:endParaRPr lang="en-US" altLang="en-US" sz="1700">
              <a:latin typeface="Times New Roman" pitchFamily="18" charset="0"/>
              <a:cs typeface="Times New Roman" pitchFamily="18" charset="0"/>
            </a:endParaRPr>
          </a:p>
        </p:txBody>
      </p:sp>
      <p:sp>
        <p:nvSpPr>
          <p:cNvPr id="23563" name="AutoShape 12"/>
          <p:cNvSpPr>
            <a:spLocks/>
          </p:cNvSpPr>
          <p:nvPr/>
        </p:nvSpPr>
        <p:spPr bwMode="auto">
          <a:xfrm>
            <a:off x="76200" y="420688"/>
            <a:ext cx="533400" cy="5827712"/>
          </a:xfrm>
          <a:prstGeom prst="leftBrace">
            <a:avLst>
              <a:gd name="adj1" fmla="val 115376"/>
              <a:gd name="adj2" fmla="val 50000"/>
            </a:avLst>
          </a:prstGeom>
          <a:noFill/>
          <a:ln w="9525">
            <a:solidFill>
              <a:schemeClr val="tx1"/>
            </a:solidFill>
            <a:round/>
            <a:headEnd/>
            <a:tailEnd/>
          </a:ln>
        </p:spPr>
        <p:txBody>
          <a:bodyPr wrap="none" anchor="ctr"/>
          <a:lstStyle/>
          <a:p>
            <a:pPr eaLnBrk="1" hangingPunct="1"/>
            <a:endParaRPr lang="en-US" altLang="en-US" sz="1700">
              <a:latin typeface="Times New Roman" pitchFamily="18" charset="0"/>
              <a:cs typeface="Times New Roman" pitchFamily="18" charset="0"/>
            </a:endParaRPr>
          </a:p>
        </p:txBody>
      </p:sp>
      <p:sp>
        <p:nvSpPr>
          <p:cNvPr id="23564" name="AutoShape 13"/>
          <p:cNvSpPr>
            <a:spLocks/>
          </p:cNvSpPr>
          <p:nvPr/>
        </p:nvSpPr>
        <p:spPr bwMode="auto">
          <a:xfrm>
            <a:off x="1600200" y="1989138"/>
            <a:ext cx="423863" cy="4259262"/>
          </a:xfrm>
          <a:prstGeom prst="leftBrace">
            <a:avLst>
              <a:gd name="adj1" fmla="val 128865"/>
              <a:gd name="adj2" fmla="val 50000"/>
            </a:avLst>
          </a:prstGeom>
          <a:noFill/>
          <a:ln w="9525">
            <a:solidFill>
              <a:schemeClr val="tx1"/>
            </a:solidFill>
            <a:round/>
            <a:headEnd/>
            <a:tailEnd/>
          </a:ln>
        </p:spPr>
        <p:txBody>
          <a:bodyPr wrap="none" anchor="ctr"/>
          <a:lstStyle/>
          <a:p>
            <a:pPr eaLnBrk="1" hangingPunct="1"/>
            <a:endParaRPr lang="en-US" altLang="en-US" sz="1700">
              <a:latin typeface="Times New Roman" pitchFamily="18" charset="0"/>
              <a:cs typeface="Times New Roman" pitchFamily="18" charset="0"/>
            </a:endParaRPr>
          </a:p>
        </p:txBody>
      </p:sp>
      <p:sp>
        <p:nvSpPr>
          <p:cNvPr id="23565" name="Segnaposto numero diapositiva 14"/>
          <p:cNvSpPr>
            <a:spLocks noGrp="1"/>
          </p:cNvSpPr>
          <p:nvPr>
            <p:ph type="sldNum" sz="quarter" idx="12"/>
          </p:nvPr>
        </p:nvSpPr>
        <p:spPr bwMode="auto">
          <a:noFill/>
          <a:ln>
            <a:miter lim="800000"/>
            <a:headEnd/>
            <a:tailEnd/>
          </a:ln>
        </p:spPr>
        <p:txBody>
          <a:bodyPr/>
          <a:lstStyle/>
          <a:p>
            <a:fld id="{F52F7569-C19F-4256-8675-68340D107F80}" type="slidenum">
              <a:rPr lang="it-IT" altLang="en-US">
                <a:latin typeface="Times New Roman" pitchFamily="18" charset="0"/>
                <a:cs typeface="Times New Roman" pitchFamily="18" charset="0"/>
              </a:rPr>
              <a:pPr/>
              <a:t>43</a:t>
            </a:fld>
            <a:endParaRPr lang="it-IT" altLang="en-US">
              <a:latin typeface="Times New Roman" pitchFamily="18" charset="0"/>
              <a:cs typeface="Times New Roman" pitchFamily="18" charset="0"/>
            </a:endParaRPr>
          </a:p>
        </p:txBody>
      </p:sp>
      <p:sp>
        <p:nvSpPr>
          <p:cNvPr id="23566" name="Text Box 6"/>
          <p:cNvSpPr txBox="1">
            <a:spLocks noChangeArrowheads="1"/>
          </p:cNvSpPr>
          <p:nvPr/>
        </p:nvSpPr>
        <p:spPr bwMode="auto">
          <a:xfrm>
            <a:off x="3276600" y="1989138"/>
            <a:ext cx="3443288" cy="877887"/>
          </a:xfrm>
          <a:prstGeom prst="rect">
            <a:avLst/>
          </a:prstGeom>
          <a:noFill/>
          <a:ln w="9525">
            <a:noFill/>
            <a:miter lim="800000"/>
            <a:headEnd/>
            <a:tailEnd/>
          </a:ln>
        </p:spPr>
        <p:txBody>
          <a:bodyPr wrap="none">
            <a:spAutoFit/>
          </a:bodyPr>
          <a:lstStyle/>
          <a:p>
            <a:pPr eaLnBrk="1" hangingPunct="1"/>
            <a:r>
              <a:rPr lang="it-IT" altLang="en-US" sz="1700">
                <a:latin typeface="Times New Roman" pitchFamily="18" charset="0"/>
                <a:cs typeface="Times New Roman" pitchFamily="18" charset="0"/>
              </a:rPr>
              <a:t> 1) Costi di impianto ed ampliamento</a:t>
            </a:r>
          </a:p>
          <a:p>
            <a:pPr eaLnBrk="1" hangingPunct="1"/>
            <a:r>
              <a:rPr lang="it-IT" altLang="en-US" sz="1700">
                <a:latin typeface="Times New Roman" pitchFamily="18" charset="0"/>
                <a:cs typeface="Times New Roman" pitchFamily="18" charset="0"/>
              </a:rPr>
              <a:t> 2) Costi di sviluppo* </a:t>
            </a:r>
          </a:p>
          <a:p>
            <a:pPr eaLnBrk="1" hangingPunct="1"/>
            <a:r>
              <a:rPr lang="it-IT" altLang="en-US" sz="1700">
                <a:latin typeface="Times New Roman" pitchFamily="18" charset="0"/>
                <a:cs typeface="Times New Roman" pitchFamily="18" charset="0"/>
              </a:rPr>
              <a:t> 3) Avviamento</a:t>
            </a:r>
          </a:p>
        </p:txBody>
      </p:sp>
      <p:sp>
        <p:nvSpPr>
          <p:cNvPr id="23567" name="Text Box 6"/>
          <p:cNvSpPr txBox="1">
            <a:spLocks noChangeArrowheads="1"/>
          </p:cNvSpPr>
          <p:nvPr/>
        </p:nvSpPr>
        <p:spPr bwMode="auto">
          <a:xfrm>
            <a:off x="3492500" y="2997200"/>
            <a:ext cx="5422900" cy="1189038"/>
          </a:xfrm>
          <a:prstGeom prst="rect">
            <a:avLst/>
          </a:prstGeom>
          <a:noFill/>
          <a:ln w="9525">
            <a:noFill/>
            <a:miter lim="800000"/>
            <a:headEnd/>
            <a:tailEnd/>
          </a:ln>
        </p:spPr>
        <p:txBody>
          <a:bodyPr>
            <a:spAutoFit/>
          </a:bodyPr>
          <a:lstStyle/>
          <a:p>
            <a:pPr eaLnBrk="1" hangingPunct="1">
              <a:lnSpc>
                <a:spcPts val="1738"/>
              </a:lnSpc>
            </a:pPr>
            <a:r>
              <a:rPr lang="it-IT" altLang="en-US" sz="1700">
                <a:latin typeface="Times New Roman" pitchFamily="18" charset="0"/>
                <a:cs typeface="Times New Roman" pitchFamily="18" charset="0"/>
              </a:rPr>
              <a:t>  - Consenso del C.S. per 1), 2) e 3)</a:t>
            </a:r>
          </a:p>
          <a:p>
            <a:pPr eaLnBrk="1" hangingPunct="1">
              <a:lnSpc>
                <a:spcPts val="1738"/>
              </a:lnSpc>
            </a:pPr>
            <a:r>
              <a:rPr lang="it-IT" altLang="en-US" sz="1700">
                <a:latin typeface="Times New Roman" pitchFamily="18" charset="0"/>
                <a:cs typeface="Times New Roman" pitchFamily="18" charset="0"/>
              </a:rPr>
              <a:t>  - Illustrare nella N.I.:</a:t>
            </a:r>
          </a:p>
          <a:p>
            <a:pPr marL="1028700" lvl="1" indent="-285750" eaLnBrk="1" hangingPunct="1">
              <a:lnSpc>
                <a:spcPts val="1738"/>
              </a:lnSpc>
              <a:buFont typeface="Arial" pitchFamily="34" charset="0"/>
              <a:buChar char="•"/>
            </a:pPr>
            <a:r>
              <a:rPr lang="it-IT" altLang="en-US" sz="1700">
                <a:latin typeface="Times New Roman" pitchFamily="18" charset="0"/>
                <a:cs typeface="Times New Roman" pitchFamily="18" charset="0"/>
              </a:rPr>
              <a:t>la composizione</a:t>
            </a:r>
          </a:p>
          <a:p>
            <a:pPr marL="1028700" lvl="1" indent="-285750" eaLnBrk="1" hangingPunct="1">
              <a:lnSpc>
                <a:spcPts val="1738"/>
              </a:lnSpc>
              <a:buFont typeface="Arial" pitchFamily="34" charset="0"/>
              <a:buChar char="•"/>
            </a:pPr>
            <a:r>
              <a:rPr lang="it-IT" altLang="en-US" sz="1700">
                <a:latin typeface="Times New Roman" pitchFamily="18" charset="0"/>
                <a:cs typeface="Times New Roman" pitchFamily="18" charset="0"/>
              </a:rPr>
              <a:t>le ragioni della loro iscrizione</a:t>
            </a:r>
          </a:p>
          <a:p>
            <a:pPr marL="1028700" lvl="1" indent="-285750" eaLnBrk="1" hangingPunct="1">
              <a:lnSpc>
                <a:spcPts val="1738"/>
              </a:lnSpc>
              <a:buFont typeface="Arial" pitchFamily="34" charset="0"/>
              <a:buChar char="•"/>
            </a:pPr>
            <a:r>
              <a:rPr lang="it-IT" altLang="en-US" sz="1700">
                <a:latin typeface="Times New Roman" pitchFamily="18" charset="0"/>
                <a:cs typeface="Times New Roman" pitchFamily="18" charset="0"/>
              </a:rPr>
              <a:t>i criteri di ammortamento</a:t>
            </a:r>
          </a:p>
        </p:txBody>
      </p:sp>
      <p:sp>
        <p:nvSpPr>
          <p:cNvPr id="23568" name="Text Box 3"/>
          <p:cNvSpPr txBox="1">
            <a:spLocks noChangeArrowheads="1"/>
          </p:cNvSpPr>
          <p:nvPr/>
        </p:nvSpPr>
        <p:spPr bwMode="auto">
          <a:xfrm>
            <a:off x="304800" y="3938588"/>
            <a:ext cx="3051175" cy="354012"/>
          </a:xfrm>
          <a:prstGeom prst="rect">
            <a:avLst/>
          </a:prstGeom>
          <a:noFill/>
          <a:ln w="9525">
            <a:noFill/>
            <a:miter lim="800000"/>
            <a:headEnd/>
            <a:tailEnd/>
          </a:ln>
        </p:spPr>
        <p:txBody>
          <a:bodyPr>
            <a:spAutoFit/>
          </a:bodyPr>
          <a:lstStyle/>
          <a:p>
            <a:pPr eaLnBrk="1" hangingPunct="1"/>
            <a:r>
              <a:rPr lang="it-IT" altLang="en-US" sz="1700">
                <a:latin typeface="Times New Roman" pitchFamily="18" charset="0"/>
                <a:cs typeface="Times New Roman" pitchFamily="18" charset="0"/>
              </a:rPr>
              <a:t>- Facoltativa</a:t>
            </a:r>
          </a:p>
        </p:txBody>
      </p:sp>
      <p:sp>
        <p:nvSpPr>
          <p:cNvPr id="23569" name="Text Box 2"/>
          <p:cNvSpPr txBox="1">
            <a:spLocks noChangeArrowheads="1"/>
          </p:cNvSpPr>
          <p:nvPr/>
        </p:nvSpPr>
        <p:spPr bwMode="auto">
          <a:xfrm>
            <a:off x="0" y="0"/>
            <a:ext cx="9144000" cy="420688"/>
          </a:xfrm>
          <a:prstGeom prst="rect">
            <a:avLst/>
          </a:prstGeom>
          <a:solidFill>
            <a:schemeClr val="accent1"/>
          </a:solidFill>
          <a:ln w="9525">
            <a:solidFill>
              <a:schemeClr val="tx1"/>
            </a:solidFill>
            <a:miter lim="800000"/>
            <a:headEnd/>
            <a:tailEnd/>
          </a:ln>
        </p:spPr>
        <p:txBody>
          <a:bodyPr wrap="none" anchor="ctr"/>
          <a:lstStyle/>
          <a:p>
            <a:pPr marL="342900" indent="-342900" algn="ctr" eaLnBrk="1" hangingPunct="1">
              <a:lnSpc>
                <a:spcPct val="80000"/>
              </a:lnSpc>
            </a:pPr>
            <a:r>
              <a:rPr lang="it-IT" altLang="en-US" sz="2600">
                <a:solidFill>
                  <a:schemeClr val="bg1"/>
                </a:solidFill>
                <a:latin typeface="Times New Roman" pitchFamily="18" charset="0"/>
                <a:cs typeface="Times New Roman" pitchFamily="18" charset="0"/>
              </a:rPr>
              <a:t>Iscrivibilità delle immobilizzazioni</a:t>
            </a:r>
          </a:p>
        </p:txBody>
      </p:sp>
      <p:sp>
        <p:nvSpPr>
          <p:cNvPr id="23570" name="Rettangolo 17"/>
          <p:cNvSpPr>
            <a:spLocks noChangeArrowheads="1"/>
          </p:cNvSpPr>
          <p:nvPr/>
        </p:nvSpPr>
        <p:spPr bwMode="auto">
          <a:xfrm>
            <a:off x="34925" y="6464300"/>
            <a:ext cx="7416800" cy="277813"/>
          </a:xfrm>
          <a:prstGeom prst="rect">
            <a:avLst/>
          </a:prstGeom>
          <a:noFill/>
          <a:ln w="9525">
            <a:noFill/>
            <a:miter lim="800000"/>
            <a:headEnd/>
            <a:tailEnd/>
          </a:ln>
        </p:spPr>
        <p:txBody>
          <a:bodyPr>
            <a:spAutoFit/>
          </a:bodyPr>
          <a:lstStyle/>
          <a:p>
            <a:pPr eaLnBrk="1" hangingPunct="1"/>
            <a:r>
              <a:rPr lang="it-IT" altLang="en-US" sz="1200">
                <a:latin typeface="Times New Roman" pitchFamily="18" charset="0"/>
                <a:cs typeface="Times New Roman" pitchFamily="18" charset="0"/>
              </a:rPr>
              <a:t>(*) Fino al 31/12/2015 era consentita anche la capitalizzazione dei costi di ricerca e dei costi di pubblicità.</a:t>
            </a:r>
            <a:endParaRPr lang="en-GB" altLang="en-US" sz="1200">
              <a:latin typeface="Times New Roman" pitchFamily="18" charset="0"/>
              <a:cs typeface="Times New Roman" pitchFamily="18" charset="0"/>
            </a:endParaRPr>
          </a:p>
        </p:txBody>
      </p:sp>
      <p:cxnSp>
        <p:nvCxnSpPr>
          <p:cNvPr id="19" name="Connettore diritto 18"/>
          <p:cNvCxnSpPr>
            <a:endCxn id="23570" idx="0"/>
          </p:cNvCxnSpPr>
          <p:nvPr/>
        </p:nvCxnSpPr>
        <p:spPr>
          <a:xfrm>
            <a:off x="34925" y="6464300"/>
            <a:ext cx="37084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45418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asellaDiTesto 3"/>
          <p:cNvSpPr txBox="1">
            <a:spLocks noChangeArrowheads="1"/>
          </p:cNvSpPr>
          <p:nvPr/>
        </p:nvSpPr>
        <p:spPr bwMode="auto">
          <a:xfrm>
            <a:off x="381000" y="925513"/>
            <a:ext cx="8572500" cy="369887"/>
          </a:xfrm>
          <a:prstGeom prst="rect">
            <a:avLst/>
          </a:prstGeom>
          <a:noFill/>
          <a:ln w="9525">
            <a:noFill/>
            <a:miter lim="800000"/>
            <a:headEnd/>
            <a:tailEnd/>
          </a:ln>
        </p:spPr>
        <p:txBody>
          <a:bodyPr>
            <a:spAutoFit/>
          </a:bodyPr>
          <a:lstStyle/>
          <a:p>
            <a:pPr algn="just" eaLnBrk="1" hangingPunct="1"/>
            <a:r>
              <a:rPr lang="it-IT" altLang="en-US">
                <a:latin typeface="Book Antiqua" pitchFamily="18" charset="0"/>
              </a:rPr>
              <a:t>Supponiamo che lo Stato patrimoniale della società accolga i seguenti valori</a:t>
            </a:r>
          </a:p>
        </p:txBody>
      </p:sp>
      <p:sp>
        <p:nvSpPr>
          <p:cNvPr id="24579" name="Segnaposto numero diapositiva 6"/>
          <p:cNvSpPr>
            <a:spLocks noGrp="1"/>
          </p:cNvSpPr>
          <p:nvPr>
            <p:ph type="sldNum" sz="quarter" idx="12"/>
          </p:nvPr>
        </p:nvSpPr>
        <p:spPr bwMode="auto">
          <a:noFill/>
          <a:ln>
            <a:miter lim="800000"/>
            <a:headEnd/>
            <a:tailEnd/>
          </a:ln>
        </p:spPr>
        <p:txBody>
          <a:bodyPr/>
          <a:lstStyle/>
          <a:p>
            <a:fld id="{D0D9E44E-A8CE-4756-8134-4E114E88F529}" type="slidenum">
              <a:rPr lang="it-IT" altLang="en-US"/>
              <a:pPr/>
              <a:t>44</a:t>
            </a:fld>
            <a:endParaRPr lang="it-IT" altLang="en-US"/>
          </a:p>
        </p:txBody>
      </p:sp>
      <p:graphicFrame>
        <p:nvGraphicFramePr>
          <p:cNvPr id="8" name="Tabella 7"/>
          <p:cNvGraphicFramePr>
            <a:graphicFrameLocks noGrp="1"/>
          </p:cNvGraphicFramePr>
          <p:nvPr/>
        </p:nvGraphicFramePr>
        <p:xfrm>
          <a:off x="381000" y="1431925"/>
          <a:ext cx="8574089" cy="2608263"/>
        </p:xfrm>
        <a:graphic>
          <a:graphicData uri="http://schemas.openxmlformats.org/drawingml/2006/table">
            <a:tbl>
              <a:tblPr/>
              <a:tblGrid>
                <a:gridCol w="162520">
                  <a:extLst>
                    <a:ext uri="{9D8B030D-6E8A-4147-A177-3AD203B41FA5}">
                      <a16:colId xmlns:a16="http://schemas.microsoft.com/office/drawing/2014/main" val="20000"/>
                    </a:ext>
                  </a:extLst>
                </a:gridCol>
                <a:gridCol w="4036728">
                  <a:extLst>
                    <a:ext uri="{9D8B030D-6E8A-4147-A177-3AD203B41FA5}">
                      <a16:colId xmlns:a16="http://schemas.microsoft.com/office/drawing/2014/main" val="20001"/>
                    </a:ext>
                  </a:extLst>
                </a:gridCol>
                <a:gridCol w="209535">
                  <a:extLst>
                    <a:ext uri="{9D8B030D-6E8A-4147-A177-3AD203B41FA5}">
                      <a16:colId xmlns:a16="http://schemas.microsoft.com/office/drawing/2014/main" val="20002"/>
                    </a:ext>
                  </a:extLst>
                </a:gridCol>
                <a:gridCol w="328589">
                  <a:extLst>
                    <a:ext uri="{9D8B030D-6E8A-4147-A177-3AD203B41FA5}">
                      <a16:colId xmlns:a16="http://schemas.microsoft.com/office/drawing/2014/main" val="20003"/>
                    </a:ext>
                  </a:extLst>
                </a:gridCol>
                <a:gridCol w="3622419">
                  <a:extLst>
                    <a:ext uri="{9D8B030D-6E8A-4147-A177-3AD203B41FA5}">
                      <a16:colId xmlns:a16="http://schemas.microsoft.com/office/drawing/2014/main" val="20004"/>
                    </a:ext>
                  </a:extLst>
                </a:gridCol>
                <a:gridCol w="214298">
                  <a:extLst>
                    <a:ext uri="{9D8B030D-6E8A-4147-A177-3AD203B41FA5}">
                      <a16:colId xmlns:a16="http://schemas.microsoft.com/office/drawing/2014/main" val="20005"/>
                    </a:ext>
                  </a:extLst>
                </a:gridCol>
              </a:tblGrid>
              <a:tr h="411570">
                <a:tc gridSpan="6">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it-IT" sz="1800" b="1" i="0" u="none" strike="noStrike" cap="none" normalizeH="0" baseline="0">
                          <a:ln>
                            <a:noFill/>
                          </a:ln>
                          <a:solidFill>
                            <a:schemeClr val="tx1"/>
                          </a:solidFill>
                          <a:effectLst/>
                          <a:latin typeface="Book Antiqua" pitchFamily="18" charset="0"/>
                          <a:ea typeface="ＭＳ Ｐゴシック" charset="-128"/>
                        </a:rPr>
                        <a:t>STATO PATRIMONIALE 31/12/20X0</a:t>
                      </a:r>
                    </a:p>
                  </a:txBody>
                  <a:tcPr marL="68560" marR="68560" marT="0" marB="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365904">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a:ln>
                          <a:noFill/>
                        </a:ln>
                        <a:solidFill>
                          <a:schemeClr val="tx1"/>
                        </a:solidFill>
                        <a:effectLst/>
                        <a:latin typeface="Book Antiqua" pitchFamily="18" charset="0"/>
                        <a:ea typeface="ＭＳ Ｐゴシック" charset="-128"/>
                      </a:endParaRPr>
                    </a:p>
                  </a:txBody>
                  <a:tcPr marL="68560" marR="6856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68560" marR="6856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000000"/>
                        </a:solidFill>
                        <a:effectLst/>
                        <a:latin typeface="Book Antiqua" pitchFamily="18" charset="0"/>
                        <a:ea typeface="ＭＳ Ｐゴシック" charset="-128"/>
                      </a:endParaRPr>
                    </a:p>
                  </a:txBody>
                  <a:tcPr marL="68560" marR="6856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824093">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Book Antiqua" pitchFamily="18" charset="0"/>
                        <a:ea typeface="ＭＳ Ｐゴシック" charset="-128"/>
                      </a:endParaRP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Spese d</a:t>
                      </a:r>
                      <a:r>
                        <a:rPr kumimoji="0" lang="ja-JP" altLang="it-IT" sz="1800" b="0" i="0" u="none" strike="noStrike" cap="none" normalizeH="0" baseline="0">
                          <a:ln>
                            <a:noFill/>
                          </a:ln>
                          <a:solidFill>
                            <a:schemeClr val="tx1"/>
                          </a:solidFill>
                          <a:effectLst/>
                          <a:latin typeface="Book Antiqua" pitchFamily="18" charset="0"/>
                          <a:ea typeface="ＭＳ Ｐゴシック" charset="-128"/>
                        </a:rPr>
                        <a:t>’</a:t>
                      </a:r>
                      <a:r>
                        <a:rPr kumimoji="0" lang="it-IT" altLang="ja-JP" sz="1800" b="0" i="0" u="none" strike="noStrike" cap="none" normalizeH="0" baseline="0">
                          <a:ln>
                            <a:noFill/>
                          </a:ln>
                          <a:solidFill>
                            <a:schemeClr val="tx1"/>
                          </a:solidFill>
                          <a:effectLst/>
                          <a:latin typeface="Book Antiqua" pitchFamily="18" charset="0"/>
                          <a:ea typeface="ＭＳ Ｐゴシック" charset="-128"/>
                        </a:rPr>
                        <a:t>impianto                       35.000</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(da ammortizzare)</a:t>
                      </a:r>
                    </a:p>
                  </a:txBody>
                  <a:tcPr marL="68560" marR="6856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Capitale sociale                 200.000</a:t>
                      </a:r>
                    </a:p>
                    <a:p>
                      <a:pPr marL="0" marR="0" lvl="0" indent="0" algn="l" defTabSz="914400" rtl="0" eaLnBrk="1" fontAlgn="base" latinLnBrk="0" hangingPunct="1">
                        <a:lnSpc>
                          <a:spcPct val="150000"/>
                        </a:lnSpc>
                        <a:spcBef>
                          <a:spcPct val="0"/>
                        </a:spcBef>
                        <a:spcAft>
                          <a:spcPct val="0"/>
                        </a:spcAft>
                        <a:buClrTx/>
                        <a:buSzTx/>
                        <a:buFontTx/>
                        <a:buNone/>
                        <a:tabLst/>
                      </a:pPr>
                      <a:endParaRPr kumimoji="0" lang="it-IT" sz="1800" b="0" i="0" u="none" strike="noStrike" cap="none" normalizeH="0" baseline="0">
                        <a:ln>
                          <a:noFill/>
                        </a:ln>
                        <a:solidFill>
                          <a:srgbClr val="000000"/>
                        </a:solidFill>
                        <a:effectLst/>
                        <a:latin typeface="Book Antiqua" pitchFamily="18" charset="0"/>
                        <a:ea typeface="ＭＳ Ｐゴシック" charset="-128"/>
                      </a:endParaRP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503348">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Book Antiqua" pitchFamily="18" charset="0"/>
                        <a:ea typeface="ＭＳ Ｐゴシック" charset="-128"/>
                      </a:endParaRP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1" u="none" strike="noStrike" cap="none" normalizeH="0" baseline="0">
                          <a:ln>
                            <a:noFill/>
                          </a:ln>
                          <a:solidFill>
                            <a:schemeClr val="tx1"/>
                          </a:solidFill>
                          <a:effectLst/>
                          <a:latin typeface="Book Antiqua" pitchFamily="18" charset="0"/>
                          <a:ea typeface="ＭＳ Ｐゴシック" charset="-128"/>
                        </a:rPr>
                        <a:t>Altre attività                              </a:t>
                      </a:r>
                      <a:r>
                        <a:rPr kumimoji="0" lang="it-IT" sz="1800" b="0" i="1" u="sng" strike="noStrike" cap="none" normalizeH="0" baseline="0">
                          <a:ln>
                            <a:noFill/>
                          </a:ln>
                          <a:solidFill>
                            <a:schemeClr val="tx1"/>
                          </a:solidFill>
                          <a:effectLst/>
                          <a:latin typeface="Book Antiqua" pitchFamily="18" charset="0"/>
                          <a:ea typeface="ＭＳ Ｐゴシック" charset="-128"/>
                        </a:rPr>
                        <a:t>225.000</a:t>
                      </a:r>
                    </a:p>
                  </a:txBody>
                  <a:tcPr marL="68560" marR="6856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Utile                                      </a:t>
                      </a:r>
                      <a:r>
                        <a:rPr kumimoji="0" lang="it-IT" sz="1800" b="0" i="0" u="sng" strike="noStrike" cap="none" normalizeH="0" baseline="0">
                          <a:ln>
                            <a:noFill/>
                          </a:ln>
                          <a:solidFill>
                            <a:srgbClr val="000000"/>
                          </a:solidFill>
                          <a:effectLst/>
                          <a:latin typeface="Book Antiqua" pitchFamily="18" charset="0"/>
                          <a:ea typeface="ＭＳ Ｐゴシック" charset="-128"/>
                        </a:rPr>
                        <a:t>60.000</a:t>
                      </a: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503348">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Book Antiqua" pitchFamily="18" charset="0"/>
                        <a:ea typeface="ＭＳ Ｐゴシック" charset="-128"/>
                      </a:endParaRP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                                                   260.000</a:t>
                      </a:r>
                    </a:p>
                  </a:txBody>
                  <a:tcPr marL="68560" marR="6856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                                             260.000</a:t>
                      </a: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4608" name="CasellaDiTesto 5"/>
          <p:cNvSpPr txBox="1">
            <a:spLocks noChangeArrowheads="1"/>
          </p:cNvSpPr>
          <p:nvPr/>
        </p:nvSpPr>
        <p:spPr bwMode="auto">
          <a:xfrm>
            <a:off x="285750" y="5943600"/>
            <a:ext cx="8553450" cy="584200"/>
          </a:xfrm>
          <a:prstGeom prst="rect">
            <a:avLst/>
          </a:prstGeom>
          <a:noFill/>
          <a:ln w="9525">
            <a:noFill/>
            <a:miter lim="800000"/>
            <a:headEnd/>
            <a:tailEnd/>
          </a:ln>
        </p:spPr>
        <p:txBody>
          <a:bodyPr>
            <a:spAutoFit/>
          </a:bodyPr>
          <a:lstStyle/>
          <a:p>
            <a:pPr marL="263525" indent="-263525" eaLnBrk="1" hangingPunct="1"/>
            <a:r>
              <a:rPr lang="it-IT" altLang="en-US" sz="1600">
                <a:latin typeface="Book Antiqua" pitchFamily="18" charset="0"/>
              </a:rPr>
              <a:t>(*) Dopo l</a:t>
            </a:r>
            <a:r>
              <a:rPr lang="ja-JP" altLang="it-IT" sz="1600">
                <a:latin typeface="Book Antiqua" pitchFamily="18" charset="0"/>
              </a:rPr>
              <a:t>’</a:t>
            </a:r>
            <a:r>
              <a:rPr lang="it-IT" altLang="ja-JP" sz="1600">
                <a:latin typeface="Book Antiqua" pitchFamily="18" charset="0"/>
              </a:rPr>
              <a:t>approvazione del bilancio da parte dell</a:t>
            </a:r>
            <a:r>
              <a:rPr lang="ja-JP" altLang="it-IT" sz="1600">
                <a:latin typeface="Book Antiqua" pitchFamily="18" charset="0"/>
              </a:rPr>
              <a:t>’</a:t>
            </a:r>
            <a:r>
              <a:rPr lang="it-IT" altLang="ja-JP" sz="1600">
                <a:latin typeface="Book Antiqua" pitchFamily="18" charset="0"/>
              </a:rPr>
              <a:t>assemblea (entro 4 mesi dalla chiusura dell</a:t>
            </a:r>
            <a:r>
              <a:rPr lang="ja-JP" altLang="it-IT" sz="1600">
                <a:latin typeface="Book Antiqua" pitchFamily="18" charset="0"/>
              </a:rPr>
              <a:t>’</a:t>
            </a:r>
            <a:r>
              <a:rPr lang="it-IT" altLang="ja-JP" sz="1600">
                <a:latin typeface="Book Antiqua" pitchFamily="18" charset="0"/>
              </a:rPr>
              <a:t>esercizio)</a:t>
            </a:r>
            <a:endParaRPr lang="it-IT" altLang="en-US" sz="1600">
              <a:latin typeface="Book Antiqua" pitchFamily="18" charset="0"/>
            </a:endParaRPr>
          </a:p>
        </p:txBody>
      </p:sp>
      <p:sp>
        <p:nvSpPr>
          <p:cNvPr id="24609" name="Text Box 2"/>
          <p:cNvSpPr txBox="1">
            <a:spLocks noChangeArrowheads="1"/>
          </p:cNvSpPr>
          <p:nvPr/>
        </p:nvSpPr>
        <p:spPr bwMode="auto">
          <a:xfrm>
            <a:off x="0" y="0"/>
            <a:ext cx="9144000" cy="746125"/>
          </a:xfrm>
          <a:prstGeom prst="rect">
            <a:avLst/>
          </a:prstGeom>
          <a:solidFill>
            <a:schemeClr val="accent1"/>
          </a:solidFill>
          <a:ln w="9525">
            <a:solidFill>
              <a:schemeClr val="tx1"/>
            </a:solidFill>
            <a:miter lim="800000"/>
            <a:headEnd/>
            <a:tailEnd/>
          </a:ln>
        </p:spPr>
        <p:txBody>
          <a:bodyPr wrap="none" anchor="ctr"/>
          <a:lstStyle/>
          <a:p>
            <a:pPr marL="342900" indent="-342900" algn="ctr" eaLnBrk="1" hangingPunct="1">
              <a:lnSpc>
                <a:spcPct val="80000"/>
              </a:lnSpc>
            </a:pPr>
            <a:r>
              <a:rPr lang="it-IT" altLang="en-US" sz="2600">
                <a:solidFill>
                  <a:schemeClr val="bg1"/>
                </a:solidFill>
                <a:latin typeface="Book Antiqua" pitchFamily="18" charset="0"/>
                <a:cs typeface="Arial" pitchFamily="34" charset="0"/>
              </a:rPr>
              <a:t>Ipotesi a) </a:t>
            </a:r>
          </a:p>
          <a:p>
            <a:pPr marL="342900" indent="-342900" algn="ctr" eaLnBrk="1" hangingPunct="1">
              <a:lnSpc>
                <a:spcPct val="80000"/>
              </a:lnSpc>
            </a:pPr>
            <a:r>
              <a:rPr lang="it-IT" altLang="en-US" sz="2600">
                <a:solidFill>
                  <a:schemeClr val="bg1"/>
                </a:solidFill>
                <a:latin typeface="Book Antiqua" pitchFamily="18" charset="0"/>
                <a:cs typeface="Arial" pitchFamily="34" charset="0"/>
              </a:rPr>
              <a:t>Utili conseguiti &gt; Spese d</a:t>
            </a:r>
            <a:r>
              <a:rPr lang="ja-JP" altLang="it-IT" sz="2600">
                <a:solidFill>
                  <a:schemeClr val="bg1"/>
                </a:solidFill>
                <a:latin typeface="Book Antiqua" pitchFamily="18" charset="0"/>
                <a:cs typeface="Arial" pitchFamily="34" charset="0"/>
              </a:rPr>
              <a:t>’</a:t>
            </a:r>
            <a:r>
              <a:rPr lang="it-IT" altLang="ja-JP" sz="2600">
                <a:solidFill>
                  <a:schemeClr val="bg1"/>
                </a:solidFill>
                <a:latin typeface="Book Antiqua" pitchFamily="18" charset="0"/>
                <a:cs typeface="Arial" pitchFamily="34" charset="0"/>
              </a:rPr>
              <a:t>impianto non ammortizzate </a:t>
            </a:r>
            <a:endParaRPr lang="it-IT" altLang="en-US" sz="2600">
              <a:solidFill>
                <a:schemeClr val="bg1"/>
              </a:solidFill>
              <a:latin typeface="Book Antiqua" pitchFamily="18" charset="0"/>
              <a:cs typeface="Arial" pitchFamily="34" charset="0"/>
            </a:endParaRPr>
          </a:p>
        </p:txBody>
      </p:sp>
      <p:graphicFrame>
        <p:nvGraphicFramePr>
          <p:cNvPr id="10" name="Group 50"/>
          <p:cNvGraphicFramePr>
            <a:graphicFrameLocks noGrp="1"/>
          </p:cNvGraphicFramePr>
          <p:nvPr/>
        </p:nvGraphicFramePr>
        <p:xfrm>
          <a:off x="381000" y="4602163"/>
          <a:ext cx="8382000" cy="1189036"/>
        </p:xfrm>
        <a:graphic>
          <a:graphicData uri="http://schemas.openxmlformats.org/drawingml/2006/table">
            <a:tbl>
              <a:tblPr/>
              <a:tblGrid>
                <a:gridCol w="1128713">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gridCol w="506412">
                  <a:extLst>
                    <a:ext uri="{9D8B030D-6E8A-4147-A177-3AD203B41FA5}">
                      <a16:colId xmlns:a16="http://schemas.microsoft.com/office/drawing/2014/main" val="20003"/>
                    </a:ext>
                  </a:extLst>
                </a:gridCol>
                <a:gridCol w="1306513">
                  <a:extLst>
                    <a:ext uri="{9D8B030D-6E8A-4147-A177-3AD203B41FA5}">
                      <a16:colId xmlns:a16="http://schemas.microsoft.com/office/drawing/2014/main" val="20004"/>
                    </a:ext>
                  </a:extLst>
                </a:gridCol>
                <a:gridCol w="1325562">
                  <a:extLst>
                    <a:ext uri="{9D8B030D-6E8A-4147-A177-3AD203B41FA5}">
                      <a16:colId xmlns:a16="http://schemas.microsoft.com/office/drawing/2014/main" val="20005"/>
                    </a:ext>
                  </a:extLst>
                </a:gridCol>
              </a:tblGrid>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Utile d</a:t>
                      </a:r>
                      <a:r>
                        <a:rPr kumimoji="0" lang="ja-JP" alt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r>
                        <a:rPr kumimoji="0" lang="it-IT" altLang="ja-JP"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esercizio</a:t>
                      </a:r>
                      <a:endPar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D</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60.000,00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Riserva legale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3.000,00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Riserva non distribuibile</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35.000,00</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2"/>
                  </a:ext>
                </a:extLst>
              </a:tr>
              <a:tr h="297259">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xx/xx/x1</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Azionisti c/dividendi</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22.000,00 </a:t>
                      </a:r>
                    </a:p>
                  </a:txBody>
                  <a:tcPr marT="45750" marB="45750"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3"/>
                  </a:ext>
                </a:extLst>
              </a:tr>
            </a:tbl>
          </a:graphicData>
        </a:graphic>
      </p:graphicFrame>
      <p:sp>
        <p:nvSpPr>
          <p:cNvPr id="24642" name="CasellaDiTesto 10"/>
          <p:cNvSpPr txBox="1">
            <a:spLocks noChangeArrowheads="1"/>
          </p:cNvSpPr>
          <p:nvPr/>
        </p:nvSpPr>
        <p:spPr bwMode="auto">
          <a:xfrm>
            <a:off x="381000" y="4125913"/>
            <a:ext cx="7924800" cy="369887"/>
          </a:xfrm>
          <a:prstGeom prst="rect">
            <a:avLst/>
          </a:prstGeom>
          <a:noFill/>
          <a:ln w="9525">
            <a:noFill/>
            <a:miter lim="800000"/>
            <a:headEnd/>
            <a:tailEnd/>
          </a:ln>
        </p:spPr>
        <p:txBody>
          <a:bodyPr>
            <a:spAutoFit/>
          </a:bodyPr>
          <a:lstStyle/>
          <a:p>
            <a:pPr eaLnBrk="1" hangingPunct="1"/>
            <a:r>
              <a:rPr lang="it-IT" altLang="en-US" b="1">
                <a:latin typeface="Book Antiqua" pitchFamily="18" charset="0"/>
                <a:cs typeface="Times New Roman" pitchFamily="18" charset="0"/>
              </a:rPr>
              <a:t>All</a:t>
            </a:r>
            <a:r>
              <a:rPr lang="ja-JP" altLang="it-IT" b="1">
                <a:latin typeface="Book Antiqua" pitchFamily="18" charset="0"/>
                <a:cs typeface="Times New Roman" pitchFamily="18" charset="0"/>
              </a:rPr>
              <a:t>’</a:t>
            </a:r>
            <a:r>
              <a:rPr lang="it-IT" altLang="ja-JP" b="1">
                <a:latin typeface="Book Antiqua" pitchFamily="18" charset="0"/>
                <a:cs typeface="Times New Roman" pitchFamily="18" charset="0"/>
              </a:rPr>
              <a:t>atto della destinazione dell</a:t>
            </a:r>
            <a:r>
              <a:rPr lang="ja-JP" altLang="it-IT" b="1">
                <a:latin typeface="Book Antiqua" pitchFamily="18" charset="0"/>
                <a:cs typeface="Times New Roman" pitchFamily="18" charset="0"/>
              </a:rPr>
              <a:t>’</a:t>
            </a:r>
            <a:r>
              <a:rPr lang="it-IT" altLang="ja-JP" b="1">
                <a:latin typeface="Book Antiqua" pitchFamily="18" charset="0"/>
                <a:cs typeface="Times New Roman" pitchFamily="18" charset="0"/>
              </a:rPr>
              <a:t>utile (esercizio 20X1)*</a:t>
            </a:r>
            <a:r>
              <a:rPr lang="it-IT" altLang="ja-JP">
                <a:latin typeface="Times New Roman" pitchFamily="18" charset="0"/>
                <a:cs typeface="Times New Roman" pitchFamily="18" charset="0"/>
              </a:rPr>
              <a:t>:</a:t>
            </a:r>
            <a:endParaRPr lang="it-IT" altLang="en-US">
              <a:latin typeface="Times New Roman" pitchFamily="18" charset="0"/>
              <a:cs typeface="Times New Roman" pitchFamily="18" charset="0"/>
            </a:endParaRPr>
          </a:p>
        </p:txBody>
      </p:sp>
    </p:spTree>
    <p:extLst>
      <p:ext uri="{BB962C8B-B14F-4D97-AF65-F5344CB8AC3E}">
        <p14:creationId xmlns:p14="http://schemas.microsoft.com/office/powerpoint/2010/main" val="36238460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egnaposto numero diapositiva 6"/>
          <p:cNvSpPr>
            <a:spLocks noGrp="1"/>
          </p:cNvSpPr>
          <p:nvPr>
            <p:ph type="sldNum" sz="quarter" idx="12"/>
          </p:nvPr>
        </p:nvSpPr>
        <p:spPr bwMode="auto">
          <a:noFill/>
          <a:ln>
            <a:miter lim="800000"/>
            <a:headEnd/>
            <a:tailEnd/>
          </a:ln>
        </p:spPr>
        <p:txBody>
          <a:bodyPr/>
          <a:lstStyle/>
          <a:p>
            <a:fld id="{A6CC73C1-0C73-4437-803E-8266B6550A53}" type="slidenum">
              <a:rPr lang="it-IT" altLang="en-US"/>
              <a:pPr/>
              <a:t>45</a:t>
            </a:fld>
            <a:endParaRPr lang="it-IT" altLang="en-US"/>
          </a:p>
        </p:txBody>
      </p:sp>
      <p:graphicFrame>
        <p:nvGraphicFramePr>
          <p:cNvPr id="7" name="Tabella 6"/>
          <p:cNvGraphicFramePr>
            <a:graphicFrameLocks noGrp="1"/>
          </p:cNvGraphicFramePr>
          <p:nvPr/>
        </p:nvGraphicFramePr>
        <p:xfrm>
          <a:off x="214313" y="1357313"/>
          <a:ext cx="8574088" cy="2608263"/>
        </p:xfrm>
        <a:graphic>
          <a:graphicData uri="http://schemas.openxmlformats.org/drawingml/2006/table">
            <a:tbl>
              <a:tblPr/>
              <a:tblGrid>
                <a:gridCol w="162520">
                  <a:extLst>
                    <a:ext uri="{9D8B030D-6E8A-4147-A177-3AD203B41FA5}">
                      <a16:colId xmlns:a16="http://schemas.microsoft.com/office/drawing/2014/main" val="20000"/>
                    </a:ext>
                  </a:extLst>
                </a:gridCol>
                <a:gridCol w="4036727">
                  <a:extLst>
                    <a:ext uri="{9D8B030D-6E8A-4147-A177-3AD203B41FA5}">
                      <a16:colId xmlns:a16="http://schemas.microsoft.com/office/drawing/2014/main" val="20001"/>
                    </a:ext>
                  </a:extLst>
                </a:gridCol>
                <a:gridCol w="209535">
                  <a:extLst>
                    <a:ext uri="{9D8B030D-6E8A-4147-A177-3AD203B41FA5}">
                      <a16:colId xmlns:a16="http://schemas.microsoft.com/office/drawing/2014/main" val="20002"/>
                    </a:ext>
                  </a:extLst>
                </a:gridCol>
                <a:gridCol w="328590">
                  <a:extLst>
                    <a:ext uri="{9D8B030D-6E8A-4147-A177-3AD203B41FA5}">
                      <a16:colId xmlns:a16="http://schemas.microsoft.com/office/drawing/2014/main" val="20003"/>
                    </a:ext>
                  </a:extLst>
                </a:gridCol>
                <a:gridCol w="3622419">
                  <a:extLst>
                    <a:ext uri="{9D8B030D-6E8A-4147-A177-3AD203B41FA5}">
                      <a16:colId xmlns:a16="http://schemas.microsoft.com/office/drawing/2014/main" val="20004"/>
                    </a:ext>
                  </a:extLst>
                </a:gridCol>
                <a:gridCol w="214297">
                  <a:extLst>
                    <a:ext uri="{9D8B030D-6E8A-4147-A177-3AD203B41FA5}">
                      <a16:colId xmlns:a16="http://schemas.microsoft.com/office/drawing/2014/main" val="20005"/>
                    </a:ext>
                  </a:extLst>
                </a:gridCol>
              </a:tblGrid>
              <a:tr h="411570">
                <a:tc gridSpan="6">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it-IT" sz="1800" b="1" i="0" u="none" strike="noStrike" cap="none" normalizeH="0" baseline="0">
                          <a:ln>
                            <a:noFill/>
                          </a:ln>
                          <a:solidFill>
                            <a:schemeClr val="tx1"/>
                          </a:solidFill>
                          <a:effectLst/>
                          <a:latin typeface="Book Antiqua" pitchFamily="18" charset="0"/>
                          <a:ea typeface="ＭＳ Ｐゴシック" charset="-128"/>
                        </a:rPr>
                        <a:t>STATO PATRIMONIALE 31/12/20X0</a:t>
                      </a:r>
                    </a:p>
                  </a:txBody>
                  <a:tcPr marL="68560" marR="68560" marT="0" marB="0"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365904">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a:ln>
                          <a:noFill/>
                        </a:ln>
                        <a:solidFill>
                          <a:schemeClr val="tx1"/>
                        </a:solidFill>
                        <a:effectLst/>
                        <a:latin typeface="Book Antiqua" pitchFamily="18" charset="0"/>
                        <a:ea typeface="ＭＳ Ｐゴシック" charset="-128"/>
                      </a:endParaRPr>
                    </a:p>
                  </a:txBody>
                  <a:tcPr marL="68560" marR="6856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68560" marR="6856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000000"/>
                        </a:solidFill>
                        <a:effectLst/>
                        <a:latin typeface="Book Antiqua" pitchFamily="18" charset="0"/>
                        <a:ea typeface="ＭＳ Ｐゴシック" charset="-128"/>
                      </a:endParaRPr>
                    </a:p>
                  </a:txBody>
                  <a:tcPr marL="68560" marR="68560" marT="0" marB="0"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824093">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Book Antiqua" pitchFamily="18" charset="0"/>
                        <a:ea typeface="ＭＳ Ｐゴシック" charset="-128"/>
                      </a:endParaRP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Spese d</a:t>
                      </a:r>
                      <a:r>
                        <a:rPr kumimoji="0" lang="ja-JP" altLang="it-IT" sz="1800" b="0" i="0" u="none" strike="noStrike" cap="none" normalizeH="0" baseline="0">
                          <a:ln>
                            <a:noFill/>
                          </a:ln>
                          <a:solidFill>
                            <a:schemeClr val="tx1"/>
                          </a:solidFill>
                          <a:effectLst/>
                          <a:latin typeface="Book Antiqua" pitchFamily="18" charset="0"/>
                          <a:ea typeface="ＭＳ Ｐゴシック" charset="-128"/>
                        </a:rPr>
                        <a:t>’</a:t>
                      </a:r>
                      <a:r>
                        <a:rPr kumimoji="0" lang="it-IT" altLang="ja-JP" sz="1800" b="0" i="0" u="none" strike="noStrike" cap="none" normalizeH="0" baseline="0">
                          <a:ln>
                            <a:noFill/>
                          </a:ln>
                          <a:solidFill>
                            <a:schemeClr val="tx1"/>
                          </a:solidFill>
                          <a:effectLst/>
                          <a:latin typeface="Book Antiqua" pitchFamily="18" charset="0"/>
                          <a:ea typeface="ＭＳ Ｐゴシック" charset="-128"/>
                        </a:rPr>
                        <a:t>impianto                       35.000</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(da ammortizzare)</a:t>
                      </a:r>
                    </a:p>
                  </a:txBody>
                  <a:tcPr marL="68560" marR="6856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Capitale sociale                    200.000</a:t>
                      </a:r>
                    </a:p>
                    <a:p>
                      <a:pPr marL="0" marR="0" lvl="0" indent="0" algn="l" defTabSz="914400" rtl="0" eaLnBrk="1" fontAlgn="base" latinLnBrk="0" hangingPunct="1">
                        <a:lnSpc>
                          <a:spcPct val="150000"/>
                        </a:lnSpc>
                        <a:spcBef>
                          <a:spcPct val="0"/>
                        </a:spcBef>
                        <a:spcAft>
                          <a:spcPct val="0"/>
                        </a:spcAft>
                        <a:buClrTx/>
                        <a:buSzTx/>
                        <a:buFontTx/>
                        <a:buNone/>
                        <a:tabLst/>
                      </a:pPr>
                      <a:endParaRPr kumimoji="0" lang="it-IT" sz="1800" b="0" i="0" u="none" strike="noStrike" cap="none" normalizeH="0" baseline="0">
                        <a:ln>
                          <a:noFill/>
                        </a:ln>
                        <a:solidFill>
                          <a:srgbClr val="000000"/>
                        </a:solidFill>
                        <a:effectLst/>
                        <a:latin typeface="Book Antiqua" pitchFamily="18" charset="0"/>
                        <a:ea typeface="ＭＳ Ｐゴシック" charset="-128"/>
                      </a:endParaRP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503348">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Book Antiqua" pitchFamily="18" charset="0"/>
                        <a:ea typeface="ＭＳ Ｐゴシック" charset="-128"/>
                      </a:endParaRP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1" u="none" strike="noStrike" cap="none" normalizeH="0" baseline="0">
                          <a:ln>
                            <a:noFill/>
                          </a:ln>
                          <a:solidFill>
                            <a:schemeClr val="tx1"/>
                          </a:solidFill>
                          <a:effectLst/>
                          <a:latin typeface="Book Antiqua" pitchFamily="18" charset="0"/>
                          <a:ea typeface="ＭＳ Ｐゴシック" charset="-128"/>
                        </a:rPr>
                        <a:t>Altre attività                              </a:t>
                      </a:r>
                      <a:r>
                        <a:rPr kumimoji="0" lang="it-IT" sz="1800" b="0" i="1" u="sng" strike="noStrike" cap="none" normalizeH="0" baseline="0">
                          <a:ln>
                            <a:noFill/>
                          </a:ln>
                          <a:solidFill>
                            <a:schemeClr val="tx1"/>
                          </a:solidFill>
                          <a:effectLst/>
                          <a:latin typeface="Book Antiqua" pitchFamily="18" charset="0"/>
                          <a:ea typeface="ＭＳ Ｐゴシック" charset="-128"/>
                        </a:rPr>
                        <a:t>175.000</a:t>
                      </a:r>
                    </a:p>
                  </a:txBody>
                  <a:tcPr marL="68560" marR="6856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Utile                                         </a:t>
                      </a:r>
                      <a:r>
                        <a:rPr kumimoji="0" lang="it-IT" sz="1800" b="0" i="0" u="sng" strike="noStrike" cap="none" normalizeH="0" baseline="0">
                          <a:ln>
                            <a:noFill/>
                          </a:ln>
                          <a:solidFill>
                            <a:srgbClr val="000000"/>
                          </a:solidFill>
                          <a:effectLst/>
                          <a:latin typeface="Book Antiqua" pitchFamily="18" charset="0"/>
                          <a:ea typeface="ＭＳ Ｐゴシック" charset="-128"/>
                        </a:rPr>
                        <a:t>15.000</a:t>
                      </a: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503348">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endParaRPr kumimoji="0" lang="en-US" sz="1600" b="0" i="0" u="none" strike="noStrike" cap="none" normalizeH="0" baseline="0">
                        <a:ln>
                          <a:noFill/>
                        </a:ln>
                        <a:solidFill>
                          <a:schemeClr val="tx1"/>
                        </a:solidFill>
                        <a:effectLst/>
                        <a:latin typeface="Book Antiqua" pitchFamily="18" charset="0"/>
                        <a:ea typeface="ＭＳ Ｐゴシック" charset="-128"/>
                      </a:endParaRP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                                                   215.000</a:t>
                      </a:r>
                    </a:p>
                  </a:txBody>
                  <a:tcPr marL="68560" marR="68560" marT="0" marB="0"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ＭＳ Ｐゴシック" charset="-128"/>
                        </a:rPr>
                        <a:t>                                               215.000</a:t>
                      </a:r>
                    </a:p>
                  </a:txBody>
                  <a:tcPr marL="68560" marR="6856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Book Antiqua" pitchFamily="18" charset="0"/>
                        <a:ea typeface="ＭＳ Ｐゴシック" charset="-128"/>
                      </a:endParaRPr>
                    </a:p>
                  </a:txBody>
                  <a:tcPr marL="91413" marR="91413" marT="45762" marB="4576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5631" name="CasellaDiTesto 3"/>
          <p:cNvSpPr txBox="1">
            <a:spLocks noChangeArrowheads="1"/>
          </p:cNvSpPr>
          <p:nvPr/>
        </p:nvSpPr>
        <p:spPr bwMode="auto">
          <a:xfrm>
            <a:off x="381000" y="925513"/>
            <a:ext cx="8572500" cy="369887"/>
          </a:xfrm>
          <a:prstGeom prst="rect">
            <a:avLst/>
          </a:prstGeom>
          <a:noFill/>
          <a:ln w="9525">
            <a:noFill/>
            <a:miter lim="800000"/>
            <a:headEnd/>
            <a:tailEnd/>
          </a:ln>
        </p:spPr>
        <p:txBody>
          <a:bodyPr>
            <a:spAutoFit/>
          </a:bodyPr>
          <a:lstStyle/>
          <a:p>
            <a:pPr algn="just" eaLnBrk="1" hangingPunct="1"/>
            <a:r>
              <a:rPr lang="it-IT" altLang="en-US">
                <a:latin typeface="Book Antiqua" pitchFamily="18" charset="0"/>
              </a:rPr>
              <a:t>Supponiamo che lo Stato patrimoniale della società accolga i seguenti valori</a:t>
            </a:r>
          </a:p>
        </p:txBody>
      </p:sp>
      <p:sp>
        <p:nvSpPr>
          <p:cNvPr id="25632" name="Text Box 2"/>
          <p:cNvSpPr txBox="1">
            <a:spLocks noChangeArrowheads="1"/>
          </p:cNvSpPr>
          <p:nvPr/>
        </p:nvSpPr>
        <p:spPr bwMode="auto">
          <a:xfrm>
            <a:off x="0" y="0"/>
            <a:ext cx="9144000" cy="746125"/>
          </a:xfrm>
          <a:prstGeom prst="rect">
            <a:avLst/>
          </a:prstGeom>
          <a:solidFill>
            <a:schemeClr val="accent1"/>
          </a:solidFill>
          <a:ln w="9525">
            <a:solidFill>
              <a:schemeClr val="tx1"/>
            </a:solidFill>
            <a:miter lim="800000"/>
            <a:headEnd/>
            <a:tailEnd/>
          </a:ln>
        </p:spPr>
        <p:txBody>
          <a:bodyPr wrap="none" anchor="ctr"/>
          <a:lstStyle/>
          <a:p>
            <a:pPr marL="342900" indent="-342900" algn="ctr" eaLnBrk="1" hangingPunct="1">
              <a:lnSpc>
                <a:spcPct val="80000"/>
              </a:lnSpc>
            </a:pPr>
            <a:r>
              <a:rPr lang="it-IT" altLang="en-US" sz="2600">
                <a:solidFill>
                  <a:schemeClr val="bg1"/>
                </a:solidFill>
                <a:latin typeface="Book Antiqua" pitchFamily="18" charset="0"/>
                <a:cs typeface="Arial" pitchFamily="34" charset="0"/>
              </a:rPr>
              <a:t>Ipotesi b) </a:t>
            </a:r>
          </a:p>
          <a:p>
            <a:pPr marL="342900" indent="-342900" algn="ctr" eaLnBrk="1" hangingPunct="1">
              <a:lnSpc>
                <a:spcPct val="80000"/>
              </a:lnSpc>
            </a:pPr>
            <a:r>
              <a:rPr lang="it-IT" altLang="en-US" sz="2600">
                <a:solidFill>
                  <a:schemeClr val="bg1"/>
                </a:solidFill>
                <a:latin typeface="Book Antiqua" pitchFamily="18" charset="0"/>
                <a:cs typeface="Arial" pitchFamily="34" charset="0"/>
              </a:rPr>
              <a:t>Utili conseguiti &lt; Spese d</a:t>
            </a:r>
            <a:r>
              <a:rPr lang="ja-JP" altLang="it-IT" sz="2600">
                <a:solidFill>
                  <a:schemeClr val="bg1"/>
                </a:solidFill>
                <a:latin typeface="Book Antiqua" pitchFamily="18" charset="0"/>
                <a:cs typeface="Arial" pitchFamily="34" charset="0"/>
              </a:rPr>
              <a:t>’</a:t>
            </a:r>
            <a:r>
              <a:rPr lang="it-IT" altLang="ja-JP" sz="2600">
                <a:solidFill>
                  <a:schemeClr val="bg1"/>
                </a:solidFill>
                <a:latin typeface="Book Antiqua" pitchFamily="18" charset="0"/>
                <a:cs typeface="Arial" pitchFamily="34" charset="0"/>
              </a:rPr>
              <a:t>impianto non ammortizzate </a:t>
            </a:r>
            <a:endParaRPr lang="it-IT" altLang="en-US" sz="2600">
              <a:solidFill>
                <a:schemeClr val="bg1"/>
              </a:solidFill>
              <a:latin typeface="Book Antiqua" pitchFamily="18" charset="0"/>
              <a:cs typeface="Arial" pitchFamily="34" charset="0"/>
            </a:endParaRPr>
          </a:p>
        </p:txBody>
      </p:sp>
      <p:sp>
        <p:nvSpPr>
          <p:cNvPr id="25633" name="CasellaDiTesto 9"/>
          <p:cNvSpPr txBox="1">
            <a:spLocks noChangeArrowheads="1"/>
          </p:cNvSpPr>
          <p:nvPr/>
        </p:nvSpPr>
        <p:spPr bwMode="auto">
          <a:xfrm>
            <a:off x="457200" y="4267200"/>
            <a:ext cx="7924800" cy="369888"/>
          </a:xfrm>
          <a:prstGeom prst="rect">
            <a:avLst/>
          </a:prstGeom>
          <a:noFill/>
          <a:ln w="9525">
            <a:noFill/>
            <a:miter lim="800000"/>
            <a:headEnd/>
            <a:tailEnd/>
          </a:ln>
        </p:spPr>
        <p:txBody>
          <a:bodyPr>
            <a:spAutoFit/>
          </a:bodyPr>
          <a:lstStyle/>
          <a:p>
            <a:pPr eaLnBrk="1" hangingPunct="1"/>
            <a:r>
              <a:rPr lang="it-IT" altLang="en-US" b="1">
                <a:latin typeface="Book Antiqua" pitchFamily="18" charset="0"/>
                <a:cs typeface="Times New Roman" pitchFamily="18" charset="0"/>
              </a:rPr>
              <a:t>All</a:t>
            </a:r>
            <a:r>
              <a:rPr lang="ja-JP" altLang="it-IT" b="1">
                <a:latin typeface="Book Antiqua" pitchFamily="18" charset="0"/>
                <a:cs typeface="Times New Roman" pitchFamily="18" charset="0"/>
              </a:rPr>
              <a:t>’</a:t>
            </a:r>
            <a:r>
              <a:rPr lang="it-IT" altLang="ja-JP" b="1">
                <a:latin typeface="Book Antiqua" pitchFamily="18" charset="0"/>
                <a:cs typeface="Times New Roman" pitchFamily="18" charset="0"/>
              </a:rPr>
              <a:t>atto della destinazione dell</a:t>
            </a:r>
            <a:r>
              <a:rPr lang="ja-JP" altLang="it-IT" b="1">
                <a:latin typeface="Book Antiqua" pitchFamily="18" charset="0"/>
                <a:cs typeface="Times New Roman" pitchFamily="18" charset="0"/>
              </a:rPr>
              <a:t>’</a:t>
            </a:r>
            <a:r>
              <a:rPr lang="it-IT" altLang="ja-JP" b="1">
                <a:latin typeface="Book Antiqua" pitchFamily="18" charset="0"/>
                <a:cs typeface="Times New Roman" pitchFamily="18" charset="0"/>
              </a:rPr>
              <a:t>utile (esercizio 20X1)</a:t>
            </a:r>
            <a:r>
              <a:rPr lang="it-IT" altLang="ja-JP">
                <a:latin typeface="Times New Roman" pitchFamily="18" charset="0"/>
                <a:cs typeface="Times New Roman" pitchFamily="18" charset="0"/>
              </a:rPr>
              <a:t>:</a:t>
            </a:r>
            <a:endParaRPr lang="it-IT" altLang="en-US">
              <a:latin typeface="Times New Roman" pitchFamily="18" charset="0"/>
              <a:cs typeface="Times New Roman" pitchFamily="18" charset="0"/>
            </a:endParaRPr>
          </a:p>
        </p:txBody>
      </p:sp>
      <p:graphicFrame>
        <p:nvGraphicFramePr>
          <p:cNvPr id="11" name="Group 50"/>
          <p:cNvGraphicFramePr>
            <a:graphicFrameLocks noGrp="1"/>
          </p:cNvGraphicFramePr>
          <p:nvPr/>
        </p:nvGraphicFramePr>
        <p:xfrm>
          <a:off x="381000" y="4830763"/>
          <a:ext cx="8382000" cy="892176"/>
        </p:xfrm>
        <a:graphic>
          <a:graphicData uri="http://schemas.openxmlformats.org/drawingml/2006/table">
            <a:tbl>
              <a:tblPr/>
              <a:tblGrid>
                <a:gridCol w="1128713">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gridCol w="506412">
                  <a:extLst>
                    <a:ext uri="{9D8B030D-6E8A-4147-A177-3AD203B41FA5}">
                      <a16:colId xmlns:a16="http://schemas.microsoft.com/office/drawing/2014/main" val="20003"/>
                    </a:ext>
                  </a:extLst>
                </a:gridCol>
                <a:gridCol w="1306513">
                  <a:extLst>
                    <a:ext uri="{9D8B030D-6E8A-4147-A177-3AD203B41FA5}">
                      <a16:colId xmlns:a16="http://schemas.microsoft.com/office/drawing/2014/main" val="20004"/>
                    </a:ext>
                  </a:extLst>
                </a:gridCol>
                <a:gridCol w="1325562">
                  <a:extLst>
                    <a:ext uri="{9D8B030D-6E8A-4147-A177-3AD203B41FA5}">
                      <a16:colId xmlns:a16="http://schemas.microsoft.com/office/drawing/2014/main" val="20005"/>
                    </a:ext>
                  </a:extLst>
                </a:gridCol>
              </a:tblGrid>
              <a:tr h="297392">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xx/xx/x1</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Utile d</a:t>
                      </a:r>
                      <a:r>
                        <a:rPr kumimoji="0" lang="ja-JP" alt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r>
                        <a:rPr kumimoji="0" lang="it-IT" altLang="ja-JP"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esercizio</a:t>
                      </a:r>
                      <a:endPar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D</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15.000,00</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297392">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xx/xx/x1</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Riserva legale</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A</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750,00</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r h="297392">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xx/xx/x1</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Riserva non distribuibile</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A</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14.250,00</a:t>
                      </a:r>
                    </a:p>
                  </a:txBody>
                  <a:tcPr marT="45802" marB="45802"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1245063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3"/>
          <p:cNvSpPr txBox="1">
            <a:spLocks noChangeArrowheads="1"/>
          </p:cNvSpPr>
          <p:nvPr/>
        </p:nvSpPr>
        <p:spPr bwMode="auto">
          <a:xfrm>
            <a:off x="684213" y="1285875"/>
            <a:ext cx="7773987"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320">
                <a:solidFill>
                  <a:srgbClr val="000000"/>
                </a:solidFill>
                <a:miter lim="800000"/>
                <a:headEnd/>
                <a:tailEnd/>
              </a14:hiddenLine>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ctr" eaLnBrk="1" hangingPunct="1">
              <a:lnSpc>
                <a:spcPct val="150000"/>
              </a:lnSpc>
              <a:buFont typeface="Eras Demi ITC" charset="0"/>
              <a:buNone/>
            </a:pPr>
            <a:r>
              <a:rPr lang="en-GB" sz="4000" dirty="0">
                <a:solidFill>
                  <a:srgbClr val="000000"/>
                </a:solidFill>
                <a:latin typeface="Trebuchet MS" pitchFamily="34" charset="0"/>
              </a:rPr>
              <a:t>Le </a:t>
            </a:r>
            <a:r>
              <a:rPr lang="en-GB" sz="4000" dirty="0" err="1">
                <a:solidFill>
                  <a:srgbClr val="000000"/>
                </a:solidFill>
                <a:latin typeface="Trebuchet MS" pitchFamily="34" charset="0"/>
              </a:rPr>
              <a:t>attività</a:t>
            </a:r>
            <a:r>
              <a:rPr lang="en-GB" sz="4000" dirty="0">
                <a:solidFill>
                  <a:srgbClr val="000000"/>
                </a:solidFill>
                <a:latin typeface="Trebuchet MS" pitchFamily="34" charset="0"/>
              </a:rPr>
              <a:t> </a:t>
            </a:r>
            <a:r>
              <a:rPr lang="en-GB" sz="4000" dirty="0" err="1">
                <a:solidFill>
                  <a:srgbClr val="000000"/>
                </a:solidFill>
                <a:latin typeface="Trebuchet MS" pitchFamily="34" charset="0"/>
              </a:rPr>
              <a:t>immateriali</a:t>
            </a:r>
            <a:r>
              <a:rPr lang="en-GB" sz="4000" dirty="0">
                <a:solidFill>
                  <a:srgbClr val="000000"/>
                </a:solidFill>
                <a:latin typeface="Trebuchet MS" pitchFamily="34" charset="0"/>
              </a:rPr>
              <a:t> </a:t>
            </a:r>
          </a:p>
          <a:p>
            <a:pPr algn="ctr" eaLnBrk="1" hangingPunct="1">
              <a:lnSpc>
                <a:spcPct val="150000"/>
              </a:lnSpc>
              <a:buFont typeface="Eras Demi ITC" charset="0"/>
              <a:buNone/>
            </a:pPr>
            <a:r>
              <a:rPr lang="en-GB" sz="4000" dirty="0" err="1">
                <a:solidFill>
                  <a:srgbClr val="000000"/>
                </a:solidFill>
                <a:latin typeface="Trebuchet MS" pitchFamily="34" charset="0"/>
              </a:rPr>
              <a:t>dello</a:t>
            </a:r>
            <a:r>
              <a:rPr lang="en-GB" sz="4000" dirty="0">
                <a:solidFill>
                  <a:srgbClr val="000000"/>
                </a:solidFill>
                <a:latin typeface="Trebuchet MS" pitchFamily="34" charset="0"/>
              </a:rPr>
              <a:t> IAS 38</a:t>
            </a:r>
          </a:p>
        </p:txBody>
      </p:sp>
      <p:sp>
        <p:nvSpPr>
          <p:cNvPr id="33795" name="Text Box 6"/>
          <p:cNvSpPr txBox="1">
            <a:spLocks noChangeArrowheads="1"/>
          </p:cNvSpPr>
          <p:nvPr/>
        </p:nvSpPr>
        <p:spPr bwMode="auto">
          <a:xfrm>
            <a:off x="6444208" y="583307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r" eaLnBrk="1" hangingPunct="1"/>
            <a:fld id="{99057A44-0F1D-C84D-B674-0C6465D05D17}" type="slidenum">
              <a:rPr lang="en-GB" sz="1400">
                <a:solidFill>
                  <a:srgbClr val="000000"/>
                </a:solidFill>
                <a:latin typeface="Trebuchet MS" pitchFamily="34" charset="0"/>
              </a:rPr>
              <a:pPr algn="r" eaLnBrk="1" hangingPunct="1"/>
              <a:t>46</a:t>
            </a:fld>
            <a:endParaRPr lang="en-GB" sz="1400">
              <a:solidFill>
                <a:srgbClr val="000000"/>
              </a:solidFill>
              <a:latin typeface="Trebuchet MS" pitchFamily="34" charset="0"/>
            </a:endParaRPr>
          </a:p>
        </p:txBody>
      </p:sp>
      <p:pic>
        <p:nvPicPr>
          <p:cNvPr id="33796" name="Picture 8" descr="C:\Documents and Settings\Windows Xp Pro\Impostazioni locali\Temporary Internet Files\Content.IE5\3J4SNO3H\MCj04382730000[1].wmf"/>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714625" y="5259388"/>
            <a:ext cx="364331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egnaposto numero diapositiva 1"/>
          <p:cNvSpPr>
            <a:spLocks noGrp="1"/>
          </p:cNvSpPr>
          <p:nvPr>
            <p:ph type="sldNum" sz="quarter" idx="12"/>
          </p:nvPr>
        </p:nvSpPr>
        <p:spPr/>
        <p:txBody>
          <a:bodyPr/>
          <a:lstStyle/>
          <a:p>
            <a:fld id="{4FAB73BC-B049-4115-A692-8D63A059BFB8}" type="slidenum">
              <a:rPr lang="en-US" smtClean="0"/>
              <a:pPr/>
              <a:t>46</a:t>
            </a:fld>
            <a:endParaRPr lang="en-US"/>
          </a:p>
        </p:txBody>
      </p:sp>
    </p:spTree>
    <p:extLst>
      <p:ext uri="{BB962C8B-B14F-4D97-AF65-F5344CB8AC3E}">
        <p14:creationId xmlns:p14="http://schemas.microsoft.com/office/powerpoint/2010/main" val="3418687969"/>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4788090" y="63561"/>
            <a:ext cx="36750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b="1" dirty="0">
                <a:latin typeface="Trebuchet MS" pitchFamily="34" charset="0"/>
              </a:rPr>
              <a:t>Prima iscrizione (</a:t>
            </a:r>
            <a:r>
              <a:rPr lang="it-IT" b="1" dirty="0" err="1">
                <a:latin typeface="Trebuchet MS" pitchFamily="34" charset="0"/>
              </a:rPr>
              <a:t>recognition</a:t>
            </a:r>
            <a:r>
              <a:rPr lang="it-IT" b="1" dirty="0">
                <a:latin typeface="Trebuchet MS" pitchFamily="34" charset="0"/>
              </a:rPr>
              <a:t>) </a:t>
            </a:r>
          </a:p>
        </p:txBody>
      </p:sp>
      <p:sp>
        <p:nvSpPr>
          <p:cNvPr id="35843" name="Rectangle 3"/>
          <p:cNvSpPr>
            <a:spLocks noChangeArrowheads="1"/>
          </p:cNvSpPr>
          <p:nvPr/>
        </p:nvSpPr>
        <p:spPr bwMode="auto">
          <a:xfrm>
            <a:off x="354203" y="581819"/>
            <a:ext cx="8450262" cy="887413"/>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90000"/>
              </a:lnSpc>
              <a:spcBef>
                <a:spcPct val="50000"/>
              </a:spcBef>
              <a:buClr>
                <a:schemeClr val="tx2"/>
              </a:buClr>
              <a:buFont typeface="Wingdings" pitchFamily="2" charset="2"/>
              <a:buNone/>
              <a:tabLst>
                <a:tab pos="0" algn="l"/>
              </a:tabLst>
            </a:pPr>
            <a:r>
              <a:rPr lang="it-IT" sz="1900" b="1" i="1" dirty="0">
                <a:latin typeface="Trebuchet MS" pitchFamily="34" charset="0"/>
              </a:rPr>
              <a:t>Un</a:t>
            </a:r>
            <a:r>
              <a:rPr lang="ja-JP" altLang="it-IT" sz="1900" b="1" i="1" dirty="0">
                <a:latin typeface="Trebuchet MS" pitchFamily="34" charset="0"/>
              </a:rPr>
              <a:t>’</a:t>
            </a:r>
            <a:r>
              <a:rPr lang="it-IT" altLang="ja-JP" sz="1900" b="1" i="1" dirty="0">
                <a:latin typeface="Trebuchet MS" pitchFamily="34" charset="0"/>
              </a:rPr>
              <a:t>attività immateriale è un</a:t>
            </a:r>
            <a:r>
              <a:rPr lang="ja-JP" altLang="it-IT" sz="1900" b="1" i="1" dirty="0">
                <a:latin typeface="Trebuchet MS" pitchFamily="34" charset="0"/>
              </a:rPr>
              <a:t>’</a:t>
            </a:r>
            <a:r>
              <a:rPr lang="it-IT" altLang="ja-JP" sz="1900" b="1" i="1" dirty="0">
                <a:latin typeface="Trebuchet MS" pitchFamily="34" charset="0"/>
              </a:rPr>
              <a:t>attività identificabile, non monetaria, priva di consistenza fisica. Secondo lo IAS 38, un</a:t>
            </a:r>
            <a:r>
              <a:rPr lang="ja-JP" altLang="it-IT" sz="1900" b="1" i="1" dirty="0">
                <a:latin typeface="Trebuchet MS" pitchFamily="34" charset="0"/>
              </a:rPr>
              <a:t>’</a:t>
            </a:r>
            <a:r>
              <a:rPr lang="it-IT" altLang="ja-JP" sz="1900" b="1" i="1" dirty="0">
                <a:latin typeface="Trebuchet MS" pitchFamily="34" charset="0"/>
              </a:rPr>
              <a:t>attività immateriale, per </a:t>
            </a:r>
            <a:r>
              <a:rPr lang="it-IT" altLang="ja-JP" sz="2000" b="1" i="1" dirty="0">
                <a:latin typeface="Trebuchet MS" pitchFamily="34" charset="0"/>
              </a:rPr>
              <a:t>essere riconosciuta </a:t>
            </a:r>
            <a:r>
              <a:rPr lang="it-IT" altLang="ja-JP" sz="2000" b="1" i="1" dirty="0" err="1">
                <a:latin typeface="Trebuchet MS" pitchFamily="34" charset="0"/>
              </a:rPr>
              <a:t>nell</a:t>
            </a:r>
            <a:r>
              <a:rPr lang="ja-JP" altLang="it-IT" sz="2000" b="1" i="1" dirty="0">
                <a:latin typeface="Trebuchet MS" pitchFamily="34" charset="0"/>
              </a:rPr>
              <a:t>’</a:t>
            </a:r>
            <a:r>
              <a:rPr lang="it-IT" altLang="ja-JP" sz="2000" b="1" i="1" dirty="0">
                <a:latin typeface="Trebuchet MS" pitchFamily="34" charset="0"/>
              </a:rPr>
              <a:t>attivo, </a:t>
            </a:r>
            <a:r>
              <a:rPr lang="it-IT" altLang="ja-JP" sz="1900" b="1" i="1" dirty="0">
                <a:latin typeface="Trebuchet MS" pitchFamily="34" charset="0"/>
              </a:rPr>
              <a:t>deve:</a:t>
            </a:r>
            <a:endParaRPr lang="it-IT" sz="1900" b="1" i="1" dirty="0">
              <a:latin typeface="Trebuchet MS" pitchFamily="34" charset="0"/>
            </a:endParaRPr>
          </a:p>
        </p:txBody>
      </p:sp>
      <p:sp>
        <p:nvSpPr>
          <p:cNvPr id="35844" name="Rectangle 4"/>
          <p:cNvSpPr>
            <a:spLocks noChangeArrowheads="1"/>
          </p:cNvSpPr>
          <p:nvPr/>
        </p:nvSpPr>
        <p:spPr bwMode="auto">
          <a:xfrm>
            <a:off x="2843806" y="1635522"/>
            <a:ext cx="63001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90000"/>
              </a:lnSpc>
              <a:spcBef>
                <a:spcPct val="50000"/>
              </a:spcBef>
              <a:buClr>
                <a:schemeClr val="tx2"/>
              </a:buClr>
              <a:buFont typeface="Wingdings" pitchFamily="2" charset="2"/>
              <a:buNone/>
            </a:pPr>
            <a:r>
              <a:rPr lang="it-IT" sz="2000" dirty="0">
                <a:latin typeface="Trebuchet MS" pitchFamily="34" charset="0"/>
              </a:rPr>
              <a:t>l</a:t>
            </a:r>
            <a:r>
              <a:rPr lang="ja-JP" altLang="it-IT" sz="2000" dirty="0">
                <a:latin typeface="Trebuchet MS" pitchFamily="34" charset="0"/>
              </a:rPr>
              <a:t>’</a:t>
            </a:r>
            <a:r>
              <a:rPr lang="it-IT" altLang="ja-JP" sz="2000" dirty="0">
                <a:latin typeface="Trebuchet MS" pitchFamily="34" charset="0"/>
              </a:rPr>
              <a:t>attività deve essere separabile e quindi trasferibile e deve derivare da diritti contrattuali o legali</a:t>
            </a:r>
            <a:endParaRPr lang="it-IT" sz="2000" dirty="0">
              <a:latin typeface="Trebuchet MS" pitchFamily="34" charset="0"/>
            </a:endParaRPr>
          </a:p>
        </p:txBody>
      </p:sp>
      <p:sp>
        <p:nvSpPr>
          <p:cNvPr id="35845" name="Rectangle 5"/>
          <p:cNvSpPr>
            <a:spLocks noChangeArrowheads="1"/>
          </p:cNvSpPr>
          <p:nvPr/>
        </p:nvSpPr>
        <p:spPr bwMode="auto">
          <a:xfrm>
            <a:off x="179512" y="1645444"/>
            <a:ext cx="2057400" cy="685800"/>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r>
              <a:rPr lang="it-IT" sz="2000" dirty="0">
                <a:latin typeface="Trebuchet MS" pitchFamily="34" charset="0"/>
              </a:rPr>
              <a:t>1) Essere </a:t>
            </a:r>
          </a:p>
          <a:p>
            <a:r>
              <a:rPr lang="it-IT" sz="2000" dirty="0">
                <a:latin typeface="Trebuchet MS" pitchFamily="34" charset="0"/>
              </a:rPr>
              <a:t>    Identificabile </a:t>
            </a:r>
          </a:p>
        </p:txBody>
      </p:sp>
      <p:sp>
        <p:nvSpPr>
          <p:cNvPr id="35846" name="Rectangle 6"/>
          <p:cNvSpPr>
            <a:spLocks noChangeArrowheads="1"/>
          </p:cNvSpPr>
          <p:nvPr/>
        </p:nvSpPr>
        <p:spPr bwMode="auto">
          <a:xfrm>
            <a:off x="2806890" y="2361654"/>
            <a:ext cx="633711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90000"/>
              </a:lnSpc>
              <a:spcBef>
                <a:spcPct val="50000"/>
              </a:spcBef>
            </a:pPr>
            <a:r>
              <a:rPr lang="it-IT" sz="2000" dirty="0">
                <a:latin typeface="Trebuchet MS" pitchFamily="34" charset="0"/>
              </a:rPr>
              <a:t>è probabile che generi futuri benefici economici che siano specificamente attribuibili a quelle attività e il costo sia individuabile in modo attendibile</a:t>
            </a:r>
          </a:p>
        </p:txBody>
      </p:sp>
      <p:sp>
        <p:nvSpPr>
          <p:cNvPr id="35847" name="Text Box 7"/>
          <p:cNvSpPr txBox="1">
            <a:spLocks noChangeArrowheads="1"/>
          </p:cNvSpPr>
          <p:nvPr/>
        </p:nvSpPr>
        <p:spPr bwMode="auto">
          <a:xfrm>
            <a:off x="107504" y="2492896"/>
            <a:ext cx="2368260" cy="692497"/>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4163" indent="-284163"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900" dirty="0">
                <a:latin typeface="Trebuchet MS" pitchFamily="34" charset="0"/>
              </a:rPr>
              <a:t>2) Produrre benefici </a:t>
            </a:r>
            <a:r>
              <a:rPr lang="it-IT" sz="2000" dirty="0">
                <a:latin typeface="Trebuchet MS" pitchFamily="34" charset="0"/>
              </a:rPr>
              <a:t>economici futuri</a:t>
            </a:r>
          </a:p>
        </p:txBody>
      </p:sp>
      <p:sp>
        <p:nvSpPr>
          <p:cNvPr id="35848" name="Rectangle 8"/>
          <p:cNvSpPr>
            <a:spLocks noChangeArrowheads="1"/>
          </p:cNvSpPr>
          <p:nvPr/>
        </p:nvSpPr>
        <p:spPr bwMode="auto">
          <a:xfrm>
            <a:off x="2806890" y="3321844"/>
            <a:ext cx="633711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90000"/>
              </a:lnSpc>
              <a:spcBef>
                <a:spcPct val="50000"/>
              </a:spcBef>
              <a:buClr>
                <a:schemeClr val="tx2"/>
              </a:buClr>
              <a:buFont typeface="Wingdings" pitchFamily="2" charset="2"/>
              <a:buNone/>
            </a:pPr>
            <a:r>
              <a:rPr lang="it-IT" sz="2000" dirty="0">
                <a:latin typeface="Trebuchet MS" pitchFamily="34" charset="0"/>
              </a:rPr>
              <a:t>esistono diritti legali (copyright, accordi commerciali, segreto industriale legalmente riconosciuto) che ne impediscono l</a:t>
            </a:r>
            <a:r>
              <a:rPr lang="ja-JP" altLang="it-IT" sz="2000" dirty="0">
                <a:latin typeface="Trebuchet MS" pitchFamily="34" charset="0"/>
              </a:rPr>
              <a:t>’</a:t>
            </a:r>
            <a:r>
              <a:rPr lang="it-IT" altLang="ja-JP" sz="2000" dirty="0">
                <a:latin typeface="Trebuchet MS" pitchFamily="34" charset="0"/>
              </a:rPr>
              <a:t>accesso da parte di altri</a:t>
            </a:r>
            <a:endParaRPr lang="it-IT" sz="2000" dirty="0">
              <a:latin typeface="Trebuchet MS" pitchFamily="34" charset="0"/>
            </a:endParaRPr>
          </a:p>
        </p:txBody>
      </p:sp>
      <p:sp>
        <p:nvSpPr>
          <p:cNvPr id="35849" name="Text Box 9"/>
          <p:cNvSpPr txBox="1">
            <a:spLocks noChangeArrowheads="1"/>
          </p:cNvSpPr>
          <p:nvPr/>
        </p:nvSpPr>
        <p:spPr bwMode="auto">
          <a:xfrm>
            <a:off x="107504" y="3692351"/>
            <a:ext cx="2629246" cy="384721"/>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900" dirty="0">
                <a:latin typeface="Trebuchet MS" pitchFamily="34" charset="0"/>
              </a:rPr>
              <a:t>3) Essere controllabile</a:t>
            </a:r>
          </a:p>
        </p:txBody>
      </p:sp>
      <p:sp>
        <p:nvSpPr>
          <p:cNvPr id="35850" name="Text Box 10"/>
          <p:cNvSpPr txBox="1">
            <a:spLocks noChangeArrowheads="1"/>
          </p:cNvSpPr>
          <p:nvPr/>
        </p:nvSpPr>
        <p:spPr bwMode="auto">
          <a:xfrm>
            <a:off x="107504" y="4547736"/>
            <a:ext cx="2667000" cy="969496"/>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4163" indent="-284163"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900" dirty="0">
                <a:latin typeface="Trebuchet MS" pitchFamily="34" charset="0"/>
              </a:rPr>
              <a:t>4) Avere un costo misurabile in modo attendibile</a:t>
            </a:r>
          </a:p>
        </p:txBody>
      </p:sp>
      <p:sp>
        <p:nvSpPr>
          <p:cNvPr id="35851" name="Text Box 11"/>
          <p:cNvSpPr txBox="1">
            <a:spLocks noChangeArrowheads="1"/>
          </p:cNvSpPr>
          <p:nvPr/>
        </p:nvSpPr>
        <p:spPr bwMode="auto">
          <a:xfrm>
            <a:off x="107504" y="5806901"/>
            <a:ext cx="7431294" cy="1006475"/>
          </a:xfrm>
          <a:prstGeom prst="rect">
            <a:avLst/>
          </a:prstGeom>
          <a:solidFill>
            <a:srgbClr val="EFF9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r>
              <a:rPr lang="it-IT" sz="2000" dirty="0">
                <a:latin typeface="Trebuchet MS" pitchFamily="34" charset="0"/>
              </a:rPr>
              <a:t>Se non soddisfano tali condizioni, i costi sostenuti per l</a:t>
            </a:r>
            <a:r>
              <a:rPr lang="ja-JP" altLang="it-IT" sz="2000" dirty="0">
                <a:latin typeface="Trebuchet MS" pitchFamily="34" charset="0"/>
              </a:rPr>
              <a:t>’</a:t>
            </a:r>
            <a:r>
              <a:rPr lang="it-IT" altLang="ja-JP" sz="2000" dirty="0">
                <a:latin typeface="Trebuchet MS" pitchFamily="34" charset="0"/>
              </a:rPr>
              <a:t>acquisto non possono essere patrimonializzati e devono essere imputati direttamente a Conto Economico</a:t>
            </a:r>
            <a:endParaRPr lang="it-IT" sz="2000" dirty="0">
              <a:latin typeface="Trebuchet MS" pitchFamily="34" charset="0"/>
            </a:endParaRPr>
          </a:p>
        </p:txBody>
      </p:sp>
      <p:sp>
        <p:nvSpPr>
          <p:cNvPr id="35852" name="Rectangle 12"/>
          <p:cNvSpPr>
            <a:spLocks noChangeArrowheads="1"/>
          </p:cNvSpPr>
          <p:nvPr/>
        </p:nvSpPr>
        <p:spPr bwMode="auto">
          <a:xfrm>
            <a:off x="2843807" y="4601244"/>
            <a:ext cx="5960657"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90000"/>
              </a:lnSpc>
              <a:spcBef>
                <a:spcPct val="50000"/>
              </a:spcBef>
              <a:buClr>
                <a:schemeClr val="tx2"/>
              </a:buClr>
              <a:buFont typeface="Wingdings" pitchFamily="2" charset="2"/>
              <a:buNone/>
            </a:pPr>
            <a:r>
              <a:rPr lang="it-IT" sz="2000" i="1" dirty="0">
                <a:latin typeface="Trebuchet MS" pitchFamily="34" charset="0"/>
              </a:rPr>
              <a:t>Il concetto di costo assume diversi significati in ragione delle modalità di acquisizione dell’</a:t>
            </a:r>
            <a:r>
              <a:rPr lang="it-IT" altLang="ja-JP" sz="2000" i="1" dirty="0">
                <a:latin typeface="Trebuchet MS" pitchFamily="34" charset="0"/>
              </a:rPr>
              <a:t>attività immateriale</a:t>
            </a:r>
            <a:endParaRPr lang="it-IT" sz="2000" dirty="0">
              <a:latin typeface="Trebuchet MS" pitchFamily="34" charset="0"/>
            </a:endParaRP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47</a:t>
            </a:fld>
            <a:endParaRPr lang="en-US"/>
          </a:p>
        </p:txBody>
      </p:sp>
    </p:spTree>
    <p:extLst>
      <p:ext uri="{BB962C8B-B14F-4D97-AF65-F5344CB8AC3E}">
        <p14:creationId xmlns:p14="http://schemas.microsoft.com/office/powerpoint/2010/main" val="27977846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1906" name="Rectangle 2"/>
          <p:cNvSpPr>
            <a:spLocks noChangeArrowheads="1"/>
          </p:cNvSpPr>
          <p:nvPr/>
        </p:nvSpPr>
        <p:spPr bwMode="auto">
          <a:xfrm>
            <a:off x="517681" y="668471"/>
            <a:ext cx="8089900" cy="3886200"/>
          </a:xfrm>
          <a:prstGeom prst="rect">
            <a:avLst/>
          </a:prstGeom>
          <a:noFill/>
          <a:ln w="9525">
            <a:noFill/>
            <a:miter lim="800000"/>
            <a:headEnd/>
            <a:tailEnd/>
          </a:ln>
          <a:effectLst/>
        </p:spPr>
        <p:txBody>
          <a:bodyPr lIns="87292" tIns="43647" rIns="87292" bIns="43647"/>
          <a:lstStyle/>
          <a:p>
            <a:pPr>
              <a:spcBef>
                <a:spcPct val="55000"/>
              </a:spcBef>
              <a:buClr>
                <a:schemeClr val="hlink"/>
              </a:buClr>
              <a:buSzPct val="70000"/>
              <a:buFont typeface="Wingdings" pitchFamily="2" charset="2"/>
              <a:buNone/>
            </a:pPr>
            <a:r>
              <a:rPr lang="it-IT" sz="1400" dirty="0">
                <a:latin typeface="Trebuchet MS" pitchFamily="34" charset="0"/>
              </a:rPr>
              <a:t>Le possibilità di capitalizzazione di costi sarà ridotta. Lo IAS 38 richiede espressamente che alcuni oneri immateriali siano spesati a conto economico. In taluni casi (ad es. costi di sviluppo software) la dimostrazione </a:t>
            </a:r>
            <a:r>
              <a:rPr lang="it-IT" sz="1400" dirty="0" err="1">
                <a:latin typeface="Trebuchet MS" pitchFamily="34" charset="0"/>
              </a:rPr>
              <a:t>dell</a:t>
            </a:r>
            <a:r>
              <a:rPr lang="ja-JP" altLang="it-IT" sz="1400" dirty="0">
                <a:latin typeface="Trebuchet MS" pitchFamily="34" charset="0"/>
              </a:rPr>
              <a:t>’</a:t>
            </a:r>
            <a:r>
              <a:rPr lang="it-IT" altLang="ja-JP" sz="1400" dirty="0">
                <a:latin typeface="Trebuchet MS" pitchFamily="34" charset="0"/>
              </a:rPr>
              <a:t>effettiva utilità della spesa condiziona la possibilità di capitalizzazione.</a:t>
            </a:r>
          </a:p>
          <a:p>
            <a:pPr>
              <a:spcBef>
                <a:spcPct val="20000"/>
              </a:spcBef>
              <a:buClr>
                <a:schemeClr val="hlink"/>
              </a:buClr>
              <a:buSzPct val="70000"/>
              <a:buFont typeface="Wingdings" pitchFamily="2" charset="2"/>
              <a:buNone/>
            </a:pPr>
            <a:r>
              <a:rPr lang="it-IT" sz="1400" dirty="0">
                <a:latin typeface="Trebuchet MS" pitchFamily="34" charset="0"/>
              </a:rPr>
              <a:t>Devono essere spesati a conto economico:</a:t>
            </a:r>
          </a:p>
          <a:p>
            <a:pPr marL="582613" lvl="1" indent="-198438">
              <a:spcBef>
                <a:spcPct val="20000"/>
              </a:spcBef>
              <a:buClr>
                <a:schemeClr val="tx1"/>
              </a:buClr>
              <a:buFontTx/>
              <a:buChar char="–"/>
            </a:pPr>
            <a:r>
              <a:rPr lang="it-IT" sz="1400" dirty="0">
                <a:latin typeface="Trebuchet MS" pitchFamily="34" charset="0"/>
              </a:rPr>
              <a:t>Costi di ricerca</a:t>
            </a:r>
          </a:p>
          <a:p>
            <a:pPr marL="582613" lvl="1" indent="-198438">
              <a:spcBef>
                <a:spcPct val="20000"/>
              </a:spcBef>
              <a:buClr>
                <a:schemeClr val="tx1"/>
              </a:buClr>
              <a:buFontTx/>
              <a:buChar char="–"/>
            </a:pPr>
            <a:r>
              <a:rPr lang="it-IT" sz="1400" b="1" dirty="0">
                <a:latin typeface="Trebuchet MS" pitchFamily="34" charset="0"/>
              </a:rPr>
              <a:t>Costi sostenuti prima della apertura di un nuovo stabilimento, costi di start-up sostenuti prima che gli impianti producano a regime</a:t>
            </a:r>
          </a:p>
          <a:p>
            <a:pPr marL="582613" lvl="1" indent="-198438">
              <a:spcBef>
                <a:spcPct val="20000"/>
              </a:spcBef>
              <a:buClr>
                <a:schemeClr val="tx1"/>
              </a:buClr>
              <a:buFontTx/>
              <a:buChar char="–"/>
            </a:pPr>
            <a:r>
              <a:rPr lang="it-IT" sz="1400" b="1" dirty="0">
                <a:latin typeface="Trebuchet MS" pitchFamily="34" charset="0"/>
              </a:rPr>
              <a:t>Spese di costituzione</a:t>
            </a:r>
          </a:p>
          <a:p>
            <a:pPr marL="582613" lvl="1" indent="-198438">
              <a:spcBef>
                <a:spcPct val="20000"/>
              </a:spcBef>
              <a:buClr>
                <a:schemeClr val="tx1"/>
              </a:buClr>
              <a:buFontTx/>
              <a:buChar char="–"/>
            </a:pPr>
            <a:r>
              <a:rPr lang="it-IT" sz="1400" dirty="0">
                <a:latin typeface="Trebuchet MS" pitchFamily="34" charset="0"/>
              </a:rPr>
              <a:t>Costi di formazione e addestramento personale</a:t>
            </a:r>
          </a:p>
          <a:p>
            <a:pPr marL="582613" lvl="1" indent="-198438">
              <a:spcBef>
                <a:spcPct val="20000"/>
              </a:spcBef>
              <a:buClr>
                <a:schemeClr val="tx1"/>
              </a:buClr>
              <a:buFontTx/>
              <a:buChar char="–"/>
            </a:pPr>
            <a:r>
              <a:rPr lang="it-IT" sz="1400" dirty="0">
                <a:latin typeface="Trebuchet MS" pitchFamily="34" charset="0"/>
              </a:rPr>
              <a:t>Costi di pubblicità e oneri relativi</a:t>
            </a:r>
          </a:p>
          <a:p>
            <a:pPr marL="582613" lvl="1" indent="-198438">
              <a:spcBef>
                <a:spcPct val="20000"/>
              </a:spcBef>
              <a:buClr>
                <a:schemeClr val="tx1"/>
              </a:buClr>
              <a:buFontTx/>
              <a:buChar char="–"/>
            </a:pPr>
            <a:r>
              <a:rPr lang="it-IT" sz="1400" dirty="0">
                <a:latin typeface="Trebuchet MS" pitchFamily="34" charset="0"/>
              </a:rPr>
              <a:t>Costi di ristrutturazione e costi sostenuti per la riorganizzazione del business o di una linea di produzione</a:t>
            </a:r>
          </a:p>
          <a:p>
            <a:pPr>
              <a:lnSpc>
                <a:spcPct val="120000"/>
              </a:lnSpc>
              <a:spcBef>
                <a:spcPct val="50000"/>
              </a:spcBef>
              <a:buClr>
                <a:schemeClr val="hlink"/>
              </a:buClr>
              <a:buSzPct val="70000"/>
              <a:buFontTx/>
              <a:buChar char="–"/>
            </a:pPr>
            <a:r>
              <a:rPr lang="it-IT" sz="1400" dirty="0">
                <a:latin typeface="Trebuchet MS" pitchFamily="34" charset="0"/>
              </a:rPr>
              <a:t>Lo IAS 38 conduce, di fatto, ad una significativa riduzione nelle possibilità di capitalizzazione di oneri immateriali, con impatti negativi sul conto economico</a:t>
            </a:r>
          </a:p>
        </p:txBody>
      </p:sp>
      <p:sp>
        <p:nvSpPr>
          <p:cNvPr id="36867" name="Rectangle 3"/>
          <p:cNvSpPr>
            <a:spLocks noChangeArrowheads="1"/>
          </p:cNvSpPr>
          <p:nvPr/>
        </p:nvSpPr>
        <p:spPr bwMode="auto">
          <a:xfrm>
            <a:off x="417353" y="260648"/>
            <a:ext cx="45418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r>
              <a:rPr lang="it-IT" b="1" dirty="0">
                <a:latin typeface="Trebuchet MS" pitchFamily="34" charset="0"/>
              </a:rPr>
              <a:t>Capitalizzazioni di costi pluriennali</a:t>
            </a:r>
          </a:p>
        </p:txBody>
      </p:sp>
      <p:sp>
        <p:nvSpPr>
          <p:cNvPr id="36868" name="Text Box 4"/>
          <p:cNvSpPr txBox="1">
            <a:spLocks noChangeArrowheads="1"/>
          </p:cNvSpPr>
          <p:nvPr/>
        </p:nvSpPr>
        <p:spPr bwMode="auto">
          <a:xfrm>
            <a:off x="533400" y="4654004"/>
            <a:ext cx="7566992" cy="1511300"/>
          </a:xfrm>
          <a:prstGeom prst="rect">
            <a:avLst/>
          </a:prstGeom>
          <a:solidFill>
            <a:schemeClr val="bg1"/>
          </a:solidFill>
          <a:ln w="31750">
            <a:solidFill>
              <a:srgbClr val="FFFF00"/>
            </a:solidFill>
            <a:miter lim="800000"/>
            <a:headEnd/>
            <a:tailEnd/>
          </a:ln>
        </p:spPr>
        <p:txBody>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buFont typeface="Wingdings" pitchFamily="2" charset="2"/>
              <a:buChar char="Ø"/>
            </a:pPr>
            <a:r>
              <a:rPr lang="it-IT" sz="1400" u="sng" dirty="0">
                <a:latin typeface="Trebuchet MS" pitchFamily="34" charset="0"/>
              </a:rPr>
              <a:t> I principi contabili italiani</a:t>
            </a:r>
            <a:r>
              <a:rPr lang="it-IT" sz="1400" dirty="0">
                <a:latin typeface="Trebuchet MS" pitchFamily="34" charset="0"/>
              </a:rPr>
              <a:t> </a:t>
            </a:r>
            <a:r>
              <a:rPr lang="it-IT" sz="1400" dirty="0">
                <a:solidFill>
                  <a:schemeClr val="accent2"/>
                </a:solidFill>
                <a:latin typeface="Trebuchet MS" pitchFamily="34" charset="0"/>
              </a:rPr>
              <a:t>non obbligano, ma consentono </a:t>
            </a:r>
            <a:r>
              <a:rPr lang="it-IT" sz="1400" dirty="0">
                <a:latin typeface="Trebuchet MS" pitchFamily="34" charset="0"/>
              </a:rPr>
              <a:t>alle imprese di capitalizzare i costi su attività immateriali in presenza del ricorso dei requisiti di </a:t>
            </a:r>
            <a:r>
              <a:rPr lang="it-IT" sz="1400" dirty="0" err="1">
                <a:latin typeface="Trebuchet MS" pitchFamily="34" charset="0"/>
              </a:rPr>
              <a:t>capitalizzabilità</a:t>
            </a:r>
            <a:r>
              <a:rPr lang="it-IT" sz="1400" dirty="0">
                <a:latin typeface="Trebuchet MS" pitchFamily="34" charset="0"/>
              </a:rPr>
              <a:t> (i.e</a:t>
            </a:r>
            <a:r>
              <a:rPr lang="it-IT" sz="1400" i="1" dirty="0">
                <a:latin typeface="Trebuchet MS" pitchFamily="34" charset="0"/>
              </a:rPr>
              <a:t>. </a:t>
            </a:r>
            <a:r>
              <a:rPr lang="it-IT" sz="1400" dirty="0">
                <a:latin typeface="Trebuchet MS" pitchFamily="34" charset="0"/>
              </a:rPr>
              <a:t>costi di sviluppo,</a:t>
            </a:r>
            <a:r>
              <a:rPr lang="it-IT" sz="1400" i="1" dirty="0">
                <a:latin typeface="Trebuchet MS" pitchFamily="34" charset="0"/>
              </a:rPr>
              <a:t> </a:t>
            </a:r>
            <a:r>
              <a:rPr lang="it-IT" sz="1400" dirty="0">
                <a:latin typeface="Trebuchet MS" pitchFamily="34" charset="0"/>
              </a:rPr>
              <a:t>Cfr. </a:t>
            </a:r>
            <a:r>
              <a:rPr lang="it-IT" sz="1400" i="1" dirty="0">
                <a:latin typeface="Trebuchet MS" pitchFamily="34" charset="0"/>
              </a:rPr>
              <a:t>c.c., art. 2426</a:t>
            </a:r>
            <a:r>
              <a:rPr lang="it-IT" sz="1400" dirty="0">
                <a:latin typeface="Trebuchet MS" pitchFamily="34" charset="0"/>
              </a:rPr>
              <a:t>)</a:t>
            </a:r>
          </a:p>
          <a:p>
            <a:pPr algn="just" eaLnBrk="1" hangingPunct="1">
              <a:buFont typeface="Wingdings" pitchFamily="2" charset="2"/>
              <a:buChar char="Ø"/>
            </a:pPr>
            <a:r>
              <a:rPr lang="it-IT" sz="1400" u="sng" dirty="0">
                <a:latin typeface="Trebuchet MS" pitchFamily="34" charset="0"/>
              </a:rPr>
              <a:t> I principi contabili internazionali</a:t>
            </a:r>
            <a:r>
              <a:rPr lang="it-IT" sz="1400" dirty="0">
                <a:latin typeface="Trebuchet MS" pitchFamily="34" charset="0"/>
              </a:rPr>
              <a:t>, in presenza dei requisiti di </a:t>
            </a:r>
            <a:r>
              <a:rPr lang="it-IT" sz="1400" dirty="0" err="1">
                <a:latin typeface="Trebuchet MS" pitchFamily="34" charset="0"/>
              </a:rPr>
              <a:t>capitalizzabilità</a:t>
            </a:r>
            <a:r>
              <a:rPr lang="it-IT" sz="1400" dirty="0">
                <a:latin typeface="Trebuchet MS" pitchFamily="34" charset="0"/>
              </a:rPr>
              <a:t>, </a:t>
            </a:r>
            <a:r>
              <a:rPr lang="it-IT" sz="1400" b="1" dirty="0">
                <a:latin typeface="Trebuchet MS" pitchFamily="34" charset="0"/>
              </a:rPr>
              <a:t>obbligano</a:t>
            </a:r>
            <a:r>
              <a:rPr lang="it-IT" sz="1400" dirty="0">
                <a:latin typeface="Trebuchet MS" pitchFamily="34" charset="0"/>
              </a:rPr>
              <a:t> le imprese a capitalizzare i costi sostenuti (i.e. i costi di sviluppo, se ricorrono specifiche condizioni, </a:t>
            </a:r>
            <a:r>
              <a:rPr lang="it-IT" sz="1400" u="sng" dirty="0">
                <a:latin typeface="Trebuchet MS" pitchFamily="34" charset="0"/>
              </a:rPr>
              <a:t>devono essere capitalizzati</a:t>
            </a:r>
            <a:r>
              <a:rPr lang="it-IT" sz="1400" dirty="0">
                <a:latin typeface="Trebuchet MS" pitchFamily="34" charset="0"/>
              </a:rPr>
              <a:t>)</a:t>
            </a: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48</a:t>
            </a:fld>
            <a:endParaRPr lang="en-US"/>
          </a:p>
        </p:txBody>
      </p:sp>
    </p:spTree>
    <p:extLst>
      <p:ext uri="{BB962C8B-B14F-4D97-AF65-F5344CB8AC3E}">
        <p14:creationId xmlns:p14="http://schemas.microsoft.com/office/powerpoint/2010/main" val="3269768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346596" y="185382"/>
            <a:ext cx="82105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sz="1600" b="1">
                <a:latin typeface="Trebuchet MS" pitchFamily="34" charset="0"/>
              </a:rPr>
              <a:t>IMMOBILIZZAZIONI IMMATERIALI  - Valutazione successiva (measurement)</a:t>
            </a:r>
          </a:p>
        </p:txBody>
      </p:sp>
      <p:sp>
        <p:nvSpPr>
          <p:cNvPr id="37891" name="Text Box 3"/>
          <p:cNvSpPr txBox="1">
            <a:spLocks noChangeArrowheads="1"/>
          </p:cNvSpPr>
          <p:nvPr/>
        </p:nvSpPr>
        <p:spPr bwMode="auto">
          <a:xfrm>
            <a:off x="179512" y="3140968"/>
            <a:ext cx="8735888"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just" eaLnBrk="1" hangingPunct="1">
              <a:lnSpc>
                <a:spcPct val="70000"/>
              </a:lnSpc>
              <a:spcBef>
                <a:spcPct val="50000"/>
              </a:spcBef>
              <a:buClr>
                <a:schemeClr val="tx2"/>
              </a:buClr>
              <a:buFont typeface="Wingdings" pitchFamily="2" charset="2"/>
              <a:buNone/>
            </a:pPr>
            <a:r>
              <a:rPr lang="it-IT" sz="1800" dirty="0">
                <a:latin typeface="Trebuchet MS" pitchFamily="34" charset="0"/>
              </a:rPr>
              <a:t>Se si sceglie di rivalutare un bene la rivalutazione va applicata </a:t>
            </a:r>
            <a:r>
              <a:rPr lang="it-IT" sz="1800" dirty="0" err="1">
                <a:latin typeface="Trebuchet MS" pitchFamily="34" charset="0"/>
              </a:rPr>
              <a:t>all</a:t>
            </a:r>
            <a:r>
              <a:rPr lang="ja-JP" altLang="it-IT" sz="1800" dirty="0">
                <a:latin typeface="Trebuchet MS" pitchFamily="34" charset="0"/>
              </a:rPr>
              <a:t>’</a:t>
            </a:r>
            <a:r>
              <a:rPr lang="it-IT" altLang="ja-JP" sz="1800" dirty="0">
                <a:latin typeface="Trebuchet MS" pitchFamily="34" charset="0"/>
              </a:rPr>
              <a:t>intera classe</a:t>
            </a:r>
            <a:endParaRPr lang="it-IT" sz="1800" dirty="0">
              <a:latin typeface="Trebuchet MS" pitchFamily="34" charset="0"/>
            </a:endParaRPr>
          </a:p>
        </p:txBody>
      </p:sp>
      <p:sp>
        <p:nvSpPr>
          <p:cNvPr id="37892" name="Text Box 4"/>
          <p:cNvSpPr txBox="1">
            <a:spLocks noChangeArrowheads="1"/>
          </p:cNvSpPr>
          <p:nvPr/>
        </p:nvSpPr>
        <p:spPr bwMode="auto">
          <a:xfrm>
            <a:off x="402150" y="537949"/>
            <a:ext cx="845820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700" dirty="0">
                <a:latin typeface="Trebuchet MS" pitchFamily="34" charset="0"/>
              </a:rPr>
              <a:t>Esistono due metodi per procedere alla valutazione successiva all’</a:t>
            </a:r>
            <a:r>
              <a:rPr lang="it-IT" altLang="ja-JP" sz="1700" dirty="0">
                <a:latin typeface="Trebuchet MS" pitchFamily="34" charset="0"/>
              </a:rPr>
              <a:t>iscrizione in bilancio:</a:t>
            </a:r>
            <a:endParaRPr lang="it-IT" sz="1700" dirty="0">
              <a:latin typeface="Trebuchet MS" pitchFamily="34" charset="0"/>
            </a:endParaRPr>
          </a:p>
        </p:txBody>
      </p:sp>
      <p:sp>
        <p:nvSpPr>
          <p:cNvPr id="37893" name="Rectangle 5"/>
          <p:cNvSpPr>
            <a:spLocks noChangeArrowheads="1"/>
          </p:cNvSpPr>
          <p:nvPr/>
        </p:nvSpPr>
        <p:spPr bwMode="auto">
          <a:xfrm>
            <a:off x="683568" y="1200944"/>
            <a:ext cx="2153154" cy="369332"/>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it-IT" dirty="0">
                <a:latin typeface="Trebuchet MS" pitchFamily="34" charset="0"/>
              </a:rPr>
              <a:t>Metodo benchmark</a:t>
            </a:r>
          </a:p>
        </p:txBody>
      </p:sp>
      <p:sp>
        <p:nvSpPr>
          <p:cNvPr id="37894" name="Rectangle 6"/>
          <p:cNvSpPr>
            <a:spLocks noChangeArrowheads="1"/>
          </p:cNvSpPr>
          <p:nvPr/>
        </p:nvSpPr>
        <p:spPr bwMode="auto">
          <a:xfrm>
            <a:off x="7427912" y="1124744"/>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buClr>
                <a:srgbClr val="000066"/>
              </a:buClr>
              <a:buFont typeface="Tahoma" pitchFamily="34" charset="0"/>
              <a:buNone/>
            </a:pPr>
            <a:r>
              <a:rPr lang="it-IT" dirty="0" err="1">
                <a:latin typeface="Trebuchet MS" pitchFamily="34" charset="0"/>
              </a:rPr>
              <a:t>impairment</a:t>
            </a:r>
            <a:r>
              <a:rPr lang="it-IT" dirty="0">
                <a:latin typeface="Trebuchet MS" pitchFamily="34" charset="0"/>
              </a:rPr>
              <a:t> accumulato</a:t>
            </a:r>
          </a:p>
        </p:txBody>
      </p:sp>
      <p:sp>
        <p:nvSpPr>
          <p:cNvPr id="37895" name="Rectangle 7"/>
          <p:cNvSpPr>
            <a:spLocks noChangeArrowheads="1"/>
          </p:cNvSpPr>
          <p:nvPr/>
        </p:nvSpPr>
        <p:spPr bwMode="auto">
          <a:xfrm>
            <a:off x="593279" y="1923182"/>
            <a:ext cx="2349500" cy="915988"/>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a:latin typeface="Trebuchet MS" pitchFamily="34" charset="0"/>
              </a:rPr>
              <a:t>Metodo alternativo consentito (se esiste un mercato attivo)</a:t>
            </a:r>
          </a:p>
        </p:txBody>
      </p:sp>
      <p:sp>
        <p:nvSpPr>
          <p:cNvPr id="37896" name="Rectangle 8"/>
          <p:cNvSpPr>
            <a:spLocks noChangeArrowheads="1"/>
          </p:cNvSpPr>
          <p:nvPr/>
        </p:nvSpPr>
        <p:spPr bwMode="auto">
          <a:xfrm>
            <a:off x="2971354" y="1916832"/>
            <a:ext cx="1867346"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it-IT" sz="1600" dirty="0">
                <a:latin typeface="Trebuchet MS" pitchFamily="34" charset="0"/>
              </a:rPr>
              <a:t>Fair Value </a:t>
            </a:r>
          </a:p>
          <a:p>
            <a:pPr algn="ctr"/>
            <a:r>
              <a:rPr lang="it-IT" sz="1600" dirty="0">
                <a:latin typeface="Trebuchet MS" pitchFamily="34" charset="0"/>
              </a:rPr>
              <a:t>(rivalutazione   </a:t>
            </a:r>
            <a:r>
              <a:rPr lang="it-IT" sz="1600" dirty="0" err="1">
                <a:latin typeface="Trebuchet MS" pitchFamily="34" charset="0"/>
              </a:rPr>
              <a:t>deemed</a:t>
            </a:r>
            <a:r>
              <a:rPr lang="it-IT" sz="1600" dirty="0">
                <a:latin typeface="Trebuchet MS" pitchFamily="34" charset="0"/>
              </a:rPr>
              <a:t> </a:t>
            </a:r>
            <a:r>
              <a:rPr lang="it-IT" sz="1600" dirty="0" err="1">
                <a:latin typeface="Trebuchet MS" pitchFamily="34" charset="0"/>
              </a:rPr>
              <a:t>cost</a:t>
            </a:r>
            <a:r>
              <a:rPr lang="it-IT" sz="1600" dirty="0">
                <a:latin typeface="Trebuchet MS" pitchFamily="34" charset="0"/>
              </a:rPr>
              <a:t> al FV)</a:t>
            </a:r>
          </a:p>
        </p:txBody>
      </p:sp>
      <p:sp>
        <p:nvSpPr>
          <p:cNvPr id="37897" name="Text Box 9"/>
          <p:cNvSpPr txBox="1">
            <a:spLocks noChangeArrowheads="1"/>
          </p:cNvSpPr>
          <p:nvPr/>
        </p:nvSpPr>
        <p:spPr bwMode="auto">
          <a:xfrm>
            <a:off x="4860032" y="1200944"/>
            <a:ext cx="274434" cy="384721"/>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900">
                <a:latin typeface="Trebuchet MS" pitchFamily="34" charset="0"/>
              </a:rPr>
              <a:t>-</a:t>
            </a:r>
          </a:p>
        </p:txBody>
      </p:sp>
      <p:sp>
        <p:nvSpPr>
          <p:cNvPr id="37898" name="Text Box 10"/>
          <p:cNvSpPr txBox="1">
            <a:spLocks noChangeArrowheads="1"/>
          </p:cNvSpPr>
          <p:nvPr/>
        </p:nvSpPr>
        <p:spPr bwMode="auto">
          <a:xfrm>
            <a:off x="7036841" y="1200944"/>
            <a:ext cx="271463" cy="381000"/>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900">
                <a:latin typeface="Trebuchet MS" pitchFamily="34" charset="0"/>
              </a:rPr>
              <a:t>-</a:t>
            </a:r>
          </a:p>
        </p:txBody>
      </p:sp>
      <p:sp>
        <p:nvSpPr>
          <p:cNvPr id="37899" name="Rectangle 11"/>
          <p:cNvSpPr>
            <a:spLocks noChangeArrowheads="1"/>
          </p:cNvSpPr>
          <p:nvPr/>
        </p:nvSpPr>
        <p:spPr bwMode="auto">
          <a:xfrm>
            <a:off x="3536255" y="1215232"/>
            <a:ext cx="7477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it-IT">
                <a:latin typeface="Trebuchet MS" pitchFamily="34" charset="0"/>
              </a:rPr>
              <a:t>Costo</a:t>
            </a:r>
          </a:p>
        </p:txBody>
      </p:sp>
      <p:sp>
        <p:nvSpPr>
          <p:cNvPr id="37900" name="Rectangle 12"/>
          <p:cNvSpPr>
            <a:spLocks noChangeArrowheads="1"/>
          </p:cNvSpPr>
          <p:nvPr/>
        </p:nvSpPr>
        <p:spPr bwMode="auto">
          <a:xfrm>
            <a:off x="5220072" y="1124744"/>
            <a:ext cx="1828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dirty="0">
                <a:latin typeface="Trebuchet MS" pitchFamily="34" charset="0"/>
              </a:rPr>
              <a:t>ammortamenti accumulati</a:t>
            </a:r>
          </a:p>
        </p:txBody>
      </p:sp>
      <p:sp>
        <p:nvSpPr>
          <p:cNvPr id="37901" name="Rectangle 13"/>
          <p:cNvSpPr>
            <a:spLocks noChangeArrowheads="1"/>
          </p:cNvSpPr>
          <p:nvPr/>
        </p:nvSpPr>
        <p:spPr bwMode="auto">
          <a:xfrm>
            <a:off x="7367140" y="2037482"/>
            <a:ext cx="177685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spcBef>
                <a:spcPct val="50000"/>
              </a:spcBef>
              <a:buClr>
                <a:srgbClr val="000066"/>
              </a:buClr>
              <a:buFont typeface="Tahoma" pitchFamily="34" charset="0"/>
              <a:buNone/>
            </a:pPr>
            <a:r>
              <a:rPr lang="it-IT" dirty="0" err="1">
                <a:latin typeface="Trebuchet MS" pitchFamily="34" charset="0"/>
              </a:rPr>
              <a:t>impairment</a:t>
            </a:r>
            <a:r>
              <a:rPr lang="it-IT" dirty="0">
                <a:latin typeface="Trebuchet MS" pitchFamily="34" charset="0"/>
              </a:rPr>
              <a:t> accumulato</a:t>
            </a:r>
          </a:p>
        </p:txBody>
      </p:sp>
      <p:sp>
        <p:nvSpPr>
          <p:cNvPr id="37902" name="Text Box 14"/>
          <p:cNvSpPr txBox="1">
            <a:spLocks noChangeArrowheads="1"/>
          </p:cNvSpPr>
          <p:nvPr/>
        </p:nvSpPr>
        <p:spPr bwMode="auto">
          <a:xfrm>
            <a:off x="4945638" y="2113682"/>
            <a:ext cx="274434" cy="384721"/>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900">
                <a:latin typeface="Trebuchet MS" pitchFamily="34" charset="0"/>
              </a:rPr>
              <a:t>-</a:t>
            </a:r>
          </a:p>
        </p:txBody>
      </p:sp>
      <p:sp>
        <p:nvSpPr>
          <p:cNvPr id="37903" name="Text Box 15"/>
          <p:cNvSpPr txBox="1">
            <a:spLocks noChangeArrowheads="1"/>
          </p:cNvSpPr>
          <p:nvPr/>
        </p:nvSpPr>
        <p:spPr bwMode="auto">
          <a:xfrm>
            <a:off x="7036841" y="2132856"/>
            <a:ext cx="271463" cy="381000"/>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900">
                <a:latin typeface="Trebuchet MS" pitchFamily="34" charset="0"/>
              </a:rPr>
              <a:t>-</a:t>
            </a:r>
          </a:p>
        </p:txBody>
      </p:sp>
      <p:sp>
        <p:nvSpPr>
          <p:cNvPr id="37904" name="Rectangle 16"/>
          <p:cNvSpPr>
            <a:spLocks noChangeArrowheads="1"/>
          </p:cNvSpPr>
          <p:nvPr/>
        </p:nvSpPr>
        <p:spPr bwMode="auto">
          <a:xfrm>
            <a:off x="5263480" y="2037482"/>
            <a:ext cx="1828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dirty="0">
                <a:latin typeface="Trebuchet MS" pitchFamily="34" charset="0"/>
              </a:rPr>
              <a:t>ammortamenti accumulati</a:t>
            </a:r>
          </a:p>
        </p:txBody>
      </p:sp>
      <p:sp>
        <p:nvSpPr>
          <p:cNvPr id="37905" name="Rectangle 17"/>
          <p:cNvSpPr>
            <a:spLocks noChangeArrowheads="1"/>
          </p:cNvSpPr>
          <p:nvPr/>
        </p:nvSpPr>
        <p:spPr bwMode="auto">
          <a:xfrm>
            <a:off x="611189" y="6019800"/>
            <a:ext cx="7417196" cy="480131"/>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nSpc>
                <a:spcPct val="90000"/>
              </a:lnSpc>
              <a:spcBef>
                <a:spcPct val="50000"/>
              </a:spcBef>
              <a:buClr>
                <a:schemeClr val="tx2"/>
              </a:buClr>
              <a:buFont typeface="Wingdings" pitchFamily="2" charset="2"/>
              <a:buNone/>
            </a:pPr>
            <a:r>
              <a:rPr lang="it-IT" sz="1400" b="1">
                <a:latin typeface="Trebuchet MS" pitchFamily="34" charset="0"/>
              </a:rPr>
              <a:t>Se viene meno il mercato attivo bisogna usare l</a:t>
            </a:r>
            <a:r>
              <a:rPr lang="ja-JP" altLang="it-IT" sz="1400" b="1">
                <a:latin typeface="Trebuchet MS" pitchFamily="34" charset="0"/>
              </a:rPr>
              <a:t>’</a:t>
            </a:r>
            <a:r>
              <a:rPr lang="it-IT" altLang="ja-JP" sz="1400" b="1">
                <a:latin typeface="Trebuchet MS" pitchFamily="34" charset="0"/>
              </a:rPr>
              <a:t>ultimo valore iscritto in bilancio invece del fair value e tornare al metodo benchmark </a:t>
            </a:r>
            <a:endParaRPr lang="it-IT" sz="1400" b="1">
              <a:latin typeface="Trebuchet MS" pitchFamily="34" charset="0"/>
            </a:endParaRPr>
          </a:p>
        </p:txBody>
      </p:sp>
      <p:sp>
        <p:nvSpPr>
          <p:cNvPr id="37906" name="Rectangle 18"/>
          <p:cNvSpPr>
            <a:spLocks noChangeArrowheads="1"/>
          </p:cNvSpPr>
          <p:nvPr/>
        </p:nvSpPr>
        <p:spPr bwMode="auto">
          <a:xfrm>
            <a:off x="467544" y="3721224"/>
            <a:ext cx="1880643" cy="338554"/>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it-IT" sz="1600" b="1">
                <a:latin typeface="Trebuchet MS" pitchFamily="34" charset="0"/>
              </a:rPr>
              <a:t>aumenti di valore</a:t>
            </a:r>
          </a:p>
        </p:txBody>
      </p:sp>
      <p:sp>
        <p:nvSpPr>
          <p:cNvPr id="37907" name="Rectangle 19"/>
          <p:cNvSpPr>
            <a:spLocks noChangeArrowheads="1"/>
          </p:cNvSpPr>
          <p:nvPr/>
        </p:nvSpPr>
        <p:spPr bwMode="auto">
          <a:xfrm>
            <a:off x="467544" y="4557837"/>
            <a:ext cx="2218877" cy="338554"/>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it-IT" sz="1600" b="1">
                <a:latin typeface="Trebuchet MS" pitchFamily="34" charset="0"/>
              </a:rPr>
              <a:t>diminuzioni di valore</a:t>
            </a:r>
          </a:p>
        </p:txBody>
      </p:sp>
      <p:sp>
        <p:nvSpPr>
          <p:cNvPr id="37908" name="Rectangle 20"/>
          <p:cNvSpPr>
            <a:spLocks noChangeArrowheads="1"/>
          </p:cNvSpPr>
          <p:nvPr/>
        </p:nvSpPr>
        <p:spPr bwMode="auto">
          <a:xfrm>
            <a:off x="2666232" y="3762499"/>
            <a:ext cx="2701381" cy="26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70000"/>
              </a:lnSpc>
              <a:spcBef>
                <a:spcPct val="50000"/>
              </a:spcBef>
              <a:buClr>
                <a:schemeClr val="tx2"/>
              </a:buClr>
              <a:buFont typeface="Wingdings" pitchFamily="2" charset="2"/>
              <a:buNone/>
            </a:pPr>
            <a:r>
              <a:rPr lang="it-IT" sz="1600" b="1" dirty="0">
                <a:latin typeface="Trebuchet MS" pitchFamily="34" charset="0"/>
              </a:rPr>
              <a:t>a  </a:t>
            </a:r>
            <a:r>
              <a:rPr lang="it-IT" sz="1600" dirty="0">
                <a:latin typeface="Trebuchet MS" pitchFamily="34" charset="0"/>
              </a:rPr>
              <a:t>Patrimonio netto e a OCI</a:t>
            </a:r>
          </a:p>
        </p:txBody>
      </p:sp>
      <p:sp>
        <p:nvSpPr>
          <p:cNvPr id="37909" name="Rectangle 21"/>
          <p:cNvSpPr>
            <a:spLocks noChangeArrowheads="1"/>
          </p:cNvSpPr>
          <p:nvPr/>
        </p:nvSpPr>
        <p:spPr bwMode="auto">
          <a:xfrm>
            <a:off x="2905944" y="4599112"/>
            <a:ext cx="2005677" cy="268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70000"/>
              </a:lnSpc>
              <a:spcBef>
                <a:spcPct val="50000"/>
              </a:spcBef>
              <a:buClr>
                <a:schemeClr val="tx2"/>
              </a:buClr>
            </a:pPr>
            <a:r>
              <a:rPr lang="it-IT" sz="1600" b="1">
                <a:latin typeface="Trebuchet MS" pitchFamily="34" charset="0"/>
              </a:rPr>
              <a:t>a  </a:t>
            </a:r>
            <a:r>
              <a:rPr lang="it-IT" sz="1600">
                <a:latin typeface="Trebuchet MS" pitchFamily="34" charset="0"/>
              </a:rPr>
              <a:t>Conto Economico</a:t>
            </a:r>
          </a:p>
        </p:txBody>
      </p:sp>
      <p:sp>
        <p:nvSpPr>
          <p:cNvPr id="37910" name="Rectangle 22"/>
          <p:cNvSpPr>
            <a:spLocks noChangeArrowheads="1"/>
          </p:cNvSpPr>
          <p:nvPr/>
        </p:nvSpPr>
        <p:spPr bwMode="auto">
          <a:xfrm>
            <a:off x="5367612" y="3573016"/>
            <a:ext cx="3289843" cy="880241"/>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nSpc>
                <a:spcPct val="80000"/>
              </a:lnSpc>
              <a:spcBef>
                <a:spcPct val="50000"/>
              </a:spcBef>
              <a:buClr>
                <a:schemeClr val="tx2"/>
              </a:buClr>
            </a:pPr>
            <a:r>
              <a:rPr lang="it-IT" sz="1600" dirty="0">
                <a:latin typeface="Trebuchet MS" pitchFamily="34" charset="0"/>
              </a:rPr>
              <a:t>Ma se vi sono state precedentemente delle svalutazioni, bisogna prima compensarle passando per il C/E</a:t>
            </a:r>
          </a:p>
        </p:txBody>
      </p:sp>
      <p:sp>
        <p:nvSpPr>
          <p:cNvPr id="37911" name="Rectangle 23"/>
          <p:cNvSpPr>
            <a:spLocks noChangeArrowheads="1"/>
          </p:cNvSpPr>
          <p:nvPr/>
        </p:nvSpPr>
        <p:spPr bwMode="auto">
          <a:xfrm>
            <a:off x="5399856" y="4541813"/>
            <a:ext cx="3276600" cy="687387"/>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nSpc>
                <a:spcPct val="80000"/>
              </a:lnSpc>
              <a:spcBef>
                <a:spcPct val="50000"/>
              </a:spcBef>
              <a:buClr>
                <a:schemeClr val="tx2"/>
              </a:buClr>
            </a:pPr>
            <a:r>
              <a:rPr lang="it-IT" sz="1600" dirty="0">
                <a:latin typeface="Trebuchet MS" pitchFamily="34" charset="0"/>
              </a:rPr>
              <a:t>Dopo aver stornato le eventuali riserve create per le rivalutazioni effettuate in esercizi precedenti</a:t>
            </a:r>
          </a:p>
        </p:txBody>
      </p:sp>
      <p:sp>
        <p:nvSpPr>
          <p:cNvPr id="37912" name="Rectangle 24"/>
          <p:cNvSpPr>
            <a:spLocks noChangeArrowheads="1"/>
          </p:cNvSpPr>
          <p:nvPr/>
        </p:nvSpPr>
        <p:spPr bwMode="auto">
          <a:xfrm>
            <a:off x="467544" y="5245224"/>
            <a:ext cx="2057400" cy="48260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80000"/>
              </a:lnSpc>
            </a:pPr>
            <a:r>
              <a:rPr lang="it-IT" sz="1600" b="1">
                <a:latin typeface="Trebuchet MS" pitchFamily="34" charset="0"/>
              </a:rPr>
              <a:t>cancellazione del bene dal bilancio</a:t>
            </a:r>
          </a:p>
        </p:txBody>
      </p:sp>
      <p:sp>
        <p:nvSpPr>
          <p:cNvPr id="37913" name="Rectangle 25"/>
          <p:cNvSpPr>
            <a:spLocks noChangeArrowheads="1"/>
          </p:cNvSpPr>
          <p:nvPr/>
        </p:nvSpPr>
        <p:spPr bwMode="auto">
          <a:xfrm>
            <a:off x="2677344" y="5245224"/>
            <a:ext cx="48006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sz="1600" dirty="0">
                <a:latin typeface="Trebuchet MS" pitchFamily="34" charset="0"/>
              </a:rPr>
              <a:t>Le riserve create per le rivalutazioni vanno contabilizzate come Utili a nuovo</a:t>
            </a:r>
          </a:p>
        </p:txBody>
      </p:sp>
      <p:sp>
        <p:nvSpPr>
          <p:cNvPr id="37914" name="Text Box 26"/>
          <p:cNvSpPr txBox="1">
            <a:spLocks noChangeArrowheads="1"/>
          </p:cNvSpPr>
          <p:nvPr/>
        </p:nvSpPr>
        <p:spPr bwMode="auto">
          <a:xfrm>
            <a:off x="107504" y="1200944"/>
            <a:ext cx="314325" cy="38100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900">
                <a:latin typeface="Trebuchet MS" pitchFamily="34" charset="0"/>
              </a:rPr>
              <a:t>1</a:t>
            </a:r>
          </a:p>
        </p:txBody>
      </p:sp>
      <p:sp>
        <p:nvSpPr>
          <p:cNvPr id="37915" name="Text Box 27"/>
          <p:cNvSpPr txBox="1">
            <a:spLocks noChangeArrowheads="1"/>
          </p:cNvSpPr>
          <p:nvPr/>
        </p:nvSpPr>
        <p:spPr bwMode="auto">
          <a:xfrm>
            <a:off x="107504" y="2069232"/>
            <a:ext cx="314325" cy="38100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900">
                <a:latin typeface="Trebuchet MS" pitchFamily="34" charset="0"/>
              </a:rPr>
              <a:t>2</a:t>
            </a: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49</a:t>
            </a:fld>
            <a:endParaRPr lang="en-US"/>
          </a:p>
        </p:txBody>
      </p:sp>
    </p:spTree>
    <p:extLst>
      <p:ext uri="{BB962C8B-B14F-4D97-AF65-F5344CB8AC3E}">
        <p14:creationId xmlns:p14="http://schemas.microsoft.com/office/powerpoint/2010/main" val="163310673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1060897" y="116632"/>
            <a:ext cx="7543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b="1">
                <a:latin typeface="Trebuchet MS" pitchFamily="34" charset="0"/>
              </a:rPr>
              <a:t>IMMOBILIZZAZIONI IMMATERIALI  – Vita utile del bene</a:t>
            </a:r>
          </a:p>
        </p:txBody>
      </p:sp>
      <p:sp>
        <p:nvSpPr>
          <p:cNvPr id="38915" name="Rectangle 3"/>
          <p:cNvSpPr>
            <a:spLocks noChangeArrowheads="1"/>
          </p:cNvSpPr>
          <p:nvPr/>
        </p:nvSpPr>
        <p:spPr bwMode="auto">
          <a:xfrm>
            <a:off x="554484" y="2287886"/>
            <a:ext cx="7315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endParaRPr lang="en-US">
              <a:latin typeface="Trebuchet MS" pitchFamily="34" charset="0"/>
            </a:endParaRPr>
          </a:p>
        </p:txBody>
      </p:sp>
      <p:sp>
        <p:nvSpPr>
          <p:cNvPr id="38916" name="Rectangle 4"/>
          <p:cNvSpPr>
            <a:spLocks noChangeArrowheads="1"/>
          </p:cNvSpPr>
          <p:nvPr/>
        </p:nvSpPr>
        <p:spPr bwMode="auto">
          <a:xfrm>
            <a:off x="2764284" y="1194916"/>
            <a:ext cx="5943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190500" lvl="1" eaLnBrk="0" fontAlgn="t" hangingPunct="0">
              <a:spcBef>
                <a:spcPct val="50000"/>
              </a:spcBef>
            </a:pPr>
            <a:r>
              <a:rPr lang="it-IT">
                <a:latin typeface="Trebuchet MS" pitchFamily="34" charset="0"/>
              </a:rPr>
              <a:t>quando non esiste un limite prevedibile al periodo per il quale ci si attendono i benefici economici futuri </a:t>
            </a:r>
            <a:endParaRPr lang="it-IT">
              <a:latin typeface="Trebuchet MS" pitchFamily="34" charset="0"/>
              <a:cs typeface="Arial" pitchFamily="34" charset="0"/>
            </a:endParaRPr>
          </a:p>
        </p:txBody>
      </p:sp>
      <p:sp>
        <p:nvSpPr>
          <p:cNvPr id="38917" name="Rectangle 5"/>
          <p:cNvSpPr>
            <a:spLocks noChangeArrowheads="1"/>
          </p:cNvSpPr>
          <p:nvPr/>
        </p:nvSpPr>
        <p:spPr bwMode="auto">
          <a:xfrm>
            <a:off x="554484" y="1967211"/>
            <a:ext cx="7315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endParaRPr lang="en-US">
              <a:latin typeface="Trebuchet MS" pitchFamily="34" charset="0"/>
            </a:endParaRPr>
          </a:p>
        </p:txBody>
      </p:sp>
      <p:sp>
        <p:nvSpPr>
          <p:cNvPr id="38918" name="Rectangle 6"/>
          <p:cNvSpPr>
            <a:spLocks noChangeArrowheads="1"/>
          </p:cNvSpPr>
          <p:nvPr/>
        </p:nvSpPr>
        <p:spPr bwMode="auto">
          <a:xfrm>
            <a:off x="416372" y="5890046"/>
            <a:ext cx="82153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it-IT" dirty="0">
                <a:latin typeface="Trebuchet MS" pitchFamily="34" charset="0"/>
              </a:rPr>
              <a:t>Se la struttura dei benefici attesi non è stimabile con attendibilità, allora bisognerà usare un metodo di ammortamento costante</a:t>
            </a:r>
            <a:endParaRPr lang="it-IT" dirty="0">
              <a:latin typeface="Trebuchet MS" pitchFamily="34" charset="0"/>
              <a:cs typeface="Arial" pitchFamily="34" charset="0"/>
            </a:endParaRPr>
          </a:p>
          <a:p>
            <a:r>
              <a:rPr lang="it-IT" dirty="0">
                <a:latin typeface="Trebuchet MS" pitchFamily="34" charset="0"/>
                <a:cs typeface="Arial" pitchFamily="34" charset="0"/>
              </a:rPr>
              <a:t>Il periodo di ammortamento deve essere rivisto con cadenza almeno annuale</a:t>
            </a:r>
          </a:p>
        </p:txBody>
      </p:sp>
      <p:sp>
        <p:nvSpPr>
          <p:cNvPr id="38919" name="Rectangle 7"/>
          <p:cNvSpPr>
            <a:spLocks noChangeArrowheads="1"/>
          </p:cNvSpPr>
          <p:nvPr/>
        </p:nvSpPr>
        <p:spPr bwMode="auto">
          <a:xfrm>
            <a:off x="554484" y="2043411"/>
            <a:ext cx="7315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endParaRPr lang="en-US">
              <a:latin typeface="Trebuchet MS" pitchFamily="34" charset="0"/>
            </a:endParaRPr>
          </a:p>
        </p:txBody>
      </p:sp>
      <p:sp>
        <p:nvSpPr>
          <p:cNvPr id="38920" name="Rectangle 8"/>
          <p:cNvSpPr>
            <a:spLocks noChangeArrowheads="1"/>
          </p:cNvSpPr>
          <p:nvPr/>
        </p:nvSpPr>
        <p:spPr bwMode="auto">
          <a:xfrm>
            <a:off x="478284" y="2195221"/>
            <a:ext cx="8305800" cy="2529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fontAlgn="t" hangingPunct="0">
              <a:lnSpc>
                <a:spcPct val="90000"/>
              </a:lnSpc>
              <a:spcBef>
                <a:spcPct val="50000"/>
              </a:spcBef>
            </a:pPr>
            <a:r>
              <a:rPr lang="it-IT" u="sng" dirty="0">
                <a:latin typeface="Trebuchet MS" pitchFamily="34" charset="0"/>
                <a:cs typeface="Arial" pitchFamily="34" charset="0"/>
              </a:rPr>
              <a:t>Tali immobilizzazioni non devono essere ammortizzate</a:t>
            </a:r>
            <a:r>
              <a:rPr lang="it-IT" dirty="0">
                <a:latin typeface="Trebuchet MS" pitchFamily="34" charset="0"/>
                <a:cs typeface="Arial" pitchFamily="34" charset="0"/>
              </a:rPr>
              <a:t> (es. avviamento iscritto)</a:t>
            </a:r>
          </a:p>
          <a:p>
            <a:pPr eaLnBrk="0" fontAlgn="t" hangingPunct="0">
              <a:lnSpc>
                <a:spcPct val="90000"/>
              </a:lnSpc>
              <a:spcBef>
                <a:spcPct val="50000"/>
              </a:spcBef>
            </a:pPr>
            <a:r>
              <a:rPr lang="it-IT" dirty="0">
                <a:latin typeface="Trebuchet MS" pitchFamily="34" charset="0"/>
                <a:cs typeface="Arial" pitchFamily="34" charset="0"/>
              </a:rPr>
              <a:t>Ogni anno, in sede di redazione del bilancio, bisogna verificare se sussistono ancora le condizioni per poter considerare indefinita la vita utile del bene  </a:t>
            </a:r>
          </a:p>
          <a:p>
            <a:pPr eaLnBrk="0" fontAlgn="t" hangingPunct="0">
              <a:spcBef>
                <a:spcPct val="50000"/>
              </a:spcBef>
            </a:pPr>
            <a:endParaRPr lang="it-IT" dirty="0">
              <a:latin typeface="Trebuchet MS" pitchFamily="34" charset="0"/>
              <a:cs typeface="Arial" pitchFamily="34" charset="0"/>
            </a:endParaRPr>
          </a:p>
          <a:p>
            <a:pPr eaLnBrk="0" fontAlgn="t" hangingPunct="0">
              <a:lnSpc>
                <a:spcPct val="90000"/>
              </a:lnSpc>
              <a:spcBef>
                <a:spcPct val="50000"/>
              </a:spcBef>
            </a:pPr>
            <a:r>
              <a:rPr lang="it-IT" dirty="0">
                <a:latin typeface="Trebuchet MS" pitchFamily="34" charset="0"/>
                <a:cs typeface="Arial" pitchFamily="34" charset="0"/>
              </a:rPr>
              <a:t>Nel caso in cui non sussistano più le condizioni, il passaggio da vita utile indefinita a vita utile finita è un cambiamento di stima e l</a:t>
            </a:r>
            <a:r>
              <a:rPr lang="ja-JP" altLang="it-IT" dirty="0">
                <a:latin typeface="Trebuchet MS" pitchFamily="34" charset="0"/>
                <a:cs typeface="Arial" pitchFamily="34" charset="0"/>
              </a:rPr>
              <a:t>’</a:t>
            </a:r>
            <a:r>
              <a:rPr lang="it-IT" altLang="ja-JP" dirty="0">
                <a:latin typeface="Trebuchet MS" pitchFamily="34" charset="0"/>
                <a:cs typeface="Arial" pitchFamily="34" charset="0"/>
              </a:rPr>
              <a:t>attività è sottoposta a test di </a:t>
            </a:r>
            <a:r>
              <a:rPr lang="it-IT" altLang="ja-JP" i="1" dirty="0" err="1">
                <a:latin typeface="Trebuchet MS" pitchFamily="34" charset="0"/>
                <a:cs typeface="Arial" pitchFamily="34" charset="0"/>
              </a:rPr>
              <a:t>impairment</a:t>
            </a:r>
            <a:endParaRPr lang="it-IT" i="1" dirty="0">
              <a:latin typeface="Trebuchet MS" pitchFamily="34" charset="0"/>
              <a:cs typeface="Arial" pitchFamily="34" charset="0"/>
            </a:endParaRPr>
          </a:p>
        </p:txBody>
      </p:sp>
      <p:sp>
        <p:nvSpPr>
          <p:cNvPr id="38921" name="Rectangle 9"/>
          <p:cNvSpPr>
            <a:spLocks noChangeArrowheads="1"/>
          </p:cNvSpPr>
          <p:nvPr/>
        </p:nvSpPr>
        <p:spPr bwMode="auto">
          <a:xfrm>
            <a:off x="416372" y="764704"/>
            <a:ext cx="5110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t">
              <a:spcBef>
                <a:spcPct val="50000"/>
              </a:spcBef>
            </a:pPr>
            <a:r>
              <a:rPr lang="it-IT">
                <a:latin typeface="Trebuchet MS" pitchFamily="34" charset="0"/>
                <a:cs typeface="Arial" pitchFamily="34" charset="0"/>
              </a:rPr>
              <a:t>Le immobilizzazioni immateriali possono avere:</a:t>
            </a:r>
          </a:p>
        </p:txBody>
      </p:sp>
      <p:sp>
        <p:nvSpPr>
          <p:cNvPr id="38922" name="Rectangle 10"/>
          <p:cNvSpPr>
            <a:spLocks noChangeArrowheads="1"/>
          </p:cNvSpPr>
          <p:nvPr/>
        </p:nvSpPr>
        <p:spPr bwMode="auto">
          <a:xfrm>
            <a:off x="173484" y="1220316"/>
            <a:ext cx="2567369" cy="369332"/>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it-IT" b="1">
                <a:latin typeface="Trebuchet MS" pitchFamily="34" charset="0"/>
                <a:cs typeface="Arial" pitchFamily="34" charset="0"/>
              </a:rPr>
              <a:t>a) Vita utile indefinita</a:t>
            </a:r>
          </a:p>
        </p:txBody>
      </p:sp>
      <p:sp>
        <p:nvSpPr>
          <p:cNvPr id="38923" name="Rectangle 11"/>
          <p:cNvSpPr>
            <a:spLocks noChangeArrowheads="1"/>
          </p:cNvSpPr>
          <p:nvPr/>
        </p:nvSpPr>
        <p:spPr bwMode="auto">
          <a:xfrm>
            <a:off x="173484" y="5025156"/>
            <a:ext cx="2373407" cy="369332"/>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it-IT" b="1" dirty="0">
                <a:latin typeface="Trebuchet MS" pitchFamily="34" charset="0"/>
                <a:cs typeface="Arial" pitchFamily="34" charset="0"/>
              </a:rPr>
              <a:t>b) Vita utile definita</a:t>
            </a:r>
          </a:p>
        </p:txBody>
      </p:sp>
      <p:sp>
        <p:nvSpPr>
          <p:cNvPr id="38924" name="AutoShape 12"/>
          <p:cNvSpPr>
            <a:spLocks noChangeArrowheads="1"/>
          </p:cNvSpPr>
          <p:nvPr/>
        </p:nvSpPr>
        <p:spPr bwMode="auto">
          <a:xfrm>
            <a:off x="3754884" y="3408040"/>
            <a:ext cx="838200" cy="381000"/>
          </a:xfrm>
          <a:prstGeom prst="downArrow">
            <a:avLst>
              <a:gd name="adj1" fmla="val 50000"/>
              <a:gd name="adj2" fmla="val 25000"/>
            </a:avLst>
          </a:prstGeom>
          <a:solidFill>
            <a:srgbClr val="FFFF00"/>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38925" name="Text Box 13"/>
          <p:cNvSpPr txBox="1">
            <a:spLocks noChangeArrowheads="1"/>
          </p:cNvSpPr>
          <p:nvPr/>
        </p:nvSpPr>
        <p:spPr bwMode="auto">
          <a:xfrm>
            <a:off x="2459484" y="4999756"/>
            <a:ext cx="63246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800" u="sng">
                <a:latin typeface="Trebuchet MS" pitchFamily="34" charset="0"/>
              </a:rPr>
              <a:t>L</a:t>
            </a:r>
            <a:r>
              <a:rPr lang="ja-JP" altLang="it-IT" sz="1800" u="sng">
                <a:latin typeface="Trebuchet MS" pitchFamily="34" charset="0"/>
              </a:rPr>
              <a:t>’</a:t>
            </a:r>
            <a:r>
              <a:rPr lang="it-IT" altLang="ja-JP" sz="1800" u="sng">
                <a:latin typeface="Trebuchet MS" pitchFamily="34" charset="0"/>
              </a:rPr>
              <a:t>attività deve essere ammortizzata</a:t>
            </a:r>
            <a:r>
              <a:rPr lang="it-IT" altLang="ja-JP" sz="1800">
                <a:latin typeface="Trebuchet MS" pitchFamily="34" charset="0"/>
              </a:rPr>
              <a:t> e il piano di ammortamento deve riflettere la struttura dei benefici attesi</a:t>
            </a:r>
            <a:endParaRPr lang="it-IT" sz="1800">
              <a:latin typeface="Trebuchet MS" pitchFamily="34" charset="0"/>
            </a:endParaRP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50</a:t>
            </a:fld>
            <a:endParaRPr lang="en-US"/>
          </a:p>
        </p:txBody>
      </p:sp>
    </p:spTree>
    <p:extLst>
      <p:ext uri="{BB962C8B-B14F-4D97-AF65-F5344CB8AC3E}">
        <p14:creationId xmlns:p14="http://schemas.microsoft.com/office/powerpoint/2010/main" val="6879551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la 3"/>
          <p:cNvGraphicFramePr>
            <a:graphicFrameLocks noGrp="1"/>
          </p:cNvGraphicFramePr>
          <p:nvPr>
            <p:extLst>
              <p:ext uri="{D42A27DB-BD31-4B8C-83A1-F6EECF244321}">
                <p14:modId xmlns:p14="http://schemas.microsoft.com/office/powerpoint/2010/main" val="2850197583"/>
              </p:ext>
            </p:extLst>
          </p:nvPr>
        </p:nvGraphicFramePr>
        <p:xfrm>
          <a:off x="214282" y="285728"/>
          <a:ext cx="8620125" cy="5558292"/>
        </p:xfrm>
        <a:graphic>
          <a:graphicData uri="http://schemas.openxmlformats.org/drawingml/2006/table">
            <a:tbl>
              <a:tblPr/>
              <a:tblGrid>
                <a:gridCol w="3683000">
                  <a:extLst>
                    <a:ext uri="{9D8B030D-6E8A-4147-A177-3AD203B41FA5}">
                      <a16:colId xmlns:a16="http://schemas.microsoft.com/office/drawing/2014/main" val="20000"/>
                    </a:ext>
                  </a:extLst>
                </a:gridCol>
                <a:gridCol w="2736850">
                  <a:extLst>
                    <a:ext uri="{9D8B030D-6E8A-4147-A177-3AD203B41FA5}">
                      <a16:colId xmlns:a16="http://schemas.microsoft.com/office/drawing/2014/main" val="20001"/>
                    </a:ext>
                  </a:extLst>
                </a:gridCol>
                <a:gridCol w="2200275">
                  <a:extLst>
                    <a:ext uri="{9D8B030D-6E8A-4147-A177-3AD203B41FA5}">
                      <a16:colId xmlns:a16="http://schemas.microsoft.com/office/drawing/2014/main" val="20002"/>
                    </a:ext>
                  </a:extLst>
                </a:gridCol>
              </a:tblGrid>
              <a:tr h="266273">
                <a:tc>
                  <a:txBody>
                    <a:bodyPr/>
                    <a:lstStyle/>
                    <a:p>
                      <a:pPr marL="0" marR="0" lvl="0" indent="0" algn="l" defTabSz="914400" rtl="0" eaLnBrk="1" fontAlgn="base" latinLnBrk="0" hangingPunct="1">
                        <a:lnSpc>
                          <a:spcPts val="1763"/>
                        </a:lnSpc>
                        <a:spcBef>
                          <a:spcPct val="0"/>
                        </a:spcBef>
                        <a:spcAft>
                          <a:spcPct val="0"/>
                        </a:spcAft>
                        <a:buClrTx/>
                        <a:buSzTx/>
                        <a:buFontTx/>
                        <a:buNone/>
                        <a:tabLst/>
                      </a:pPr>
                      <a:r>
                        <a:rPr kumimoji="0" lang="en-US" sz="2200" b="1" i="0" u="none" strike="noStrike" cap="none" normalizeH="0" baseline="0" dirty="0" err="1">
                          <a:ln>
                            <a:noFill/>
                          </a:ln>
                          <a:solidFill>
                            <a:schemeClr val="tx1"/>
                          </a:solidFill>
                          <a:effectLst/>
                          <a:latin typeface="Book Antiqua" pitchFamily="18" charset="0"/>
                          <a:ea typeface="ＭＳ Ｐゴシック" charset="-128"/>
                        </a:rPr>
                        <a:t>Capitalizzazione</a:t>
                      </a:r>
                      <a:r>
                        <a:rPr kumimoji="0" lang="en-US" sz="2200" b="1" i="0" u="none" strike="noStrike" cap="none" normalizeH="0" baseline="0" dirty="0">
                          <a:ln>
                            <a:noFill/>
                          </a:ln>
                          <a:solidFill>
                            <a:schemeClr val="tx1"/>
                          </a:solidFill>
                          <a:effectLst/>
                          <a:latin typeface="Book Antiqua" pitchFamily="18" charset="0"/>
                          <a:ea typeface="ＭＳ Ｐゴシック" charset="-128"/>
                        </a:rPr>
                        <a:t> </a:t>
                      </a:r>
                      <a:r>
                        <a:rPr kumimoji="0" lang="en-US" sz="2200" b="1" i="0" u="none" strike="noStrike" cap="none" normalizeH="0" baseline="0" dirty="0" err="1">
                          <a:ln>
                            <a:noFill/>
                          </a:ln>
                          <a:solidFill>
                            <a:schemeClr val="tx1"/>
                          </a:solidFill>
                          <a:effectLst/>
                          <a:latin typeface="Book Antiqua" pitchFamily="18" charset="0"/>
                          <a:ea typeface="ＭＳ Ｐゴシック" charset="-128"/>
                        </a:rPr>
                        <a:t>di</a:t>
                      </a:r>
                      <a:r>
                        <a:rPr kumimoji="0" lang="en-US" sz="2200" b="1" i="0" u="none" strike="noStrike" cap="none" normalizeH="0" baseline="0" dirty="0">
                          <a:ln>
                            <a:noFill/>
                          </a:ln>
                          <a:solidFill>
                            <a:schemeClr val="tx1"/>
                          </a:solidFill>
                          <a:effectLst/>
                          <a:latin typeface="Book Antiqua" pitchFamily="18" charset="0"/>
                          <a:ea typeface="ＭＳ Ｐゴシック" charset="-128"/>
                        </a:rPr>
                        <a:t>:</a:t>
                      </a:r>
                    </a:p>
                  </a:txBody>
                  <a:tcPr marT="45729" marB="45729"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763"/>
                        </a:lnSpc>
                        <a:spcBef>
                          <a:spcPct val="0"/>
                        </a:spcBef>
                        <a:spcAft>
                          <a:spcPct val="0"/>
                        </a:spcAft>
                        <a:buClrTx/>
                        <a:buSzTx/>
                        <a:buFontTx/>
                        <a:buNone/>
                        <a:tabLst/>
                      </a:pPr>
                      <a:r>
                        <a:rPr kumimoji="0" lang="it-IT" sz="1600" b="1" i="0" u="none" strike="noStrike" cap="none" normalizeH="0" baseline="0" dirty="0">
                          <a:ln>
                            <a:noFill/>
                          </a:ln>
                          <a:solidFill>
                            <a:srgbClr val="000000"/>
                          </a:solidFill>
                          <a:effectLst/>
                          <a:latin typeface="Book Antiqua" pitchFamily="18" charset="0"/>
                          <a:ea typeface="ＭＳ Ｐゴシック" charset="-128"/>
                        </a:rPr>
                        <a:t>Cod. Civ. e PC OIC</a:t>
                      </a:r>
                      <a:endParaRPr kumimoji="0" lang="it-IT" sz="1600" b="1" i="0" u="none" strike="noStrike" cap="none" normalizeH="0" baseline="0" dirty="0">
                        <a:ln>
                          <a:noFill/>
                        </a:ln>
                        <a:solidFill>
                          <a:schemeClr val="tx1"/>
                        </a:solidFill>
                        <a:effectLst/>
                        <a:latin typeface="Book Antiqua" pitchFamily="18" charset="0"/>
                        <a:ea typeface="ＭＳ Ｐゴシック" charset="-128"/>
                      </a:endParaRP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763"/>
                        </a:lnSpc>
                        <a:spcBef>
                          <a:spcPct val="0"/>
                        </a:spcBef>
                        <a:spcAft>
                          <a:spcPct val="0"/>
                        </a:spcAft>
                        <a:buClrTx/>
                        <a:buSzTx/>
                        <a:buFontTx/>
                        <a:buNone/>
                        <a:tabLst/>
                      </a:pPr>
                      <a:r>
                        <a:rPr kumimoji="0" lang="it-IT" sz="1600" b="1" i="0" u="none" strike="noStrike" cap="none" normalizeH="0" baseline="0" dirty="0">
                          <a:ln>
                            <a:noFill/>
                          </a:ln>
                          <a:solidFill>
                            <a:srgbClr val="000000"/>
                          </a:solidFill>
                          <a:effectLst/>
                          <a:latin typeface="Book Antiqua" pitchFamily="18" charset="0"/>
                          <a:ea typeface="ＭＳ Ｐゴシック" charset="-128"/>
                        </a:rPr>
                        <a:t>IAS</a:t>
                      </a:r>
                      <a:endParaRPr kumimoji="0" lang="it-IT" sz="1600" b="1" i="0" u="none" strike="noStrike" cap="none" normalizeH="0" baseline="0" dirty="0">
                        <a:ln>
                          <a:noFill/>
                        </a:ln>
                        <a:solidFill>
                          <a:schemeClr val="tx1"/>
                        </a:solidFill>
                        <a:effectLst/>
                        <a:latin typeface="Book Antiqua" pitchFamily="18" charset="0"/>
                        <a:ea typeface="ＭＳ Ｐゴシック" charset="-128"/>
                      </a:endParaRP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266273">
                <a:tc>
                  <a:txBody>
                    <a:bodyPr/>
                    <a:lstStyle/>
                    <a:p>
                      <a:pPr marL="179388" marR="0" lvl="0" indent="-95250" algn="l" defTabSz="914400" rtl="0" eaLnBrk="1" fontAlgn="base" latinLnBrk="0" hangingPunct="1">
                        <a:lnSpc>
                          <a:spcPts val="1763"/>
                        </a:lnSpc>
                        <a:spcBef>
                          <a:spcPct val="0"/>
                        </a:spcBef>
                        <a:spcAft>
                          <a:spcPct val="0"/>
                        </a:spcAft>
                        <a:buClrTx/>
                        <a:buSzTx/>
                        <a:buFont typeface="Arial" pitchFamily="34" charset="0"/>
                        <a:buNone/>
                        <a:tabLst/>
                      </a:pPr>
                      <a:r>
                        <a:rPr kumimoji="0" lang="it-IT" sz="1800" b="0" i="0" u="none" strike="noStrike" cap="none" normalizeH="0" baseline="0" dirty="0">
                          <a:ln>
                            <a:noFill/>
                          </a:ln>
                          <a:solidFill>
                            <a:schemeClr val="tx1"/>
                          </a:solidFill>
                          <a:effectLst/>
                          <a:latin typeface="Book Antiqua" pitchFamily="18" charset="0"/>
                          <a:ea typeface="ＭＳ Ｐゴシック" charset="-128"/>
                        </a:rPr>
                        <a:t>Immobilizzazioni materiali</a:t>
                      </a: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763"/>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ＭＳ Ｐゴシック" charset="-128"/>
                        </a:rPr>
                        <a:t>Si – Obbligo (OIC 16)</a:t>
                      </a: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763"/>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ＭＳ Ｐゴシック" charset="-128"/>
                        </a:rPr>
                        <a:t>Si – Obbligo (IAS 16)</a:t>
                      </a: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3396378855"/>
                  </a:ext>
                </a:extLst>
              </a:tr>
              <a:tr h="1692275">
                <a:tc>
                  <a:txBody>
                    <a:bodyPr/>
                    <a:lstStyle/>
                    <a:p>
                      <a:pPr marL="0" marR="0" lvl="0" indent="0" algn="l" defTabSz="914400" rtl="0" eaLnBrk="1" fontAlgn="base" latinLnBrk="0" hangingPunct="1">
                        <a:lnSpc>
                          <a:spcPts val="1763"/>
                        </a:lnSpc>
                        <a:spcBef>
                          <a:spcPct val="0"/>
                        </a:spcBef>
                        <a:spcAft>
                          <a:spcPct val="0"/>
                        </a:spcAft>
                        <a:buClrTx/>
                        <a:buSzTx/>
                        <a:buFontTx/>
                        <a:buNone/>
                        <a:tabLst/>
                      </a:pPr>
                      <a:r>
                        <a:rPr kumimoji="0" lang="it-IT" sz="1800" b="0" i="0" u="none" strike="noStrike" cap="none" normalizeH="0" baseline="0" dirty="0">
                          <a:ln>
                            <a:noFill/>
                          </a:ln>
                          <a:solidFill>
                            <a:srgbClr val="000000"/>
                          </a:solidFill>
                          <a:effectLst/>
                          <a:latin typeface="Book Antiqua" pitchFamily="18" charset="0"/>
                          <a:ea typeface="ＭＳ Ｐゴシック" charset="-128"/>
                        </a:rPr>
                        <a:t>Oneri  pluriennali:</a:t>
                      </a:r>
                    </a:p>
                    <a:p>
                      <a:pPr marL="0" marR="0" lvl="0" indent="0" algn="l" defTabSz="914400" rtl="0" eaLnBrk="1" fontAlgn="base" latinLnBrk="0" hangingPunct="1">
                        <a:lnSpc>
                          <a:spcPts val="1763"/>
                        </a:lnSpc>
                        <a:spcBef>
                          <a:spcPct val="0"/>
                        </a:spcBef>
                        <a:spcAft>
                          <a:spcPct val="0"/>
                        </a:spcAft>
                        <a:buClrTx/>
                        <a:buSzTx/>
                        <a:buFontTx/>
                        <a:buNone/>
                        <a:tabLst/>
                      </a:pPr>
                      <a:endParaRPr kumimoji="0" lang="it-IT" sz="1800" b="0" i="0" u="none" strike="noStrike" cap="none" normalizeH="0" baseline="0" dirty="0">
                        <a:ln>
                          <a:noFill/>
                        </a:ln>
                        <a:solidFill>
                          <a:srgbClr val="000000"/>
                        </a:solidFill>
                        <a:effectLst/>
                        <a:latin typeface="Book Antiqua" pitchFamily="18" charset="0"/>
                        <a:ea typeface="ＭＳ Ｐゴシック" charset="-128"/>
                      </a:endParaRPr>
                    </a:p>
                    <a:p>
                      <a:pPr marL="0" marR="0" lvl="0" indent="0" algn="l" defTabSz="914400" rtl="0" eaLnBrk="1" fontAlgn="base" latinLnBrk="0" hangingPunct="1">
                        <a:lnSpc>
                          <a:spcPts val="1763"/>
                        </a:lnSpc>
                        <a:spcBef>
                          <a:spcPct val="0"/>
                        </a:spcBef>
                        <a:spcAft>
                          <a:spcPct val="0"/>
                        </a:spcAft>
                        <a:buClrTx/>
                        <a:buSzTx/>
                        <a:buFont typeface="Arial" pitchFamily="34" charset="0"/>
                        <a:buChar char="•"/>
                        <a:tabLst/>
                      </a:pPr>
                      <a:r>
                        <a:rPr kumimoji="0" lang="it-IT" sz="1800" b="0" i="0" u="none" strike="noStrike" cap="none" normalizeH="0" baseline="0" dirty="0">
                          <a:ln>
                            <a:noFill/>
                          </a:ln>
                          <a:solidFill>
                            <a:srgbClr val="000000"/>
                          </a:solidFill>
                          <a:effectLst/>
                          <a:latin typeface="Book Antiqua" pitchFamily="18" charset="0"/>
                          <a:ea typeface="ＭＳ Ｐゴシック" charset="-128"/>
                        </a:rPr>
                        <a:t> Costi di impianto e di ampliamento;</a:t>
                      </a:r>
                    </a:p>
                    <a:p>
                      <a:pPr marL="0" marR="0" lvl="0" indent="0" algn="l" defTabSz="914400" rtl="0" eaLnBrk="1" fontAlgn="base" latinLnBrk="0" hangingPunct="1">
                        <a:lnSpc>
                          <a:spcPts val="1763"/>
                        </a:lnSpc>
                        <a:spcBef>
                          <a:spcPct val="0"/>
                        </a:spcBef>
                        <a:spcAft>
                          <a:spcPct val="0"/>
                        </a:spcAft>
                        <a:buClrTx/>
                        <a:buSzTx/>
                        <a:buFont typeface="Arial" pitchFamily="34" charset="0"/>
                        <a:buNone/>
                        <a:tabLst/>
                      </a:pPr>
                      <a:endParaRPr kumimoji="0" lang="it-IT" sz="1800" b="0" i="0" u="none" strike="noStrike" cap="none" normalizeH="0" baseline="0" dirty="0">
                        <a:ln>
                          <a:noFill/>
                        </a:ln>
                        <a:solidFill>
                          <a:srgbClr val="000000"/>
                        </a:solidFill>
                        <a:effectLst/>
                        <a:latin typeface="Book Antiqua" pitchFamily="18" charset="0"/>
                        <a:ea typeface="ＭＳ Ｐゴシック" charset="-128"/>
                      </a:endParaRPr>
                    </a:p>
                    <a:p>
                      <a:pPr marL="0" marR="0" lvl="0" indent="0" algn="l" defTabSz="914400" rtl="0" eaLnBrk="1" fontAlgn="base" latinLnBrk="0" hangingPunct="1">
                        <a:lnSpc>
                          <a:spcPts val="1763"/>
                        </a:lnSpc>
                        <a:spcBef>
                          <a:spcPct val="0"/>
                        </a:spcBef>
                        <a:spcAft>
                          <a:spcPct val="0"/>
                        </a:spcAft>
                        <a:buClrTx/>
                        <a:buSzTx/>
                        <a:buFont typeface="Arial" pitchFamily="34" charset="0"/>
                        <a:buChar char="•"/>
                        <a:tabLst/>
                      </a:pPr>
                      <a:r>
                        <a:rPr kumimoji="0" lang="it-IT" sz="1800" b="0" i="0" u="none" strike="noStrike" cap="none" normalizeH="0" baseline="0" dirty="0">
                          <a:ln>
                            <a:noFill/>
                          </a:ln>
                          <a:solidFill>
                            <a:srgbClr val="000000"/>
                          </a:solidFill>
                          <a:effectLst/>
                          <a:latin typeface="Book Antiqua" pitchFamily="18" charset="0"/>
                          <a:ea typeface="ＭＳ Ｐゴシック" charset="-128"/>
                        </a:rPr>
                        <a:t> Costi di sviluppo.</a:t>
                      </a:r>
                    </a:p>
                    <a:p>
                      <a:pPr marL="0" marR="0" lvl="0" indent="0" algn="l" defTabSz="914400" rtl="0" eaLnBrk="1" fontAlgn="base" latinLnBrk="0" hangingPunct="1">
                        <a:lnSpc>
                          <a:spcPts val="1763"/>
                        </a:lnSpc>
                        <a:spcBef>
                          <a:spcPct val="0"/>
                        </a:spcBef>
                        <a:spcAft>
                          <a:spcPct val="0"/>
                        </a:spcAft>
                        <a:buClrTx/>
                        <a:buSzTx/>
                        <a:buFont typeface="Arial" pitchFamily="34" charset="0"/>
                        <a:buNone/>
                        <a:tabLst/>
                      </a:pPr>
                      <a:endParaRPr kumimoji="0" lang="it-IT" sz="1800" b="0" i="0" u="none" strike="noStrike" cap="none" normalizeH="0" baseline="0" dirty="0">
                        <a:ln>
                          <a:noFill/>
                        </a:ln>
                        <a:solidFill>
                          <a:schemeClr val="tx1"/>
                        </a:solidFill>
                        <a:effectLst/>
                        <a:latin typeface="Book Antiqua" pitchFamily="18" charset="0"/>
                        <a:ea typeface="ＭＳ Ｐゴシック" charset="-128"/>
                      </a:endParaRPr>
                    </a:p>
                  </a:txBody>
                  <a:tcPr marT="45729" marB="45729"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ts val="1763"/>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ＭＳ Ｐゴシック" charset="-128"/>
                        </a:rPr>
                        <a:t>SI – Facoltà (OIC 24)</a:t>
                      </a: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ts val="1763"/>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ＭＳ Ｐゴシック" charset="-128"/>
                        </a:rPr>
                        <a:t>NO (IAS 38)</a:t>
                      </a: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1"/>
                  </a:ext>
                </a:extLst>
              </a:tr>
              <a:tr h="2378075">
                <a:tc>
                  <a:txBody>
                    <a:bodyPr/>
                    <a:lstStyle/>
                    <a:p>
                      <a:pPr marL="0" marR="0" lvl="0" indent="-95250" algn="l" defTabSz="914400" rtl="0" eaLnBrk="1" fontAlgn="base" latinLnBrk="0" hangingPunct="1">
                        <a:lnSpc>
                          <a:spcPts val="1763"/>
                        </a:lnSpc>
                        <a:spcBef>
                          <a:spcPct val="0"/>
                        </a:spcBef>
                        <a:spcAft>
                          <a:spcPct val="0"/>
                        </a:spcAft>
                        <a:buClrTx/>
                        <a:buSzTx/>
                        <a:buFont typeface="Arial" pitchFamily="34" charset="0"/>
                        <a:buNone/>
                        <a:tabLst/>
                      </a:pPr>
                      <a:r>
                        <a:rPr kumimoji="0" lang="it-IT" sz="1800" b="0" i="0" u="none" strike="noStrike" cap="none" normalizeH="0" baseline="0" dirty="0">
                          <a:ln>
                            <a:noFill/>
                          </a:ln>
                          <a:solidFill>
                            <a:srgbClr val="000000"/>
                          </a:solidFill>
                          <a:effectLst/>
                          <a:latin typeface="Book Antiqua" pitchFamily="18" charset="0"/>
                          <a:ea typeface="ＭＳ Ｐゴシック" charset="-128"/>
                        </a:rPr>
                        <a:t>Beni e diritti immateriali</a:t>
                      </a:r>
                    </a:p>
                    <a:p>
                      <a:pPr marL="0" marR="0" lvl="0" indent="-95250" algn="l" defTabSz="914400" rtl="0" eaLnBrk="1" fontAlgn="base" latinLnBrk="0" hangingPunct="1">
                        <a:lnSpc>
                          <a:spcPts val="1763"/>
                        </a:lnSpc>
                        <a:spcBef>
                          <a:spcPct val="0"/>
                        </a:spcBef>
                        <a:spcAft>
                          <a:spcPct val="0"/>
                        </a:spcAft>
                        <a:buClrTx/>
                        <a:buSzTx/>
                        <a:buFont typeface="Arial" pitchFamily="34" charset="0"/>
                        <a:buNone/>
                        <a:tabLst/>
                      </a:pPr>
                      <a:endParaRPr kumimoji="0" lang="it-IT" sz="1800" b="0" i="0" u="none" strike="noStrike" cap="none" normalizeH="0" baseline="0" dirty="0">
                        <a:ln>
                          <a:noFill/>
                        </a:ln>
                        <a:solidFill>
                          <a:srgbClr val="000000"/>
                        </a:solidFill>
                        <a:effectLst/>
                        <a:latin typeface="Book Antiqua" pitchFamily="18" charset="0"/>
                        <a:ea typeface="ＭＳ Ｐゴシック" charset="-128"/>
                      </a:endParaRPr>
                    </a:p>
                    <a:p>
                      <a:pPr marL="0" marR="0" lvl="0" indent="-95250" algn="l" defTabSz="914400" rtl="0" eaLnBrk="1" fontAlgn="base" latinLnBrk="0" hangingPunct="1">
                        <a:lnSpc>
                          <a:spcPts val="1763"/>
                        </a:lnSpc>
                        <a:spcBef>
                          <a:spcPct val="0"/>
                        </a:spcBef>
                        <a:spcAft>
                          <a:spcPct val="0"/>
                        </a:spcAft>
                        <a:buClrTx/>
                        <a:buSzTx/>
                        <a:buFont typeface="Arial" pitchFamily="34" charset="0"/>
                        <a:buChar char="•"/>
                        <a:tabLst/>
                      </a:pPr>
                      <a:r>
                        <a:rPr kumimoji="0" lang="it-IT" sz="1800" b="0" i="0" u="none" strike="noStrike" cap="none" normalizeH="0" baseline="0" dirty="0">
                          <a:ln>
                            <a:noFill/>
                          </a:ln>
                          <a:solidFill>
                            <a:srgbClr val="000000"/>
                          </a:solidFill>
                          <a:effectLst/>
                          <a:latin typeface="Book Antiqua" pitchFamily="18" charset="0"/>
                          <a:ea typeface="ＭＳ Ｐゴシック" charset="-128"/>
                        </a:rPr>
                        <a:t> Diritti di brevetto industriale;</a:t>
                      </a:r>
                    </a:p>
                    <a:p>
                      <a:pPr marL="0" marR="0" lvl="0" indent="-95250" algn="l" defTabSz="914400" rtl="0" eaLnBrk="1" fontAlgn="base" latinLnBrk="0" hangingPunct="1">
                        <a:lnSpc>
                          <a:spcPts val="1763"/>
                        </a:lnSpc>
                        <a:spcBef>
                          <a:spcPct val="0"/>
                        </a:spcBef>
                        <a:spcAft>
                          <a:spcPct val="0"/>
                        </a:spcAft>
                        <a:buClrTx/>
                        <a:buSzTx/>
                        <a:buFont typeface="Arial" pitchFamily="34" charset="0"/>
                        <a:buNone/>
                        <a:tabLst/>
                      </a:pPr>
                      <a:endParaRPr kumimoji="0" lang="it-IT" sz="1800" b="0" i="0" u="none" strike="noStrike" cap="none" normalizeH="0" baseline="0" dirty="0">
                        <a:ln>
                          <a:noFill/>
                        </a:ln>
                        <a:solidFill>
                          <a:srgbClr val="000000"/>
                        </a:solidFill>
                        <a:effectLst/>
                        <a:latin typeface="Book Antiqua" pitchFamily="18" charset="0"/>
                        <a:ea typeface="ＭＳ Ｐゴシック" charset="-128"/>
                      </a:endParaRPr>
                    </a:p>
                    <a:p>
                      <a:pPr marL="0" marR="0" lvl="0" indent="-95250" algn="l" defTabSz="914400" rtl="0" eaLnBrk="1" fontAlgn="base" latinLnBrk="0" hangingPunct="1">
                        <a:lnSpc>
                          <a:spcPts val="1763"/>
                        </a:lnSpc>
                        <a:spcBef>
                          <a:spcPct val="0"/>
                        </a:spcBef>
                        <a:spcAft>
                          <a:spcPct val="0"/>
                        </a:spcAft>
                        <a:buClrTx/>
                        <a:buSzTx/>
                        <a:buFont typeface="Arial" pitchFamily="34" charset="0"/>
                        <a:buChar char="•"/>
                        <a:tabLst/>
                      </a:pPr>
                      <a:r>
                        <a:rPr kumimoji="0" lang="it-IT" sz="1800" b="0" i="0" u="none" strike="noStrike" cap="none" normalizeH="0" baseline="0" dirty="0">
                          <a:ln>
                            <a:noFill/>
                          </a:ln>
                          <a:solidFill>
                            <a:srgbClr val="000000"/>
                          </a:solidFill>
                          <a:effectLst/>
                          <a:latin typeface="Book Antiqua" pitchFamily="18" charset="0"/>
                          <a:ea typeface="ＭＳ Ｐゴシック" charset="-128"/>
                        </a:rPr>
                        <a:t> Diritti di utilizzazione  di opere dell’</a:t>
                      </a:r>
                      <a:r>
                        <a:rPr kumimoji="0" lang="it-IT" altLang="ja-JP" sz="1800" b="0" i="0" u="none" strike="noStrike" cap="none" normalizeH="0" baseline="0" dirty="0">
                          <a:ln>
                            <a:noFill/>
                          </a:ln>
                          <a:solidFill>
                            <a:srgbClr val="000000"/>
                          </a:solidFill>
                          <a:effectLst/>
                          <a:latin typeface="Book Antiqua" pitchFamily="18" charset="0"/>
                          <a:ea typeface="ＭＳ Ｐゴシック" charset="-128"/>
                        </a:rPr>
                        <a:t>ingegno;</a:t>
                      </a:r>
                    </a:p>
                    <a:p>
                      <a:pPr marL="0" marR="0" lvl="0" indent="-95250" algn="l" defTabSz="914400" rtl="0" eaLnBrk="1" fontAlgn="base" latinLnBrk="0" hangingPunct="1">
                        <a:lnSpc>
                          <a:spcPts val="1763"/>
                        </a:lnSpc>
                        <a:spcBef>
                          <a:spcPct val="0"/>
                        </a:spcBef>
                        <a:spcAft>
                          <a:spcPct val="0"/>
                        </a:spcAft>
                        <a:buClrTx/>
                        <a:buSzTx/>
                        <a:buFont typeface="Arial" pitchFamily="34" charset="0"/>
                        <a:buChar char="•"/>
                        <a:tabLst/>
                      </a:pPr>
                      <a:endParaRPr kumimoji="0" lang="it-IT" sz="1800" b="0" i="0" u="none" strike="noStrike" cap="none" normalizeH="0" baseline="0" dirty="0">
                        <a:ln>
                          <a:noFill/>
                        </a:ln>
                        <a:solidFill>
                          <a:srgbClr val="000000"/>
                        </a:solidFill>
                        <a:effectLst/>
                        <a:latin typeface="Book Antiqua" pitchFamily="18" charset="0"/>
                        <a:ea typeface="ＭＳ Ｐゴシック" charset="-128"/>
                      </a:endParaRPr>
                    </a:p>
                    <a:p>
                      <a:pPr marL="0" marR="0" lvl="0" indent="-95250" algn="l" defTabSz="914400" rtl="0" eaLnBrk="1" fontAlgn="base" latinLnBrk="0" hangingPunct="1">
                        <a:lnSpc>
                          <a:spcPts val="1763"/>
                        </a:lnSpc>
                        <a:spcBef>
                          <a:spcPct val="0"/>
                        </a:spcBef>
                        <a:spcAft>
                          <a:spcPct val="0"/>
                        </a:spcAft>
                        <a:buClrTx/>
                        <a:buSzTx/>
                        <a:buFont typeface="Arial" pitchFamily="34" charset="0"/>
                        <a:buChar char="•"/>
                        <a:tabLst/>
                      </a:pPr>
                      <a:r>
                        <a:rPr kumimoji="0" lang="it-IT" sz="1800" b="0" i="0" u="none" strike="noStrike" cap="none" normalizeH="0" baseline="0" dirty="0">
                          <a:ln>
                            <a:noFill/>
                          </a:ln>
                          <a:solidFill>
                            <a:srgbClr val="000000"/>
                          </a:solidFill>
                          <a:effectLst/>
                          <a:latin typeface="Book Antiqua" pitchFamily="18" charset="0"/>
                          <a:ea typeface="ＭＳ Ｐゴシック" charset="-128"/>
                        </a:rPr>
                        <a:t> Concessioni licenze, marchi e diritti simili;</a:t>
                      </a:r>
                    </a:p>
                    <a:p>
                      <a:pPr marL="0" marR="0" lvl="0" indent="-95250" algn="l" defTabSz="914400" rtl="0" eaLnBrk="1" fontAlgn="base" latinLnBrk="0" hangingPunct="1">
                        <a:lnSpc>
                          <a:spcPts val="1763"/>
                        </a:lnSpc>
                        <a:spcBef>
                          <a:spcPct val="0"/>
                        </a:spcBef>
                        <a:spcAft>
                          <a:spcPct val="0"/>
                        </a:spcAft>
                        <a:buClrTx/>
                        <a:buSzTx/>
                        <a:buFont typeface="Arial" pitchFamily="34" charset="0"/>
                        <a:buNone/>
                        <a:tabLst/>
                      </a:pPr>
                      <a:endParaRPr kumimoji="0" lang="it-IT" sz="1800" b="0" i="0" u="none" strike="noStrike" cap="none" normalizeH="0" baseline="0" dirty="0">
                        <a:ln>
                          <a:noFill/>
                        </a:ln>
                        <a:solidFill>
                          <a:schemeClr val="tx1"/>
                        </a:solidFill>
                        <a:effectLst/>
                        <a:latin typeface="Book Antiqua" pitchFamily="18" charset="0"/>
                        <a:ea typeface="ＭＳ Ｐゴシック" charset="-128"/>
                      </a:endParaRPr>
                    </a:p>
                  </a:txBody>
                  <a:tcPr marT="45729" marB="45729"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763"/>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ＭＳ Ｐゴシック" charset="-128"/>
                        </a:rPr>
                        <a:t>Si – Obbligo (OIC 24)</a:t>
                      </a: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tc>
                  <a:txBody>
                    <a:bodyPr/>
                    <a:lstStyle/>
                    <a:p>
                      <a:pPr marL="0" marR="0" lvl="0" indent="0" algn="ctr" defTabSz="914400" rtl="0" eaLnBrk="1" fontAlgn="base" latinLnBrk="0" hangingPunct="1">
                        <a:lnSpc>
                          <a:spcPts val="1763"/>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ＭＳ Ｐゴシック" charset="-128"/>
                        </a:rPr>
                        <a:t>Si – Obbligo (IAS 38)</a:t>
                      </a: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815975">
                <a:tc>
                  <a:txBody>
                    <a:bodyPr/>
                    <a:lstStyle/>
                    <a:p>
                      <a:pPr marL="179388" marR="0" lvl="0" indent="-95250" algn="l" defTabSz="914400" rtl="0" eaLnBrk="1" fontAlgn="base" latinLnBrk="0" hangingPunct="1">
                        <a:lnSpc>
                          <a:spcPts val="1763"/>
                        </a:lnSpc>
                        <a:spcBef>
                          <a:spcPct val="0"/>
                        </a:spcBef>
                        <a:spcAft>
                          <a:spcPct val="0"/>
                        </a:spcAft>
                        <a:buClrTx/>
                        <a:buSzTx/>
                        <a:buFont typeface="Arial" pitchFamily="34" charset="0"/>
                        <a:buNone/>
                        <a:tabLst/>
                      </a:pPr>
                      <a:endParaRPr kumimoji="0" lang="it-IT" sz="1800" b="0" i="0" u="none" strike="noStrike" cap="none" normalizeH="0" baseline="0" dirty="0">
                        <a:ln>
                          <a:noFill/>
                        </a:ln>
                        <a:solidFill>
                          <a:srgbClr val="000000"/>
                        </a:solidFill>
                        <a:effectLst/>
                        <a:latin typeface="Book Antiqua" pitchFamily="18" charset="0"/>
                        <a:ea typeface="ＭＳ Ｐゴシック" charset="-128"/>
                      </a:endParaRPr>
                    </a:p>
                    <a:p>
                      <a:pPr marL="179388" marR="0" lvl="0" indent="-95250" algn="l" defTabSz="914400" rtl="0" eaLnBrk="1" fontAlgn="base" latinLnBrk="0" hangingPunct="1">
                        <a:lnSpc>
                          <a:spcPts val="1763"/>
                        </a:lnSpc>
                        <a:spcBef>
                          <a:spcPct val="0"/>
                        </a:spcBef>
                        <a:spcAft>
                          <a:spcPct val="0"/>
                        </a:spcAft>
                        <a:buClrTx/>
                        <a:buSzTx/>
                        <a:buFont typeface="Arial" pitchFamily="34" charset="0"/>
                        <a:buNone/>
                        <a:tabLst/>
                      </a:pPr>
                      <a:r>
                        <a:rPr kumimoji="0" lang="it-IT" sz="1800" b="0" i="0" u="none" strike="noStrike" cap="none" normalizeH="0" baseline="0" dirty="0">
                          <a:ln>
                            <a:noFill/>
                          </a:ln>
                          <a:solidFill>
                            <a:srgbClr val="000000"/>
                          </a:solidFill>
                          <a:effectLst/>
                          <a:latin typeface="Book Antiqua" pitchFamily="18" charset="0"/>
                          <a:ea typeface="ＭＳ Ｐゴシック" charset="-128"/>
                        </a:rPr>
                        <a:t>Avviamento</a:t>
                      </a:r>
                    </a:p>
                    <a:p>
                      <a:pPr marL="179388" marR="0" lvl="0" indent="-95250" algn="l" defTabSz="914400" rtl="0" eaLnBrk="1" fontAlgn="base" latinLnBrk="0" hangingPunct="1">
                        <a:lnSpc>
                          <a:spcPts val="1763"/>
                        </a:lnSpc>
                        <a:spcBef>
                          <a:spcPct val="0"/>
                        </a:spcBef>
                        <a:spcAft>
                          <a:spcPct val="0"/>
                        </a:spcAft>
                        <a:buClrTx/>
                        <a:buSzTx/>
                        <a:buFont typeface="Arial" pitchFamily="34" charset="0"/>
                        <a:buNone/>
                        <a:tabLst/>
                      </a:pPr>
                      <a:endParaRPr kumimoji="0" lang="it-IT" sz="1800" b="1" i="0" u="none" strike="noStrike" cap="none" normalizeH="0" baseline="0" dirty="0">
                        <a:ln>
                          <a:noFill/>
                        </a:ln>
                        <a:solidFill>
                          <a:schemeClr val="tx1"/>
                        </a:solidFill>
                        <a:effectLst/>
                        <a:latin typeface="Book Antiqua" pitchFamily="18" charset="0"/>
                        <a:ea typeface="ＭＳ Ｐゴシック" charset="-128"/>
                      </a:endParaRP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ts val="1763"/>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ＭＳ Ｐゴシック" charset="-128"/>
                        </a:rPr>
                        <a:t>Si – Facoltà (OIC 24)</a:t>
                      </a: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D0D8E8"/>
                    </a:solidFill>
                  </a:tcPr>
                </a:tc>
                <a:tc>
                  <a:txBody>
                    <a:bodyPr/>
                    <a:lstStyle/>
                    <a:p>
                      <a:pPr marL="0" marR="0" lvl="0" indent="0" algn="ctr" defTabSz="914400" rtl="0" eaLnBrk="1" fontAlgn="base" latinLnBrk="0" hangingPunct="1">
                        <a:lnSpc>
                          <a:spcPts val="1763"/>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ＭＳ Ｐゴシック" charset="-128"/>
                        </a:rPr>
                        <a:t>Si – Obbligo (IAS 38)</a:t>
                      </a: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T="45729" marB="45729"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5755307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ChangeArrowheads="1"/>
          </p:cNvSpPr>
          <p:nvPr/>
        </p:nvSpPr>
        <p:spPr bwMode="auto">
          <a:xfrm>
            <a:off x="838200" y="1611313"/>
            <a:ext cx="2005013" cy="1028700"/>
          </a:xfrm>
          <a:prstGeom prst="rect">
            <a:avLst/>
          </a:prstGeom>
          <a:noFill/>
          <a:ln w="9525">
            <a:noFill/>
            <a:miter lim="800000"/>
            <a:headEnd/>
            <a:tailEnd/>
          </a:ln>
        </p:spPr>
        <p:txBody>
          <a:bodyPr/>
          <a:lstStyle/>
          <a:p>
            <a:pPr marL="288925" lvl="1" indent="-285750" eaLnBrk="1" hangingPunct="1">
              <a:buFont typeface="Arial" pitchFamily="34" charset="0"/>
              <a:buChar char="•"/>
            </a:pPr>
            <a:r>
              <a:rPr lang="it-IT" altLang="en-US" dirty="0">
                <a:latin typeface="Book Antiqua" pitchFamily="18" charset="0"/>
              </a:rPr>
              <a:t>Sulla base del C.C. art. 2426, c. 1,   punto 6.</a:t>
            </a:r>
          </a:p>
        </p:txBody>
      </p:sp>
      <p:sp>
        <p:nvSpPr>
          <p:cNvPr id="26627" name="Rectangle 4"/>
          <p:cNvSpPr>
            <a:spLocks noChangeArrowheads="1"/>
          </p:cNvSpPr>
          <p:nvPr/>
        </p:nvSpPr>
        <p:spPr bwMode="auto">
          <a:xfrm>
            <a:off x="838200" y="4343400"/>
            <a:ext cx="2290763" cy="914400"/>
          </a:xfrm>
          <a:prstGeom prst="rect">
            <a:avLst/>
          </a:prstGeom>
          <a:noFill/>
          <a:ln w="9525">
            <a:noFill/>
            <a:miter lim="800000"/>
            <a:headEnd/>
            <a:tailEnd/>
          </a:ln>
        </p:spPr>
        <p:txBody>
          <a:bodyPr/>
          <a:lstStyle/>
          <a:p>
            <a:pPr marL="288925" lvl="1" indent="-285750" eaLnBrk="1" hangingPunct="1">
              <a:buFont typeface="Arial" pitchFamily="34" charset="0"/>
              <a:buChar char="•"/>
            </a:pPr>
            <a:r>
              <a:rPr lang="it-IT" altLang="en-US" dirty="0">
                <a:latin typeface="Book Antiqua" pitchFamily="18" charset="0"/>
              </a:rPr>
              <a:t>Principi Contabili </a:t>
            </a:r>
            <a:r>
              <a:rPr lang="en-GB" altLang="en-US" dirty="0">
                <a:latin typeface="Book Antiqua" pitchFamily="18" charset="0"/>
              </a:rPr>
              <a:t>IASB, IFRS 3, IAS 36 </a:t>
            </a:r>
            <a:r>
              <a:rPr lang="it-IT" altLang="en-US" dirty="0">
                <a:latin typeface="Book Antiqua" pitchFamily="18" charset="0"/>
              </a:rPr>
              <a:t>e IAS 38.</a:t>
            </a:r>
          </a:p>
        </p:txBody>
      </p:sp>
      <p:sp>
        <p:nvSpPr>
          <p:cNvPr id="26628" name="Rectangle 5"/>
          <p:cNvSpPr>
            <a:spLocks noChangeArrowheads="1"/>
          </p:cNvSpPr>
          <p:nvPr/>
        </p:nvSpPr>
        <p:spPr bwMode="auto">
          <a:xfrm>
            <a:off x="3352800" y="764704"/>
            <a:ext cx="5791200" cy="2514600"/>
          </a:xfrm>
          <a:prstGeom prst="rect">
            <a:avLst/>
          </a:prstGeom>
          <a:noFill/>
          <a:ln w="9525">
            <a:noFill/>
            <a:miter lim="800000"/>
            <a:headEnd/>
            <a:tailEnd/>
          </a:ln>
        </p:spPr>
        <p:txBody>
          <a:bodyPr/>
          <a:lstStyle/>
          <a:p>
            <a:pPr marL="285750" lvl="1" indent="-285750" algn="just" eaLnBrk="1" hangingPunct="1">
              <a:buFont typeface="Arial" pitchFamily="34" charset="0"/>
              <a:buChar char="•"/>
            </a:pPr>
            <a:r>
              <a:rPr lang="it-IT" altLang="en-US" dirty="0">
                <a:latin typeface="Book Antiqua" pitchFamily="18" charset="0"/>
              </a:rPr>
              <a:t>L</a:t>
            </a:r>
            <a:r>
              <a:rPr lang="ja-JP" altLang="it-IT" dirty="0">
                <a:latin typeface="Book Antiqua" pitchFamily="18" charset="0"/>
              </a:rPr>
              <a:t>’</a:t>
            </a:r>
            <a:r>
              <a:rPr lang="it-IT" altLang="ja-JP" dirty="0">
                <a:latin typeface="Book Antiqua" pitchFamily="18" charset="0"/>
              </a:rPr>
              <a:t>avviamento è iscritto in bilancio se acquisito a  </a:t>
            </a:r>
          </a:p>
          <a:p>
            <a:pPr marL="0" lvl="1" algn="just" eaLnBrk="1" hangingPunct="1"/>
            <a:r>
              <a:rPr lang="it-IT" altLang="en-US" dirty="0">
                <a:latin typeface="Book Antiqua" pitchFamily="18" charset="0"/>
              </a:rPr>
              <a:t>     titolo oneroso e nei limiti del costo sostenuto.</a:t>
            </a:r>
          </a:p>
          <a:p>
            <a:pPr marL="285750" indent="-285750" eaLnBrk="1" hangingPunct="1">
              <a:buFont typeface="Arial" pitchFamily="34" charset="0"/>
              <a:buChar char="•"/>
            </a:pPr>
            <a:r>
              <a:rPr lang="it-IT" altLang="en-US" dirty="0">
                <a:latin typeface="Book Antiqua" pitchFamily="18" charset="0"/>
              </a:rPr>
              <a:t>L</a:t>
            </a:r>
            <a:r>
              <a:rPr lang="ja-JP" altLang="it-IT" dirty="0">
                <a:latin typeface="Book Antiqua" pitchFamily="18" charset="0"/>
              </a:rPr>
              <a:t>’</a:t>
            </a:r>
            <a:r>
              <a:rPr lang="it-IT" altLang="ja-JP" dirty="0">
                <a:latin typeface="Book Antiqua" pitchFamily="18" charset="0"/>
              </a:rPr>
              <a:t>iscrizione in bilancio è condizionata al </a:t>
            </a:r>
          </a:p>
          <a:p>
            <a:pPr eaLnBrk="1" hangingPunct="1"/>
            <a:r>
              <a:rPr lang="it-IT" altLang="en-US" dirty="0">
                <a:latin typeface="Book Antiqua" pitchFamily="18" charset="0"/>
              </a:rPr>
              <a:t>     consenso del collegio sindacale.</a:t>
            </a:r>
          </a:p>
          <a:p>
            <a:pPr marL="285750" indent="-285750" eaLnBrk="1" hangingPunct="1">
              <a:buFont typeface="Arial" pitchFamily="34" charset="0"/>
              <a:buChar char="•"/>
            </a:pPr>
            <a:r>
              <a:rPr lang="it-IT" altLang="en-US" dirty="0">
                <a:latin typeface="Book Antiqua" pitchFamily="18" charset="0"/>
              </a:rPr>
              <a:t>L</a:t>
            </a:r>
            <a:r>
              <a:rPr lang="ja-JP" altLang="it-IT" dirty="0">
                <a:latin typeface="Book Antiqua" pitchFamily="18" charset="0"/>
              </a:rPr>
              <a:t>’</a:t>
            </a:r>
            <a:r>
              <a:rPr lang="it-IT" altLang="ja-JP" dirty="0">
                <a:latin typeface="Book Antiqua" pitchFamily="18" charset="0"/>
              </a:rPr>
              <a:t>avviamento deve essere ammortizzato sulla base della vita utile.</a:t>
            </a:r>
          </a:p>
          <a:p>
            <a:pPr marL="285750" indent="-285750" eaLnBrk="1" hangingPunct="1">
              <a:buFont typeface="Arial" pitchFamily="34" charset="0"/>
              <a:buChar char="•"/>
            </a:pPr>
            <a:r>
              <a:rPr lang="it-IT" altLang="en-US" dirty="0">
                <a:latin typeface="Book Antiqua" pitchFamily="18" charset="0"/>
              </a:rPr>
              <a:t>Il periodo massimo entro cui ammortizzare l’</a:t>
            </a:r>
            <a:r>
              <a:rPr lang="it-IT" altLang="ja-JP" dirty="0">
                <a:latin typeface="Book Antiqua" pitchFamily="18" charset="0"/>
              </a:rPr>
              <a:t>avviamento è pari a 10 anni, se in casi eccezionali fosse impossibile determinare la vita utile</a:t>
            </a:r>
            <a:r>
              <a:rPr lang="it-IT" altLang="en-US" dirty="0">
                <a:latin typeface="Book Antiqua" pitchFamily="18" charset="0"/>
              </a:rPr>
              <a:t> </a:t>
            </a:r>
          </a:p>
        </p:txBody>
      </p:sp>
      <p:sp>
        <p:nvSpPr>
          <p:cNvPr id="26629" name="Rectangle 6"/>
          <p:cNvSpPr>
            <a:spLocks noChangeArrowheads="1"/>
          </p:cNvSpPr>
          <p:nvPr/>
        </p:nvSpPr>
        <p:spPr bwMode="auto">
          <a:xfrm>
            <a:off x="3362325" y="3429000"/>
            <a:ext cx="5781675" cy="2667000"/>
          </a:xfrm>
          <a:prstGeom prst="rect">
            <a:avLst/>
          </a:prstGeom>
          <a:noFill/>
          <a:ln w="9525">
            <a:noFill/>
            <a:miter lim="800000"/>
            <a:headEnd/>
            <a:tailEnd/>
          </a:ln>
        </p:spPr>
        <p:txBody>
          <a:bodyPr/>
          <a:lstStyle/>
          <a:p>
            <a:pPr marL="288925" lvl="1" indent="-285750" algn="just" eaLnBrk="1" hangingPunct="1">
              <a:buFont typeface="Arial" pitchFamily="34" charset="0"/>
              <a:buChar char="•"/>
            </a:pPr>
            <a:r>
              <a:rPr lang="it-IT" altLang="en-US" dirty="0">
                <a:latin typeface="Book Antiqua" pitchFamily="18" charset="0"/>
              </a:rPr>
              <a:t>L</a:t>
            </a:r>
            <a:r>
              <a:rPr lang="ja-JP" altLang="it-IT" dirty="0">
                <a:latin typeface="Book Antiqua" pitchFamily="18" charset="0"/>
              </a:rPr>
              <a:t>’</a:t>
            </a:r>
            <a:r>
              <a:rPr lang="it-IT" altLang="ja-JP" dirty="0">
                <a:latin typeface="Book Antiqua" pitchFamily="18" charset="0"/>
              </a:rPr>
              <a:t>avviamento viene inizialmente rilevato come </a:t>
            </a:r>
            <a:r>
              <a:rPr lang="it-IT" altLang="en-US" dirty="0">
                <a:latin typeface="Book Antiqua" pitchFamily="18" charset="0"/>
              </a:rPr>
              <a:t>differenza tra il prezzo di acquisto e la corrispondente quota delle attività e delle  passività acquisite, valutate a valori correnti.</a:t>
            </a:r>
          </a:p>
          <a:p>
            <a:pPr marL="288925" indent="-285750" eaLnBrk="1" hangingPunct="1">
              <a:buFont typeface="Arial" pitchFamily="34" charset="0"/>
              <a:buChar char="•"/>
            </a:pPr>
            <a:r>
              <a:rPr lang="it-IT" altLang="en-US" b="1" dirty="0">
                <a:latin typeface="Book Antiqua" pitchFamily="18" charset="0"/>
              </a:rPr>
              <a:t>L</a:t>
            </a:r>
            <a:r>
              <a:rPr lang="ja-JP" altLang="it-IT" b="1" dirty="0">
                <a:latin typeface="Book Antiqua" pitchFamily="18" charset="0"/>
              </a:rPr>
              <a:t>’</a:t>
            </a:r>
            <a:r>
              <a:rPr lang="it-IT" altLang="ja-JP" b="1" dirty="0">
                <a:latin typeface="Book Antiqua" pitchFamily="18" charset="0"/>
              </a:rPr>
              <a:t>avviamento non </a:t>
            </a:r>
            <a:r>
              <a:rPr lang="ja-JP" altLang="it-IT" b="1" dirty="0">
                <a:latin typeface="Book Antiqua" pitchFamily="18" charset="0"/>
              </a:rPr>
              <a:t>“</a:t>
            </a:r>
            <a:r>
              <a:rPr lang="it-IT" altLang="ja-JP" b="1" dirty="0">
                <a:latin typeface="Book Antiqua" pitchFamily="18" charset="0"/>
              </a:rPr>
              <a:t>deve</a:t>
            </a:r>
            <a:r>
              <a:rPr lang="ja-JP" altLang="it-IT" b="1" dirty="0">
                <a:latin typeface="Book Antiqua" pitchFamily="18" charset="0"/>
              </a:rPr>
              <a:t>”</a:t>
            </a:r>
            <a:r>
              <a:rPr lang="it-IT" altLang="ja-JP" b="1" dirty="0">
                <a:latin typeface="Book Antiqua" pitchFamily="18" charset="0"/>
              </a:rPr>
              <a:t> essere ammortizzato</a:t>
            </a:r>
            <a:r>
              <a:rPr lang="it-IT" altLang="ja-JP" dirty="0">
                <a:latin typeface="Book Antiqua" pitchFamily="18" charset="0"/>
              </a:rPr>
              <a:t>.</a:t>
            </a:r>
          </a:p>
          <a:p>
            <a:pPr marL="288925" indent="-285750" eaLnBrk="1" hangingPunct="1">
              <a:buFont typeface="Arial" pitchFamily="34" charset="0"/>
              <a:buChar char="•"/>
            </a:pPr>
            <a:r>
              <a:rPr lang="it-IT" altLang="en-US" dirty="0">
                <a:latin typeface="Book Antiqua" pitchFamily="18" charset="0"/>
              </a:rPr>
              <a:t>Annualmente, o più frequentemente se ne ricorrono  presupposti, l</a:t>
            </a:r>
            <a:r>
              <a:rPr lang="ja-JP" altLang="it-IT" dirty="0">
                <a:latin typeface="Book Antiqua" pitchFamily="18" charset="0"/>
              </a:rPr>
              <a:t>’</a:t>
            </a:r>
            <a:r>
              <a:rPr lang="it-IT" altLang="ja-JP" dirty="0">
                <a:latin typeface="Book Antiqua" pitchFamily="18" charset="0"/>
              </a:rPr>
              <a:t>avviamento deve  </a:t>
            </a:r>
            <a:r>
              <a:rPr lang="it-IT" altLang="en-US" dirty="0">
                <a:latin typeface="Book Antiqua" pitchFamily="18" charset="0"/>
              </a:rPr>
              <a:t>essere sottoposto  ad </a:t>
            </a:r>
            <a:r>
              <a:rPr lang="it-IT" altLang="en-US" b="1" dirty="0" err="1">
                <a:latin typeface="Book Antiqua" pitchFamily="18" charset="0"/>
              </a:rPr>
              <a:t>impairment</a:t>
            </a:r>
            <a:r>
              <a:rPr lang="it-IT" altLang="en-US" dirty="0">
                <a:latin typeface="Book Antiqua" pitchFamily="18" charset="0"/>
              </a:rPr>
              <a:t> </a:t>
            </a:r>
            <a:r>
              <a:rPr lang="it-IT" altLang="en-US" b="1" dirty="0">
                <a:latin typeface="Book Antiqua" pitchFamily="18" charset="0"/>
              </a:rPr>
              <a:t>test</a:t>
            </a:r>
            <a:r>
              <a:rPr lang="it-IT" altLang="en-US" dirty="0">
                <a:latin typeface="Book Antiqua" pitchFamily="18" charset="0"/>
              </a:rPr>
              <a:t> per verificare la presenza di eventuali perdite di  valore da iscrivere nel conto economico.</a:t>
            </a:r>
          </a:p>
        </p:txBody>
      </p:sp>
      <p:sp>
        <p:nvSpPr>
          <p:cNvPr id="26630" name="AutoShape 7"/>
          <p:cNvSpPr>
            <a:spLocks/>
          </p:cNvSpPr>
          <p:nvPr/>
        </p:nvSpPr>
        <p:spPr bwMode="auto">
          <a:xfrm>
            <a:off x="457200" y="764704"/>
            <a:ext cx="685800" cy="5410200"/>
          </a:xfrm>
          <a:prstGeom prst="leftBrace">
            <a:avLst>
              <a:gd name="adj1" fmla="val 83345"/>
              <a:gd name="adj2" fmla="val 50000"/>
            </a:avLst>
          </a:prstGeom>
          <a:noFill/>
          <a:ln w="9525">
            <a:solidFill>
              <a:srgbClr val="000000"/>
            </a:solidFill>
            <a:round/>
            <a:headEnd/>
            <a:tailEnd/>
          </a:ln>
        </p:spPr>
        <p:txBody>
          <a:bodyPr/>
          <a:lstStyle/>
          <a:p>
            <a:pPr eaLnBrk="1" hangingPunct="1"/>
            <a:endParaRPr lang="en-US" altLang="en-US" sz="1600">
              <a:latin typeface="Book Antiqua" pitchFamily="18" charset="0"/>
            </a:endParaRPr>
          </a:p>
        </p:txBody>
      </p:sp>
      <p:sp>
        <p:nvSpPr>
          <p:cNvPr id="26631" name="AutoShape 8"/>
          <p:cNvSpPr>
            <a:spLocks/>
          </p:cNvSpPr>
          <p:nvPr/>
        </p:nvSpPr>
        <p:spPr bwMode="auto">
          <a:xfrm>
            <a:off x="2971800" y="770384"/>
            <a:ext cx="457200" cy="2514600"/>
          </a:xfrm>
          <a:prstGeom prst="leftBrace">
            <a:avLst>
              <a:gd name="adj1" fmla="val 50009"/>
              <a:gd name="adj2" fmla="val 50139"/>
            </a:avLst>
          </a:prstGeom>
          <a:noFill/>
          <a:ln w="9525">
            <a:solidFill>
              <a:srgbClr val="000000"/>
            </a:solidFill>
            <a:round/>
            <a:headEnd/>
            <a:tailEnd/>
          </a:ln>
        </p:spPr>
        <p:txBody>
          <a:bodyPr/>
          <a:lstStyle/>
          <a:p>
            <a:pPr eaLnBrk="1" hangingPunct="1"/>
            <a:endParaRPr lang="en-US" altLang="en-US" sz="1600">
              <a:latin typeface="Book Antiqua" pitchFamily="18" charset="0"/>
            </a:endParaRPr>
          </a:p>
        </p:txBody>
      </p:sp>
      <p:sp>
        <p:nvSpPr>
          <p:cNvPr id="26632" name="AutoShape 8"/>
          <p:cNvSpPr>
            <a:spLocks/>
          </p:cNvSpPr>
          <p:nvPr/>
        </p:nvSpPr>
        <p:spPr bwMode="auto">
          <a:xfrm>
            <a:off x="2971800" y="3429000"/>
            <a:ext cx="457200" cy="2743200"/>
          </a:xfrm>
          <a:prstGeom prst="leftBrace">
            <a:avLst>
              <a:gd name="adj1" fmla="val 50000"/>
              <a:gd name="adj2" fmla="val 50139"/>
            </a:avLst>
          </a:prstGeom>
          <a:noFill/>
          <a:ln w="9525">
            <a:solidFill>
              <a:srgbClr val="000000"/>
            </a:solidFill>
            <a:round/>
            <a:headEnd/>
            <a:tailEnd/>
          </a:ln>
        </p:spPr>
        <p:txBody>
          <a:bodyPr/>
          <a:lstStyle/>
          <a:p>
            <a:pPr eaLnBrk="1" hangingPunct="1"/>
            <a:endParaRPr lang="en-US" altLang="en-US" sz="1600">
              <a:latin typeface="Book Antiqua" pitchFamily="18" charset="0"/>
            </a:endParaRPr>
          </a:p>
        </p:txBody>
      </p:sp>
      <p:sp>
        <p:nvSpPr>
          <p:cNvPr id="26633" name="Segnaposto numero diapositiva 10"/>
          <p:cNvSpPr>
            <a:spLocks noGrp="1"/>
          </p:cNvSpPr>
          <p:nvPr>
            <p:ph type="sldNum" sz="quarter" idx="12"/>
          </p:nvPr>
        </p:nvSpPr>
        <p:spPr bwMode="auto">
          <a:noFill/>
          <a:ln>
            <a:miter lim="800000"/>
            <a:headEnd/>
            <a:tailEnd/>
          </a:ln>
        </p:spPr>
        <p:txBody>
          <a:bodyPr/>
          <a:lstStyle/>
          <a:p>
            <a:fld id="{4446D2DE-AA4C-4C6A-8CB5-6DE28E4D4C17}" type="slidenum">
              <a:rPr lang="it-IT" altLang="en-US"/>
              <a:pPr/>
              <a:t>52</a:t>
            </a:fld>
            <a:endParaRPr lang="it-IT" altLang="en-US"/>
          </a:p>
        </p:txBody>
      </p:sp>
      <p:sp>
        <p:nvSpPr>
          <p:cNvPr id="26634" name="Text Box 2"/>
          <p:cNvSpPr txBox="1">
            <a:spLocks noChangeArrowheads="1"/>
          </p:cNvSpPr>
          <p:nvPr/>
        </p:nvSpPr>
        <p:spPr bwMode="auto">
          <a:xfrm>
            <a:off x="0" y="0"/>
            <a:ext cx="9144000" cy="746125"/>
          </a:xfrm>
          <a:prstGeom prst="rect">
            <a:avLst/>
          </a:prstGeom>
          <a:solidFill>
            <a:schemeClr val="accent1"/>
          </a:solidFill>
          <a:ln w="9525">
            <a:solidFill>
              <a:schemeClr val="tx1"/>
            </a:solidFill>
            <a:miter lim="800000"/>
            <a:headEnd/>
            <a:tailEnd/>
          </a:ln>
        </p:spPr>
        <p:txBody>
          <a:bodyPr wrap="none" anchor="ctr"/>
          <a:lstStyle/>
          <a:p>
            <a:pPr marL="342900" indent="-342900" algn="ctr" eaLnBrk="1" hangingPunct="1">
              <a:lnSpc>
                <a:spcPct val="80000"/>
              </a:lnSpc>
            </a:pPr>
            <a:r>
              <a:rPr lang="it-IT" altLang="en-US" sz="2600">
                <a:solidFill>
                  <a:schemeClr val="bg1"/>
                </a:solidFill>
                <a:latin typeface="Book Antiqua" pitchFamily="18" charset="0"/>
                <a:cs typeface="Arial" pitchFamily="34" charset="0"/>
              </a:rPr>
              <a:t>Avviamento: regole per la rilevazione contabile</a:t>
            </a:r>
          </a:p>
        </p:txBody>
      </p:sp>
      <p:sp>
        <p:nvSpPr>
          <p:cNvPr id="2" name="Rettangolo 1"/>
          <p:cNvSpPr/>
          <p:nvPr/>
        </p:nvSpPr>
        <p:spPr>
          <a:xfrm>
            <a:off x="838200" y="6215747"/>
            <a:ext cx="7992888" cy="646331"/>
          </a:xfrm>
          <a:prstGeom prst="rect">
            <a:avLst/>
          </a:prstGeom>
        </p:spPr>
        <p:txBody>
          <a:bodyPr wrap="square">
            <a:spAutoFit/>
          </a:bodyPr>
          <a:lstStyle/>
          <a:p>
            <a:pPr algn="ctr" eaLnBrk="1" hangingPunct="1"/>
            <a:r>
              <a:rPr lang="it-IT" altLang="en-US" b="1" dirty="0">
                <a:latin typeface="Book Antiqua" pitchFamily="18" charset="0"/>
              </a:rPr>
              <a:t>Per l’avviamento, non è possibile dar luogo ad un ripristino di valore successivamente ad una svalutazione per perdite durevoli</a:t>
            </a:r>
          </a:p>
        </p:txBody>
      </p:sp>
    </p:spTree>
    <p:extLst>
      <p:ext uri="{BB962C8B-B14F-4D97-AF65-F5344CB8AC3E}">
        <p14:creationId xmlns:p14="http://schemas.microsoft.com/office/powerpoint/2010/main" val="38008938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ctrTitle"/>
          </p:nvPr>
        </p:nvSpPr>
        <p:spPr>
          <a:xfrm>
            <a:off x="684213" y="2000250"/>
            <a:ext cx="7773987" cy="2928938"/>
          </a:xfrm>
          <a:ln w="0" cmpd="tri">
            <a:solidFill>
              <a:schemeClr val="bg1"/>
            </a:solidFill>
          </a:ln>
        </p:spPr>
        <p:txBody>
          <a:bodyPr>
            <a:noAutofit/>
          </a:bodyPr>
          <a:lstStyle/>
          <a:p>
            <a:pPr algn="l" eaLnBrk="1" hangingPunct="1">
              <a:spcAft>
                <a:spcPts val="1200"/>
              </a:spcAft>
              <a:defRPr/>
            </a:pPr>
            <a:r>
              <a:rPr lang="it-IT" sz="2400" dirty="0">
                <a:effectLst>
                  <a:outerShdw blurRad="38100" dist="38100" dir="2700000" algn="tl">
                    <a:srgbClr val="C0C0C0"/>
                  </a:outerShdw>
                </a:effectLst>
                <a:latin typeface="Book Antiqua" pitchFamily="18" charset="0"/>
              </a:rPr>
              <a:t>L</a:t>
            </a:r>
            <a:r>
              <a:rPr lang="ja-JP" altLang="it-IT" sz="2400" dirty="0">
                <a:effectLst>
                  <a:outerShdw blurRad="38100" dist="38100" dir="2700000" algn="tl">
                    <a:srgbClr val="C0C0C0"/>
                  </a:outerShdw>
                </a:effectLst>
                <a:latin typeface="Book Antiqua" pitchFamily="18" charset="0"/>
              </a:rPr>
              <a:t>’</a:t>
            </a:r>
            <a:r>
              <a:rPr lang="it-IT" altLang="ja-JP" sz="2400" dirty="0">
                <a:effectLst>
                  <a:outerShdw blurRad="38100" dist="38100" dir="2700000" algn="tl">
                    <a:srgbClr val="C0C0C0"/>
                  </a:outerShdw>
                </a:effectLst>
                <a:latin typeface="Book Antiqua" pitchFamily="18" charset="0"/>
              </a:rPr>
              <a:t>avviamento viene comunemente calcolato per differenza tra il valore di cessione di un</a:t>
            </a:r>
            <a:r>
              <a:rPr lang="ja-JP" altLang="it-IT" sz="2400" dirty="0">
                <a:effectLst>
                  <a:outerShdw blurRad="38100" dist="38100" dir="2700000" algn="tl">
                    <a:srgbClr val="C0C0C0"/>
                  </a:outerShdw>
                </a:effectLst>
                <a:latin typeface="Book Antiqua" pitchFamily="18" charset="0"/>
              </a:rPr>
              <a:t>’</a:t>
            </a:r>
            <a:r>
              <a:rPr lang="it-IT" altLang="ja-JP" sz="2400" dirty="0">
                <a:effectLst>
                  <a:outerShdw blurRad="38100" dist="38100" dir="2700000" algn="tl">
                    <a:srgbClr val="C0C0C0"/>
                  </a:outerShdw>
                </a:effectLst>
                <a:latin typeface="Book Antiqua" pitchFamily="18" charset="0"/>
              </a:rPr>
              <a:t>azienda o di un ramo di azienda ed il Capitale Netto di Funzionamento (C.N.F.) della stessa azienda espresso a valori correnti, denominato Capitale Netto Rettificato (C.N.R.) espresso anche con il simbolo K.</a:t>
            </a:r>
            <a:endParaRPr lang="it-IT" sz="2400" dirty="0">
              <a:effectLst>
                <a:outerShdw blurRad="38100" dist="38100" dir="2700000" algn="tl">
                  <a:srgbClr val="C0C0C0"/>
                </a:outerShdw>
              </a:effectLst>
              <a:latin typeface="Book Antiqua" pitchFamily="18" charset="0"/>
            </a:endParaRPr>
          </a:p>
        </p:txBody>
      </p:sp>
      <p:sp>
        <p:nvSpPr>
          <p:cNvPr id="27651" name="Segnaposto numero diapositiva 2"/>
          <p:cNvSpPr>
            <a:spLocks noGrp="1"/>
          </p:cNvSpPr>
          <p:nvPr>
            <p:ph type="sldNum" sz="quarter" idx="12"/>
          </p:nvPr>
        </p:nvSpPr>
        <p:spPr bwMode="auto">
          <a:noFill/>
          <a:ln>
            <a:miter lim="800000"/>
            <a:headEnd/>
            <a:tailEnd/>
          </a:ln>
        </p:spPr>
        <p:txBody>
          <a:bodyPr/>
          <a:lstStyle/>
          <a:p>
            <a:fld id="{865BD7B1-0300-4456-937D-08E1B04F6EE7}" type="slidenum">
              <a:rPr lang="it-IT" altLang="en-US"/>
              <a:pPr/>
              <a:t>53</a:t>
            </a:fld>
            <a:endParaRPr lang="it-IT" altLang="en-US"/>
          </a:p>
        </p:txBody>
      </p:sp>
    </p:spTree>
    <p:extLst>
      <p:ext uri="{BB962C8B-B14F-4D97-AF65-F5344CB8AC3E}">
        <p14:creationId xmlns:p14="http://schemas.microsoft.com/office/powerpoint/2010/main" val="25154997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6"/>
          <p:cNvSpPr>
            <a:spLocks noChangeArrowheads="1"/>
          </p:cNvSpPr>
          <p:nvPr/>
        </p:nvSpPr>
        <p:spPr bwMode="auto">
          <a:xfrm>
            <a:off x="214313" y="381000"/>
            <a:ext cx="8572500" cy="2971800"/>
          </a:xfrm>
          <a:prstGeom prst="rect">
            <a:avLst/>
          </a:prstGeom>
          <a:noFill/>
          <a:ln w="9525">
            <a:noFill/>
            <a:miter lim="800000"/>
            <a:headEnd/>
            <a:tailEnd/>
          </a:ln>
        </p:spPr>
        <p:txBody>
          <a:bodyPr/>
          <a:lstStyle/>
          <a:p>
            <a:pPr marL="3175" lvl="1" algn="just" eaLnBrk="1" hangingPunct="1"/>
            <a:r>
              <a:rPr lang="it-IT" altLang="en-US" sz="2000">
                <a:latin typeface="Book Antiqua" pitchFamily="18" charset="0"/>
              </a:rPr>
              <a:t>Supponiamo i seguenti dati espressi (alla data di cessione):</a:t>
            </a:r>
          </a:p>
          <a:p>
            <a:pPr marL="3175" lvl="1" algn="just" eaLnBrk="1" hangingPunct="1"/>
            <a:endParaRPr lang="it-IT" altLang="en-US" sz="2000" b="1">
              <a:latin typeface="Book Antiqua" pitchFamily="18" charset="0"/>
            </a:endParaRPr>
          </a:p>
          <a:p>
            <a:pPr marL="3175" lvl="1" eaLnBrk="1" hangingPunct="1"/>
            <a:r>
              <a:rPr lang="it-IT" altLang="en-US" sz="2000" b="1">
                <a:latin typeface="Book Antiqua" pitchFamily="18" charset="0"/>
              </a:rPr>
              <a:t>						Valori 	 	Valori </a:t>
            </a:r>
          </a:p>
          <a:p>
            <a:pPr marL="3175" lvl="1" algn="just" eaLnBrk="1" hangingPunct="1"/>
            <a:r>
              <a:rPr lang="it-IT" altLang="en-US" sz="2000" b="1">
                <a:latin typeface="Book Antiqua" pitchFamily="18" charset="0"/>
              </a:rPr>
              <a:t>						contabili	correnti</a:t>
            </a:r>
          </a:p>
          <a:p>
            <a:pPr marL="3175" lvl="1" algn="just" eaLnBrk="1" hangingPunct="1"/>
            <a:r>
              <a:rPr lang="it-IT" altLang="en-US" sz="2000">
                <a:latin typeface="Book Antiqua" pitchFamily="18" charset="0"/>
              </a:rPr>
              <a:t>Impianti 					240.000		250.000</a:t>
            </a:r>
          </a:p>
          <a:p>
            <a:pPr marL="3175" lvl="1" algn="just" eaLnBrk="1" hangingPunct="1"/>
            <a:r>
              <a:rPr lang="it-IT" altLang="en-US" sz="2000">
                <a:latin typeface="Book Antiqua" pitchFamily="18" charset="0"/>
              </a:rPr>
              <a:t>Merci						  60.000		100.000</a:t>
            </a:r>
          </a:p>
          <a:p>
            <a:pPr marL="3175" lvl="1" algn="just" eaLnBrk="1" hangingPunct="1"/>
            <a:r>
              <a:rPr lang="it-IT" altLang="en-US" sz="2000">
                <a:latin typeface="Book Antiqua" pitchFamily="18" charset="0"/>
              </a:rPr>
              <a:t>Crediti					    	</a:t>
            </a:r>
            <a:r>
              <a:rPr lang="it-IT" altLang="en-US" sz="2000" u="sng">
                <a:latin typeface="Book Antiqua" pitchFamily="18" charset="0"/>
              </a:rPr>
              <a:t>  80.000 		   80.000</a:t>
            </a:r>
          </a:p>
          <a:p>
            <a:pPr marL="3175" lvl="1" eaLnBrk="1" hangingPunct="1"/>
            <a:r>
              <a:rPr lang="it-IT" altLang="en-US" sz="2000">
                <a:latin typeface="Book Antiqua" pitchFamily="18" charset="0"/>
              </a:rPr>
              <a:t>Totale attivo (a valori correnti):			380.000		430.000 </a:t>
            </a:r>
          </a:p>
          <a:p>
            <a:pPr marL="3175" lvl="1" algn="just" eaLnBrk="1" hangingPunct="1"/>
            <a:endParaRPr lang="it-IT" altLang="en-US" sz="2000">
              <a:latin typeface="Book Antiqua" pitchFamily="18" charset="0"/>
            </a:endParaRPr>
          </a:p>
          <a:p>
            <a:pPr marL="3175" lvl="1" algn="just" eaLnBrk="1" hangingPunct="1"/>
            <a:r>
              <a:rPr lang="it-IT" altLang="en-US" sz="2000">
                <a:latin typeface="Book Antiqua" pitchFamily="18" charset="0"/>
              </a:rPr>
              <a:t>Debiti (a valori correnti):                                         </a:t>
            </a:r>
            <a:r>
              <a:rPr lang="it-IT" altLang="en-US" sz="2000" u="sng">
                <a:latin typeface="Book Antiqua" pitchFamily="18" charset="0"/>
              </a:rPr>
              <a:t>(200.000)		(200.000)</a:t>
            </a:r>
          </a:p>
          <a:p>
            <a:pPr marL="3175" lvl="1" algn="just" eaLnBrk="1" hangingPunct="1"/>
            <a:endParaRPr lang="it-IT" altLang="en-US" sz="2000">
              <a:latin typeface="Book Antiqua" pitchFamily="18" charset="0"/>
            </a:endParaRPr>
          </a:p>
          <a:p>
            <a:pPr marL="3175" lvl="1" algn="just" eaLnBrk="1" hangingPunct="1"/>
            <a:r>
              <a:rPr lang="it-IT" altLang="en-US" sz="2000">
                <a:latin typeface="Book Antiqua" pitchFamily="18" charset="0"/>
              </a:rPr>
              <a:t>Valore netto contabile (a valori correnti) CNR	180.000		230.000</a:t>
            </a:r>
          </a:p>
          <a:p>
            <a:pPr marL="3175" lvl="1" algn="just" eaLnBrk="1" hangingPunct="1"/>
            <a:endParaRPr lang="it-IT" altLang="en-US" sz="2000">
              <a:latin typeface="Book Antiqua" pitchFamily="18" charset="0"/>
            </a:endParaRPr>
          </a:p>
          <a:p>
            <a:pPr marL="3175" lvl="1" algn="just" eaLnBrk="1" hangingPunct="1"/>
            <a:endParaRPr lang="it-IT" altLang="en-US" sz="2000">
              <a:latin typeface="Book Antiqua" pitchFamily="18" charset="0"/>
            </a:endParaRPr>
          </a:p>
          <a:p>
            <a:pPr marL="3175" lvl="1" algn="just" eaLnBrk="1" hangingPunct="1"/>
            <a:endParaRPr lang="it-IT" altLang="en-US" sz="2000">
              <a:latin typeface="Book Antiqua" pitchFamily="18" charset="0"/>
            </a:endParaRPr>
          </a:p>
          <a:p>
            <a:pPr marL="3175" lvl="1" algn="just" eaLnBrk="1" hangingPunct="1"/>
            <a:r>
              <a:rPr lang="it-IT" altLang="en-US" sz="2000">
                <a:latin typeface="Book Antiqua" pitchFamily="18" charset="0"/>
              </a:rPr>
              <a:t>Supponiamo ancora che i suddetti elementi:</a:t>
            </a:r>
          </a:p>
          <a:p>
            <a:pPr marL="3175" lvl="1" algn="just" eaLnBrk="1" hangingPunct="1">
              <a:buFontTx/>
              <a:buAutoNum type="arabicParenR"/>
            </a:pPr>
            <a:r>
              <a:rPr lang="it-IT" altLang="en-US" sz="2000">
                <a:latin typeface="Book Antiqua" pitchFamily="18" charset="0"/>
              </a:rPr>
              <a:t> costituiscano un ramo d</a:t>
            </a:r>
            <a:r>
              <a:rPr lang="ja-JP" altLang="it-IT" sz="2000">
                <a:latin typeface="Book Antiqua" pitchFamily="18" charset="0"/>
              </a:rPr>
              <a:t>’</a:t>
            </a:r>
            <a:r>
              <a:rPr lang="it-IT" altLang="ja-JP" sz="2000">
                <a:latin typeface="Book Antiqua" pitchFamily="18" charset="0"/>
              </a:rPr>
              <a:t>azienda</a:t>
            </a:r>
          </a:p>
          <a:p>
            <a:pPr marL="3175" lvl="1" algn="just" eaLnBrk="1" hangingPunct="1">
              <a:buFontTx/>
              <a:buAutoNum type="arabicParenR"/>
            </a:pPr>
            <a:r>
              <a:rPr lang="it-IT" altLang="en-US" sz="2000">
                <a:latin typeface="Book Antiqua" pitchFamily="18" charset="0"/>
              </a:rPr>
              <a:t> il valore di cessione di questo </a:t>
            </a:r>
            <a:r>
              <a:rPr lang="ja-JP" altLang="it-IT" sz="2000">
                <a:latin typeface="Book Antiqua" pitchFamily="18" charset="0"/>
              </a:rPr>
              <a:t>“</a:t>
            </a:r>
            <a:r>
              <a:rPr lang="it-IT" altLang="ja-JP" sz="2000">
                <a:latin typeface="Book Antiqua" pitchFamily="18" charset="0"/>
              </a:rPr>
              <a:t>ramo</a:t>
            </a:r>
            <a:r>
              <a:rPr lang="ja-JP" altLang="it-IT" sz="2000">
                <a:latin typeface="Book Antiqua" pitchFamily="18" charset="0"/>
              </a:rPr>
              <a:t>”</a:t>
            </a:r>
            <a:r>
              <a:rPr lang="it-IT" altLang="ja-JP" sz="2000">
                <a:latin typeface="Book Antiqua" pitchFamily="18" charset="0"/>
              </a:rPr>
              <a:t>, stimato da un perito </a:t>
            </a:r>
          </a:p>
          <a:p>
            <a:pPr marL="3175" lvl="1" algn="just" eaLnBrk="1" hangingPunct="1"/>
            <a:r>
              <a:rPr lang="it-IT" altLang="en-US" sz="2000">
                <a:latin typeface="Book Antiqua" pitchFamily="18" charset="0"/>
              </a:rPr>
              <a:t>    indipendente, sia pari a € 300.000</a:t>
            </a:r>
          </a:p>
        </p:txBody>
      </p:sp>
      <p:sp>
        <p:nvSpPr>
          <p:cNvPr id="28675" name="Segnaposto numero diapositiva 2"/>
          <p:cNvSpPr>
            <a:spLocks noGrp="1"/>
          </p:cNvSpPr>
          <p:nvPr>
            <p:ph type="sldNum" sz="quarter" idx="12"/>
          </p:nvPr>
        </p:nvSpPr>
        <p:spPr bwMode="auto">
          <a:noFill/>
          <a:ln>
            <a:miter lim="800000"/>
            <a:headEnd/>
            <a:tailEnd/>
          </a:ln>
        </p:spPr>
        <p:txBody>
          <a:bodyPr/>
          <a:lstStyle/>
          <a:p>
            <a:fld id="{F6A93338-6BD1-404D-9062-35570C91329D}" type="slidenum">
              <a:rPr lang="it-IT" altLang="en-US"/>
              <a:pPr/>
              <a:t>54</a:t>
            </a:fld>
            <a:endParaRPr lang="it-IT" altLang="en-US"/>
          </a:p>
        </p:txBody>
      </p:sp>
    </p:spTree>
    <p:extLst>
      <p:ext uri="{BB962C8B-B14F-4D97-AF65-F5344CB8AC3E}">
        <p14:creationId xmlns:p14="http://schemas.microsoft.com/office/powerpoint/2010/main" val="92470846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6"/>
          <p:cNvSpPr>
            <a:spLocks noChangeArrowheads="1"/>
          </p:cNvSpPr>
          <p:nvPr/>
        </p:nvSpPr>
        <p:spPr bwMode="auto">
          <a:xfrm>
            <a:off x="266700" y="990600"/>
            <a:ext cx="8572500" cy="2971800"/>
          </a:xfrm>
          <a:prstGeom prst="rect">
            <a:avLst/>
          </a:prstGeom>
          <a:noFill/>
          <a:ln w="9525">
            <a:noFill/>
            <a:miter lim="800000"/>
            <a:headEnd/>
            <a:tailEnd/>
          </a:ln>
        </p:spPr>
        <p:txBody>
          <a:bodyPr/>
          <a:lstStyle/>
          <a:p>
            <a:pPr marL="3175" lvl="1" eaLnBrk="1" hangingPunct="1">
              <a:lnSpc>
                <a:spcPts val="2000"/>
              </a:lnSpc>
            </a:pPr>
            <a:r>
              <a:rPr lang="it-IT" altLang="en-US" sz="2000">
                <a:latin typeface="Book Antiqua" pitchFamily="18" charset="0"/>
              </a:rPr>
              <a:t>Sulla base dei suddetti dati, l</a:t>
            </a:r>
            <a:r>
              <a:rPr lang="ja-JP" altLang="it-IT" sz="2000">
                <a:latin typeface="Book Antiqua" pitchFamily="18" charset="0"/>
              </a:rPr>
              <a:t>’</a:t>
            </a:r>
            <a:r>
              <a:rPr lang="it-IT" altLang="ja-JP" sz="2000">
                <a:latin typeface="Book Antiqua" pitchFamily="18" charset="0"/>
              </a:rPr>
              <a:t>avviamento è pari a € 70.000, come            risulta dal seguente calcolo:</a:t>
            </a:r>
          </a:p>
          <a:p>
            <a:pPr marL="3175" lvl="1" algn="just" eaLnBrk="1" hangingPunct="1">
              <a:lnSpc>
                <a:spcPts val="2000"/>
              </a:lnSpc>
            </a:pPr>
            <a:endParaRPr lang="it-IT" altLang="en-US" sz="2000" b="1">
              <a:latin typeface="Book Antiqua" pitchFamily="18" charset="0"/>
            </a:endParaRPr>
          </a:p>
          <a:p>
            <a:pPr marL="3175" lvl="1" algn="just" eaLnBrk="1" hangingPunct="1">
              <a:lnSpc>
                <a:spcPts val="2000"/>
              </a:lnSpc>
            </a:pPr>
            <a:r>
              <a:rPr lang="it-IT" altLang="en-US" sz="2000" b="1">
                <a:latin typeface="Book Antiqua" pitchFamily="18" charset="0"/>
              </a:rPr>
              <a:t>  Valore di cessione dell</a:t>
            </a:r>
            <a:r>
              <a:rPr lang="ja-JP" altLang="it-IT" sz="2000" b="1">
                <a:latin typeface="Book Antiqua" pitchFamily="18" charset="0"/>
              </a:rPr>
              <a:t>’</a:t>
            </a:r>
            <a:r>
              <a:rPr lang="it-IT" altLang="ja-JP" sz="2000" b="1">
                <a:latin typeface="Book Antiqua" pitchFamily="18" charset="0"/>
              </a:rPr>
              <a:t>azienda 			300.000</a:t>
            </a:r>
          </a:p>
          <a:p>
            <a:pPr marL="3175" lvl="1" algn="just" eaLnBrk="1" hangingPunct="1">
              <a:lnSpc>
                <a:spcPts val="2000"/>
              </a:lnSpc>
            </a:pPr>
            <a:r>
              <a:rPr lang="it-IT" altLang="en-US" sz="2000">
                <a:latin typeface="Book Antiqua" pitchFamily="18" charset="0"/>
              </a:rPr>
              <a:t>					</a:t>
            </a:r>
          </a:p>
          <a:p>
            <a:pPr marL="3175" lvl="1" algn="just" eaLnBrk="1" hangingPunct="1">
              <a:lnSpc>
                <a:spcPts val="2000"/>
              </a:lnSpc>
            </a:pPr>
            <a:r>
              <a:rPr lang="it-IT" altLang="en-US" sz="2000" b="1">
                <a:latin typeface="Book Antiqua" pitchFamily="18" charset="0"/>
              </a:rPr>
              <a:t>- Capitale netto di funzionamento</a:t>
            </a:r>
          </a:p>
          <a:p>
            <a:pPr marL="3175" lvl="1" eaLnBrk="1" hangingPunct="1">
              <a:lnSpc>
                <a:spcPts val="2000"/>
              </a:lnSpc>
            </a:pPr>
            <a:r>
              <a:rPr lang="it-IT" altLang="en-US" sz="2000" b="1">
                <a:latin typeface="Book Antiqua" pitchFamily="18" charset="0"/>
              </a:rPr>
              <a:t>  del suddetto ramo, espresso a valori correnti		</a:t>
            </a:r>
            <a:r>
              <a:rPr lang="it-IT" altLang="en-US" sz="2000" u="sng">
                <a:latin typeface="Book Antiqua" pitchFamily="18" charset="0"/>
              </a:rPr>
              <a:t>230.000</a:t>
            </a:r>
          </a:p>
          <a:p>
            <a:pPr marL="3175" lvl="1" algn="just" eaLnBrk="1" hangingPunct="1">
              <a:lnSpc>
                <a:spcPts val="2000"/>
              </a:lnSpc>
            </a:pPr>
            <a:endParaRPr lang="it-IT" altLang="en-US" sz="2000">
              <a:latin typeface="Book Antiqua" pitchFamily="18" charset="0"/>
            </a:endParaRPr>
          </a:p>
          <a:p>
            <a:pPr marL="3175" lvl="1" algn="just" eaLnBrk="1" hangingPunct="1">
              <a:lnSpc>
                <a:spcPts val="2000"/>
              </a:lnSpc>
            </a:pPr>
            <a:r>
              <a:rPr lang="it-IT" altLang="en-US" sz="2000">
                <a:latin typeface="Book Antiqua" pitchFamily="18" charset="0"/>
              </a:rPr>
              <a:t>= </a:t>
            </a:r>
            <a:r>
              <a:rPr lang="it-IT" altLang="en-US" sz="2000" b="1">
                <a:latin typeface="Book Antiqua" pitchFamily="18" charset="0"/>
              </a:rPr>
              <a:t>Avviamento</a:t>
            </a:r>
            <a:r>
              <a:rPr lang="it-IT" altLang="en-US" sz="2000">
                <a:latin typeface="Book Antiqua" pitchFamily="18" charset="0"/>
              </a:rPr>
              <a:t>			 			  70.000</a:t>
            </a:r>
          </a:p>
          <a:p>
            <a:pPr marL="3175" lvl="1" algn="ctr" eaLnBrk="1" hangingPunct="1">
              <a:lnSpc>
                <a:spcPts val="2000"/>
              </a:lnSpc>
            </a:pPr>
            <a:endParaRPr lang="it-IT" altLang="en-US" sz="2000" b="1">
              <a:latin typeface="Book Antiqua" pitchFamily="18" charset="0"/>
            </a:endParaRPr>
          </a:p>
          <a:p>
            <a:pPr marL="3175" lvl="1" algn="ctr" eaLnBrk="1" hangingPunct="1">
              <a:lnSpc>
                <a:spcPts val="2000"/>
              </a:lnSpc>
            </a:pPr>
            <a:r>
              <a:rPr lang="it-IT" altLang="en-US" sz="2000" b="1">
                <a:latin typeface="Book Antiqua" pitchFamily="18" charset="0"/>
              </a:rPr>
              <a:t>Rilevazioni contabili per l</a:t>
            </a:r>
            <a:r>
              <a:rPr lang="ja-JP" altLang="it-IT" sz="2000" b="1">
                <a:latin typeface="Book Antiqua" pitchFamily="18" charset="0"/>
              </a:rPr>
              <a:t>’</a:t>
            </a:r>
            <a:r>
              <a:rPr lang="it-IT" altLang="ja-JP" sz="2000" b="1">
                <a:latin typeface="Book Antiqua" pitchFamily="18" charset="0"/>
              </a:rPr>
              <a:t>acquirente </a:t>
            </a:r>
          </a:p>
          <a:p>
            <a:pPr marL="3175" lvl="1" algn="just" eaLnBrk="1" hangingPunct="1">
              <a:lnSpc>
                <a:spcPts val="2000"/>
              </a:lnSpc>
            </a:pPr>
            <a:endParaRPr lang="it-IT" altLang="en-US" sz="2000" b="1">
              <a:latin typeface="Book Antiqua" pitchFamily="18" charset="0"/>
            </a:endParaRPr>
          </a:p>
        </p:txBody>
      </p:sp>
      <p:sp>
        <p:nvSpPr>
          <p:cNvPr id="29699" name="Segnaposto numero diapositiva 3"/>
          <p:cNvSpPr>
            <a:spLocks noGrp="1"/>
          </p:cNvSpPr>
          <p:nvPr>
            <p:ph type="sldNum" sz="quarter" idx="12"/>
          </p:nvPr>
        </p:nvSpPr>
        <p:spPr bwMode="auto">
          <a:noFill/>
          <a:ln>
            <a:miter lim="800000"/>
            <a:headEnd/>
            <a:tailEnd/>
          </a:ln>
        </p:spPr>
        <p:txBody>
          <a:bodyPr/>
          <a:lstStyle/>
          <a:p>
            <a:fld id="{0F992D58-4E5C-417E-A690-55B005B66D14}" type="slidenum">
              <a:rPr lang="it-IT" altLang="en-US"/>
              <a:pPr/>
              <a:t>55</a:t>
            </a:fld>
            <a:endParaRPr lang="it-IT" altLang="en-US"/>
          </a:p>
        </p:txBody>
      </p:sp>
      <p:graphicFrame>
        <p:nvGraphicFramePr>
          <p:cNvPr id="5" name="Group 50"/>
          <p:cNvGraphicFramePr>
            <a:graphicFrameLocks noGrp="1"/>
          </p:cNvGraphicFramePr>
          <p:nvPr/>
        </p:nvGraphicFramePr>
        <p:xfrm>
          <a:off x="381000" y="4572000"/>
          <a:ext cx="8382000" cy="1782780"/>
        </p:xfrm>
        <a:graphic>
          <a:graphicData uri="http://schemas.openxmlformats.org/drawingml/2006/table">
            <a:tbl>
              <a:tblPr/>
              <a:tblGrid>
                <a:gridCol w="1128713">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gridCol w="506412">
                  <a:extLst>
                    <a:ext uri="{9D8B030D-6E8A-4147-A177-3AD203B41FA5}">
                      <a16:colId xmlns:a16="http://schemas.microsoft.com/office/drawing/2014/main" val="20003"/>
                    </a:ext>
                  </a:extLst>
                </a:gridCol>
                <a:gridCol w="1306513">
                  <a:extLst>
                    <a:ext uri="{9D8B030D-6E8A-4147-A177-3AD203B41FA5}">
                      <a16:colId xmlns:a16="http://schemas.microsoft.com/office/drawing/2014/main" val="20004"/>
                    </a:ext>
                  </a:extLst>
                </a:gridCol>
                <a:gridCol w="1325562">
                  <a:extLst>
                    <a:ext uri="{9D8B030D-6E8A-4147-A177-3AD203B41FA5}">
                      <a16:colId xmlns:a16="http://schemas.microsoft.com/office/drawing/2014/main" val="20005"/>
                    </a:ext>
                  </a:extLst>
                </a:gridCol>
              </a:tblGrid>
              <a:tr h="297127">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xx/xx/xx</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Impianti</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D</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250.000,00</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297127">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xx/xx/xx</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Merci</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D</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100.000,00</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358775" marR="0" lvl="0" indent="0" algn="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r h="297127">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xx/xx/xx</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Crediti v/clienti</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D</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80.000,00</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358775" marR="0" lvl="0" indent="0" algn="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2"/>
                  </a:ext>
                </a:extLst>
              </a:tr>
              <a:tr h="297127">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xx/xx/xx</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Avviamento</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D</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70.000,00</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358775" marR="0" lvl="0" indent="0" algn="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3"/>
                  </a:ext>
                </a:extLst>
              </a:tr>
              <a:tr h="297127">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xx/xx/xx</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Debiti v/fornitori</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A</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84138"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200.000,00</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4"/>
                  </a:ext>
                </a:extLst>
              </a:tr>
              <a:tr h="297127">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xx/xx/xx</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Debiti v/cedente</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A</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84138"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300.000,00</a:t>
                      </a:r>
                    </a:p>
                  </a:txBody>
                  <a:tcPr marT="45695" marB="45695"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5"/>
                  </a:ext>
                </a:extLst>
              </a:tr>
            </a:tbl>
          </a:graphicData>
        </a:graphic>
      </p:graphicFrame>
      <p:sp>
        <p:nvSpPr>
          <p:cNvPr id="29744" name="CasellaDiTesto 5"/>
          <p:cNvSpPr txBox="1">
            <a:spLocks noChangeArrowheads="1"/>
          </p:cNvSpPr>
          <p:nvPr/>
        </p:nvSpPr>
        <p:spPr bwMode="auto">
          <a:xfrm>
            <a:off x="685800" y="4125913"/>
            <a:ext cx="7924800" cy="369887"/>
          </a:xfrm>
          <a:prstGeom prst="rect">
            <a:avLst/>
          </a:prstGeom>
          <a:noFill/>
          <a:ln w="9525">
            <a:noFill/>
            <a:miter lim="800000"/>
            <a:headEnd/>
            <a:tailEnd/>
          </a:ln>
        </p:spPr>
        <p:txBody>
          <a:bodyPr>
            <a:spAutoFit/>
          </a:bodyPr>
          <a:lstStyle/>
          <a:p>
            <a:pPr marL="342900" indent="-342900" eaLnBrk="1" hangingPunct="1">
              <a:tabLst>
                <a:tab pos="273050" algn="l"/>
              </a:tabLst>
            </a:pPr>
            <a:r>
              <a:rPr lang="it-IT" altLang="en-US" b="1">
                <a:latin typeface="Book Antiqua" pitchFamily="18" charset="0"/>
                <a:cs typeface="Times New Roman" pitchFamily="18" charset="0"/>
              </a:rPr>
              <a:t>Scrittura di rilevazione dell</a:t>
            </a:r>
            <a:r>
              <a:rPr lang="ja-JP" altLang="it-IT" b="1">
                <a:latin typeface="Book Antiqua" pitchFamily="18" charset="0"/>
                <a:cs typeface="Times New Roman" pitchFamily="18" charset="0"/>
              </a:rPr>
              <a:t>’</a:t>
            </a:r>
            <a:r>
              <a:rPr lang="it-IT" altLang="ja-JP" b="1">
                <a:latin typeface="Book Antiqua" pitchFamily="18" charset="0"/>
                <a:cs typeface="Times New Roman" pitchFamily="18" charset="0"/>
              </a:rPr>
              <a:t>avviamento all</a:t>
            </a:r>
            <a:r>
              <a:rPr lang="ja-JP" altLang="it-IT" b="1">
                <a:latin typeface="Book Antiqua" pitchFamily="18" charset="0"/>
                <a:cs typeface="Times New Roman" pitchFamily="18" charset="0"/>
              </a:rPr>
              <a:t>’</a:t>
            </a:r>
            <a:r>
              <a:rPr lang="it-IT" altLang="ja-JP" b="1">
                <a:latin typeface="Book Antiqua" pitchFamily="18" charset="0"/>
                <a:cs typeface="Times New Roman" pitchFamily="18" charset="0"/>
              </a:rPr>
              <a:t>atto dell</a:t>
            </a:r>
            <a:r>
              <a:rPr lang="ja-JP" altLang="it-IT" b="1">
                <a:latin typeface="Book Antiqua" pitchFamily="18" charset="0"/>
                <a:cs typeface="Times New Roman" pitchFamily="18" charset="0"/>
              </a:rPr>
              <a:t>’</a:t>
            </a:r>
            <a:r>
              <a:rPr lang="it-IT" altLang="ja-JP" b="1">
                <a:latin typeface="Book Antiqua" pitchFamily="18" charset="0"/>
                <a:cs typeface="Times New Roman" pitchFamily="18" charset="0"/>
              </a:rPr>
              <a:t>acquisto </a:t>
            </a:r>
            <a:endParaRPr lang="it-IT" altLang="en-US" b="1">
              <a:latin typeface="Book Antiqua" pitchFamily="18" charset="0"/>
              <a:cs typeface="Times New Roman" pitchFamily="18" charset="0"/>
            </a:endParaRPr>
          </a:p>
        </p:txBody>
      </p:sp>
    </p:spTree>
    <p:extLst>
      <p:ext uri="{BB962C8B-B14F-4D97-AF65-F5344CB8AC3E}">
        <p14:creationId xmlns:p14="http://schemas.microsoft.com/office/powerpoint/2010/main" val="21872101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nvGraphicFramePr>
        <p:xfrm>
          <a:off x="1779588" y="1965325"/>
          <a:ext cx="6145212" cy="1616076"/>
        </p:xfrm>
        <a:graphic>
          <a:graphicData uri="http://schemas.openxmlformats.org/drawingml/2006/table">
            <a:tbl>
              <a:tblPr/>
              <a:tblGrid>
                <a:gridCol w="178888">
                  <a:extLst>
                    <a:ext uri="{9D8B030D-6E8A-4147-A177-3AD203B41FA5}">
                      <a16:colId xmlns:a16="http://schemas.microsoft.com/office/drawing/2014/main" val="20000"/>
                    </a:ext>
                  </a:extLst>
                </a:gridCol>
                <a:gridCol w="1657067">
                  <a:extLst>
                    <a:ext uri="{9D8B030D-6E8A-4147-A177-3AD203B41FA5}">
                      <a16:colId xmlns:a16="http://schemas.microsoft.com/office/drawing/2014/main" val="20001"/>
                    </a:ext>
                  </a:extLst>
                </a:gridCol>
                <a:gridCol w="162552">
                  <a:extLst>
                    <a:ext uri="{9D8B030D-6E8A-4147-A177-3AD203B41FA5}">
                      <a16:colId xmlns:a16="http://schemas.microsoft.com/office/drawing/2014/main" val="20002"/>
                    </a:ext>
                  </a:extLst>
                </a:gridCol>
                <a:gridCol w="926745">
                  <a:extLst>
                    <a:ext uri="{9D8B030D-6E8A-4147-A177-3AD203B41FA5}">
                      <a16:colId xmlns:a16="http://schemas.microsoft.com/office/drawing/2014/main" val="20003"/>
                    </a:ext>
                  </a:extLst>
                </a:gridCol>
                <a:gridCol w="235378">
                  <a:extLst>
                    <a:ext uri="{9D8B030D-6E8A-4147-A177-3AD203B41FA5}">
                      <a16:colId xmlns:a16="http://schemas.microsoft.com/office/drawing/2014/main" val="20004"/>
                    </a:ext>
                  </a:extLst>
                </a:gridCol>
                <a:gridCol w="230671">
                  <a:extLst>
                    <a:ext uri="{9D8B030D-6E8A-4147-A177-3AD203B41FA5}">
                      <a16:colId xmlns:a16="http://schemas.microsoft.com/office/drawing/2014/main" val="20005"/>
                    </a:ext>
                  </a:extLst>
                </a:gridCol>
                <a:gridCol w="2047779">
                  <a:extLst>
                    <a:ext uri="{9D8B030D-6E8A-4147-A177-3AD203B41FA5}">
                      <a16:colId xmlns:a16="http://schemas.microsoft.com/office/drawing/2014/main" val="20006"/>
                    </a:ext>
                  </a:extLst>
                </a:gridCol>
                <a:gridCol w="494292">
                  <a:extLst>
                    <a:ext uri="{9D8B030D-6E8A-4147-A177-3AD203B41FA5}">
                      <a16:colId xmlns:a16="http://schemas.microsoft.com/office/drawing/2014/main" val="20007"/>
                    </a:ext>
                  </a:extLst>
                </a:gridCol>
                <a:gridCol w="211840">
                  <a:extLst>
                    <a:ext uri="{9D8B030D-6E8A-4147-A177-3AD203B41FA5}">
                      <a16:colId xmlns:a16="http://schemas.microsoft.com/office/drawing/2014/main" val="20008"/>
                    </a:ext>
                  </a:extLst>
                </a:gridCol>
              </a:tblGrid>
              <a:tr h="213444">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Book Antiqua" pitchFamily="18" charset="0"/>
                          <a:ea typeface="Calibri" pitchFamily="34" charset="0"/>
                        </a:rPr>
                        <a:t>STATO PATRIMONIALE 31/12/</a:t>
                      </a:r>
                      <a:r>
                        <a:rPr kumimoji="0" lang="it-IT" sz="1400" b="1" i="0" u="none" strike="noStrike" cap="none" normalizeH="0" baseline="0" dirty="0" err="1">
                          <a:ln>
                            <a:noFill/>
                          </a:ln>
                          <a:solidFill>
                            <a:schemeClr val="tx1"/>
                          </a:solidFill>
                          <a:effectLst/>
                          <a:latin typeface="Book Antiqua" pitchFamily="18" charset="0"/>
                          <a:ea typeface="Calibri" pitchFamily="34" charset="0"/>
                        </a:rPr>
                        <a:t>20X0</a:t>
                      </a:r>
                      <a:endParaRPr kumimoji="0" lang="it-IT" sz="1400" b="1" i="0" u="none" strike="noStrike" cap="none" normalizeH="0" baseline="0" dirty="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73180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err="1">
                          <a:ln>
                            <a:noFill/>
                          </a:ln>
                          <a:solidFill>
                            <a:srgbClr val="000000"/>
                          </a:solidFill>
                          <a:effectLst/>
                          <a:latin typeface="Book Antiqua" pitchFamily="18" charset="0"/>
                          <a:ea typeface="Calibri" pitchFamily="34" charset="0"/>
                        </a:rPr>
                        <a:t>Immob.ni</a:t>
                      </a:r>
                      <a:r>
                        <a:rPr kumimoji="0" lang="it-IT" sz="1600" b="0" i="1" u="none" strike="noStrike" cap="none" normalizeH="0" baseline="0" dirty="0">
                          <a:ln>
                            <a:noFill/>
                          </a:ln>
                          <a:solidFill>
                            <a:srgbClr val="000000"/>
                          </a:solidFill>
                          <a:effectLst/>
                          <a:latin typeface="Book Antiqua" pitchFamily="18" charset="0"/>
                          <a:ea typeface="Calibri"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rgbClr val="000000"/>
                          </a:solidFill>
                          <a:effectLst/>
                          <a:latin typeface="Book Antiqua" pitchFamily="18" charset="0"/>
                          <a:ea typeface="Calibri" pitchFamily="34" charset="0"/>
                        </a:rPr>
                        <a:t>immateriali</a:t>
                      </a: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38" marB="45738"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38" marB="45738"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38" marB="45738"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335412">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Avviamento</a:t>
                      </a: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56.000</a:t>
                      </a: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38" marB="45738"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38" marB="45738"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38" marB="45738"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335412">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38" marB="45738"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L="91435" marR="91435" marT="45738" marB="45738"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L="91435" marR="91435" marT="45738" marB="45738"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bl>
          </a:graphicData>
        </a:graphic>
      </p:graphicFrame>
      <p:graphicFrame>
        <p:nvGraphicFramePr>
          <p:cNvPr id="3" name="Tabella 2"/>
          <p:cNvGraphicFramePr>
            <a:graphicFrameLocks noGrp="1"/>
          </p:cNvGraphicFramePr>
          <p:nvPr/>
        </p:nvGraphicFramePr>
        <p:xfrm>
          <a:off x="1785938" y="3962400"/>
          <a:ext cx="6215062" cy="1371600"/>
        </p:xfrm>
        <a:graphic>
          <a:graphicData uri="http://schemas.openxmlformats.org/drawingml/2006/table">
            <a:tbl>
              <a:tblPr/>
              <a:tblGrid>
                <a:gridCol w="180975">
                  <a:extLst>
                    <a:ext uri="{9D8B030D-6E8A-4147-A177-3AD203B41FA5}">
                      <a16:colId xmlns:a16="http://schemas.microsoft.com/office/drawing/2014/main" val="20000"/>
                    </a:ext>
                  </a:extLst>
                </a:gridCol>
                <a:gridCol w="1943100">
                  <a:extLst>
                    <a:ext uri="{9D8B030D-6E8A-4147-A177-3AD203B41FA5}">
                      <a16:colId xmlns:a16="http://schemas.microsoft.com/office/drawing/2014/main" val="20001"/>
                    </a:ext>
                  </a:extLst>
                </a:gridCol>
                <a:gridCol w="162560">
                  <a:extLst>
                    <a:ext uri="{9D8B030D-6E8A-4147-A177-3AD203B41FA5}">
                      <a16:colId xmlns:a16="http://schemas.microsoft.com/office/drawing/2014/main" val="20002"/>
                    </a:ext>
                  </a:extLst>
                </a:gridCol>
                <a:gridCol w="700722">
                  <a:extLst>
                    <a:ext uri="{9D8B030D-6E8A-4147-A177-3AD203B41FA5}">
                      <a16:colId xmlns:a16="http://schemas.microsoft.com/office/drawing/2014/main" val="20003"/>
                    </a:ext>
                  </a:extLst>
                </a:gridCol>
                <a:gridCol w="208280">
                  <a:extLst>
                    <a:ext uri="{9D8B030D-6E8A-4147-A177-3AD203B41FA5}">
                      <a16:colId xmlns:a16="http://schemas.microsoft.com/office/drawing/2014/main" val="20004"/>
                    </a:ext>
                  </a:extLst>
                </a:gridCol>
                <a:gridCol w="233363">
                  <a:extLst>
                    <a:ext uri="{9D8B030D-6E8A-4147-A177-3AD203B41FA5}">
                      <a16:colId xmlns:a16="http://schemas.microsoft.com/office/drawing/2014/main" val="20005"/>
                    </a:ext>
                  </a:extLst>
                </a:gridCol>
                <a:gridCol w="2071687">
                  <a:extLst>
                    <a:ext uri="{9D8B030D-6E8A-4147-A177-3AD203B41FA5}">
                      <a16:colId xmlns:a16="http://schemas.microsoft.com/office/drawing/2014/main" val="20006"/>
                    </a:ext>
                  </a:extLst>
                </a:gridCol>
                <a:gridCol w="500063">
                  <a:extLst>
                    <a:ext uri="{9D8B030D-6E8A-4147-A177-3AD203B41FA5}">
                      <a16:colId xmlns:a16="http://schemas.microsoft.com/office/drawing/2014/main" val="20007"/>
                    </a:ext>
                  </a:extLst>
                </a:gridCol>
                <a:gridCol w="214312">
                  <a:extLst>
                    <a:ext uri="{9D8B030D-6E8A-4147-A177-3AD203B41FA5}">
                      <a16:colId xmlns:a16="http://schemas.microsoft.com/office/drawing/2014/main" val="20008"/>
                    </a:ext>
                  </a:extLst>
                </a:gridCol>
              </a:tblGrid>
              <a:tr h="213360">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Book Antiqua" pitchFamily="18" charset="0"/>
                          <a:ea typeface="Calibri" pitchFamily="34" charset="0"/>
                        </a:rPr>
                        <a:t>CONTO ECONOMICO 31/12/</a:t>
                      </a:r>
                      <a:r>
                        <a:rPr kumimoji="0" lang="it-IT" sz="1400" b="1" i="0" u="none" strike="noStrike" cap="none" normalizeH="0" baseline="0" dirty="0" err="1">
                          <a:ln>
                            <a:noFill/>
                          </a:ln>
                          <a:solidFill>
                            <a:schemeClr val="tx1"/>
                          </a:solidFill>
                          <a:effectLst/>
                          <a:latin typeface="Book Antiqua" pitchFamily="18" charset="0"/>
                          <a:ea typeface="Calibri" pitchFamily="34" charset="0"/>
                        </a:rPr>
                        <a:t>20X0</a:t>
                      </a:r>
                      <a:endParaRPr kumimoji="0" lang="it-IT" sz="1400" b="1" i="0" u="none" strike="noStrike" cap="none" normalizeH="0" baseline="0" dirty="0">
                        <a:ln>
                          <a:noFill/>
                        </a:ln>
                        <a:solidFill>
                          <a:schemeClr val="tx1"/>
                        </a:solidFill>
                        <a:effectLst/>
                        <a:latin typeface="Book Antiqua" pitchFamily="18" charset="0"/>
                        <a:ea typeface="Calibri" pitchFamily="34" charset="0"/>
                      </a:endParaRPr>
                    </a:p>
                  </a:txBody>
                  <a:tcPr marL="68580" marR="68580"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33528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48768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Ammortamento avviamento</a:t>
                      </a: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14.000</a:t>
                      </a: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33528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bl>
          </a:graphicData>
        </a:graphic>
      </p:graphicFrame>
      <p:graphicFrame>
        <p:nvGraphicFramePr>
          <p:cNvPr id="4" name="Tabella 3"/>
          <p:cNvGraphicFramePr>
            <a:graphicFrameLocks noGrp="1"/>
          </p:cNvGraphicFramePr>
          <p:nvPr/>
        </p:nvGraphicFramePr>
        <p:xfrm>
          <a:off x="990600" y="457200"/>
          <a:ext cx="7772400" cy="371475"/>
        </p:xfrm>
        <a:graphic>
          <a:graphicData uri="http://schemas.openxmlformats.org/drawingml/2006/table">
            <a:tbl>
              <a:tblPr/>
              <a:tblGrid>
                <a:gridCol w="7772400">
                  <a:extLst>
                    <a:ext uri="{9D8B030D-6E8A-4147-A177-3AD203B41FA5}">
                      <a16:colId xmlns:a16="http://schemas.microsoft.com/office/drawing/2014/main" val="20000"/>
                    </a:ext>
                  </a:extLst>
                </a:gridCol>
              </a:tblGrid>
              <a:tr h="371475">
                <a:tc>
                  <a:txBody>
                    <a:bodyPr/>
                    <a:lstStyle/>
                    <a:p>
                      <a:pPr marL="342900" marR="0" lvl="0" indent="-342900" algn="l" defTabSz="914400" rtl="0" eaLnBrk="1" fontAlgn="base" latinLnBrk="0" hangingPunct="1">
                        <a:lnSpc>
                          <a:spcPct val="100000"/>
                        </a:lnSpc>
                        <a:spcBef>
                          <a:spcPct val="0"/>
                        </a:spcBef>
                        <a:spcAft>
                          <a:spcPct val="0"/>
                        </a:spcAft>
                        <a:buClrTx/>
                        <a:buSzTx/>
                        <a:buFont typeface="+mj-lt" charset="0"/>
                        <a:buNone/>
                        <a:tabLst>
                          <a:tab pos="273050" algn="l"/>
                        </a:tabLst>
                      </a:pPr>
                      <a:r>
                        <a:rPr kumimoji="0" lang="it-IT" sz="1800" b="1" i="0" u="none" strike="noStrike" cap="none" normalizeH="0" baseline="0">
                          <a:ln>
                            <a:noFill/>
                          </a:ln>
                          <a:solidFill>
                            <a:schemeClr val="tx1"/>
                          </a:solidFill>
                          <a:effectLst/>
                          <a:latin typeface="Book Antiqua" pitchFamily="18" charset="0"/>
                          <a:ea typeface="ＭＳ Ｐゴシック" charset="-128"/>
                          <a:cs typeface="Times New Roman" pitchFamily="18" charset="0"/>
                        </a:rPr>
                        <a:t>Scrittura di ammortamento dell</a:t>
                      </a:r>
                      <a:r>
                        <a:rPr kumimoji="0" lang="ja-JP" altLang="it-IT" sz="1800" b="1" i="0" u="none" strike="noStrike" cap="none" normalizeH="0" baseline="0">
                          <a:ln>
                            <a:noFill/>
                          </a:ln>
                          <a:solidFill>
                            <a:schemeClr val="tx1"/>
                          </a:solidFill>
                          <a:effectLst/>
                          <a:latin typeface="Book Antiqua" pitchFamily="18" charset="0"/>
                          <a:ea typeface="ＭＳ Ｐゴシック" charset="-128"/>
                          <a:cs typeface="Times New Roman" pitchFamily="18" charset="0"/>
                        </a:rPr>
                        <a:t>’</a:t>
                      </a:r>
                      <a:r>
                        <a:rPr kumimoji="0" lang="it-IT" altLang="ja-JP" sz="1800" b="1" i="0" u="none" strike="noStrike" cap="none" normalizeH="0" baseline="0">
                          <a:ln>
                            <a:noFill/>
                          </a:ln>
                          <a:solidFill>
                            <a:schemeClr val="tx1"/>
                          </a:solidFill>
                          <a:effectLst/>
                          <a:latin typeface="Book Antiqua" pitchFamily="18" charset="0"/>
                          <a:ea typeface="ＭＳ Ｐゴシック" charset="-128"/>
                          <a:cs typeface="Times New Roman" pitchFamily="18" charset="0"/>
                        </a:rPr>
                        <a:t>avviamento al 31 Dicembre 20X0*</a:t>
                      </a:r>
                      <a:endParaRPr kumimoji="0" lang="it-IT" sz="1800" b="1" i="0" u="none" strike="noStrike" cap="none" normalizeH="0" baseline="0">
                        <a:ln>
                          <a:noFill/>
                        </a:ln>
                        <a:solidFill>
                          <a:schemeClr val="tx1"/>
                        </a:solidFill>
                        <a:effectLst/>
                        <a:latin typeface="Book Antiqua" pitchFamily="18" charset="0"/>
                        <a:ea typeface="ＭＳ Ｐゴシック" charset="-128"/>
                        <a:cs typeface="Times New Roman" pitchFamily="18" charset="0"/>
                      </a:endParaRPr>
                    </a:p>
                  </a:txBody>
                  <a:tcPr marL="68580" marR="68580" marT="0"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30783" name="CasellaDiTesto 4"/>
          <p:cNvSpPr txBox="1">
            <a:spLocks noChangeArrowheads="1"/>
          </p:cNvSpPr>
          <p:nvPr/>
        </p:nvSpPr>
        <p:spPr bwMode="auto">
          <a:xfrm>
            <a:off x="228600" y="5562600"/>
            <a:ext cx="8610600" cy="338138"/>
          </a:xfrm>
          <a:prstGeom prst="rect">
            <a:avLst/>
          </a:prstGeom>
          <a:noFill/>
          <a:ln w="9525">
            <a:noFill/>
            <a:miter lim="800000"/>
            <a:headEnd/>
            <a:tailEnd/>
          </a:ln>
        </p:spPr>
        <p:txBody>
          <a:bodyPr>
            <a:spAutoFit/>
          </a:bodyPr>
          <a:lstStyle/>
          <a:p>
            <a:pPr eaLnBrk="1" hangingPunct="1"/>
            <a:r>
              <a:rPr lang="it-IT" altLang="en-US" sz="1600">
                <a:latin typeface="Book Antiqua" pitchFamily="18" charset="0"/>
              </a:rPr>
              <a:t>(*) Si suppone che la vita utile dell’avviamento sia pari a 5 anni</a:t>
            </a:r>
          </a:p>
        </p:txBody>
      </p:sp>
      <p:cxnSp>
        <p:nvCxnSpPr>
          <p:cNvPr id="77888" name="Connettore 1 6"/>
          <p:cNvCxnSpPr>
            <a:cxnSpLocks noChangeShapeType="1"/>
          </p:cNvCxnSpPr>
          <p:nvPr/>
        </p:nvCxnSpPr>
        <p:spPr bwMode="auto">
          <a:xfrm>
            <a:off x="304800" y="5562600"/>
            <a:ext cx="4114800" cy="1588"/>
          </a:xfrm>
          <a:prstGeom prst="line">
            <a:avLst/>
          </a:prstGeom>
          <a:noFill/>
          <a:ln w="25400">
            <a:solidFill>
              <a:schemeClr val="accent1"/>
            </a:solidFill>
            <a:round/>
            <a:headEnd/>
            <a:tailEnd/>
          </a:ln>
          <a:effectLst>
            <a:outerShdw blurRad="63500" dist="20000" dir="5400000" rotWithShape="0">
              <a:srgbClr val="000000">
                <a:alpha val="37999"/>
              </a:srgbClr>
            </a:outerShdw>
          </a:effectLst>
        </p:spPr>
      </p:cxnSp>
      <p:sp>
        <p:nvSpPr>
          <p:cNvPr id="30785" name="Segnaposto numero diapositiva 7"/>
          <p:cNvSpPr>
            <a:spLocks noGrp="1"/>
          </p:cNvSpPr>
          <p:nvPr>
            <p:ph type="sldNum" sz="quarter" idx="12"/>
          </p:nvPr>
        </p:nvSpPr>
        <p:spPr bwMode="auto">
          <a:noFill/>
          <a:ln>
            <a:miter lim="800000"/>
            <a:headEnd/>
            <a:tailEnd/>
          </a:ln>
        </p:spPr>
        <p:txBody>
          <a:bodyPr/>
          <a:lstStyle/>
          <a:p>
            <a:fld id="{20C9DCAD-24A0-4EBA-8613-0A63DF7D3318}" type="slidenum">
              <a:rPr lang="it-IT" altLang="en-US"/>
              <a:pPr/>
              <a:t>56</a:t>
            </a:fld>
            <a:endParaRPr lang="it-IT" altLang="en-US"/>
          </a:p>
        </p:txBody>
      </p:sp>
      <p:graphicFrame>
        <p:nvGraphicFramePr>
          <p:cNvPr id="9" name="Group 50"/>
          <p:cNvGraphicFramePr>
            <a:graphicFrameLocks noGrp="1"/>
          </p:cNvGraphicFramePr>
          <p:nvPr/>
        </p:nvGraphicFramePr>
        <p:xfrm>
          <a:off x="381000" y="1143000"/>
          <a:ext cx="8382000" cy="593736"/>
        </p:xfrm>
        <a:graphic>
          <a:graphicData uri="http://schemas.openxmlformats.org/drawingml/2006/table">
            <a:tbl>
              <a:tblPr/>
              <a:tblGrid>
                <a:gridCol w="1128713">
                  <a:extLst>
                    <a:ext uri="{9D8B030D-6E8A-4147-A177-3AD203B41FA5}">
                      <a16:colId xmlns:a16="http://schemas.microsoft.com/office/drawing/2014/main" val="20000"/>
                    </a:ext>
                  </a:extLst>
                </a:gridCol>
                <a:gridCol w="6096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gridCol w="506412">
                  <a:extLst>
                    <a:ext uri="{9D8B030D-6E8A-4147-A177-3AD203B41FA5}">
                      <a16:colId xmlns:a16="http://schemas.microsoft.com/office/drawing/2014/main" val="20003"/>
                    </a:ext>
                  </a:extLst>
                </a:gridCol>
                <a:gridCol w="1306513">
                  <a:extLst>
                    <a:ext uri="{9D8B030D-6E8A-4147-A177-3AD203B41FA5}">
                      <a16:colId xmlns:a16="http://schemas.microsoft.com/office/drawing/2014/main" val="20004"/>
                    </a:ext>
                  </a:extLst>
                </a:gridCol>
                <a:gridCol w="1325562">
                  <a:extLst>
                    <a:ext uri="{9D8B030D-6E8A-4147-A177-3AD203B41FA5}">
                      <a16:colId xmlns:a16="http://schemas.microsoft.com/office/drawing/2014/main" val="20005"/>
                    </a:ext>
                  </a:extLst>
                </a:gridCol>
              </a:tblGrid>
              <a:tr h="296863">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31/12/x0</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Ammortamento avviamento</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D</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14.000,00</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0"/>
                  </a:ext>
                </a:extLst>
              </a:tr>
              <a:tr h="296863">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31/12/x0</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l"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Avviamento</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A</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0" marR="0" lvl="0" indent="0" algn="ctr" defTabSz="914400" rtl="0" eaLnBrk="0" fontAlgn="b" latinLnBrk="0" hangingPunct="0">
                        <a:lnSpc>
                          <a:spcPct val="75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Times New Roman" pitchFamily="18" charset="0"/>
                        <a:ea typeface="ＭＳ Ｐゴシック" charset="-128"/>
                      </a:endParaRP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tc>
                  <a:txBody>
                    <a:bodyPr/>
                    <a:lstStyle/>
                    <a:p>
                      <a:pPr marL="176213" marR="0" lvl="0" indent="0" algn="r" defTabSz="914400" rtl="0" eaLnBrk="0" fontAlgn="b" latinLnBrk="0" hangingPunct="0">
                        <a:lnSpc>
                          <a:spcPct val="7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Times New Roman" pitchFamily="18" charset="0"/>
                          <a:ea typeface="ＭＳ Ｐゴシック" charset="-128"/>
                        </a:rPr>
                        <a:t>14.000,00</a:t>
                      </a:r>
                    </a:p>
                  </a:txBody>
                  <a:tcPr marT="45564" marB="45564" anchor="b" horzOverflow="overflow">
                    <a:lnL w="12700" cap="flat" cmpd="sng" algn="ctr">
                      <a:solidFill>
                        <a:srgbClr val="969696"/>
                      </a:solidFill>
                      <a:prstDash val="solid"/>
                      <a:round/>
                      <a:headEnd type="none" w="med" len="med"/>
                      <a:tailEnd type="none" w="med" len="med"/>
                    </a:lnL>
                    <a:lnR w="12700" cap="flat" cmpd="sng" algn="ctr">
                      <a:solidFill>
                        <a:srgbClr val="969696"/>
                      </a:solidFill>
                      <a:prstDash val="solid"/>
                      <a:round/>
                      <a:headEnd type="none" w="med" len="med"/>
                      <a:tailEnd type="none" w="med" len="med"/>
                    </a:lnR>
                    <a:lnT>
                      <a:noFill/>
                    </a:lnT>
                    <a:lnB>
                      <a:noFill/>
                    </a:lnB>
                    <a:lnTlToBr>
                      <a:noFill/>
                    </a:lnTlToBr>
                    <a:lnBlToTr>
                      <a:noFill/>
                    </a:lnBlToTr>
                    <a:solidFill>
                      <a:srgbClr val="CCCCFF"/>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26343034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nvGraphicFramePr>
        <p:xfrm>
          <a:off x="1785938" y="2722563"/>
          <a:ext cx="6145212" cy="1951036"/>
        </p:xfrm>
        <a:graphic>
          <a:graphicData uri="http://schemas.openxmlformats.org/drawingml/2006/table">
            <a:tbl>
              <a:tblPr/>
              <a:tblGrid>
                <a:gridCol w="178888">
                  <a:extLst>
                    <a:ext uri="{9D8B030D-6E8A-4147-A177-3AD203B41FA5}">
                      <a16:colId xmlns:a16="http://schemas.microsoft.com/office/drawing/2014/main" val="20000"/>
                    </a:ext>
                  </a:extLst>
                </a:gridCol>
                <a:gridCol w="1657067">
                  <a:extLst>
                    <a:ext uri="{9D8B030D-6E8A-4147-A177-3AD203B41FA5}">
                      <a16:colId xmlns:a16="http://schemas.microsoft.com/office/drawing/2014/main" val="20001"/>
                    </a:ext>
                  </a:extLst>
                </a:gridCol>
                <a:gridCol w="162552">
                  <a:extLst>
                    <a:ext uri="{9D8B030D-6E8A-4147-A177-3AD203B41FA5}">
                      <a16:colId xmlns:a16="http://schemas.microsoft.com/office/drawing/2014/main" val="20002"/>
                    </a:ext>
                  </a:extLst>
                </a:gridCol>
                <a:gridCol w="926745">
                  <a:extLst>
                    <a:ext uri="{9D8B030D-6E8A-4147-A177-3AD203B41FA5}">
                      <a16:colId xmlns:a16="http://schemas.microsoft.com/office/drawing/2014/main" val="20003"/>
                    </a:ext>
                  </a:extLst>
                </a:gridCol>
                <a:gridCol w="235378">
                  <a:extLst>
                    <a:ext uri="{9D8B030D-6E8A-4147-A177-3AD203B41FA5}">
                      <a16:colId xmlns:a16="http://schemas.microsoft.com/office/drawing/2014/main" val="20004"/>
                    </a:ext>
                  </a:extLst>
                </a:gridCol>
                <a:gridCol w="230671">
                  <a:extLst>
                    <a:ext uri="{9D8B030D-6E8A-4147-A177-3AD203B41FA5}">
                      <a16:colId xmlns:a16="http://schemas.microsoft.com/office/drawing/2014/main" val="20005"/>
                    </a:ext>
                  </a:extLst>
                </a:gridCol>
                <a:gridCol w="2047779">
                  <a:extLst>
                    <a:ext uri="{9D8B030D-6E8A-4147-A177-3AD203B41FA5}">
                      <a16:colId xmlns:a16="http://schemas.microsoft.com/office/drawing/2014/main" val="20006"/>
                    </a:ext>
                  </a:extLst>
                </a:gridCol>
                <a:gridCol w="494292">
                  <a:extLst>
                    <a:ext uri="{9D8B030D-6E8A-4147-A177-3AD203B41FA5}">
                      <a16:colId xmlns:a16="http://schemas.microsoft.com/office/drawing/2014/main" val="20007"/>
                    </a:ext>
                  </a:extLst>
                </a:gridCol>
                <a:gridCol w="211840">
                  <a:extLst>
                    <a:ext uri="{9D8B030D-6E8A-4147-A177-3AD203B41FA5}">
                      <a16:colId xmlns:a16="http://schemas.microsoft.com/office/drawing/2014/main" val="20008"/>
                    </a:ext>
                  </a:extLst>
                </a:gridCol>
              </a:tblGrid>
              <a:tr h="213395">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Book Antiqua" pitchFamily="18" charset="0"/>
                          <a:ea typeface="Calibri" pitchFamily="34" charset="0"/>
                        </a:rPr>
                        <a:t>STATO PATRIMONIALE 31/12/</a:t>
                      </a:r>
                      <a:r>
                        <a:rPr kumimoji="0" lang="it-IT" sz="1400" b="1" i="0" u="none" strike="noStrike" cap="none" normalizeH="0" baseline="0" dirty="0" err="1">
                          <a:ln>
                            <a:noFill/>
                          </a:ln>
                          <a:solidFill>
                            <a:schemeClr val="tx1"/>
                          </a:solidFill>
                          <a:effectLst/>
                          <a:latin typeface="Book Antiqua" pitchFamily="18" charset="0"/>
                          <a:ea typeface="Calibri" pitchFamily="34" charset="0"/>
                        </a:rPr>
                        <a:t>20X0</a:t>
                      </a:r>
                      <a:endParaRPr kumimoji="0" lang="it-IT" sz="1400" b="1" i="0" u="none" strike="noStrike" cap="none" normalizeH="0" baseline="0" dirty="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73163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err="1">
                          <a:ln>
                            <a:noFill/>
                          </a:ln>
                          <a:solidFill>
                            <a:srgbClr val="000000"/>
                          </a:solidFill>
                          <a:effectLst/>
                          <a:latin typeface="Book Antiqua" pitchFamily="18" charset="0"/>
                          <a:ea typeface="Calibri" pitchFamily="34" charset="0"/>
                        </a:rPr>
                        <a:t>Immob.ni</a:t>
                      </a:r>
                      <a:r>
                        <a:rPr kumimoji="0" lang="it-IT" sz="1600" b="0" i="1" u="none" strike="noStrike" cap="none" normalizeH="0" baseline="0" dirty="0">
                          <a:ln>
                            <a:noFill/>
                          </a:ln>
                          <a:solidFill>
                            <a:srgbClr val="000000"/>
                          </a:solidFill>
                          <a:effectLst/>
                          <a:latin typeface="Book Antiqua" pitchFamily="18" charset="0"/>
                          <a:ea typeface="Calibri"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rgbClr val="000000"/>
                          </a:solidFill>
                          <a:effectLst/>
                          <a:latin typeface="Book Antiqua" pitchFamily="18" charset="0"/>
                          <a:ea typeface="Calibri" pitchFamily="34" charset="0"/>
                        </a:rPr>
                        <a:t>immateriali</a:t>
                      </a: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335334">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Avviamento</a:t>
                      </a: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70.000</a:t>
                      </a: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335334">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335334">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L="91435" marR="91435" marT="45727" marB="45727"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L="91435" marR="91435" marT="45727" marB="45727"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graphicFrame>
        <p:nvGraphicFramePr>
          <p:cNvPr id="3" name="Tabella 2"/>
          <p:cNvGraphicFramePr>
            <a:graphicFrameLocks noGrp="1"/>
          </p:cNvGraphicFramePr>
          <p:nvPr>
            <p:extLst>
              <p:ext uri="{D42A27DB-BD31-4B8C-83A1-F6EECF244321}">
                <p14:modId xmlns:p14="http://schemas.microsoft.com/office/powerpoint/2010/main" val="2326472654"/>
              </p:ext>
            </p:extLst>
          </p:nvPr>
        </p:nvGraphicFramePr>
        <p:xfrm>
          <a:off x="1714500" y="4794250"/>
          <a:ext cx="6215062" cy="1706592"/>
        </p:xfrm>
        <a:graphic>
          <a:graphicData uri="http://schemas.openxmlformats.org/drawingml/2006/table">
            <a:tbl>
              <a:tblPr/>
              <a:tblGrid>
                <a:gridCol w="180975">
                  <a:extLst>
                    <a:ext uri="{9D8B030D-6E8A-4147-A177-3AD203B41FA5}">
                      <a16:colId xmlns:a16="http://schemas.microsoft.com/office/drawing/2014/main" val="20000"/>
                    </a:ext>
                  </a:extLst>
                </a:gridCol>
                <a:gridCol w="1943100">
                  <a:extLst>
                    <a:ext uri="{9D8B030D-6E8A-4147-A177-3AD203B41FA5}">
                      <a16:colId xmlns:a16="http://schemas.microsoft.com/office/drawing/2014/main" val="20001"/>
                    </a:ext>
                  </a:extLst>
                </a:gridCol>
                <a:gridCol w="162560">
                  <a:extLst>
                    <a:ext uri="{9D8B030D-6E8A-4147-A177-3AD203B41FA5}">
                      <a16:colId xmlns:a16="http://schemas.microsoft.com/office/drawing/2014/main" val="20002"/>
                    </a:ext>
                  </a:extLst>
                </a:gridCol>
                <a:gridCol w="700722">
                  <a:extLst>
                    <a:ext uri="{9D8B030D-6E8A-4147-A177-3AD203B41FA5}">
                      <a16:colId xmlns:a16="http://schemas.microsoft.com/office/drawing/2014/main" val="20003"/>
                    </a:ext>
                  </a:extLst>
                </a:gridCol>
                <a:gridCol w="208280">
                  <a:extLst>
                    <a:ext uri="{9D8B030D-6E8A-4147-A177-3AD203B41FA5}">
                      <a16:colId xmlns:a16="http://schemas.microsoft.com/office/drawing/2014/main" val="20004"/>
                    </a:ext>
                  </a:extLst>
                </a:gridCol>
                <a:gridCol w="233363">
                  <a:extLst>
                    <a:ext uri="{9D8B030D-6E8A-4147-A177-3AD203B41FA5}">
                      <a16:colId xmlns:a16="http://schemas.microsoft.com/office/drawing/2014/main" val="20005"/>
                    </a:ext>
                  </a:extLst>
                </a:gridCol>
                <a:gridCol w="2071687">
                  <a:extLst>
                    <a:ext uri="{9D8B030D-6E8A-4147-A177-3AD203B41FA5}">
                      <a16:colId xmlns:a16="http://schemas.microsoft.com/office/drawing/2014/main" val="20006"/>
                    </a:ext>
                  </a:extLst>
                </a:gridCol>
                <a:gridCol w="500063">
                  <a:extLst>
                    <a:ext uri="{9D8B030D-6E8A-4147-A177-3AD203B41FA5}">
                      <a16:colId xmlns:a16="http://schemas.microsoft.com/office/drawing/2014/main" val="20007"/>
                    </a:ext>
                  </a:extLst>
                </a:gridCol>
                <a:gridCol w="214312">
                  <a:extLst>
                    <a:ext uri="{9D8B030D-6E8A-4147-A177-3AD203B41FA5}">
                      <a16:colId xmlns:a16="http://schemas.microsoft.com/office/drawing/2014/main" val="20008"/>
                    </a:ext>
                  </a:extLst>
                </a:gridCol>
              </a:tblGrid>
              <a:tr h="213356">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Book Antiqua" pitchFamily="18" charset="0"/>
                          <a:ea typeface="Calibri" pitchFamily="34" charset="0"/>
                        </a:rPr>
                        <a:t>CONTO ECONOMICO 31/12/</a:t>
                      </a:r>
                      <a:r>
                        <a:rPr kumimoji="0" lang="it-IT" sz="1400" b="1" i="0" u="none" strike="noStrike" cap="none" normalizeH="0" baseline="0" dirty="0" err="1">
                          <a:ln>
                            <a:noFill/>
                          </a:ln>
                          <a:solidFill>
                            <a:schemeClr val="tx1"/>
                          </a:solidFill>
                          <a:effectLst/>
                          <a:latin typeface="Book Antiqua" pitchFamily="18" charset="0"/>
                          <a:ea typeface="Calibri" pitchFamily="34" charset="0"/>
                        </a:rPr>
                        <a:t>20X0</a:t>
                      </a:r>
                      <a:endParaRPr kumimoji="0" lang="it-IT" sz="1400" b="1" i="0" u="none" strike="noStrike" cap="none" normalizeH="0" baseline="0" dirty="0">
                        <a:ln>
                          <a:noFill/>
                        </a:ln>
                        <a:solidFill>
                          <a:schemeClr val="tx1"/>
                        </a:solidFill>
                        <a:effectLst/>
                        <a:latin typeface="Book Antiqua" pitchFamily="18" charset="0"/>
                        <a:ea typeface="Calibri" pitchFamily="34" charset="0"/>
                      </a:endParaRPr>
                    </a:p>
                  </a:txBody>
                  <a:tcPr marL="68580" marR="68580"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33517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T="45672" marB="45672"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T="45672" marB="45672"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T="45672" marB="45672"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48767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Svalutazione avviamento</a:t>
                      </a: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0</a:t>
                      </a: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T="45672" marB="45672"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T="45672" marB="45672"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T="45672" marB="45672"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33517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T="45672" marB="45672"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T="45672" marB="45672"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T="45672" marB="45672"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33517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T="45672" marB="45672"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T="45672" marB="45672"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L="68580" marR="68580"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T="45672" marB="45672"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sp>
        <p:nvSpPr>
          <p:cNvPr id="31822" name="Rectangle 6"/>
          <p:cNvSpPr>
            <a:spLocks noChangeArrowheads="1"/>
          </p:cNvSpPr>
          <p:nvPr/>
        </p:nvSpPr>
        <p:spPr bwMode="auto">
          <a:xfrm>
            <a:off x="304800" y="762000"/>
            <a:ext cx="8572500" cy="1676400"/>
          </a:xfrm>
          <a:prstGeom prst="rect">
            <a:avLst/>
          </a:prstGeom>
          <a:noFill/>
          <a:ln w="9525">
            <a:noFill/>
            <a:miter lim="800000"/>
            <a:headEnd/>
            <a:tailEnd/>
          </a:ln>
        </p:spPr>
        <p:txBody>
          <a:bodyPr/>
          <a:lstStyle/>
          <a:p>
            <a:pPr marL="3175" lvl="1" algn="just" eaLnBrk="1" hangingPunct="1"/>
            <a:endParaRPr lang="it-IT" altLang="en-US" sz="2000" b="1">
              <a:latin typeface="Book Antiqua" pitchFamily="18" charset="0"/>
            </a:endParaRPr>
          </a:p>
          <a:p>
            <a:pPr marL="3175" lvl="1" algn="ctr" eaLnBrk="1" hangingPunct="1"/>
            <a:r>
              <a:rPr lang="it-IT" altLang="en-US" sz="2000" b="1">
                <a:latin typeface="Book Antiqua" pitchFamily="18" charset="0"/>
              </a:rPr>
              <a:t>Ipotesi A)</a:t>
            </a:r>
          </a:p>
          <a:p>
            <a:pPr marL="3175" lvl="1" algn="ctr" eaLnBrk="1" hangingPunct="1"/>
            <a:r>
              <a:rPr lang="it-IT" altLang="en-US" sz="2000" b="1">
                <a:latin typeface="Book Antiqua" pitchFamily="18" charset="0"/>
              </a:rPr>
              <a:t> </a:t>
            </a:r>
          </a:p>
          <a:p>
            <a:pPr marL="3175" lvl="1" algn="ctr" eaLnBrk="1" hangingPunct="1"/>
            <a:r>
              <a:rPr lang="it-IT" altLang="en-US" sz="2000">
                <a:latin typeface="Book Antiqua" pitchFamily="18" charset="0"/>
              </a:rPr>
              <a:t>Il valore dell</a:t>
            </a:r>
            <a:r>
              <a:rPr lang="ja-JP" altLang="it-IT" sz="2000">
                <a:latin typeface="Book Antiqua" pitchFamily="18" charset="0"/>
              </a:rPr>
              <a:t>’</a:t>
            </a:r>
            <a:r>
              <a:rPr lang="it-IT" altLang="ja-JP" sz="2000">
                <a:latin typeface="Book Antiqua" pitchFamily="18" charset="0"/>
              </a:rPr>
              <a:t>avviamento è confermato da una perizia di stima redatta </a:t>
            </a:r>
          </a:p>
          <a:p>
            <a:pPr marL="3175" lvl="1" algn="ctr" eaLnBrk="1" hangingPunct="1"/>
            <a:r>
              <a:rPr lang="it-IT" altLang="en-US" sz="2000">
                <a:latin typeface="Book Antiqua" pitchFamily="18" charset="0"/>
              </a:rPr>
              <a:t>da un professionista indipendente</a:t>
            </a:r>
          </a:p>
        </p:txBody>
      </p:sp>
      <p:sp>
        <p:nvSpPr>
          <p:cNvPr id="31823" name="Segnaposto numero diapositiva 4"/>
          <p:cNvSpPr>
            <a:spLocks noGrp="1"/>
          </p:cNvSpPr>
          <p:nvPr>
            <p:ph type="sldNum" sz="quarter" idx="12"/>
          </p:nvPr>
        </p:nvSpPr>
        <p:spPr bwMode="auto">
          <a:noFill/>
          <a:ln>
            <a:miter lim="800000"/>
            <a:headEnd/>
            <a:tailEnd/>
          </a:ln>
        </p:spPr>
        <p:txBody>
          <a:bodyPr/>
          <a:lstStyle/>
          <a:p>
            <a:fld id="{3952E98F-1EF5-4F65-91CA-B7D4C23D0C92}" type="slidenum">
              <a:rPr lang="it-IT" altLang="en-US"/>
              <a:pPr/>
              <a:t>57</a:t>
            </a:fld>
            <a:endParaRPr lang="it-IT" altLang="en-US"/>
          </a:p>
        </p:txBody>
      </p:sp>
      <p:sp>
        <p:nvSpPr>
          <p:cNvPr id="31824" name="Text Box 2"/>
          <p:cNvSpPr txBox="1">
            <a:spLocks noChangeArrowheads="1"/>
          </p:cNvSpPr>
          <p:nvPr/>
        </p:nvSpPr>
        <p:spPr bwMode="auto">
          <a:xfrm>
            <a:off x="0" y="0"/>
            <a:ext cx="9144000" cy="746125"/>
          </a:xfrm>
          <a:prstGeom prst="rect">
            <a:avLst/>
          </a:prstGeom>
          <a:solidFill>
            <a:schemeClr val="accent1"/>
          </a:solidFill>
          <a:ln w="9525">
            <a:solidFill>
              <a:schemeClr val="tx1"/>
            </a:solidFill>
            <a:miter lim="800000"/>
            <a:headEnd/>
            <a:tailEnd/>
          </a:ln>
        </p:spPr>
        <p:txBody>
          <a:bodyPr wrap="none" anchor="ctr"/>
          <a:lstStyle/>
          <a:p>
            <a:pPr marL="342900" indent="-342900" algn="ctr" eaLnBrk="1" hangingPunct="1">
              <a:lnSpc>
                <a:spcPct val="80000"/>
              </a:lnSpc>
            </a:pPr>
            <a:r>
              <a:rPr lang="it-IT" altLang="en-US" sz="2600">
                <a:solidFill>
                  <a:schemeClr val="bg1"/>
                </a:solidFill>
                <a:latin typeface="Book Antiqua" pitchFamily="18" charset="0"/>
                <a:cs typeface="Arial" pitchFamily="34" charset="0"/>
              </a:rPr>
              <a:t>Trattamento contabile dell</a:t>
            </a:r>
            <a:r>
              <a:rPr lang="ja-JP" altLang="it-IT" sz="2600">
                <a:solidFill>
                  <a:schemeClr val="bg1"/>
                </a:solidFill>
                <a:latin typeface="Book Antiqua" pitchFamily="18" charset="0"/>
                <a:cs typeface="Arial" pitchFamily="34" charset="0"/>
              </a:rPr>
              <a:t>’</a:t>
            </a:r>
            <a:r>
              <a:rPr lang="it-IT" altLang="ja-JP" sz="2600">
                <a:solidFill>
                  <a:schemeClr val="bg1"/>
                </a:solidFill>
                <a:latin typeface="Book Antiqua" pitchFamily="18" charset="0"/>
                <a:cs typeface="Arial" pitchFamily="34" charset="0"/>
              </a:rPr>
              <a:t>avviamento </a:t>
            </a:r>
          </a:p>
          <a:p>
            <a:pPr marL="342900" indent="-342900" algn="ctr" eaLnBrk="1" hangingPunct="1">
              <a:lnSpc>
                <a:spcPct val="80000"/>
              </a:lnSpc>
            </a:pPr>
            <a:r>
              <a:rPr lang="it-IT" altLang="en-US" sz="2600">
                <a:solidFill>
                  <a:schemeClr val="bg1"/>
                </a:solidFill>
                <a:latin typeface="Book Antiqua" pitchFamily="18" charset="0"/>
                <a:cs typeface="Arial" pitchFamily="34" charset="0"/>
              </a:rPr>
              <a:t>per i principi IAS/IFRS</a:t>
            </a:r>
          </a:p>
        </p:txBody>
      </p:sp>
    </p:spTree>
    <p:extLst>
      <p:ext uri="{BB962C8B-B14F-4D97-AF65-F5344CB8AC3E}">
        <p14:creationId xmlns:p14="http://schemas.microsoft.com/office/powerpoint/2010/main" val="312344352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nvGraphicFramePr>
        <p:xfrm>
          <a:off x="1785938" y="2722563"/>
          <a:ext cx="6145212" cy="1951036"/>
        </p:xfrm>
        <a:graphic>
          <a:graphicData uri="http://schemas.openxmlformats.org/drawingml/2006/table">
            <a:tbl>
              <a:tblPr/>
              <a:tblGrid>
                <a:gridCol w="178888">
                  <a:extLst>
                    <a:ext uri="{9D8B030D-6E8A-4147-A177-3AD203B41FA5}">
                      <a16:colId xmlns:a16="http://schemas.microsoft.com/office/drawing/2014/main" val="20000"/>
                    </a:ext>
                  </a:extLst>
                </a:gridCol>
                <a:gridCol w="1657067">
                  <a:extLst>
                    <a:ext uri="{9D8B030D-6E8A-4147-A177-3AD203B41FA5}">
                      <a16:colId xmlns:a16="http://schemas.microsoft.com/office/drawing/2014/main" val="20001"/>
                    </a:ext>
                  </a:extLst>
                </a:gridCol>
                <a:gridCol w="162552">
                  <a:extLst>
                    <a:ext uri="{9D8B030D-6E8A-4147-A177-3AD203B41FA5}">
                      <a16:colId xmlns:a16="http://schemas.microsoft.com/office/drawing/2014/main" val="20002"/>
                    </a:ext>
                  </a:extLst>
                </a:gridCol>
                <a:gridCol w="926745">
                  <a:extLst>
                    <a:ext uri="{9D8B030D-6E8A-4147-A177-3AD203B41FA5}">
                      <a16:colId xmlns:a16="http://schemas.microsoft.com/office/drawing/2014/main" val="20003"/>
                    </a:ext>
                  </a:extLst>
                </a:gridCol>
                <a:gridCol w="235378">
                  <a:extLst>
                    <a:ext uri="{9D8B030D-6E8A-4147-A177-3AD203B41FA5}">
                      <a16:colId xmlns:a16="http://schemas.microsoft.com/office/drawing/2014/main" val="20004"/>
                    </a:ext>
                  </a:extLst>
                </a:gridCol>
                <a:gridCol w="230671">
                  <a:extLst>
                    <a:ext uri="{9D8B030D-6E8A-4147-A177-3AD203B41FA5}">
                      <a16:colId xmlns:a16="http://schemas.microsoft.com/office/drawing/2014/main" val="20005"/>
                    </a:ext>
                  </a:extLst>
                </a:gridCol>
                <a:gridCol w="2047779">
                  <a:extLst>
                    <a:ext uri="{9D8B030D-6E8A-4147-A177-3AD203B41FA5}">
                      <a16:colId xmlns:a16="http://schemas.microsoft.com/office/drawing/2014/main" val="20006"/>
                    </a:ext>
                  </a:extLst>
                </a:gridCol>
                <a:gridCol w="494292">
                  <a:extLst>
                    <a:ext uri="{9D8B030D-6E8A-4147-A177-3AD203B41FA5}">
                      <a16:colId xmlns:a16="http://schemas.microsoft.com/office/drawing/2014/main" val="20007"/>
                    </a:ext>
                  </a:extLst>
                </a:gridCol>
                <a:gridCol w="211840">
                  <a:extLst>
                    <a:ext uri="{9D8B030D-6E8A-4147-A177-3AD203B41FA5}">
                      <a16:colId xmlns:a16="http://schemas.microsoft.com/office/drawing/2014/main" val="20008"/>
                    </a:ext>
                  </a:extLst>
                </a:gridCol>
              </a:tblGrid>
              <a:tr h="213395">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Book Antiqua" pitchFamily="18" charset="0"/>
                          <a:ea typeface="Calibri" pitchFamily="34" charset="0"/>
                        </a:rPr>
                        <a:t>STATO PATRIMONIALE 31/12/</a:t>
                      </a:r>
                      <a:r>
                        <a:rPr kumimoji="0" lang="it-IT" sz="1400" b="1" i="0" u="none" strike="noStrike" cap="none" normalizeH="0" baseline="0" dirty="0" err="1">
                          <a:ln>
                            <a:noFill/>
                          </a:ln>
                          <a:solidFill>
                            <a:schemeClr val="tx1"/>
                          </a:solidFill>
                          <a:effectLst/>
                          <a:latin typeface="Book Antiqua" pitchFamily="18" charset="0"/>
                          <a:ea typeface="Calibri" pitchFamily="34" charset="0"/>
                        </a:rPr>
                        <a:t>20X0</a:t>
                      </a:r>
                      <a:endParaRPr kumimoji="0" lang="it-IT" sz="1400" b="1" i="0" u="none" strike="noStrike" cap="none" normalizeH="0" baseline="0" dirty="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73163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err="1">
                          <a:ln>
                            <a:noFill/>
                          </a:ln>
                          <a:solidFill>
                            <a:srgbClr val="000000"/>
                          </a:solidFill>
                          <a:effectLst/>
                          <a:latin typeface="Book Antiqua" pitchFamily="18" charset="0"/>
                          <a:ea typeface="Calibri" pitchFamily="34" charset="0"/>
                        </a:rPr>
                        <a:t>Immob.ni</a:t>
                      </a:r>
                      <a:r>
                        <a:rPr kumimoji="0" lang="it-IT" sz="1600" b="0" i="1" u="none" strike="noStrike" cap="none" normalizeH="0" baseline="0" dirty="0">
                          <a:ln>
                            <a:noFill/>
                          </a:ln>
                          <a:solidFill>
                            <a:srgbClr val="000000"/>
                          </a:solidFill>
                          <a:effectLst/>
                          <a:latin typeface="Book Antiqua" pitchFamily="18" charset="0"/>
                          <a:ea typeface="Calibri"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rgbClr val="000000"/>
                          </a:solidFill>
                          <a:effectLst/>
                          <a:latin typeface="Book Antiqua" pitchFamily="18" charset="0"/>
                          <a:ea typeface="Calibri" pitchFamily="34" charset="0"/>
                        </a:rPr>
                        <a:t>immateriali</a:t>
                      </a: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335334">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Avviamento</a:t>
                      </a: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50.000</a:t>
                      </a: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335334">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335334">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5" marR="91435" marT="45727" marB="45727"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L="91435" marR="91435" marT="45727" marB="45727"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L="68576" marR="68576"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L="91435" marR="91435" marT="45727" marB="45727"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graphicFrame>
        <p:nvGraphicFramePr>
          <p:cNvPr id="3" name="Tabella 2"/>
          <p:cNvGraphicFramePr>
            <a:graphicFrameLocks noGrp="1"/>
          </p:cNvGraphicFramePr>
          <p:nvPr/>
        </p:nvGraphicFramePr>
        <p:xfrm>
          <a:off x="1428750" y="4794250"/>
          <a:ext cx="6786562" cy="1706592"/>
        </p:xfrm>
        <a:graphic>
          <a:graphicData uri="http://schemas.openxmlformats.org/drawingml/2006/table">
            <a:tbl>
              <a:tblPr/>
              <a:tblGrid>
                <a:gridCol w="197617">
                  <a:extLst>
                    <a:ext uri="{9D8B030D-6E8A-4147-A177-3AD203B41FA5}">
                      <a16:colId xmlns:a16="http://schemas.microsoft.com/office/drawing/2014/main" val="20000"/>
                    </a:ext>
                  </a:extLst>
                </a:gridCol>
                <a:gridCol w="2016946">
                  <a:extLst>
                    <a:ext uri="{9D8B030D-6E8A-4147-A177-3AD203B41FA5}">
                      <a16:colId xmlns:a16="http://schemas.microsoft.com/office/drawing/2014/main" val="20001"/>
                    </a:ext>
                  </a:extLst>
                </a:gridCol>
                <a:gridCol w="162559">
                  <a:extLst>
                    <a:ext uri="{9D8B030D-6E8A-4147-A177-3AD203B41FA5}">
                      <a16:colId xmlns:a16="http://schemas.microsoft.com/office/drawing/2014/main" val="20002"/>
                    </a:ext>
                  </a:extLst>
                </a:gridCol>
                <a:gridCol w="884935">
                  <a:extLst>
                    <a:ext uri="{9D8B030D-6E8A-4147-A177-3AD203B41FA5}">
                      <a16:colId xmlns:a16="http://schemas.microsoft.com/office/drawing/2014/main" val="20003"/>
                    </a:ext>
                  </a:extLst>
                </a:gridCol>
                <a:gridCol w="227432">
                  <a:extLst>
                    <a:ext uri="{9D8B030D-6E8A-4147-A177-3AD203B41FA5}">
                      <a16:colId xmlns:a16="http://schemas.microsoft.com/office/drawing/2014/main" val="20004"/>
                    </a:ext>
                  </a:extLst>
                </a:gridCol>
                <a:gridCol w="254822">
                  <a:extLst>
                    <a:ext uri="{9D8B030D-6E8A-4147-A177-3AD203B41FA5}">
                      <a16:colId xmlns:a16="http://schemas.microsoft.com/office/drawing/2014/main" val="20005"/>
                    </a:ext>
                  </a:extLst>
                </a:gridCol>
                <a:gridCol w="2262186">
                  <a:extLst>
                    <a:ext uri="{9D8B030D-6E8A-4147-A177-3AD203B41FA5}">
                      <a16:colId xmlns:a16="http://schemas.microsoft.com/office/drawing/2014/main" val="20006"/>
                    </a:ext>
                  </a:extLst>
                </a:gridCol>
                <a:gridCol w="546046">
                  <a:extLst>
                    <a:ext uri="{9D8B030D-6E8A-4147-A177-3AD203B41FA5}">
                      <a16:colId xmlns:a16="http://schemas.microsoft.com/office/drawing/2014/main" val="20007"/>
                    </a:ext>
                  </a:extLst>
                </a:gridCol>
                <a:gridCol w="234019">
                  <a:extLst>
                    <a:ext uri="{9D8B030D-6E8A-4147-A177-3AD203B41FA5}">
                      <a16:colId xmlns:a16="http://schemas.microsoft.com/office/drawing/2014/main" val="20008"/>
                    </a:ext>
                  </a:extLst>
                </a:gridCol>
              </a:tblGrid>
              <a:tr h="213356">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Book Antiqua" pitchFamily="18" charset="0"/>
                          <a:ea typeface="Calibri" pitchFamily="34" charset="0"/>
                        </a:rPr>
                        <a:t>CONTO ECONOMICO 31/12/</a:t>
                      </a:r>
                      <a:r>
                        <a:rPr kumimoji="0" lang="it-IT" sz="1400" b="1" i="0" u="none" strike="noStrike" cap="none" normalizeH="0" baseline="0" dirty="0" err="1">
                          <a:ln>
                            <a:noFill/>
                          </a:ln>
                          <a:solidFill>
                            <a:schemeClr val="tx1"/>
                          </a:solidFill>
                          <a:effectLst/>
                          <a:latin typeface="Book Antiqua" pitchFamily="18" charset="0"/>
                          <a:ea typeface="Calibri" pitchFamily="34" charset="0"/>
                        </a:rPr>
                        <a:t>20X0</a:t>
                      </a:r>
                      <a:endParaRPr kumimoji="0" lang="it-IT" sz="1400" b="1" i="0" u="none" strike="noStrike" cap="none" normalizeH="0" baseline="0" dirty="0">
                        <a:ln>
                          <a:noFill/>
                        </a:ln>
                        <a:solidFill>
                          <a:schemeClr val="tx1"/>
                        </a:solidFill>
                        <a:effectLst/>
                        <a:latin typeface="Book Antiqua" pitchFamily="18" charset="0"/>
                        <a:ea typeface="Calibri" pitchFamily="34" charset="0"/>
                      </a:endParaRPr>
                    </a:p>
                  </a:txBody>
                  <a:tcPr marL="68579" marR="68579"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33517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9" marR="91439" marT="45672" marB="45672"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9" marR="91439" marT="45672" marB="45672"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9" marR="91439" marT="45672" marB="45672"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48767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Svalutazione avviamento</a:t>
                      </a: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8" charset="0"/>
                          <a:ea typeface="Calibri" pitchFamily="34" charset="0"/>
                        </a:rPr>
                        <a:t>20.000</a:t>
                      </a: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9" marR="91439" marT="45672" marB="45672"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9" marR="91439" marT="45672" marB="45672"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9" marR="91439" marT="45672" marB="45672"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33517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9" marR="91439" marT="45672" marB="45672"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9" marR="91439" marT="45672" marB="45672"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9" marR="91439" marT="45672" marB="45672"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335179">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8" charset="0"/>
                        <a:ea typeface="ＭＳ Ｐゴシック" charset="-128"/>
                      </a:endParaRPr>
                    </a:p>
                  </a:txBody>
                  <a:tcPr marL="91439" marR="91439" marT="45672" marB="45672"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8" charset="0"/>
                        <a:ea typeface="ＭＳ Ｐゴシック" charset="-128"/>
                      </a:endParaRPr>
                    </a:p>
                  </a:txBody>
                  <a:tcPr marL="91439" marR="91439" marT="45672" marB="45672"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L="68579" marR="68579"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ＭＳ Ｐゴシック" charset="-128"/>
                      </a:endParaRPr>
                    </a:p>
                  </a:txBody>
                  <a:tcPr marL="91439" marR="91439" marT="45672" marB="45672"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sp>
        <p:nvSpPr>
          <p:cNvPr id="32846" name="Rectangle 6"/>
          <p:cNvSpPr>
            <a:spLocks noChangeArrowheads="1"/>
          </p:cNvSpPr>
          <p:nvPr/>
        </p:nvSpPr>
        <p:spPr bwMode="auto">
          <a:xfrm>
            <a:off x="214313" y="914400"/>
            <a:ext cx="8572500" cy="1500188"/>
          </a:xfrm>
          <a:prstGeom prst="rect">
            <a:avLst/>
          </a:prstGeom>
          <a:noFill/>
          <a:ln w="9525">
            <a:noFill/>
            <a:miter lim="800000"/>
            <a:headEnd/>
            <a:tailEnd/>
          </a:ln>
        </p:spPr>
        <p:txBody>
          <a:bodyPr/>
          <a:lstStyle/>
          <a:p>
            <a:pPr marL="3175" lvl="1" algn="just" eaLnBrk="1" hangingPunct="1"/>
            <a:endParaRPr lang="it-IT" altLang="en-US" sz="2000" b="1">
              <a:latin typeface="Book Antiqua" pitchFamily="18" charset="0"/>
            </a:endParaRPr>
          </a:p>
          <a:p>
            <a:pPr marL="3175" lvl="1" algn="ctr" eaLnBrk="1" hangingPunct="1"/>
            <a:r>
              <a:rPr lang="it-IT" altLang="en-US" sz="2000" b="1">
                <a:latin typeface="Book Antiqua" pitchFamily="18" charset="0"/>
              </a:rPr>
              <a:t>Ipotesi B)</a:t>
            </a:r>
          </a:p>
          <a:p>
            <a:pPr marL="3175" lvl="1" algn="ctr" eaLnBrk="1" hangingPunct="1"/>
            <a:r>
              <a:rPr lang="it-IT" altLang="en-US" sz="2000" b="1">
                <a:latin typeface="Book Antiqua" pitchFamily="18" charset="0"/>
              </a:rPr>
              <a:t> </a:t>
            </a:r>
          </a:p>
          <a:p>
            <a:pPr marL="3175" lvl="1" algn="ctr" eaLnBrk="1" hangingPunct="1"/>
            <a:r>
              <a:rPr lang="it-IT" altLang="en-US" sz="2000">
                <a:latin typeface="Book Antiqua" pitchFamily="18" charset="0"/>
              </a:rPr>
              <a:t>Il valore dell</a:t>
            </a:r>
            <a:r>
              <a:rPr lang="ja-JP" altLang="it-IT" sz="2000">
                <a:latin typeface="Book Antiqua" pitchFamily="18" charset="0"/>
              </a:rPr>
              <a:t>’</a:t>
            </a:r>
            <a:r>
              <a:rPr lang="it-IT" altLang="ja-JP" sz="2000">
                <a:latin typeface="Book Antiqua" pitchFamily="18" charset="0"/>
              </a:rPr>
              <a:t>avviamento è confermato dal perito solo per € 50.000</a:t>
            </a:r>
            <a:endParaRPr lang="it-IT" altLang="en-US" sz="2000">
              <a:latin typeface="Book Antiqua" pitchFamily="18" charset="0"/>
            </a:endParaRPr>
          </a:p>
        </p:txBody>
      </p:sp>
      <p:sp>
        <p:nvSpPr>
          <p:cNvPr id="32847" name="Segnaposto numero diapositiva 4"/>
          <p:cNvSpPr>
            <a:spLocks noGrp="1"/>
          </p:cNvSpPr>
          <p:nvPr>
            <p:ph type="sldNum" sz="quarter" idx="12"/>
          </p:nvPr>
        </p:nvSpPr>
        <p:spPr bwMode="auto">
          <a:noFill/>
          <a:ln>
            <a:miter lim="800000"/>
            <a:headEnd/>
            <a:tailEnd/>
          </a:ln>
        </p:spPr>
        <p:txBody>
          <a:bodyPr/>
          <a:lstStyle/>
          <a:p>
            <a:fld id="{3CAC31BD-7B7B-4D76-AF60-F9EA002B1D43}" type="slidenum">
              <a:rPr lang="it-IT" altLang="en-US"/>
              <a:pPr/>
              <a:t>58</a:t>
            </a:fld>
            <a:endParaRPr lang="it-IT" altLang="en-US"/>
          </a:p>
        </p:txBody>
      </p:sp>
      <p:sp>
        <p:nvSpPr>
          <p:cNvPr id="32848" name="Text Box 2"/>
          <p:cNvSpPr txBox="1">
            <a:spLocks noChangeArrowheads="1"/>
          </p:cNvSpPr>
          <p:nvPr/>
        </p:nvSpPr>
        <p:spPr bwMode="auto">
          <a:xfrm>
            <a:off x="0" y="0"/>
            <a:ext cx="9144000" cy="746125"/>
          </a:xfrm>
          <a:prstGeom prst="rect">
            <a:avLst/>
          </a:prstGeom>
          <a:solidFill>
            <a:schemeClr val="accent1"/>
          </a:solidFill>
          <a:ln w="9525">
            <a:solidFill>
              <a:schemeClr val="tx1"/>
            </a:solidFill>
            <a:miter lim="800000"/>
            <a:headEnd/>
            <a:tailEnd/>
          </a:ln>
        </p:spPr>
        <p:txBody>
          <a:bodyPr wrap="none" anchor="ctr"/>
          <a:lstStyle/>
          <a:p>
            <a:pPr marL="342900" indent="-342900" algn="ctr" eaLnBrk="1" hangingPunct="1">
              <a:lnSpc>
                <a:spcPct val="80000"/>
              </a:lnSpc>
            </a:pPr>
            <a:r>
              <a:rPr lang="it-IT" altLang="en-US" sz="2600">
                <a:solidFill>
                  <a:schemeClr val="bg1"/>
                </a:solidFill>
                <a:latin typeface="Book Antiqua" pitchFamily="18" charset="0"/>
                <a:cs typeface="Arial" pitchFamily="34" charset="0"/>
              </a:rPr>
              <a:t>Trattamento contabile dell</a:t>
            </a:r>
            <a:r>
              <a:rPr lang="ja-JP" altLang="it-IT" sz="2600">
                <a:solidFill>
                  <a:schemeClr val="bg1"/>
                </a:solidFill>
                <a:latin typeface="Book Antiqua" pitchFamily="18" charset="0"/>
                <a:cs typeface="Arial" pitchFamily="34" charset="0"/>
              </a:rPr>
              <a:t>’</a:t>
            </a:r>
            <a:r>
              <a:rPr lang="it-IT" altLang="ja-JP" sz="2600">
                <a:solidFill>
                  <a:schemeClr val="bg1"/>
                </a:solidFill>
                <a:latin typeface="Book Antiqua" pitchFamily="18" charset="0"/>
                <a:cs typeface="Arial" pitchFamily="34" charset="0"/>
              </a:rPr>
              <a:t>avviamento </a:t>
            </a:r>
          </a:p>
          <a:p>
            <a:pPr marL="342900" indent="-342900" algn="ctr" eaLnBrk="1" hangingPunct="1">
              <a:lnSpc>
                <a:spcPct val="80000"/>
              </a:lnSpc>
            </a:pPr>
            <a:r>
              <a:rPr lang="it-IT" altLang="en-US" sz="2600">
                <a:solidFill>
                  <a:schemeClr val="bg1"/>
                </a:solidFill>
                <a:latin typeface="Book Antiqua" pitchFamily="18" charset="0"/>
                <a:cs typeface="Arial" pitchFamily="34" charset="0"/>
              </a:rPr>
              <a:t>per i principi IAS/IFRS</a:t>
            </a:r>
          </a:p>
        </p:txBody>
      </p:sp>
    </p:spTree>
    <p:extLst>
      <p:ext uri="{BB962C8B-B14F-4D97-AF65-F5344CB8AC3E}">
        <p14:creationId xmlns:p14="http://schemas.microsoft.com/office/powerpoint/2010/main" val="6786847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3"/>
          <p:cNvSpPr txBox="1">
            <a:spLocks noChangeArrowheads="1"/>
          </p:cNvSpPr>
          <p:nvPr/>
        </p:nvSpPr>
        <p:spPr bwMode="auto">
          <a:xfrm>
            <a:off x="684213" y="1285875"/>
            <a:ext cx="7773987"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320">
                <a:solidFill>
                  <a:srgbClr val="000000"/>
                </a:solidFill>
                <a:miter lim="800000"/>
                <a:headEnd/>
                <a:tailEnd/>
              </a14:hiddenLine>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ctr" eaLnBrk="1" hangingPunct="1">
              <a:lnSpc>
                <a:spcPct val="150000"/>
              </a:lnSpc>
              <a:buFont typeface="Eras Demi ITC" charset="0"/>
              <a:buNone/>
            </a:pPr>
            <a:r>
              <a:rPr lang="en-GB" sz="4000" dirty="0">
                <a:solidFill>
                  <a:srgbClr val="000000"/>
                </a:solidFill>
                <a:latin typeface="Trebuchet MS" pitchFamily="34" charset="0"/>
              </a:rPr>
              <a:t>Il test di impairment </a:t>
            </a:r>
            <a:r>
              <a:rPr lang="en-GB" sz="4000" dirty="0" err="1">
                <a:solidFill>
                  <a:srgbClr val="000000"/>
                </a:solidFill>
                <a:latin typeface="Trebuchet MS" pitchFamily="34" charset="0"/>
              </a:rPr>
              <a:t>dell’OIC</a:t>
            </a:r>
            <a:r>
              <a:rPr lang="en-GB" sz="4000" dirty="0">
                <a:solidFill>
                  <a:srgbClr val="000000"/>
                </a:solidFill>
                <a:latin typeface="Trebuchet MS" pitchFamily="34" charset="0"/>
              </a:rPr>
              <a:t> 9 e </a:t>
            </a:r>
            <a:r>
              <a:rPr lang="en-GB" sz="4000" dirty="0" err="1">
                <a:solidFill>
                  <a:srgbClr val="000000"/>
                </a:solidFill>
                <a:latin typeface="Trebuchet MS" pitchFamily="34" charset="0"/>
              </a:rPr>
              <a:t>dello</a:t>
            </a:r>
            <a:r>
              <a:rPr lang="en-GB" sz="4000" dirty="0">
                <a:solidFill>
                  <a:srgbClr val="000000"/>
                </a:solidFill>
                <a:latin typeface="Trebuchet MS" pitchFamily="34" charset="0"/>
              </a:rPr>
              <a:t> IAS 36</a:t>
            </a:r>
          </a:p>
        </p:txBody>
      </p:sp>
      <p:sp>
        <p:nvSpPr>
          <p:cNvPr id="33795" name="Text Box 6"/>
          <p:cNvSpPr txBox="1">
            <a:spLocks noChangeArrowheads="1"/>
          </p:cNvSpPr>
          <p:nvPr/>
        </p:nvSpPr>
        <p:spPr bwMode="auto">
          <a:xfrm>
            <a:off x="6444208" y="583307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r" eaLnBrk="1" hangingPunct="1"/>
            <a:fld id="{99057A44-0F1D-C84D-B674-0C6465D05D17}" type="slidenum">
              <a:rPr lang="en-GB" sz="1400">
                <a:solidFill>
                  <a:srgbClr val="000000"/>
                </a:solidFill>
                <a:latin typeface="Trebuchet MS" pitchFamily="34" charset="0"/>
              </a:rPr>
              <a:pPr algn="r" eaLnBrk="1" hangingPunct="1"/>
              <a:t>59</a:t>
            </a:fld>
            <a:endParaRPr lang="en-GB" sz="1400">
              <a:solidFill>
                <a:srgbClr val="000000"/>
              </a:solidFill>
              <a:latin typeface="Trebuchet MS" pitchFamily="34" charset="0"/>
            </a:endParaRPr>
          </a:p>
        </p:txBody>
      </p:sp>
      <p:pic>
        <p:nvPicPr>
          <p:cNvPr id="33796" name="Picture 8" descr="C:\Documents and Settings\Windows Xp Pro\Impostazioni locali\Temporary Internet Files\Content.IE5\3J4SNO3H\MCj04382730000[1].wmf"/>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714625" y="5259388"/>
            <a:ext cx="364331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918022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4"/>
          <p:cNvSpPr txBox="1">
            <a:spLocks noChangeArrowheads="1"/>
          </p:cNvSpPr>
          <p:nvPr/>
        </p:nvSpPr>
        <p:spPr bwMode="auto">
          <a:xfrm>
            <a:off x="1785673" y="687040"/>
            <a:ext cx="47051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ctr" eaLnBrk="1" hangingPunct="1"/>
            <a:r>
              <a:rPr lang="it-IT" sz="1800" b="1" i="1">
                <a:solidFill>
                  <a:schemeClr val="folHlink"/>
                </a:solidFill>
                <a:latin typeface="Trebuchet MS" pitchFamily="34" charset="0"/>
              </a:rPr>
              <a:t>Riduzioni durevoli di valore - Impairment</a:t>
            </a:r>
          </a:p>
        </p:txBody>
      </p:sp>
      <p:sp>
        <p:nvSpPr>
          <p:cNvPr id="49155" name="Rectangle 5"/>
          <p:cNvSpPr>
            <a:spLocks noChangeArrowheads="1"/>
          </p:cNvSpPr>
          <p:nvPr/>
        </p:nvSpPr>
        <p:spPr bwMode="auto">
          <a:xfrm>
            <a:off x="467940" y="1053752"/>
            <a:ext cx="7993063" cy="229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buFont typeface="Wingdings" pitchFamily="2" charset="2"/>
              <a:buNone/>
            </a:pPr>
            <a:r>
              <a:rPr lang="it-IT" sz="1600" dirty="0">
                <a:latin typeface="Trebuchet MS" pitchFamily="34" charset="0"/>
              </a:rPr>
              <a:t>Si ha una </a:t>
            </a:r>
            <a:r>
              <a:rPr lang="it-IT" sz="1600" b="1" dirty="0">
                <a:latin typeface="Trebuchet MS" pitchFamily="34" charset="0"/>
              </a:rPr>
              <a:t>perdita di valore</a:t>
            </a:r>
            <a:r>
              <a:rPr lang="it-IT" sz="1600" dirty="0">
                <a:latin typeface="Trebuchet MS" pitchFamily="34" charset="0"/>
              </a:rPr>
              <a:t> quando l</a:t>
            </a:r>
            <a:r>
              <a:rPr lang="ja-JP" altLang="it-IT" sz="1600" dirty="0">
                <a:latin typeface="Trebuchet MS" pitchFamily="34" charset="0"/>
              </a:rPr>
              <a:t>’</a:t>
            </a:r>
            <a:r>
              <a:rPr lang="it-IT" altLang="ja-JP" sz="1600" dirty="0">
                <a:latin typeface="Trebuchet MS" pitchFamily="34" charset="0"/>
              </a:rPr>
              <a:t>attività è iscritta in bilancio ad un valore eccedente il suo valore recuperabile.</a:t>
            </a:r>
          </a:p>
          <a:p>
            <a:pPr eaLnBrk="0" hangingPunct="0">
              <a:spcBef>
                <a:spcPct val="50000"/>
              </a:spcBef>
              <a:buFont typeface="Wingdings" pitchFamily="2" charset="2"/>
              <a:buNone/>
            </a:pPr>
            <a:r>
              <a:rPr lang="it-IT" sz="1600" b="1" dirty="0">
                <a:latin typeface="Trebuchet MS" pitchFamily="34" charset="0"/>
              </a:rPr>
              <a:t>Ad ogni data di riferimento del bilancio è necessario valutare se vi sono indicazioni che un</a:t>
            </a:r>
            <a:r>
              <a:rPr lang="ja-JP" altLang="it-IT" sz="1600" b="1" dirty="0">
                <a:latin typeface="Trebuchet MS" pitchFamily="34" charset="0"/>
              </a:rPr>
              <a:t>’</a:t>
            </a:r>
            <a:r>
              <a:rPr lang="it-IT" altLang="ja-JP" sz="1600" b="1" dirty="0">
                <a:latin typeface="Trebuchet MS" pitchFamily="34" charset="0"/>
              </a:rPr>
              <a:t>attività possa aver subito una perdita  di valore.</a:t>
            </a:r>
          </a:p>
          <a:p>
            <a:pPr eaLnBrk="0" hangingPunct="0">
              <a:spcBef>
                <a:spcPct val="50000"/>
              </a:spcBef>
              <a:buFont typeface="Wingdings" pitchFamily="2" charset="2"/>
              <a:buNone/>
            </a:pPr>
            <a:r>
              <a:rPr lang="it-IT" sz="1600" dirty="0">
                <a:latin typeface="Trebuchet MS" pitchFamily="34" charset="0"/>
              </a:rPr>
              <a:t>Per condurre la valutazione bisogna far riferimento a:</a:t>
            </a:r>
          </a:p>
          <a:p>
            <a:pPr eaLnBrk="0" hangingPunct="0">
              <a:spcBef>
                <a:spcPct val="50000"/>
              </a:spcBef>
              <a:buFont typeface="Wingdings" pitchFamily="2" charset="2"/>
              <a:buNone/>
            </a:pPr>
            <a:r>
              <a:rPr lang="it-IT" sz="1600" dirty="0">
                <a:latin typeface="Trebuchet MS" pitchFamily="34" charset="0"/>
                <a:sym typeface="Wingdings" pitchFamily="2" charset="2"/>
              </a:rPr>
              <a:t> </a:t>
            </a:r>
            <a:r>
              <a:rPr lang="it-IT" sz="1600" b="1" dirty="0">
                <a:solidFill>
                  <a:schemeClr val="folHlink"/>
                </a:solidFill>
                <a:latin typeface="Trebuchet MS" pitchFamily="34" charset="0"/>
              </a:rPr>
              <a:t>Indicatori esterni</a:t>
            </a:r>
          </a:p>
          <a:p>
            <a:pPr eaLnBrk="0" hangingPunct="0">
              <a:spcBef>
                <a:spcPct val="50000"/>
              </a:spcBef>
              <a:buFont typeface="Wingdings" pitchFamily="2" charset="2"/>
              <a:buNone/>
            </a:pPr>
            <a:r>
              <a:rPr lang="it-IT" sz="1600" dirty="0">
                <a:latin typeface="Trebuchet MS" pitchFamily="34" charset="0"/>
                <a:sym typeface="Wingdings" pitchFamily="2" charset="2"/>
              </a:rPr>
              <a:t> </a:t>
            </a:r>
            <a:r>
              <a:rPr lang="it-IT" sz="1600" b="1" dirty="0">
                <a:solidFill>
                  <a:schemeClr val="folHlink"/>
                </a:solidFill>
                <a:latin typeface="Trebuchet MS" pitchFamily="34" charset="0"/>
              </a:rPr>
              <a:t>Indicatori interni</a:t>
            </a:r>
          </a:p>
        </p:txBody>
      </p:sp>
      <p:sp>
        <p:nvSpPr>
          <p:cNvPr id="49156" name="Rectangle 6"/>
          <p:cNvSpPr>
            <a:spLocks noChangeArrowheads="1"/>
          </p:cNvSpPr>
          <p:nvPr/>
        </p:nvSpPr>
        <p:spPr bwMode="auto">
          <a:xfrm>
            <a:off x="2915865" y="3646140"/>
            <a:ext cx="5184775"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buFont typeface="Wingdings" pitchFamily="2" charset="2"/>
              <a:buNone/>
            </a:pPr>
            <a:r>
              <a:rPr lang="it-IT" sz="1600" b="1">
                <a:latin typeface="Trebuchet MS" pitchFamily="34" charset="0"/>
              </a:rPr>
              <a:t>Se vi sono indicazioni di perdita  di valore di un</a:t>
            </a:r>
            <a:r>
              <a:rPr lang="ja-JP" altLang="it-IT" sz="1600" b="1">
                <a:latin typeface="Trebuchet MS" pitchFamily="34" charset="0"/>
              </a:rPr>
              <a:t>’</a:t>
            </a:r>
            <a:r>
              <a:rPr lang="it-IT" altLang="ja-JP" sz="1600" b="1">
                <a:latin typeface="Trebuchet MS" pitchFamily="34" charset="0"/>
              </a:rPr>
              <a:t>attività </a:t>
            </a:r>
            <a:r>
              <a:rPr lang="it-IT" altLang="ja-JP" sz="1600">
                <a:latin typeface="Trebuchet MS" pitchFamily="34" charset="0"/>
              </a:rPr>
              <a:t>è</a:t>
            </a:r>
            <a:r>
              <a:rPr lang="it-IT" altLang="ja-JP" sz="1600">
                <a:latin typeface="Trebuchet MS" pitchFamily="34" charset="0"/>
                <a:sym typeface="Wingdings" pitchFamily="2" charset="2"/>
              </a:rPr>
              <a:t> necessario stimare il </a:t>
            </a:r>
            <a:r>
              <a:rPr lang="it-IT" altLang="ja-JP" sz="1600" b="1">
                <a:solidFill>
                  <a:schemeClr val="folHlink"/>
                </a:solidFill>
                <a:latin typeface="Trebuchet MS" pitchFamily="34" charset="0"/>
                <a:sym typeface="Wingdings" pitchFamily="2" charset="2"/>
              </a:rPr>
              <a:t>valore recuperabile</a:t>
            </a:r>
            <a:r>
              <a:rPr lang="it-IT" altLang="ja-JP" sz="1600">
                <a:latin typeface="Trebuchet MS" pitchFamily="34" charset="0"/>
                <a:sym typeface="Wingdings" pitchFamily="2" charset="2"/>
              </a:rPr>
              <a:t> dell</a:t>
            </a:r>
            <a:r>
              <a:rPr lang="ja-JP" altLang="it-IT" sz="1600">
                <a:latin typeface="Trebuchet MS" pitchFamily="34" charset="0"/>
                <a:sym typeface="Wingdings" pitchFamily="2" charset="2"/>
              </a:rPr>
              <a:t>’</a:t>
            </a:r>
            <a:r>
              <a:rPr lang="it-IT" altLang="ja-JP" sz="1600">
                <a:latin typeface="Trebuchet MS" pitchFamily="34" charset="0"/>
                <a:sym typeface="Wingdings" pitchFamily="2" charset="2"/>
              </a:rPr>
              <a:t>attività</a:t>
            </a:r>
            <a:endParaRPr lang="it-IT" sz="1600">
              <a:latin typeface="Trebuchet MS" pitchFamily="34" charset="0"/>
            </a:endParaRPr>
          </a:p>
        </p:txBody>
      </p:sp>
      <p:sp>
        <p:nvSpPr>
          <p:cNvPr id="49157" name="AutoShape 7"/>
          <p:cNvSpPr>
            <a:spLocks noChangeArrowheads="1"/>
          </p:cNvSpPr>
          <p:nvPr/>
        </p:nvSpPr>
        <p:spPr bwMode="auto">
          <a:xfrm rot="5400000">
            <a:off x="1836366" y="3501677"/>
            <a:ext cx="863600" cy="720725"/>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0 w 21600"/>
              <a:gd name="T19" fmla="*/ 14400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lnTo>
                  <a:pt x="15429" y="0"/>
                </a:lnTo>
                <a:close/>
              </a:path>
            </a:pathLst>
          </a:custGeom>
          <a:solidFill>
            <a:srgbClr val="FFFF00"/>
          </a:solidFill>
          <a:ln w="9525">
            <a:solidFill>
              <a:schemeClr val="tx1"/>
            </a:solidFill>
            <a:miter lim="800000"/>
            <a:headEnd/>
            <a:tailEnd/>
          </a:ln>
        </p:spPr>
        <p:txBody>
          <a:bodyPr wrap="none" anchor="ctr"/>
          <a:lstStyle/>
          <a:p>
            <a:endParaRPr lang="it-IT">
              <a:latin typeface="Trebuchet MS" pitchFamily="34" charset="0"/>
            </a:endParaRPr>
          </a:p>
        </p:txBody>
      </p:sp>
      <p:sp>
        <p:nvSpPr>
          <p:cNvPr id="49158" name="Rectangle 8"/>
          <p:cNvSpPr>
            <a:spLocks noChangeArrowheads="1"/>
          </p:cNvSpPr>
          <p:nvPr/>
        </p:nvSpPr>
        <p:spPr bwMode="auto">
          <a:xfrm>
            <a:off x="539378" y="4519265"/>
            <a:ext cx="7993062"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buFont typeface="Wingdings" pitchFamily="2" charset="2"/>
              <a:buNone/>
            </a:pPr>
            <a:r>
              <a:rPr lang="it-IT" sz="1600">
                <a:latin typeface="Trebuchet MS" pitchFamily="34" charset="0"/>
              </a:rPr>
              <a:t>Se </a:t>
            </a:r>
            <a:r>
              <a:rPr lang="it-IT" sz="1600" b="1">
                <a:solidFill>
                  <a:schemeClr val="folHlink"/>
                </a:solidFill>
                <a:latin typeface="Trebuchet MS" pitchFamily="34" charset="0"/>
              </a:rPr>
              <a:t>non vi sono indicazioni di perdita  di valore</a:t>
            </a:r>
            <a:r>
              <a:rPr lang="it-IT" sz="1600">
                <a:latin typeface="Trebuchet MS" pitchFamily="34" charset="0"/>
              </a:rPr>
              <a:t> di un</a:t>
            </a:r>
            <a:r>
              <a:rPr lang="ja-JP" altLang="it-IT" sz="1600">
                <a:latin typeface="Trebuchet MS" pitchFamily="34" charset="0"/>
              </a:rPr>
              <a:t>’</a:t>
            </a:r>
            <a:r>
              <a:rPr lang="it-IT" altLang="ja-JP" sz="1600">
                <a:latin typeface="Trebuchet MS" pitchFamily="34" charset="0"/>
              </a:rPr>
              <a:t>attività </a:t>
            </a:r>
            <a:r>
              <a:rPr lang="it-IT" altLang="ja-JP" sz="1600" b="1">
                <a:solidFill>
                  <a:schemeClr val="folHlink"/>
                </a:solidFill>
                <a:latin typeface="Trebuchet MS" pitchFamily="34" charset="0"/>
              </a:rPr>
              <a:t>non si procede oltre</a:t>
            </a:r>
            <a:r>
              <a:rPr lang="it-IT" altLang="ja-JP" sz="1600">
                <a:latin typeface="Trebuchet MS" pitchFamily="34" charset="0"/>
              </a:rPr>
              <a:t> (a meno che non si tratti di avviamento o bene immateriale a vita utile indefinita o non ancora disponibile per l</a:t>
            </a:r>
            <a:r>
              <a:rPr lang="ja-JP" altLang="it-IT" sz="1600">
                <a:latin typeface="Trebuchet MS" pitchFamily="34" charset="0"/>
              </a:rPr>
              <a:t>’</a:t>
            </a:r>
            <a:r>
              <a:rPr lang="it-IT" altLang="ja-JP" sz="1600">
                <a:latin typeface="Trebuchet MS" pitchFamily="34" charset="0"/>
              </a:rPr>
              <a:t>uso per i quali è in ogni caso necessario determinare il valore recuperabile annualmente).</a:t>
            </a:r>
            <a:endParaRPr lang="it-IT" sz="1600">
              <a:latin typeface="Trebuchet MS" pitchFamily="34" charset="0"/>
            </a:endParaRPr>
          </a:p>
        </p:txBody>
      </p:sp>
      <p:sp>
        <p:nvSpPr>
          <p:cNvPr id="49159" name="AutoShape 9"/>
          <p:cNvSpPr>
            <a:spLocks noChangeArrowheads="1"/>
          </p:cNvSpPr>
          <p:nvPr/>
        </p:nvSpPr>
        <p:spPr bwMode="auto">
          <a:xfrm>
            <a:off x="828303" y="3573115"/>
            <a:ext cx="863600" cy="719137"/>
          </a:xfrm>
          <a:prstGeom prst="downArrow">
            <a:avLst>
              <a:gd name="adj1" fmla="val 50000"/>
              <a:gd name="adj2" fmla="val 25000"/>
            </a:avLst>
          </a:prstGeom>
          <a:solidFill>
            <a:srgbClr val="FFFF00"/>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60</a:t>
            </a:fld>
            <a:endParaRPr lang="en-US"/>
          </a:p>
        </p:txBody>
      </p:sp>
    </p:spTree>
    <p:extLst>
      <p:ext uri="{BB962C8B-B14F-4D97-AF65-F5344CB8AC3E}">
        <p14:creationId xmlns:p14="http://schemas.microsoft.com/office/powerpoint/2010/main" val="212906204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4"/>
          <p:cNvSpPr txBox="1">
            <a:spLocks noChangeArrowheads="1"/>
          </p:cNvSpPr>
          <p:nvPr/>
        </p:nvSpPr>
        <p:spPr bwMode="auto">
          <a:xfrm>
            <a:off x="1438615" y="908720"/>
            <a:ext cx="55547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ctr" eaLnBrk="1" hangingPunct="1"/>
            <a:r>
              <a:rPr lang="it-IT" sz="1800" b="1" i="1">
                <a:solidFill>
                  <a:schemeClr val="folHlink"/>
                </a:solidFill>
                <a:latin typeface="Trebuchet MS" pitchFamily="34" charset="0"/>
              </a:rPr>
              <a:t>Riduzioni durevoli di valore – Impairment (segue)</a:t>
            </a:r>
          </a:p>
        </p:txBody>
      </p:sp>
      <p:sp>
        <p:nvSpPr>
          <p:cNvPr id="50179" name="Text Box 5"/>
          <p:cNvSpPr txBox="1">
            <a:spLocks noChangeArrowheads="1"/>
          </p:cNvSpPr>
          <p:nvPr/>
        </p:nvSpPr>
        <p:spPr bwMode="auto">
          <a:xfrm>
            <a:off x="611560" y="1275432"/>
            <a:ext cx="7924800" cy="186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100769" tIns="50385" rIns="100769" bIns="50385">
            <a:spAutoFit/>
          </a:bodyPr>
          <a:lstStyle>
            <a:lvl1pPr defTabSz="1008063" eaLnBrk="0" hangingPunct="0">
              <a:defRPr sz="2400">
                <a:solidFill>
                  <a:schemeClr val="tx1"/>
                </a:solidFill>
                <a:latin typeface="Tahoma" pitchFamily="34" charset="0"/>
                <a:ea typeface="MS PGothic" pitchFamily="34" charset="-128"/>
              </a:defRPr>
            </a:lvl1pPr>
            <a:lvl2pPr marL="742950" indent="-285750" defTabSz="1008063" eaLnBrk="0" hangingPunct="0">
              <a:defRPr sz="2400">
                <a:solidFill>
                  <a:schemeClr val="tx1"/>
                </a:solidFill>
                <a:latin typeface="Tahoma" pitchFamily="34" charset="0"/>
                <a:ea typeface="MS PGothic" pitchFamily="34" charset="-128"/>
              </a:defRPr>
            </a:lvl2pPr>
            <a:lvl3pPr marL="1143000" indent="-228600" defTabSz="1008063" eaLnBrk="0" hangingPunct="0">
              <a:defRPr sz="2400">
                <a:solidFill>
                  <a:schemeClr val="tx1"/>
                </a:solidFill>
                <a:latin typeface="Tahoma" pitchFamily="34" charset="0"/>
                <a:ea typeface="MS PGothic" pitchFamily="34" charset="-128"/>
              </a:defRPr>
            </a:lvl3pPr>
            <a:lvl4pPr marL="1600200" indent="-228600" defTabSz="1008063" eaLnBrk="0" hangingPunct="0">
              <a:defRPr sz="2400">
                <a:solidFill>
                  <a:schemeClr val="tx1"/>
                </a:solidFill>
                <a:latin typeface="Tahoma" pitchFamily="34" charset="0"/>
                <a:ea typeface="MS PGothic" pitchFamily="34" charset="-128"/>
              </a:defRPr>
            </a:lvl4pPr>
            <a:lvl5pPr marL="2057400" indent="-228600" defTabSz="1008063" eaLnBrk="0" hangingPunct="0">
              <a:defRPr sz="2400">
                <a:solidFill>
                  <a:schemeClr val="tx1"/>
                </a:solidFill>
                <a:latin typeface="Tahoma" pitchFamily="34" charset="0"/>
                <a:ea typeface="MS PGothic" pitchFamily="34" charset="-128"/>
              </a:defRPr>
            </a:lvl5pPr>
            <a:lvl6pPr marL="2514600" indent="-228600" defTabSz="1008063"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defTabSz="1008063"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defTabSz="1008063"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defTabSz="1008063" eaLnBrk="0" fontAlgn="base" hangingPunct="0">
              <a:spcBef>
                <a:spcPct val="0"/>
              </a:spcBef>
              <a:spcAft>
                <a:spcPct val="0"/>
              </a:spcAft>
              <a:defRPr sz="2400">
                <a:solidFill>
                  <a:schemeClr val="tx1"/>
                </a:solidFill>
                <a:latin typeface="Tahoma" pitchFamily="34" charset="0"/>
                <a:ea typeface="MS PGothic" pitchFamily="34" charset="-128"/>
              </a:defRPr>
            </a:lvl9pPr>
          </a:lstStyle>
          <a:p>
            <a:pPr>
              <a:spcBef>
                <a:spcPct val="30000"/>
              </a:spcBef>
              <a:buClr>
                <a:schemeClr val="tx1"/>
              </a:buClr>
              <a:buFont typeface="Wingdings" pitchFamily="2" charset="2"/>
              <a:buNone/>
            </a:pPr>
            <a:r>
              <a:rPr lang="it-IT" sz="1600" b="1" dirty="0">
                <a:solidFill>
                  <a:schemeClr val="folHlink"/>
                </a:solidFill>
                <a:latin typeface="Trebuchet MS" pitchFamily="34" charset="0"/>
              </a:rPr>
              <a:t>Indicatori esterni</a:t>
            </a:r>
            <a:r>
              <a:rPr lang="it-IT" sz="1600" b="1" dirty="0">
                <a:latin typeface="Trebuchet MS" pitchFamily="34" charset="0"/>
              </a:rPr>
              <a:t> </a:t>
            </a:r>
            <a:r>
              <a:rPr lang="it-IT" sz="1600" dirty="0">
                <a:latin typeface="Trebuchet MS" pitchFamily="34" charset="0"/>
              </a:rPr>
              <a:t>di una perdita  di valore </a:t>
            </a:r>
            <a:r>
              <a:rPr lang="it-IT" sz="1600" dirty="0" err="1">
                <a:latin typeface="Trebuchet MS" pitchFamily="34" charset="0"/>
              </a:rPr>
              <a:t>dell</a:t>
            </a:r>
            <a:r>
              <a:rPr lang="ja-JP" altLang="it-IT" sz="1600" dirty="0">
                <a:latin typeface="Trebuchet MS" pitchFamily="34" charset="0"/>
              </a:rPr>
              <a:t>’</a:t>
            </a:r>
            <a:r>
              <a:rPr lang="it-IT" altLang="ja-JP" sz="1600" dirty="0">
                <a:latin typeface="Trebuchet MS" pitchFamily="34" charset="0"/>
              </a:rPr>
              <a:t>attività possono essere:</a:t>
            </a:r>
          </a:p>
          <a:p>
            <a:pPr>
              <a:spcBef>
                <a:spcPct val="30000"/>
              </a:spcBef>
              <a:buClr>
                <a:schemeClr val="tx1"/>
              </a:buClr>
              <a:buFont typeface="Wingdings" pitchFamily="2" charset="2"/>
              <a:buChar char="Ø"/>
            </a:pPr>
            <a:r>
              <a:rPr lang="it-IT" sz="1600" dirty="0">
                <a:latin typeface="Trebuchet MS" pitchFamily="34" charset="0"/>
              </a:rPr>
              <a:t> significativo deprezzamento del valore di mercato dell’</a:t>
            </a:r>
            <a:r>
              <a:rPr lang="it-IT" altLang="ja-JP" sz="1600" dirty="0">
                <a:latin typeface="Trebuchet MS" pitchFamily="34" charset="0"/>
              </a:rPr>
              <a:t>attività;</a:t>
            </a:r>
          </a:p>
          <a:p>
            <a:pPr>
              <a:spcBef>
                <a:spcPct val="30000"/>
              </a:spcBef>
              <a:buClr>
                <a:schemeClr val="tx1"/>
              </a:buClr>
              <a:buFont typeface="Wingdings" pitchFamily="2" charset="2"/>
              <a:buChar char="Ø"/>
            </a:pPr>
            <a:r>
              <a:rPr lang="it-IT" sz="1600" dirty="0">
                <a:latin typeface="Trebuchet MS" pitchFamily="34" charset="0"/>
              </a:rPr>
              <a:t> cambiamenti tecnologici, di mercato, economici o normativi con potenziale impatto negativo;</a:t>
            </a:r>
          </a:p>
          <a:p>
            <a:pPr>
              <a:spcBef>
                <a:spcPct val="30000"/>
              </a:spcBef>
              <a:buClr>
                <a:schemeClr val="tx1"/>
              </a:buClr>
              <a:buFont typeface="Wingdings" pitchFamily="2" charset="2"/>
              <a:buChar char="Ø"/>
            </a:pPr>
            <a:r>
              <a:rPr lang="it-IT" sz="1600" dirty="0">
                <a:latin typeface="Trebuchet MS" pitchFamily="34" charset="0"/>
              </a:rPr>
              <a:t> incremento nei tassi di interesse o di ritorno dell’</a:t>
            </a:r>
            <a:r>
              <a:rPr lang="it-IT" altLang="ja-JP" sz="1600" dirty="0">
                <a:latin typeface="Trebuchet MS" pitchFamily="34" charset="0"/>
              </a:rPr>
              <a:t>investimento;</a:t>
            </a:r>
          </a:p>
          <a:p>
            <a:pPr>
              <a:spcBef>
                <a:spcPct val="30000"/>
              </a:spcBef>
              <a:buClr>
                <a:schemeClr val="tx1"/>
              </a:buClr>
              <a:buFont typeface="Wingdings" pitchFamily="2" charset="2"/>
              <a:buChar char="Ø"/>
            </a:pPr>
            <a:r>
              <a:rPr lang="it-IT" sz="1600" dirty="0">
                <a:latin typeface="Trebuchet MS" pitchFamily="34" charset="0"/>
              </a:rPr>
              <a:t> capitalizzazione di mercato inferiore al valore contabile.</a:t>
            </a:r>
          </a:p>
        </p:txBody>
      </p:sp>
      <p:sp>
        <p:nvSpPr>
          <p:cNvPr id="50180" name="Text Box 6"/>
          <p:cNvSpPr txBox="1">
            <a:spLocks noChangeArrowheads="1"/>
          </p:cNvSpPr>
          <p:nvPr/>
        </p:nvSpPr>
        <p:spPr bwMode="auto">
          <a:xfrm>
            <a:off x="611560" y="3207420"/>
            <a:ext cx="7924800" cy="1554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100769" tIns="50385" rIns="100769" bIns="50385">
            <a:spAutoFit/>
          </a:bodyPr>
          <a:lstStyle>
            <a:lvl1pPr defTabSz="1008063" eaLnBrk="0" hangingPunct="0">
              <a:defRPr sz="2400">
                <a:solidFill>
                  <a:schemeClr val="tx1"/>
                </a:solidFill>
                <a:latin typeface="Tahoma" pitchFamily="34" charset="0"/>
                <a:ea typeface="MS PGothic" pitchFamily="34" charset="-128"/>
              </a:defRPr>
            </a:lvl1pPr>
            <a:lvl2pPr marL="742950" indent="-285750" defTabSz="1008063" eaLnBrk="0" hangingPunct="0">
              <a:defRPr sz="2400">
                <a:solidFill>
                  <a:schemeClr val="tx1"/>
                </a:solidFill>
                <a:latin typeface="Tahoma" pitchFamily="34" charset="0"/>
                <a:ea typeface="MS PGothic" pitchFamily="34" charset="-128"/>
              </a:defRPr>
            </a:lvl2pPr>
            <a:lvl3pPr marL="1143000" indent="-228600" defTabSz="1008063" eaLnBrk="0" hangingPunct="0">
              <a:defRPr sz="2400">
                <a:solidFill>
                  <a:schemeClr val="tx1"/>
                </a:solidFill>
                <a:latin typeface="Tahoma" pitchFamily="34" charset="0"/>
                <a:ea typeface="MS PGothic" pitchFamily="34" charset="-128"/>
              </a:defRPr>
            </a:lvl3pPr>
            <a:lvl4pPr marL="1600200" indent="-228600" defTabSz="1008063" eaLnBrk="0" hangingPunct="0">
              <a:defRPr sz="2400">
                <a:solidFill>
                  <a:schemeClr val="tx1"/>
                </a:solidFill>
                <a:latin typeface="Tahoma" pitchFamily="34" charset="0"/>
                <a:ea typeface="MS PGothic" pitchFamily="34" charset="-128"/>
              </a:defRPr>
            </a:lvl4pPr>
            <a:lvl5pPr marL="2057400" indent="-228600" defTabSz="1008063" eaLnBrk="0" hangingPunct="0">
              <a:defRPr sz="2400">
                <a:solidFill>
                  <a:schemeClr val="tx1"/>
                </a:solidFill>
                <a:latin typeface="Tahoma" pitchFamily="34" charset="0"/>
                <a:ea typeface="MS PGothic" pitchFamily="34" charset="-128"/>
              </a:defRPr>
            </a:lvl5pPr>
            <a:lvl6pPr marL="2514600" indent="-228600" defTabSz="1008063"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defTabSz="1008063"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defTabSz="1008063"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defTabSz="1008063" eaLnBrk="0" fontAlgn="base" hangingPunct="0">
              <a:spcBef>
                <a:spcPct val="0"/>
              </a:spcBef>
              <a:spcAft>
                <a:spcPct val="0"/>
              </a:spcAft>
              <a:defRPr sz="2400">
                <a:solidFill>
                  <a:schemeClr val="tx1"/>
                </a:solidFill>
                <a:latin typeface="Tahoma" pitchFamily="34" charset="0"/>
                <a:ea typeface="MS PGothic" pitchFamily="34" charset="-128"/>
              </a:defRPr>
            </a:lvl9pPr>
          </a:lstStyle>
          <a:p>
            <a:pPr>
              <a:spcBef>
                <a:spcPct val="30000"/>
              </a:spcBef>
              <a:buClr>
                <a:schemeClr val="tx1"/>
              </a:buClr>
              <a:buFont typeface="Wingdings" pitchFamily="2" charset="2"/>
              <a:buNone/>
            </a:pPr>
            <a:r>
              <a:rPr lang="it-IT" sz="1600" b="1" dirty="0">
                <a:solidFill>
                  <a:schemeClr val="folHlink"/>
                </a:solidFill>
                <a:latin typeface="Trebuchet MS" pitchFamily="34" charset="0"/>
              </a:rPr>
              <a:t>Indicatori interni</a:t>
            </a:r>
            <a:r>
              <a:rPr lang="it-IT" sz="1600" dirty="0">
                <a:latin typeface="Trebuchet MS" pitchFamily="34" charset="0"/>
              </a:rPr>
              <a:t> di una perdita  di valore dell’</a:t>
            </a:r>
            <a:r>
              <a:rPr lang="it-IT" altLang="ja-JP" sz="1600" dirty="0">
                <a:latin typeface="Trebuchet MS" pitchFamily="34" charset="0"/>
              </a:rPr>
              <a:t>attività possono essere:</a:t>
            </a:r>
          </a:p>
          <a:p>
            <a:pPr>
              <a:spcBef>
                <a:spcPct val="30000"/>
              </a:spcBef>
              <a:buClr>
                <a:schemeClr val="tx1"/>
              </a:buClr>
              <a:buFont typeface="Wingdings" pitchFamily="2" charset="2"/>
              <a:buChar char="Ø"/>
            </a:pPr>
            <a:r>
              <a:rPr lang="it-IT" sz="1600" dirty="0">
                <a:latin typeface="Trebuchet MS" pitchFamily="34" charset="0"/>
              </a:rPr>
              <a:t> evidenza di obsolescenza o deterioramento materiale dell’</a:t>
            </a:r>
            <a:r>
              <a:rPr lang="it-IT" altLang="ja-JP" sz="1600" dirty="0">
                <a:latin typeface="Trebuchet MS" pitchFamily="34" charset="0"/>
              </a:rPr>
              <a:t>attività;</a:t>
            </a:r>
          </a:p>
          <a:p>
            <a:pPr>
              <a:spcBef>
                <a:spcPct val="30000"/>
              </a:spcBef>
              <a:buClr>
                <a:schemeClr val="tx1"/>
              </a:buClr>
              <a:buFont typeface="Wingdings" pitchFamily="2" charset="2"/>
              <a:buChar char="Ø"/>
            </a:pPr>
            <a:r>
              <a:rPr lang="it-IT" sz="1600" dirty="0">
                <a:latin typeface="Trebuchet MS" pitchFamily="34" charset="0"/>
              </a:rPr>
              <a:t> variazioni negative avvenute o attese nel livello di utilizzo dell’</a:t>
            </a:r>
            <a:r>
              <a:rPr lang="it-IT" altLang="ja-JP" sz="1600" dirty="0">
                <a:latin typeface="Trebuchet MS" pitchFamily="34" charset="0"/>
              </a:rPr>
              <a:t>attività (derivanti da cessazione/cessione di rami di attività, piani di ristrutturazione, ecc.);</a:t>
            </a:r>
          </a:p>
          <a:p>
            <a:pPr>
              <a:spcBef>
                <a:spcPct val="30000"/>
              </a:spcBef>
              <a:buClr>
                <a:schemeClr val="tx1"/>
              </a:buClr>
              <a:buFont typeface="Wingdings" pitchFamily="2" charset="2"/>
              <a:buChar char="Ø"/>
            </a:pPr>
            <a:r>
              <a:rPr lang="it-IT" sz="1600" dirty="0">
                <a:latin typeface="Trebuchet MS" pitchFamily="34" charset="0"/>
              </a:rPr>
              <a:t> andamento economico attuale dell’</a:t>
            </a:r>
            <a:r>
              <a:rPr lang="it-IT" altLang="ja-JP" sz="1600" dirty="0">
                <a:latin typeface="Trebuchet MS" pitchFamily="34" charset="0"/>
              </a:rPr>
              <a:t>attività inferiore alle attese.</a:t>
            </a:r>
            <a:endParaRPr lang="it-IT" sz="1600" dirty="0">
              <a:latin typeface="Trebuchet MS" pitchFamily="34" charset="0"/>
            </a:endParaRPr>
          </a:p>
        </p:txBody>
      </p:sp>
      <p:sp>
        <p:nvSpPr>
          <p:cNvPr id="50181" name="Rectangle 7"/>
          <p:cNvSpPr>
            <a:spLocks noChangeArrowheads="1"/>
          </p:cNvSpPr>
          <p:nvPr/>
        </p:nvSpPr>
        <p:spPr bwMode="auto">
          <a:xfrm>
            <a:off x="635372" y="4875882"/>
            <a:ext cx="7756525"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lnSpc>
                <a:spcPct val="110000"/>
              </a:lnSpc>
            </a:pPr>
            <a:r>
              <a:rPr lang="it-IT" sz="1600" b="1" dirty="0">
                <a:latin typeface="Trebuchet MS" pitchFamily="34" charset="0"/>
              </a:rPr>
              <a:t>L</a:t>
            </a:r>
            <a:r>
              <a:rPr lang="ja-JP" altLang="it-IT" sz="1600" b="1" dirty="0">
                <a:latin typeface="Trebuchet MS" pitchFamily="34" charset="0"/>
              </a:rPr>
              <a:t>’</a:t>
            </a:r>
            <a:r>
              <a:rPr lang="it-IT" altLang="ja-JP" sz="1600" b="1" dirty="0">
                <a:latin typeface="Trebuchet MS" pitchFamily="34" charset="0"/>
              </a:rPr>
              <a:t>elenco fornito dallo IAS 36 è </a:t>
            </a:r>
            <a:r>
              <a:rPr lang="it-IT" altLang="ja-JP" sz="1600" b="1" dirty="0">
                <a:solidFill>
                  <a:schemeClr val="folHlink"/>
                </a:solidFill>
                <a:latin typeface="Trebuchet MS" pitchFamily="34" charset="0"/>
              </a:rPr>
              <a:t>minimale</a:t>
            </a:r>
            <a:r>
              <a:rPr lang="it-IT" altLang="ja-JP" sz="1600" b="1" dirty="0">
                <a:latin typeface="Trebuchet MS" pitchFamily="34" charset="0"/>
              </a:rPr>
              <a:t>: se vengono identificati altri indicatori di perdita l</a:t>
            </a:r>
            <a:r>
              <a:rPr lang="ja-JP" altLang="it-IT" sz="1600" b="1" dirty="0">
                <a:latin typeface="Trebuchet MS" pitchFamily="34" charset="0"/>
              </a:rPr>
              <a:t>’</a:t>
            </a:r>
            <a:r>
              <a:rPr lang="it-IT" altLang="ja-JP" sz="1600" b="1" dirty="0">
                <a:latin typeface="Trebuchet MS" pitchFamily="34" charset="0"/>
              </a:rPr>
              <a:t>impresa è ugualmente obbligata a determinare il valore recuperabile </a:t>
            </a:r>
            <a:r>
              <a:rPr lang="it-IT" altLang="ja-JP" sz="1600" b="1" dirty="0" err="1">
                <a:latin typeface="Trebuchet MS" pitchFamily="34" charset="0"/>
              </a:rPr>
              <a:t>dell</a:t>
            </a:r>
            <a:r>
              <a:rPr lang="ja-JP" altLang="it-IT" sz="1600" b="1" dirty="0">
                <a:latin typeface="Trebuchet MS" pitchFamily="34" charset="0"/>
              </a:rPr>
              <a:t>’</a:t>
            </a:r>
            <a:r>
              <a:rPr lang="it-IT" altLang="ja-JP" sz="1600" b="1" dirty="0">
                <a:latin typeface="Trebuchet MS" pitchFamily="34" charset="0"/>
              </a:rPr>
              <a:t>attività.</a:t>
            </a:r>
            <a:endParaRPr lang="it-IT" sz="1600" b="1" dirty="0">
              <a:latin typeface="Trebuchet MS" pitchFamily="34" charset="0"/>
            </a:endParaRP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61</a:t>
            </a:fld>
            <a:endParaRPr lang="en-US"/>
          </a:p>
        </p:txBody>
      </p:sp>
    </p:spTree>
    <p:extLst>
      <p:ext uri="{BB962C8B-B14F-4D97-AF65-F5344CB8AC3E}">
        <p14:creationId xmlns:p14="http://schemas.microsoft.com/office/powerpoint/2010/main" val="400460827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Text Box 4"/>
          <p:cNvSpPr txBox="1">
            <a:spLocks noChangeArrowheads="1"/>
          </p:cNvSpPr>
          <p:nvPr/>
        </p:nvSpPr>
        <p:spPr bwMode="auto">
          <a:xfrm>
            <a:off x="0" y="3068638"/>
            <a:ext cx="161925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pPr>
            <a:r>
              <a:rPr lang="it-IT">
                <a:latin typeface="Book Antiqua" pitchFamily="18" charset="0"/>
              </a:rPr>
              <a:t>IAS 36: Impairment test</a:t>
            </a:r>
          </a:p>
        </p:txBody>
      </p:sp>
      <p:sp>
        <p:nvSpPr>
          <p:cNvPr id="134148" name="AutoShape 5"/>
          <p:cNvSpPr>
            <a:spLocks/>
          </p:cNvSpPr>
          <p:nvPr/>
        </p:nvSpPr>
        <p:spPr bwMode="auto">
          <a:xfrm>
            <a:off x="1403350" y="333375"/>
            <a:ext cx="360363" cy="6264275"/>
          </a:xfrm>
          <a:prstGeom prst="leftBrace">
            <a:avLst>
              <a:gd name="adj1" fmla="val 14486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4149" name="Text Box 6"/>
          <p:cNvSpPr txBox="1">
            <a:spLocks noChangeArrowheads="1"/>
          </p:cNvSpPr>
          <p:nvPr/>
        </p:nvSpPr>
        <p:spPr bwMode="auto">
          <a:xfrm>
            <a:off x="1619250" y="1341438"/>
            <a:ext cx="2016125" cy="146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a:latin typeface="Book Antiqua" pitchFamily="18" charset="0"/>
              </a:rPr>
              <a:t>Elementi per determinare                la perdita per riduzione di valore</a:t>
            </a:r>
          </a:p>
        </p:txBody>
      </p:sp>
      <p:sp>
        <p:nvSpPr>
          <p:cNvPr id="134150" name="Text Box 7"/>
          <p:cNvSpPr txBox="1">
            <a:spLocks noChangeArrowheads="1"/>
          </p:cNvSpPr>
          <p:nvPr/>
        </p:nvSpPr>
        <p:spPr bwMode="auto">
          <a:xfrm>
            <a:off x="1619250" y="4508500"/>
            <a:ext cx="165735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dirty="0">
                <a:latin typeface="Book Antiqua" pitchFamily="18" charset="0"/>
              </a:rPr>
              <a:t>Elementi per determinare   il ripristino  (o ripresa) di valore</a:t>
            </a:r>
          </a:p>
        </p:txBody>
      </p:sp>
      <p:sp>
        <p:nvSpPr>
          <p:cNvPr id="134151" name="AutoShape 8"/>
          <p:cNvSpPr>
            <a:spLocks/>
          </p:cNvSpPr>
          <p:nvPr/>
        </p:nvSpPr>
        <p:spPr bwMode="auto">
          <a:xfrm>
            <a:off x="3348038" y="333375"/>
            <a:ext cx="215900" cy="3600450"/>
          </a:xfrm>
          <a:prstGeom prst="leftBrace">
            <a:avLst>
              <a:gd name="adj1" fmla="val 138971"/>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4152" name="Text Box 9"/>
          <p:cNvSpPr txBox="1">
            <a:spLocks noChangeArrowheads="1"/>
          </p:cNvSpPr>
          <p:nvPr/>
        </p:nvSpPr>
        <p:spPr bwMode="auto">
          <a:xfrm>
            <a:off x="3492500" y="1844675"/>
            <a:ext cx="208756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b="1">
                <a:latin typeface="Book Antiqua" pitchFamily="18" charset="0"/>
              </a:rPr>
              <a:t>Valore recuperabile</a:t>
            </a:r>
            <a:r>
              <a:rPr lang="it-IT">
                <a:latin typeface="Book Antiqua" pitchFamily="18" charset="0"/>
              </a:rPr>
              <a:t>:     il maggiore tra</a:t>
            </a:r>
          </a:p>
        </p:txBody>
      </p:sp>
      <p:sp>
        <p:nvSpPr>
          <p:cNvPr id="134153" name="Text Box 10"/>
          <p:cNvSpPr txBox="1">
            <a:spLocks noChangeArrowheads="1"/>
          </p:cNvSpPr>
          <p:nvPr/>
        </p:nvSpPr>
        <p:spPr bwMode="auto">
          <a:xfrm>
            <a:off x="3563938" y="333375"/>
            <a:ext cx="1511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b="1">
                <a:latin typeface="Book Antiqua" pitchFamily="18" charset="0"/>
              </a:rPr>
              <a:t>Valore contabile</a:t>
            </a:r>
          </a:p>
        </p:txBody>
      </p:sp>
      <p:sp>
        <p:nvSpPr>
          <p:cNvPr id="134154" name="AutoShape 11"/>
          <p:cNvSpPr>
            <a:spLocks/>
          </p:cNvSpPr>
          <p:nvPr/>
        </p:nvSpPr>
        <p:spPr bwMode="auto">
          <a:xfrm>
            <a:off x="5364163" y="1268413"/>
            <a:ext cx="144462" cy="2060575"/>
          </a:xfrm>
          <a:prstGeom prst="leftBrace">
            <a:avLst>
              <a:gd name="adj1" fmla="val 118865"/>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4155" name="Text Box 12"/>
          <p:cNvSpPr txBox="1">
            <a:spLocks noChangeArrowheads="1"/>
          </p:cNvSpPr>
          <p:nvPr/>
        </p:nvSpPr>
        <p:spPr bwMode="auto">
          <a:xfrm>
            <a:off x="5435600" y="1484313"/>
            <a:ext cx="14414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a:latin typeface="Book Antiqua" pitchFamily="18" charset="0"/>
              </a:rPr>
              <a:t>Fair    value </a:t>
            </a:r>
          </a:p>
        </p:txBody>
      </p:sp>
      <p:sp>
        <p:nvSpPr>
          <p:cNvPr id="134156" name="AutoShape 14"/>
          <p:cNvSpPr>
            <a:spLocks/>
          </p:cNvSpPr>
          <p:nvPr/>
        </p:nvSpPr>
        <p:spPr bwMode="auto">
          <a:xfrm>
            <a:off x="6372225" y="1052513"/>
            <a:ext cx="144463" cy="1485900"/>
          </a:xfrm>
          <a:prstGeom prst="leftBrace">
            <a:avLst>
              <a:gd name="adj1" fmla="val 8571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4157" name="Text Box 15"/>
          <p:cNvSpPr txBox="1">
            <a:spLocks noChangeArrowheads="1"/>
          </p:cNvSpPr>
          <p:nvPr/>
        </p:nvSpPr>
        <p:spPr bwMode="auto">
          <a:xfrm>
            <a:off x="6588125" y="1052513"/>
            <a:ext cx="2555875"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b="1">
                <a:latin typeface="Book Antiqua" pitchFamily="18" charset="0"/>
              </a:rPr>
              <a:t>Prezzo pattuito</a:t>
            </a:r>
          </a:p>
          <a:p>
            <a:pPr eaLnBrk="1" hangingPunct="1">
              <a:spcBef>
                <a:spcPct val="50000"/>
              </a:spcBef>
              <a:buFontTx/>
              <a:buChar char="•"/>
            </a:pPr>
            <a:r>
              <a:rPr lang="it-IT">
                <a:latin typeface="Book Antiqua" pitchFamily="18" charset="0"/>
              </a:rPr>
              <a:t>Prezzo di mercato</a:t>
            </a:r>
          </a:p>
          <a:p>
            <a:pPr eaLnBrk="1" hangingPunct="1">
              <a:spcBef>
                <a:spcPct val="50000"/>
              </a:spcBef>
              <a:buFontTx/>
              <a:buChar char="•"/>
            </a:pPr>
            <a:r>
              <a:rPr lang="it-IT">
                <a:latin typeface="Book Antiqua" pitchFamily="18" charset="0"/>
              </a:rPr>
              <a:t>Altre informazioni da settori similari</a:t>
            </a:r>
          </a:p>
        </p:txBody>
      </p:sp>
      <p:grpSp>
        <p:nvGrpSpPr>
          <p:cNvPr id="2" name="Group 23"/>
          <p:cNvGrpSpPr>
            <a:grpSpLocks/>
          </p:cNvGrpSpPr>
          <p:nvPr/>
        </p:nvGrpSpPr>
        <p:grpSpPr bwMode="auto">
          <a:xfrm>
            <a:off x="5435600" y="2584450"/>
            <a:ext cx="3708400" cy="915988"/>
            <a:chOff x="3424" y="890"/>
            <a:chExt cx="2336" cy="577"/>
          </a:xfrm>
        </p:grpSpPr>
        <p:sp>
          <p:nvSpPr>
            <p:cNvPr id="134178" name="Text Box 13"/>
            <p:cNvSpPr txBox="1">
              <a:spLocks noChangeArrowheads="1"/>
            </p:cNvSpPr>
            <p:nvPr/>
          </p:nvSpPr>
          <p:spPr bwMode="auto">
            <a:xfrm>
              <a:off x="3424" y="981"/>
              <a:ext cx="908"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a:latin typeface="Book Antiqua" pitchFamily="18" charset="0"/>
                </a:rPr>
                <a:t>Valore d</a:t>
              </a:r>
              <a:r>
                <a:rPr lang="ja-JP" altLang="it-IT">
                  <a:latin typeface="Book Antiqua" pitchFamily="18" charset="0"/>
                </a:rPr>
                <a:t>’</a:t>
              </a:r>
              <a:r>
                <a:rPr lang="it-IT" altLang="ja-JP">
                  <a:latin typeface="Book Antiqua" pitchFamily="18" charset="0"/>
                </a:rPr>
                <a:t>uso</a:t>
              </a:r>
              <a:endParaRPr lang="it-IT">
                <a:latin typeface="Book Antiqua" pitchFamily="18" charset="0"/>
              </a:endParaRPr>
            </a:p>
          </p:txBody>
        </p:sp>
        <p:sp>
          <p:nvSpPr>
            <p:cNvPr id="134179" name="AutoShape 16"/>
            <p:cNvSpPr>
              <a:spLocks noChangeArrowheads="1"/>
            </p:cNvSpPr>
            <p:nvPr/>
          </p:nvSpPr>
          <p:spPr bwMode="auto">
            <a:xfrm>
              <a:off x="4105" y="1117"/>
              <a:ext cx="318" cy="182"/>
            </a:xfrm>
            <a:prstGeom prst="rightArrow">
              <a:avLst>
                <a:gd name="adj1" fmla="val 50000"/>
                <a:gd name="adj2" fmla="val 43681"/>
              </a:avLst>
            </a:prstGeom>
            <a:solidFill>
              <a:schemeClr val="accent1"/>
            </a:solidFill>
            <a:ln w="9525">
              <a:solidFill>
                <a:schemeClr val="tx1"/>
              </a:solidFill>
              <a:miter lim="800000"/>
              <a:headEnd/>
              <a:tailEnd/>
            </a:ln>
          </p:spPr>
          <p:txBody>
            <a:bodyPr wrap="none" anchor="ctr"/>
            <a:lstStyle/>
            <a:p>
              <a:endParaRPr lang="en-US"/>
            </a:p>
          </p:txBody>
        </p:sp>
        <p:sp>
          <p:nvSpPr>
            <p:cNvPr id="134180" name="Text Box 17"/>
            <p:cNvSpPr txBox="1">
              <a:spLocks noChangeArrowheads="1"/>
            </p:cNvSpPr>
            <p:nvPr/>
          </p:nvSpPr>
          <p:spPr bwMode="auto">
            <a:xfrm>
              <a:off x="4468" y="890"/>
              <a:ext cx="1292" cy="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pPr>
              <a:r>
                <a:rPr lang="it-IT">
                  <a:latin typeface="Book Antiqua" pitchFamily="18" charset="0"/>
                </a:rPr>
                <a:t>Valore attuale dei flussi finanziari futuri </a:t>
              </a:r>
            </a:p>
          </p:txBody>
        </p:sp>
      </p:grpSp>
      <p:sp>
        <p:nvSpPr>
          <p:cNvPr id="134159" name="Text Box 20"/>
          <p:cNvSpPr txBox="1">
            <a:spLocks noChangeArrowheads="1"/>
          </p:cNvSpPr>
          <p:nvPr/>
        </p:nvSpPr>
        <p:spPr bwMode="auto">
          <a:xfrm>
            <a:off x="3492500" y="3429000"/>
            <a:ext cx="23034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pPr>
            <a:r>
              <a:rPr lang="it-IT" b="1">
                <a:latin typeface="Book Antiqua" pitchFamily="18" charset="0"/>
              </a:rPr>
              <a:t>= Perdita di valore</a:t>
            </a:r>
          </a:p>
        </p:txBody>
      </p:sp>
      <p:sp>
        <p:nvSpPr>
          <p:cNvPr id="134160" name="Text Box 21"/>
          <p:cNvSpPr txBox="1">
            <a:spLocks noChangeArrowheads="1"/>
          </p:cNvSpPr>
          <p:nvPr/>
        </p:nvSpPr>
        <p:spPr bwMode="auto">
          <a:xfrm>
            <a:off x="3708400" y="1143000"/>
            <a:ext cx="1079500" cy="5842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ctr" eaLnBrk="1" hangingPunct="1">
              <a:spcBef>
                <a:spcPct val="50000"/>
              </a:spcBef>
            </a:pPr>
            <a:r>
              <a:rPr lang="it-IT" sz="3200" b="1" i="1"/>
              <a:t>&gt;</a:t>
            </a:r>
          </a:p>
        </p:txBody>
      </p:sp>
      <p:sp>
        <p:nvSpPr>
          <p:cNvPr id="134161" name="AutoShape 24"/>
          <p:cNvSpPr>
            <a:spLocks/>
          </p:cNvSpPr>
          <p:nvPr/>
        </p:nvSpPr>
        <p:spPr bwMode="auto">
          <a:xfrm>
            <a:off x="3348038" y="4221163"/>
            <a:ext cx="215900" cy="2636837"/>
          </a:xfrm>
          <a:prstGeom prst="leftBrace">
            <a:avLst>
              <a:gd name="adj1" fmla="val 10177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4162" name="Text Box 25"/>
          <p:cNvSpPr txBox="1">
            <a:spLocks noChangeArrowheads="1"/>
          </p:cNvSpPr>
          <p:nvPr/>
        </p:nvSpPr>
        <p:spPr bwMode="auto">
          <a:xfrm>
            <a:off x="3563938" y="4143375"/>
            <a:ext cx="20875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b="1">
                <a:latin typeface="Book Antiqua" pitchFamily="18" charset="0"/>
              </a:rPr>
              <a:t>Valore recuperabile</a:t>
            </a:r>
            <a:endParaRPr lang="it-IT">
              <a:latin typeface="Book Antiqua" pitchFamily="18" charset="0"/>
            </a:endParaRPr>
          </a:p>
        </p:txBody>
      </p:sp>
      <p:sp>
        <p:nvSpPr>
          <p:cNvPr id="134163" name="Text Box 26"/>
          <p:cNvSpPr txBox="1">
            <a:spLocks noChangeArrowheads="1"/>
          </p:cNvSpPr>
          <p:nvPr/>
        </p:nvSpPr>
        <p:spPr bwMode="auto">
          <a:xfrm>
            <a:off x="3563938" y="5430838"/>
            <a:ext cx="1511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b="1">
                <a:latin typeface="Book Antiqua" pitchFamily="18" charset="0"/>
              </a:rPr>
              <a:t>Valore contabile</a:t>
            </a:r>
          </a:p>
        </p:txBody>
      </p:sp>
      <p:sp>
        <p:nvSpPr>
          <p:cNvPr id="134164" name="Text Box 30"/>
          <p:cNvSpPr txBox="1">
            <a:spLocks noChangeArrowheads="1"/>
          </p:cNvSpPr>
          <p:nvPr/>
        </p:nvSpPr>
        <p:spPr bwMode="auto">
          <a:xfrm>
            <a:off x="3492500" y="6429375"/>
            <a:ext cx="25193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pPr>
            <a:r>
              <a:rPr lang="it-IT" b="1">
                <a:latin typeface="Book Antiqua" pitchFamily="18" charset="0"/>
              </a:rPr>
              <a:t>= Ripristino di valore</a:t>
            </a:r>
          </a:p>
        </p:txBody>
      </p:sp>
      <p:sp>
        <p:nvSpPr>
          <p:cNvPr id="134165" name="Line 31"/>
          <p:cNvSpPr>
            <a:spLocks noChangeShapeType="1"/>
          </p:cNvSpPr>
          <p:nvPr/>
        </p:nvSpPr>
        <p:spPr bwMode="auto">
          <a:xfrm>
            <a:off x="6011863" y="3929063"/>
            <a:ext cx="288131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34166" name="Line 32"/>
          <p:cNvSpPr>
            <a:spLocks noChangeShapeType="1"/>
          </p:cNvSpPr>
          <p:nvPr/>
        </p:nvSpPr>
        <p:spPr bwMode="auto">
          <a:xfrm>
            <a:off x="7451725" y="4000500"/>
            <a:ext cx="0" cy="21605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34167" name="Text Box 33"/>
          <p:cNvSpPr txBox="1">
            <a:spLocks noChangeArrowheads="1"/>
          </p:cNvSpPr>
          <p:nvPr/>
        </p:nvSpPr>
        <p:spPr bwMode="auto">
          <a:xfrm>
            <a:off x="6011863" y="3571875"/>
            <a:ext cx="28082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ctr" eaLnBrk="1" hangingPunct="1">
              <a:spcBef>
                <a:spcPct val="50000"/>
              </a:spcBef>
            </a:pPr>
            <a:r>
              <a:rPr lang="it-IT">
                <a:latin typeface="Book Antiqua" pitchFamily="18" charset="0"/>
              </a:rPr>
              <a:t>C.E. a C.R.R.</a:t>
            </a:r>
          </a:p>
        </p:txBody>
      </p:sp>
      <p:sp>
        <p:nvSpPr>
          <p:cNvPr id="134168" name="Rectangle 34"/>
          <p:cNvSpPr>
            <a:spLocks noChangeArrowheads="1"/>
          </p:cNvSpPr>
          <p:nvPr/>
        </p:nvSpPr>
        <p:spPr bwMode="auto">
          <a:xfrm>
            <a:off x="6011863" y="4143375"/>
            <a:ext cx="1296987" cy="1873250"/>
          </a:xfrm>
          <a:prstGeom prst="rect">
            <a:avLst/>
          </a:prstGeom>
          <a:solidFill>
            <a:schemeClr val="accent1"/>
          </a:solidFill>
          <a:ln w="9525">
            <a:solidFill>
              <a:schemeClr val="bg1"/>
            </a:solidFill>
            <a:miter lim="800000"/>
            <a:headEnd/>
            <a:tailEnd/>
          </a:ln>
        </p:spPr>
        <p:txBody>
          <a:bodyPr wrap="none" anchor="ctr"/>
          <a:lstStyle/>
          <a:p>
            <a:endParaRPr lang="en-US"/>
          </a:p>
        </p:txBody>
      </p:sp>
      <p:sp>
        <p:nvSpPr>
          <p:cNvPr id="134169" name="Rectangle 35"/>
          <p:cNvSpPr>
            <a:spLocks noChangeArrowheads="1"/>
          </p:cNvSpPr>
          <p:nvPr/>
        </p:nvSpPr>
        <p:spPr bwMode="auto">
          <a:xfrm>
            <a:off x="7667625" y="4143375"/>
            <a:ext cx="1152525" cy="1152525"/>
          </a:xfrm>
          <a:prstGeom prst="rect">
            <a:avLst/>
          </a:prstGeom>
          <a:solidFill>
            <a:schemeClr val="accent1"/>
          </a:solidFill>
          <a:ln w="9525">
            <a:solidFill>
              <a:schemeClr val="bg1"/>
            </a:solidFill>
            <a:miter lim="800000"/>
            <a:headEnd/>
            <a:tailEnd/>
          </a:ln>
        </p:spPr>
        <p:txBody>
          <a:bodyPr wrap="none" anchor="ctr"/>
          <a:lstStyle/>
          <a:p>
            <a:endParaRPr lang="en-US"/>
          </a:p>
        </p:txBody>
      </p:sp>
      <p:sp>
        <p:nvSpPr>
          <p:cNvPr id="134170" name="Line 36"/>
          <p:cNvSpPr>
            <a:spLocks noChangeShapeType="1"/>
          </p:cNvSpPr>
          <p:nvPr/>
        </p:nvSpPr>
        <p:spPr bwMode="auto">
          <a:xfrm flipH="1">
            <a:off x="6011863" y="5286375"/>
            <a:ext cx="1296987"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it-IT"/>
          </a:p>
        </p:txBody>
      </p:sp>
      <p:sp>
        <p:nvSpPr>
          <p:cNvPr id="134171" name="Text Box 38"/>
          <p:cNvSpPr txBox="1">
            <a:spLocks noChangeArrowheads="1"/>
          </p:cNvSpPr>
          <p:nvPr/>
        </p:nvSpPr>
        <p:spPr bwMode="auto">
          <a:xfrm>
            <a:off x="7667625" y="4776788"/>
            <a:ext cx="1152525" cy="64633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ctr" eaLnBrk="1" hangingPunct="1">
              <a:spcBef>
                <a:spcPct val="50000"/>
              </a:spcBef>
            </a:pPr>
            <a:r>
              <a:rPr lang="it-IT" i="1" dirty="0"/>
              <a:t>Ripresa di valore</a:t>
            </a:r>
          </a:p>
        </p:txBody>
      </p:sp>
      <p:sp>
        <p:nvSpPr>
          <p:cNvPr id="134172" name="Text Box 39"/>
          <p:cNvSpPr txBox="1">
            <a:spLocks noChangeArrowheads="1"/>
          </p:cNvSpPr>
          <p:nvPr/>
        </p:nvSpPr>
        <p:spPr bwMode="auto">
          <a:xfrm>
            <a:off x="6084888" y="4776788"/>
            <a:ext cx="1150937" cy="3667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ctr" eaLnBrk="1" hangingPunct="1">
              <a:spcBef>
                <a:spcPct val="50000"/>
              </a:spcBef>
            </a:pPr>
            <a:r>
              <a:rPr lang="it-IT" i="1"/>
              <a:t>Sval.ne</a:t>
            </a:r>
          </a:p>
        </p:txBody>
      </p:sp>
      <p:sp>
        <p:nvSpPr>
          <p:cNvPr id="40" name="Freccia angolare in su 39"/>
          <p:cNvSpPr/>
          <p:nvPr/>
        </p:nvSpPr>
        <p:spPr>
          <a:xfrm>
            <a:off x="6000750" y="5429250"/>
            <a:ext cx="2571750" cy="1214438"/>
          </a:xfrm>
          <a:prstGeom prst="bentUpArrow">
            <a:avLst>
              <a:gd name="adj1" fmla="val 11147"/>
              <a:gd name="adj2" fmla="val 25000"/>
              <a:gd name="adj3" fmla="val 2500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cxnSp>
        <p:nvCxnSpPr>
          <p:cNvPr id="43" name="Connettore 2 42"/>
          <p:cNvCxnSpPr>
            <a:stCxn id="134159" idx="3"/>
          </p:cNvCxnSpPr>
          <p:nvPr/>
        </p:nvCxnSpPr>
        <p:spPr>
          <a:xfrm>
            <a:off x="5795963" y="3613150"/>
            <a:ext cx="633412" cy="1171575"/>
          </a:xfrm>
          <a:prstGeom prst="straightConnector1">
            <a:avLst/>
          </a:prstGeom>
          <a:ln w="1270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4175" name="Text Box 21"/>
          <p:cNvSpPr txBox="1">
            <a:spLocks noChangeArrowheads="1"/>
          </p:cNvSpPr>
          <p:nvPr/>
        </p:nvSpPr>
        <p:spPr bwMode="auto">
          <a:xfrm>
            <a:off x="3714750" y="4786313"/>
            <a:ext cx="1079500" cy="5842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ctr" eaLnBrk="1" hangingPunct="1">
              <a:spcBef>
                <a:spcPct val="50000"/>
              </a:spcBef>
            </a:pPr>
            <a:r>
              <a:rPr lang="it-IT" sz="3200" b="1" i="1"/>
              <a:t>&gt;</a:t>
            </a:r>
          </a:p>
        </p:txBody>
      </p:sp>
      <p:sp>
        <p:nvSpPr>
          <p:cNvPr id="134176" name="AutoShape 16"/>
          <p:cNvSpPr>
            <a:spLocks noChangeArrowheads="1"/>
          </p:cNvSpPr>
          <p:nvPr/>
        </p:nvSpPr>
        <p:spPr bwMode="auto">
          <a:xfrm rot="5400000">
            <a:off x="4035425" y="2965450"/>
            <a:ext cx="504825" cy="288925"/>
          </a:xfrm>
          <a:prstGeom prst="rightArrow">
            <a:avLst>
              <a:gd name="adj1" fmla="val 50000"/>
              <a:gd name="adj2" fmla="val 43681"/>
            </a:avLst>
          </a:prstGeom>
          <a:solidFill>
            <a:schemeClr val="accent1"/>
          </a:solidFill>
          <a:ln w="9525">
            <a:solidFill>
              <a:schemeClr val="tx1"/>
            </a:solidFill>
            <a:miter lim="800000"/>
            <a:headEnd/>
            <a:tailEnd/>
          </a:ln>
        </p:spPr>
        <p:txBody>
          <a:bodyPr wrap="none" anchor="ctr"/>
          <a:lstStyle/>
          <a:p>
            <a:endParaRPr lang="en-US"/>
          </a:p>
        </p:txBody>
      </p:sp>
      <p:sp>
        <p:nvSpPr>
          <p:cNvPr id="134177" name="AutoShape 16"/>
          <p:cNvSpPr>
            <a:spLocks noChangeArrowheads="1"/>
          </p:cNvSpPr>
          <p:nvPr/>
        </p:nvSpPr>
        <p:spPr bwMode="auto">
          <a:xfrm rot="5400000">
            <a:off x="4033837" y="6110288"/>
            <a:ext cx="504825" cy="285750"/>
          </a:xfrm>
          <a:prstGeom prst="rightArrow">
            <a:avLst>
              <a:gd name="adj1" fmla="val 50000"/>
              <a:gd name="adj2" fmla="val 43684"/>
            </a:avLst>
          </a:prstGeom>
          <a:solidFill>
            <a:schemeClr val="accent1"/>
          </a:solidFill>
          <a:ln w="9525">
            <a:solidFill>
              <a:schemeClr val="tx1"/>
            </a:solidFill>
            <a:miter lim="800000"/>
            <a:headEnd/>
            <a:tailEnd/>
          </a:ln>
        </p:spPr>
        <p:txBody>
          <a:bodyPr wrap="none" anchor="ctr"/>
          <a:lstStyle/>
          <a:p>
            <a:endParaRPr lang="en-US"/>
          </a:p>
        </p:txBody>
      </p:sp>
      <p:sp>
        <p:nvSpPr>
          <p:cNvPr id="37" name="Segnaposto numero diapositiva 1"/>
          <p:cNvSpPr>
            <a:spLocks noGrp="1"/>
          </p:cNvSpPr>
          <p:nvPr>
            <p:ph type="sldNum" sz="quarter" idx="12"/>
          </p:nvPr>
        </p:nvSpPr>
        <p:spPr bwMode="auto">
          <a:xfrm>
            <a:off x="8282880" y="5877272"/>
            <a:ext cx="609600" cy="521208"/>
          </a:xfrm>
          <a:prstGeom prst="rect">
            <a:avLst/>
          </a:prstGeom>
          <a:noFill/>
          <a:ln>
            <a:miter lim="800000"/>
            <a:headEnd/>
            <a:tailEnd/>
          </a:ln>
        </p:spPr>
        <p:txBody>
          <a:bodyPr/>
          <a:lstStyle/>
          <a:p>
            <a:fld id="{562E8DFE-8A3A-4321-9EC7-5DE27AFE85A8}" type="slidenum">
              <a:rPr lang="it-IT" sz="1000">
                <a:solidFill>
                  <a:schemeClr val="tx1"/>
                </a:solidFill>
                <a:latin typeface="Trebuchet MS" pitchFamily="34" charset="0"/>
              </a:rPr>
              <a:pPr/>
              <a:t>62</a:t>
            </a:fld>
            <a:endParaRPr lang="it-IT" sz="1000" dirty="0">
              <a:solidFill>
                <a:schemeClr val="tx1"/>
              </a:solidFill>
              <a:latin typeface="Trebuchet MS" pitchFamily="34" charset="0"/>
            </a:endParaRPr>
          </a:p>
        </p:txBody>
      </p:sp>
    </p:spTree>
    <p:extLst>
      <p:ext uri="{BB962C8B-B14F-4D97-AF65-F5344CB8AC3E}">
        <p14:creationId xmlns:p14="http://schemas.microsoft.com/office/powerpoint/2010/main" val="57796784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ChangeArrowheads="1"/>
          </p:cNvSpPr>
          <p:nvPr/>
        </p:nvSpPr>
        <p:spPr bwMode="auto">
          <a:xfrm>
            <a:off x="362272" y="5384775"/>
            <a:ext cx="8458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br>
              <a:rPr lang="it-IT">
                <a:latin typeface="Trebuchet MS" pitchFamily="34" charset="0"/>
              </a:rPr>
            </a:br>
            <a:endParaRPr lang="it-IT">
              <a:latin typeface="Trebuchet MS" pitchFamily="34" charset="0"/>
            </a:endParaRPr>
          </a:p>
        </p:txBody>
      </p:sp>
      <p:sp>
        <p:nvSpPr>
          <p:cNvPr id="52227" name="Rectangle 4"/>
          <p:cNvSpPr>
            <a:spLocks noChangeArrowheads="1"/>
          </p:cNvSpPr>
          <p:nvPr/>
        </p:nvSpPr>
        <p:spPr bwMode="auto">
          <a:xfrm>
            <a:off x="1733872" y="1120750"/>
            <a:ext cx="5410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it-IT">
                <a:latin typeface="Trebuchet MS" pitchFamily="34" charset="0"/>
                <a:cs typeface="Times New Roman" pitchFamily="18" charset="0"/>
              </a:rPr>
              <a:t>ogni anno, bisogna verificare se esistono indizi</a:t>
            </a:r>
            <a:r>
              <a:rPr lang="it-IT" b="1">
                <a:latin typeface="Trebuchet MS" pitchFamily="34" charset="0"/>
                <a:cs typeface="Times New Roman" pitchFamily="18" charset="0"/>
              </a:rPr>
              <a:t> </a:t>
            </a:r>
            <a:r>
              <a:rPr lang="it-IT">
                <a:latin typeface="Trebuchet MS" pitchFamily="34" charset="0"/>
                <a:cs typeface="Times New Roman" pitchFamily="18" charset="0"/>
              </a:rPr>
              <a:t>di una eventuale ripresa di valore</a:t>
            </a:r>
          </a:p>
        </p:txBody>
      </p:sp>
      <p:sp>
        <p:nvSpPr>
          <p:cNvPr id="52228" name="Rectangle 5"/>
          <p:cNvSpPr>
            <a:spLocks noChangeArrowheads="1"/>
          </p:cNvSpPr>
          <p:nvPr/>
        </p:nvSpPr>
        <p:spPr bwMode="auto">
          <a:xfrm>
            <a:off x="514672" y="4549750"/>
            <a:ext cx="8047038"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it-IT" dirty="0">
                <a:latin typeface="Trebuchet MS" pitchFamily="34" charset="0"/>
                <a:cs typeface="Times New Roman" pitchFamily="18" charset="0"/>
              </a:rPr>
              <a:t>bisogna riprendere a C/E tale differenza come maggior valore del bene, purché il suo nuovo valore contabile non sia superiore al valore che il bene avrebbe avuto in quel momento se la svalutazione non fosse stata operata</a:t>
            </a:r>
          </a:p>
        </p:txBody>
      </p:sp>
      <p:grpSp>
        <p:nvGrpSpPr>
          <p:cNvPr id="3" name="Group 6"/>
          <p:cNvGrpSpPr>
            <a:grpSpLocks/>
          </p:cNvGrpSpPr>
          <p:nvPr/>
        </p:nvGrpSpPr>
        <p:grpSpPr bwMode="auto">
          <a:xfrm>
            <a:off x="3410272" y="1935138"/>
            <a:ext cx="2019300" cy="635000"/>
            <a:chOff x="2040" y="1229"/>
            <a:chExt cx="1272" cy="499"/>
          </a:xfrm>
        </p:grpSpPr>
        <p:sp>
          <p:nvSpPr>
            <p:cNvPr id="52236" name="AutoShape 7"/>
            <p:cNvSpPr>
              <a:spLocks noChangeArrowheads="1"/>
            </p:cNvSpPr>
            <p:nvPr/>
          </p:nvSpPr>
          <p:spPr bwMode="auto">
            <a:xfrm rot="16200000" flipH="1">
              <a:off x="2436" y="852"/>
              <a:ext cx="480" cy="1272"/>
            </a:xfrm>
            <a:prstGeom prst="homePlate">
              <a:avLst>
                <a:gd name="adj" fmla="val 25000"/>
              </a:avLst>
            </a:prstGeom>
            <a:solidFill>
              <a:srgbClr val="FFFF99"/>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52237" name="Rectangle 8"/>
            <p:cNvSpPr>
              <a:spLocks noChangeArrowheads="1"/>
            </p:cNvSpPr>
            <p:nvPr/>
          </p:nvSpPr>
          <p:spPr bwMode="auto">
            <a:xfrm>
              <a:off x="2064" y="1229"/>
              <a:ext cx="1244" cy="29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it-IT" dirty="0">
                  <a:latin typeface="Trebuchet MS" pitchFamily="34" charset="0"/>
                  <a:cs typeface="Times New Roman" pitchFamily="18" charset="0"/>
                </a:rPr>
                <a:t>esistono gli indizi</a:t>
              </a:r>
            </a:p>
          </p:txBody>
        </p:sp>
      </p:grpSp>
      <p:sp>
        <p:nvSpPr>
          <p:cNvPr id="52230" name="Rectangle 9"/>
          <p:cNvSpPr>
            <a:spLocks noChangeArrowheads="1"/>
          </p:cNvSpPr>
          <p:nvPr/>
        </p:nvSpPr>
        <p:spPr bwMode="auto">
          <a:xfrm>
            <a:off x="1124272" y="2720950"/>
            <a:ext cx="7086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it-IT">
                <a:latin typeface="Trebuchet MS" pitchFamily="34" charset="0"/>
                <a:cs typeface="Times New Roman" pitchFamily="18" charset="0"/>
              </a:rPr>
              <a:t>occorre ricalcolare il valore recuperabile e bisogna confrontare il valore recuperabile con il valore contabile del bene</a:t>
            </a:r>
          </a:p>
        </p:txBody>
      </p:sp>
      <p:grpSp>
        <p:nvGrpSpPr>
          <p:cNvPr id="4" name="Group 10"/>
          <p:cNvGrpSpPr>
            <a:grpSpLocks/>
          </p:cNvGrpSpPr>
          <p:nvPr/>
        </p:nvGrpSpPr>
        <p:grpSpPr bwMode="auto">
          <a:xfrm>
            <a:off x="3257872" y="3559150"/>
            <a:ext cx="2362200" cy="923925"/>
            <a:chOff x="3648" y="2832"/>
            <a:chExt cx="1488" cy="582"/>
          </a:xfrm>
        </p:grpSpPr>
        <p:sp>
          <p:nvSpPr>
            <p:cNvPr id="52234" name="AutoShape 11"/>
            <p:cNvSpPr>
              <a:spLocks noChangeArrowheads="1"/>
            </p:cNvSpPr>
            <p:nvPr/>
          </p:nvSpPr>
          <p:spPr bwMode="auto">
            <a:xfrm rot="16200000" flipH="1">
              <a:off x="4104" y="2376"/>
              <a:ext cx="576" cy="1488"/>
            </a:xfrm>
            <a:prstGeom prst="homePlate">
              <a:avLst>
                <a:gd name="adj" fmla="val 25000"/>
              </a:avLst>
            </a:prstGeom>
            <a:solidFill>
              <a:srgbClr val="FFFF99"/>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52235" name="Text Box 12"/>
            <p:cNvSpPr txBox="1">
              <a:spLocks noChangeArrowheads="1"/>
            </p:cNvSpPr>
            <p:nvPr/>
          </p:nvSpPr>
          <p:spPr bwMode="auto">
            <a:xfrm>
              <a:off x="3648" y="2832"/>
              <a:ext cx="1488" cy="582"/>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ctr" eaLnBrk="1" hangingPunct="1"/>
              <a:r>
                <a:rPr lang="it-IT" sz="1800" dirty="0">
                  <a:latin typeface="Trebuchet MS" pitchFamily="34" charset="0"/>
                </a:rPr>
                <a:t>il valore recuperabile è maggiore</a:t>
              </a:r>
            </a:p>
          </p:txBody>
        </p:sp>
      </p:grpSp>
      <p:sp>
        <p:nvSpPr>
          <p:cNvPr id="52232" name="Text Box 13"/>
          <p:cNvSpPr txBox="1">
            <a:spLocks noChangeArrowheads="1"/>
          </p:cNvSpPr>
          <p:nvPr/>
        </p:nvSpPr>
        <p:spPr bwMode="auto">
          <a:xfrm>
            <a:off x="1048825" y="620688"/>
            <a:ext cx="26019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miter lim="800000"/>
                <a:headEnd/>
                <a:tailEnd/>
              </a14:hiddenLine>
            </a:ext>
          </a:extLst>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algn="ctr" eaLnBrk="1" hangingPunct="1"/>
            <a:r>
              <a:rPr lang="it-IT" b="1">
                <a:solidFill>
                  <a:schemeClr val="folHlink"/>
                </a:solidFill>
                <a:latin typeface="Trebuchet MS" pitchFamily="34" charset="0"/>
              </a:rPr>
              <a:t>Ripresa di valore</a:t>
            </a: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63</a:t>
            </a:fld>
            <a:endParaRPr lang="en-US"/>
          </a:p>
        </p:txBody>
      </p:sp>
    </p:spTree>
    <p:extLst>
      <p:ext uri="{BB962C8B-B14F-4D97-AF65-F5344CB8AC3E}">
        <p14:creationId xmlns:p14="http://schemas.microsoft.com/office/powerpoint/2010/main" val="422605763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3890" name="Rectangle 2"/>
          <p:cNvSpPr>
            <a:spLocks noChangeArrowheads="1"/>
          </p:cNvSpPr>
          <p:nvPr/>
        </p:nvSpPr>
        <p:spPr bwMode="auto">
          <a:xfrm>
            <a:off x="1930275" y="764704"/>
            <a:ext cx="2362200" cy="366712"/>
          </a:xfrm>
          <a:prstGeom prst="rect">
            <a:avLst/>
          </a:prstGeom>
          <a:noFill/>
          <a:ln w="9525">
            <a:noFill/>
            <a:miter lim="800000"/>
            <a:headEnd/>
            <a:tailEnd/>
          </a:ln>
          <a:effectLst/>
        </p:spPr>
        <p:txBody>
          <a:bodyPr>
            <a:spAutoFit/>
          </a:bodyPr>
          <a:lstStyle/>
          <a:p>
            <a:r>
              <a:rPr lang="it-IT">
                <a:effectLst>
                  <a:outerShdw blurRad="38100" dist="38100" dir="2700000" algn="tl">
                    <a:srgbClr val="000000"/>
                  </a:outerShdw>
                </a:effectLst>
                <a:latin typeface="Trebuchet MS" pitchFamily="34" charset="0"/>
              </a:rPr>
              <a:t>TEST obbligatorio</a:t>
            </a:r>
          </a:p>
        </p:txBody>
      </p:sp>
      <p:sp>
        <p:nvSpPr>
          <p:cNvPr id="54275" name="Rectangle 3"/>
          <p:cNvSpPr>
            <a:spLocks noChangeArrowheads="1"/>
          </p:cNvSpPr>
          <p:nvPr/>
        </p:nvSpPr>
        <p:spPr bwMode="auto">
          <a:xfrm>
            <a:off x="582488" y="1161579"/>
            <a:ext cx="7878762"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20000"/>
              </a:spcBef>
            </a:pPr>
            <a:r>
              <a:rPr lang="it-IT" dirty="0">
                <a:latin typeface="Trebuchet MS" pitchFamily="34" charset="0"/>
                <a:cs typeface="Times New Roman" pitchFamily="18" charset="0"/>
              </a:rPr>
              <a:t>L</a:t>
            </a:r>
            <a:r>
              <a:rPr lang="ja-JP" altLang="it-IT" dirty="0">
                <a:latin typeface="Trebuchet MS" pitchFamily="34" charset="0"/>
                <a:cs typeface="Times New Roman" pitchFamily="18" charset="0"/>
              </a:rPr>
              <a:t>’</a:t>
            </a:r>
            <a:r>
              <a:rPr lang="it-IT" altLang="ja-JP" dirty="0" err="1">
                <a:latin typeface="Trebuchet MS" pitchFamily="34" charset="0"/>
                <a:cs typeface="Times New Roman" pitchFamily="18" charset="0"/>
              </a:rPr>
              <a:t>impairment</a:t>
            </a:r>
            <a:r>
              <a:rPr lang="it-IT" altLang="ja-JP" dirty="0">
                <a:latin typeface="Trebuchet MS" pitchFamily="34" charset="0"/>
                <a:cs typeface="Times New Roman" pitchFamily="18" charset="0"/>
              </a:rPr>
              <a:t> test andrà invece </a:t>
            </a:r>
            <a:r>
              <a:rPr lang="it-IT" altLang="ja-JP" u="sng" dirty="0">
                <a:latin typeface="Trebuchet MS" pitchFamily="34" charset="0"/>
                <a:cs typeface="Times New Roman" pitchFamily="18" charset="0"/>
              </a:rPr>
              <a:t>effettuato in ogni caso al termine</a:t>
            </a:r>
            <a:r>
              <a:rPr lang="it-IT" altLang="ja-JP" dirty="0">
                <a:latin typeface="Trebuchet MS" pitchFamily="34" charset="0"/>
                <a:cs typeface="Times New Roman" pitchFamily="18" charset="0"/>
              </a:rPr>
              <a:t> di ogni anno, indipendentemente dalla presenza di indizi, per le </a:t>
            </a:r>
            <a:r>
              <a:rPr lang="it-IT" altLang="ja-JP" u="sng" dirty="0">
                <a:latin typeface="Trebuchet MS" pitchFamily="34" charset="0"/>
                <a:cs typeface="Times New Roman" pitchFamily="18" charset="0"/>
              </a:rPr>
              <a:t>immobilizzazioni immateriali, per l</a:t>
            </a:r>
            <a:r>
              <a:rPr lang="ja-JP" altLang="it-IT" u="sng" dirty="0">
                <a:latin typeface="Trebuchet MS" pitchFamily="34" charset="0"/>
                <a:cs typeface="Times New Roman" pitchFamily="18" charset="0"/>
              </a:rPr>
              <a:t>’</a:t>
            </a:r>
            <a:r>
              <a:rPr lang="it-IT" altLang="ja-JP" u="sng" dirty="0">
                <a:latin typeface="Trebuchet MS" pitchFamily="34" charset="0"/>
                <a:cs typeface="Times New Roman" pitchFamily="18" charset="0"/>
              </a:rPr>
              <a:t>avviamento iscritto in bilancio</a:t>
            </a:r>
            <a:endParaRPr lang="it-IT" u="sng" dirty="0">
              <a:latin typeface="Trebuchet MS" pitchFamily="34" charset="0"/>
              <a:cs typeface="Times New Roman" pitchFamily="18" charset="0"/>
            </a:endParaRPr>
          </a:p>
        </p:txBody>
      </p:sp>
      <p:sp>
        <p:nvSpPr>
          <p:cNvPr id="54276" name="Rectangle 4"/>
          <p:cNvSpPr>
            <a:spLocks noChangeArrowheads="1"/>
          </p:cNvSpPr>
          <p:nvPr/>
        </p:nvSpPr>
        <p:spPr bwMode="auto">
          <a:xfrm>
            <a:off x="658688" y="2306166"/>
            <a:ext cx="4648200" cy="366713"/>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a:latin typeface="Trebuchet MS" pitchFamily="34" charset="0"/>
              </a:rPr>
              <a:t>IMMOBILIZZAZIONI IMMATERIALI</a:t>
            </a:r>
          </a:p>
        </p:txBody>
      </p:sp>
      <p:sp>
        <p:nvSpPr>
          <p:cNvPr id="54277" name="Rectangle 5"/>
          <p:cNvSpPr>
            <a:spLocks noChangeArrowheads="1"/>
          </p:cNvSpPr>
          <p:nvPr/>
        </p:nvSpPr>
        <p:spPr bwMode="auto">
          <a:xfrm>
            <a:off x="582488" y="2780829"/>
            <a:ext cx="8382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u="sng">
                <a:latin typeface="Trebuchet MS" pitchFamily="34" charset="0"/>
              </a:rPr>
              <a:t>L</a:t>
            </a:r>
            <a:r>
              <a:rPr lang="ja-JP" altLang="it-IT" u="sng">
                <a:latin typeface="Trebuchet MS" pitchFamily="34" charset="0"/>
              </a:rPr>
              <a:t>’</a:t>
            </a:r>
            <a:r>
              <a:rPr lang="it-IT" altLang="ja-JP" u="sng">
                <a:latin typeface="Trebuchet MS" pitchFamily="34" charset="0"/>
              </a:rPr>
              <a:t>impairment test automatico</a:t>
            </a:r>
            <a:r>
              <a:rPr lang="it-IT" altLang="ja-JP">
                <a:latin typeface="Trebuchet MS" pitchFamily="34" charset="0"/>
              </a:rPr>
              <a:t> dovrà essere </a:t>
            </a:r>
            <a:r>
              <a:rPr lang="it-IT" altLang="ja-JP" u="sng">
                <a:latin typeface="Trebuchet MS" pitchFamily="34" charset="0"/>
              </a:rPr>
              <a:t>fatto solo per le immobilizzazioni immateriali che hanno una vita indefinita </a:t>
            </a:r>
            <a:r>
              <a:rPr lang="it-IT" altLang="ja-JP">
                <a:latin typeface="Trebuchet MS" pitchFamily="34" charset="0"/>
              </a:rPr>
              <a:t>o che non sono ancora utilizzabili</a:t>
            </a:r>
            <a:endParaRPr lang="it-IT">
              <a:latin typeface="Trebuchet MS" pitchFamily="34" charset="0"/>
            </a:endParaRPr>
          </a:p>
        </p:txBody>
      </p:sp>
      <p:sp>
        <p:nvSpPr>
          <p:cNvPr id="54278" name="Rectangle 6"/>
          <p:cNvSpPr>
            <a:spLocks noChangeArrowheads="1"/>
          </p:cNvSpPr>
          <p:nvPr/>
        </p:nvSpPr>
        <p:spPr bwMode="auto">
          <a:xfrm>
            <a:off x="526925" y="4287366"/>
            <a:ext cx="8077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a:latin typeface="Trebuchet MS" pitchFamily="34" charset="0"/>
                <a:cs typeface="Times New Roman" pitchFamily="18" charset="0"/>
              </a:rPr>
              <a:t>È possibile utilizzare la più recente determinazione del valore recuperabile, senza doverne calcolare una ad hoc, se:</a:t>
            </a:r>
          </a:p>
        </p:txBody>
      </p:sp>
      <p:grpSp>
        <p:nvGrpSpPr>
          <p:cNvPr id="3" name="Group 7"/>
          <p:cNvGrpSpPr>
            <a:grpSpLocks/>
          </p:cNvGrpSpPr>
          <p:nvPr/>
        </p:nvGrpSpPr>
        <p:grpSpPr bwMode="auto">
          <a:xfrm>
            <a:off x="3378075" y="3449166"/>
            <a:ext cx="1676400" cy="762000"/>
            <a:chOff x="2400" y="2352"/>
            <a:chExt cx="1056" cy="480"/>
          </a:xfrm>
        </p:grpSpPr>
        <p:sp>
          <p:nvSpPr>
            <p:cNvPr id="54285" name="AutoShape 8"/>
            <p:cNvSpPr>
              <a:spLocks noChangeArrowheads="1"/>
            </p:cNvSpPr>
            <p:nvPr/>
          </p:nvSpPr>
          <p:spPr bwMode="auto">
            <a:xfrm rot="5400000">
              <a:off x="2688" y="2064"/>
              <a:ext cx="480" cy="1056"/>
            </a:xfrm>
            <a:prstGeom prst="homePlate">
              <a:avLst>
                <a:gd name="adj" fmla="val 25000"/>
              </a:avLst>
            </a:prstGeom>
            <a:solidFill>
              <a:schemeClr val="hlink"/>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54286" name="Text Box 9"/>
            <p:cNvSpPr txBox="1">
              <a:spLocks noChangeArrowheads="1"/>
            </p:cNvSpPr>
            <p:nvPr/>
          </p:nvSpPr>
          <p:spPr bwMode="auto">
            <a:xfrm>
              <a:off x="2438" y="2387"/>
              <a:ext cx="869" cy="213"/>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ahoma" pitchFamily="34" charset="0"/>
                  <a:ea typeface="MS PGothic" pitchFamily="34" charset="-128"/>
                </a:defRPr>
              </a:lvl1pPr>
              <a:lvl2pPr marL="742950" indent="-285750" eaLnBrk="0" hangingPunct="0">
                <a:defRPr sz="2400">
                  <a:solidFill>
                    <a:schemeClr val="tx1"/>
                  </a:solidFill>
                  <a:latin typeface="Tahoma" pitchFamily="34" charset="0"/>
                  <a:ea typeface="MS PGothic" pitchFamily="34" charset="-128"/>
                </a:defRPr>
              </a:lvl2pPr>
              <a:lvl3pPr marL="1143000" indent="-228600" eaLnBrk="0" hangingPunct="0">
                <a:defRPr sz="2400">
                  <a:solidFill>
                    <a:schemeClr val="tx1"/>
                  </a:solidFill>
                  <a:latin typeface="Tahoma" pitchFamily="34" charset="0"/>
                  <a:ea typeface="MS PGothic" pitchFamily="34" charset="-128"/>
                </a:defRPr>
              </a:lvl3pPr>
              <a:lvl4pPr marL="1600200" indent="-228600" eaLnBrk="0" hangingPunct="0">
                <a:defRPr sz="2400">
                  <a:solidFill>
                    <a:schemeClr val="tx1"/>
                  </a:solidFill>
                  <a:latin typeface="Tahoma" pitchFamily="34" charset="0"/>
                  <a:ea typeface="MS PGothic" pitchFamily="34" charset="-128"/>
                </a:defRPr>
              </a:lvl4pPr>
              <a:lvl5pPr marL="2057400" indent="-228600" eaLnBrk="0" hangingPunct="0">
                <a:defRPr sz="2400">
                  <a:solidFill>
                    <a:schemeClr val="tx1"/>
                  </a:solidFill>
                  <a:latin typeface="Tahoma"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Tahoma"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Tahoma"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Tahoma"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Tahoma" pitchFamily="34" charset="0"/>
                  <a:ea typeface="MS PGothic" pitchFamily="34" charset="-128"/>
                </a:defRPr>
              </a:lvl9pPr>
            </a:lstStyle>
            <a:p>
              <a:pPr eaLnBrk="1" hangingPunct="1"/>
              <a:r>
                <a:rPr lang="it-IT" sz="1600">
                  <a:latin typeface="Trebuchet MS" pitchFamily="34" charset="0"/>
                </a:rPr>
                <a:t>agevolazione</a:t>
              </a:r>
            </a:p>
          </p:txBody>
        </p:sp>
      </p:grpSp>
      <p:sp>
        <p:nvSpPr>
          <p:cNvPr id="54280" name="Rectangle 10"/>
          <p:cNvSpPr>
            <a:spLocks noChangeArrowheads="1"/>
          </p:cNvSpPr>
          <p:nvPr/>
        </p:nvSpPr>
        <p:spPr bwMode="auto">
          <a:xfrm>
            <a:off x="1195263" y="4896966"/>
            <a:ext cx="71040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a:latin typeface="Trebuchet MS" pitchFamily="34" charset="0"/>
              </a:rPr>
              <a:t>tale valore è risultato essere significativamente superiore al valore contabile della immobilizzazione</a:t>
            </a:r>
          </a:p>
        </p:txBody>
      </p:sp>
      <p:sp>
        <p:nvSpPr>
          <p:cNvPr id="54281" name="Rectangle 11"/>
          <p:cNvSpPr>
            <a:spLocks noChangeArrowheads="1"/>
          </p:cNvSpPr>
          <p:nvPr/>
        </p:nvSpPr>
        <p:spPr bwMode="auto">
          <a:xfrm>
            <a:off x="1212725" y="5597054"/>
            <a:ext cx="6629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a:latin typeface="Trebuchet MS" pitchFamily="34" charset="0"/>
              </a:rPr>
              <a:t>la possibilità di evidenziare una perdita di valore è remota</a:t>
            </a:r>
          </a:p>
        </p:txBody>
      </p:sp>
      <p:sp>
        <p:nvSpPr>
          <p:cNvPr id="54282" name="AutoShape 12"/>
          <p:cNvSpPr>
            <a:spLocks noChangeArrowheads="1"/>
          </p:cNvSpPr>
          <p:nvPr/>
        </p:nvSpPr>
        <p:spPr bwMode="auto">
          <a:xfrm>
            <a:off x="755525" y="4973166"/>
            <a:ext cx="381000" cy="381000"/>
          </a:xfrm>
          <a:prstGeom prst="rightArrow">
            <a:avLst>
              <a:gd name="adj1" fmla="val 50000"/>
              <a:gd name="adj2" fmla="val 25000"/>
            </a:avLst>
          </a:prstGeom>
          <a:solidFill>
            <a:srgbClr val="FFFF00"/>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54283" name="AutoShape 13"/>
          <p:cNvSpPr>
            <a:spLocks noChangeArrowheads="1"/>
          </p:cNvSpPr>
          <p:nvPr/>
        </p:nvSpPr>
        <p:spPr bwMode="auto">
          <a:xfrm>
            <a:off x="755525" y="5582766"/>
            <a:ext cx="381000" cy="381000"/>
          </a:xfrm>
          <a:prstGeom prst="rightArrow">
            <a:avLst>
              <a:gd name="adj1" fmla="val 50000"/>
              <a:gd name="adj2" fmla="val 25000"/>
            </a:avLst>
          </a:prstGeom>
          <a:solidFill>
            <a:srgbClr val="FFFF00"/>
          </a:solidFill>
          <a:ln w="9525">
            <a:solidFill>
              <a:schemeClr val="tx1"/>
            </a:solidFill>
            <a:miter lim="800000"/>
            <a:headEnd/>
            <a:tailEnd/>
          </a:ln>
        </p:spPr>
        <p:txBody>
          <a:bodyPr wrap="none" anchor="ctr"/>
          <a:lstStyle/>
          <a:p>
            <a:pPr algn="ctr"/>
            <a:endParaRPr lang="en-US">
              <a:latin typeface="Trebuchet MS" pitchFamily="34" charset="0"/>
            </a:endParaRP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64</a:t>
            </a:fld>
            <a:endParaRPr lang="en-US"/>
          </a:p>
        </p:txBody>
      </p:sp>
    </p:spTree>
    <p:extLst>
      <p:ext uri="{BB962C8B-B14F-4D97-AF65-F5344CB8AC3E}">
        <p14:creationId xmlns:p14="http://schemas.microsoft.com/office/powerpoint/2010/main" val="9933238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Segnaposto numero diapositiva 1"/>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r" eaLnBrk="1" hangingPunct="1"/>
            <a:fld id="{21DD16D7-01A4-4476-AAFD-2891BD14AFA7}" type="slidenum">
              <a:rPr lang="it-IT" sz="1200">
                <a:solidFill>
                  <a:srgbClr val="898989"/>
                </a:solidFill>
                <a:latin typeface="Calibri" pitchFamily="34" charset="0"/>
              </a:rPr>
              <a:pPr algn="r" eaLnBrk="1" hangingPunct="1"/>
              <a:t>65</a:t>
            </a:fld>
            <a:endParaRPr lang="it-IT" sz="1200">
              <a:solidFill>
                <a:srgbClr val="898989"/>
              </a:solidFill>
              <a:latin typeface="Calibri" pitchFamily="34" charset="0"/>
            </a:endParaRPr>
          </a:p>
        </p:txBody>
      </p:sp>
      <p:graphicFrame>
        <p:nvGraphicFramePr>
          <p:cNvPr id="3" name="Tabella 2"/>
          <p:cNvGraphicFramePr>
            <a:graphicFrameLocks noGrp="1"/>
          </p:cNvGraphicFramePr>
          <p:nvPr/>
        </p:nvGraphicFramePr>
        <p:xfrm>
          <a:off x="1214438" y="400050"/>
          <a:ext cx="6289675" cy="5578473"/>
        </p:xfrm>
        <a:graphic>
          <a:graphicData uri="http://schemas.openxmlformats.org/drawingml/2006/table">
            <a:tbl>
              <a:tblPr/>
              <a:tblGrid>
                <a:gridCol w="4075112">
                  <a:extLst>
                    <a:ext uri="{9D8B030D-6E8A-4147-A177-3AD203B41FA5}">
                      <a16:colId xmlns:a16="http://schemas.microsoft.com/office/drawing/2014/main" val="20000"/>
                    </a:ext>
                  </a:extLst>
                </a:gridCol>
                <a:gridCol w="1214438">
                  <a:extLst>
                    <a:ext uri="{9D8B030D-6E8A-4147-A177-3AD203B41FA5}">
                      <a16:colId xmlns:a16="http://schemas.microsoft.com/office/drawing/2014/main" val="20001"/>
                    </a:ext>
                  </a:extLst>
                </a:gridCol>
                <a:gridCol w="782637">
                  <a:extLst>
                    <a:ext uri="{9D8B030D-6E8A-4147-A177-3AD203B41FA5}">
                      <a16:colId xmlns:a16="http://schemas.microsoft.com/office/drawing/2014/main" val="20002"/>
                    </a:ext>
                  </a:extLst>
                </a:gridCol>
                <a:gridCol w="217488">
                  <a:extLst>
                    <a:ext uri="{9D8B030D-6E8A-4147-A177-3AD203B41FA5}">
                      <a16:colId xmlns:a16="http://schemas.microsoft.com/office/drawing/2014/main" val="20003"/>
                    </a:ext>
                  </a:extLst>
                </a:gridCol>
              </a:tblGrid>
              <a:tr h="365805">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chemeClr val="tx1"/>
                          </a:solidFill>
                          <a:effectLst/>
                          <a:latin typeface="Book Antiqua" pitchFamily="18" charset="0"/>
                          <a:ea typeface="ＭＳ Ｐゴシック" charset="-128"/>
                        </a:rPr>
                        <a:t>ESEMPLIFICAZIONE</a:t>
                      </a: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365805">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800" b="1" i="0" u="none" strike="noStrike" cap="none" normalizeH="0" baseline="0">
                          <a:ln>
                            <a:noFill/>
                          </a:ln>
                          <a:solidFill>
                            <a:srgbClr val="000000"/>
                          </a:solidFill>
                          <a:effectLst/>
                          <a:latin typeface="Book Antiqua" pitchFamily="18" charset="0"/>
                          <a:ea typeface="ＭＳ Ｐゴシック" charset="-128"/>
                        </a:rPr>
                        <a:t>Supponiamo:</a:t>
                      </a: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000000"/>
                        </a:solidFill>
                        <a:effectLst/>
                        <a:latin typeface="Book Antiqua" pitchFamily="18" charset="0"/>
                        <a:ea typeface="ＭＳ Ｐゴシック" charset="-128"/>
                      </a:endParaRP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1"/>
                  </a:ext>
                </a:extLst>
              </a:tr>
              <a:tr h="365805">
                <a:tc gridSpan="2">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800" b="0" i="0" u="none" strike="noStrike" cap="none" normalizeH="0" baseline="0">
                          <a:ln>
                            <a:noFill/>
                          </a:ln>
                          <a:solidFill>
                            <a:srgbClr val="000000"/>
                          </a:solidFill>
                          <a:effectLst/>
                          <a:latin typeface="Book Antiqua" pitchFamily="18" charset="0"/>
                          <a:ea typeface="ＭＳ Ｐゴシック" charset="-128"/>
                        </a:rPr>
                        <a:t>Costo dell</a:t>
                      </a:r>
                      <a:r>
                        <a:rPr kumimoji="0" lang="ja-JP" altLang="it-IT" sz="1800" b="0" i="0" u="none" strike="noStrike" cap="none" normalizeH="0" baseline="0">
                          <a:ln>
                            <a:noFill/>
                          </a:ln>
                          <a:solidFill>
                            <a:srgbClr val="000000"/>
                          </a:solidFill>
                          <a:effectLst/>
                          <a:latin typeface="Book Antiqua" pitchFamily="18" charset="0"/>
                          <a:ea typeface="ＭＳ Ｐゴシック" charset="-128"/>
                        </a:rPr>
                        <a:t>’</a:t>
                      </a:r>
                      <a:r>
                        <a:rPr kumimoji="0" lang="it-IT" altLang="ja-JP" sz="1800" b="0" i="0" u="none" strike="noStrike" cap="none" normalizeH="0" baseline="0">
                          <a:ln>
                            <a:noFill/>
                          </a:ln>
                          <a:solidFill>
                            <a:srgbClr val="000000"/>
                          </a:solidFill>
                          <a:effectLst/>
                          <a:latin typeface="Book Antiqua" pitchFamily="18" charset="0"/>
                          <a:ea typeface="ＭＳ Ｐゴシック" charset="-128"/>
                        </a:rPr>
                        <a:t>impianto:</a:t>
                      </a:r>
                      <a:endParaRPr kumimoji="0" lang="it-IT" sz="1800" b="0" i="0" u="none" strike="noStrike" cap="none" normalizeH="0" baseline="0">
                        <a:ln>
                          <a:noFill/>
                        </a:ln>
                        <a:solidFill>
                          <a:srgbClr val="000000"/>
                        </a:solidFill>
                        <a:effectLst/>
                        <a:latin typeface="Book Antiqua" pitchFamily="18" charset="0"/>
                        <a:ea typeface="ＭＳ Ｐゴシック" charset="-128"/>
                      </a:endParaRP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tc gridSpan="2">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3.000</a:t>
                      </a: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2"/>
                  </a:ext>
                </a:extLst>
              </a:tr>
              <a:tr h="365805">
                <a:tc gridSpan="2">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800" b="0" i="0" u="none" strike="noStrike" cap="none" normalizeH="0" baseline="0">
                          <a:ln>
                            <a:noFill/>
                          </a:ln>
                          <a:solidFill>
                            <a:srgbClr val="000000"/>
                          </a:solidFill>
                          <a:effectLst/>
                          <a:latin typeface="Book Antiqua" pitchFamily="18" charset="0"/>
                          <a:ea typeface="ＭＳ Ｐゴシック" charset="-128"/>
                        </a:rPr>
                        <a:t>Vita utile: 10 anni</a:t>
                      </a: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tc gridSpan="2">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000000"/>
                        </a:solidFill>
                        <a:effectLst/>
                        <a:latin typeface="Book Antiqua" pitchFamily="18" charset="0"/>
                        <a:ea typeface="ＭＳ Ｐゴシック" charset="-128"/>
                      </a:endParaRP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3"/>
                  </a:ext>
                </a:extLst>
              </a:tr>
              <a:tr h="365805">
                <a:tc gridSpan="3">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800" b="0" i="0" u="none" strike="noStrike" cap="none" normalizeH="0" baseline="0">
                          <a:ln>
                            <a:noFill/>
                          </a:ln>
                          <a:solidFill>
                            <a:srgbClr val="000000"/>
                          </a:solidFill>
                          <a:effectLst/>
                          <a:latin typeface="Book Antiqua" pitchFamily="18" charset="0"/>
                          <a:ea typeface="ＭＳ Ｐゴシック" charset="-128"/>
                        </a:rPr>
                        <a:t>Criterio di ammortamento: a quote costanti</a:t>
                      </a: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tc hMerge="1">
                  <a:txBody>
                    <a:bodyPr/>
                    <a:lstStyle/>
                    <a:p>
                      <a:endParaRPr lang="it-IT"/>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000000"/>
                        </a:solidFill>
                        <a:effectLst/>
                        <a:latin typeface="Calibri" pitchFamily="34" charset="0"/>
                        <a:ea typeface="ＭＳ Ｐゴシック" charset="-128"/>
                      </a:endParaRPr>
                    </a:p>
                  </a:txBody>
                  <a:tcPr marT="45735" marB="4573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365805">
                <a:tc gridSpan="2">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800" b="0" i="0" u="none" strike="noStrike" cap="none" normalizeH="0" baseline="0">
                          <a:ln>
                            <a:noFill/>
                          </a:ln>
                          <a:solidFill>
                            <a:srgbClr val="000000"/>
                          </a:solidFill>
                          <a:effectLst/>
                          <a:latin typeface="Book Antiqua" pitchFamily="18" charset="0"/>
                          <a:ea typeface="ＭＳ Ｐゴシック" charset="-128"/>
                        </a:rPr>
                        <a:t>Fondo ammortamento dopo 3 anni:</a:t>
                      </a: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tc gridSpan="2">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900</a:t>
                      </a:r>
                    </a:p>
                  </a:txBody>
                  <a:tcPr marT="45735" marB="45735"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5"/>
                  </a:ext>
                </a:extLst>
              </a:tr>
              <a:tr h="640141">
                <a:tc gridSpan="2">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Char char="•"/>
                        <a:tabLst/>
                      </a:pPr>
                      <a:endParaRPr kumimoji="0" lang="it-IT" sz="1800" b="0" i="0" u="none" strike="noStrike" cap="none" normalizeH="0" baseline="0">
                        <a:ln>
                          <a:noFill/>
                        </a:ln>
                        <a:solidFill>
                          <a:srgbClr val="000000"/>
                        </a:solidFill>
                        <a:effectLst/>
                        <a:latin typeface="Book Antiqua" pitchFamily="18" charset="0"/>
                        <a:ea typeface="ＭＳ Ｐゴシック" charset="-128"/>
                      </a:endParaRPr>
                    </a:p>
                    <a:p>
                      <a:pPr marL="182563" marR="0" lvl="0" indent="-182563"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800" b="0" i="0" u="none" strike="noStrike" cap="none" normalizeH="0" baseline="0">
                          <a:ln>
                            <a:noFill/>
                          </a:ln>
                          <a:solidFill>
                            <a:srgbClr val="000000"/>
                          </a:solidFill>
                          <a:effectLst/>
                          <a:latin typeface="Book Antiqua" pitchFamily="18" charset="0"/>
                          <a:ea typeface="ＭＳ Ｐゴシック" charset="-128"/>
                        </a:rPr>
                        <a:t>Valore residuo contabile dopo 3 anni:</a:t>
                      </a: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tc gridSpan="2">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800" b="0" i="0" u="none" strike="noStrike" cap="none" normalizeH="0" baseline="0">
                        <a:ln>
                          <a:noFill/>
                        </a:ln>
                        <a:solidFill>
                          <a:srgbClr val="000000"/>
                        </a:solidFill>
                        <a:effectLst/>
                        <a:latin typeface="Book Antiqua" pitchFamily="18" charset="0"/>
                        <a:ea typeface="ＭＳ Ｐゴシック" charset="-128"/>
                      </a:endParaRPr>
                    </a:p>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2.100</a:t>
                      </a:r>
                    </a:p>
                  </a:txBody>
                  <a:tcPr marT="45735" marB="4573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6"/>
                  </a:ext>
                </a:extLst>
              </a:tr>
              <a:tr h="640141">
                <a:tc gridSpan="2">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800" b="0" i="0" u="none" strike="noStrike" cap="none" normalizeH="0" baseline="0">
                          <a:ln>
                            <a:noFill/>
                          </a:ln>
                          <a:solidFill>
                            <a:srgbClr val="000000"/>
                          </a:solidFill>
                          <a:effectLst/>
                          <a:latin typeface="Book Antiqua" pitchFamily="18" charset="0"/>
                          <a:ea typeface="ＭＳ Ｐゴシック" charset="-128"/>
                        </a:rPr>
                        <a:t>Valore d</a:t>
                      </a:r>
                      <a:r>
                        <a:rPr kumimoji="0" lang="ja-JP" altLang="it-IT" sz="1800" b="0" i="0" u="none" strike="noStrike" cap="none" normalizeH="0" baseline="0">
                          <a:ln>
                            <a:noFill/>
                          </a:ln>
                          <a:solidFill>
                            <a:srgbClr val="000000"/>
                          </a:solidFill>
                          <a:effectLst/>
                          <a:latin typeface="Book Antiqua" pitchFamily="18" charset="0"/>
                          <a:ea typeface="ＭＳ Ｐゴシック" charset="-128"/>
                        </a:rPr>
                        <a:t>’</a:t>
                      </a:r>
                      <a:r>
                        <a:rPr kumimoji="0" lang="it-IT" altLang="ja-JP" sz="1800" b="0" i="0" u="none" strike="noStrike" cap="none" normalizeH="0" baseline="0">
                          <a:ln>
                            <a:noFill/>
                          </a:ln>
                          <a:solidFill>
                            <a:srgbClr val="000000"/>
                          </a:solidFill>
                          <a:effectLst/>
                          <a:latin typeface="Book Antiqua" pitchFamily="18" charset="0"/>
                          <a:ea typeface="ＭＳ Ｐゴシック" charset="-128"/>
                        </a:rPr>
                        <a:t>uso dell</a:t>
                      </a:r>
                      <a:r>
                        <a:rPr kumimoji="0" lang="ja-JP" altLang="it-IT" sz="1800" b="0" i="0" u="none" strike="noStrike" cap="none" normalizeH="0" baseline="0">
                          <a:ln>
                            <a:noFill/>
                          </a:ln>
                          <a:solidFill>
                            <a:srgbClr val="000000"/>
                          </a:solidFill>
                          <a:effectLst/>
                          <a:latin typeface="Book Antiqua" pitchFamily="18" charset="0"/>
                          <a:ea typeface="ＭＳ Ｐゴシック" charset="-128"/>
                        </a:rPr>
                        <a:t>’</a:t>
                      </a:r>
                      <a:r>
                        <a:rPr kumimoji="0" lang="it-IT" altLang="ja-JP" sz="1800" b="0" i="0" u="none" strike="noStrike" cap="none" normalizeH="0" baseline="0">
                          <a:ln>
                            <a:noFill/>
                          </a:ln>
                          <a:solidFill>
                            <a:srgbClr val="000000"/>
                          </a:solidFill>
                          <a:effectLst/>
                          <a:latin typeface="Book Antiqua" pitchFamily="18" charset="0"/>
                          <a:ea typeface="ＭＳ Ｐゴシック" charset="-128"/>
                        </a:rPr>
                        <a:t>impianto:</a:t>
                      </a:r>
                    </a:p>
                    <a:p>
                      <a:pPr marL="182563" marR="0" lvl="0" indent="-182563" algn="l" defTabSz="914400" rtl="0" eaLnBrk="1" fontAlgn="base" latinLnBrk="0" hangingPunct="1">
                        <a:lnSpc>
                          <a:spcPct val="100000"/>
                        </a:lnSpc>
                        <a:spcBef>
                          <a:spcPct val="0"/>
                        </a:spcBef>
                        <a:spcAft>
                          <a:spcPct val="0"/>
                        </a:spcAft>
                        <a:buClrTx/>
                        <a:buSzTx/>
                        <a:buFont typeface="Arial" pitchFamily="34" charset="0"/>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    </a:t>
                      </a:r>
                      <a:r>
                        <a:rPr kumimoji="0" lang="it-IT" sz="1800" b="0" i="1" u="none" strike="noStrike" cap="none" normalizeH="0" baseline="0">
                          <a:ln>
                            <a:noFill/>
                          </a:ln>
                          <a:solidFill>
                            <a:srgbClr val="000000"/>
                          </a:solidFill>
                          <a:effectLst/>
                          <a:latin typeface="Book Antiqua" pitchFamily="18" charset="0"/>
                          <a:ea typeface="ＭＳ Ｐゴシック" charset="-128"/>
                        </a:rPr>
                        <a:t>(vedi slide successiva) </a:t>
                      </a: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tc gridSpan="2">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1.470</a:t>
                      </a:r>
                    </a:p>
                  </a:txBody>
                  <a:tcPr marT="45735" marB="45735"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7"/>
                  </a:ext>
                </a:extLst>
              </a:tr>
              <a:tr h="365805">
                <a:tc gridSpan="2">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800" b="0" i="0" u="none" strike="noStrike" cap="none" normalizeH="0" baseline="0">
                          <a:ln>
                            <a:noFill/>
                          </a:ln>
                          <a:solidFill>
                            <a:srgbClr val="000000"/>
                          </a:solidFill>
                          <a:effectLst/>
                          <a:latin typeface="Book Antiqua" pitchFamily="18" charset="0"/>
                          <a:ea typeface="ＭＳ Ｐゴシック" charset="-128"/>
                        </a:rPr>
                        <a:t>Svalutazione per perdita durevole:</a:t>
                      </a: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tc gridSpan="2">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630</a:t>
                      </a:r>
                    </a:p>
                  </a:txBody>
                  <a:tcPr marT="45735" marB="4573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8"/>
                  </a:ext>
                </a:extLst>
              </a:tr>
              <a:tr h="640141">
                <a:tc>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None/>
                        <a:tabLst/>
                      </a:pPr>
                      <a:endParaRPr kumimoji="0" lang="it-IT" sz="1800" b="0" i="0" u="none" strike="noStrike" cap="none" normalizeH="0" baseline="0">
                        <a:ln>
                          <a:noFill/>
                        </a:ln>
                        <a:solidFill>
                          <a:srgbClr val="000000"/>
                        </a:solidFill>
                        <a:effectLst/>
                        <a:latin typeface="Book Antiqua" pitchFamily="18" charset="0"/>
                        <a:ea typeface="ＭＳ Ｐゴシック" charset="-128"/>
                      </a:endParaRPr>
                    </a:p>
                    <a:p>
                      <a:pPr marL="182563" marR="0" lvl="0" indent="-182563" algn="l" defTabSz="914400" rtl="0" eaLnBrk="1" fontAlgn="base" latinLnBrk="0" hangingPunct="1">
                        <a:lnSpc>
                          <a:spcPct val="100000"/>
                        </a:lnSpc>
                        <a:spcBef>
                          <a:spcPct val="0"/>
                        </a:spcBef>
                        <a:spcAft>
                          <a:spcPct val="0"/>
                        </a:spcAft>
                        <a:buClrTx/>
                        <a:buSzTx/>
                        <a:buFont typeface="Arial" pitchFamily="34" charset="0"/>
                        <a:buNone/>
                        <a:tabLst/>
                      </a:pPr>
                      <a:r>
                        <a:rPr kumimoji="0" lang="it-IT" sz="1800" b="1" i="0" u="none" strike="noStrike" cap="none" normalizeH="0" baseline="0">
                          <a:ln>
                            <a:noFill/>
                          </a:ln>
                          <a:solidFill>
                            <a:srgbClr val="000000"/>
                          </a:solidFill>
                          <a:effectLst/>
                          <a:latin typeface="Book Antiqua" pitchFamily="18" charset="0"/>
                          <a:ea typeface="ＭＳ Ｐゴシック" charset="-128"/>
                        </a:rPr>
                        <a:t>Rilevazione contabile</a:t>
                      </a:r>
                    </a:p>
                  </a:txBody>
                  <a:tcPr marT="45735" marB="45735"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000000"/>
                        </a:solidFill>
                        <a:effectLst/>
                        <a:latin typeface="Book Antiqua" pitchFamily="18" charset="0"/>
                        <a:ea typeface="ＭＳ Ｐゴシック" charset="-128"/>
                      </a:endParaRPr>
                    </a:p>
                  </a:txBody>
                  <a:tcPr marT="45735" marB="45735"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000000"/>
                        </a:solidFill>
                        <a:effectLst/>
                        <a:latin typeface="Book Antiqua" pitchFamily="18" charset="0"/>
                        <a:ea typeface="ＭＳ Ｐゴシック" charset="-128"/>
                      </a:endParaRPr>
                    </a:p>
                  </a:txBody>
                  <a:tcPr marT="45735" marB="45735"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9"/>
                  </a:ext>
                </a:extLst>
              </a:tr>
              <a:tr h="365805">
                <a:tc>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None/>
                        <a:tabLst/>
                      </a:pPr>
                      <a:endParaRPr kumimoji="0" lang="en-US" sz="1800" b="0" i="0" u="none" strike="noStrike" cap="none" normalizeH="0" baseline="0">
                        <a:ln>
                          <a:noFill/>
                        </a:ln>
                        <a:solidFill>
                          <a:srgbClr val="000000"/>
                        </a:solidFill>
                        <a:effectLst/>
                        <a:latin typeface="Book Antiqua" pitchFamily="18" charset="0"/>
                        <a:ea typeface="ＭＳ Ｐゴシック" charset="-128"/>
                      </a:endParaRPr>
                    </a:p>
                  </a:txBody>
                  <a:tcPr marT="45735" marB="4573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DARE</a:t>
                      </a:r>
                    </a:p>
                  </a:txBody>
                  <a:tcPr marT="45735" marB="4573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AVERE</a:t>
                      </a:r>
                    </a:p>
                  </a:txBody>
                  <a:tcPr marT="45735" marB="4573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10"/>
                  </a:ext>
                </a:extLst>
              </a:tr>
              <a:tr h="365805">
                <a:tc>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Svalutazione d</a:t>
                      </a:r>
                      <a:r>
                        <a:rPr kumimoji="0" lang="ja-JP" altLang="it-IT" sz="1800" b="0" i="0" u="none" strike="noStrike" cap="none" normalizeH="0" baseline="0">
                          <a:ln>
                            <a:noFill/>
                          </a:ln>
                          <a:solidFill>
                            <a:srgbClr val="000000"/>
                          </a:solidFill>
                          <a:effectLst/>
                          <a:latin typeface="Book Antiqua" pitchFamily="18" charset="0"/>
                          <a:ea typeface="ＭＳ Ｐゴシック" charset="-128"/>
                        </a:rPr>
                        <a:t>’</a:t>
                      </a:r>
                      <a:r>
                        <a:rPr kumimoji="0" lang="it-IT" altLang="ja-JP" sz="1800" b="0" i="0" u="none" strike="noStrike" cap="none" normalizeH="0" baseline="0">
                          <a:ln>
                            <a:noFill/>
                          </a:ln>
                          <a:solidFill>
                            <a:srgbClr val="000000"/>
                          </a:solidFill>
                          <a:effectLst/>
                          <a:latin typeface="Book Antiqua" pitchFamily="18" charset="0"/>
                          <a:ea typeface="ＭＳ Ｐゴシック" charset="-128"/>
                        </a:rPr>
                        <a:t>impianti</a:t>
                      </a:r>
                      <a:endParaRPr kumimoji="0" lang="it-IT" sz="1800" b="0" i="0" u="none" strike="noStrike" cap="none" normalizeH="0" baseline="0">
                        <a:ln>
                          <a:noFill/>
                        </a:ln>
                        <a:solidFill>
                          <a:srgbClr val="000000"/>
                        </a:solidFill>
                        <a:effectLst/>
                        <a:latin typeface="Book Antiqua" pitchFamily="18" charset="0"/>
                        <a:ea typeface="ＭＳ Ｐゴシック" charset="-128"/>
                      </a:endParaRPr>
                    </a:p>
                  </a:txBody>
                  <a:tcPr marT="45735" marB="4573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630</a:t>
                      </a:r>
                    </a:p>
                  </a:txBody>
                  <a:tcPr marT="45735" marB="45735" horzOverflow="overflow">
                    <a:lnL>
                      <a:noFill/>
                    </a:lnL>
                    <a:lnR>
                      <a:noFill/>
                    </a:lnR>
                    <a:lnT>
                      <a:noFill/>
                    </a:lnT>
                    <a:lnB>
                      <a:noFill/>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000000"/>
                        </a:solidFill>
                        <a:effectLst/>
                        <a:latin typeface="Book Antiqua" pitchFamily="18" charset="0"/>
                        <a:ea typeface="ＭＳ Ｐゴシック" charset="-128"/>
                      </a:endParaRPr>
                    </a:p>
                  </a:txBody>
                  <a:tcPr marT="45735" marB="45735"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11"/>
                  </a:ext>
                </a:extLst>
              </a:tr>
              <a:tr h="365805">
                <a:tc>
                  <a:txBody>
                    <a:bodyPr/>
                    <a:lstStyle/>
                    <a:p>
                      <a:pPr marL="182563" marR="0" lvl="0" indent="-182563" algn="l" defTabSz="914400" rtl="0" eaLnBrk="1" fontAlgn="base" latinLnBrk="0" hangingPunct="1">
                        <a:lnSpc>
                          <a:spcPct val="100000"/>
                        </a:lnSpc>
                        <a:spcBef>
                          <a:spcPct val="0"/>
                        </a:spcBef>
                        <a:spcAft>
                          <a:spcPct val="0"/>
                        </a:spcAft>
                        <a:buClrTx/>
                        <a:buSzTx/>
                        <a:buFont typeface="Arial" pitchFamily="34" charset="0"/>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Impianti</a:t>
                      </a:r>
                    </a:p>
                  </a:txBody>
                  <a:tcPr marT="45735" marB="45735"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rgbClr val="000000"/>
                        </a:solidFill>
                        <a:effectLst/>
                        <a:latin typeface="Book Antiqua" pitchFamily="18" charset="0"/>
                        <a:ea typeface="ＭＳ Ｐゴシック" charset="-128"/>
                      </a:endParaRPr>
                    </a:p>
                  </a:txBody>
                  <a:tcPr marT="45735" marB="45735"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800" b="0" i="0" u="none" strike="noStrike" cap="none" normalizeH="0" baseline="0">
                          <a:ln>
                            <a:noFill/>
                          </a:ln>
                          <a:solidFill>
                            <a:srgbClr val="000000"/>
                          </a:solidFill>
                          <a:effectLst/>
                          <a:latin typeface="Book Antiqua" pitchFamily="18" charset="0"/>
                          <a:ea typeface="ＭＳ Ｐゴシック" charset="-128"/>
                        </a:rPr>
                        <a:t>630</a:t>
                      </a:r>
                    </a:p>
                  </a:txBody>
                  <a:tcPr marT="45735" marB="45735"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12"/>
                  </a:ext>
                </a:extLst>
              </a:tr>
            </a:tbl>
          </a:graphicData>
        </a:graphic>
      </p:graphicFrame>
      <p:sp>
        <p:nvSpPr>
          <p:cNvPr id="2" name="Segnaposto numero diapositiva 1"/>
          <p:cNvSpPr>
            <a:spLocks noGrp="1"/>
          </p:cNvSpPr>
          <p:nvPr>
            <p:ph type="sldNum" sz="quarter" idx="12"/>
          </p:nvPr>
        </p:nvSpPr>
        <p:spPr/>
        <p:txBody>
          <a:bodyPr/>
          <a:lstStyle/>
          <a:p>
            <a:fld id="{4FAB73BC-B049-4115-A692-8D63A059BFB8}" type="slidenum">
              <a:rPr lang="en-US" smtClean="0"/>
              <a:pPr/>
              <a:t>65</a:t>
            </a:fld>
            <a:endParaRPr lang="en-US"/>
          </a:p>
        </p:txBody>
      </p:sp>
    </p:spTree>
    <p:extLst>
      <p:ext uri="{BB962C8B-B14F-4D97-AF65-F5344CB8AC3E}">
        <p14:creationId xmlns:p14="http://schemas.microsoft.com/office/powerpoint/2010/main" val="393179889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7" name="Segnaposto numero diapositiva 1"/>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r" eaLnBrk="1" hangingPunct="1"/>
            <a:fld id="{D7FB7BE6-ED4F-4233-A4FA-75687E81537A}" type="slidenum">
              <a:rPr lang="it-IT" sz="1200">
                <a:solidFill>
                  <a:srgbClr val="898989"/>
                </a:solidFill>
                <a:latin typeface="Calibri" pitchFamily="34" charset="0"/>
              </a:rPr>
              <a:pPr algn="r" eaLnBrk="1" hangingPunct="1"/>
              <a:t>66</a:t>
            </a:fld>
            <a:endParaRPr lang="it-IT" sz="1200">
              <a:solidFill>
                <a:srgbClr val="898989"/>
              </a:solidFill>
              <a:latin typeface="Calibri" pitchFamily="34" charset="0"/>
            </a:endParaRPr>
          </a:p>
        </p:txBody>
      </p:sp>
      <p:graphicFrame>
        <p:nvGraphicFramePr>
          <p:cNvPr id="41008" name="Group 48"/>
          <p:cNvGraphicFramePr>
            <a:graphicFrameLocks noGrp="1"/>
          </p:cNvGraphicFramePr>
          <p:nvPr/>
        </p:nvGraphicFramePr>
        <p:xfrm>
          <a:off x="357188" y="1143000"/>
          <a:ext cx="8429625" cy="4178302"/>
        </p:xfrm>
        <a:graphic>
          <a:graphicData uri="http://schemas.openxmlformats.org/drawingml/2006/table">
            <a:tbl>
              <a:tblPr/>
              <a:tblGrid>
                <a:gridCol w="1000125">
                  <a:extLst>
                    <a:ext uri="{9D8B030D-6E8A-4147-A177-3AD203B41FA5}">
                      <a16:colId xmlns:a16="http://schemas.microsoft.com/office/drawing/2014/main" val="20000"/>
                    </a:ext>
                  </a:extLst>
                </a:gridCol>
                <a:gridCol w="2571750">
                  <a:extLst>
                    <a:ext uri="{9D8B030D-6E8A-4147-A177-3AD203B41FA5}">
                      <a16:colId xmlns:a16="http://schemas.microsoft.com/office/drawing/2014/main" val="20001"/>
                    </a:ext>
                  </a:extLst>
                </a:gridCol>
                <a:gridCol w="1500187">
                  <a:extLst>
                    <a:ext uri="{9D8B030D-6E8A-4147-A177-3AD203B41FA5}">
                      <a16:colId xmlns:a16="http://schemas.microsoft.com/office/drawing/2014/main" val="20002"/>
                    </a:ext>
                  </a:extLst>
                </a:gridCol>
                <a:gridCol w="3357563">
                  <a:extLst>
                    <a:ext uri="{9D8B030D-6E8A-4147-A177-3AD203B41FA5}">
                      <a16:colId xmlns:a16="http://schemas.microsoft.com/office/drawing/2014/main" val="20003"/>
                    </a:ext>
                  </a:extLst>
                </a:gridCol>
              </a:tblGrid>
              <a:tr h="76199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1" i="0" u="none" strike="noStrike" cap="none" normalizeH="0" baseline="0">
                          <a:ln>
                            <a:noFill/>
                          </a:ln>
                          <a:solidFill>
                            <a:schemeClr val="tx1"/>
                          </a:solidFill>
                          <a:effectLst/>
                          <a:latin typeface="Book Antiqua" pitchFamily="18" charset="0"/>
                          <a:ea typeface="ＭＳ Ｐゴシック" charset="-128"/>
                        </a:rPr>
                        <a:t>Anno </a:t>
                      </a:r>
                    </a:p>
                  </a:txBody>
                  <a:tcPr marT="45713" marB="45713"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1" i="0" u="none" strike="noStrike" cap="none" normalizeH="0" baseline="0">
                          <a:ln>
                            <a:noFill/>
                          </a:ln>
                          <a:solidFill>
                            <a:schemeClr val="tx1"/>
                          </a:solidFill>
                          <a:effectLst/>
                          <a:latin typeface="Book Antiqua" pitchFamily="18" charset="0"/>
                          <a:ea typeface="ＭＳ Ｐゴシック" charset="-128"/>
                        </a:rPr>
                        <a:t>Flussi di                 cassa futuri</a:t>
                      </a:r>
                    </a:p>
                  </a:txBody>
                  <a:tcPr marT="45713" marB="45713"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1" i="0" u="none" strike="noStrike" cap="none" normalizeH="0" baseline="0">
                          <a:ln>
                            <a:noFill/>
                          </a:ln>
                          <a:solidFill>
                            <a:schemeClr val="tx1"/>
                          </a:solidFill>
                          <a:effectLst/>
                          <a:latin typeface="Book Antiqua" pitchFamily="18" charset="0"/>
                          <a:ea typeface="ＭＳ Ｐゴシック" charset="-128"/>
                        </a:rPr>
                        <a:t>Tasso di interesse</a:t>
                      </a:r>
                    </a:p>
                  </a:txBody>
                  <a:tcPr marT="45713" marB="45713"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1" i="0" u="none" strike="noStrike" cap="none" normalizeH="0" baseline="0">
                          <a:ln>
                            <a:noFill/>
                          </a:ln>
                          <a:solidFill>
                            <a:schemeClr val="tx1"/>
                          </a:solidFill>
                          <a:effectLst/>
                          <a:latin typeface="Book Antiqua" pitchFamily="18" charset="0"/>
                          <a:ea typeface="ＭＳ Ｐゴシック" charset="-128"/>
                        </a:rPr>
                        <a:t>Valore attuale                               al termine del 3° anno</a:t>
                      </a:r>
                    </a:p>
                  </a:txBody>
                  <a:tcPr marT="45713" marB="45713"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27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4</a:t>
                      </a:r>
                    </a:p>
                  </a:txBody>
                  <a:tcPr marT="45713" marB="45713"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200</a:t>
                      </a:r>
                    </a:p>
                  </a:txBody>
                  <a:tcPr marT="45713" marB="45713"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10</a:t>
                      </a:r>
                    </a:p>
                  </a:txBody>
                  <a:tcPr marT="45713" marB="45713"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182</a:t>
                      </a:r>
                    </a:p>
                  </a:txBody>
                  <a:tcPr marT="45713" marB="45713"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427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5</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250</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10</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207</a:t>
                      </a:r>
                    </a:p>
                  </a:txBody>
                  <a:tcPr marT="45713" marB="4571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427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6</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300</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10</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225</a:t>
                      </a:r>
                    </a:p>
                  </a:txBody>
                  <a:tcPr marT="45713" marB="4571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427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7</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320</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10</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219</a:t>
                      </a:r>
                    </a:p>
                  </a:txBody>
                  <a:tcPr marT="45713" marB="4571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427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8</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350</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10</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217</a:t>
                      </a:r>
                    </a:p>
                  </a:txBody>
                  <a:tcPr marT="45713" marB="4571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427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9</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380</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10</a:t>
                      </a:r>
                    </a:p>
                  </a:txBody>
                  <a:tcPr marT="45713" marB="45713"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215</a:t>
                      </a:r>
                    </a:p>
                  </a:txBody>
                  <a:tcPr marT="45713" marB="4571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r h="427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10</a:t>
                      </a:r>
                    </a:p>
                  </a:txBody>
                  <a:tcPr marT="45713" marB="45713"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400</a:t>
                      </a:r>
                    </a:p>
                  </a:txBody>
                  <a:tcPr marT="45713" marB="45713"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10</a:t>
                      </a:r>
                    </a:p>
                  </a:txBody>
                  <a:tcPr marT="45713" marB="45713"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205</a:t>
                      </a:r>
                    </a:p>
                  </a:txBody>
                  <a:tcPr marT="45713" marB="45713"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27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200" b="0" i="0" u="none" strike="noStrike" cap="none" normalizeH="0" baseline="0">
                        <a:ln>
                          <a:noFill/>
                        </a:ln>
                        <a:solidFill>
                          <a:schemeClr val="tx1"/>
                        </a:solidFill>
                        <a:effectLst/>
                        <a:latin typeface="Book Antiqua" pitchFamily="18" charset="0"/>
                        <a:ea typeface="ＭＳ Ｐゴシック" charset="-128"/>
                      </a:endParaRPr>
                    </a:p>
                  </a:txBody>
                  <a:tcPr marT="45713" marB="45713"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2.200</a:t>
                      </a:r>
                    </a:p>
                  </a:txBody>
                  <a:tcPr marT="45713" marB="45713"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2200" b="1" i="0" u="none" strike="noStrike" cap="none" normalizeH="0" baseline="0">
                          <a:ln>
                            <a:noFill/>
                          </a:ln>
                          <a:solidFill>
                            <a:schemeClr val="tx1"/>
                          </a:solidFill>
                          <a:effectLst/>
                          <a:latin typeface="Book Antiqua" pitchFamily="18" charset="0"/>
                          <a:ea typeface="ＭＳ Ｐゴシック" charset="-128"/>
                        </a:rPr>
                        <a:t>&gt;</a:t>
                      </a:r>
                    </a:p>
                  </a:txBody>
                  <a:tcPr marT="45713" marB="45713"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2200" b="0" i="0" u="none" strike="noStrike" cap="none" normalizeH="0" baseline="0">
                          <a:ln>
                            <a:noFill/>
                          </a:ln>
                          <a:solidFill>
                            <a:schemeClr val="tx1"/>
                          </a:solidFill>
                          <a:effectLst/>
                          <a:latin typeface="Book Antiqua" pitchFamily="18" charset="0"/>
                          <a:ea typeface="ＭＳ Ｐゴシック" charset="-128"/>
                        </a:rPr>
                        <a:t>Valore d</a:t>
                      </a:r>
                      <a:r>
                        <a:rPr kumimoji="0" lang="ja-JP" altLang="it-IT" sz="2200" b="0" i="0" u="none" strike="noStrike" cap="none" normalizeH="0" baseline="0">
                          <a:ln>
                            <a:noFill/>
                          </a:ln>
                          <a:solidFill>
                            <a:schemeClr val="tx1"/>
                          </a:solidFill>
                          <a:effectLst/>
                          <a:latin typeface="Book Antiqua" pitchFamily="18" charset="0"/>
                          <a:ea typeface="ＭＳ Ｐゴシック" charset="-128"/>
                        </a:rPr>
                        <a:t>’</a:t>
                      </a:r>
                      <a:r>
                        <a:rPr kumimoji="0" lang="it-IT" altLang="ja-JP" sz="2200" b="0" i="0" u="none" strike="noStrike" cap="none" normalizeH="0" baseline="0">
                          <a:ln>
                            <a:noFill/>
                          </a:ln>
                          <a:solidFill>
                            <a:schemeClr val="tx1"/>
                          </a:solidFill>
                          <a:effectLst/>
                          <a:latin typeface="Book Antiqua" pitchFamily="18" charset="0"/>
                          <a:ea typeface="ＭＳ Ｐゴシック" charset="-128"/>
                        </a:rPr>
                        <a:t>uso </a:t>
                      </a:r>
                      <a:r>
                        <a:rPr kumimoji="0" lang="it-IT" altLang="ja-JP" sz="2200" b="1" i="0" u="none" strike="noStrike" cap="none" normalizeH="0" baseline="0">
                          <a:ln>
                            <a:noFill/>
                          </a:ln>
                          <a:solidFill>
                            <a:schemeClr val="tx1"/>
                          </a:solidFill>
                          <a:effectLst/>
                          <a:latin typeface="Book Antiqua" pitchFamily="18" charset="0"/>
                          <a:ea typeface="ＭＳ Ｐゴシック" charset="-128"/>
                        </a:rPr>
                        <a:t>1470</a:t>
                      </a:r>
                      <a:endParaRPr kumimoji="0" lang="it-IT" sz="2200" b="1" i="0" u="none" strike="noStrike" cap="none" normalizeH="0" baseline="0">
                        <a:ln>
                          <a:noFill/>
                        </a:ln>
                        <a:solidFill>
                          <a:schemeClr val="tx1"/>
                        </a:solidFill>
                        <a:effectLst/>
                        <a:latin typeface="Book Antiqua" pitchFamily="18" charset="0"/>
                        <a:ea typeface="ＭＳ Ｐゴシック" charset="-128"/>
                      </a:endParaRPr>
                    </a:p>
                  </a:txBody>
                  <a:tcPr marT="45713" marB="45713"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sp>
        <p:nvSpPr>
          <p:cNvPr id="129069" name="CasellaDiTesto 4"/>
          <p:cNvSpPr txBox="1">
            <a:spLocks noChangeArrowheads="1"/>
          </p:cNvSpPr>
          <p:nvPr/>
        </p:nvSpPr>
        <p:spPr bwMode="auto">
          <a:xfrm>
            <a:off x="0" y="214313"/>
            <a:ext cx="9144000"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r>
              <a:rPr lang="it-IT" sz="2900">
                <a:latin typeface="Book Antiqua" pitchFamily="18" charset="0"/>
              </a:rPr>
              <a:t>Calcolo del valore d</a:t>
            </a:r>
            <a:r>
              <a:rPr lang="ja-JP" altLang="it-IT" sz="2900">
                <a:latin typeface="Book Antiqua" pitchFamily="18" charset="0"/>
              </a:rPr>
              <a:t>’</a:t>
            </a:r>
            <a:r>
              <a:rPr lang="it-IT" altLang="ja-JP" sz="2900">
                <a:latin typeface="Book Antiqua" pitchFamily="18" charset="0"/>
              </a:rPr>
              <a:t>uso del bene alla fine del 3° anno</a:t>
            </a:r>
            <a:endParaRPr lang="it-IT" sz="2900">
              <a:latin typeface="Book Antiqua" pitchFamily="18" charset="0"/>
            </a:endParaRPr>
          </a:p>
        </p:txBody>
      </p:sp>
      <p:sp>
        <p:nvSpPr>
          <p:cNvPr id="129070" name="CasellaDiTesto 5"/>
          <p:cNvSpPr txBox="1">
            <a:spLocks noChangeArrowheads="1"/>
          </p:cNvSpPr>
          <p:nvPr/>
        </p:nvSpPr>
        <p:spPr bwMode="auto">
          <a:xfrm>
            <a:off x="0" y="5505450"/>
            <a:ext cx="9144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41438" indent="-13414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r>
              <a:rPr lang="it-IT">
                <a:latin typeface="Book Antiqua" pitchFamily="18" charset="0"/>
              </a:rPr>
              <a:t>WARNING:  osservare come l</a:t>
            </a:r>
            <a:r>
              <a:rPr lang="ja-JP" altLang="it-IT">
                <a:latin typeface="Book Antiqua" pitchFamily="18" charset="0"/>
              </a:rPr>
              <a:t>’</a:t>
            </a:r>
            <a:r>
              <a:rPr lang="it-IT" altLang="ja-JP">
                <a:latin typeface="Book Antiqua" pitchFamily="18" charset="0"/>
              </a:rPr>
              <a:t>attualizzazione dei flussi più lontani nel tempo conduce ad  una maggiore riduzione del loro valore nominale rispetto ai flussi più recenti alla data di attualizzazione </a:t>
            </a:r>
            <a:endParaRPr lang="it-IT">
              <a:latin typeface="Book Antiqua" pitchFamily="18" charset="0"/>
            </a:endParaRPr>
          </a:p>
        </p:txBody>
      </p:sp>
      <p:sp>
        <p:nvSpPr>
          <p:cNvPr id="2" name="Segnaposto numero diapositiva 1"/>
          <p:cNvSpPr>
            <a:spLocks noGrp="1"/>
          </p:cNvSpPr>
          <p:nvPr>
            <p:ph type="sldNum" sz="quarter" idx="12"/>
          </p:nvPr>
        </p:nvSpPr>
        <p:spPr/>
        <p:txBody>
          <a:bodyPr/>
          <a:lstStyle/>
          <a:p>
            <a:fld id="{4FAB73BC-B049-4115-A692-8D63A059BFB8}" type="slidenum">
              <a:rPr lang="en-US" smtClean="0"/>
              <a:pPr/>
              <a:t>66</a:t>
            </a:fld>
            <a:endParaRPr lang="en-US"/>
          </a:p>
        </p:txBody>
      </p:sp>
    </p:spTree>
    <p:extLst>
      <p:ext uri="{BB962C8B-B14F-4D97-AF65-F5344CB8AC3E}">
        <p14:creationId xmlns:p14="http://schemas.microsoft.com/office/powerpoint/2010/main" val="16218991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3"/>
          <p:cNvSpPr txBox="1">
            <a:spLocks noChangeArrowheads="1"/>
          </p:cNvSpPr>
          <p:nvPr/>
        </p:nvSpPr>
        <p:spPr bwMode="auto">
          <a:xfrm>
            <a:off x="684213" y="1285875"/>
            <a:ext cx="7773987"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320">
                <a:solidFill>
                  <a:srgbClr val="000000"/>
                </a:solidFill>
                <a:miter lim="800000"/>
                <a:headEnd/>
                <a:tailEnd/>
              </a14:hiddenLine>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ctr" eaLnBrk="1" hangingPunct="1">
              <a:lnSpc>
                <a:spcPct val="150000"/>
              </a:lnSpc>
              <a:buFont typeface="Eras Demi ITC" charset="0"/>
              <a:buNone/>
            </a:pPr>
            <a:r>
              <a:rPr lang="en-GB" sz="4000" dirty="0">
                <a:solidFill>
                  <a:srgbClr val="000000"/>
                </a:solidFill>
                <a:latin typeface="Trebuchet MS" pitchFamily="34" charset="0"/>
              </a:rPr>
              <a:t>Le </a:t>
            </a:r>
            <a:r>
              <a:rPr lang="en-GB" sz="4000" dirty="0" err="1">
                <a:solidFill>
                  <a:srgbClr val="000000"/>
                </a:solidFill>
                <a:latin typeface="Trebuchet MS" pitchFamily="34" charset="0"/>
              </a:rPr>
              <a:t>attività</a:t>
            </a:r>
            <a:r>
              <a:rPr lang="en-GB" sz="4000" dirty="0">
                <a:solidFill>
                  <a:srgbClr val="000000"/>
                </a:solidFill>
                <a:latin typeface="Trebuchet MS" pitchFamily="34" charset="0"/>
              </a:rPr>
              <a:t> destinate </a:t>
            </a:r>
            <a:r>
              <a:rPr lang="en-GB" sz="4000" dirty="0" err="1">
                <a:solidFill>
                  <a:srgbClr val="000000"/>
                </a:solidFill>
                <a:latin typeface="Trebuchet MS" pitchFamily="34" charset="0"/>
              </a:rPr>
              <a:t>alla</a:t>
            </a:r>
            <a:r>
              <a:rPr lang="en-GB" sz="4000" dirty="0">
                <a:solidFill>
                  <a:srgbClr val="000000"/>
                </a:solidFill>
                <a:latin typeface="Trebuchet MS" pitchFamily="34" charset="0"/>
              </a:rPr>
              <a:t> </a:t>
            </a:r>
            <a:r>
              <a:rPr lang="en-GB" sz="4000" dirty="0" err="1">
                <a:solidFill>
                  <a:srgbClr val="000000"/>
                </a:solidFill>
                <a:latin typeface="Trebuchet MS" pitchFamily="34" charset="0"/>
              </a:rPr>
              <a:t>vendita</a:t>
            </a:r>
            <a:r>
              <a:rPr lang="en-GB" sz="4000" dirty="0">
                <a:solidFill>
                  <a:srgbClr val="000000"/>
                </a:solidFill>
                <a:latin typeface="Trebuchet MS" pitchFamily="34" charset="0"/>
              </a:rPr>
              <a:t> </a:t>
            </a:r>
            <a:r>
              <a:rPr lang="en-GB" sz="4000" dirty="0" err="1">
                <a:solidFill>
                  <a:srgbClr val="000000"/>
                </a:solidFill>
                <a:latin typeface="Trebuchet MS" pitchFamily="34" charset="0"/>
              </a:rPr>
              <a:t>nella</a:t>
            </a:r>
            <a:r>
              <a:rPr lang="en-GB" sz="4000" dirty="0">
                <a:solidFill>
                  <a:srgbClr val="000000"/>
                </a:solidFill>
                <a:latin typeface="Trebuchet MS" pitchFamily="34" charset="0"/>
              </a:rPr>
              <a:t> </a:t>
            </a:r>
            <a:r>
              <a:rPr lang="en-GB" sz="4000" dirty="0" err="1">
                <a:solidFill>
                  <a:srgbClr val="000000"/>
                </a:solidFill>
                <a:latin typeface="Trebuchet MS" pitchFamily="34" charset="0"/>
              </a:rPr>
              <a:t>disciplina</a:t>
            </a:r>
            <a:r>
              <a:rPr lang="en-GB" sz="4000" dirty="0">
                <a:solidFill>
                  <a:srgbClr val="000000"/>
                </a:solidFill>
                <a:latin typeface="Trebuchet MS" pitchFamily="34" charset="0"/>
              </a:rPr>
              <a:t> </a:t>
            </a:r>
            <a:r>
              <a:rPr lang="en-GB" sz="4000" dirty="0" err="1">
                <a:solidFill>
                  <a:srgbClr val="000000"/>
                </a:solidFill>
                <a:latin typeface="Trebuchet MS" pitchFamily="34" charset="0"/>
              </a:rPr>
              <a:t>dell’IFRS</a:t>
            </a:r>
            <a:r>
              <a:rPr lang="en-GB" sz="4000" dirty="0">
                <a:solidFill>
                  <a:srgbClr val="000000"/>
                </a:solidFill>
                <a:latin typeface="Trebuchet MS" pitchFamily="34" charset="0"/>
              </a:rPr>
              <a:t> 5</a:t>
            </a:r>
          </a:p>
        </p:txBody>
      </p:sp>
      <p:sp>
        <p:nvSpPr>
          <p:cNvPr id="33795" name="Text Box 6"/>
          <p:cNvSpPr txBox="1">
            <a:spLocks noChangeArrowheads="1"/>
          </p:cNvSpPr>
          <p:nvPr/>
        </p:nvSpPr>
        <p:spPr bwMode="auto">
          <a:xfrm>
            <a:off x="6444208" y="583307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cs typeface="ＭＳ Ｐゴシック"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Arial" charset="0"/>
                <a:ea typeface="ＭＳ Ｐゴシック" charset="0"/>
              </a:defRPr>
            </a:lvl9pPr>
          </a:lstStyle>
          <a:p>
            <a:pPr algn="r" eaLnBrk="1" hangingPunct="1"/>
            <a:fld id="{99057A44-0F1D-C84D-B674-0C6465D05D17}" type="slidenum">
              <a:rPr lang="en-GB" sz="1400">
                <a:solidFill>
                  <a:srgbClr val="000000"/>
                </a:solidFill>
                <a:latin typeface="Trebuchet MS" pitchFamily="34" charset="0"/>
              </a:rPr>
              <a:pPr algn="r" eaLnBrk="1" hangingPunct="1"/>
              <a:t>67</a:t>
            </a:fld>
            <a:endParaRPr lang="en-GB" sz="1400">
              <a:solidFill>
                <a:srgbClr val="000000"/>
              </a:solidFill>
              <a:latin typeface="Trebuchet MS" pitchFamily="34" charset="0"/>
            </a:endParaRPr>
          </a:p>
        </p:txBody>
      </p:sp>
      <p:pic>
        <p:nvPicPr>
          <p:cNvPr id="33796" name="Picture 8" descr="C:\Documents and Settings\Windows Xp Pro\Impostazioni locali\Temporary Internet Files\Content.IE5\3J4SNO3H\MCj04382730000[1].wmf"/>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714625" y="5259388"/>
            <a:ext cx="364331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egnaposto numero diapositiva 1"/>
          <p:cNvSpPr>
            <a:spLocks noGrp="1"/>
          </p:cNvSpPr>
          <p:nvPr>
            <p:ph type="sldNum" sz="quarter" idx="12"/>
          </p:nvPr>
        </p:nvSpPr>
        <p:spPr/>
        <p:txBody>
          <a:bodyPr/>
          <a:lstStyle/>
          <a:p>
            <a:fld id="{4FAB73BC-B049-4115-A692-8D63A059BFB8}" type="slidenum">
              <a:rPr lang="en-US" smtClean="0"/>
              <a:pPr/>
              <a:t>67</a:t>
            </a:fld>
            <a:endParaRPr lang="en-US"/>
          </a:p>
        </p:txBody>
      </p:sp>
    </p:spTree>
    <p:extLst>
      <p:ext uri="{BB962C8B-B14F-4D97-AF65-F5344CB8AC3E}">
        <p14:creationId xmlns:p14="http://schemas.microsoft.com/office/powerpoint/2010/main" val="1886157878"/>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Text Box 4"/>
          <p:cNvSpPr txBox="1">
            <a:spLocks noChangeArrowheads="1"/>
          </p:cNvSpPr>
          <p:nvPr/>
        </p:nvSpPr>
        <p:spPr bwMode="auto">
          <a:xfrm>
            <a:off x="0" y="3068638"/>
            <a:ext cx="16192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pPr>
            <a:r>
              <a:rPr lang="it-IT" dirty="0">
                <a:latin typeface="Book Antiqua" pitchFamily="18" charset="0"/>
              </a:rPr>
              <a:t>IFRS 5 Attività destinate alla vendita</a:t>
            </a:r>
          </a:p>
        </p:txBody>
      </p:sp>
      <p:sp>
        <p:nvSpPr>
          <p:cNvPr id="134148" name="AutoShape 5"/>
          <p:cNvSpPr>
            <a:spLocks/>
          </p:cNvSpPr>
          <p:nvPr/>
        </p:nvSpPr>
        <p:spPr bwMode="auto">
          <a:xfrm>
            <a:off x="1403350" y="333375"/>
            <a:ext cx="360363" cy="6264275"/>
          </a:xfrm>
          <a:prstGeom prst="leftBrace">
            <a:avLst>
              <a:gd name="adj1" fmla="val 14486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4149" name="Text Box 6"/>
          <p:cNvSpPr txBox="1">
            <a:spLocks noChangeArrowheads="1"/>
          </p:cNvSpPr>
          <p:nvPr/>
        </p:nvSpPr>
        <p:spPr bwMode="auto">
          <a:xfrm>
            <a:off x="1619250" y="1341438"/>
            <a:ext cx="20161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dirty="0">
                <a:latin typeface="Book Antiqua" pitchFamily="18" charset="0"/>
              </a:rPr>
              <a:t>Nozione</a:t>
            </a:r>
          </a:p>
        </p:txBody>
      </p:sp>
      <p:sp>
        <p:nvSpPr>
          <p:cNvPr id="134151" name="AutoShape 8"/>
          <p:cNvSpPr>
            <a:spLocks/>
          </p:cNvSpPr>
          <p:nvPr/>
        </p:nvSpPr>
        <p:spPr bwMode="auto">
          <a:xfrm>
            <a:off x="3275496" y="333375"/>
            <a:ext cx="215900" cy="2962627"/>
          </a:xfrm>
          <a:prstGeom prst="leftBrace">
            <a:avLst>
              <a:gd name="adj1" fmla="val 138971"/>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4153" name="Text Box 10"/>
          <p:cNvSpPr txBox="1">
            <a:spLocks noChangeArrowheads="1"/>
          </p:cNvSpPr>
          <p:nvPr/>
        </p:nvSpPr>
        <p:spPr bwMode="auto">
          <a:xfrm>
            <a:off x="3563937" y="333375"/>
            <a:ext cx="5472559"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marL="0" indent="0" eaLnBrk="1" hangingPunct="1">
              <a:spcBef>
                <a:spcPct val="50000"/>
              </a:spcBef>
            </a:pPr>
            <a:r>
              <a:rPr lang="it-IT" sz="1600" dirty="0">
                <a:latin typeface="Book Antiqua" pitchFamily="18" charset="0"/>
              </a:rPr>
              <a:t>Beni strumentali immediatamente pronti per la cessione in relazione ai quali la vendita:</a:t>
            </a:r>
          </a:p>
          <a:p>
            <a:pPr marL="285750" indent="-285750" eaLnBrk="1" hangingPunct="1">
              <a:spcBef>
                <a:spcPct val="50000"/>
              </a:spcBef>
              <a:buFontTx/>
              <a:buChar char="-"/>
            </a:pPr>
            <a:r>
              <a:rPr lang="it-IT" sz="1600" dirty="0">
                <a:latin typeface="Book Antiqua" pitchFamily="18" charset="0"/>
              </a:rPr>
              <a:t>sia altamente probabile</a:t>
            </a:r>
          </a:p>
          <a:p>
            <a:pPr marL="285750" indent="-285750" eaLnBrk="1" hangingPunct="1">
              <a:spcBef>
                <a:spcPct val="50000"/>
              </a:spcBef>
              <a:buFontTx/>
              <a:buChar char="-"/>
            </a:pPr>
            <a:r>
              <a:rPr lang="it-IT" sz="1600" dirty="0">
                <a:latin typeface="Book Antiqua" pitchFamily="18" charset="0"/>
              </a:rPr>
              <a:t> pianificata e approvata formalmente dal management</a:t>
            </a:r>
          </a:p>
          <a:p>
            <a:pPr marL="285750" indent="-285750" eaLnBrk="1" hangingPunct="1">
              <a:spcBef>
                <a:spcPct val="50000"/>
              </a:spcBef>
              <a:buFontTx/>
              <a:buChar char="-"/>
            </a:pPr>
            <a:r>
              <a:rPr lang="it-IT" sz="1600" dirty="0">
                <a:latin typeface="Book Antiqua" pitchFamily="18" charset="0"/>
              </a:rPr>
              <a:t>abbiano dato avvio alla ricerca di un acquirente</a:t>
            </a:r>
          </a:p>
          <a:p>
            <a:pPr marL="285750" indent="-285750" eaLnBrk="1" hangingPunct="1">
              <a:spcBef>
                <a:spcPct val="50000"/>
              </a:spcBef>
              <a:buFontTx/>
              <a:buChar char="-"/>
            </a:pPr>
            <a:r>
              <a:rPr lang="it-IT" sz="1600" dirty="0">
                <a:latin typeface="Book Antiqua" pitchFamily="18" charset="0"/>
              </a:rPr>
              <a:t>si concluda presumibilmente entro un anno</a:t>
            </a:r>
          </a:p>
        </p:txBody>
      </p:sp>
      <p:sp>
        <p:nvSpPr>
          <p:cNvPr id="134161" name="AutoShape 24"/>
          <p:cNvSpPr>
            <a:spLocks/>
          </p:cNvSpPr>
          <p:nvPr/>
        </p:nvSpPr>
        <p:spPr bwMode="auto">
          <a:xfrm>
            <a:off x="3275496" y="3562000"/>
            <a:ext cx="215900" cy="3151910"/>
          </a:xfrm>
          <a:prstGeom prst="leftBrace">
            <a:avLst>
              <a:gd name="adj1" fmla="val 10177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7" name="Segnaposto numero diapositiva 1"/>
          <p:cNvSpPr>
            <a:spLocks noGrp="1"/>
          </p:cNvSpPr>
          <p:nvPr>
            <p:ph type="sldNum" sz="quarter" idx="12"/>
          </p:nvPr>
        </p:nvSpPr>
        <p:spPr bwMode="auto">
          <a:xfrm>
            <a:off x="8282880" y="5877272"/>
            <a:ext cx="609600" cy="521208"/>
          </a:xfrm>
          <a:prstGeom prst="rect">
            <a:avLst/>
          </a:prstGeom>
          <a:noFill/>
          <a:ln>
            <a:miter lim="800000"/>
            <a:headEnd/>
            <a:tailEnd/>
          </a:ln>
        </p:spPr>
        <p:txBody>
          <a:bodyPr/>
          <a:lstStyle/>
          <a:p>
            <a:fld id="{562E8DFE-8A3A-4321-9EC7-5DE27AFE85A8}" type="slidenum">
              <a:rPr lang="it-IT" sz="1000">
                <a:solidFill>
                  <a:schemeClr val="tx1"/>
                </a:solidFill>
                <a:latin typeface="Trebuchet MS" pitchFamily="34" charset="0"/>
              </a:rPr>
              <a:pPr/>
              <a:t>68</a:t>
            </a:fld>
            <a:endParaRPr lang="it-IT" sz="1000" dirty="0">
              <a:solidFill>
                <a:schemeClr val="tx1"/>
              </a:solidFill>
              <a:latin typeface="Trebuchet MS" pitchFamily="34" charset="0"/>
            </a:endParaRPr>
          </a:p>
        </p:txBody>
      </p:sp>
      <p:sp>
        <p:nvSpPr>
          <p:cNvPr id="38" name="AutoShape 16">
            <a:extLst>
              <a:ext uri="{FF2B5EF4-FFF2-40B4-BE49-F238E27FC236}">
                <a16:creationId xmlns:a16="http://schemas.microsoft.com/office/drawing/2014/main" id="{0DD05752-B7CB-4586-961A-C427C4C98D0E}"/>
              </a:ext>
            </a:extLst>
          </p:cNvPr>
          <p:cNvSpPr>
            <a:spLocks noChangeArrowheads="1"/>
          </p:cNvSpPr>
          <p:nvPr/>
        </p:nvSpPr>
        <p:spPr bwMode="auto">
          <a:xfrm rot="5400000">
            <a:off x="5688186" y="2538274"/>
            <a:ext cx="504825" cy="288925"/>
          </a:xfrm>
          <a:prstGeom prst="rightArrow">
            <a:avLst>
              <a:gd name="adj1" fmla="val 50000"/>
              <a:gd name="adj2" fmla="val 43681"/>
            </a:avLst>
          </a:prstGeom>
          <a:solidFill>
            <a:schemeClr val="accent1"/>
          </a:solidFill>
          <a:ln w="9525">
            <a:solidFill>
              <a:schemeClr val="tx1"/>
            </a:solidFill>
            <a:miter lim="800000"/>
            <a:headEnd/>
            <a:tailEnd/>
          </a:ln>
        </p:spPr>
        <p:txBody>
          <a:bodyPr wrap="none" anchor="ctr"/>
          <a:lstStyle/>
          <a:p>
            <a:endParaRPr lang="en-US"/>
          </a:p>
        </p:txBody>
      </p:sp>
      <p:sp>
        <p:nvSpPr>
          <p:cNvPr id="39" name="Text Box 10">
            <a:extLst>
              <a:ext uri="{FF2B5EF4-FFF2-40B4-BE49-F238E27FC236}">
                <a16:creationId xmlns:a16="http://schemas.microsoft.com/office/drawing/2014/main" id="{6188EFC8-CA05-40A8-BB70-7371EAAB8B6F}"/>
              </a:ext>
            </a:extLst>
          </p:cNvPr>
          <p:cNvSpPr txBox="1">
            <a:spLocks noChangeArrowheads="1"/>
          </p:cNvSpPr>
          <p:nvPr/>
        </p:nvSpPr>
        <p:spPr bwMode="auto">
          <a:xfrm>
            <a:off x="3347865" y="2935149"/>
            <a:ext cx="59766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marL="0" indent="0" eaLnBrk="1" hangingPunct="1">
              <a:spcBef>
                <a:spcPct val="50000"/>
              </a:spcBef>
            </a:pPr>
            <a:r>
              <a:rPr lang="it-IT" b="1" dirty="0">
                <a:latin typeface="Book Antiqua" pitchFamily="18" charset="0"/>
              </a:rPr>
              <a:t>Non vi rientrano le attività destinate alla rottamazione</a:t>
            </a:r>
          </a:p>
        </p:txBody>
      </p:sp>
      <p:sp>
        <p:nvSpPr>
          <p:cNvPr id="41" name="Text Box 6">
            <a:extLst>
              <a:ext uri="{FF2B5EF4-FFF2-40B4-BE49-F238E27FC236}">
                <a16:creationId xmlns:a16="http://schemas.microsoft.com/office/drawing/2014/main" id="{2846C36F-73D3-4EB2-AAFA-2DC91858B990}"/>
              </a:ext>
            </a:extLst>
          </p:cNvPr>
          <p:cNvSpPr txBox="1">
            <a:spLocks noChangeArrowheads="1"/>
          </p:cNvSpPr>
          <p:nvPr/>
        </p:nvSpPr>
        <p:spPr bwMode="auto">
          <a:xfrm>
            <a:off x="1763713" y="5170249"/>
            <a:ext cx="20161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dirty="0">
                <a:latin typeface="Book Antiqua" pitchFamily="18" charset="0"/>
              </a:rPr>
              <a:t>Criteri di valutazione</a:t>
            </a:r>
          </a:p>
        </p:txBody>
      </p:sp>
      <p:sp>
        <p:nvSpPr>
          <p:cNvPr id="42" name="Text Box 10">
            <a:extLst>
              <a:ext uri="{FF2B5EF4-FFF2-40B4-BE49-F238E27FC236}">
                <a16:creationId xmlns:a16="http://schemas.microsoft.com/office/drawing/2014/main" id="{A52475B7-0420-470C-9F5D-A59E37B04A37}"/>
              </a:ext>
            </a:extLst>
          </p:cNvPr>
          <p:cNvSpPr txBox="1">
            <a:spLocks noChangeArrowheads="1"/>
          </p:cNvSpPr>
          <p:nvPr/>
        </p:nvSpPr>
        <p:spPr bwMode="auto">
          <a:xfrm>
            <a:off x="3497163" y="3614461"/>
            <a:ext cx="5472559"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marL="0" indent="0" eaLnBrk="1" hangingPunct="1">
              <a:spcBef>
                <a:spcPct val="50000"/>
              </a:spcBef>
            </a:pPr>
            <a:r>
              <a:rPr lang="it-IT" sz="1600" dirty="0">
                <a:latin typeface="Book Antiqua" pitchFamily="18" charset="0"/>
              </a:rPr>
              <a:t>I Beni strumentali destinati alla vendita sono valutati al minore tra il valore di carico e il fair </a:t>
            </a:r>
            <a:r>
              <a:rPr lang="it-IT" sz="1600" dirty="0" err="1">
                <a:latin typeface="Book Antiqua" pitchFamily="18" charset="0"/>
              </a:rPr>
              <a:t>value</a:t>
            </a:r>
            <a:r>
              <a:rPr lang="it-IT" sz="1600" dirty="0">
                <a:latin typeface="Book Antiqua" pitchFamily="18" charset="0"/>
              </a:rPr>
              <a:t> </a:t>
            </a:r>
            <a:r>
              <a:rPr lang="it-IT" sz="1600" dirty="0" err="1">
                <a:latin typeface="Book Antiqua" pitchFamily="18" charset="0"/>
              </a:rPr>
              <a:t>less</a:t>
            </a:r>
            <a:r>
              <a:rPr lang="it-IT" sz="1600" dirty="0">
                <a:latin typeface="Book Antiqua" pitchFamily="18" charset="0"/>
              </a:rPr>
              <a:t> cost to sell</a:t>
            </a:r>
          </a:p>
          <a:p>
            <a:pPr marL="0" indent="0" eaLnBrk="1" hangingPunct="1">
              <a:spcBef>
                <a:spcPct val="50000"/>
              </a:spcBef>
            </a:pPr>
            <a:r>
              <a:rPr lang="it-IT" sz="1600" dirty="0">
                <a:latin typeface="Book Antiqua" pitchFamily="18" charset="0"/>
              </a:rPr>
              <a:t>Se il fair </a:t>
            </a:r>
            <a:r>
              <a:rPr lang="it-IT" sz="1600" dirty="0" err="1">
                <a:latin typeface="Book Antiqua" pitchFamily="18" charset="0"/>
              </a:rPr>
              <a:t>value</a:t>
            </a:r>
            <a:r>
              <a:rPr lang="it-IT" sz="1600" dirty="0">
                <a:latin typeface="Book Antiqua" pitchFamily="18" charset="0"/>
              </a:rPr>
              <a:t> </a:t>
            </a:r>
            <a:r>
              <a:rPr lang="it-IT" sz="1600" dirty="0" err="1">
                <a:latin typeface="Book Antiqua" pitchFamily="18" charset="0"/>
              </a:rPr>
              <a:t>less</a:t>
            </a:r>
            <a:r>
              <a:rPr lang="it-IT" sz="1600" dirty="0">
                <a:latin typeface="Book Antiqua" pitchFamily="18" charset="0"/>
              </a:rPr>
              <a:t> cost to sell è inferiore al valore di carico si opera una svalutazione da iscrivere a conto economico. Si possono operare rivalutazioni solo per recuperare precedenti svalutazioni.</a:t>
            </a:r>
          </a:p>
          <a:p>
            <a:pPr marL="0" indent="0" eaLnBrk="1" hangingPunct="1">
              <a:spcBef>
                <a:spcPct val="50000"/>
              </a:spcBef>
            </a:pPr>
            <a:r>
              <a:rPr lang="it-IT" sz="1600" dirty="0">
                <a:latin typeface="Book Antiqua" pitchFamily="18" charset="0"/>
              </a:rPr>
              <a:t>Nel caso vengano meno le condizioni per la classificazione del bene come destinato alla vendita, lo si riclassifica tra le immobilizzazioni al valore più basso tra quello di carico che avrebbe avuto e il valore recuperabile</a:t>
            </a:r>
          </a:p>
        </p:txBody>
      </p:sp>
    </p:spTree>
    <p:extLst>
      <p:ext uri="{BB962C8B-B14F-4D97-AF65-F5344CB8AC3E}">
        <p14:creationId xmlns:p14="http://schemas.microsoft.com/office/powerpoint/2010/main" val="280993236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Text Box 4"/>
          <p:cNvSpPr txBox="1">
            <a:spLocks noChangeArrowheads="1"/>
          </p:cNvSpPr>
          <p:nvPr/>
        </p:nvSpPr>
        <p:spPr bwMode="auto">
          <a:xfrm>
            <a:off x="0" y="3068638"/>
            <a:ext cx="16192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pPr>
            <a:r>
              <a:rPr lang="it-IT" dirty="0">
                <a:latin typeface="Book Antiqua" pitchFamily="18" charset="0"/>
              </a:rPr>
              <a:t>IFRS 5 Attività destinate alla vendita</a:t>
            </a:r>
          </a:p>
        </p:txBody>
      </p:sp>
      <p:sp>
        <p:nvSpPr>
          <p:cNvPr id="134148" name="AutoShape 5"/>
          <p:cNvSpPr>
            <a:spLocks/>
          </p:cNvSpPr>
          <p:nvPr/>
        </p:nvSpPr>
        <p:spPr bwMode="auto">
          <a:xfrm>
            <a:off x="1256003" y="351965"/>
            <a:ext cx="360363" cy="6264275"/>
          </a:xfrm>
          <a:prstGeom prst="leftBrace">
            <a:avLst>
              <a:gd name="adj1" fmla="val 14486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4149" name="Text Box 6"/>
          <p:cNvSpPr txBox="1">
            <a:spLocks noChangeArrowheads="1"/>
          </p:cNvSpPr>
          <p:nvPr/>
        </p:nvSpPr>
        <p:spPr bwMode="auto">
          <a:xfrm>
            <a:off x="1403648" y="1341438"/>
            <a:ext cx="20877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marL="0" indent="0" eaLnBrk="1" hangingPunct="1">
              <a:spcBef>
                <a:spcPct val="50000"/>
              </a:spcBef>
            </a:pPr>
            <a:r>
              <a:rPr lang="it-IT" dirty="0">
                <a:latin typeface="Book Antiqua" pitchFamily="18" charset="0"/>
              </a:rPr>
              <a:t>Rappresentazione Stato Patrimoniale</a:t>
            </a:r>
          </a:p>
        </p:txBody>
      </p:sp>
      <p:sp>
        <p:nvSpPr>
          <p:cNvPr id="134151" name="AutoShape 8"/>
          <p:cNvSpPr>
            <a:spLocks/>
          </p:cNvSpPr>
          <p:nvPr/>
        </p:nvSpPr>
        <p:spPr bwMode="auto">
          <a:xfrm>
            <a:off x="3275496" y="333375"/>
            <a:ext cx="215900" cy="2096949"/>
          </a:xfrm>
          <a:prstGeom prst="leftBrace">
            <a:avLst>
              <a:gd name="adj1" fmla="val 138971"/>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4153" name="Text Box 10"/>
          <p:cNvSpPr txBox="1">
            <a:spLocks noChangeArrowheads="1"/>
          </p:cNvSpPr>
          <p:nvPr/>
        </p:nvSpPr>
        <p:spPr bwMode="auto">
          <a:xfrm>
            <a:off x="3563937" y="333375"/>
            <a:ext cx="5472559"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marL="0" indent="0" eaLnBrk="1" hangingPunct="1">
              <a:spcBef>
                <a:spcPct val="50000"/>
              </a:spcBef>
            </a:pPr>
            <a:r>
              <a:rPr lang="it-IT" sz="1600" dirty="0">
                <a:latin typeface="Book Antiqua" pitchFamily="18" charset="0"/>
              </a:rPr>
              <a:t>I beni destinati alla vendita debbono essere classificati in un gruppo a se stante, nella parte terminale dello schema.</a:t>
            </a:r>
          </a:p>
          <a:p>
            <a:pPr marL="0" indent="0" eaLnBrk="1" hangingPunct="1">
              <a:spcBef>
                <a:spcPct val="50000"/>
              </a:spcBef>
            </a:pPr>
            <a:r>
              <a:rPr lang="it-IT" sz="1600" dirty="0">
                <a:latin typeface="Book Antiqua" pitchFamily="18" charset="0"/>
              </a:rPr>
              <a:t>Se oggetto della futura vendita sono complessi di attività e passività, la separata classificazione deve riguardare anche e passività.</a:t>
            </a:r>
          </a:p>
          <a:p>
            <a:pPr marL="0" indent="0" eaLnBrk="1" hangingPunct="1">
              <a:spcBef>
                <a:spcPct val="50000"/>
              </a:spcBef>
            </a:pPr>
            <a:r>
              <a:rPr lang="it-IT" sz="1600" dirty="0">
                <a:latin typeface="Book Antiqua" pitchFamily="18" charset="0"/>
              </a:rPr>
              <a:t>Non è prevista una riclassificazione degli esercizi precedenti a fini comparativi</a:t>
            </a:r>
          </a:p>
        </p:txBody>
      </p:sp>
      <p:sp>
        <p:nvSpPr>
          <p:cNvPr id="134161" name="AutoShape 24"/>
          <p:cNvSpPr>
            <a:spLocks/>
          </p:cNvSpPr>
          <p:nvPr/>
        </p:nvSpPr>
        <p:spPr bwMode="auto">
          <a:xfrm>
            <a:off x="3347864" y="2492896"/>
            <a:ext cx="143531" cy="4221014"/>
          </a:xfrm>
          <a:prstGeom prst="leftBrace">
            <a:avLst>
              <a:gd name="adj1" fmla="val 10177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7" name="Segnaposto numero diapositiva 1"/>
          <p:cNvSpPr>
            <a:spLocks noGrp="1"/>
          </p:cNvSpPr>
          <p:nvPr>
            <p:ph type="sldNum" sz="quarter" idx="12"/>
          </p:nvPr>
        </p:nvSpPr>
        <p:spPr bwMode="auto">
          <a:xfrm>
            <a:off x="8282880" y="5877272"/>
            <a:ext cx="609600" cy="521208"/>
          </a:xfrm>
          <a:prstGeom prst="rect">
            <a:avLst/>
          </a:prstGeom>
          <a:noFill/>
          <a:ln>
            <a:miter lim="800000"/>
            <a:headEnd/>
            <a:tailEnd/>
          </a:ln>
        </p:spPr>
        <p:txBody>
          <a:bodyPr/>
          <a:lstStyle/>
          <a:p>
            <a:fld id="{562E8DFE-8A3A-4321-9EC7-5DE27AFE85A8}" type="slidenum">
              <a:rPr lang="it-IT" sz="1000">
                <a:solidFill>
                  <a:schemeClr val="tx1"/>
                </a:solidFill>
                <a:latin typeface="Trebuchet MS" pitchFamily="34" charset="0"/>
              </a:rPr>
              <a:pPr/>
              <a:t>69</a:t>
            </a:fld>
            <a:endParaRPr lang="it-IT" sz="1000" dirty="0">
              <a:solidFill>
                <a:schemeClr val="tx1"/>
              </a:solidFill>
              <a:latin typeface="Trebuchet MS" pitchFamily="34" charset="0"/>
            </a:endParaRPr>
          </a:p>
        </p:txBody>
      </p:sp>
      <p:sp>
        <p:nvSpPr>
          <p:cNvPr id="41" name="Text Box 6">
            <a:extLst>
              <a:ext uri="{FF2B5EF4-FFF2-40B4-BE49-F238E27FC236}">
                <a16:creationId xmlns:a16="http://schemas.microsoft.com/office/drawing/2014/main" id="{2846C36F-73D3-4EB2-AAFA-2DC91858B990}"/>
              </a:ext>
            </a:extLst>
          </p:cNvPr>
          <p:cNvSpPr txBox="1">
            <a:spLocks noChangeArrowheads="1"/>
          </p:cNvSpPr>
          <p:nvPr/>
        </p:nvSpPr>
        <p:spPr bwMode="auto">
          <a:xfrm>
            <a:off x="1403648" y="4300407"/>
            <a:ext cx="23761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marL="0" indent="0" eaLnBrk="1" hangingPunct="1">
              <a:spcBef>
                <a:spcPct val="50000"/>
              </a:spcBef>
            </a:pPr>
            <a:r>
              <a:rPr lang="it-IT" dirty="0">
                <a:latin typeface="Book Antiqua" pitchFamily="18" charset="0"/>
              </a:rPr>
              <a:t>Rappresentazione Conto Economico</a:t>
            </a:r>
          </a:p>
        </p:txBody>
      </p:sp>
      <p:sp>
        <p:nvSpPr>
          <p:cNvPr id="42" name="Text Box 10">
            <a:extLst>
              <a:ext uri="{FF2B5EF4-FFF2-40B4-BE49-F238E27FC236}">
                <a16:creationId xmlns:a16="http://schemas.microsoft.com/office/drawing/2014/main" id="{A52475B7-0420-470C-9F5D-A59E37B04A37}"/>
              </a:ext>
            </a:extLst>
          </p:cNvPr>
          <p:cNvSpPr txBox="1">
            <a:spLocks noChangeArrowheads="1"/>
          </p:cNvSpPr>
          <p:nvPr/>
        </p:nvSpPr>
        <p:spPr bwMode="auto">
          <a:xfrm>
            <a:off x="3439302" y="2524336"/>
            <a:ext cx="5472559"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marL="0" indent="0" algn="just" eaLnBrk="1" hangingPunct="1">
              <a:spcBef>
                <a:spcPct val="50000"/>
              </a:spcBef>
            </a:pPr>
            <a:r>
              <a:rPr lang="it-IT" sz="1600" dirty="0">
                <a:latin typeface="Book Antiqua" pitchFamily="18" charset="0"/>
              </a:rPr>
              <a:t>L’evidenza distinta delle dismissioni deve essere data quando si è in presenza di un’operazione che ha riguardato un importante segmento operativo o riguarda una parte di un più ampio piano di dismissione di un segmento o nell’ipotesi di una partecipata acquisita con il solo scopo della futura alienazione.</a:t>
            </a:r>
          </a:p>
          <a:p>
            <a:pPr marL="0" indent="0" algn="just" eaLnBrk="1" hangingPunct="1">
              <a:spcBef>
                <a:spcPts val="0"/>
              </a:spcBef>
            </a:pPr>
            <a:r>
              <a:rPr lang="it-IT" sz="1600" dirty="0">
                <a:latin typeface="Book Antiqua" pitchFamily="18" charset="0"/>
              </a:rPr>
              <a:t>In una voce  del CE (salvo poi dettagliare la voce nelle note o nello stesso CE) vanno indicati:</a:t>
            </a:r>
          </a:p>
          <a:p>
            <a:pPr marL="0" indent="0" algn="just" eaLnBrk="1" hangingPunct="1">
              <a:spcBef>
                <a:spcPts val="0"/>
              </a:spcBef>
            </a:pPr>
            <a:r>
              <a:rPr lang="it-IT" sz="1600" dirty="0">
                <a:latin typeface="Book Antiqua" pitchFamily="18" charset="0"/>
              </a:rPr>
              <a:t>- Il risultato al netto delle tasse proveniente dalle dismissioni</a:t>
            </a:r>
          </a:p>
          <a:p>
            <a:pPr marL="0" indent="0" algn="just" eaLnBrk="1" hangingPunct="1">
              <a:spcBef>
                <a:spcPts val="0"/>
              </a:spcBef>
              <a:buFontTx/>
              <a:buChar char="-"/>
            </a:pPr>
            <a:r>
              <a:rPr lang="it-IT" sz="1600" dirty="0">
                <a:latin typeface="Book Antiqua" pitchFamily="18" charset="0"/>
              </a:rPr>
              <a:t>Il risultato al netto delle tasse derivante dalla valutazione di questi beni quando non sono ancora venduti (es. svalutazioni e rivalutazioni).</a:t>
            </a:r>
          </a:p>
          <a:p>
            <a:pPr marL="0" indent="0" algn="just" eaLnBrk="1" hangingPunct="1">
              <a:spcBef>
                <a:spcPct val="50000"/>
              </a:spcBef>
            </a:pPr>
            <a:r>
              <a:rPr lang="it-IT" sz="1600" dirty="0">
                <a:latin typeface="Book Antiqua" pitchFamily="18" charset="0"/>
              </a:rPr>
              <a:t>Sempre nelle note va indicato il flusso di cassa (distinguendo i flussi operativi da quelli di finanziamento e di investimento) riconducibile a questo tipo di operazioni</a:t>
            </a:r>
          </a:p>
        </p:txBody>
      </p:sp>
    </p:spTree>
    <p:extLst>
      <p:ext uri="{BB962C8B-B14F-4D97-AF65-F5344CB8AC3E}">
        <p14:creationId xmlns:p14="http://schemas.microsoft.com/office/powerpoint/2010/main" val="577613633"/>
      </p:ext>
    </p:extLst>
  </p:cSld>
  <p:clrMapOvr>
    <a:masterClrMapping/>
  </p:clrMapOvr>
</p:sld>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TM02892315[[fn=Filo]]</Template>
  <TotalTime>4540</TotalTime>
  <Words>9749</Words>
  <Application>Microsoft Office PowerPoint</Application>
  <PresentationFormat>Presentazione su schermo (4:3)</PresentationFormat>
  <Paragraphs>1671</Paragraphs>
  <Slides>69</Slides>
  <Notes>9</Notes>
  <HiddenSlides>0</HiddenSlides>
  <MMClips>0</MMClips>
  <ScaleCrop>false</ScaleCrop>
  <HeadingPairs>
    <vt:vector size="6" baseType="variant">
      <vt:variant>
        <vt:lpstr>Caratteri utilizzati</vt:lpstr>
      </vt:variant>
      <vt:variant>
        <vt:i4>12</vt:i4>
      </vt:variant>
      <vt:variant>
        <vt:lpstr>Tema</vt:lpstr>
      </vt:variant>
      <vt:variant>
        <vt:i4>1</vt:i4>
      </vt:variant>
      <vt:variant>
        <vt:lpstr>Titoli diapositive</vt:lpstr>
      </vt:variant>
      <vt:variant>
        <vt:i4>69</vt:i4>
      </vt:variant>
    </vt:vector>
  </HeadingPairs>
  <TitlesOfParts>
    <vt:vector size="82" baseType="lpstr">
      <vt:lpstr>ＭＳ Ｐゴシック</vt:lpstr>
      <vt:lpstr>ＭＳ Ｐゴシック</vt:lpstr>
      <vt:lpstr>Arial</vt:lpstr>
      <vt:lpstr>Book Antiqua</vt:lpstr>
      <vt:lpstr>Calibri</vt:lpstr>
      <vt:lpstr>Calibri Light</vt:lpstr>
      <vt:lpstr>Eras Demi ITC</vt:lpstr>
      <vt:lpstr>Tahoma</vt:lpstr>
      <vt:lpstr>Times New Roman</vt:lpstr>
      <vt:lpstr>Trebuchet MS</vt:lpstr>
      <vt:lpstr>Wingdings</vt:lpstr>
      <vt:lpstr>Wingdings 2</vt:lpstr>
      <vt:lpstr>HDOfficeLightV0</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Il nuovo  principio contabile internazionale  IFRS 16 Leases</vt:lpstr>
      <vt:lpstr>Presentazione standard di PowerPoint</vt:lpstr>
      <vt:lpstr>Novità nuovo standard IFRS 16</vt:lpstr>
      <vt:lpstr>Requisiti da rispettare per iscrivere un bene tra le ATTIVITÀ: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L’avviamento viene comunemente calcolato per differenza tra il valore di cessione di un’azienda o di un ramo di azienda ed il Capitale Netto di Funzionamento (C.N.F.) della stessa azienda espresso a valori correnti, denominato Capitale Netto Rettificato (C.N.R.) espresso anche con il simbolo K.</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Preferred Customer</dc:creator>
  <cp:lastModifiedBy>economia</cp:lastModifiedBy>
  <cp:revision>381</cp:revision>
  <cp:lastPrinted>2016-03-08T19:54:24Z</cp:lastPrinted>
  <dcterms:created xsi:type="dcterms:W3CDTF">2009-05-03T08:31:43Z</dcterms:created>
  <dcterms:modified xsi:type="dcterms:W3CDTF">2026-02-24T10:00:52Z</dcterms:modified>
</cp:coreProperties>
</file>