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8" r:id="rId2"/>
    <p:sldId id="277" r:id="rId3"/>
    <p:sldId id="318" r:id="rId4"/>
    <p:sldId id="258" r:id="rId5"/>
    <p:sldId id="280" r:id="rId6"/>
    <p:sldId id="257" r:id="rId7"/>
    <p:sldId id="281" r:id="rId8"/>
    <p:sldId id="271" r:id="rId9"/>
    <p:sldId id="282" r:id="rId10"/>
    <p:sldId id="325" r:id="rId11"/>
    <p:sldId id="285" r:id="rId12"/>
    <p:sldId id="284" r:id="rId13"/>
    <p:sldId id="288" r:id="rId14"/>
    <p:sldId id="290" r:id="rId15"/>
    <p:sldId id="327" r:id="rId16"/>
    <p:sldId id="259" r:id="rId17"/>
    <p:sldId id="260" r:id="rId18"/>
    <p:sldId id="291" r:id="rId19"/>
    <p:sldId id="304" r:id="rId20"/>
    <p:sldId id="305" r:id="rId21"/>
    <p:sldId id="273" r:id="rId22"/>
    <p:sldId id="294" r:id="rId23"/>
    <p:sldId id="292" r:id="rId24"/>
    <p:sldId id="293" r:id="rId25"/>
    <p:sldId id="295" r:id="rId26"/>
    <p:sldId id="343" r:id="rId27"/>
    <p:sldId id="296" r:id="rId28"/>
    <p:sldId id="297" r:id="rId29"/>
    <p:sldId id="328" r:id="rId30"/>
    <p:sldId id="300" r:id="rId31"/>
    <p:sldId id="341" r:id="rId32"/>
    <p:sldId id="314" r:id="rId33"/>
    <p:sldId id="332" r:id="rId34"/>
    <p:sldId id="333" r:id="rId35"/>
    <p:sldId id="261" r:id="rId36"/>
    <p:sldId id="302" r:id="rId37"/>
    <p:sldId id="267" r:id="rId38"/>
    <p:sldId id="303" r:id="rId39"/>
    <p:sldId id="262" r:id="rId40"/>
    <p:sldId id="268" r:id="rId41"/>
    <p:sldId id="289" r:id="rId42"/>
    <p:sldId id="269" r:id="rId43"/>
    <p:sldId id="264" r:id="rId44"/>
    <p:sldId id="270" r:id="rId45"/>
    <p:sldId id="315" r:id="rId46"/>
    <p:sldId id="345" r:id="rId47"/>
    <p:sldId id="344" r:id="rId48"/>
    <p:sldId id="313" r:id="rId49"/>
    <p:sldId id="326" r:id="rId50"/>
    <p:sldId id="346" r:id="rId51"/>
    <p:sldId id="307" r:id="rId52"/>
    <p:sldId id="347" r:id="rId53"/>
    <p:sldId id="316" r:id="rId5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80" autoAdjust="0"/>
    <p:restoredTop sz="94660"/>
  </p:normalViewPr>
  <p:slideViewPr>
    <p:cSldViewPr snapToGrid="0">
      <p:cViewPr varScale="1">
        <p:scale>
          <a:sx n="69" d="100"/>
          <a:sy n="69" d="100"/>
        </p:scale>
        <p:origin x="6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127D72A-7BF7-49F2-9429-F81F4B6C2000}" type="datetimeFigureOut">
              <a:rPr lang="it-IT" smtClean="0"/>
              <a:t>16/04/2026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127D72A-7BF7-49F2-9429-F81F4B6C2000}" type="datetimeFigureOut">
              <a:rPr lang="it-IT" smtClean="0"/>
              <a:t>16/04/2026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16/04/2026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16/04/2026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16/04/2026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16/04/2026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quod.lib.umich.edu/d/did/did2222.0001.427/--pin-making?rgn=main;view=fulltext"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dirty="0"/>
              <a:t>Lezione </a:t>
            </a:r>
            <a:r>
              <a:rPr lang="it-IT" sz="4200" dirty="0" smtClean="0"/>
              <a:t>03.26</a:t>
            </a:r>
            <a:r>
              <a:rPr lang="it-IT" sz="4200" dirty="0" smtClean="0"/>
              <a:t/>
            </a:r>
            <a:br>
              <a:rPr lang="it-IT" sz="4200" dirty="0" smtClean="0"/>
            </a:br>
            <a:r>
              <a:rPr lang="it-IT" sz="4200" dirty="0"/>
              <a:t/>
            </a:r>
            <a:br>
              <a:rPr lang="it-IT" sz="4200" dirty="0"/>
            </a:br>
            <a:r>
              <a:rPr lang="it-IT" sz="4200" dirty="0" smtClean="0"/>
              <a:t>Smith</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17.04.2026</a:t>
            </a:r>
            <a:endParaRPr lang="it-IT" dirty="0"/>
          </a:p>
        </p:txBody>
      </p:sp>
    </p:spTree>
    <p:extLst>
      <p:ext uri="{BB962C8B-B14F-4D97-AF65-F5344CB8AC3E}">
        <p14:creationId xmlns:p14="http://schemas.microsoft.com/office/powerpoint/2010/main" val="3542715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93644" y="535709"/>
            <a:ext cx="11251554" cy="5576572"/>
          </a:xfrm>
          <a:prstGeom prst="rect">
            <a:avLst/>
          </a:prstGeom>
        </p:spPr>
      </p:pic>
      <p:sp>
        <p:nvSpPr>
          <p:cNvPr id="5" name="CasellaDiTesto 4"/>
          <p:cNvSpPr txBox="1"/>
          <p:nvPr/>
        </p:nvSpPr>
        <p:spPr>
          <a:xfrm>
            <a:off x="3676073" y="6410036"/>
            <a:ext cx="6253018" cy="369332"/>
          </a:xfrm>
          <a:prstGeom prst="rect">
            <a:avLst/>
          </a:prstGeom>
          <a:noFill/>
        </p:spPr>
        <p:txBody>
          <a:bodyPr wrap="square" rtlCol="0">
            <a:spAutoFit/>
          </a:bodyPr>
          <a:lstStyle/>
          <a:p>
            <a:r>
              <a:rPr lang="it-IT" dirty="0" smtClean="0"/>
              <a:t>Il mondo nel 1776 . </a:t>
            </a:r>
            <a:r>
              <a:rPr lang="it-IT" dirty="0"/>
              <a:t>Fonte: https://i.redd.it/hcqjhv25c3x31.png</a:t>
            </a:r>
          </a:p>
        </p:txBody>
      </p:sp>
    </p:spTree>
    <p:extLst>
      <p:ext uri="{BB962C8B-B14F-4D97-AF65-F5344CB8AC3E}">
        <p14:creationId xmlns:p14="http://schemas.microsoft.com/office/powerpoint/2010/main" val="1716451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1756 Inizia la guerra dei sette anni che segnerà la sconfitta della Francia e la vittoria della GB in Europa e in America</a:t>
            </a:r>
          </a:p>
          <a:p>
            <a:r>
              <a:rPr lang="it-IT" dirty="0" smtClean="0"/>
              <a:t>1761 inizia l’era dei canali, vie d’acqua che favoriscono il collegamento fra città e campagne (consumo e produzione) prima dell’arrivo delle ferrovie</a:t>
            </a:r>
          </a:p>
          <a:p>
            <a:r>
              <a:rPr lang="it-IT" dirty="0" smtClean="0"/>
              <a:t>1759 Conquista inglese del Canada ai danni della Francia</a:t>
            </a:r>
          </a:p>
          <a:p>
            <a:r>
              <a:rPr lang="it-IT" dirty="0" smtClean="0"/>
              <a:t>1769 Watt brevetta la macchina a vapore</a:t>
            </a:r>
          </a:p>
          <a:p>
            <a:r>
              <a:rPr lang="it-IT" dirty="0" smtClean="0"/>
              <a:t>1770 viene inventato il telaio ad acqua e primi esperimenti in Francia di un carro a vapore. Seguono numerose invenzione</a:t>
            </a:r>
          </a:p>
          <a:p>
            <a:r>
              <a:rPr lang="it-IT" dirty="0" smtClean="0"/>
              <a:t>1776 Dichiarazione di indipendenza americana</a:t>
            </a:r>
          </a:p>
          <a:p>
            <a:r>
              <a:rPr lang="it-IT" dirty="0" smtClean="0"/>
              <a:t>1784 Espansione dell’industria del ferro e del carbone</a:t>
            </a:r>
          </a:p>
          <a:p>
            <a:r>
              <a:rPr lang="it-IT" dirty="0" smtClean="0"/>
              <a:t>1787 Viene pubblicata la Costituzione degli USA (entra in vigore due anni dopo)</a:t>
            </a:r>
          </a:p>
          <a:p>
            <a:r>
              <a:rPr lang="it-IT" dirty="0" smtClean="0"/>
              <a:t>1789 Scoppia la rivoluzione francese</a:t>
            </a:r>
            <a:endParaRPr lang="it-IT" dirty="0"/>
          </a:p>
        </p:txBody>
      </p:sp>
    </p:spTree>
    <p:extLst>
      <p:ext uri="{BB962C8B-B14F-4D97-AF65-F5344CB8AC3E}">
        <p14:creationId xmlns:p14="http://schemas.microsoft.com/office/powerpoint/2010/main" val="2204012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contesto </a:t>
            </a:r>
            <a:r>
              <a:rPr lang="it-IT" dirty="0" smtClean="0"/>
              <a:t>economico europeo</a:t>
            </a:r>
            <a:endParaRPr lang="it-IT" dirty="0"/>
          </a:p>
        </p:txBody>
      </p:sp>
      <p:sp>
        <p:nvSpPr>
          <p:cNvPr id="3" name="Segnaposto contenuto 2"/>
          <p:cNvSpPr>
            <a:spLocks noGrp="1"/>
          </p:cNvSpPr>
          <p:nvPr>
            <p:ph idx="1"/>
          </p:nvPr>
        </p:nvSpPr>
        <p:spPr>
          <a:xfrm>
            <a:off x="838199" y="1825625"/>
            <a:ext cx="10882745" cy="4815320"/>
          </a:xfrm>
        </p:spPr>
        <p:txBody>
          <a:bodyPr>
            <a:normAutofit fontScale="77500" lnSpcReduction="20000"/>
          </a:bodyPr>
          <a:lstStyle/>
          <a:p>
            <a:r>
              <a:rPr lang="it-IT" dirty="0">
                <a:solidFill>
                  <a:srgbClr val="FF0000"/>
                </a:solidFill>
              </a:rPr>
              <a:t>Trasformazione </a:t>
            </a:r>
            <a:r>
              <a:rPr lang="it-IT" dirty="0" smtClean="0">
                <a:solidFill>
                  <a:srgbClr val="FF0000"/>
                </a:solidFill>
              </a:rPr>
              <a:t>graduale della società e dell’economia </a:t>
            </a:r>
            <a:r>
              <a:rPr lang="it-IT" dirty="0" smtClean="0">
                <a:solidFill>
                  <a:srgbClr val="FF0000"/>
                </a:solidFill>
              </a:rPr>
              <a:t>in alcuni paesi europei (es. Inghilterra) </a:t>
            </a:r>
            <a:r>
              <a:rPr lang="it-IT" dirty="0" smtClean="0"/>
              <a:t>da completamente agricola </a:t>
            </a:r>
            <a:r>
              <a:rPr lang="it-IT" dirty="0"/>
              <a:t>(sussistenza, scarsità) a </a:t>
            </a:r>
            <a:r>
              <a:rPr lang="it-IT" dirty="0" smtClean="0"/>
              <a:t>progressivamente industriale </a:t>
            </a:r>
            <a:r>
              <a:rPr lang="it-IT" dirty="0"/>
              <a:t>(guadagno, producibilità</a:t>
            </a:r>
            <a:r>
              <a:rPr lang="it-IT" dirty="0" smtClean="0"/>
              <a:t>). Dal </a:t>
            </a:r>
            <a:r>
              <a:rPr lang="it-IT" dirty="0"/>
              <a:t>controllo statale delle attività economiche </a:t>
            </a:r>
            <a:r>
              <a:rPr lang="it-IT" dirty="0" smtClean="0"/>
              <a:t>e </a:t>
            </a:r>
            <a:r>
              <a:rPr lang="it-IT" dirty="0"/>
              <a:t>del </a:t>
            </a:r>
            <a:r>
              <a:rPr lang="it-IT" dirty="0" smtClean="0"/>
              <a:t>lavoro (proprio del mercantilismo) </a:t>
            </a:r>
            <a:r>
              <a:rPr lang="it-IT" dirty="0"/>
              <a:t>all’inizio del mondo della </a:t>
            </a:r>
            <a:r>
              <a:rPr lang="it-IT" dirty="0" smtClean="0"/>
              <a:t>libera iniziativa individuale, del capitalismo </a:t>
            </a:r>
            <a:r>
              <a:rPr lang="it-IT" dirty="0"/>
              <a:t>e della concorrenza basato </a:t>
            </a:r>
            <a:r>
              <a:rPr lang="it-IT" dirty="0" smtClean="0"/>
              <a:t>sulla libertà di scambio e sul mercato aperto (compreso il mercato delle materie prime). </a:t>
            </a:r>
            <a:endParaRPr lang="it-IT" dirty="0"/>
          </a:p>
          <a:p>
            <a:endParaRPr lang="it-IT" dirty="0"/>
          </a:p>
          <a:p>
            <a:r>
              <a:rPr lang="it-IT" dirty="0"/>
              <a:t>Ovviamente tutto questo è </a:t>
            </a:r>
            <a:r>
              <a:rPr lang="it-IT" dirty="0">
                <a:solidFill>
                  <a:srgbClr val="FF0000"/>
                </a:solidFill>
              </a:rPr>
              <a:t>rivoluzionario per il mondo anglosassone </a:t>
            </a:r>
            <a:r>
              <a:rPr lang="it-IT" dirty="0"/>
              <a:t>(</a:t>
            </a:r>
            <a:r>
              <a:rPr lang="it-IT" dirty="0" err="1"/>
              <a:t>les</a:t>
            </a:r>
            <a:r>
              <a:rPr lang="it-IT" dirty="0"/>
              <a:t> </a:t>
            </a:r>
            <a:r>
              <a:rPr lang="it-IT" dirty="0" err="1" smtClean="0"/>
              <a:t>économistes</a:t>
            </a:r>
            <a:r>
              <a:rPr lang="it-IT" dirty="0" smtClean="0"/>
              <a:t> </a:t>
            </a:r>
            <a:r>
              <a:rPr lang="it-IT" dirty="0"/>
              <a:t>sono in Francia non </a:t>
            </a:r>
            <a:r>
              <a:rPr lang="it-IT" dirty="0" smtClean="0"/>
              <a:t>in Gran Bretagna) </a:t>
            </a:r>
            <a:r>
              <a:rPr lang="it-IT" dirty="0"/>
              <a:t>che recepisce più facilmente i discorsi a favore del </a:t>
            </a:r>
            <a:r>
              <a:rPr lang="it-IT" dirty="0" smtClean="0"/>
              <a:t>libero scambio come </a:t>
            </a:r>
            <a:r>
              <a:rPr lang="it-IT" dirty="0"/>
              <a:t>strumento per arrivare alla ricchezza di tutti. Discorso più complesso la questione della liberalizzazione del prezzo del grano (il prezzo più importante del tempo, il prezzo della sopravvivenza). Liberalizzare o no il mercato del grano?</a:t>
            </a:r>
          </a:p>
          <a:p>
            <a:endParaRPr lang="it-IT" dirty="0"/>
          </a:p>
          <a:p>
            <a:r>
              <a:rPr lang="it-IT" dirty="0">
                <a:solidFill>
                  <a:srgbClr val="FF0000"/>
                </a:solidFill>
              </a:rPr>
              <a:t>Esiste un ordine in tutto questo? </a:t>
            </a:r>
            <a:r>
              <a:rPr lang="it-IT" dirty="0"/>
              <a:t>Dove porta? Quale ruolo gioca il mercato al suo interno? Le grandi domande tipiche di un economista </a:t>
            </a:r>
            <a:r>
              <a:rPr lang="it-IT" dirty="0" smtClean="0"/>
              <a:t>classico (</a:t>
            </a:r>
            <a:r>
              <a:rPr lang="it-IT" dirty="0" smtClean="0">
                <a:solidFill>
                  <a:srgbClr val="FF0000"/>
                </a:solidFill>
              </a:rPr>
              <a:t>dall’ordine naturale all’ordine spontaneo</a:t>
            </a:r>
            <a:r>
              <a:rPr lang="it-IT" dirty="0" smtClean="0"/>
              <a:t>)</a:t>
            </a:r>
            <a:endParaRPr lang="it-IT" dirty="0"/>
          </a:p>
        </p:txBody>
      </p:sp>
    </p:spTree>
    <p:extLst>
      <p:ext uri="{BB962C8B-B14F-4D97-AF65-F5344CB8AC3E}">
        <p14:creationId xmlns:p14="http://schemas.microsoft.com/office/powerpoint/2010/main" val="2493032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850553" y="844693"/>
            <a:ext cx="4116691" cy="5029633"/>
          </a:xfrm>
          <a:prstGeom prst="rect">
            <a:avLst/>
          </a:prstGeom>
        </p:spPr>
      </p:pic>
      <p:sp>
        <p:nvSpPr>
          <p:cNvPr id="5" name="Rettangolo 4"/>
          <p:cNvSpPr/>
          <p:nvPr/>
        </p:nvSpPr>
        <p:spPr>
          <a:xfrm>
            <a:off x="4681838" y="6181498"/>
            <a:ext cx="2680542" cy="369332"/>
          </a:xfrm>
          <a:prstGeom prst="rect">
            <a:avLst/>
          </a:prstGeom>
        </p:spPr>
        <p:txBody>
          <a:bodyPr wrap="none">
            <a:spAutoFit/>
          </a:bodyPr>
          <a:lstStyle/>
          <a:p>
            <a:r>
              <a:rPr lang="it-IT" dirty="0"/>
              <a:t>Adam Smith (1723 – 1790)</a:t>
            </a:r>
          </a:p>
        </p:txBody>
      </p:sp>
    </p:spTree>
    <p:extLst>
      <p:ext uri="{BB962C8B-B14F-4D97-AF65-F5344CB8AC3E}">
        <p14:creationId xmlns:p14="http://schemas.microsoft.com/office/powerpoint/2010/main" val="3440171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Riferimenti </a:t>
            </a:r>
            <a:r>
              <a:rPr lang="it-IT" dirty="0" err="1" smtClean="0"/>
              <a:t>bio</a:t>
            </a:r>
            <a:r>
              <a:rPr lang="it-IT" dirty="0" smtClean="0"/>
              <a:t>-bibliografici</a:t>
            </a:r>
            <a:endParaRPr lang="it-IT" dirty="0"/>
          </a:p>
        </p:txBody>
      </p:sp>
      <p:sp>
        <p:nvSpPr>
          <p:cNvPr id="3" name="Segnaposto contenuto 2"/>
          <p:cNvSpPr>
            <a:spLocks noGrp="1"/>
          </p:cNvSpPr>
          <p:nvPr>
            <p:ph idx="1"/>
          </p:nvPr>
        </p:nvSpPr>
        <p:spPr/>
        <p:txBody>
          <a:bodyPr>
            <a:normAutofit fontScale="70000" lnSpcReduction="20000"/>
          </a:bodyPr>
          <a:lstStyle/>
          <a:p>
            <a:pPr algn="just"/>
            <a:r>
              <a:rPr lang="it-IT" dirty="0"/>
              <a:t>Nasce il 5 giugno del 1723 Smith </a:t>
            </a:r>
            <a:r>
              <a:rPr lang="it-IT" dirty="0" smtClean="0"/>
              <a:t>nasce </a:t>
            </a:r>
            <a:r>
              <a:rPr lang="it-IT" dirty="0"/>
              <a:t>a </a:t>
            </a:r>
            <a:r>
              <a:rPr lang="it-IT" dirty="0" err="1" smtClean="0"/>
              <a:t>Kirckaldy</a:t>
            </a:r>
            <a:r>
              <a:rPr lang="it-IT" dirty="0"/>
              <a:t>, vicino a </a:t>
            </a:r>
            <a:r>
              <a:rPr lang="it-IT" dirty="0" smtClean="0"/>
              <a:t>Edimburgo</a:t>
            </a:r>
            <a:r>
              <a:rPr lang="it-IT" dirty="0"/>
              <a:t>, </a:t>
            </a:r>
            <a:r>
              <a:rPr lang="it-IT" dirty="0" smtClean="0"/>
              <a:t>Scozia. </a:t>
            </a:r>
            <a:r>
              <a:rPr lang="it-IT" dirty="0"/>
              <a:t>Il padre, importante funzionario pubblico, muore prima della sua nascita. </a:t>
            </a:r>
          </a:p>
          <a:p>
            <a:pPr algn="just"/>
            <a:r>
              <a:rPr lang="it-IT" dirty="0"/>
              <a:t>Studia a Glasgow (1737-1740) e a </a:t>
            </a:r>
            <a:r>
              <a:rPr lang="it-IT" dirty="0" smtClean="0"/>
              <a:t>Oxford </a:t>
            </a:r>
            <a:r>
              <a:rPr lang="it-IT" dirty="0"/>
              <a:t>(1740-1746) [formazione di un giovane intellettuale brillante, </a:t>
            </a:r>
            <a:r>
              <a:rPr lang="it-IT" dirty="0" smtClean="0"/>
              <a:t>influenza </a:t>
            </a:r>
            <a:r>
              <a:rPr lang="it-IT" dirty="0"/>
              <a:t>di </a:t>
            </a:r>
            <a:r>
              <a:rPr lang="it-IT" dirty="0" err="1" smtClean="0"/>
              <a:t>Hutcheson</a:t>
            </a:r>
            <a:r>
              <a:rPr lang="it-IT" dirty="0" smtClean="0"/>
              <a:t>, delusione a Oxford] </a:t>
            </a:r>
            <a:endParaRPr lang="it-IT" dirty="0"/>
          </a:p>
          <a:p>
            <a:r>
              <a:rPr lang="it-IT" dirty="0"/>
              <a:t>Professore di retorica e Edimburgo (1748-1751, amicizia con </a:t>
            </a:r>
            <a:r>
              <a:rPr lang="it-IT" dirty="0" smtClean="0"/>
              <a:t>Hume) </a:t>
            </a:r>
            <a:r>
              <a:rPr lang="it-IT" dirty="0"/>
              <a:t>e di Filosofia morale a Glasgow (1751-1764) [the </a:t>
            </a:r>
            <a:r>
              <a:rPr lang="it-IT" dirty="0" err="1"/>
              <a:t>absent-minded</a:t>
            </a:r>
            <a:r>
              <a:rPr lang="it-IT" dirty="0"/>
              <a:t> </a:t>
            </a:r>
            <a:r>
              <a:rPr lang="it-IT" dirty="0" smtClean="0"/>
              <a:t>professor, </a:t>
            </a:r>
            <a:r>
              <a:rPr lang="it-IT" i="1" dirty="0" smtClean="0"/>
              <a:t>il periodo più utile e perciò più felice e onorevole della mia vita</a:t>
            </a:r>
            <a:r>
              <a:rPr lang="it-IT" dirty="0" smtClean="0"/>
              <a:t>]</a:t>
            </a:r>
            <a:endParaRPr lang="it-IT" dirty="0"/>
          </a:p>
          <a:p>
            <a:pPr algn="just"/>
            <a:r>
              <a:rPr lang="it-IT" dirty="0"/>
              <a:t>Nel </a:t>
            </a:r>
            <a:r>
              <a:rPr lang="it-IT" dirty="0" smtClean="0"/>
              <a:t>1764–1766 </a:t>
            </a:r>
            <a:r>
              <a:rPr lang="it-IT" dirty="0"/>
              <a:t>fa un lungo viaggio in </a:t>
            </a:r>
            <a:r>
              <a:rPr lang="it-IT" dirty="0" smtClean="0"/>
              <a:t>Europa a seguito del duca di </a:t>
            </a:r>
            <a:r>
              <a:rPr lang="it-IT" dirty="0" err="1" smtClean="0"/>
              <a:t>Buccleugh</a:t>
            </a:r>
            <a:r>
              <a:rPr lang="it-IT" dirty="0" smtClean="0"/>
              <a:t>. </a:t>
            </a:r>
            <a:r>
              <a:rPr lang="it-IT" dirty="0"/>
              <a:t>A Parigi conosce gli Enciclopedisti, Quesnay (Scuola fisiocratica) </a:t>
            </a:r>
            <a:r>
              <a:rPr lang="it-IT" dirty="0" err="1"/>
              <a:t>Turgot</a:t>
            </a:r>
            <a:r>
              <a:rPr lang="it-IT" dirty="0"/>
              <a:t>, Voltaire e molti altri</a:t>
            </a:r>
          </a:p>
          <a:p>
            <a:pPr algn="just"/>
            <a:r>
              <a:rPr lang="it-IT" dirty="0"/>
              <a:t>Pubblica la </a:t>
            </a:r>
            <a:r>
              <a:rPr lang="it-IT" i="1" dirty="0"/>
              <a:t>Teoria dei sentimenti morali </a:t>
            </a:r>
            <a:r>
              <a:rPr lang="it-IT" dirty="0"/>
              <a:t>nel 1759 (prima edizione) e </a:t>
            </a:r>
            <a:r>
              <a:rPr lang="it-IT" i="1" dirty="0"/>
              <a:t>An </a:t>
            </a:r>
            <a:r>
              <a:rPr lang="it-IT" i="1" dirty="0" err="1"/>
              <a:t>Inquiry</a:t>
            </a:r>
            <a:r>
              <a:rPr lang="it-IT" i="1" dirty="0"/>
              <a:t> </a:t>
            </a:r>
            <a:r>
              <a:rPr lang="it-IT" i="1" dirty="0" err="1"/>
              <a:t>into</a:t>
            </a:r>
            <a:r>
              <a:rPr lang="it-IT" i="1" dirty="0"/>
              <a:t> the Nature and </a:t>
            </a:r>
            <a:r>
              <a:rPr lang="it-IT" i="1" dirty="0" err="1"/>
              <a:t>Causes</a:t>
            </a:r>
            <a:r>
              <a:rPr lang="it-IT" i="1" dirty="0"/>
              <a:t> of the </a:t>
            </a:r>
            <a:r>
              <a:rPr lang="it-IT" i="1" dirty="0" err="1"/>
              <a:t>Wealth</a:t>
            </a:r>
            <a:r>
              <a:rPr lang="it-IT" i="1" dirty="0"/>
              <a:t> of Nations (Ricchezza delle Nazioni) </a:t>
            </a:r>
            <a:r>
              <a:rPr lang="it-IT" dirty="0"/>
              <a:t> nel 1776. </a:t>
            </a:r>
            <a:r>
              <a:rPr lang="it-IT" dirty="0" smtClean="0"/>
              <a:t>Come </a:t>
            </a:r>
            <a:r>
              <a:rPr lang="it-IT" dirty="0"/>
              <a:t>Hume ( e molti altri ), Smith esplora la relazione tra la fine del feudalesimo/ nascita della “società commerciale”  e progresso sociale e virtù morali </a:t>
            </a:r>
          </a:p>
          <a:p>
            <a:r>
              <a:rPr lang="it-IT" dirty="0" smtClean="0"/>
              <a:t>Dal </a:t>
            </a:r>
            <a:r>
              <a:rPr lang="it-IT" dirty="0"/>
              <a:t>1778 al 1790 Commissario alle dogane </a:t>
            </a:r>
            <a:r>
              <a:rPr lang="it-IT" dirty="0" smtClean="0"/>
              <a:t>e poi rettore dell’università di Glasgow. </a:t>
            </a:r>
          </a:p>
          <a:p>
            <a:r>
              <a:rPr lang="it-IT" dirty="0"/>
              <a:t>Muore a </a:t>
            </a:r>
            <a:r>
              <a:rPr lang="it-IT" dirty="0" err="1"/>
              <a:t>Edinburgo</a:t>
            </a:r>
            <a:r>
              <a:rPr lang="it-IT" dirty="0"/>
              <a:t> nel 1790, poco dopo la pubblicazione della </a:t>
            </a:r>
            <a:r>
              <a:rPr lang="it-IT" b="1" dirty="0"/>
              <a:t>sesta</a:t>
            </a:r>
            <a:r>
              <a:rPr lang="it-IT" dirty="0"/>
              <a:t> edizione della </a:t>
            </a:r>
            <a:r>
              <a:rPr lang="it-IT" i="1" dirty="0"/>
              <a:t>Teoria dei Sentimenti Morali</a:t>
            </a:r>
          </a:p>
          <a:p>
            <a:endParaRPr lang="it-IT" dirty="0"/>
          </a:p>
        </p:txBody>
      </p:sp>
    </p:spTree>
    <p:extLst>
      <p:ext uri="{BB962C8B-B14F-4D97-AF65-F5344CB8AC3E}">
        <p14:creationId xmlns:p14="http://schemas.microsoft.com/office/powerpoint/2010/main" val="342090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539999" y="956251"/>
            <a:ext cx="7786256" cy="5231390"/>
          </a:xfrm>
          <a:prstGeom prst="rect">
            <a:avLst/>
          </a:prstGeom>
        </p:spPr>
      </p:pic>
    </p:spTree>
    <p:extLst>
      <p:ext uri="{BB962C8B-B14F-4D97-AF65-F5344CB8AC3E}">
        <p14:creationId xmlns:p14="http://schemas.microsoft.com/office/powerpoint/2010/main" val="114992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Il contesto culturale: Illuminismo scozzese</a:t>
            </a:r>
          </a:p>
        </p:txBody>
      </p:sp>
      <p:sp>
        <p:nvSpPr>
          <p:cNvPr id="3" name="Segnaposto contenuto 2"/>
          <p:cNvSpPr>
            <a:spLocks noGrp="1"/>
          </p:cNvSpPr>
          <p:nvPr>
            <p:ph idx="1"/>
          </p:nvPr>
        </p:nvSpPr>
        <p:spPr>
          <a:xfrm>
            <a:off x="618837" y="1511588"/>
            <a:ext cx="11157527" cy="4913105"/>
          </a:xfrm>
        </p:spPr>
        <p:txBody>
          <a:bodyPr>
            <a:normAutofit lnSpcReduction="10000"/>
          </a:bodyPr>
          <a:lstStyle/>
          <a:p>
            <a:r>
              <a:rPr lang="it-IT" sz="2600" dirty="0">
                <a:solidFill>
                  <a:srgbClr val="FF0000"/>
                </a:solidFill>
              </a:rPr>
              <a:t>Riflessione  sul progresso della società </a:t>
            </a:r>
            <a:r>
              <a:rPr lang="it-IT" sz="2600" dirty="0"/>
              <a:t>nella sua dimensione, politica, sociale, etica, istituzionale, giuridica, storica ed economica (filosofia morale = scienze umane). </a:t>
            </a:r>
            <a:endParaRPr lang="it-IT" sz="2600" dirty="0" smtClean="0"/>
          </a:p>
          <a:p>
            <a:r>
              <a:rPr lang="it-IT" sz="2600" dirty="0" smtClean="0">
                <a:solidFill>
                  <a:srgbClr val="FF0000"/>
                </a:solidFill>
              </a:rPr>
              <a:t>Emancipazione </a:t>
            </a:r>
            <a:r>
              <a:rPr lang="it-IT" sz="2600" dirty="0">
                <a:solidFill>
                  <a:srgbClr val="FF0000"/>
                </a:solidFill>
              </a:rPr>
              <a:t>dalla religione </a:t>
            </a:r>
            <a:r>
              <a:rPr lang="it-IT" sz="2600" dirty="0"/>
              <a:t>e </a:t>
            </a:r>
            <a:r>
              <a:rPr lang="it-IT" sz="2600" dirty="0" smtClean="0"/>
              <a:t>conseguente </a:t>
            </a:r>
            <a:r>
              <a:rPr lang="it-IT" sz="2600" dirty="0"/>
              <a:t>bisogno di </a:t>
            </a:r>
            <a:r>
              <a:rPr lang="it-IT" sz="2600" dirty="0" smtClean="0"/>
              <a:t>elaborare una giustificazione della vita associata senza far ricorso ai principi di autorità e fedeltà, fondati sull’assunto dell’esistenza di Dio. </a:t>
            </a:r>
          </a:p>
          <a:p>
            <a:r>
              <a:rPr lang="it-IT" sz="2600" dirty="0" smtClean="0"/>
              <a:t>Possibilità </a:t>
            </a:r>
            <a:r>
              <a:rPr lang="it-IT" sz="2600" dirty="0"/>
              <a:t>di studiare il comportamento umano </a:t>
            </a:r>
            <a:r>
              <a:rPr lang="it-IT" sz="2600" dirty="0" smtClean="0"/>
              <a:t>e la società anche </a:t>
            </a:r>
            <a:r>
              <a:rPr lang="it-IT" sz="2600" dirty="0"/>
              <a:t>applicando il </a:t>
            </a:r>
            <a:r>
              <a:rPr lang="it-IT" sz="2600" dirty="0">
                <a:solidFill>
                  <a:srgbClr val="FF0000"/>
                </a:solidFill>
              </a:rPr>
              <a:t>metodo delle scienze naturali </a:t>
            </a:r>
            <a:r>
              <a:rPr lang="it-IT" sz="2600" dirty="0"/>
              <a:t>(</a:t>
            </a:r>
            <a:r>
              <a:rPr lang="it-IT" sz="2600" dirty="0" smtClean="0"/>
              <a:t>Hume e l’influenza delle scienze naturali sulle scienze sociali). </a:t>
            </a:r>
          </a:p>
          <a:p>
            <a:r>
              <a:rPr lang="it-IT" sz="2600" dirty="0" smtClean="0">
                <a:solidFill>
                  <a:srgbClr val="FF0000"/>
                </a:solidFill>
              </a:rPr>
              <a:t>Visione </a:t>
            </a:r>
            <a:r>
              <a:rPr lang="it-IT" sz="2600" dirty="0">
                <a:solidFill>
                  <a:srgbClr val="FF0000"/>
                </a:solidFill>
              </a:rPr>
              <a:t>dell’uniformità tra gli uomini</a:t>
            </a:r>
            <a:r>
              <a:rPr lang="it-IT" sz="2600" dirty="0"/>
              <a:t> (benessere della nazione come benessere della </a:t>
            </a:r>
            <a:r>
              <a:rPr lang="it-IT" sz="2600" dirty="0" smtClean="0"/>
              <a:t>collettività), </a:t>
            </a:r>
            <a:r>
              <a:rPr lang="it-IT" sz="2600" dirty="0"/>
              <a:t>tra interessi individuali e benevolenza nei confronti degli altri</a:t>
            </a:r>
            <a:r>
              <a:rPr lang="it-IT" sz="2600" dirty="0" smtClean="0"/>
              <a:t>. </a:t>
            </a:r>
            <a:r>
              <a:rPr lang="it-IT" sz="2600" dirty="0" smtClean="0">
                <a:solidFill>
                  <a:srgbClr val="FF0000"/>
                </a:solidFill>
              </a:rPr>
              <a:t>La </a:t>
            </a:r>
            <a:r>
              <a:rPr lang="it-IT" sz="2600" dirty="0">
                <a:solidFill>
                  <a:srgbClr val="FF0000"/>
                </a:solidFill>
              </a:rPr>
              <a:t>socialità come dimensione fondamentale della vita </a:t>
            </a:r>
            <a:r>
              <a:rPr lang="it-IT" sz="2600" dirty="0" smtClean="0">
                <a:solidFill>
                  <a:srgbClr val="FF0000"/>
                </a:solidFill>
              </a:rPr>
              <a:t>umana</a:t>
            </a:r>
            <a:r>
              <a:rPr lang="it-IT" sz="2600" dirty="0" smtClean="0"/>
              <a:t>. La </a:t>
            </a:r>
            <a:r>
              <a:rPr lang="it-IT" sz="2600" dirty="0"/>
              <a:t>società come una «bella e nobile macchina» che può essere migliorata attraverso un sperimentazione </a:t>
            </a:r>
            <a:r>
              <a:rPr lang="it-IT" sz="2600" dirty="0" smtClean="0"/>
              <a:t>costante.</a:t>
            </a:r>
            <a:endParaRPr lang="it-IT" sz="2600" dirty="0"/>
          </a:p>
          <a:p>
            <a:endParaRPr lang="it-IT" dirty="0"/>
          </a:p>
          <a:p>
            <a:endParaRPr lang="it-IT" dirty="0"/>
          </a:p>
        </p:txBody>
      </p:sp>
    </p:spTree>
    <p:extLst>
      <p:ext uri="{BB962C8B-B14F-4D97-AF65-F5344CB8AC3E}">
        <p14:creationId xmlns:p14="http://schemas.microsoft.com/office/powerpoint/2010/main" val="2073034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84984"/>
          </a:xfrm>
        </p:spPr>
        <p:txBody>
          <a:bodyPr/>
          <a:lstStyle/>
          <a:p>
            <a:pPr algn="ctr"/>
            <a:r>
              <a:rPr lang="it-IT" dirty="0" smtClean="0"/>
              <a:t>La Teoria dei Sentimenti Morali (TMS)</a:t>
            </a:r>
            <a:endParaRPr lang="en-GB" dirty="0"/>
          </a:p>
        </p:txBody>
      </p:sp>
      <p:sp>
        <p:nvSpPr>
          <p:cNvPr id="3" name="Segnaposto contenuto 2"/>
          <p:cNvSpPr>
            <a:spLocks noGrp="1"/>
          </p:cNvSpPr>
          <p:nvPr>
            <p:ph idx="1"/>
          </p:nvPr>
        </p:nvSpPr>
        <p:spPr/>
        <p:txBody>
          <a:bodyPr>
            <a:normAutofit fontScale="85000" lnSpcReduction="10000"/>
          </a:bodyPr>
          <a:lstStyle/>
          <a:p>
            <a:pPr algn="just"/>
            <a:r>
              <a:rPr lang="it-IT" dirty="0" smtClean="0"/>
              <a:t>La TMS è un lavoro di etica che presenta la teoria morale di Smith</a:t>
            </a:r>
          </a:p>
          <a:p>
            <a:pPr algn="just"/>
            <a:r>
              <a:rPr lang="it-IT" dirty="0"/>
              <a:t>I</a:t>
            </a:r>
            <a:r>
              <a:rPr lang="it-IT" dirty="0" smtClean="0"/>
              <a:t>n particolare, tratta di una </a:t>
            </a:r>
            <a:r>
              <a:rPr lang="it-IT" dirty="0" smtClean="0">
                <a:solidFill>
                  <a:srgbClr val="FF0000"/>
                </a:solidFill>
              </a:rPr>
              <a:t>teoria dell'uomo nella società</a:t>
            </a:r>
            <a:r>
              <a:rPr lang="it-IT" dirty="0" smtClean="0"/>
              <a:t>, basata sull'opposizione tra "passioni sociali" e "passioni egoistiche". (coesistenza di passioni contrastanti)</a:t>
            </a:r>
          </a:p>
          <a:p>
            <a:pPr algn="just"/>
            <a:r>
              <a:rPr lang="it-IT" dirty="0" smtClean="0"/>
              <a:t>Smith ha una concezione dell’uomo come un soggetto caratterizzato da sentimenti diversi e contrastanti (</a:t>
            </a:r>
            <a:r>
              <a:rPr lang="it-IT" dirty="0" smtClean="0">
                <a:solidFill>
                  <a:srgbClr val="FF0000"/>
                </a:solidFill>
              </a:rPr>
              <a:t>Io multidimensionale</a:t>
            </a:r>
            <a:r>
              <a:rPr lang="it-IT" dirty="0" smtClean="0"/>
              <a:t>).</a:t>
            </a:r>
          </a:p>
          <a:p>
            <a:pPr algn="just"/>
            <a:r>
              <a:rPr lang="it-IT" dirty="0" smtClean="0"/>
              <a:t>Tra le </a:t>
            </a:r>
            <a:r>
              <a:rPr lang="it-IT" dirty="0" smtClean="0">
                <a:solidFill>
                  <a:srgbClr val="FF0000"/>
                </a:solidFill>
              </a:rPr>
              <a:t>passioni egoistiche</a:t>
            </a:r>
            <a:r>
              <a:rPr lang="it-IT" dirty="0" smtClean="0"/>
              <a:t>, i sentimenti orientati all’IO, ci sono il </a:t>
            </a:r>
            <a:r>
              <a:rPr lang="it-IT" dirty="0" smtClean="0">
                <a:solidFill>
                  <a:srgbClr val="FF0000"/>
                </a:solidFill>
              </a:rPr>
              <a:t>desiderio di migliorare </a:t>
            </a:r>
            <a:r>
              <a:rPr lang="it-IT" dirty="0" smtClean="0"/>
              <a:t>la propria vita, il desiderio di stima sociale (orgoglio, </a:t>
            </a:r>
            <a:r>
              <a:rPr lang="it-IT" dirty="0" smtClean="0">
                <a:solidFill>
                  <a:srgbClr val="FF0000"/>
                </a:solidFill>
              </a:rPr>
              <a:t>senso dell’onore</a:t>
            </a:r>
            <a:r>
              <a:rPr lang="it-IT" dirty="0" smtClean="0"/>
              <a:t>), il desiderio di essere ammirati dagli altri (vanità), il desiderio di accumulare proprietà e ricchezze (avarizia), il desiderio di potere e di dominare gli altri, il desiderio di condurre una vita facile e scansare le fatiche (SZ 2017, pp. 109-110)</a:t>
            </a:r>
          </a:p>
          <a:p>
            <a:pPr algn="just"/>
            <a:r>
              <a:rPr lang="it-IT" dirty="0" smtClean="0"/>
              <a:t>Tra le </a:t>
            </a:r>
            <a:r>
              <a:rPr lang="it-IT" dirty="0" smtClean="0">
                <a:solidFill>
                  <a:srgbClr val="FF0000"/>
                </a:solidFill>
              </a:rPr>
              <a:t>passioni sociali</a:t>
            </a:r>
            <a:r>
              <a:rPr lang="it-IT" dirty="0" smtClean="0"/>
              <a:t>, i sentimenti orientati agli altri, ci sono la </a:t>
            </a:r>
            <a:r>
              <a:rPr lang="it-IT" dirty="0" smtClean="0">
                <a:solidFill>
                  <a:srgbClr val="FF0000"/>
                </a:solidFill>
              </a:rPr>
              <a:t>benevolenza</a:t>
            </a:r>
            <a:r>
              <a:rPr lang="it-IT" dirty="0" smtClean="0"/>
              <a:t> (compiacere il prossimo, cooperare) e la </a:t>
            </a:r>
            <a:r>
              <a:rPr lang="it-IT" dirty="0" smtClean="0">
                <a:solidFill>
                  <a:srgbClr val="FF0000"/>
                </a:solidFill>
              </a:rPr>
              <a:t>simpatia</a:t>
            </a:r>
            <a:r>
              <a:rPr lang="it-IT" dirty="0" smtClean="0"/>
              <a:t>.</a:t>
            </a:r>
          </a:p>
        </p:txBody>
      </p:sp>
    </p:spTree>
    <p:extLst>
      <p:ext uri="{BB962C8B-B14F-4D97-AF65-F5344CB8AC3E}">
        <p14:creationId xmlns:p14="http://schemas.microsoft.com/office/powerpoint/2010/main" val="20931575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Teoria dei Sentimenti Morali (TMS), 2</a:t>
            </a:r>
            <a:endParaRPr lang="en-GB" dirty="0"/>
          </a:p>
        </p:txBody>
      </p:sp>
      <p:sp>
        <p:nvSpPr>
          <p:cNvPr id="3" name="Segnaposto contenuto 2"/>
          <p:cNvSpPr>
            <a:spLocks noGrp="1"/>
          </p:cNvSpPr>
          <p:nvPr>
            <p:ph idx="1"/>
          </p:nvPr>
        </p:nvSpPr>
        <p:spPr/>
        <p:txBody>
          <a:bodyPr>
            <a:normAutofit fontScale="77500" lnSpcReduction="20000"/>
          </a:bodyPr>
          <a:lstStyle/>
          <a:p>
            <a:pPr algn="just"/>
            <a:r>
              <a:rPr lang="it-IT" dirty="0" smtClean="0"/>
              <a:t>La "</a:t>
            </a:r>
            <a:r>
              <a:rPr lang="it-IT" dirty="0" smtClean="0">
                <a:solidFill>
                  <a:srgbClr val="FF0000"/>
                </a:solidFill>
              </a:rPr>
              <a:t>simpatia</a:t>
            </a:r>
            <a:r>
              <a:rPr lang="it-IT" dirty="0" smtClean="0"/>
              <a:t>" è un concetto chiave della TMS. Basata sull'immaginazione, è la capacità che abbiamo di metterci al posto degli altri. </a:t>
            </a:r>
            <a:r>
              <a:rPr lang="it-IT" dirty="0" smtClean="0">
                <a:solidFill>
                  <a:srgbClr val="FF0000"/>
                </a:solidFill>
              </a:rPr>
              <a:t>Noi «simpatizziamo»</a:t>
            </a:r>
            <a:r>
              <a:rPr lang="it-IT" dirty="0" smtClean="0"/>
              <a:t> quando ci chiediamo: «cosa proverei se fossi al suo posto?» (ambiguità della simpatia smithiana, capacità d’immedesimazione e strumento di controllo) </a:t>
            </a:r>
          </a:p>
          <a:p>
            <a:pPr algn="just"/>
            <a:endParaRPr lang="it-IT" dirty="0" smtClean="0"/>
          </a:p>
          <a:p>
            <a:pPr algn="just"/>
            <a:r>
              <a:rPr lang="it-IT" dirty="0" smtClean="0"/>
              <a:t>Approviamo un comportamento o un’azione compiuta da un altro quando, mettendoci al suo posto, proviamo gli stessi sentimenti che spingono l’altro a compiere quell’azione. Si raggiunge un grado di approvazione più alto quando crediamo che uno </a:t>
            </a:r>
            <a:r>
              <a:rPr lang="it-IT" dirty="0" smtClean="0">
                <a:solidFill>
                  <a:srgbClr val="FF0000"/>
                </a:solidFill>
              </a:rPr>
              <a:t>"spettatore imparziale"</a:t>
            </a:r>
            <a:r>
              <a:rPr lang="it-IT" dirty="0" smtClean="0"/>
              <a:t>, se fosse al posto di compie l’azione, proverebbe i suoi stessi sentimenti. </a:t>
            </a:r>
          </a:p>
          <a:p>
            <a:pPr algn="just"/>
            <a:endParaRPr lang="it-IT" dirty="0" smtClean="0"/>
          </a:p>
          <a:p>
            <a:pPr marL="0" indent="0" algn="just">
              <a:buNone/>
            </a:pPr>
            <a:r>
              <a:rPr lang="it-IT" dirty="0"/>
              <a:t>«</a:t>
            </a:r>
            <a:r>
              <a:rPr lang="it-IT" i="1" dirty="0">
                <a:solidFill>
                  <a:srgbClr val="FF0000"/>
                </a:solidFill>
              </a:rPr>
              <a:t>The </a:t>
            </a:r>
            <a:r>
              <a:rPr lang="it-IT" i="1" dirty="0" err="1">
                <a:solidFill>
                  <a:srgbClr val="FF0000"/>
                </a:solidFill>
              </a:rPr>
              <a:t>chief</a:t>
            </a:r>
            <a:r>
              <a:rPr lang="it-IT" i="1" dirty="0">
                <a:solidFill>
                  <a:srgbClr val="FF0000"/>
                </a:solidFill>
              </a:rPr>
              <a:t> part of human </a:t>
            </a:r>
            <a:r>
              <a:rPr lang="it-IT" i="1" dirty="0" err="1">
                <a:solidFill>
                  <a:srgbClr val="FF0000"/>
                </a:solidFill>
              </a:rPr>
              <a:t>happiness</a:t>
            </a:r>
            <a:r>
              <a:rPr lang="it-IT" i="1" dirty="0">
                <a:solidFill>
                  <a:srgbClr val="FF0000"/>
                </a:solidFill>
              </a:rPr>
              <a:t> </a:t>
            </a:r>
            <a:r>
              <a:rPr lang="it-IT" i="1" dirty="0" err="1">
                <a:solidFill>
                  <a:srgbClr val="FF0000"/>
                </a:solidFill>
              </a:rPr>
              <a:t>arises</a:t>
            </a:r>
            <a:r>
              <a:rPr lang="it-IT" i="1" dirty="0">
                <a:solidFill>
                  <a:srgbClr val="FF0000"/>
                </a:solidFill>
              </a:rPr>
              <a:t> from the </a:t>
            </a:r>
            <a:r>
              <a:rPr lang="it-IT" i="1" dirty="0" err="1">
                <a:solidFill>
                  <a:srgbClr val="FF0000"/>
                </a:solidFill>
              </a:rPr>
              <a:t>consciousness</a:t>
            </a:r>
            <a:r>
              <a:rPr lang="it-IT" i="1" dirty="0">
                <a:solidFill>
                  <a:srgbClr val="FF0000"/>
                </a:solidFill>
              </a:rPr>
              <a:t> of </a:t>
            </a:r>
            <a:r>
              <a:rPr lang="it-IT" i="1" dirty="0" err="1">
                <a:solidFill>
                  <a:srgbClr val="FF0000"/>
                </a:solidFill>
              </a:rPr>
              <a:t>being</a:t>
            </a:r>
            <a:r>
              <a:rPr lang="it-IT" i="1" dirty="0">
                <a:solidFill>
                  <a:srgbClr val="FF0000"/>
                </a:solidFill>
              </a:rPr>
              <a:t> </a:t>
            </a:r>
            <a:r>
              <a:rPr lang="it-IT" i="1" dirty="0" err="1">
                <a:solidFill>
                  <a:srgbClr val="FF0000"/>
                </a:solidFill>
              </a:rPr>
              <a:t>beloved</a:t>
            </a:r>
            <a:r>
              <a:rPr lang="it-IT" i="1" dirty="0"/>
              <a:t>; </a:t>
            </a:r>
            <a:r>
              <a:rPr lang="it-IT" i="1" dirty="0" err="1"/>
              <a:t>sympathy</a:t>
            </a:r>
            <a:r>
              <a:rPr lang="it-IT" i="1" dirty="0"/>
              <a:t>, </a:t>
            </a:r>
            <a:r>
              <a:rPr lang="it-IT" i="1" dirty="0" err="1"/>
              <a:t>namely</a:t>
            </a:r>
            <a:r>
              <a:rPr lang="it-IT" i="1" dirty="0"/>
              <a:t> the </a:t>
            </a:r>
            <a:r>
              <a:rPr lang="it-IT" i="1" dirty="0" err="1"/>
              <a:t>ability</a:t>
            </a:r>
            <a:r>
              <a:rPr lang="it-IT" i="1" dirty="0"/>
              <a:t> to share the feelings of </a:t>
            </a:r>
            <a:r>
              <a:rPr lang="it-IT" i="1" dirty="0" err="1"/>
              <a:t>others</a:t>
            </a:r>
            <a:r>
              <a:rPr lang="it-IT" i="1" dirty="0"/>
              <a:t>, </a:t>
            </a:r>
            <a:r>
              <a:rPr lang="it-IT" i="1" dirty="0" err="1"/>
              <a:t>leads</a:t>
            </a:r>
            <a:r>
              <a:rPr lang="it-IT" i="1" dirty="0"/>
              <a:t> </a:t>
            </a:r>
            <a:r>
              <a:rPr lang="it-IT" i="1" dirty="0" err="1"/>
              <a:t>us</a:t>
            </a:r>
            <a:r>
              <a:rPr lang="it-IT" i="1" dirty="0"/>
              <a:t> to </a:t>
            </a:r>
            <a:r>
              <a:rPr lang="it-IT" i="1" dirty="0" err="1"/>
              <a:t>judge</a:t>
            </a:r>
            <a:r>
              <a:rPr lang="it-IT" i="1" dirty="0"/>
              <a:t> </a:t>
            </a:r>
            <a:r>
              <a:rPr lang="it-IT" i="1" dirty="0" err="1"/>
              <a:t>our</a:t>
            </a:r>
            <a:r>
              <a:rPr lang="it-IT" i="1" dirty="0"/>
              <a:t> </a:t>
            </a:r>
            <a:r>
              <a:rPr lang="it-IT" i="1" dirty="0" err="1"/>
              <a:t>actions</a:t>
            </a:r>
            <a:r>
              <a:rPr lang="it-IT" i="1" dirty="0"/>
              <a:t> on the </a:t>
            </a:r>
            <a:r>
              <a:rPr lang="it-IT" i="1" dirty="0" err="1"/>
              <a:t>basis</a:t>
            </a:r>
            <a:r>
              <a:rPr lang="it-IT" i="1" dirty="0"/>
              <a:t> of </a:t>
            </a:r>
            <a:r>
              <a:rPr lang="it-IT" i="1" dirty="0" err="1"/>
              <a:t>their</a:t>
            </a:r>
            <a:r>
              <a:rPr lang="it-IT" i="1" dirty="0"/>
              <a:t> </a:t>
            </a:r>
            <a:r>
              <a:rPr lang="it-IT" i="1" dirty="0" err="1"/>
              <a:t>effects</a:t>
            </a:r>
            <a:r>
              <a:rPr lang="it-IT" i="1" dirty="0"/>
              <a:t> on </a:t>
            </a:r>
            <a:r>
              <a:rPr lang="it-IT" i="1" dirty="0" err="1"/>
              <a:t>others</a:t>
            </a:r>
            <a:r>
              <a:rPr lang="it-IT" i="1" dirty="0"/>
              <a:t> in </a:t>
            </a:r>
            <a:r>
              <a:rPr lang="it-IT" i="1" dirty="0" err="1"/>
              <a:t>addition</a:t>
            </a:r>
            <a:r>
              <a:rPr lang="it-IT" i="1" dirty="0"/>
              <a:t> to </a:t>
            </a:r>
            <a:r>
              <a:rPr lang="it-IT" i="1" dirty="0" err="1"/>
              <a:t>their</a:t>
            </a:r>
            <a:r>
              <a:rPr lang="it-IT" i="1" dirty="0"/>
              <a:t> </a:t>
            </a:r>
            <a:r>
              <a:rPr lang="it-IT" i="1" dirty="0" err="1"/>
              <a:t>effects</a:t>
            </a:r>
            <a:r>
              <a:rPr lang="it-IT" i="1" dirty="0"/>
              <a:t> on </a:t>
            </a:r>
            <a:r>
              <a:rPr lang="it-IT" i="1" dirty="0" err="1"/>
              <a:t>ourselves</a:t>
            </a:r>
            <a:r>
              <a:rPr lang="it-IT" i="1" dirty="0"/>
              <a:t>. </a:t>
            </a:r>
            <a:r>
              <a:rPr lang="it-IT" i="1" dirty="0">
                <a:solidFill>
                  <a:srgbClr val="FF0000"/>
                </a:solidFill>
              </a:rPr>
              <a:t>Society </a:t>
            </a:r>
            <a:r>
              <a:rPr lang="it-IT" i="1" dirty="0"/>
              <a:t>[…]</a:t>
            </a:r>
            <a:r>
              <a:rPr lang="it-IT" i="1" dirty="0">
                <a:solidFill>
                  <a:srgbClr val="FF0000"/>
                </a:solidFill>
              </a:rPr>
              <a:t> </a:t>
            </a:r>
            <a:r>
              <a:rPr lang="it-IT" i="1" dirty="0" err="1">
                <a:solidFill>
                  <a:srgbClr val="FF0000"/>
                </a:solidFill>
              </a:rPr>
              <a:t>cannot</a:t>
            </a:r>
            <a:r>
              <a:rPr lang="it-IT" i="1" dirty="0">
                <a:solidFill>
                  <a:srgbClr val="FF0000"/>
                </a:solidFill>
              </a:rPr>
              <a:t> </a:t>
            </a:r>
            <a:r>
              <a:rPr lang="it-IT" i="1" dirty="0" err="1">
                <a:solidFill>
                  <a:srgbClr val="FF0000"/>
                </a:solidFill>
              </a:rPr>
              <a:t>subsist</a:t>
            </a:r>
            <a:r>
              <a:rPr lang="it-IT" i="1" dirty="0">
                <a:solidFill>
                  <a:srgbClr val="FF0000"/>
                </a:solidFill>
              </a:rPr>
              <a:t> </a:t>
            </a:r>
            <a:r>
              <a:rPr lang="it-IT" i="1" dirty="0" err="1">
                <a:solidFill>
                  <a:srgbClr val="FF0000"/>
                </a:solidFill>
              </a:rPr>
              <a:t>among</a:t>
            </a:r>
            <a:r>
              <a:rPr lang="it-IT" i="1" dirty="0">
                <a:solidFill>
                  <a:srgbClr val="FF0000"/>
                </a:solidFill>
              </a:rPr>
              <a:t> </a:t>
            </a:r>
            <a:r>
              <a:rPr lang="it-IT" i="1" dirty="0" err="1">
                <a:solidFill>
                  <a:srgbClr val="FF0000"/>
                </a:solidFill>
              </a:rPr>
              <a:t>those</a:t>
            </a:r>
            <a:r>
              <a:rPr lang="it-IT" i="1" dirty="0">
                <a:solidFill>
                  <a:srgbClr val="FF0000"/>
                </a:solidFill>
              </a:rPr>
              <a:t> </a:t>
            </a:r>
            <a:r>
              <a:rPr lang="it-IT" i="1" dirty="0" err="1">
                <a:solidFill>
                  <a:srgbClr val="FF0000"/>
                </a:solidFill>
              </a:rPr>
              <a:t>who</a:t>
            </a:r>
            <a:r>
              <a:rPr lang="it-IT" i="1" dirty="0">
                <a:solidFill>
                  <a:srgbClr val="FF0000"/>
                </a:solidFill>
              </a:rPr>
              <a:t> are </a:t>
            </a:r>
            <a:r>
              <a:rPr lang="it-IT" i="1" dirty="0" err="1">
                <a:solidFill>
                  <a:srgbClr val="FF0000"/>
                </a:solidFill>
              </a:rPr>
              <a:t>at</a:t>
            </a:r>
            <a:r>
              <a:rPr lang="it-IT" i="1" dirty="0">
                <a:solidFill>
                  <a:srgbClr val="FF0000"/>
                </a:solidFill>
              </a:rPr>
              <a:t> </a:t>
            </a:r>
            <a:r>
              <a:rPr lang="it-IT" i="1" dirty="0" err="1">
                <a:solidFill>
                  <a:srgbClr val="FF0000"/>
                </a:solidFill>
              </a:rPr>
              <a:t>all</a:t>
            </a:r>
            <a:r>
              <a:rPr lang="it-IT" i="1" dirty="0">
                <a:solidFill>
                  <a:srgbClr val="FF0000"/>
                </a:solidFill>
              </a:rPr>
              <a:t> </a:t>
            </a:r>
            <a:r>
              <a:rPr lang="it-IT" i="1" dirty="0" err="1">
                <a:solidFill>
                  <a:srgbClr val="FF0000"/>
                </a:solidFill>
              </a:rPr>
              <a:t>times</a:t>
            </a:r>
            <a:r>
              <a:rPr lang="it-IT" i="1" dirty="0">
                <a:solidFill>
                  <a:srgbClr val="FF0000"/>
                </a:solidFill>
              </a:rPr>
              <a:t> ready to </a:t>
            </a:r>
            <a:r>
              <a:rPr lang="it-IT" i="1" dirty="0" err="1">
                <a:solidFill>
                  <a:srgbClr val="FF0000"/>
                </a:solidFill>
              </a:rPr>
              <a:t>hurt</a:t>
            </a:r>
            <a:r>
              <a:rPr lang="it-IT" i="1" dirty="0">
                <a:solidFill>
                  <a:srgbClr val="FF0000"/>
                </a:solidFill>
              </a:rPr>
              <a:t> and </a:t>
            </a:r>
            <a:r>
              <a:rPr lang="it-IT" i="1" dirty="0" err="1">
                <a:solidFill>
                  <a:srgbClr val="FF0000"/>
                </a:solidFill>
              </a:rPr>
              <a:t>injure</a:t>
            </a:r>
            <a:r>
              <a:rPr lang="it-IT" i="1" dirty="0">
                <a:solidFill>
                  <a:srgbClr val="FF0000"/>
                </a:solidFill>
              </a:rPr>
              <a:t> </a:t>
            </a:r>
            <a:r>
              <a:rPr lang="it-IT" i="1" dirty="0" err="1">
                <a:solidFill>
                  <a:srgbClr val="FF0000"/>
                </a:solidFill>
              </a:rPr>
              <a:t>one</a:t>
            </a:r>
            <a:r>
              <a:rPr lang="it-IT" i="1" dirty="0">
                <a:solidFill>
                  <a:srgbClr val="FF0000"/>
                </a:solidFill>
              </a:rPr>
              <a:t> </a:t>
            </a:r>
            <a:r>
              <a:rPr lang="it-IT" i="1" dirty="0" err="1">
                <a:solidFill>
                  <a:srgbClr val="FF0000"/>
                </a:solidFill>
              </a:rPr>
              <a:t>another</a:t>
            </a:r>
            <a:r>
              <a:rPr lang="it-IT" dirty="0"/>
              <a:t>» (TSM cit. da Roncaglia 2005, p. 122)</a:t>
            </a:r>
            <a:endParaRPr lang="en-GB" dirty="0"/>
          </a:p>
        </p:txBody>
      </p:sp>
    </p:spTree>
    <p:extLst>
      <p:ext uri="{BB962C8B-B14F-4D97-AF65-F5344CB8AC3E}">
        <p14:creationId xmlns:p14="http://schemas.microsoft.com/office/powerpoint/2010/main" val="3056688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Self-</a:t>
            </a:r>
            <a:r>
              <a:rPr lang="it-IT" dirty="0" err="1" smtClean="0"/>
              <a:t>interest</a:t>
            </a:r>
            <a:endParaRPr lang="it-IT" dirty="0"/>
          </a:p>
        </p:txBody>
      </p:sp>
      <p:sp>
        <p:nvSpPr>
          <p:cNvPr id="3" name="Segnaposto contenuto 2"/>
          <p:cNvSpPr>
            <a:spLocks noGrp="1"/>
          </p:cNvSpPr>
          <p:nvPr>
            <p:ph idx="1"/>
          </p:nvPr>
        </p:nvSpPr>
        <p:spPr>
          <a:xfrm>
            <a:off x="838199" y="1825624"/>
            <a:ext cx="10670309" cy="4667539"/>
          </a:xfrm>
        </p:spPr>
        <p:txBody>
          <a:bodyPr>
            <a:normAutofit fontScale="85000" lnSpcReduction="20000"/>
          </a:bodyPr>
          <a:lstStyle/>
          <a:p>
            <a:r>
              <a:rPr lang="it-IT" dirty="0" smtClean="0"/>
              <a:t>L’altra spinta fondamentale che guida i comportamenti umani è il </a:t>
            </a:r>
            <a:r>
              <a:rPr lang="it-IT" dirty="0" smtClean="0">
                <a:solidFill>
                  <a:srgbClr val="FF0000"/>
                </a:solidFill>
              </a:rPr>
              <a:t>self-</a:t>
            </a:r>
            <a:r>
              <a:rPr lang="it-IT" dirty="0" err="1" smtClean="0">
                <a:solidFill>
                  <a:srgbClr val="FF0000"/>
                </a:solidFill>
              </a:rPr>
              <a:t>interest</a:t>
            </a:r>
            <a:endParaRPr lang="it-IT" dirty="0" smtClean="0"/>
          </a:p>
          <a:p>
            <a:pPr lvl="1"/>
            <a:r>
              <a:rPr lang="it-IT" dirty="0" smtClean="0"/>
              <a:t>Ognuno sa giudicare il proprio interesse meglio di quanto sappiano/possano fare gli altri (da qui la preferenza per un sistema economico liberale, basato su scambi decentralizzati, al riparo dall’invadenza eccessiva del governo). Parte di quell’interesse è nel riconoscimento / considerazione / rispetto degli altri</a:t>
            </a:r>
          </a:p>
          <a:p>
            <a:pPr lvl="1"/>
            <a:r>
              <a:rPr lang="it-IT" dirty="0" smtClean="0"/>
              <a:t>Questa considerazione aumenta con la posizione sociale e questo stimola le energie individuali in una grande lotta per l’ascesa sociale. Dall’interesse individuale al progresso della società (è già la mano invisibile, v. dopo)</a:t>
            </a:r>
          </a:p>
          <a:p>
            <a:pPr lvl="1"/>
            <a:r>
              <a:rPr lang="it-IT" dirty="0" smtClean="0"/>
              <a:t>Prudenza, operosità parsimonia come virtù fondamentali nell’ascesa sociale … senza dimenticare la fortuna.</a:t>
            </a:r>
          </a:p>
          <a:p>
            <a:endParaRPr lang="it-IT" dirty="0" smtClean="0"/>
          </a:p>
          <a:p>
            <a:r>
              <a:rPr lang="it-IT" dirty="0" smtClean="0"/>
              <a:t>Il self-</a:t>
            </a:r>
            <a:r>
              <a:rPr lang="it-IT" dirty="0" err="1" smtClean="0"/>
              <a:t>interest</a:t>
            </a:r>
            <a:r>
              <a:rPr lang="it-IT" dirty="0" smtClean="0"/>
              <a:t> come meccanismo fondamentale nel determinare i comportamenti economici che favoriscono lo sviluppo di una società commerciale. </a:t>
            </a:r>
            <a:r>
              <a:rPr lang="en-US" dirty="0" smtClean="0">
                <a:solidFill>
                  <a:srgbClr val="FF0000"/>
                </a:solidFill>
              </a:rPr>
              <a:t>“</a:t>
            </a:r>
            <a:r>
              <a:rPr lang="en-US" i="1" dirty="0">
                <a:solidFill>
                  <a:srgbClr val="FF0000"/>
                </a:solidFill>
              </a:rPr>
              <a:t>It is not from the benevolence of the butcher, the brewer, or the baker that we expect our dinner, but from their regard to their own self-interest. We address ourselves not to their humanity but to their self-love, and never talk to them of our own necessities, but of their advantages</a:t>
            </a:r>
            <a:r>
              <a:rPr lang="en-US" dirty="0" smtClean="0">
                <a:solidFill>
                  <a:srgbClr val="FF0000"/>
                </a:solidFill>
              </a:rPr>
              <a:t>” </a:t>
            </a:r>
            <a:r>
              <a:rPr lang="en-US" dirty="0" smtClean="0"/>
              <a:t>―</a:t>
            </a:r>
            <a:r>
              <a:rPr lang="en-US" dirty="0"/>
              <a:t> </a:t>
            </a:r>
            <a:r>
              <a:rPr lang="en-US" b="1" dirty="0"/>
              <a:t>RN, vol. </a:t>
            </a:r>
            <a:r>
              <a:rPr lang="en-US" b="1" dirty="0" smtClean="0"/>
              <a:t>1</a:t>
            </a:r>
            <a:endParaRPr lang="it-IT" dirty="0"/>
          </a:p>
        </p:txBody>
      </p:sp>
    </p:spTree>
    <p:extLst>
      <p:ext uri="{BB962C8B-B14F-4D97-AF65-F5344CB8AC3E}">
        <p14:creationId xmlns:p14="http://schemas.microsoft.com/office/powerpoint/2010/main" val="1681975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GB" dirty="0">
                <a:solidFill>
                  <a:prstClr val="black"/>
                </a:solidFill>
              </a:rPr>
              <a:t>Self-interest ≠ Selfishness</a:t>
            </a:r>
            <a:endParaRPr lang="en-GB" dirty="0"/>
          </a:p>
        </p:txBody>
      </p:sp>
      <p:sp>
        <p:nvSpPr>
          <p:cNvPr id="3" name="Segnaposto contenuto 2"/>
          <p:cNvSpPr>
            <a:spLocks noGrp="1"/>
          </p:cNvSpPr>
          <p:nvPr>
            <p:ph idx="1"/>
          </p:nvPr>
        </p:nvSpPr>
        <p:spPr/>
        <p:txBody>
          <a:bodyPr>
            <a:normAutofit fontScale="85000" lnSpcReduction="10000"/>
          </a:bodyPr>
          <a:lstStyle/>
          <a:p>
            <a:pPr algn="just"/>
            <a:r>
              <a:rPr lang="it-IT" dirty="0" smtClean="0"/>
              <a:t>Per decenni dopo la morte di Smith, l‘ "interesse personale" è stato letto (e tradotto in tedesco, italiano e altre lingue) come sinonimo di "egoismo".</a:t>
            </a:r>
          </a:p>
          <a:p>
            <a:pPr algn="just"/>
            <a:r>
              <a:rPr lang="it-IT" dirty="0" smtClean="0"/>
              <a:t>Questo ha portato a una curiosa interpretazione di Smith come autore schizofrenico che ha detto una cosa nel suo primo libro (TMS) e l'opposto nel suo secondo e ultimo libro (WN). E questo anche se ha continuato a rivedere e ripubblicare il TMS ben dopo la pubblicazione di WN</a:t>
            </a:r>
          </a:p>
          <a:p>
            <a:pPr algn="just"/>
            <a:r>
              <a:rPr lang="it-IT" dirty="0" smtClean="0"/>
              <a:t>Naturalmente, questa visione era sbagliata: mentre l'egoismo  è antisociale, </a:t>
            </a:r>
            <a:r>
              <a:rPr lang="it-IT" b="1" dirty="0" smtClean="0"/>
              <a:t>l'interesse personale di Smith corrisponde a un comportamento che è diretto a due obiettivi allo stesso tempo: la prosperità materiale nel proprio interesse (e indirettamente nell’interesse della collettività) e l'approvazione sociale</a:t>
            </a:r>
          </a:p>
          <a:p>
            <a:pPr algn="just"/>
            <a:r>
              <a:rPr lang="it-IT" dirty="0" smtClean="0">
                <a:solidFill>
                  <a:srgbClr val="FF0000"/>
                </a:solidFill>
              </a:rPr>
              <a:t>L’amore di sé ha una potenzialità positiva: nella ricerca del riconoscimento altrui, gli sforzi per migliorare se stesso producono un miglioramento sociale</a:t>
            </a:r>
            <a:endParaRPr lang="en-GB" dirty="0">
              <a:solidFill>
                <a:srgbClr val="FF0000"/>
              </a:solidFill>
            </a:endParaRPr>
          </a:p>
        </p:txBody>
      </p:sp>
    </p:spTree>
    <p:extLst>
      <p:ext uri="{BB962C8B-B14F-4D97-AF65-F5344CB8AC3E}">
        <p14:creationId xmlns:p14="http://schemas.microsoft.com/office/powerpoint/2010/main" val="1669240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Ricchezza delle nazioni (RN)</a:t>
            </a:r>
            <a:endParaRPr lang="en-GB" dirty="0"/>
          </a:p>
        </p:txBody>
      </p:sp>
      <p:sp>
        <p:nvSpPr>
          <p:cNvPr id="3" name="Segnaposto contenuto 2"/>
          <p:cNvSpPr>
            <a:spLocks noGrp="1"/>
          </p:cNvSpPr>
          <p:nvPr>
            <p:ph sz="half" idx="1"/>
          </p:nvPr>
        </p:nvSpPr>
        <p:spPr>
          <a:xfrm>
            <a:off x="376381" y="1788679"/>
            <a:ext cx="10568710" cy="4351338"/>
          </a:xfrm>
        </p:spPr>
        <p:txBody>
          <a:bodyPr>
            <a:normAutofit fontScale="70000" lnSpcReduction="20000"/>
          </a:bodyPr>
          <a:lstStyle/>
          <a:p>
            <a:endParaRPr lang="it-IT" dirty="0" smtClean="0"/>
          </a:p>
          <a:p>
            <a:r>
              <a:rPr lang="it-IT" dirty="0" smtClean="0"/>
              <a:t>WN presenta la teoria economica di Smith e un’analisi «anatomica» della </a:t>
            </a:r>
            <a:r>
              <a:rPr lang="it-IT" dirty="0" smtClean="0">
                <a:solidFill>
                  <a:srgbClr val="FF0000"/>
                </a:solidFill>
              </a:rPr>
              <a:t>società commerciale</a:t>
            </a:r>
            <a:r>
              <a:rPr lang="it-IT" dirty="0" smtClean="0"/>
              <a:t>, una «</a:t>
            </a:r>
            <a:r>
              <a:rPr lang="it-IT" dirty="0" err="1" smtClean="0"/>
              <a:t>political</a:t>
            </a:r>
            <a:r>
              <a:rPr lang="it-IT" dirty="0" smtClean="0"/>
              <a:t> economy» concepita come organizzazione economica del «corpo </a:t>
            </a:r>
            <a:r>
              <a:rPr lang="it-IT" dirty="0" err="1" smtClean="0"/>
              <a:t>politico».Contro</a:t>
            </a:r>
            <a:r>
              <a:rPr lang="it-IT" dirty="0" smtClean="0"/>
              <a:t> l’idea che il commercio (compreso quello di beni di lusso) e il mercato corrompono la società, WN spiega come un paese si arricchisce pro capite) sviluppando un'economia di mercato basata sulla specializzazione (la "divisione del lavoro") e sullo scambio e, più in generale, come sia possibile </a:t>
            </a:r>
            <a:r>
              <a:rPr lang="it-IT" dirty="0" smtClean="0">
                <a:solidFill>
                  <a:srgbClr val="FF0000"/>
                </a:solidFill>
              </a:rPr>
              <a:t>realizzare contemporaneamente la ricchezza e la virtù</a:t>
            </a:r>
            <a:r>
              <a:rPr lang="it-IT" dirty="0"/>
              <a:t> </a:t>
            </a:r>
            <a:r>
              <a:rPr lang="it-IT" dirty="0" smtClean="0"/>
              <a:t>attraverso le azioni di individui che interagiscono nella società spinti da "l'interesse personale  (</a:t>
            </a:r>
            <a:r>
              <a:rPr lang="it-IT" i="1" dirty="0" smtClean="0"/>
              <a:t>self-</a:t>
            </a:r>
            <a:r>
              <a:rPr lang="it-IT" i="1" dirty="0" err="1" smtClean="0"/>
              <a:t>interest</a:t>
            </a:r>
            <a:r>
              <a:rPr lang="it-IT" dirty="0" smtClean="0"/>
              <a:t>)" e il "desiderio di migliorare la propria condizione».</a:t>
            </a:r>
          </a:p>
          <a:p>
            <a:endParaRPr lang="it-IT" dirty="0"/>
          </a:p>
          <a:p>
            <a:r>
              <a:rPr lang="it-IT" dirty="0" smtClean="0"/>
              <a:t>Struttura della RN</a:t>
            </a:r>
          </a:p>
          <a:p>
            <a:pPr lvl="1"/>
            <a:r>
              <a:rPr lang="it-IT" dirty="0" smtClean="0"/>
              <a:t>Libro </a:t>
            </a:r>
            <a:r>
              <a:rPr lang="it-IT" dirty="0"/>
              <a:t>I: Delle cause del miglioramento delle forze produttive del lavoro</a:t>
            </a:r>
          </a:p>
          <a:p>
            <a:pPr lvl="1"/>
            <a:r>
              <a:rPr lang="it-IT" dirty="0"/>
              <a:t>Libro II: Della natura, dell'accumulazione e dell'impiego delle scorte</a:t>
            </a:r>
          </a:p>
          <a:p>
            <a:pPr lvl="1"/>
            <a:r>
              <a:rPr lang="it-IT" dirty="0"/>
              <a:t>Libro III: Del diverso progresso dell'opulenza nelle diverse nazioni</a:t>
            </a:r>
          </a:p>
          <a:p>
            <a:pPr lvl="1"/>
            <a:r>
              <a:rPr lang="it-IT" dirty="0"/>
              <a:t>Libro IV: Dei sistemi di economia politica</a:t>
            </a:r>
          </a:p>
          <a:p>
            <a:pPr lvl="1"/>
            <a:r>
              <a:rPr lang="it-IT" dirty="0"/>
              <a:t>Libro V: Delle entrate del Sovrano o del Commonwealth</a:t>
            </a:r>
          </a:p>
          <a:p>
            <a:endParaRPr lang="it-IT" dirty="0" smtClean="0"/>
          </a:p>
          <a:p>
            <a:endParaRPr lang="it-IT" dirty="0" smtClean="0"/>
          </a:p>
          <a:p>
            <a:endParaRPr lang="it-IT" dirty="0"/>
          </a:p>
        </p:txBody>
      </p:sp>
      <p:pic>
        <p:nvPicPr>
          <p:cNvPr id="4" name="Immagine 3"/>
          <p:cNvPicPr>
            <a:picLocks noChangeAspect="1"/>
          </p:cNvPicPr>
          <p:nvPr/>
        </p:nvPicPr>
        <p:blipFill>
          <a:blip r:embed="rId2"/>
          <a:stretch>
            <a:fillRect/>
          </a:stretch>
        </p:blipFill>
        <p:spPr>
          <a:xfrm>
            <a:off x="9738526" y="3964348"/>
            <a:ext cx="1511364" cy="2370667"/>
          </a:xfrm>
          <a:prstGeom prst="rect">
            <a:avLst/>
          </a:prstGeom>
        </p:spPr>
      </p:pic>
    </p:spTree>
    <p:extLst>
      <p:ext uri="{BB962C8B-B14F-4D97-AF65-F5344CB8AC3E}">
        <p14:creationId xmlns:p14="http://schemas.microsoft.com/office/powerpoint/2010/main" val="41619567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47E71D4D-FC8D-4B67-BE0E-ACD2D95F1519}"/>
              </a:ext>
            </a:extLst>
          </p:cNvPr>
          <p:cNvSpPr>
            <a:spLocks noGrp="1"/>
          </p:cNvSpPr>
          <p:nvPr>
            <p:ph idx="1"/>
          </p:nvPr>
        </p:nvSpPr>
        <p:spPr>
          <a:xfrm>
            <a:off x="688258" y="1304014"/>
            <a:ext cx="10665542" cy="4872949"/>
          </a:xfrm>
        </p:spPr>
        <p:txBody>
          <a:bodyPr>
            <a:normAutofit fontScale="70000" lnSpcReduction="20000"/>
          </a:bodyPr>
          <a:lstStyle/>
          <a:p>
            <a:pPr marL="0" indent="0" algn="just">
              <a:buNone/>
            </a:pPr>
            <a:endParaRPr lang="it-IT" dirty="0" smtClean="0"/>
          </a:p>
          <a:p>
            <a:pPr marL="0" indent="0" algn="just">
              <a:buNone/>
            </a:pPr>
            <a:r>
              <a:rPr lang="it-IT" dirty="0" smtClean="0"/>
              <a:t>La domanda che Smith si pone nell’Introduzione di RN è:</a:t>
            </a:r>
          </a:p>
          <a:p>
            <a:pPr marL="0" indent="0" algn="just">
              <a:buNone/>
            </a:pPr>
            <a:r>
              <a:rPr lang="it-IT" dirty="0" smtClean="0"/>
              <a:t>Come mai nei paesi “selvaggi” di cacciatori e pescatori tutti lavorano ma quello che producono riesce a stento a sfamarli mentre nei paesi “civilizzati e prosperi “ molti non lavorano affatto ma anche il più povero dei suoi abitanti ha beni a cui un selvaggio non può nemmeno aspirare? (società egualitaria ma povera vs. società disuguale ma ricca)? La  WN comincia con la definizione di Ricchezza come flusso: ricchezza è il reddito pro-capite ( e quindi non  uno stock di risorse) prodotto dal </a:t>
            </a:r>
            <a:r>
              <a:rPr lang="it-IT" b="1" dirty="0" smtClean="0"/>
              <a:t>lavoro</a:t>
            </a:r>
            <a:r>
              <a:rPr lang="it-IT" dirty="0" smtClean="0"/>
              <a:t>.</a:t>
            </a:r>
          </a:p>
          <a:p>
            <a:pPr marL="0" indent="0">
              <a:buNone/>
            </a:pPr>
            <a:endParaRPr lang="it-IT" i="1" dirty="0" smtClean="0"/>
          </a:p>
          <a:p>
            <a:pPr marL="0" indent="0">
              <a:buNone/>
            </a:pPr>
            <a:r>
              <a:rPr lang="it-IT" i="1" dirty="0" smtClean="0"/>
              <a:t>Il lavoro svolto in un anno è il fondo da cui ogni nazione trae in ultima analisi tutte le cose necessarie e comode delle vita che in un anno consuma e che consistono in effetti o nel prodotto immediato di quel lavoro o in ciò  che in cambio di quel prodotto viene acquistato da altre nazioni (</a:t>
            </a:r>
            <a:r>
              <a:rPr lang="it-IT" dirty="0"/>
              <a:t>R</a:t>
            </a:r>
            <a:r>
              <a:rPr lang="it-IT" dirty="0" smtClean="0"/>
              <a:t>N, Introduzione, pag.63</a:t>
            </a:r>
            <a:r>
              <a:rPr lang="it-IT" i="1" dirty="0" smtClean="0"/>
              <a:t>)</a:t>
            </a:r>
          </a:p>
          <a:p>
            <a:pPr marL="0" indent="0">
              <a:buNone/>
            </a:pPr>
            <a:endParaRPr lang="it-IT" sz="2900" dirty="0" smtClean="0"/>
          </a:p>
          <a:p>
            <a:pPr marL="0" indent="0">
              <a:buNone/>
            </a:pPr>
            <a:r>
              <a:rPr lang="it-IT" sz="2900" dirty="0" smtClean="0">
                <a:solidFill>
                  <a:srgbClr val="FF0000"/>
                </a:solidFill>
              </a:rPr>
              <a:t>Questa </a:t>
            </a:r>
            <a:r>
              <a:rPr lang="it-IT" sz="2900" dirty="0">
                <a:solidFill>
                  <a:srgbClr val="FF0000"/>
                </a:solidFill>
              </a:rPr>
              <a:t>è la natura della ricchezza Il lavoro come base della creazione di valore</a:t>
            </a:r>
            <a:r>
              <a:rPr lang="it-IT" sz="2900" dirty="0"/>
              <a:t> (prodotto sociale. La ricchezza delle nazioni non coincide con l’oro e l’argento accumulati nel Tesoro dello Stato (mercantilismo), né si limita al contributo che può derivare da un’ agricoltura sviluppata (fisiocratici) (di cui comunque Smith riconosce l’importanza)</a:t>
            </a:r>
          </a:p>
          <a:p>
            <a:pPr marL="0" indent="0">
              <a:buNone/>
            </a:pPr>
            <a:endParaRPr lang="it-IT" dirty="0" smtClean="0"/>
          </a:p>
        </p:txBody>
      </p:sp>
      <p:sp>
        <p:nvSpPr>
          <p:cNvPr id="4" name="Segnaposto numero diapositiva 3">
            <a:extLst>
              <a:ext uri="{FF2B5EF4-FFF2-40B4-BE49-F238E27FC236}">
                <a16:creationId xmlns:a16="http://schemas.microsoft.com/office/drawing/2014/main" id="{5C3B1511-74E8-4288-842B-9F3DDA6FAA01}"/>
              </a:ext>
            </a:extLst>
          </p:cNvPr>
          <p:cNvSpPr>
            <a:spLocks noGrp="1"/>
          </p:cNvSpPr>
          <p:nvPr>
            <p:ph type="sldNum" sz="quarter" idx="12"/>
          </p:nvPr>
        </p:nvSpPr>
        <p:spPr/>
        <p:txBody>
          <a:bodyPr/>
          <a:lstStyle/>
          <a:p>
            <a:fld id="{191A6BBC-5635-1B40-9ED5-3106DE85D023}" type="slidenum">
              <a:rPr lang="it-IT" smtClean="0"/>
              <a:t>14</a:t>
            </a:fld>
            <a:endParaRPr lang="it-IT"/>
          </a:p>
        </p:txBody>
      </p:sp>
      <p:sp>
        <p:nvSpPr>
          <p:cNvPr id="6" name="Titolo 1"/>
          <p:cNvSpPr txBox="1">
            <a:spLocks/>
          </p:cNvSpPr>
          <p:nvPr/>
        </p:nvSpPr>
        <p:spPr>
          <a:xfrm>
            <a:off x="763229" y="28661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dirty="0"/>
              <a:t>La Ricchezza delle </a:t>
            </a:r>
            <a:r>
              <a:rPr lang="it-IT" dirty="0" smtClean="0"/>
              <a:t>nazioni, 2</a:t>
            </a:r>
            <a:endParaRPr lang="en-GB" dirty="0"/>
          </a:p>
        </p:txBody>
      </p:sp>
    </p:spTree>
    <p:extLst>
      <p:ext uri="{BB962C8B-B14F-4D97-AF65-F5344CB8AC3E}">
        <p14:creationId xmlns:p14="http://schemas.microsoft.com/office/powerpoint/2010/main" val="24606943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200203" y="6387013"/>
            <a:ext cx="8164945" cy="246221"/>
          </a:xfrm>
          <a:prstGeom prst="rect">
            <a:avLst/>
          </a:prstGeom>
        </p:spPr>
        <p:txBody>
          <a:bodyPr wrap="square">
            <a:spAutoFit/>
          </a:bodyPr>
          <a:lstStyle/>
          <a:p>
            <a:pPr algn="ctr"/>
            <a:r>
              <a:rPr lang="it-IT" sz="1000" dirty="0"/>
              <a:t>https://en.wikipedia.org/wiki/Lists_of_countries_by_GDP_per_capita#/media/File:Map_of_countries_by_GDP_(PPP)_per_capita_in_2022_by_IMF.png</a:t>
            </a:r>
          </a:p>
        </p:txBody>
      </p:sp>
      <p:pic>
        <p:nvPicPr>
          <p:cNvPr id="2" name="Immagine 1"/>
          <p:cNvPicPr>
            <a:picLocks noChangeAspect="1"/>
          </p:cNvPicPr>
          <p:nvPr/>
        </p:nvPicPr>
        <p:blipFill>
          <a:blip r:embed="rId2"/>
          <a:stretch>
            <a:fillRect/>
          </a:stretch>
        </p:blipFill>
        <p:spPr>
          <a:xfrm>
            <a:off x="1907525" y="768166"/>
            <a:ext cx="8893034" cy="4616634"/>
          </a:xfrm>
          <a:prstGeom prst="rect">
            <a:avLst/>
          </a:prstGeom>
        </p:spPr>
      </p:pic>
      <p:pic>
        <p:nvPicPr>
          <p:cNvPr id="3" name="Immagine 2"/>
          <p:cNvPicPr>
            <a:picLocks noChangeAspect="1"/>
          </p:cNvPicPr>
          <p:nvPr/>
        </p:nvPicPr>
        <p:blipFill>
          <a:blip r:embed="rId3"/>
          <a:stretch>
            <a:fillRect/>
          </a:stretch>
        </p:blipFill>
        <p:spPr>
          <a:xfrm>
            <a:off x="1394114" y="5545117"/>
            <a:ext cx="9919855" cy="681579"/>
          </a:xfrm>
          <a:prstGeom prst="rect">
            <a:avLst/>
          </a:prstGeom>
        </p:spPr>
      </p:pic>
    </p:spTree>
    <p:extLst>
      <p:ext uri="{BB962C8B-B14F-4D97-AF65-F5344CB8AC3E}">
        <p14:creationId xmlns:p14="http://schemas.microsoft.com/office/powerpoint/2010/main" val="4257090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Ricchezza delle </a:t>
            </a:r>
            <a:r>
              <a:rPr lang="it-IT" dirty="0" smtClean="0"/>
              <a:t>nazioni, 3</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85000" lnSpcReduction="20000"/>
              </a:bodyPr>
              <a:lstStyle/>
              <a:p>
                <a14:m>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𝑁</m:t>
                    </m:r>
                    <m:r>
                      <a:rPr lang="it-IT" b="0" i="1" smtClean="0">
                        <a:latin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𝜋</m:t>
                    </m:r>
                    <m:r>
                      <a:rPr lang="it-IT" b="0" i="1" smtClean="0">
                        <a:latin typeface="Cambria Math" panose="02040503050406030204" pitchFamily="18" charset="0"/>
                        <a:ea typeface="Cambria Math" panose="02040503050406030204" pitchFamily="18" charset="0"/>
                      </a:rPr>
                      <m:t>𝐿</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𝑁</m:t>
                    </m:r>
                  </m:oMath>
                </a14:m>
                <a:endParaRPr lang="it-IT" dirty="0"/>
              </a:p>
              <a:p>
                <a14:m>
                  <m:oMath xmlns:m="http://schemas.openxmlformats.org/officeDocument/2006/math">
                    <m:r>
                      <a:rPr lang="it-IT" i="1">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𝑅𝑒𝑑𝑑𝑖𝑡𝑜</m:t>
                    </m:r>
                    <m:r>
                      <a:rPr lang="it-IT" b="0" i="1" smtClean="0">
                        <a:latin typeface="Cambria Math" panose="02040503050406030204" pitchFamily="18" charset="0"/>
                      </a:rPr>
                      <m:t> </m:t>
                    </m:r>
                    <m:r>
                      <a:rPr lang="it-IT" b="0" i="1" smtClean="0">
                        <a:latin typeface="Cambria Math" panose="02040503050406030204" pitchFamily="18" charset="0"/>
                      </a:rPr>
                      <m:t>𝑎𝑔𝑔𝑟𝑒𝑔𝑎𝑡𝑜</m:t>
                    </m:r>
                    <m:r>
                      <a:rPr lang="it-IT" b="0" i="1" smtClean="0">
                        <a:latin typeface="Cambria Math" panose="02040503050406030204" pitchFamily="18" charset="0"/>
                      </a:rPr>
                      <m:t>,  </m:t>
                    </m:r>
                    <m:r>
                      <a:rPr lang="it-IT" i="1">
                        <a:latin typeface="Cambria Math" panose="02040503050406030204" pitchFamily="18" charset="0"/>
                      </a:rPr>
                      <m:t>𝑁</m:t>
                    </m:r>
                    <m:r>
                      <a:rPr lang="it-IT" b="0" i="1" smtClean="0">
                        <a:latin typeface="Cambria Math" panose="02040503050406030204" pitchFamily="18" charset="0"/>
                      </a:rPr>
                      <m:t>=</m:t>
                    </m:r>
                    <m:r>
                      <a:rPr lang="it-IT" b="0" i="1" smtClean="0">
                        <a:latin typeface="Cambria Math" panose="02040503050406030204" pitchFamily="18" charset="0"/>
                      </a:rPr>
                      <m:t>𝑃𝑜𝑝𝑜𝑙𝑎𝑧𝑖𝑜𝑛𝑒</m:t>
                    </m:r>
                    <m:r>
                      <a:rPr lang="it-IT" b="0" i="1" smtClean="0">
                        <a:latin typeface="Cambria Math" panose="02040503050406030204" pitchFamily="18" charset="0"/>
                      </a:rPr>
                      <m:t>,</m:t>
                    </m:r>
                    <m:f>
                      <m:fPr>
                        <m:ctrlPr>
                          <a:rPr lang="it-IT" b="0" i="1" smtClean="0">
                            <a:latin typeface="Cambria Math" panose="02040503050406030204" pitchFamily="18" charset="0"/>
                          </a:rPr>
                        </m:ctrlPr>
                      </m:fPr>
                      <m:num>
                        <m:r>
                          <a:rPr lang="it-IT" b="0" i="1" smtClean="0">
                            <a:latin typeface="Cambria Math" panose="02040503050406030204" pitchFamily="18" charset="0"/>
                          </a:rPr>
                          <m:t>𝑌</m:t>
                        </m:r>
                      </m:num>
                      <m:den>
                        <m:r>
                          <a:rPr lang="it-IT" b="0" i="1" smtClean="0">
                            <a:latin typeface="Cambria Math" panose="02040503050406030204" pitchFamily="18" charset="0"/>
                          </a:rPr>
                          <m:t>𝑁</m:t>
                        </m:r>
                      </m:den>
                    </m:f>
                    <m:r>
                      <a:rPr lang="it-IT" b="0" i="1" smtClean="0">
                        <a:latin typeface="Cambria Math" panose="02040503050406030204" pitchFamily="18" charset="0"/>
                      </a:rPr>
                      <m:t>=</m:t>
                    </m:r>
                    <m:r>
                      <a:rPr lang="it-IT" b="0" i="1" smtClean="0">
                        <a:latin typeface="Cambria Math" panose="02040503050406030204" pitchFamily="18" charset="0"/>
                      </a:rPr>
                      <m:t>𝑅𝑒𝑑𝑑𝑖𝑡𝑜</m:t>
                    </m:r>
                    <m:r>
                      <a:rPr lang="it-IT" b="0" i="1" smtClean="0">
                        <a:latin typeface="Cambria Math" panose="02040503050406030204" pitchFamily="18" charset="0"/>
                      </a:rPr>
                      <m:t> </m:t>
                    </m:r>
                    <m:r>
                      <a:rPr lang="it-IT" b="0" i="1" smtClean="0">
                        <a:latin typeface="Cambria Math" panose="02040503050406030204" pitchFamily="18" charset="0"/>
                      </a:rPr>
                      <m:t>𝑝𝑟𝑜𝑐𝑎𝑝𝑖𝑡𝑒</m:t>
                    </m:r>
                  </m:oMath>
                </a14:m>
                <a:endParaRPr lang="it-IT" i="1" dirty="0" smtClean="0">
                  <a:latin typeface="Cambria Math" panose="02040503050406030204" pitchFamily="18" charset="0"/>
                  <a:ea typeface="Cambria Math" panose="02040503050406030204" pitchFamily="18" charset="0"/>
                </a:endParaRPr>
              </a:p>
              <a:p>
                <a:r>
                  <a:rPr lang="it-IT" i="1" dirty="0" smtClean="0">
                    <a:latin typeface="Cambria Math" panose="02040503050406030204" pitchFamily="18" charset="0"/>
                    <a:ea typeface="Cambria Math" panose="02040503050406030204" pitchFamily="18" charset="0"/>
                  </a:rPr>
                  <a:t>L </a:t>
                </a:r>
                <a14:m>
                  <m:oMath xmlns:m="http://schemas.openxmlformats.org/officeDocument/2006/math">
                    <m:r>
                      <a:rPr lang="it-IT" i="1">
                        <a:latin typeface="Cambria Math" panose="02040503050406030204" pitchFamily="18" charset="0"/>
                      </a:rPr>
                      <m:t>=</m:t>
                    </m:r>
                    <m:r>
                      <a:rPr lang="it-IT" b="0" i="1" smtClean="0">
                        <a:latin typeface="Cambria Math" panose="02040503050406030204" pitchFamily="18" charset="0"/>
                      </a:rPr>
                      <m:t>𝐿𝑎𝑣𝑜𝑟𝑜</m:t>
                    </m:r>
                    <m:r>
                      <a:rPr lang="it-IT" b="0" i="1" smtClean="0">
                        <a:latin typeface="Cambria Math" panose="02040503050406030204" pitchFamily="18" charset="0"/>
                      </a:rPr>
                      <m:t> </m:t>
                    </m:r>
                    <m:r>
                      <a:rPr lang="it-IT" b="0" i="1" smtClean="0">
                        <a:latin typeface="Cambria Math" panose="02040503050406030204" pitchFamily="18" charset="0"/>
                      </a:rPr>
                      <m:t>𝑝𝑟𝑜𝑑𝑢𝑡𝑡𝑖𝑣𝑜</m:t>
                    </m:r>
                  </m:oMath>
                </a14:m>
                <a:endParaRPr lang="it-IT" b="0" i="1" dirty="0" smtClean="0">
                  <a:latin typeface="Cambria Math" panose="02040503050406030204" pitchFamily="18" charset="0"/>
                </a:endParaRPr>
              </a:p>
              <a:p>
                <a:pPr lvl="1"/>
                <a:r>
                  <a:rPr lang="it-IT" dirty="0"/>
                  <a:t>Definizioni di lavoro produttivo (</a:t>
                </a:r>
                <a:r>
                  <a:rPr lang="it-IT" dirty="0" err="1"/>
                  <a:t>Petty</a:t>
                </a:r>
                <a:r>
                  <a:rPr lang="it-IT" dirty="0"/>
                  <a:t>, fisiocratici, Smith)</a:t>
                </a:r>
              </a:p>
              <a:p>
                <a:pPr lvl="2"/>
                <a:r>
                  <a:rPr lang="it-IT" dirty="0"/>
                  <a:t>D1: lavoro che produce beni fisici</a:t>
                </a:r>
              </a:p>
              <a:p>
                <a:pPr lvl="2"/>
                <a:r>
                  <a:rPr lang="it-IT" dirty="0"/>
                  <a:t>D2: lavoro che produce un valore che copre i fondi impiegati nella produzione e genera un profitto</a:t>
                </a:r>
              </a:p>
              <a:p>
                <a:pPr lvl="2"/>
                <a:r>
                  <a:rPr lang="it-IT" dirty="0"/>
                  <a:t>D3: lavoro pagato attingendo fondi da un capitale </a:t>
                </a:r>
                <a:r>
                  <a:rPr lang="it-IT" dirty="0" err="1"/>
                  <a:t>pre</a:t>
                </a:r>
                <a:r>
                  <a:rPr lang="it-IT" dirty="0"/>
                  <a:t>-esistente (anticipazioni) e non dal reddito di un padrone</a:t>
                </a:r>
              </a:p>
              <a:p>
                <a14:m>
                  <m:oMath xmlns:m="http://schemas.openxmlformats.org/officeDocument/2006/math">
                    <m:r>
                      <a:rPr lang="it-IT" i="1">
                        <a:latin typeface="Cambria Math" panose="02040503050406030204" pitchFamily="18" charset="0"/>
                        <a:ea typeface="Cambria Math" panose="02040503050406030204" pitchFamily="18" charset="0"/>
                      </a:rPr>
                      <m:t>𝜋</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𝐿</m:t>
                    </m:r>
                  </m:oMath>
                </a14:m>
                <a:r>
                  <a:rPr lang="it-IT" dirty="0"/>
                  <a:t> = </a:t>
                </a:r>
                <a:r>
                  <a:rPr lang="it-IT" dirty="0" smtClean="0"/>
                  <a:t>Prodotto medio </a:t>
                </a:r>
                <a:r>
                  <a:rPr lang="it-IT" dirty="0"/>
                  <a:t>del lavoro</a:t>
                </a:r>
              </a:p>
              <a:p>
                <a:pPr lvl="1"/>
                <a:r>
                  <a:rPr lang="it-IT" dirty="0"/>
                  <a:t>Dipende dalla divisione del lavoro e dall’estensione degli scambi e dei </a:t>
                </a:r>
                <a:r>
                  <a:rPr lang="it-IT" dirty="0" smtClean="0"/>
                  <a:t>mercati</a:t>
                </a:r>
                <a:endParaRPr lang="it-IT" dirty="0"/>
              </a:p>
              <a:p>
                <a14:m>
                  <m:oMath xmlns:m="http://schemas.openxmlformats.org/officeDocument/2006/math">
                    <m:r>
                      <a:rPr lang="it-IT" i="1">
                        <a:latin typeface="Cambria Math" panose="02040503050406030204" pitchFamily="18" charset="0"/>
                        <a:ea typeface="Cambria Math" panose="02040503050406030204" pitchFamily="18" charset="0"/>
                      </a:rPr>
                      <m:t>𝐿</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𝑁</m:t>
                    </m:r>
                  </m:oMath>
                </a14:m>
                <a:r>
                  <a:rPr lang="it-IT" dirty="0" smtClean="0"/>
                  <a:t> </a:t>
                </a:r>
                <a:r>
                  <a:rPr lang="it-IT" dirty="0"/>
                  <a:t>= Quota dei lavoratori produttivi sul totale della popolazione</a:t>
                </a:r>
              </a:p>
              <a:p>
                <a:pPr lvl="1"/>
                <a:r>
                  <a:rPr lang="it-IT" dirty="0" smtClean="0"/>
                  <a:t>L’accrescimento di L/N </a:t>
                </a:r>
                <a:r>
                  <a:rPr lang="it-IT" dirty="0"/>
                  <a:t>dipende dall’esistenza del sovrappiù e da come viene impiegato (accumulazione di capitale)</a:t>
                </a:r>
              </a:p>
              <a:p>
                <a:endParaRPr lang="it-IT"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812" t="-1541"/>
                </a:stretch>
              </a:blipFill>
            </p:spPr>
            <p:txBody>
              <a:bodyPr/>
              <a:lstStyle/>
              <a:p>
                <a:r>
                  <a:rPr lang="en-GB">
                    <a:noFill/>
                  </a:rPr>
                  <a:t> </a:t>
                </a:r>
              </a:p>
            </p:txBody>
          </p:sp>
        </mc:Fallback>
      </mc:AlternateContent>
    </p:spTree>
    <p:extLst>
      <p:ext uri="{BB962C8B-B14F-4D97-AF65-F5344CB8AC3E}">
        <p14:creationId xmlns:p14="http://schemas.microsoft.com/office/powerpoint/2010/main" val="1645168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Divisione del lavoro e </a:t>
            </a:r>
            <a:r>
              <a:rPr lang="it-IT" dirty="0" smtClean="0"/>
              <a:t>mercato</a:t>
            </a:r>
            <a:endParaRPr lang="it-IT" dirty="0"/>
          </a:p>
        </p:txBody>
      </p:sp>
      <p:sp>
        <p:nvSpPr>
          <p:cNvPr id="3" name="Segnaposto contenuto 2"/>
          <p:cNvSpPr>
            <a:spLocks noGrp="1"/>
          </p:cNvSpPr>
          <p:nvPr>
            <p:ph sz="half" idx="1"/>
          </p:nvPr>
        </p:nvSpPr>
        <p:spPr>
          <a:xfrm>
            <a:off x="838199" y="1825625"/>
            <a:ext cx="7613073" cy="4351338"/>
          </a:xfrm>
        </p:spPr>
        <p:txBody>
          <a:bodyPr>
            <a:normAutofit fontScale="62500" lnSpcReduction="20000"/>
          </a:bodyPr>
          <a:lstStyle/>
          <a:p>
            <a:r>
              <a:rPr lang="it-IT" dirty="0"/>
              <a:t>La suddivisione di un’attività economica complessa in una sequenza di azioni più semplici svolte separatamente (divisione del lavoro) accresce la produttività del lavoro per </a:t>
            </a:r>
            <a:r>
              <a:rPr lang="it-IT" dirty="0">
                <a:solidFill>
                  <a:srgbClr val="FF0000"/>
                </a:solidFill>
              </a:rPr>
              <a:t>tre ragioni</a:t>
            </a:r>
            <a:r>
              <a:rPr lang="it-IT" dirty="0"/>
              <a:t>: </a:t>
            </a:r>
          </a:p>
          <a:p>
            <a:pPr marL="514350" indent="-514350">
              <a:buFont typeface="+mj-lt"/>
              <a:buAutoNum type="arabicPeriod"/>
            </a:pPr>
            <a:r>
              <a:rPr lang="it-IT" dirty="0" smtClean="0"/>
              <a:t>eseguendo </a:t>
            </a:r>
            <a:r>
              <a:rPr lang="it-IT" dirty="0"/>
              <a:t>ripetutamente la stessa mansione il lavoratore acquisisce destrezza e rapidità di esecuzione (si chiamerà </a:t>
            </a:r>
            <a:r>
              <a:rPr lang="it-IT" i="1" dirty="0" err="1"/>
              <a:t>learning</a:t>
            </a:r>
            <a:r>
              <a:rPr lang="it-IT" i="1" dirty="0"/>
              <a:t> by </a:t>
            </a:r>
            <a:r>
              <a:rPr lang="it-IT" i="1" dirty="0" err="1"/>
              <a:t>doing</a:t>
            </a:r>
            <a:r>
              <a:rPr lang="it-IT" dirty="0"/>
              <a:t> nella teoria della crescita </a:t>
            </a:r>
            <a:r>
              <a:rPr lang="it-IT" dirty="0" smtClean="0"/>
              <a:t>endogena); </a:t>
            </a:r>
          </a:p>
          <a:p>
            <a:pPr marL="514350" indent="-514350">
              <a:buFont typeface="+mj-lt"/>
              <a:buAutoNum type="arabicPeriod"/>
            </a:pPr>
            <a:r>
              <a:rPr lang="it-IT" dirty="0" smtClean="0"/>
              <a:t>assegnando </a:t>
            </a:r>
            <a:r>
              <a:rPr lang="it-IT" dirty="0"/>
              <a:t>mansioni specifiche a persone diverse si evita che i lavoratori perdano tempo nel passare da una mansione all’altra; </a:t>
            </a:r>
            <a:endParaRPr lang="it-IT" dirty="0" smtClean="0"/>
          </a:p>
          <a:p>
            <a:pPr marL="514350" indent="-514350">
              <a:buFont typeface="+mj-lt"/>
              <a:buAutoNum type="arabicPeriod"/>
            </a:pPr>
            <a:r>
              <a:rPr lang="it-IT" dirty="0" smtClean="0"/>
              <a:t>suddividendo </a:t>
            </a:r>
            <a:r>
              <a:rPr lang="it-IT" dirty="0"/>
              <a:t>la produzione in fasi distinte è possibile utilizzare macchinari </a:t>
            </a:r>
            <a:r>
              <a:rPr lang="it-IT" i="1" dirty="0"/>
              <a:t>ad hoc</a:t>
            </a:r>
            <a:r>
              <a:rPr lang="it-IT" dirty="0"/>
              <a:t>, adatti alle singole fasi del processo produttivo, aumentando la produttività del lavoro. </a:t>
            </a:r>
            <a:endParaRPr lang="it-IT" dirty="0" smtClean="0"/>
          </a:p>
          <a:p>
            <a:pPr marL="0" indent="0">
              <a:buNone/>
            </a:pPr>
            <a:endParaRPr lang="it-IT" dirty="0"/>
          </a:p>
          <a:p>
            <a:pPr marL="0" indent="0">
              <a:buNone/>
            </a:pPr>
            <a:r>
              <a:rPr lang="it-IT" dirty="0" smtClean="0">
                <a:solidFill>
                  <a:srgbClr val="FF0000"/>
                </a:solidFill>
              </a:rPr>
              <a:t>La </a:t>
            </a:r>
            <a:r>
              <a:rPr lang="it-IT" dirty="0">
                <a:solidFill>
                  <a:srgbClr val="FF0000"/>
                </a:solidFill>
              </a:rPr>
              <a:t>divisione del lavoro fa sì che il suo impiego sia caratterizzato da rendimenti crescenti e costi unitari decrescenti all’aumentare della quantità prodotta</a:t>
            </a:r>
            <a:r>
              <a:rPr lang="it-IT" dirty="0"/>
              <a:t>. </a:t>
            </a:r>
            <a:endParaRPr lang="it-IT" dirty="0" smtClean="0"/>
          </a:p>
          <a:p>
            <a:r>
              <a:rPr lang="it-IT" dirty="0" smtClean="0">
                <a:solidFill>
                  <a:srgbClr val="FF0000"/>
                </a:solidFill>
              </a:rPr>
              <a:t>La fabbrica degli spilli</a:t>
            </a:r>
            <a:r>
              <a:rPr lang="it-IT" dirty="0" smtClean="0"/>
              <a:t> (Esempio tratto dall’Enciclopedia di </a:t>
            </a:r>
            <a:r>
              <a:rPr lang="it-IT" dirty="0" err="1" smtClean="0"/>
              <a:t>Diderot</a:t>
            </a:r>
            <a:r>
              <a:rPr lang="it-IT" dirty="0" smtClean="0"/>
              <a:t> e d’</a:t>
            </a:r>
            <a:r>
              <a:rPr lang="it-IT" dirty="0" err="1" smtClean="0"/>
              <a:t>Alambert</a:t>
            </a:r>
            <a:r>
              <a:rPr lang="it-IT" dirty="0"/>
              <a:t>) </a:t>
            </a:r>
            <a:r>
              <a:rPr lang="it-IT" dirty="0">
                <a:hlinkClick r:id="rId2"/>
              </a:rPr>
              <a:t>https://quod.lib.umich.edu/d/did/did2222.0001.427/--</a:t>
            </a:r>
            <a:r>
              <a:rPr lang="it-IT" dirty="0" smtClean="0">
                <a:hlinkClick r:id="rId2"/>
              </a:rPr>
              <a:t>pin-making?rgn=main;view=fulltext</a:t>
            </a:r>
            <a:endParaRPr lang="it-IT" dirty="0" smtClean="0"/>
          </a:p>
          <a:p>
            <a:endParaRPr lang="it-IT" dirty="0" smtClean="0"/>
          </a:p>
          <a:p>
            <a:pPr marL="0" indent="0">
              <a:buNone/>
            </a:pPr>
            <a:endParaRPr lang="it-IT" dirty="0"/>
          </a:p>
        </p:txBody>
      </p:sp>
      <p:pic>
        <p:nvPicPr>
          <p:cNvPr id="6" name="Immagine 5"/>
          <p:cNvPicPr>
            <a:picLocks noChangeAspect="1"/>
          </p:cNvPicPr>
          <p:nvPr/>
        </p:nvPicPr>
        <p:blipFill>
          <a:blip r:embed="rId3"/>
          <a:stretch>
            <a:fillRect/>
          </a:stretch>
        </p:blipFill>
        <p:spPr>
          <a:xfrm>
            <a:off x="8934450" y="1690687"/>
            <a:ext cx="2944116" cy="4590039"/>
          </a:xfrm>
          <a:prstGeom prst="rect">
            <a:avLst/>
          </a:prstGeom>
        </p:spPr>
      </p:pic>
    </p:spTree>
    <p:extLst>
      <p:ext uri="{BB962C8B-B14F-4D97-AF65-F5344CB8AC3E}">
        <p14:creationId xmlns:p14="http://schemas.microsoft.com/office/powerpoint/2010/main" val="2791622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Intermezzo</a:t>
            </a:r>
            <a:endParaRPr lang="it-IT" dirty="0"/>
          </a:p>
        </p:txBody>
      </p:sp>
      <p:sp>
        <p:nvSpPr>
          <p:cNvPr id="3" name="Segnaposto contenuto 2"/>
          <p:cNvSpPr>
            <a:spLocks noGrp="1"/>
          </p:cNvSpPr>
          <p:nvPr>
            <p:ph idx="1"/>
          </p:nvPr>
        </p:nvSpPr>
        <p:spPr/>
        <p:txBody>
          <a:bodyPr/>
          <a:lstStyle/>
          <a:p>
            <a:r>
              <a:rPr lang="en-US" i="1" dirty="0"/>
              <a:t>One man draws out the wire, another straights it, a third cuts it, a fourth points it, a fifth grinds it at the top for receiving the head; to make the head requires two or three distinct operations; to put it on, is a peculiar business, to whiten the pins is another; it is even a trade by itself to put them into the paper; and the important business of making a pin is, in this manner, divided into about eighteen distinct operations, which, in some manufactories, are all performed by distinct hands</a:t>
            </a:r>
            <a:r>
              <a:rPr lang="en-US" i="1" dirty="0" smtClean="0"/>
              <a:t>’.</a:t>
            </a:r>
          </a:p>
          <a:p>
            <a:r>
              <a:rPr lang="en-US" dirty="0"/>
              <a:t>― </a:t>
            </a:r>
            <a:r>
              <a:rPr lang="en-US" b="1" dirty="0"/>
              <a:t>RN, vol. 1</a:t>
            </a:r>
            <a:endParaRPr lang="it-IT" dirty="0"/>
          </a:p>
          <a:p>
            <a:endParaRPr lang="it-IT" i="1" dirty="0"/>
          </a:p>
        </p:txBody>
      </p:sp>
    </p:spTree>
    <p:extLst>
      <p:ext uri="{BB962C8B-B14F-4D97-AF65-F5344CB8AC3E}">
        <p14:creationId xmlns:p14="http://schemas.microsoft.com/office/powerpoint/2010/main" val="3960624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Intermezzo</a:t>
            </a:r>
          </a:p>
        </p:txBody>
      </p:sp>
      <p:sp>
        <p:nvSpPr>
          <p:cNvPr id="3" name="Segnaposto contenuto 2"/>
          <p:cNvSpPr>
            <a:spLocks noGrp="1"/>
          </p:cNvSpPr>
          <p:nvPr>
            <p:ph idx="1"/>
          </p:nvPr>
        </p:nvSpPr>
        <p:spPr/>
        <p:txBody>
          <a:bodyPr>
            <a:normAutofit fontScale="92500" lnSpcReduction="20000"/>
          </a:bodyPr>
          <a:lstStyle/>
          <a:p>
            <a:r>
              <a:rPr lang="en-US" i="1" dirty="0"/>
              <a:t>This division of </a:t>
            </a:r>
            <a:r>
              <a:rPr lang="en-US" i="1" dirty="0" err="1"/>
              <a:t>labour</a:t>
            </a:r>
            <a:r>
              <a:rPr lang="en-US" i="1" dirty="0"/>
              <a:t>, from which so many advantages are derived, is not </a:t>
            </a:r>
            <a:r>
              <a:rPr lang="en-US" i="1" dirty="0" smtClean="0"/>
              <a:t>originally the </a:t>
            </a:r>
            <a:r>
              <a:rPr lang="en-US" i="1" dirty="0"/>
              <a:t>effect of any human wisdom, which foresees and intends that </a:t>
            </a:r>
            <a:r>
              <a:rPr lang="en-US" i="1" dirty="0" smtClean="0"/>
              <a:t>general opulence </a:t>
            </a:r>
            <a:r>
              <a:rPr lang="en-US" i="1" dirty="0"/>
              <a:t>to which it gives occasion. It is the necessary, though very slow </a:t>
            </a:r>
            <a:r>
              <a:rPr lang="en-US" i="1" dirty="0" smtClean="0"/>
              <a:t>and gradual </a:t>
            </a:r>
            <a:r>
              <a:rPr lang="en-US" i="1" dirty="0"/>
              <a:t>consequence of a certain propensity in human nature which has in </a:t>
            </a:r>
            <a:r>
              <a:rPr lang="en-US" i="1" dirty="0" smtClean="0"/>
              <a:t>view no </a:t>
            </a:r>
            <a:r>
              <a:rPr lang="en-US" i="1" dirty="0"/>
              <a:t>such extensive utility; the propensity to truck, barter, and exchange one </a:t>
            </a:r>
            <a:r>
              <a:rPr lang="en-US" i="1" dirty="0" smtClean="0"/>
              <a:t>thing </a:t>
            </a:r>
            <a:r>
              <a:rPr lang="it-IT" i="1" dirty="0" smtClean="0"/>
              <a:t>for </a:t>
            </a:r>
            <a:r>
              <a:rPr lang="it-IT" i="1" dirty="0" err="1"/>
              <a:t>another</a:t>
            </a:r>
            <a:r>
              <a:rPr lang="it-IT" i="1" dirty="0"/>
              <a:t>.</a:t>
            </a:r>
          </a:p>
          <a:p>
            <a:r>
              <a:rPr lang="en-US" i="1" dirty="0"/>
              <a:t>Whether this propensity be one of those original principles in human nature, </a:t>
            </a:r>
            <a:r>
              <a:rPr lang="en-US" i="1" dirty="0" smtClean="0"/>
              <a:t>of which </a:t>
            </a:r>
            <a:r>
              <a:rPr lang="en-US" i="1" dirty="0"/>
              <a:t>no further account can be given; or whether, as seems more probable, it </a:t>
            </a:r>
            <a:r>
              <a:rPr lang="en-US" i="1" dirty="0" smtClean="0"/>
              <a:t>be the </a:t>
            </a:r>
            <a:r>
              <a:rPr lang="en-US" i="1" dirty="0"/>
              <a:t>necessary consequence of the faculties of reason and speech, it belongs </a:t>
            </a:r>
            <a:r>
              <a:rPr lang="en-US" i="1" dirty="0" smtClean="0"/>
              <a:t>not to </a:t>
            </a:r>
            <a:r>
              <a:rPr lang="en-US" i="1" dirty="0"/>
              <a:t>our present subject to enquire. It is common to all men, and to be found in </a:t>
            </a:r>
            <a:r>
              <a:rPr lang="en-US" i="1" dirty="0" smtClean="0"/>
              <a:t>no other </a:t>
            </a:r>
            <a:r>
              <a:rPr lang="en-US" i="1" dirty="0"/>
              <a:t>race of animals, which seem to know neither this nor any other species </a:t>
            </a:r>
            <a:r>
              <a:rPr lang="en-US" i="1" dirty="0" smtClean="0"/>
              <a:t>of </a:t>
            </a:r>
            <a:r>
              <a:rPr lang="it-IT" i="1" dirty="0" err="1" smtClean="0"/>
              <a:t>contracts</a:t>
            </a:r>
            <a:r>
              <a:rPr lang="it-IT" i="1" dirty="0" smtClean="0"/>
              <a:t>.</a:t>
            </a:r>
          </a:p>
          <a:p>
            <a:r>
              <a:rPr lang="it-IT" dirty="0"/>
              <a:t>Smith 1776, p. 25</a:t>
            </a:r>
            <a:r>
              <a:rPr lang="it-IT" dirty="0" smtClean="0"/>
              <a:t>. </a:t>
            </a:r>
            <a:r>
              <a:rPr lang="it-IT" dirty="0" err="1" smtClean="0"/>
              <a:t>cit</a:t>
            </a:r>
            <a:r>
              <a:rPr lang="it-IT" dirty="0" smtClean="0"/>
              <a:t> . Roncaglia 2005, p. 146</a:t>
            </a:r>
            <a:endParaRPr lang="it-IT" dirty="0"/>
          </a:p>
        </p:txBody>
      </p:sp>
    </p:spTree>
    <p:extLst>
      <p:ext uri="{BB962C8B-B14F-4D97-AF65-F5344CB8AC3E}">
        <p14:creationId xmlns:p14="http://schemas.microsoft.com/office/powerpoint/2010/main" val="254797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Intermezzo</a:t>
            </a:r>
            <a:endParaRPr lang="it-IT" dirty="0"/>
          </a:p>
        </p:txBody>
      </p:sp>
      <p:sp>
        <p:nvSpPr>
          <p:cNvPr id="3" name="Segnaposto contenuto 2"/>
          <p:cNvSpPr>
            <a:spLocks noGrp="1"/>
          </p:cNvSpPr>
          <p:nvPr>
            <p:ph idx="1"/>
          </p:nvPr>
        </p:nvSpPr>
        <p:spPr/>
        <p:txBody>
          <a:bodyPr>
            <a:normAutofit fontScale="92500" lnSpcReduction="10000"/>
          </a:bodyPr>
          <a:lstStyle/>
          <a:p>
            <a:r>
              <a:rPr lang="en-US" i="1" dirty="0"/>
              <a:t>The difference of natural talents in different men is, in reality, much less than </a:t>
            </a:r>
            <a:r>
              <a:rPr lang="en-US" i="1" dirty="0" smtClean="0"/>
              <a:t>we are </a:t>
            </a:r>
            <a:r>
              <a:rPr lang="en-US" i="1" dirty="0"/>
              <a:t>aware of; and the very different genius which appears to distinguish men </a:t>
            </a:r>
            <a:r>
              <a:rPr lang="en-US" i="1" dirty="0" smtClean="0"/>
              <a:t>of different </a:t>
            </a:r>
            <a:r>
              <a:rPr lang="en-US" i="1" dirty="0"/>
              <a:t>professions, when grown up to maturity, is not upon many occasions </a:t>
            </a:r>
            <a:r>
              <a:rPr lang="en-US" i="1" dirty="0" smtClean="0"/>
              <a:t>so much </a:t>
            </a:r>
            <a:r>
              <a:rPr lang="en-US" i="1" dirty="0"/>
              <a:t>the cause, as the effect of the division of </a:t>
            </a:r>
            <a:r>
              <a:rPr lang="en-US" i="1" dirty="0" err="1"/>
              <a:t>labour</a:t>
            </a:r>
            <a:r>
              <a:rPr lang="en-US" i="1" dirty="0"/>
              <a:t>. The difference between </a:t>
            </a:r>
            <a:r>
              <a:rPr lang="en-US" i="1" dirty="0" smtClean="0"/>
              <a:t>the most </a:t>
            </a:r>
            <a:r>
              <a:rPr lang="en-US" i="1" dirty="0"/>
              <a:t>dissimilar characters, between a philosopher and a common street porter</a:t>
            </a:r>
            <a:r>
              <a:rPr lang="en-US" i="1" dirty="0" smtClean="0"/>
              <a:t>, for </a:t>
            </a:r>
            <a:r>
              <a:rPr lang="en-US" i="1" dirty="0"/>
              <a:t>example, seems to arise not so much from nature, as from habit, custom, </a:t>
            </a:r>
            <a:r>
              <a:rPr lang="en-US" i="1" dirty="0" smtClean="0"/>
              <a:t>and </a:t>
            </a:r>
            <a:r>
              <a:rPr lang="it-IT" i="1" dirty="0" err="1" smtClean="0"/>
              <a:t>education</a:t>
            </a:r>
            <a:r>
              <a:rPr lang="it-IT" i="1" dirty="0" smtClean="0"/>
              <a:t>.</a:t>
            </a:r>
          </a:p>
          <a:p>
            <a:r>
              <a:rPr lang="it-IT" dirty="0"/>
              <a:t>Smith 1776, p. </a:t>
            </a:r>
            <a:r>
              <a:rPr lang="it-IT" dirty="0" smtClean="0"/>
              <a:t>28-9. </a:t>
            </a:r>
            <a:r>
              <a:rPr lang="it-IT" dirty="0" err="1" smtClean="0"/>
              <a:t>cit</a:t>
            </a:r>
            <a:r>
              <a:rPr lang="it-IT" dirty="0" smtClean="0"/>
              <a:t> . Roncaglia 2005, p. 148</a:t>
            </a:r>
          </a:p>
          <a:p>
            <a:r>
              <a:rPr lang="it-IT" dirty="0" smtClean="0">
                <a:solidFill>
                  <a:srgbClr val="FF0000"/>
                </a:solidFill>
              </a:rPr>
              <a:t>Visione democratica di Smith</a:t>
            </a:r>
            <a:r>
              <a:rPr lang="it-IT" dirty="0" smtClean="0"/>
              <a:t> contro la visione conservatrice di </a:t>
            </a:r>
            <a:r>
              <a:rPr lang="it-IT" dirty="0" err="1" smtClean="0"/>
              <a:t>Pownall</a:t>
            </a:r>
            <a:r>
              <a:rPr lang="it-IT" dirty="0" smtClean="0"/>
              <a:t> secondo la quale gli uomini nascono naturalmente diversi (fonte originale della divisione del lavoro) e si accordano razionalmente per sfruttare queste differenze (per Smith non c’è un accordo formale).</a:t>
            </a:r>
            <a:endParaRPr lang="it-IT" dirty="0"/>
          </a:p>
        </p:txBody>
      </p:sp>
    </p:spTree>
    <p:extLst>
      <p:ext uri="{BB962C8B-B14F-4D97-AF65-F5344CB8AC3E}">
        <p14:creationId xmlns:p14="http://schemas.microsoft.com/office/powerpoint/2010/main" val="3849855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Divisione del lavoro e </a:t>
            </a:r>
            <a:r>
              <a:rPr lang="it-IT" dirty="0" smtClean="0"/>
              <a:t>mercato, 2</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La propensione a trafficare, barattare, scambiare una cosa per l’altra come origine della </a:t>
            </a:r>
            <a:r>
              <a:rPr lang="it-IT" dirty="0" smtClean="0">
                <a:solidFill>
                  <a:srgbClr val="FF0000"/>
                </a:solidFill>
              </a:rPr>
              <a:t>divisione del lavoro</a:t>
            </a:r>
            <a:r>
              <a:rPr lang="it-IT" dirty="0" smtClean="0"/>
              <a:t> (dimensione sociale, connessione con il linguaggio, la divisione del lavoro </a:t>
            </a:r>
            <a:r>
              <a:rPr lang="it-IT" dirty="0" smtClean="0">
                <a:solidFill>
                  <a:srgbClr val="FF0000"/>
                </a:solidFill>
              </a:rPr>
              <a:t>comporta cooperazione e assistenza reciproca</a:t>
            </a:r>
            <a:r>
              <a:rPr lang="it-IT" dirty="0" smtClean="0"/>
              <a:t>).</a:t>
            </a:r>
          </a:p>
          <a:p>
            <a:r>
              <a:rPr lang="it-IT" dirty="0" smtClean="0"/>
              <a:t>Le </a:t>
            </a:r>
            <a:r>
              <a:rPr lang="it-IT" dirty="0" smtClean="0">
                <a:solidFill>
                  <a:srgbClr val="FF0000"/>
                </a:solidFill>
              </a:rPr>
              <a:t>tre dimensioni della divisione del lavoro</a:t>
            </a:r>
            <a:r>
              <a:rPr lang="it-IT" dirty="0" smtClean="0"/>
              <a:t>: micro, sociale, macro</a:t>
            </a:r>
          </a:p>
          <a:p>
            <a:r>
              <a:rPr lang="it-IT" dirty="0" smtClean="0"/>
              <a:t>La </a:t>
            </a:r>
            <a:r>
              <a:rPr lang="it-IT" dirty="0"/>
              <a:t>divisione del lavoro trova un limite nelle </a:t>
            </a:r>
            <a:r>
              <a:rPr lang="it-IT" dirty="0">
                <a:solidFill>
                  <a:srgbClr val="FF0000"/>
                </a:solidFill>
              </a:rPr>
              <a:t>dimensioni del mercato </a:t>
            </a:r>
            <a:r>
              <a:rPr lang="it-IT" dirty="0"/>
              <a:t>dei beni per almeno due motivi. </a:t>
            </a:r>
          </a:p>
          <a:p>
            <a:pPr lvl="1"/>
            <a:r>
              <a:rPr lang="it-IT" dirty="0" smtClean="0"/>
              <a:t>Primo</a:t>
            </a:r>
            <a:r>
              <a:rPr lang="it-IT" dirty="0"/>
              <a:t>, se ogni lavoratore si specializza nello svolgimento di alcune mansioni e </a:t>
            </a:r>
            <a:r>
              <a:rPr lang="it-IT" dirty="0" err="1"/>
              <a:t>e</a:t>
            </a:r>
            <a:r>
              <a:rPr lang="it-IT" dirty="0"/>
              <a:t> nella produzione di un solo tipo di beni, dovrà affidarsi allo scambio e al mercato per procurarsi i beni di cui ha bisogno e che non è (più) in grado di produrre da sé. In assenza di un mercato del genere, gli individui sono obbligati a continuare a svolgere molti lavori diversi e ciò limita le possibilità di specializzazione e gli incrementi di produttività che da questo derivano. </a:t>
            </a:r>
          </a:p>
          <a:p>
            <a:pPr lvl="1"/>
            <a:r>
              <a:rPr lang="it-IT" dirty="0" smtClean="0"/>
              <a:t>Secondo</a:t>
            </a:r>
            <a:r>
              <a:rPr lang="it-IT" dirty="0"/>
              <a:t>, con il progredire della divisione del lavoro è necessario che la domanda di beni cresca insieme all’offerta, pena il manifestarsi di eccedenze nella capacità produttiva, che provocano disoccupazione e riduzione di prezzi e profitti. È il problema degli sbocchi che porta alla formulazione della legge di </a:t>
            </a:r>
            <a:r>
              <a:rPr lang="it-IT" dirty="0" err="1"/>
              <a:t>Say</a:t>
            </a:r>
            <a:r>
              <a:rPr lang="it-IT" dirty="0"/>
              <a:t> (v. dopo</a:t>
            </a:r>
            <a:r>
              <a:rPr lang="it-IT" dirty="0" smtClean="0"/>
              <a:t>).</a:t>
            </a:r>
          </a:p>
          <a:p>
            <a:r>
              <a:rPr lang="it-IT" dirty="0" smtClean="0">
                <a:solidFill>
                  <a:srgbClr val="FF0000"/>
                </a:solidFill>
              </a:rPr>
              <a:t>Liberalizzazione del commercio, sul piano interno ed internazionale per aumentare le dimensioni del mercato e dare incentivi economici per promuovere una divisione del lavoro sempre maggiore.</a:t>
            </a:r>
            <a:endParaRPr lang="it-IT" dirty="0">
              <a:solidFill>
                <a:srgbClr val="FF0000"/>
              </a:solidFill>
            </a:endParaRPr>
          </a:p>
        </p:txBody>
      </p:sp>
    </p:spTree>
    <p:extLst>
      <p:ext uri="{BB962C8B-B14F-4D97-AF65-F5344CB8AC3E}">
        <p14:creationId xmlns:p14="http://schemas.microsoft.com/office/powerpoint/2010/main" val="2862794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424237" y="528637"/>
            <a:ext cx="5343525" cy="5800725"/>
          </a:xfrm>
          <a:prstGeom prst="rect">
            <a:avLst/>
          </a:prstGeom>
        </p:spPr>
      </p:pic>
    </p:spTree>
    <p:extLst>
      <p:ext uri="{BB962C8B-B14F-4D97-AF65-F5344CB8AC3E}">
        <p14:creationId xmlns:p14="http://schemas.microsoft.com/office/powerpoint/2010/main" val="2375687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Accumulazione e lavoro produttivo</a:t>
            </a:r>
            <a:endParaRPr lang="it-IT" dirty="0"/>
          </a:p>
        </p:txBody>
      </p:sp>
      <p:sp>
        <p:nvSpPr>
          <p:cNvPr id="3" name="Segnaposto contenuto 2"/>
          <p:cNvSpPr>
            <a:spLocks noGrp="1"/>
          </p:cNvSpPr>
          <p:nvPr>
            <p:ph idx="1"/>
          </p:nvPr>
        </p:nvSpPr>
        <p:spPr/>
        <p:txBody>
          <a:bodyPr>
            <a:normAutofit fontScale="70000" lnSpcReduction="20000"/>
          </a:bodyPr>
          <a:lstStyle/>
          <a:p>
            <a:r>
              <a:rPr lang="it-IT" dirty="0">
                <a:solidFill>
                  <a:srgbClr val="FF0000"/>
                </a:solidFill>
              </a:rPr>
              <a:t>Il prodotto annuale si divide in due parti</a:t>
            </a:r>
            <a:r>
              <a:rPr lang="it-IT" dirty="0"/>
              <a:t>, la parte principale è utilizzata per reintegrare il capitale utilizzato nel corso dell’anno (compresi i salari anticipati ai lavoratori). La parte restante, </a:t>
            </a:r>
            <a:r>
              <a:rPr lang="it-IT" dirty="0">
                <a:solidFill>
                  <a:srgbClr val="FF0000"/>
                </a:solidFill>
              </a:rPr>
              <a:t>il surplus</a:t>
            </a:r>
            <a:r>
              <a:rPr lang="it-IT" dirty="0"/>
              <a:t>, comprende i profitti interamente reinvestiti e le rendite e viene consumata o risparmiata. </a:t>
            </a:r>
          </a:p>
          <a:p>
            <a:endParaRPr lang="it-IT" dirty="0"/>
          </a:p>
          <a:p>
            <a:r>
              <a:rPr lang="it-IT" dirty="0"/>
              <a:t>L’acquisto di beni e servizi da parte dei percettori di rendite e profitti serve a mantenere i lavoratori improduttivi (es. servitori). Il risparmio accresce il capitale disponibile che viene utilizzato per sostenere e accrescere i ranghi dei lavoratori produttivi, sia nel settore agricolo che in quello manifatturiero, da cui dipende il valore del prodotto nell’anno successivo.</a:t>
            </a:r>
          </a:p>
          <a:p>
            <a:endParaRPr lang="it-IT" dirty="0"/>
          </a:p>
          <a:p>
            <a:r>
              <a:rPr lang="it-IT" dirty="0"/>
              <a:t>La produzione e lo scambio avvengono all’interno di una serie di mercati e d’industrie legate fra loro in maniera più o meno intensa a seconda del livello di </a:t>
            </a:r>
            <a:r>
              <a:rPr lang="it-IT" dirty="0" smtClean="0"/>
              <a:t>concorrenza. </a:t>
            </a:r>
            <a:r>
              <a:rPr lang="it-IT" dirty="0" smtClean="0">
                <a:solidFill>
                  <a:srgbClr val="FF0000"/>
                </a:solidFill>
              </a:rPr>
              <a:t>Visione circolare e analisi delle interdipendenze settoriali</a:t>
            </a:r>
            <a:r>
              <a:rPr lang="it-IT" dirty="0" smtClean="0"/>
              <a:t>: uno degli elementi comuni ai fisiocratici, Smith, </a:t>
            </a:r>
            <a:r>
              <a:rPr lang="it-IT" dirty="0" err="1" smtClean="0"/>
              <a:t>Marx</a:t>
            </a:r>
            <a:r>
              <a:rPr lang="it-IT" dirty="0" smtClean="0"/>
              <a:t> e tutti gli economisti classici. </a:t>
            </a:r>
          </a:p>
          <a:p>
            <a:endParaRPr lang="it-IT" dirty="0">
              <a:solidFill>
                <a:srgbClr val="FF0000"/>
              </a:solidFill>
            </a:endParaRPr>
          </a:p>
          <a:p>
            <a:r>
              <a:rPr lang="it-IT" dirty="0" smtClean="0">
                <a:solidFill>
                  <a:srgbClr val="FF0000"/>
                </a:solidFill>
              </a:rPr>
              <a:t>Il lavoro produttivo (agricoltura, industria) e improduttivo (servizi) una distinzione problematica. </a:t>
            </a:r>
            <a:endParaRPr lang="it-IT" dirty="0">
              <a:solidFill>
                <a:srgbClr val="FF0000"/>
              </a:solidFill>
            </a:endParaRPr>
          </a:p>
          <a:p>
            <a:endParaRPr lang="it-IT" dirty="0"/>
          </a:p>
        </p:txBody>
      </p:sp>
    </p:spTree>
    <p:extLst>
      <p:ext uri="{BB962C8B-B14F-4D97-AF65-F5344CB8AC3E}">
        <p14:creationId xmlns:p14="http://schemas.microsoft.com/office/powerpoint/2010/main" val="2402873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ggetto 3"/>
          <p:cNvGraphicFramePr>
            <a:graphicFrameLocks/>
          </p:cNvGraphicFramePr>
          <p:nvPr>
            <p:extLst>
              <p:ext uri="{D42A27DB-BD31-4B8C-83A1-F6EECF244321}">
                <p14:modId xmlns:p14="http://schemas.microsoft.com/office/powerpoint/2010/main" val="4072791206"/>
              </p:ext>
            </p:extLst>
          </p:nvPr>
        </p:nvGraphicFramePr>
        <p:xfrm>
          <a:off x="2157796" y="901988"/>
          <a:ext cx="7595804" cy="5138594"/>
        </p:xfrm>
        <a:graphic>
          <a:graphicData uri="http://schemas.openxmlformats.org/presentationml/2006/ole">
            <mc:AlternateContent xmlns:mc="http://schemas.openxmlformats.org/markup-compatibility/2006">
              <mc:Choice xmlns:v="urn:schemas-microsoft-com:vml" Requires="v">
                <p:oleObj spid="_x0000_s2105" name="Picture" r:id="rId3" imgW="4678474" imgH="6877082" progId="Word.Picture.8">
                  <p:embed/>
                </p:oleObj>
              </mc:Choice>
              <mc:Fallback>
                <p:oleObj name="Picture" r:id="rId3" imgW="4678474" imgH="6877082" progId="Word.Picture.8">
                  <p:embed/>
                  <p:pic>
                    <p:nvPicPr>
                      <p:cNvPr id="7" name="Oggetto 6"/>
                      <p:cNvPicPr>
                        <a:picLocks noChangeArrowheads="1"/>
                      </p:cNvPicPr>
                      <p:nvPr/>
                    </p:nvPicPr>
                    <p:blipFill>
                      <a:blip r:embed="rId4">
                        <a:extLst>
                          <a:ext uri="{28A0092B-C50C-407E-A947-70E740481C1C}">
                            <a14:useLocalDpi xmlns:a14="http://schemas.microsoft.com/office/drawing/2010/main" val="0"/>
                          </a:ext>
                        </a:extLst>
                      </a:blip>
                      <a:srcRect t="2983" r="154" b="56955"/>
                      <a:stretch>
                        <a:fillRect/>
                      </a:stretch>
                    </p:blipFill>
                    <p:spPr bwMode="auto">
                      <a:xfrm>
                        <a:off x="2157796" y="901988"/>
                        <a:ext cx="7595804" cy="5138594"/>
                      </a:xfrm>
                      <a:prstGeom prst="rect">
                        <a:avLst/>
                      </a:prstGeom>
                      <a:noFill/>
                    </p:spPr>
                  </p:pic>
                </p:oleObj>
              </mc:Fallback>
            </mc:AlternateContent>
          </a:graphicData>
        </a:graphic>
      </p:graphicFrame>
    </p:spTree>
    <p:extLst>
      <p:ext uri="{BB962C8B-B14F-4D97-AF65-F5344CB8AC3E}">
        <p14:creationId xmlns:p14="http://schemas.microsoft.com/office/powerpoint/2010/main" val="35463646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Valori </a:t>
            </a:r>
            <a:r>
              <a:rPr lang="it-IT" dirty="0" smtClean="0"/>
              <a:t>e prezzi</a:t>
            </a:r>
            <a:endParaRPr lang="it-IT" dirty="0"/>
          </a:p>
        </p:txBody>
      </p:sp>
      <p:sp>
        <p:nvSpPr>
          <p:cNvPr id="3" name="Segnaposto contenuto 2"/>
          <p:cNvSpPr>
            <a:spLocks noGrp="1"/>
          </p:cNvSpPr>
          <p:nvPr>
            <p:ph idx="1"/>
          </p:nvPr>
        </p:nvSpPr>
        <p:spPr/>
        <p:txBody>
          <a:bodyPr>
            <a:normAutofit lnSpcReduction="10000"/>
          </a:bodyPr>
          <a:lstStyle/>
          <a:p>
            <a:r>
              <a:rPr lang="it-IT" dirty="0" smtClean="0"/>
              <a:t>I beni prodotti combinando lavoro, beni capitale, terra sono evidentemente eterogenei fra loro. </a:t>
            </a:r>
          </a:p>
          <a:p>
            <a:endParaRPr lang="it-IT" dirty="0" smtClean="0"/>
          </a:p>
          <a:p>
            <a:r>
              <a:rPr lang="it-IT" dirty="0" smtClean="0"/>
              <a:t>Per misurare le grandezze elencate nello schema di circolazione dei beni (v. sopra slide 31) è necessario affrontare il problema di come misurare il valore di quei beni per poterli misurare.</a:t>
            </a:r>
          </a:p>
          <a:p>
            <a:endParaRPr lang="it-IT" dirty="0" smtClean="0"/>
          </a:p>
          <a:p>
            <a:r>
              <a:rPr lang="it-IT" dirty="0" smtClean="0"/>
              <a:t>Smith affronta il problema del valore partendo dalla distinzione tra : </a:t>
            </a:r>
            <a:r>
              <a:rPr lang="it-IT" dirty="0" smtClean="0">
                <a:solidFill>
                  <a:srgbClr val="FF0000"/>
                </a:solidFill>
              </a:rPr>
              <a:t>Valore d’uso e valore di scambio e dall’idea che la base del valore di scambio sia nel lavoro (base della RN)</a:t>
            </a:r>
          </a:p>
        </p:txBody>
      </p:sp>
    </p:spTree>
    <p:extLst>
      <p:ext uri="{BB962C8B-B14F-4D97-AF65-F5344CB8AC3E}">
        <p14:creationId xmlns:p14="http://schemas.microsoft.com/office/powerpoint/2010/main" val="1770656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Intermezzo</a:t>
            </a:r>
            <a:endParaRPr lang="en-GB" dirty="0"/>
          </a:p>
        </p:txBody>
      </p:sp>
      <p:sp>
        <p:nvSpPr>
          <p:cNvPr id="3" name="Segnaposto contenuto 2"/>
          <p:cNvSpPr>
            <a:spLocks noGrp="1"/>
          </p:cNvSpPr>
          <p:nvPr>
            <p:ph idx="1"/>
          </p:nvPr>
        </p:nvSpPr>
        <p:spPr/>
        <p:txBody>
          <a:bodyPr>
            <a:normAutofit lnSpcReduction="10000"/>
          </a:bodyPr>
          <a:lstStyle/>
          <a:p>
            <a:r>
              <a:rPr lang="en-US" i="1" dirty="0">
                <a:solidFill>
                  <a:srgbClr val="FF0000"/>
                </a:solidFill>
              </a:rPr>
              <a:t>The word value [. . .] has two different meanings</a:t>
            </a:r>
            <a:r>
              <a:rPr lang="en-US" i="1" dirty="0"/>
              <a:t>, and sometimes expresses the utility of some particular object, and sometimes the power of purchasing other goods which the possession of that object conveys. The one may be called ‘value in use’; the other, ‘value in exchange’. The things which have the greatest value in use have frequently little or no value in exchange; and, on the contrary, those which have the greatest value in exchange have frequently little or no value in use. Nothing is more useful than water: but it will purchase scarce any thing; scarce any thing can be had in exchange for it. A diamond, on the contrary, has scarce any value in use; but a very great quantity of other goods may frequently be had in exchange for it</a:t>
            </a:r>
            <a:r>
              <a:rPr lang="en-US" dirty="0"/>
              <a:t> (Smith 1776, pp. 44-5, cit. </a:t>
            </a:r>
            <a:r>
              <a:rPr lang="en-US" dirty="0" err="1"/>
              <a:t>Roncaglia</a:t>
            </a:r>
            <a:r>
              <a:rPr lang="en-US" dirty="0"/>
              <a:t> 2005, p. 135)</a:t>
            </a:r>
            <a:endParaRPr lang="it-IT" dirty="0"/>
          </a:p>
          <a:p>
            <a:endParaRPr lang="en-GB" dirty="0"/>
          </a:p>
        </p:txBody>
      </p:sp>
    </p:spTree>
    <p:extLst>
      <p:ext uri="{BB962C8B-B14F-4D97-AF65-F5344CB8AC3E}">
        <p14:creationId xmlns:p14="http://schemas.microsoft.com/office/powerpoint/2010/main" val="4229130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Distinzione tra valore d’uso e valore di scambio</a:t>
            </a:r>
            <a:endParaRPr lang="it-IT" sz="4000"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Il Valore d’uso (non misurabile) come condizione necessaria per l’esistenza del valore di scambio che</a:t>
            </a:r>
            <a:r>
              <a:rPr lang="it-IT" dirty="0" smtClean="0"/>
              <a:t> però non </a:t>
            </a:r>
            <a:r>
              <a:rPr lang="it-IT" dirty="0" smtClean="0">
                <a:solidFill>
                  <a:srgbClr val="FF0000"/>
                </a:solidFill>
              </a:rPr>
              <a:t>dipende</a:t>
            </a:r>
            <a:r>
              <a:rPr lang="it-IT" dirty="0" smtClean="0"/>
              <a:t> dal valore d’uso ma dalla condizioni di riproduzione delle merci cioè da fattori di carattere tecnico (</a:t>
            </a:r>
            <a:r>
              <a:rPr lang="it-IT" dirty="0" smtClean="0">
                <a:solidFill>
                  <a:srgbClr val="FF0000"/>
                </a:solidFill>
              </a:rPr>
              <a:t>costo di produzione</a:t>
            </a:r>
            <a:r>
              <a:rPr lang="it-IT" dirty="0" smtClean="0"/>
              <a:t>)</a:t>
            </a:r>
          </a:p>
          <a:p>
            <a:pPr lvl="1"/>
            <a:r>
              <a:rPr lang="it-IT" dirty="0" smtClean="0"/>
              <a:t>Visione classica dell’utilità = capacità oggettiva di soddisfare un bisogno</a:t>
            </a:r>
          </a:p>
          <a:p>
            <a:pPr lvl="1"/>
            <a:r>
              <a:rPr lang="it-IT" dirty="0"/>
              <a:t>Visione </a:t>
            </a:r>
            <a:r>
              <a:rPr lang="it-IT" dirty="0" smtClean="0"/>
              <a:t>marginalista </a:t>
            </a:r>
            <a:r>
              <a:rPr lang="it-IT" dirty="0"/>
              <a:t>dell’utilità = </a:t>
            </a:r>
            <a:r>
              <a:rPr lang="it-IT" dirty="0" smtClean="0"/>
              <a:t>valutazione soggettiva della capacità </a:t>
            </a:r>
            <a:r>
              <a:rPr lang="it-IT" dirty="0"/>
              <a:t>di </a:t>
            </a:r>
            <a:r>
              <a:rPr lang="it-IT" dirty="0" smtClean="0"/>
              <a:t>un bene di dare soddisfazione a chi lo utilizza</a:t>
            </a:r>
          </a:p>
          <a:p>
            <a:r>
              <a:rPr lang="it-IT" dirty="0" smtClean="0"/>
              <a:t>Tre </a:t>
            </a:r>
            <a:r>
              <a:rPr lang="it-IT" dirty="0" smtClean="0">
                <a:solidFill>
                  <a:srgbClr val="FF0000"/>
                </a:solidFill>
              </a:rPr>
              <a:t>visioni sul valore di scambio</a:t>
            </a:r>
          </a:p>
          <a:p>
            <a:pPr lvl="1"/>
            <a:r>
              <a:rPr lang="it-IT" dirty="0" smtClean="0"/>
              <a:t>Lavoro contenuto nella produzione di merci</a:t>
            </a:r>
          </a:p>
          <a:p>
            <a:pPr lvl="1"/>
            <a:r>
              <a:rPr lang="it-IT" dirty="0"/>
              <a:t>Lavoro comandato (standard con il quale misurare il valore di scambio all’interno di una società basata sulla divisione del lavoro)</a:t>
            </a:r>
            <a:endParaRPr lang="it-IT" dirty="0" smtClean="0"/>
          </a:p>
          <a:p>
            <a:pPr lvl="1"/>
            <a:r>
              <a:rPr lang="it-IT" dirty="0" smtClean="0"/>
              <a:t>Prezzo naturale somma delle remunerazioni dei fattori produttivi impiegati al loro saggio naturale</a:t>
            </a:r>
            <a:endParaRPr lang="it-IT" dirty="0"/>
          </a:p>
        </p:txBody>
      </p:sp>
    </p:spTree>
    <p:extLst>
      <p:ext uri="{BB962C8B-B14F-4D97-AF65-F5344CB8AC3E}">
        <p14:creationId xmlns:p14="http://schemas.microsoft.com/office/powerpoint/2010/main" val="39733457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63A0C0-868C-4320-B8D5-8DB465F4E188}"/>
              </a:ext>
            </a:extLst>
          </p:cNvPr>
          <p:cNvSpPr>
            <a:spLocks noGrp="1"/>
          </p:cNvSpPr>
          <p:nvPr>
            <p:ph type="title"/>
          </p:nvPr>
        </p:nvSpPr>
        <p:spPr/>
        <p:txBody>
          <a:bodyPr>
            <a:normAutofit/>
          </a:bodyPr>
          <a:lstStyle/>
          <a:p>
            <a:r>
              <a:rPr lang="en-GB" sz="3200" dirty="0" err="1" smtClean="0"/>
              <a:t>Valore</a:t>
            </a:r>
            <a:r>
              <a:rPr lang="en-GB" sz="3200" dirty="0" smtClean="0"/>
              <a:t> di </a:t>
            </a:r>
            <a:r>
              <a:rPr lang="en-GB" sz="3200" dirty="0" err="1" smtClean="0"/>
              <a:t>scambio</a:t>
            </a:r>
            <a:r>
              <a:rPr lang="en-GB" sz="3200" dirty="0" smtClean="0"/>
              <a:t> e </a:t>
            </a:r>
            <a:r>
              <a:rPr lang="en-GB" sz="3200" dirty="0" err="1" smtClean="0"/>
              <a:t>lavoro</a:t>
            </a:r>
            <a:r>
              <a:rPr lang="en-GB" sz="3200" dirty="0" smtClean="0"/>
              <a:t> </a:t>
            </a:r>
            <a:r>
              <a:rPr lang="en-GB" sz="3200" dirty="0" err="1" smtClean="0"/>
              <a:t>contenuto</a:t>
            </a:r>
            <a:r>
              <a:rPr lang="en-GB" sz="3200" dirty="0" smtClean="0"/>
              <a:t>: </a:t>
            </a:r>
            <a:r>
              <a:rPr lang="it-IT" sz="3200" dirty="0" smtClean="0"/>
              <a:t>La distinzione tra “</a:t>
            </a:r>
            <a:r>
              <a:rPr lang="it-IT" sz="3200" dirty="0" err="1" smtClean="0"/>
              <a:t>early</a:t>
            </a:r>
            <a:r>
              <a:rPr lang="it-IT" sz="3200" dirty="0" smtClean="0"/>
              <a:t> and rude state of society” e la società capitalistica</a:t>
            </a:r>
            <a:endParaRPr lang="it-IT" sz="3200" dirty="0"/>
          </a:p>
        </p:txBody>
      </p:sp>
      <p:sp>
        <p:nvSpPr>
          <p:cNvPr id="3" name="Segnaposto contenuto 2">
            <a:extLst>
              <a:ext uri="{FF2B5EF4-FFF2-40B4-BE49-F238E27FC236}">
                <a16:creationId xmlns:a16="http://schemas.microsoft.com/office/drawing/2014/main" id="{B00D9EA4-F2A5-45C6-BBAE-3FB3335F06AA}"/>
              </a:ext>
            </a:extLst>
          </p:cNvPr>
          <p:cNvSpPr>
            <a:spLocks noGrp="1"/>
          </p:cNvSpPr>
          <p:nvPr>
            <p:ph idx="1"/>
          </p:nvPr>
        </p:nvSpPr>
        <p:spPr/>
        <p:txBody>
          <a:bodyPr>
            <a:normAutofit/>
          </a:bodyPr>
          <a:lstStyle/>
          <a:p>
            <a:pPr marL="0" indent="0">
              <a:buNone/>
            </a:pPr>
            <a:r>
              <a:rPr lang="it-IT" dirty="0" smtClean="0"/>
              <a:t>«</a:t>
            </a:r>
            <a:r>
              <a:rPr lang="it-IT" sz="2400" i="1" dirty="0" smtClean="0"/>
              <a:t>In quello stadio rozzo e primitivo  della società che precede l’accumulazione di fondi e l’appropriazione della terra, il rapporto fra le quantità di lavoro necessarie a procurarsi I diversi oggetti sembra sia la sola circostanza che possa offrire una qualche regola per scambiarli l’uno con l’altro. Se, ad esempio, in un popolo di cacciatori uccidere un castoro costa di solito un lavoro doppio rispetto a quello che occorre per uccidere un cervo, un castoro si scambierà naturalmente per due </a:t>
            </a:r>
            <a:r>
              <a:rPr lang="it-IT" sz="2400" i="1" dirty="0" err="1" smtClean="0"/>
              <a:t>cerivi</a:t>
            </a:r>
            <a:r>
              <a:rPr lang="it-IT" sz="2400" i="1" dirty="0" smtClean="0"/>
              <a:t>, ovvero avrà il valore di due» </a:t>
            </a:r>
            <a:r>
              <a:rPr lang="it-IT" sz="2400" dirty="0" smtClean="0"/>
              <a:t>(WN, pag. 95)</a:t>
            </a:r>
          </a:p>
          <a:p>
            <a:pPr marL="0" indent="0">
              <a:buNone/>
            </a:pPr>
            <a:r>
              <a:rPr lang="it-IT" dirty="0" smtClean="0"/>
              <a:t>In questo caso la quantità di lavoro necessario alla «produzione» determina i prezzi : </a:t>
            </a:r>
            <a:r>
              <a:rPr lang="it-IT" dirty="0" err="1" smtClean="0"/>
              <a:t>p</a:t>
            </a:r>
            <a:r>
              <a:rPr lang="it-IT" baseline="-25000" dirty="0" err="1" smtClean="0"/>
              <a:t>castoro</a:t>
            </a:r>
            <a:r>
              <a:rPr lang="it-IT" dirty="0" smtClean="0"/>
              <a:t>/</a:t>
            </a:r>
            <a:r>
              <a:rPr lang="it-IT" dirty="0" err="1" smtClean="0"/>
              <a:t>p</a:t>
            </a:r>
            <a:r>
              <a:rPr lang="it-IT" baseline="-25000" dirty="0" err="1" smtClean="0"/>
              <a:t>cervo</a:t>
            </a:r>
            <a:r>
              <a:rPr lang="it-IT" dirty="0"/>
              <a:t> = </a:t>
            </a:r>
            <a:r>
              <a:rPr lang="it-IT" dirty="0" err="1" smtClean="0"/>
              <a:t>L</a:t>
            </a:r>
            <a:r>
              <a:rPr lang="it-IT" baseline="-25000" dirty="0" err="1" smtClean="0"/>
              <a:t>castoro</a:t>
            </a:r>
            <a:r>
              <a:rPr lang="it-IT" dirty="0" smtClean="0"/>
              <a:t>/</a:t>
            </a:r>
            <a:r>
              <a:rPr lang="it-IT" dirty="0" err="1" smtClean="0"/>
              <a:t>L</a:t>
            </a:r>
            <a:r>
              <a:rPr lang="it-IT" baseline="-25000" dirty="0" err="1" smtClean="0"/>
              <a:t>cervo</a:t>
            </a:r>
            <a:r>
              <a:rPr lang="it-IT" baseline="-25000" dirty="0"/>
              <a:t> </a:t>
            </a:r>
            <a:r>
              <a:rPr lang="it-IT" dirty="0" smtClean="0"/>
              <a:t>Il lavoro è la </a:t>
            </a:r>
            <a:r>
              <a:rPr lang="it-IT" u="sng" dirty="0" smtClean="0"/>
              <a:t>causa</a:t>
            </a:r>
            <a:r>
              <a:rPr lang="it-IT" dirty="0" smtClean="0"/>
              <a:t> </a:t>
            </a:r>
            <a:r>
              <a:rPr lang="it-IT" dirty="0"/>
              <a:t> </a:t>
            </a:r>
            <a:r>
              <a:rPr lang="it-IT" dirty="0" smtClean="0"/>
              <a:t>intrinseca e la </a:t>
            </a:r>
            <a:r>
              <a:rPr lang="it-IT" u="sng" dirty="0" smtClean="0"/>
              <a:t>misura</a:t>
            </a:r>
            <a:r>
              <a:rPr lang="it-IT" dirty="0" smtClean="0"/>
              <a:t> del valore</a:t>
            </a:r>
            <a:endParaRPr lang="it-IT" dirty="0"/>
          </a:p>
        </p:txBody>
      </p:sp>
      <p:sp>
        <p:nvSpPr>
          <p:cNvPr id="4" name="Segnaposto numero diapositiva 3">
            <a:extLst>
              <a:ext uri="{FF2B5EF4-FFF2-40B4-BE49-F238E27FC236}">
                <a16:creationId xmlns:a16="http://schemas.microsoft.com/office/drawing/2014/main" id="{A568A001-E1F3-40E5-A499-E5EB219211E0}"/>
              </a:ext>
            </a:extLst>
          </p:cNvPr>
          <p:cNvSpPr>
            <a:spLocks noGrp="1"/>
          </p:cNvSpPr>
          <p:nvPr>
            <p:ph type="sldNum" sz="quarter" idx="12"/>
          </p:nvPr>
        </p:nvSpPr>
        <p:spPr/>
        <p:txBody>
          <a:bodyPr/>
          <a:lstStyle/>
          <a:p>
            <a:fld id="{191A6BBC-5635-1B40-9ED5-3106DE85D023}" type="slidenum">
              <a:rPr lang="it-IT" smtClean="0"/>
              <a:t>28</a:t>
            </a:fld>
            <a:endParaRPr lang="it-IT"/>
          </a:p>
        </p:txBody>
      </p:sp>
    </p:spTree>
    <p:extLst>
      <p:ext uri="{BB962C8B-B14F-4D97-AF65-F5344CB8AC3E}">
        <p14:creationId xmlns:p14="http://schemas.microsoft.com/office/powerpoint/2010/main" val="5128144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lavoro contenuto al lavoro comandato come base del valore di scambio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Nelle società primitive </a:t>
            </a:r>
            <a:r>
              <a:rPr lang="it-IT" dirty="0" smtClean="0"/>
              <a:t>il lavoratore possiede i mezzi di produzione e la terra è libera, tutto il prodotto appartiene al lavoratore che ne dispone liberamente in sede di scambio (baratto), il </a:t>
            </a:r>
            <a:r>
              <a:rPr lang="it-IT" dirty="0" smtClean="0">
                <a:solidFill>
                  <a:srgbClr val="FF0000"/>
                </a:solidFill>
              </a:rPr>
              <a:t>valore di scambio di ogni merce dipende da lavoro contenuto</a:t>
            </a:r>
            <a:r>
              <a:rPr lang="it-IT" dirty="0" smtClean="0"/>
              <a:t>, cioè richiesto direttamente per produrre la merce stessa.</a:t>
            </a:r>
          </a:p>
          <a:p>
            <a:endParaRPr lang="it-IT" dirty="0" smtClean="0"/>
          </a:p>
          <a:p>
            <a:r>
              <a:rPr lang="it-IT" dirty="0" smtClean="0">
                <a:solidFill>
                  <a:srgbClr val="FF0000"/>
                </a:solidFill>
              </a:rPr>
              <a:t>Con l’affermarsi della divisione del lavoro</a:t>
            </a:r>
            <a:r>
              <a:rPr lang="it-IT" dirty="0" smtClean="0"/>
              <a:t>, la produzione è il risultato della partecipazione congiunta  di lavoro, capitale e terra di proprietà di soggetti diversi che hanno diritto a essere remunerati. </a:t>
            </a:r>
          </a:p>
          <a:p>
            <a:endParaRPr lang="it-IT" dirty="0"/>
          </a:p>
          <a:p>
            <a:r>
              <a:rPr lang="it-IT" dirty="0" smtClean="0"/>
              <a:t>In questo caso, </a:t>
            </a:r>
            <a:r>
              <a:rPr lang="it-IT" dirty="0" smtClean="0">
                <a:solidFill>
                  <a:srgbClr val="FF0000"/>
                </a:solidFill>
              </a:rPr>
              <a:t>Il valore di scambio </a:t>
            </a:r>
            <a:r>
              <a:rPr lang="it-IT" dirty="0" smtClean="0"/>
              <a:t>di una merce riflette questo stato di cose </a:t>
            </a:r>
            <a:r>
              <a:rPr lang="it-IT" dirty="0" smtClean="0">
                <a:solidFill>
                  <a:srgbClr val="FF0000"/>
                </a:solidFill>
              </a:rPr>
              <a:t>è commisurato al lavoro comandato maggiore del lavoro contenuto.</a:t>
            </a:r>
            <a:r>
              <a:rPr lang="it-IT" dirty="0" smtClean="0"/>
              <a:t> </a:t>
            </a:r>
          </a:p>
          <a:p>
            <a:endParaRPr lang="it-IT" dirty="0"/>
          </a:p>
        </p:txBody>
      </p:sp>
    </p:spTree>
    <p:extLst>
      <p:ext uri="{BB962C8B-B14F-4D97-AF65-F5344CB8AC3E}">
        <p14:creationId xmlns:p14="http://schemas.microsoft.com/office/powerpoint/2010/main" val="860699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a:extLst>
              <a:ext uri="{FF2B5EF4-FFF2-40B4-BE49-F238E27FC236}">
                <a16:creationId xmlns:a16="http://schemas.microsoft.com/office/drawing/2014/main" id="{025ACE00-C825-46EF-955E-E8F2E6B5CD7C}"/>
              </a:ext>
            </a:extLst>
          </p:cNvPr>
          <p:cNvSpPr>
            <a:spLocks noGrp="1"/>
          </p:cNvSpPr>
          <p:nvPr>
            <p:ph type="sldNum" sz="quarter" idx="12"/>
          </p:nvPr>
        </p:nvSpPr>
        <p:spPr/>
        <p:txBody>
          <a:bodyPr/>
          <a:lstStyle/>
          <a:p>
            <a:fld id="{191A6BBC-5635-1B40-9ED5-3106DE85D023}" type="slidenum">
              <a:rPr lang="it-IT" smtClean="0"/>
              <a:t>30</a:t>
            </a:fld>
            <a:endParaRPr lang="it-IT"/>
          </a:p>
        </p:txBody>
      </p:sp>
      <p:sp>
        <p:nvSpPr>
          <p:cNvPr id="3" name="Rettangolo 2">
            <a:extLst>
              <a:ext uri="{FF2B5EF4-FFF2-40B4-BE49-F238E27FC236}">
                <a16:creationId xmlns:a16="http://schemas.microsoft.com/office/drawing/2014/main" id="{9F0143F7-296D-4E33-A010-6A875AB2868A}"/>
              </a:ext>
            </a:extLst>
          </p:cNvPr>
          <p:cNvSpPr/>
          <p:nvPr/>
        </p:nvSpPr>
        <p:spPr>
          <a:xfrm>
            <a:off x="882446" y="1619599"/>
            <a:ext cx="10471354" cy="4644413"/>
          </a:xfrm>
          <a:prstGeom prst="rect">
            <a:avLst/>
          </a:prstGeom>
        </p:spPr>
        <p:txBody>
          <a:bodyPr wrap="square">
            <a:spAutoFit/>
          </a:bodyPr>
          <a:lstStyle/>
          <a:p>
            <a:pPr algn="just">
              <a:lnSpc>
                <a:spcPct val="107000"/>
              </a:lnSpc>
              <a:spcAft>
                <a:spcPts val="800"/>
              </a:spcAft>
            </a:pPr>
            <a:r>
              <a:rPr lang="it-IT" sz="2400" i="1" dirty="0" smtClean="0">
                <a:latin typeface="Calibri" panose="020F0502020204030204" pitchFamily="34" charset="0"/>
                <a:ea typeface="Calibri" panose="020F0502020204030204" pitchFamily="34" charset="0"/>
                <a:cs typeface="Times New Roman" panose="02020603050405020304" pitchFamily="18" charset="0"/>
              </a:rPr>
              <a:t>Ogni uomo è ricco o povero secondo la misura in cui può permettersi di godere delle necessità, dei comodi e dei piaceri della vita umana. Ma dopo che la divisione del lavoro si è pienamente affermata, il lavoro di un singolo uomo può provvedere solo a una piccolissima parte di queste cose. La parte di gran lunga maggiore egli la deve trarre dal lavoro dell’altra gente e sarà ricco o povero secondo la quantità di lavoro che può </a:t>
            </a:r>
            <a:r>
              <a:rPr lang="it-IT" sz="2400" i="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comandare, ovvero che può permettersi di comprare</a:t>
            </a:r>
            <a:r>
              <a:rPr lang="it-IT" sz="2400" i="1" dirty="0" smtClean="0">
                <a:latin typeface="Calibri" panose="020F0502020204030204" pitchFamily="34" charset="0"/>
                <a:ea typeface="Calibri" panose="020F0502020204030204" pitchFamily="34" charset="0"/>
                <a:cs typeface="Times New Roman" panose="02020603050405020304" pitchFamily="18" charset="0"/>
              </a:rPr>
              <a:t>. Il valore di una merce, per la persona che la possiede e che non intende usarla o consumarla lei stessa ma scambiarla con altre merci, è quindi uguale alla quantità di lavoro che essa la mette in grado di comprare o comandare. Il lavoro è dunque </a:t>
            </a:r>
            <a:r>
              <a:rPr lang="it-IT" sz="2400" i="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la misura reale del valore di scambio </a:t>
            </a:r>
            <a:r>
              <a:rPr lang="it-IT" sz="2400" i="1" dirty="0" smtClean="0">
                <a:latin typeface="Calibri" panose="020F0502020204030204" pitchFamily="34" charset="0"/>
                <a:ea typeface="Calibri" panose="020F0502020204030204" pitchFamily="34" charset="0"/>
                <a:cs typeface="Times New Roman" panose="02020603050405020304" pitchFamily="18" charset="0"/>
              </a:rPr>
              <a:t>di tutte le merci.</a:t>
            </a:r>
          </a:p>
          <a:p>
            <a:pPr algn="just">
              <a:lnSpc>
                <a:spcPct val="107000"/>
              </a:lnSpc>
              <a:spcAft>
                <a:spcPts val="800"/>
              </a:spcAft>
            </a:pPr>
            <a:r>
              <a:rPr lang="it-IT" sz="2400" dirty="0" smtClean="0">
                <a:latin typeface="Calibri" panose="020F0502020204030204" pitchFamily="34" charset="0"/>
                <a:ea typeface="Calibri" panose="020F0502020204030204" pitchFamily="34" charset="0"/>
                <a:cs typeface="Times New Roman" panose="02020603050405020304" pitchFamily="18" charset="0"/>
              </a:rPr>
              <a:t> (WN, pag. 82)</a:t>
            </a:r>
            <a:endParaRPr lang="it-IT"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itolo 1">
            <a:extLst>
              <a:ext uri="{FF2B5EF4-FFF2-40B4-BE49-F238E27FC236}">
                <a16:creationId xmlns:a16="http://schemas.microsoft.com/office/drawing/2014/main" id="{1863A0C0-868C-4320-B8D5-8DB465F4E188}"/>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it-IT" sz="3200" dirty="0" smtClean="0"/>
          </a:p>
          <a:p>
            <a:pPr algn="ctr"/>
            <a:r>
              <a:rPr lang="it-IT" sz="4000" dirty="0" smtClean="0"/>
              <a:t>Valore di scambio come lavoro comandato</a:t>
            </a:r>
            <a:endParaRPr lang="it-IT" sz="4000" dirty="0"/>
          </a:p>
        </p:txBody>
      </p:sp>
    </p:spTree>
    <p:extLst>
      <p:ext uri="{BB962C8B-B14F-4D97-AF65-F5344CB8AC3E}">
        <p14:creationId xmlns:p14="http://schemas.microsoft.com/office/powerpoint/2010/main" val="10984422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prezzo naturale e il suo legame con le variabili distributive</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t>Per capire il senso dell’ultima affermazione partiamo dalla formula seguente : </a:t>
                </a:r>
                <a14:m>
                  <m:oMath xmlns:m="http://schemas.openxmlformats.org/officeDocument/2006/math">
                    <m:sSub>
                      <m:sSubPr>
                        <m:ctrlPr>
                          <a:rPr lang="it-IT"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𝑃</m:t>
                        </m:r>
                      </m:e>
                      <m:sub>
                        <m:r>
                          <a:rPr lang="it-IT" b="0" i="1" smtClean="0">
                            <a:solidFill>
                              <a:srgbClr val="FF0000"/>
                            </a:solidFill>
                            <a:latin typeface="Cambria Math" panose="02040503050406030204" pitchFamily="18" charset="0"/>
                          </a:rPr>
                          <m:t>𝑛</m:t>
                        </m:r>
                      </m:sub>
                    </m:sSub>
                    <m:r>
                      <a:rPr lang="it-IT" b="0" i="1" smtClean="0">
                        <a:solidFill>
                          <a:srgbClr val="FF0000"/>
                        </a:solidFill>
                        <a:latin typeface="Cambria Math" panose="02040503050406030204" pitchFamily="18" charset="0"/>
                      </a:rPr>
                      <m:t>=</m:t>
                    </m:r>
                    <m:sSub>
                      <m:sSubPr>
                        <m:ctrlPr>
                          <a:rPr lang="it-IT" b="0"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𝑊</m:t>
                        </m:r>
                      </m:e>
                      <m:sub>
                        <m:r>
                          <a:rPr lang="it-IT" b="0" i="1" smtClean="0">
                            <a:solidFill>
                              <a:srgbClr val="FF0000"/>
                            </a:solidFill>
                            <a:latin typeface="Cambria Math" panose="02040503050406030204" pitchFamily="18" charset="0"/>
                          </a:rPr>
                          <m:t>𝑛</m:t>
                        </m:r>
                      </m:sub>
                    </m:sSub>
                    <m:r>
                      <a:rPr lang="it-IT" b="0" i="1" smtClean="0">
                        <a:solidFill>
                          <a:srgbClr val="FF0000"/>
                        </a:solidFill>
                        <a:latin typeface="Cambria Math" panose="02040503050406030204" pitchFamily="18" charset="0"/>
                      </a:rPr>
                      <m:t>𝑙</m:t>
                    </m:r>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𝑅</m:t>
                        </m:r>
                      </m:e>
                      <m:sub>
                        <m:r>
                          <a:rPr lang="it-IT" i="1">
                            <a:solidFill>
                              <a:srgbClr val="FF0000"/>
                            </a:solidFill>
                            <a:latin typeface="Cambria Math" panose="02040503050406030204" pitchFamily="18" charset="0"/>
                          </a:rPr>
                          <m:t>𝑛</m:t>
                        </m:r>
                      </m:sub>
                    </m:sSub>
                    <m:r>
                      <a:rPr lang="it-IT" b="0" i="1" smtClean="0">
                        <a:solidFill>
                          <a:srgbClr val="FF0000"/>
                        </a:solidFill>
                        <a:latin typeface="Cambria Math" panose="02040503050406030204" pitchFamily="18" charset="0"/>
                      </a:rPr>
                      <m:t>𝑡</m:t>
                    </m:r>
                    <m:r>
                      <a:rPr lang="it-IT" b="0" i="1" smtClean="0">
                        <a:solidFill>
                          <a:srgbClr val="FF0000"/>
                        </a:solidFill>
                        <a:latin typeface="Cambria Math" panose="02040503050406030204" pitchFamily="18" charset="0"/>
                      </a:rPr>
                      <m:t>+</m:t>
                    </m:r>
                    <m:d>
                      <m:dPr>
                        <m:ctrlPr>
                          <a:rPr lang="it-IT" b="0" i="1" smtClean="0">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1+</m:t>
                        </m:r>
                        <m:sSub>
                          <m:sSubPr>
                            <m:ctrlPr>
                              <a:rPr lang="it-IT" b="0"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𝑟</m:t>
                            </m:r>
                          </m:e>
                          <m:sub>
                            <m:r>
                              <a:rPr lang="it-IT" b="0" i="1" smtClean="0">
                                <a:solidFill>
                                  <a:srgbClr val="FF0000"/>
                                </a:solidFill>
                                <a:latin typeface="Cambria Math" panose="02040503050406030204" pitchFamily="18" charset="0"/>
                              </a:rPr>
                              <m:t>𝑛</m:t>
                            </m:r>
                          </m:sub>
                        </m:sSub>
                      </m:e>
                    </m:d>
                    <m:r>
                      <a:rPr lang="it-IT" b="0" i="1" smtClean="0">
                        <a:solidFill>
                          <a:srgbClr val="FF0000"/>
                        </a:solidFill>
                        <a:latin typeface="Cambria Math" panose="02040503050406030204" pitchFamily="18" charset="0"/>
                      </a:rPr>
                      <m:t>𝑘</m:t>
                    </m:r>
                  </m:oMath>
                </a14:m>
                <a:endParaRPr lang="it-IT" b="0" dirty="0" smtClean="0">
                  <a:solidFill>
                    <a:srgbClr val="FF0000"/>
                  </a:solidFill>
                </a:endParaRPr>
              </a:p>
              <a:p>
                <a14:m>
                  <m:oMath xmlns:m="http://schemas.openxmlformats.org/officeDocument/2006/math">
                    <m:sSub>
                      <m:sSubPr>
                        <m:ctrlPr>
                          <a:rPr lang="it-IT" i="1" smtClean="0">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𝑃</m:t>
                        </m:r>
                      </m:e>
                      <m:sub>
                        <m:r>
                          <a:rPr lang="it-IT" i="1">
                            <a:solidFill>
                              <a:srgbClr val="FF0000"/>
                            </a:solidFill>
                            <a:latin typeface="Cambria Math" panose="02040503050406030204" pitchFamily="18" charset="0"/>
                          </a:rPr>
                          <m:t>𝑛</m:t>
                        </m:r>
                      </m:sub>
                    </m:sSub>
                    <m:r>
                      <a:rPr lang="it-IT" i="1">
                        <a:latin typeface="Cambria Math" panose="02040503050406030204" pitchFamily="18" charset="0"/>
                      </a:rPr>
                      <m:t>=</m:t>
                    </m:r>
                  </m:oMath>
                </a14:m>
                <a:r>
                  <a:rPr lang="it-IT" dirty="0" smtClean="0"/>
                  <a:t> prezzo naturale unitario di una merce X</a:t>
                </a:r>
              </a:p>
              <a:p>
                <a:r>
                  <a:rPr lang="it-IT" dirty="0"/>
                  <a:t>Metodo di </a:t>
                </a:r>
                <a:r>
                  <a:rPr lang="it-IT" dirty="0" smtClean="0"/>
                  <a:t>produzione: </a:t>
                </a:r>
                <a14:m>
                  <m:oMath xmlns:m="http://schemas.openxmlformats.org/officeDocument/2006/math">
                    <m:r>
                      <a:rPr lang="it-IT" i="1" smtClean="0">
                        <a:solidFill>
                          <a:srgbClr val="FF0000"/>
                        </a:solidFill>
                        <a:latin typeface="Cambria Math" panose="02040503050406030204" pitchFamily="18" charset="0"/>
                      </a:rPr>
                      <m:t>𝑙</m:t>
                    </m:r>
                    <m:r>
                      <a:rPr lang="it-IT" i="1">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rPr>
                      <m:t>𝑡</m:t>
                    </m:r>
                    <m:r>
                      <a:rPr lang="it-IT" i="1">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rPr>
                      <m:t>𝑘</m:t>
                    </m:r>
                    <m:r>
                      <a:rPr lang="it-IT" i="1">
                        <a:solidFill>
                          <a:srgbClr val="FF0000"/>
                        </a:solidFill>
                        <a:latin typeface="Cambria Math" panose="02040503050406030204" pitchFamily="18" charset="0"/>
                        <a:ea typeface="Cambria Math" panose="02040503050406030204" pitchFamily="18" charset="0"/>
                      </a:rPr>
                      <m:t>→1</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𝑢𝑛𝑖𝑡</m:t>
                    </m:r>
                    <m:r>
                      <a:rPr lang="it-IT" i="1">
                        <a:latin typeface="Cambria Math" panose="02040503050406030204" pitchFamily="18" charset="0"/>
                        <a:ea typeface="Cambria Math" panose="02040503050406030204" pitchFamily="18" charset="0"/>
                      </a:rPr>
                      <m:t>à </m:t>
                    </m:r>
                    <m:r>
                      <a:rPr lang="it-IT" i="1">
                        <a:latin typeface="Cambria Math" panose="02040503050406030204" pitchFamily="18" charset="0"/>
                        <a:ea typeface="Cambria Math" panose="02040503050406030204" pitchFamily="18" charset="0"/>
                      </a:rPr>
                      <m:t>𝑑𝑒𝑙𝑙𝑎</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𝑚𝑒𝑟𝑐𝑒</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𝑋</m:t>
                    </m:r>
                  </m:oMath>
                </a14:m>
                <a:endParaRPr lang="it-IT" dirty="0" smtClean="0"/>
              </a:p>
              <a:p>
                <a14:m>
                  <m:oMath xmlns:m="http://schemas.openxmlformats.org/officeDocument/2006/math">
                    <m:sSub>
                      <m:sSubPr>
                        <m:ctrlPr>
                          <a:rPr lang="it-IT" i="1" smtClean="0">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𝑊</m:t>
                        </m:r>
                      </m:e>
                      <m:sub>
                        <m:r>
                          <a:rPr lang="it-IT" i="1">
                            <a:solidFill>
                              <a:srgbClr val="FF0000"/>
                            </a:solidFill>
                            <a:latin typeface="Cambria Math" panose="02040503050406030204" pitchFamily="18" charset="0"/>
                          </a:rPr>
                          <m:t>𝑛</m:t>
                        </m:r>
                      </m:sub>
                    </m:sSub>
                    <m:r>
                      <a:rPr lang="it-IT" b="0" i="1" smtClean="0">
                        <a:latin typeface="Cambria Math" panose="02040503050406030204" pitchFamily="18" charset="0"/>
                      </a:rPr>
                      <m:t> </m:t>
                    </m:r>
                  </m:oMath>
                </a14:m>
                <a:r>
                  <a:rPr lang="it-IT" dirty="0" smtClean="0"/>
                  <a:t>= livello naturale del saggio di salario unitario</a:t>
                </a:r>
                <a:endParaRPr lang="it-IT" dirty="0"/>
              </a:p>
              <a:p>
                <a14:m>
                  <m:oMath xmlns:m="http://schemas.openxmlformats.org/officeDocument/2006/math">
                    <m:sSub>
                      <m:sSubPr>
                        <m:ctrlPr>
                          <a:rPr lang="it-IT"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𝑅</m:t>
                        </m:r>
                      </m:e>
                      <m:sub>
                        <m:r>
                          <a:rPr lang="it-IT" i="1">
                            <a:solidFill>
                              <a:srgbClr val="FF0000"/>
                            </a:solidFill>
                            <a:latin typeface="Cambria Math" panose="02040503050406030204" pitchFamily="18" charset="0"/>
                          </a:rPr>
                          <m:t>𝑛</m:t>
                        </m:r>
                      </m:sub>
                    </m:sSub>
                    <m:r>
                      <a:rPr lang="it-IT" i="1">
                        <a:latin typeface="Cambria Math" panose="02040503050406030204" pitchFamily="18" charset="0"/>
                      </a:rPr>
                      <m:t> </m:t>
                    </m:r>
                  </m:oMath>
                </a14:m>
                <a:r>
                  <a:rPr lang="it-IT" dirty="0"/>
                  <a:t>= livello naturale del saggio di </a:t>
                </a:r>
                <a:r>
                  <a:rPr lang="it-IT" dirty="0" smtClean="0"/>
                  <a:t>rendita unitario</a:t>
                </a:r>
              </a:p>
              <a:p>
                <a14:m>
                  <m:oMath xmlns:m="http://schemas.openxmlformats.org/officeDocument/2006/math">
                    <m:d>
                      <m:dPr>
                        <m:ctrlPr>
                          <a:rPr lang="it-IT" i="1" smtClean="0">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𝑟</m:t>
                            </m:r>
                          </m:e>
                          <m:sub>
                            <m:r>
                              <a:rPr lang="it-IT" i="1">
                                <a:solidFill>
                                  <a:srgbClr val="FF0000"/>
                                </a:solidFill>
                                <a:latin typeface="Cambria Math" panose="02040503050406030204" pitchFamily="18" charset="0"/>
                              </a:rPr>
                              <m:t>𝑛</m:t>
                            </m:r>
                          </m:sub>
                        </m:sSub>
                      </m:e>
                    </m:d>
                  </m:oMath>
                </a14:m>
                <a:r>
                  <a:rPr lang="it-IT" dirty="0" smtClean="0"/>
                  <a:t> = </a:t>
                </a:r>
                <a:r>
                  <a:rPr lang="it-IT" dirty="0"/>
                  <a:t>livello naturale del saggio di </a:t>
                </a:r>
                <a:r>
                  <a:rPr lang="it-IT" dirty="0" smtClean="0"/>
                  <a:t>profitto lordo unitario comprensivo (profitto netto più reintegro del capitale)</a:t>
                </a:r>
                <a:endParaRPr lang="it-IT"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2192425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38802"/>
          </a:xfrm>
        </p:spPr>
        <p:txBody>
          <a:bodyPr/>
          <a:lstStyle/>
          <a:p>
            <a:pPr algn="ctr"/>
            <a:r>
              <a:rPr lang="it-IT" dirty="0" smtClean="0"/>
              <a:t>Smith sul saggio di salario</a:t>
            </a:r>
            <a:endParaRPr lang="en-GB" dirty="0"/>
          </a:p>
        </p:txBody>
      </p:sp>
      <p:sp>
        <p:nvSpPr>
          <p:cNvPr id="3" name="Segnaposto contenuto 2"/>
          <p:cNvSpPr>
            <a:spLocks noGrp="1"/>
          </p:cNvSpPr>
          <p:nvPr>
            <p:ph idx="1"/>
          </p:nvPr>
        </p:nvSpPr>
        <p:spPr>
          <a:xfrm>
            <a:off x="838200" y="1574358"/>
            <a:ext cx="10515600" cy="4602605"/>
          </a:xfrm>
        </p:spPr>
        <p:txBody>
          <a:bodyPr>
            <a:normAutofit fontScale="70000" lnSpcReduction="20000"/>
          </a:bodyPr>
          <a:lstStyle/>
          <a:p>
            <a:pPr algn="just"/>
            <a:r>
              <a:rPr lang="it-IT" dirty="0" smtClean="0"/>
              <a:t>Il </a:t>
            </a:r>
            <a:r>
              <a:rPr lang="it-IT" dirty="0" smtClean="0">
                <a:solidFill>
                  <a:srgbClr val="FF0000"/>
                </a:solidFill>
              </a:rPr>
              <a:t>salario </a:t>
            </a:r>
            <a:r>
              <a:rPr lang="it-IT" dirty="0" smtClean="0"/>
              <a:t>dipende da vari elementi. I lavoratori guadagnano un reddito di sussistenza che basta loro per vivere. Non risparmiano nulla. </a:t>
            </a:r>
            <a:r>
              <a:rPr lang="it-IT" dirty="0"/>
              <a:t>Quando la società è prospera il salario è più alto; non c’è divergenza tra interesse del lavoratore e interesse collettivo.</a:t>
            </a:r>
            <a:endParaRPr lang="it-IT" dirty="0" smtClean="0"/>
          </a:p>
          <a:p>
            <a:pPr algn="just"/>
            <a:r>
              <a:rPr lang="it-IT" dirty="0" smtClean="0"/>
              <a:t>In generale, il salario tende verso un </a:t>
            </a:r>
            <a:r>
              <a:rPr lang="it-IT" dirty="0" smtClean="0">
                <a:solidFill>
                  <a:srgbClr val="FF0000"/>
                </a:solidFill>
              </a:rPr>
              <a:t>livello «naturale» di sussistenza </a:t>
            </a:r>
            <a:r>
              <a:rPr lang="it-IT" dirty="0" err="1" smtClean="0">
                <a:solidFill>
                  <a:srgbClr val="FF0000"/>
                </a:solidFill>
              </a:rPr>
              <a:t>Wn</a:t>
            </a:r>
            <a:r>
              <a:rPr lang="it-IT" dirty="0" smtClean="0">
                <a:solidFill>
                  <a:srgbClr val="FF0000"/>
                </a:solidFill>
              </a:rPr>
              <a:t> </a:t>
            </a:r>
            <a:r>
              <a:rPr lang="it-IT" dirty="0" smtClean="0"/>
              <a:t>(dato di fatto e non principio normativo, riflette gli </a:t>
            </a:r>
            <a:r>
              <a:rPr lang="it-IT" i="1" dirty="0" err="1" smtClean="0"/>
              <a:t>habits</a:t>
            </a:r>
            <a:r>
              <a:rPr lang="it-IT" i="1" dirty="0" smtClean="0"/>
              <a:t> and </a:t>
            </a:r>
            <a:r>
              <a:rPr lang="it-IT" i="1" dirty="0" err="1" smtClean="0"/>
              <a:t>customs</a:t>
            </a:r>
            <a:r>
              <a:rPr lang="it-IT" i="1" dirty="0" smtClean="0"/>
              <a:t> </a:t>
            </a:r>
            <a:r>
              <a:rPr lang="it-IT" dirty="0" smtClean="0"/>
              <a:t>prevalenti in una determinata epoca e in una determinata società e non la semplice). </a:t>
            </a:r>
          </a:p>
          <a:p>
            <a:pPr algn="just"/>
            <a:r>
              <a:rPr lang="it-IT" dirty="0" smtClean="0"/>
              <a:t>Questa tendenza è il risultato di meccanismi economici (dinamica della popolazione, domanda e offerta di lavoro) ma soprattutto dall’asimmetria nei rapporti di forza tra capitalisti e dei lavoratori (</a:t>
            </a:r>
            <a:r>
              <a:rPr lang="it-IT" dirty="0" smtClean="0">
                <a:solidFill>
                  <a:srgbClr val="FF0000"/>
                </a:solidFill>
              </a:rPr>
              <a:t>teoria politico-istituzionale</a:t>
            </a:r>
            <a:r>
              <a:rPr lang="it-IT" dirty="0" smtClean="0"/>
              <a:t>).</a:t>
            </a:r>
          </a:p>
          <a:p>
            <a:pPr lvl="1" algn="just"/>
            <a:r>
              <a:rPr lang="it-IT" dirty="0" smtClean="0"/>
              <a:t>I capitalisti sono pochi (il che facilità gli accordi a danno dei lavoratori, monopsonio), ricchi (e quindi in grado di reggere più a lungo il conflitto) e capaci di influenzare i processi normativi e politici a proprio favore. </a:t>
            </a:r>
          </a:p>
          <a:p>
            <a:pPr lvl="1" algn="just"/>
            <a:r>
              <a:rPr lang="it-IT" dirty="0" smtClean="0"/>
              <a:t>I lavoratori </a:t>
            </a:r>
            <a:r>
              <a:rPr lang="it-IT" dirty="0"/>
              <a:t>sono </a:t>
            </a:r>
            <a:r>
              <a:rPr lang="it-IT" dirty="0" smtClean="0"/>
              <a:t>tanti e non organizzati, poveri (posseggono solo il lavoro e vivendo si sussistenza non risparmiano nulla) e politicamente poco influenti.</a:t>
            </a:r>
          </a:p>
          <a:p>
            <a:pPr lvl="1" algn="just"/>
            <a:r>
              <a:rPr lang="it-IT" dirty="0" smtClean="0"/>
              <a:t>Le leggi autorizzano o non vietano le </a:t>
            </a:r>
            <a:r>
              <a:rPr lang="it-IT" dirty="0" err="1" smtClean="0"/>
              <a:t>coalizion</a:t>
            </a:r>
            <a:r>
              <a:rPr lang="it-IT" dirty="0" smtClean="0"/>
              <a:t> tra capitalisti, mentre proibiscono quelle tra lavoratori</a:t>
            </a:r>
          </a:p>
          <a:p>
            <a:pPr algn="just"/>
            <a:r>
              <a:rPr lang="it-IT" dirty="0" smtClean="0"/>
              <a:t>I </a:t>
            </a:r>
            <a:r>
              <a:rPr lang="it-IT" dirty="0" smtClean="0">
                <a:solidFill>
                  <a:srgbClr val="FF0000"/>
                </a:solidFill>
              </a:rPr>
              <a:t>differenziali salariali </a:t>
            </a:r>
            <a:r>
              <a:rPr lang="it-IT" dirty="0" smtClean="0"/>
              <a:t>dipendono dai vantaggi e svantaggi dei diversi impieghi (determinanti soggettivi, ci torneranno gli economisti </a:t>
            </a:r>
            <a:r>
              <a:rPr lang="it-IT" dirty="0" err="1" smtClean="0"/>
              <a:t>meoclassici</a:t>
            </a:r>
            <a:r>
              <a:rPr lang="it-IT" dirty="0" smtClean="0"/>
              <a:t>) e dal maggiore o minor costo dell’apprendimento (determinanti oggettive)</a:t>
            </a:r>
          </a:p>
          <a:p>
            <a:pPr algn="just"/>
            <a:endParaRPr lang="it-IT" dirty="0" smtClean="0"/>
          </a:p>
        </p:txBody>
      </p:sp>
    </p:spTree>
    <p:extLst>
      <p:ext uri="{BB962C8B-B14F-4D97-AF65-F5344CB8AC3E}">
        <p14:creationId xmlns:p14="http://schemas.microsoft.com/office/powerpoint/2010/main" val="34140088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Smith </a:t>
            </a:r>
            <a:r>
              <a:rPr lang="it-IT" dirty="0" smtClean="0"/>
              <a:t>sulla rendita</a:t>
            </a:r>
            <a:endParaRPr lang="en-GB" dirty="0"/>
          </a:p>
        </p:txBody>
      </p:sp>
      <p:sp>
        <p:nvSpPr>
          <p:cNvPr id="3" name="Segnaposto contenuto 2"/>
          <p:cNvSpPr>
            <a:spLocks noGrp="1"/>
          </p:cNvSpPr>
          <p:nvPr>
            <p:ph idx="1"/>
          </p:nvPr>
        </p:nvSpPr>
        <p:spPr>
          <a:xfrm>
            <a:off x="838200" y="1574358"/>
            <a:ext cx="10515600" cy="4602605"/>
          </a:xfrm>
        </p:spPr>
        <p:txBody>
          <a:bodyPr>
            <a:normAutofit fontScale="85000" lnSpcReduction="20000"/>
          </a:bodyPr>
          <a:lstStyle/>
          <a:p>
            <a:pPr algn="just"/>
            <a:r>
              <a:rPr lang="it-IT" dirty="0" smtClean="0"/>
              <a:t>La </a:t>
            </a:r>
            <a:r>
              <a:rPr lang="it-IT" dirty="0" smtClean="0">
                <a:solidFill>
                  <a:srgbClr val="FF0000"/>
                </a:solidFill>
              </a:rPr>
              <a:t>rendita</a:t>
            </a:r>
            <a:r>
              <a:rPr lang="it-IT" dirty="0" smtClean="0"/>
              <a:t> è un prezzo pagato per l’uso della terra (fattore scarso) che il proprietario è in grado di riscuotere dai capitalisti esercitando un diritto di monopolio. Anche questa ha una tendenza a crescere nel lungo periodo con il progredire dell’economia (punto che riprenderà con forza Ricardo).</a:t>
            </a:r>
          </a:p>
          <a:p>
            <a:pPr algn="just"/>
            <a:r>
              <a:rPr lang="it-IT" dirty="0" smtClean="0"/>
              <a:t>La rendita su un determinato terreno è determinata da una componente assoluta (eco di idee fisiocratiche) e da una componente relativa che riflette le caratteristiche specifiche di quel terreno (fertilità, prossimità al mercato etc.)</a:t>
            </a:r>
          </a:p>
          <a:p>
            <a:pPr algn="just"/>
            <a:r>
              <a:rPr lang="it-IT" dirty="0" smtClean="0"/>
              <a:t>I </a:t>
            </a:r>
            <a:r>
              <a:rPr lang="it-IT" dirty="0" smtClean="0">
                <a:solidFill>
                  <a:srgbClr val="FF0000"/>
                </a:solidFill>
              </a:rPr>
              <a:t>proprietari terrieri </a:t>
            </a:r>
            <a:r>
              <a:rPr lang="it-IT" dirty="0" smtClean="0"/>
              <a:t>non possiedono capitale produttivo e non hanno stimoli particolari a risparmiare e ad accumulare il capitale. La loro </a:t>
            </a:r>
            <a:r>
              <a:rPr lang="it-IT" dirty="0" smtClean="0">
                <a:solidFill>
                  <a:srgbClr val="FF0000"/>
                </a:solidFill>
              </a:rPr>
              <a:t>propensione al risparmio</a:t>
            </a:r>
            <a:r>
              <a:rPr lang="it-IT" dirty="0" smtClean="0"/>
              <a:t> è </a:t>
            </a:r>
            <a:r>
              <a:rPr lang="it-IT" dirty="0" smtClean="0">
                <a:solidFill>
                  <a:srgbClr val="FF0000"/>
                </a:solidFill>
              </a:rPr>
              <a:t>nulla</a:t>
            </a:r>
            <a:r>
              <a:rPr lang="it-IT" dirty="0" smtClean="0"/>
              <a:t> ma per ragioni diverse da quelle dei lavoratori (i salari sono al minimo di sussistenza e per questo il risparmio è zero le rendite sono al massimo compatibilmente con il potere contrattuale dei proprietari terrieri rispetto a quello dei capitalisti). </a:t>
            </a:r>
          </a:p>
          <a:p>
            <a:pPr algn="just"/>
            <a:r>
              <a:rPr lang="it-IT" dirty="0" smtClean="0"/>
              <a:t>Le rendite si trasformano in consumi di lusso che alimentano in parte lavoro produttivo in parte lavoro improduttivo (servitori domestici). </a:t>
            </a:r>
          </a:p>
        </p:txBody>
      </p:sp>
    </p:spTree>
    <p:extLst>
      <p:ext uri="{BB962C8B-B14F-4D97-AF65-F5344CB8AC3E}">
        <p14:creationId xmlns:p14="http://schemas.microsoft.com/office/powerpoint/2010/main" val="41416486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74148"/>
          </a:xfrm>
        </p:spPr>
        <p:txBody>
          <a:bodyPr/>
          <a:lstStyle/>
          <a:p>
            <a:pPr algn="ctr"/>
            <a:r>
              <a:rPr lang="it-IT" dirty="0" smtClean="0"/>
              <a:t>Smith sui profitti</a:t>
            </a:r>
            <a:endParaRPr lang="en-GB" dirty="0"/>
          </a:p>
        </p:txBody>
      </p:sp>
      <p:sp>
        <p:nvSpPr>
          <p:cNvPr id="3" name="Segnaposto contenuto 2"/>
          <p:cNvSpPr>
            <a:spLocks noGrp="1"/>
          </p:cNvSpPr>
          <p:nvPr>
            <p:ph idx="1"/>
          </p:nvPr>
        </p:nvSpPr>
        <p:spPr>
          <a:xfrm>
            <a:off x="838200" y="1574358"/>
            <a:ext cx="10515600" cy="4602605"/>
          </a:xfrm>
        </p:spPr>
        <p:txBody>
          <a:bodyPr>
            <a:normAutofit fontScale="92500" lnSpcReduction="20000"/>
          </a:bodyPr>
          <a:lstStyle/>
          <a:p>
            <a:pPr algn="just"/>
            <a:r>
              <a:rPr lang="it-IT" dirty="0" smtClean="0"/>
              <a:t>Il </a:t>
            </a:r>
            <a:r>
              <a:rPr lang="it-IT" dirty="0" smtClean="0">
                <a:solidFill>
                  <a:srgbClr val="FF0000"/>
                </a:solidFill>
              </a:rPr>
              <a:t>profitto</a:t>
            </a:r>
            <a:r>
              <a:rPr lang="it-IT" dirty="0" smtClean="0"/>
              <a:t> non è concepito come conflittuale rispetto alle altre classi (teoria additiva). Non è una grandezza osservabile, ma un suo buon indicatore è il saggio di interesse. </a:t>
            </a:r>
          </a:p>
          <a:p>
            <a:pPr algn="just"/>
            <a:r>
              <a:rPr lang="it-IT" dirty="0" smtClean="0"/>
              <a:t>Questo ha una tendenza a decrescere con il procedere dell’accumulazione che invece spinge i salari verso l’alto (più accumulazione più domanda di lavoro). Questa relazione inversa tra saggio del salario e tasso del profitto tornerà in Ricardo. </a:t>
            </a:r>
          </a:p>
          <a:p>
            <a:pPr algn="just"/>
            <a:r>
              <a:rPr lang="it-IT" dirty="0" smtClean="0"/>
              <a:t>Problemi nella spiegazione della caduta del saggio di profitto in Smith. </a:t>
            </a:r>
          </a:p>
          <a:p>
            <a:pPr algn="just"/>
            <a:r>
              <a:rPr lang="it-IT" dirty="0" smtClean="0"/>
              <a:t>I </a:t>
            </a:r>
            <a:r>
              <a:rPr lang="it-IT" dirty="0" smtClean="0">
                <a:solidFill>
                  <a:srgbClr val="FF0000"/>
                </a:solidFill>
              </a:rPr>
              <a:t>capitalisti</a:t>
            </a:r>
            <a:r>
              <a:rPr lang="it-IT" dirty="0" smtClean="0"/>
              <a:t> posseggono il capitale produttivo e mirano al suo accrescimento, perciò hanno una propensione al risparmio molto elevata e abitudini di consumo relativamente frugali. </a:t>
            </a:r>
          </a:p>
          <a:p>
            <a:pPr algn="just"/>
            <a:r>
              <a:rPr lang="it-IT" dirty="0" smtClean="0"/>
              <a:t>Confronto tra capitalista e imprenditore che in Smith ha un ruolo molto defilato (come in tutti gli economisti classici con alcune eccezioni). </a:t>
            </a:r>
            <a:endParaRPr lang="en-GB" dirty="0"/>
          </a:p>
        </p:txBody>
      </p:sp>
    </p:spTree>
    <p:extLst>
      <p:ext uri="{BB962C8B-B14F-4D97-AF65-F5344CB8AC3E}">
        <p14:creationId xmlns:p14="http://schemas.microsoft.com/office/powerpoint/2010/main" val="2218293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Prezzo naturale e prezzo di mercato</a:t>
            </a:r>
            <a:endParaRPr lang="it-IT" dirty="0"/>
          </a:p>
        </p:txBody>
      </p:sp>
      <p:sp>
        <p:nvSpPr>
          <p:cNvPr id="3" name="Segnaposto contenuto 2"/>
          <p:cNvSpPr>
            <a:spLocks noGrp="1"/>
          </p:cNvSpPr>
          <p:nvPr>
            <p:ph idx="1"/>
          </p:nvPr>
        </p:nvSpPr>
        <p:spPr>
          <a:xfrm>
            <a:off x="838200" y="1825624"/>
            <a:ext cx="10515600" cy="4769139"/>
          </a:xfrm>
        </p:spPr>
        <p:txBody>
          <a:bodyPr>
            <a:normAutofit fontScale="92500" lnSpcReduction="20000"/>
          </a:bodyPr>
          <a:lstStyle/>
          <a:p>
            <a:r>
              <a:rPr lang="it-IT" dirty="0" smtClean="0">
                <a:solidFill>
                  <a:srgbClr val="FF0000"/>
                </a:solidFill>
              </a:rPr>
              <a:t>Prezzo </a:t>
            </a:r>
            <a:r>
              <a:rPr lang="it-IT" dirty="0">
                <a:solidFill>
                  <a:srgbClr val="FF0000"/>
                </a:solidFill>
              </a:rPr>
              <a:t>naturale</a:t>
            </a:r>
            <a:r>
              <a:rPr lang="it-IT" dirty="0"/>
              <a:t> = </a:t>
            </a:r>
            <a:r>
              <a:rPr lang="it-IT" dirty="0" smtClean="0">
                <a:solidFill>
                  <a:srgbClr val="FF0000"/>
                </a:solidFill>
              </a:rPr>
              <a:t>Valore di scambio</a:t>
            </a:r>
            <a:r>
              <a:rPr lang="it-IT" dirty="0" smtClean="0"/>
              <a:t> = prezzo </a:t>
            </a:r>
            <a:r>
              <a:rPr lang="it-IT" dirty="0"/>
              <a:t>che consente di remunerare lavoro, capitale e terra ai rispettivi saggi naturali; dipende dalle caratteristiche del processo produttivo </a:t>
            </a:r>
            <a:r>
              <a:rPr lang="it-IT" dirty="0" smtClean="0"/>
              <a:t>(metodo di produzione, costo </a:t>
            </a:r>
            <a:r>
              <a:rPr lang="it-IT" dirty="0"/>
              <a:t>di produzione) e dai saggi di remunerazione </a:t>
            </a:r>
            <a:r>
              <a:rPr lang="it-IT" dirty="0" smtClean="0"/>
              <a:t>«normali» dei tre fattori produttivi (v. sopra). </a:t>
            </a:r>
          </a:p>
          <a:p>
            <a:r>
              <a:rPr lang="it-IT" dirty="0" smtClean="0">
                <a:solidFill>
                  <a:srgbClr val="FF0000"/>
                </a:solidFill>
              </a:rPr>
              <a:t>Prezzo </a:t>
            </a:r>
            <a:r>
              <a:rPr lang="it-IT" dirty="0">
                <a:solidFill>
                  <a:srgbClr val="FF0000"/>
                </a:solidFill>
              </a:rPr>
              <a:t>di mercato </a:t>
            </a:r>
            <a:r>
              <a:rPr lang="it-IT" dirty="0"/>
              <a:t>= prezzo effettivo al quale la merce viene effettivamente venduta; dipende da fattori contingenti e tende a muoversi verso il prezzo naturale grazie alla libera concorrenza.</a:t>
            </a:r>
          </a:p>
          <a:p>
            <a:r>
              <a:rPr lang="it-IT" dirty="0" smtClean="0">
                <a:solidFill>
                  <a:srgbClr val="FF0000"/>
                </a:solidFill>
              </a:rPr>
              <a:t>Domanda </a:t>
            </a:r>
            <a:r>
              <a:rPr lang="it-IT" dirty="0">
                <a:solidFill>
                  <a:srgbClr val="FF0000"/>
                </a:solidFill>
              </a:rPr>
              <a:t>effettuale </a:t>
            </a:r>
            <a:r>
              <a:rPr lang="it-IT" dirty="0"/>
              <a:t>= Quantità che i compratori sono disposti ad acquistare al prezzo naturale. La quantità effettiva può essere maggiore o minore della domanda effettuale per fattori accidentali. Nel primo caso il prezzo di mercato è maggiore di quello naturale, nel secondo caso è minore. </a:t>
            </a:r>
          </a:p>
          <a:p>
            <a:r>
              <a:rPr lang="it-IT" dirty="0" smtClean="0">
                <a:solidFill>
                  <a:srgbClr val="FF0000"/>
                </a:solidFill>
              </a:rPr>
              <a:t>In </a:t>
            </a:r>
            <a:r>
              <a:rPr lang="it-IT" dirty="0">
                <a:solidFill>
                  <a:srgbClr val="FF0000"/>
                </a:solidFill>
              </a:rPr>
              <a:t>Smith non ci sono funzioni di domanda e offerta, c’è un punto!</a:t>
            </a:r>
          </a:p>
        </p:txBody>
      </p:sp>
    </p:spTree>
    <p:extLst>
      <p:ext uri="{BB962C8B-B14F-4D97-AF65-F5344CB8AC3E}">
        <p14:creationId xmlns:p14="http://schemas.microsoft.com/office/powerpoint/2010/main" val="9443823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Valore di scambio e prezzo di </a:t>
            </a:r>
            <a:r>
              <a:rPr lang="it-IT" dirty="0" smtClean="0"/>
              <a:t>mercato, 2</a:t>
            </a:r>
            <a:endParaRPr lang="it-IT" dirty="0"/>
          </a:p>
        </p:txBody>
      </p:sp>
      <p:pic>
        <p:nvPicPr>
          <p:cNvPr id="5" name="Immagine 4"/>
          <p:cNvPicPr>
            <a:picLocks noChangeAspect="1"/>
          </p:cNvPicPr>
          <p:nvPr/>
        </p:nvPicPr>
        <p:blipFill>
          <a:blip r:embed="rId2"/>
          <a:stretch>
            <a:fillRect/>
          </a:stretch>
        </p:blipFill>
        <p:spPr>
          <a:xfrm>
            <a:off x="597621" y="1690688"/>
            <a:ext cx="5972175" cy="4848225"/>
          </a:xfrm>
          <a:prstGeom prst="rect">
            <a:avLst/>
          </a:prstGeom>
        </p:spPr>
      </p:pic>
      <p:sp>
        <p:nvSpPr>
          <p:cNvPr id="6" name="Rettangolo 5"/>
          <p:cNvSpPr/>
          <p:nvPr/>
        </p:nvSpPr>
        <p:spPr>
          <a:xfrm>
            <a:off x="6677891" y="1690688"/>
            <a:ext cx="4987637" cy="3970318"/>
          </a:xfrm>
          <a:prstGeom prst="rect">
            <a:avLst/>
          </a:prstGeom>
        </p:spPr>
        <p:txBody>
          <a:bodyPr wrap="square">
            <a:spAutoFit/>
          </a:bodyPr>
          <a:lstStyle/>
          <a:p>
            <a:r>
              <a:rPr lang="en-US" i="1" dirty="0">
                <a:latin typeface="Plantin"/>
              </a:rPr>
              <a:t>The natural price, therefore, is, as it were, the central price, to which the prices of</a:t>
            </a:r>
          </a:p>
          <a:p>
            <a:r>
              <a:rPr lang="en-US" i="1" dirty="0">
                <a:latin typeface="Plantin"/>
              </a:rPr>
              <a:t>all commodities are continually gravitating. [. . .] But though the market price of</a:t>
            </a:r>
          </a:p>
          <a:p>
            <a:r>
              <a:rPr lang="en-US" i="1" dirty="0">
                <a:latin typeface="Plantin"/>
              </a:rPr>
              <a:t>every particular commodity is in this manner continually gravitating, if one may</a:t>
            </a:r>
          </a:p>
          <a:p>
            <a:r>
              <a:rPr lang="en-US" i="1" dirty="0">
                <a:latin typeface="Plantin"/>
              </a:rPr>
              <a:t>say so, towards the natural price, yet sometimes particular accidents, sometimes</a:t>
            </a:r>
          </a:p>
          <a:p>
            <a:r>
              <a:rPr lang="en-US" i="1" dirty="0">
                <a:latin typeface="Plantin"/>
              </a:rPr>
              <a:t>natural causes, and sometimes particular regulations of police, may, in many</a:t>
            </a:r>
          </a:p>
          <a:p>
            <a:r>
              <a:rPr lang="en-US" i="1" dirty="0">
                <a:latin typeface="Plantin"/>
              </a:rPr>
              <a:t>commodities, keep up the market price, for a long time together, a good deal</a:t>
            </a:r>
          </a:p>
          <a:p>
            <a:r>
              <a:rPr lang="it-IT" i="1" dirty="0" err="1">
                <a:latin typeface="Plantin"/>
              </a:rPr>
              <a:t>above</a:t>
            </a:r>
            <a:r>
              <a:rPr lang="it-IT" i="1" dirty="0">
                <a:latin typeface="Plantin"/>
              </a:rPr>
              <a:t> the </a:t>
            </a:r>
            <a:r>
              <a:rPr lang="it-IT" i="1" dirty="0" err="1">
                <a:latin typeface="Plantin"/>
              </a:rPr>
              <a:t>natural</a:t>
            </a:r>
            <a:r>
              <a:rPr lang="it-IT" i="1" dirty="0">
                <a:latin typeface="Plantin"/>
              </a:rPr>
              <a:t> </a:t>
            </a:r>
            <a:r>
              <a:rPr lang="it-IT" i="1" dirty="0" err="1" smtClean="0">
                <a:latin typeface="Plantin"/>
              </a:rPr>
              <a:t>price</a:t>
            </a:r>
            <a:r>
              <a:rPr lang="it-IT" i="1" dirty="0" smtClean="0">
                <a:latin typeface="Plantin"/>
              </a:rPr>
              <a:t> (Smith 1776, cit. Roncaglia 2005, p. 142)</a:t>
            </a:r>
            <a:endParaRPr lang="it-IT" i="1" dirty="0"/>
          </a:p>
        </p:txBody>
      </p:sp>
    </p:spTree>
    <p:extLst>
      <p:ext uri="{BB962C8B-B14F-4D97-AF65-F5344CB8AC3E}">
        <p14:creationId xmlns:p14="http://schemas.microsoft.com/office/powerpoint/2010/main" val="13607174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Prezzo naturale e prezzo di </a:t>
            </a:r>
            <a:r>
              <a:rPr lang="it-IT" dirty="0" smtClean="0"/>
              <a:t>mercato,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77500" lnSpcReduction="20000"/>
              </a:bodyPr>
              <a:lstStyle/>
              <a:p>
                <a14:m>
                  <m:oMath xmlns:m="http://schemas.openxmlformats.org/officeDocument/2006/math">
                    <m:sSub>
                      <m:sSubPr>
                        <m:ctrlPr>
                          <a:rPr lang="it-IT" i="1" smtClean="0">
                            <a:latin typeface="Cambria Math" panose="02040503050406030204" pitchFamily="18" charset="0"/>
                          </a:rPr>
                        </m:ctrlPr>
                      </m:sSubPr>
                      <m:e>
                        <m:r>
                          <a:rPr lang="it-IT" b="0" i="1" smtClean="0">
                            <a:latin typeface="Cambria Math" panose="02040503050406030204" pitchFamily="18" charset="0"/>
                          </a:rPr>
                          <m:t>𝑃</m:t>
                        </m:r>
                      </m:e>
                      <m:sub>
                        <m:r>
                          <a:rPr lang="it-IT" b="0" i="1" smtClean="0">
                            <a:latin typeface="Cambria Math" panose="02040503050406030204" pitchFamily="18" charset="0"/>
                          </a:rPr>
                          <m:t>𝑛</m:t>
                        </m:r>
                      </m:sub>
                    </m:sSub>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𝑊</m:t>
                        </m:r>
                      </m:e>
                      <m:sub>
                        <m:r>
                          <a:rPr lang="it-IT" b="0" i="1" smtClean="0">
                            <a:latin typeface="Cambria Math" panose="02040503050406030204" pitchFamily="18" charset="0"/>
                          </a:rPr>
                          <m:t>𝑛</m:t>
                        </m:r>
                      </m:sub>
                    </m:sSub>
                    <m:r>
                      <a:rPr lang="it-IT" b="0" i="1" smtClean="0">
                        <a:latin typeface="Cambria Math" panose="02040503050406030204" pitchFamily="18" charset="0"/>
                      </a:rPr>
                      <m:t>𝑙</m:t>
                    </m:r>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b="0" i="1" smtClean="0">
                            <a:latin typeface="Cambria Math" panose="02040503050406030204" pitchFamily="18" charset="0"/>
                          </a:rPr>
                          <m:t>𝑅</m:t>
                        </m:r>
                      </m:e>
                      <m:sub>
                        <m:r>
                          <a:rPr lang="it-IT" i="1">
                            <a:latin typeface="Cambria Math" panose="02040503050406030204" pitchFamily="18" charset="0"/>
                          </a:rPr>
                          <m:t>𝑛</m:t>
                        </m:r>
                      </m:sub>
                    </m:sSub>
                    <m:r>
                      <a:rPr lang="it-IT" b="0" i="1" smtClean="0">
                        <a:latin typeface="Cambria Math" panose="02040503050406030204" pitchFamily="18" charset="0"/>
                      </a:rPr>
                      <m:t>𝑡</m:t>
                    </m:r>
                    <m:r>
                      <a:rPr lang="it-IT" b="0" i="1" smtClean="0">
                        <a:latin typeface="Cambria Math" panose="02040503050406030204" pitchFamily="18" charset="0"/>
                      </a:rPr>
                      <m:t>+</m:t>
                    </m:r>
                    <m:d>
                      <m:dPr>
                        <m:ctrlPr>
                          <a:rPr lang="it-IT" b="0" i="1" smtClean="0">
                            <a:latin typeface="Cambria Math" panose="02040503050406030204" pitchFamily="18" charset="0"/>
                          </a:rPr>
                        </m:ctrlPr>
                      </m:dPr>
                      <m:e>
                        <m:r>
                          <a:rPr lang="it-IT" b="0" i="1" smtClean="0">
                            <a:latin typeface="Cambria Math" panose="02040503050406030204" pitchFamily="18" charset="0"/>
                          </a:rPr>
                          <m:t>1+</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𝑟</m:t>
                            </m:r>
                          </m:e>
                          <m:sub>
                            <m:r>
                              <a:rPr lang="it-IT" b="0" i="1" smtClean="0">
                                <a:latin typeface="Cambria Math" panose="02040503050406030204" pitchFamily="18" charset="0"/>
                              </a:rPr>
                              <m:t>𝑛</m:t>
                            </m:r>
                          </m:sub>
                        </m:sSub>
                      </m:e>
                    </m:d>
                    <m:r>
                      <a:rPr lang="it-IT" b="0" i="1" smtClean="0">
                        <a:latin typeface="Cambria Math" panose="02040503050406030204" pitchFamily="18" charset="0"/>
                      </a:rPr>
                      <m:t>𝑘</m:t>
                    </m:r>
                  </m:oMath>
                </a14:m>
                <a:r>
                  <a:rPr lang="it-IT" b="0" dirty="0" smtClean="0"/>
                  <a:t> e </a:t>
                </a:r>
                <a14:m>
                  <m:oMath xmlns:m="http://schemas.openxmlformats.org/officeDocument/2006/math">
                    <m:r>
                      <m:rPr>
                        <m:sty m:val="p"/>
                      </m:rPr>
                      <a:rPr lang="it-IT" b="0" i="0" smtClean="0">
                        <a:latin typeface="Cambria Math" panose="02040503050406030204" pitchFamily="18" charset="0"/>
                      </a:rPr>
                      <m:t>P</m:t>
                    </m:r>
                    <m:r>
                      <a:rPr lang="it-IT" i="1">
                        <a:latin typeface="Cambria Math" panose="02040503050406030204" pitchFamily="18" charset="0"/>
                      </a:rPr>
                      <m:t>=</m:t>
                    </m:r>
                    <m:r>
                      <a:rPr lang="it-IT" b="0" i="1" smtClean="0">
                        <a:latin typeface="Cambria Math" panose="02040503050406030204" pitchFamily="18" charset="0"/>
                      </a:rPr>
                      <m:t>𝑊</m:t>
                    </m:r>
                    <m:r>
                      <a:rPr lang="it-IT" i="1">
                        <a:latin typeface="Cambria Math" panose="02040503050406030204" pitchFamily="18" charset="0"/>
                      </a:rPr>
                      <m:t>𝑙</m:t>
                    </m:r>
                    <m:r>
                      <a:rPr lang="it-IT" i="1">
                        <a:latin typeface="Cambria Math" panose="02040503050406030204" pitchFamily="18" charset="0"/>
                      </a:rPr>
                      <m:t>+</m:t>
                    </m:r>
                    <m:r>
                      <a:rPr lang="it-IT" b="0" i="1" smtClean="0">
                        <a:latin typeface="Cambria Math" panose="02040503050406030204" pitchFamily="18" charset="0"/>
                      </a:rPr>
                      <m:t>𝑅</m:t>
                    </m:r>
                    <m:r>
                      <a:rPr lang="it-IT" i="1">
                        <a:latin typeface="Cambria Math" panose="02040503050406030204" pitchFamily="18" charset="0"/>
                      </a:rPr>
                      <m:t>𝑡</m:t>
                    </m:r>
                    <m:r>
                      <a:rPr lang="it-IT" i="1">
                        <a:latin typeface="Cambria Math" panose="02040503050406030204" pitchFamily="18" charset="0"/>
                      </a:rPr>
                      <m:t>+</m:t>
                    </m:r>
                    <m:d>
                      <m:dPr>
                        <m:ctrlPr>
                          <a:rPr lang="it-IT" i="1">
                            <a:latin typeface="Cambria Math" panose="02040503050406030204" pitchFamily="18" charset="0"/>
                          </a:rPr>
                        </m:ctrlPr>
                      </m:dPr>
                      <m:e>
                        <m:r>
                          <a:rPr lang="it-IT" i="1">
                            <a:latin typeface="Cambria Math" panose="02040503050406030204" pitchFamily="18" charset="0"/>
                          </a:rPr>
                          <m:t>1+</m:t>
                        </m:r>
                        <m:r>
                          <a:rPr lang="it-IT" b="0" i="1" smtClean="0">
                            <a:latin typeface="Cambria Math" panose="02040503050406030204" pitchFamily="18" charset="0"/>
                          </a:rPr>
                          <m:t>𝑟</m:t>
                        </m:r>
                      </m:e>
                    </m:d>
                    <m:r>
                      <a:rPr lang="it-IT" i="1">
                        <a:latin typeface="Cambria Math" panose="02040503050406030204" pitchFamily="18" charset="0"/>
                      </a:rPr>
                      <m:t>𝑘</m:t>
                    </m:r>
                  </m:oMath>
                </a14:m>
                <a:r>
                  <a:rPr lang="it-IT" b="0" dirty="0" smtClean="0"/>
                  <a:t> </a:t>
                </a:r>
              </a:p>
              <a:p>
                <a:endParaRPr lang="it-IT" dirty="0" smtClean="0"/>
              </a:p>
              <a:p>
                <a:r>
                  <a:rPr lang="it-IT" dirty="0" smtClean="0"/>
                  <a:t>La </a:t>
                </a:r>
                <a:r>
                  <a:rPr lang="it-IT" dirty="0"/>
                  <a:t>divergenza tra prezzo di mercato e prezzo naturale si riflette in una divergenza tra tassi di remunerazione effettivi (in particolare il tasso di profitto) e tassi naturali di remunerazione. </a:t>
                </a:r>
                <a:r>
                  <a:rPr lang="it-IT" dirty="0" smtClean="0"/>
                  <a:t>Se </a:t>
                </a:r>
                <a14:m>
                  <m:oMath xmlns:m="http://schemas.openxmlformats.org/officeDocument/2006/math">
                    <m:r>
                      <a:rPr lang="it-IT" b="0" i="1" smtClean="0">
                        <a:latin typeface="Cambria Math" panose="02040503050406030204" pitchFamily="18" charset="0"/>
                      </a:rPr>
                      <m:t>𝑃</m:t>
                    </m:r>
                    <m:r>
                      <a:rPr lang="it-IT" b="0" i="1" smtClean="0">
                        <a:latin typeface="Cambria Math" panose="02040503050406030204" pitchFamily="18" charset="0"/>
                      </a:rPr>
                      <m:t>&gt;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𝑃</m:t>
                        </m:r>
                      </m:e>
                      <m:sub>
                        <m:r>
                          <a:rPr lang="it-IT" b="0" i="1" smtClean="0">
                            <a:latin typeface="Cambria Math" panose="02040503050406030204" pitchFamily="18" charset="0"/>
                          </a:rPr>
                          <m:t>𝑛</m:t>
                        </m:r>
                      </m:sub>
                    </m:sSub>
                  </m:oMath>
                </a14:m>
                <a:r>
                  <a:rPr lang="it-IT" dirty="0" smtClean="0"/>
                  <a:t>(dati i coefficienti tecnici) o </a:t>
                </a:r>
                <a14:m>
                  <m:oMath xmlns:m="http://schemas.openxmlformats.org/officeDocument/2006/math">
                    <m:r>
                      <a:rPr lang="it-IT" b="0" i="1" smtClean="0">
                        <a:latin typeface="Cambria Math" panose="02040503050406030204" pitchFamily="18" charset="0"/>
                      </a:rPr>
                      <m:t>𝑊</m:t>
                    </m:r>
                    <m:r>
                      <a:rPr lang="it-IT" i="1">
                        <a:latin typeface="Cambria Math" panose="02040503050406030204" pitchFamily="18" charset="0"/>
                      </a:rPr>
                      <m:t>&gt;</m:t>
                    </m:r>
                    <m:sSub>
                      <m:sSubPr>
                        <m:ctrlPr>
                          <a:rPr lang="it-IT" i="1">
                            <a:latin typeface="Cambria Math" panose="02040503050406030204" pitchFamily="18" charset="0"/>
                          </a:rPr>
                        </m:ctrlPr>
                      </m:sSubPr>
                      <m:e>
                        <m:r>
                          <a:rPr lang="it-IT" b="0" i="1" smtClean="0">
                            <a:latin typeface="Cambria Math" panose="02040503050406030204" pitchFamily="18" charset="0"/>
                          </a:rPr>
                          <m:t>𝑊</m:t>
                        </m:r>
                      </m:e>
                      <m:sub>
                        <m:r>
                          <a:rPr lang="it-IT" i="1">
                            <a:latin typeface="Cambria Math" panose="02040503050406030204" pitchFamily="18" charset="0"/>
                          </a:rPr>
                          <m:t>𝑛</m:t>
                        </m:r>
                      </m:sub>
                    </m:sSub>
                  </m:oMath>
                </a14:m>
                <a:r>
                  <a:rPr lang="it-IT" dirty="0" smtClean="0"/>
                  <a:t>, o </a:t>
                </a:r>
                <a14:m>
                  <m:oMath xmlns:m="http://schemas.openxmlformats.org/officeDocument/2006/math">
                    <m:r>
                      <a:rPr lang="it-IT" b="0" i="1" smtClean="0">
                        <a:latin typeface="Cambria Math" panose="02040503050406030204" pitchFamily="18" charset="0"/>
                      </a:rPr>
                      <m:t>𝑅</m:t>
                    </m:r>
                    <m:r>
                      <a:rPr lang="it-IT" i="1">
                        <a:latin typeface="Cambria Math" panose="02040503050406030204" pitchFamily="18" charset="0"/>
                      </a:rPr>
                      <m:t>&gt;</m:t>
                    </m:r>
                    <m:sSub>
                      <m:sSubPr>
                        <m:ctrlPr>
                          <a:rPr lang="it-IT" i="1">
                            <a:latin typeface="Cambria Math" panose="02040503050406030204" pitchFamily="18" charset="0"/>
                          </a:rPr>
                        </m:ctrlPr>
                      </m:sSubPr>
                      <m:e>
                        <m:r>
                          <a:rPr lang="it-IT" b="0" i="1" smtClean="0">
                            <a:latin typeface="Cambria Math" panose="02040503050406030204" pitchFamily="18" charset="0"/>
                          </a:rPr>
                          <m:t>𝑅</m:t>
                        </m:r>
                      </m:e>
                      <m:sub>
                        <m:r>
                          <a:rPr lang="it-IT" i="1">
                            <a:latin typeface="Cambria Math" panose="02040503050406030204" pitchFamily="18" charset="0"/>
                          </a:rPr>
                          <m:t>𝑛</m:t>
                        </m:r>
                      </m:sub>
                    </m:sSub>
                  </m:oMath>
                </a14:m>
                <a:r>
                  <a:rPr lang="it-IT" dirty="0" smtClean="0"/>
                  <a:t> o </a:t>
                </a:r>
                <a14:m>
                  <m:oMath xmlns:m="http://schemas.openxmlformats.org/officeDocument/2006/math">
                    <m:r>
                      <a:rPr lang="it-IT" b="0" i="1" smtClean="0">
                        <a:latin typeface="Cambria Math" panose="02040503050406030204" pitchFamily="18" charset="0"/>
                      </a:rPr>
                      <m:t>(1+</m:t>
                    </m:r>
                    <m:r>
                      <a:rPr lang="it-IT" b="0" i="1" smtClean="0">
                        <a:latin typeface="Cambria Math" panose="02040503050406030204" pitchFamily="18" charset="0"/>
                      </a:rPr>
                      <m:t>𝑟</m:t>
                    </m:r>
                    <m:r>
                      <a:rPr lang="it-IT" b="0" i="1" smtClean="0">
                        <a:latin typeface="Cambria Math" panose="02040503050406030204" pitchFamily="18" charset="0"/>
                      </a:rPr>
                      <m:t>)&gt;</m:t>
                    </m:r>
                    <m:sSub>
                      <m:sSubPr>
                        <m:ctrlPr>
                          <a:rPr lang="it-IT" i="1">
                            <a:latin typeface="Cambria Math" panose="02040503050406030204" pitchFamily="18" charset="0"/>
                          </a:rPr>
                        </m:ctrlPr>
                      </m:sSubPr>
                      <m:e>
                        <m:r>
                          <a:rPr lang="it-IT" b="0" i="1" smtClean="0">
                            <a:latin typeface="Cambria Math" panose="02040503050406030204" pitchFamily="18" charset="0"/>
                          </a:rPr>
                          <m:t>(1+</m:t>
                        </m:r>
                        <m:r>
                          <a:rPr lang="it-IT" b="0" i="1" smtClean="0">
                            <a:latin typeface="Cambria Math" panose="02040503050406030204" pitchFamily="18" charset="0"/>
                          </a:rPr>
                          <m:t>𝑟</m:t>
                        </m:r>
                      </m:e>
                      <m:sub>
                        <m:r>
                          <a:rPr lang="it-IT" i="1">
                            <a:latin typeface="Cambria Math" panose="02040503050406030204" pitchFamily="18" charset="0"/>
                          </a:rPr>
                          <m:t>𝑛</m:t>
                        </m:r>
                      </m:sub>
                    </m:sSub>
                    <m:r>
                      <a:rPr lang="it-IT" b="0" i="1" smtClean="0">
                        <a:latin typeface="Cambria Math" panose="02040503050406030204" pitchFamily="18" charset="0"/>
                      </a:rPr>
                      <m:t>)</m:t>
                    </m:r>
                  </m:oMath>
                </a14:m>
                <a:r>
                  <a:rPr lang="it-IT" dirty="0" smtClean="0"/>
                  <a:t> o una combinazione di queste. Viceversa se </a:t>
                </a:r>
                <a14:m>
                  <m:oMath xmlns:m="http://schemas.openxmlformats.org/officeDocument/2006/math">
                    <m:r>
                      <a:rPr lang="it-IT" i="1">
                        <a:latin typeface="Cambria Math" panose="02040503050406030204" pitchFamily="18" charset="0"/>
                      </a:rPr>
                      <m:t>𝑃</m:t>
                    </m:r>
                    <m:r>
                      <a:rPr lang="it-IT" b="0" i="1" smtClean="0">
                        <a:latin typeface="Cambria Math" panose="02040503050406030204" pitchFamily="18" charset="0"/>
                      </a:rPr>
                      <m:t>&lt;</m:t>
                    </m:r>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𝑛</m:t>
                        </m:r>
                      </m:sub>
                    </m:sSub>
                  </m:oMath>
                </a14:m>
                <a:endParaRPr lang="it-IT" dirty="0" smtClean="0"/>
              </a:p>
              <a:p>
                <a:endParaRPr lang="it-IT" dirty="0"/>
              </a:p>
              <a:p>
                <a:r>
                  <a:rPr lang="it-IT" dirty="0"/>
                  <a:t>Questa </a:t>
                </a:r>
                <a:r>
                  <a:rPr lang="it-IT" dirty="0" smtClean="0"/>
                  <a:t>divergenza tra prezzo di mercato e prezzo naturale </a:t>
                </a:r>
                <a:r>
                  <a:rPr lang="it-IT" dirty="0"/>
                  <a:t>mette moto un </a:t>
                </a:r>
                <a:r>
                  <a:rPr lang="it-IT" dirty="0">
                    <a:solidFill>
                      <a:srgbClr val="FF0000"/>
                    </a:solidFill>
                  </a:rPr>
                  <a:t>meccanismo di aggiustamento di tipo competitivo</a:t>
                </a:r>
                <a:r>
                  <a:rPr lang="it-IT" dirty="0"/>
                  <a:t>. </a:t>
                </a:r>
                <a:r>
                  <a:rPr lang="it-IT" dirty="0" smtClean="0"/>
                  <a:t>Terra</a:t>
                </a:r>
                <a:r>
                  <a:rPr lang="it-IT" dirty="0"/>
                  <a:t>, </a:t>
                </a:r>
                <a:r>
                  <a:rPr lang="it-IT" dirty="0" smtClean="0"/>
                  <a:t>lavoro </a:t>
                </a:r>
                <a:r>
                  <a:rPr lang="it-IT" dirty="0"/>
                  <a:t>e </a:t>
                </a:r>
                <a:r>
                  <a:rPr lang="it-IT" dirty="0" smtClean="0"/>
                  <a:t>capitale </a:t>
                </a:r>
                <a:r>
                  <a:rPr lang="it-IT" dirty="0"/>
                  <a:t>(monetario) </a:t>
                </a:r>
                <a:r>
                  <a:rPr lang="it-IT" dirty="0" smtClean="0"/>
                  <a:t>si muovono </a:t>
                </a:r>
                <a:r>
                  <a:rPr lang="it-IT" dirty="0"/>
                  <a:t>dai settori (relativamente) poco redditizi a quelli (relativamente) molto redditizi. </a:t>
                </a:r>
                <a:r>
                  <a:rPr lang="it-IT" dirty="0" smtClean="0"/>
                  <a:t>Nei </a:t>
                </a:r>
                <a:r>
                  <a:rPr lang="it-IT" dirty="0"/>
                  <a:t>settori (relativamente) poco redditizi, l’offerta, il prezzo di mercato (inizialmente basso) tende a salire verso il livello naturale (insieme ai saggi di remunerazione effettivi dei fattori). Nei settori (relativamente) molto redditizi, avviene il contrario. </a:t>
                </a:r>
                <a:r>
                  <a:rPr lang="it-IT" dirty="0" smtClean="0">
                    <a:solidFill>
                      <a:srgbClr val="FF0000"/>
                    </a:solidFill>
                  </a:rPr>
                  <a:t>L’esito </a:t>
                </a:r>
                <a:r>
                  <a:rPr lang="it-IT" dirty="0">
                    <a:solidFill>
                      <a:srgbClr val="FF0000"/>
                    </a:solidFill>
                  </a:rPr>
                  <a:t>finale dell’aggiustamento </a:t>
                </a:r>
                <a:r>
                  <a:rPr lang="it-IT" dirty="0" smtClean="0">
                    <a:solidFill>
                      <a:srgbClr val="FF0000"/>
                    </a:solidFill>
                  </a:rPr>
                  <a:t>guidato dalla mano invisibile è </a:t>
                </a:r>
                <a:r>
                  <a:rPr lang="it-IT" dirty="0">
                    <a:solidFill>
                      <a:srgbClr val="FF0000"/>
                    </a:solidFill>
                  </a:rPr>
                  <a:t>il massimo benessere per la collettività.</a:t>
                </a: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696" t="-2801" r="-1217"/>
                </a:stretch>
              </a:blipFill>
            </p:spPr>
            <p:txBody>
              <a:bodyPr/>
              <a:lstStyle/>
              <a:p>
                <a:r>
                  <a:rPr lang="it-IT">
                    <a:noFill/>
                  </a:rPr>
                  <a:t> </a:t>
                </a:r>
              </a:p>
            </p:txBody>
          </p:sp>
        </mc:Fallback>
      </mc:AlternateContent>
    </p:spTree>
    <p:extLst>
      <p:ext uri="{BB962C8B-B14F-4D97-AF65-F5344CB8AC3E}">
        <p14:creationId xmlns:p14="http://schemas.microsoft.com/office/powerpoint/2010/main" val="3821508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L’idea di concorrenza secondo Smith</a:t>
            </a:r>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Concorrenza all’interno del mercato e concorrenza tra i settori</a:t>
            </a:r>
          </a:p>
          <a:p>
            <a:r>
              <a:rPr lang="it-IT" dirty="0" smtClean="0">
                <a:solidFill>
                  <a:srgbClr val="FF0000"/>
                </a:solidFill>
              </a:rPr>
              <a:t>La </a:t>
            </a:r>
            <a:r>
              <a:rPr lang="it-IT" dirty="0">
                <a:solidFill>
                  <a:srgbClr val="FF0000"/>
                </a:solidFill>
              </a:rPr>
              <a:t>visione della concorrenza </a:t>
            </a:r>
            <a:r>
              <a:rPr lang="it-IT" dirty="0" smtClean="0">
                <a:solidFill>
                  <a:srgbClr val="FF0000"/>
                </a:solidFill>
              </a:rPr>
              <a:t>tra in settori di </a:t>
            </a:r>
            <a:r>
              <a:rPr lang="it-IT" dirty="0">
                <a:solidFill>
                  <a:srgbClr val="FF0000"/>
                </a:solidFill>
              </a:rPr>
              <a:t>Smith </a:t>
            </a:r>
            <a:r>
              <a:rPr lang="it-IT" dirty="0" smtClean="0"/>
              <a:t>corrisponde a </a:t>
            </a:r>
            <a:r>
              <a:rPr lang="it-IT" dirty="0"/>
              <a:t>un’idea di libertà di accesso ai mercati e di rivalità tra i produttori alla ricerca del massimo profitto.</a:t>
            </a:r>
          </a:p>
          <a:p>
            <a:r>
              <a:rPr lang="it-IT" dirty="0"/>
              <a:t>Concorrenza (elasticità dell’offerta), monopolio (offerta inelastica e fattore di scarsità che tiene la quantità prodotta al di sotto della domanda effettuale)</a:t>
            </a:r>
          </a:p>
          <a:p>
            <a:r>
              <a:rPr lang="it-IT" dirty="0">
                <a:solidFill>
                  <a:srgbClr val="FF0000"/>
                </a:solidFill>
              </a:rPr>
              <a:t>I fattori che favoriscono la concorrenza sono tre</a:t>
            </a:r>
            <a:r>
              <a:rPr lang="it-IT" dirty="0"/>
              <a:t>: 1) la presenza di più venditori (che rende più elastica l’offerta in presenza di un numero elevato di produttori in concorrenza fra loro), l’assenza di accordi collusivi (o corporazioni) tra i venditori volti a regolare (aumentare artificialmente) il prezzo di mercato (attenzione particolar di Smith verso questa possibilità), 3) l’assenza di restrizioni legali al funzionamento dei mercati o di particolari </a:t>
            </a:r>
            <a:r>
              <a:rPr lang="it-IT" i="1" dirty="0" err="1"/>
              <a:t>secrets</a:t>
            </a:r>
            <a:r>
              <a:rPr lang="it-IT" i="1" dirty="0"/>
              <a:t> in </a:t>
            </a:r>
            <a:r>
              <a:rPr lang="it-IT" i="1" dirty="0" err="1"/>
              <a:t>trade</a:t>
            </a:r>
            <a:r>
              <a:rPr lang="it-IT" i="1" dirty="0"/>
              <a:t> e </a:t>
            </a:r>
            <a:r>
              <a:rPr lang="it-IT" i="1" dirty="0" err="1"/>
              <a:t>secrets</a:t>
            </a:r>
            <a:r>
              <a:rPr lang="it-IT" i="1" dirty="0"/>
              <a:t> in </a:t>
            </a:r>
            <a:r>
              <a:rPr lang="it-IT" i="1" dirty="0" err="1"/>
              <a:t>manufactures</a:t>
            </a:r>
            <a:r>
              <a:rPr lang="it-IT" dirty="0"/>
              <a:t>.</a:t>
            </a:r>
          </a:p>
          <a:p>
            <a:r>
              <a:rPr lang="it-IT" dirty="0"/>
              <a:t>Il meccanismo concorrenziale smithiano, che riguarda sia la domanda sia l’offerta, (rivalità tra gli individui per accaparrarsi le posizioni migliori) si comprende partendo dalla nozione di prezzo naturale, domanda effettuale, prezzo di mercato.</a:t>
            </a:r>
          </a:p>
          <a:p>
            <a:endParaRPr lang="it-IT" dirty="0"/>
          </a:p>
          <a:p>
            <a:pPr marL="0" indent="0">
              <a:buNone/>
            </a:pPr>
            <a:endParaRPr lang="it-IT" dirty="0"/>
          </a:p>
        </p:txBody>
      </p:sp>
    </p:spTree>
    <p:extLst>
      <p:ext uri="{BB962C8B-B14F-4D97-AF65-F5344CB8AC3E}">
        <p14:creationId xmlns:p14="http://schemas.microsoft.com/office/powerpoint/2010/main" val="803530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Laissez</a:t>
            </a:r>
            <a:r>
              <a:rPr lang="it-IT" dirty="0"/>
              <a:t> </a:t>
            </a:r>
            <a:r>
              <a:rPr lang="it-IT" dirty="0" err="1"/>
              <a:t>faire</a:t>
            </a:r>
            <a:r>
              <a:rPr lang="it-IT" dirty="0"/>
              <a:t> e mano invisibile (1)</a:t>
            </a:r>
          </a:p>
        </p:txBody>
      </p:sp>
      <p:sp>
        <p:nvSpPr>
          <p:cNvPr id="3" name="Segnaposto contenuto 2"/>
          <p:cNvSpPr>
            <a:spLocks noGrp="1"/>
          </p:cNvSpPr>
          <p:nvPr>
            <p:ph idx="1"/>
          </p:nvPr>
        </p:nvSpPr>
        <p:spPr/>
        <p:txBody>
          <a:bodyPr>
            <a:normAutofit/>
          </a:bodyPr>
          <a:lstStyle/>
          <a:p>
            <a:r>
              <a:rPr lang="it-IT" dirty="0"/>
              <a:t>Spesso, Smith è dipinto come un liberista intransigente, sostenitore del mercato e della concorrenza contro l’ingerenza dello Stato e della libertà economica individuale come fatto naturale. </a:t>
            </a:r>
          </a:p>
          <a:p>
            <a:endParaRPr lang="it-IT" dirty="0"/>
          </a:p>
          <a:p>
            <a:r>
              <a:rPr lang="it-IT" dirty="0"/>
              <a:t>Questa rappresentazione (sostanzialmente erronea) è legata al mito della «mano invisibile», l’idea – presentata nella </a:t>
            </a:r>
            <a:r>
              <a:rPr lang="it-IT" i="1" dirty="0"/>
              <a:t>Ricchezza delle nazioni</a:t>
            </a:r>
            <a:r>
              <a:rPr lang="it-IT" dirty="0"/>
              <a:t> – che individui spinti dall’interesse privato, giungono a determinare il massimo benessere per la collettività.</a:t>
            </a:r>
          </a:p>
          <a:p>
            <a:endParaRPr lang="it-IT" dirty="0"/>
          </a:p>
        </p:txBody>
      </p:sp>
    </p:spTree>
    <p:extLst>
      <p:ext uri="{BB962C8B-B14F-4D97-AF65-F5344CB8AC3E}">
        <p14:creationId xmlns:p14="http://schemas.microsoft.com/office/powerpoint/2010/main" val="2802912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Laissez</a:t>
            </a:r>
            <a:r>
              <a:rPr lang="it-IT" dirty="0"/>
              <a:t> </a:t>
            </a:r>
            <a:r>
              <a:rPr lang="it-IT" dirty="0" err="1"/>
              <a:t>faire</a:t>
            </a:r>
            <a:r>
              <a:rPr lang="it-IT" dirty="0"/>
              <a:t> e mano invisibile (2)</a:t>
            </a:r>
          </a:p>
        </p:txBody>
      </p:sp>
      <p:sp>
        <p:nvSpPr>
          <p:cNvPr id="3" name="Segnaposto contenuto 2"/>
          <p:cNvSpPr>
            <a:spLocks noGrp="1"/>
          </p:cNvSpPr>
          <p:nvPr>
            <p:ph idx="1"/>
          </p:nvPr>
        </p:nvSpPr>
        <p:spPr/>
        <p:txBody>
          <a:bodyPr>
            <a:normAutofit fontScale="85000" lnSpcReduction="20000"/>
          </a:bodyPr>
          <a:lstStyle/>
          <a:p>
            <a:r>
              <a:rPr lang="it-IT" dirty="0">
                <a:solidFill>
                  <a:srgbClr val="FF0000"/>
                </a:solidFill>
              </a:rPr>
              <a:t>La metafora della «mano invisibile» </a:t>
            </a:r>
            <a:r>
              <a:rPr lang="it-IT" dirty="0"/>
              <a:t>appare solamente tre volte in tutta l’opera di Smith, in tutti e tre i casi come metafora di una forza intenzionale che non si conosce e che determina effetti inattesi o in contrasto con le forze naturali:</a:t>
            </a:r>
          </a:p>
          <a:p>
            <a:pPr lvl="1"/>
            <a:r>
              <a:rPr lang="it-IT" dirty="0"/>
              <a:t>Nella </a:t>
            </a:r>
            <a:r>
              <a:rPr lang="it-IT" dirty="0">
                <a:solidFill>
                  <a:srgbClr val="FF0000"/>
                </a:solidFill>
              </a:rPr>
              <a:t>Storia dell’astronomia</a:t>
            </a:r>
            <a:r>
              <a:rPr lang="it-IT" dirty="0"/>
              <a:t>, la mano invisibile (di Giove) serve a spiegare la discrepanza tra eventi naturali irregolari (fulmini, eclissi) e conoscenza degli uomini.</a:t>
            </a:r>
          </a:p>
          <a:p>
            <a:pPr lvl="1"/>
            <a:r>
              <a:rPr lang="it-IT" dirty="0"/>
              <a:t>Nella </a:t>
            </a:r>
            <a:r>
              <a:rPr lang="it-IT" dirty="0">
                <a:solidFill>
                  <a:srgbClr val="FF0000"/>
                </a:solidFill>
              </a:rPr>
              <a:t>Teoria dei sentimenti morali</a:t>
            </a:r>
            <a:r>
              <a:rPr lang="it-IT" dirty="0"/>
              <a:t>, la «mano invisibile» riduce in parte la disuguaglianza derivante dalla distribuzione ineguale della ricchezza (proprietà terriera) ad opera della Provvidenza (entità esterna), nell’idea che l’uguaglianza sia uno stato desiderabile delle cose (termine normativo). </a:t>
            </a:r>
          </a:p>
          <a:p>
            <a:pPr lvl="1"/>
            <a:r>
              <a:rPr lang="it-IT" dirty="0"/>
              <a:t>Nella </a:t>
            </a:r>
            <a:r>
              <a:rPr lang="it-IT" dirty="0">
                <a:solidFill>
                  <a:srgbClr val="FF0000"/>
                </a:solidFill>
              </a:rPr>
              <a:t>Ricchezza delle nazioni</a:t>
            </a:r>
            <a:r>
              <a:rPr lang="it-IT" dirty="0"/>
              <a:t>, la «mano invisibile» rappresenta non tanto un fattore naturale, quanto un deus ex machina, un agente esterno che attraverso un sistema di istituzioni obbliga gli individui ad agire nell’interesse della collettività mentre il corso spontaneo delle cose tenderebbe a spingerli in un’altra direzione. </a:t>
            </a:r>
            <a:endParaRPr lang="it-IT" dirty="0" smtClean="0"/>
          </a:p>
          <a:p>
            <a:r>
              <a:rPr lang="it-IT" dirty="0" smtClean="0"/>
              <a:t>La mano invisibile porta i capitalisti a investire all’interno del paese (posto che il rendimento sia accettabile) e a cercare di massimizzare il profitto in un mondo di libero commercio. Facendo il proprio interesse, fanno quello della nazione. Molto meglio che se a tentare di ottenere lo stesso risultato sono gli uomini di Stato.   </a:t>
            </a:r>
            <a:endParaRPr lang="it-IT" dirty="0"/>
          </a:p>
        </p:txBody>
      </p:sp>
    </p:spTree>
    <p:extLst>
      <p:ext uri="{BB962C8B-B14F-4D97-AF65-F5344CB8AC3E}">
        <p14:creationId xmlns:p14="http://schemas.microsoft.com/office/powerpoint/2010/main" val="4169636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mano invisibile e il mito dei mercati autoregolantesi</a:t>
            </a:r>
            <a:endParaRPr lang="en-GB" dirty="0"/>
          </a:p>
        </p:txBody>
      </p:sp>
      <p:sp>
        <p:nvSpPr>
          <p:cNvPr id="3" name="Segnaposto contenuto 2"/>
          <p:cNvSpPr>
            <a:spLocks noGrp="1"/>
          </p:cNvSpPr>
          <p:nvPr>
            <p:ph idx="1"/>
          </p:nvPr>
        </p:nvSpPr>
        <p:spPr>
          <a:xfrm>
            <a:off x="838200" y="1825625"/>
            <a:ext cx="10515600" cy="4351338"/>
          </a:xfrm>
        </p:spPr>
        <p:txBody>
          <a:bodyPr>
            <a:normAutofit lnSpcReduction="10000"/>
          </a:bodyPr>
          <a:lstStyle/>
          <a:p>
            <a:pPr marL="0" indent="0" algn="just">
              <a:buNone/>
            </a:pPr>
            <a:r>
              <a:rPr lang="en-GB" dirty="0" smtClean="0"/>
              <a:t>“...</a:t>
            </a:r>
            <a:r>
              <a:rPr lang="it-IT" i="1" dirty="0" smtClean="0"/>
              <a:t>ogni individuo opera necessariamente per rendere il reddito annuo della società il massimo possibile. In effetti egli non intende, in genere, perseguire l’interesse pubblico, né è  consapevole della misura in cui lo sta perseguendo. Quando preferisce il sostegno dell’attività produttiva del suo paese invece di quella straniera, egli mira solo alla sua sicurezza e quando dirige tale attività in modo tale che il suo prodotto sia il massimo possibile, egli mira solo al suo proprio guadagno ed è condotto da una mano invisibile, in questo come in molti altri casi, a perseguire un fine che non rientra nelle sue intenzioni</a:t>
            </a:r>
            <a:r>
              <a:rPr lang="it-IT" dirty="0" smtClean="0"/>
              <a:t>”</a:t>
            </a:r>
          </a:p>
          <a:p>
            <a:pPr marL="0" indent="0">
              <a:buNone/>
            </a:pPr>
            <a:r>
              <a:rPr lang="it-IT" dirty="0" smtClean="0"/>
              <a:t> (WN, </a:t>
            </a:r>
            <a:r>
              <a:rPr lang="it-IT" dirty="0" err="1" smtClean="0"/>
              <a:t>tr</a:t>
            </a:r>
            <a:r>
              <a:rPr lang="it-IT" dirty="0" smtClean="0"/>
              <a:t>. </a:t>
            </a:r>
            <a:r>
              <a:rPr lang="it-IT" dirty="0" err="1" smtClean="0"/>
              <a:t>it</a:t>
            </a:r>
            <a:r>
              <a:rPr lang="it-IT" dirty="0" smtClean="0"/>
              <a:t> </a:t>
            </a:r>
            <a:r>
              <a:rPr lang="it-IT" i="1" dirty="0" smtClean="0"/>
              <a:t>La ricchezza delle nazioni</a:t>
            </a:r>
            <a:r>
              <a:rPr lang="it-IT" dirty="0" smtClean="0"/>
              <a:t>, Roma: Newton Compton, 1995, pag. 391).</a:t>
            </a:r>
          </a:p>
          <a:p>
            <a:endParaRPr lang="en-GB" dirty="0"/>
          </a:p>
        </p:txBody>
      </p:sp>
    </p:spTree>
    <p:extLst>
      <p:ext uri="{BB962C8B-B14F-4D97-AF65-F5344CB8AC3E}">
        <p14:creationId xmlns:p14="http://schemas.microsoft.com/office/powerpoint/2010/main" val="30080478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Laissez</a:t>
            </a:r>
            <a:r>
              <a:rPr lang="it-IT" dirty="0"/>
              <a:t> </a:t>
            </a:r>
            <a:r>
              <a:rPr lang="it-IT" dirty="0" err="1"/>
              <a:t>faire</a:t>
            </a:r>
            <a:r>
              <a:rPr lang="it-IT" dirty="0"/>
              <a:t> e mano invisibile (3)</a:t>
            </a:r>
          </a:p>
        </p:txBody>
      </p:sp>
      <p:sp>
        <p:nvSpPr>
          <p:cNvPr id="3" name="Segnaposto contenuto 2"/>
          <p:cNvSpPr>
            <a:spLocks noGrp="1"/>
          </p:cNvSpPr>
          <p:nvPr>
            <p:ph idx="1"/>
          </p:nvPr>
        </p:nvSpPr>
        <p:spPr/>
        <p:txBody>
          <a:bodyPr>
            <a:normAutofit fontScale="77500" lnSpcReduction="20000"/>
          </a:bodyPr>
          <a:lstStyle/>
          <a:p>
            <a:r>
              <a:rPr lang="it-IT" dirty="0"/>
              <a:t>Lungi dal </a:t>
            </a:r>
            <a:r>
              <a:rPr lang="it-IT" dirty="0" smtClean="0"/>
              <a:t>lodare il mercato sempre e comunque (che oggi porta i «liberisti» più accesi a vedere in A. Smith il loro nume tutelare), </a:t>
            </a:r>
            <a:r>
              <a:rPr lang="it-IT" dirty="0">
                <a:solidFill>
                  <a:srgbClr val="FF0000"/>
                </a:solidFill>
              </a:rPr>
              <a:t>Smith è attento a denunciare presenza di conflitti tra interesse privato e beneficio pubblico</a:t>
            </a:r>
            <a:r>
              <a:rPr lang="it-IT" dirty="0"/>
              <a:t>: </a:t>
            </a:r>
          </a:p>
          <a:p>
            <a:pPr lvl="1"/>
            <a:r>
              <a:rPr lang="it-IT" dirty="0"/>
              <a:t>Conflitti distributivi tra lavoratori e capitalisti e tra questi e proprietari terrieri</a:t>
            </a:r>
          </a:p>
          <a:p>
            <a:pPr lvl="1"/>
            <a:r>
              <a:rPr lang="it-IT" dirty="0"/>
              <a:t>Conflitti tra mercanti e mediatori (che sono interessati a tenere i prezzi alti e che spesso godono di protezioni politiche) e consumatori</a:t>
            </a:r>
          </a:p>
          <a:p>
            <a:pPr lvl="1"/>
            <a:r>
              <a:rPr lang="it-IT" dirty="0"/>
              <a:t>Burocrazia auto-referenziale e inefficiente </a:t>
            </a:r>
          </a:p>
          <a:p>
            <a:pPr lvl="1"/>
            <a:r>
              <a:rPr lang="it-IT" dirty="0"/>
              <a:t>Sottostima dei rischi e tendenza alla speculazione</a:t>
            </a:r>
          </a:p>
          <a:p>
            <a:endParaRPr lang="it-IT" dirty="0" smtClean="0"/>
          </a:p>
          <a:p>
            <a:r>
              <a:rPr lang="it-IT" dirty="0" smtClean="0"/>
              <a:t>Nell’ambito </a:t>
            </a:r>
            <a:r>
              <a:rPr lang="it-IT" dirty="0"/>
              <a:t>di questa visione, </a:t>
            </a:r>
            <a:r>
              <a:rPr lang="it-IT" dirty="0">
                <a:solidFill>
                  <a:srgbClr val="FF0000"/>
                </a:solidFill>
              </a:rPr>
              <a:t>la libera concorrenza è vista come un antidoto ai difetti e agli eccessi del </a:t>
            </a:r>
            <a:r>
              <a:rPr lang="it-IT" dirty="0" smtClean="0">
                <a:solidFill>
                  <a:srgbClr val="FF0000"/>
                </a:solidFill>
              </a:rPr>
              <a:t>mercantilismo </a:t>
            </a:r>
            <a:r>
              <a:rPr lang="it-IT" dirty="0" smtClean="0"/>
              <a:t>(regolamentazione asfissiante di ogni aspetto dell’attività economica nel nome di un benessere superiore che i singoli governanti non sono comunque in grado d’indentificare a causa della complessità del problema), </a:t>
            </a:r>
            <a:r>
              <a:rPr lang="it-IT" dirty="0"/>
              <a:t>un assetto istituzionale da realizzare attraverso istituzioni e regole ad hoc capaci di disciplinare il mercato contro gli interessi dei </a:t>
            </a:r>
            <a:r>
              <a:rPr lang="it-IT" dirty="0" smtClean="0"/>
              <a:t>mercanti. </a:t>
            </a:r>
            <a:r>
              <a:rPr lang="it-IT" dirty="0" smtClean="0">
                <a:solidFill>
                  <a:srgbClr val="FF0000"/>
                </a:solidFill>
              </a:rPr>
              <a:t>Non dimenticare l’adesione di Smith all’idea di un «ordine spontaneo», versione meno rigida dell’ordine naturale dei fisiocratici</a:t>
            </a:r>
            <a:r>
              <a:rPr lang="it-IT" dirty="0" smtClean="0"/>
              <a:t>.</a:t>
            </a:r>
            <a:endParaRPr lang="it-IT" dirty="0"/>
          </a:p>
        </p:txBody>
      </p:sp>
    </p:spTree>
    <p:extLst>
      <p:ext uri="{BB962C8B-B14F-4D97-AF65-F5344CB8AC3E}">
        <p14:creationId xmlns:p14="http://schemas.microsoft.com/office/powerpoint/2010/main" val="88436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Ruolo dello Stato secondo Smith </a:t>
            </a:r>
            <a:r>
              <a:rPr lang="it-IT" dirty="0" smtClean="0"/>
              <a:t>(Libro V)</a:t>
            </a:r>
            <a:endParaRPr lang="it-IT" dirty="0"/>
          </a:p>
        </p:txBody>
      </p:sp>
      <p:sp>
        <p:nvSpPr>
          <p:cNvPr id="3" name="Segnaposto contenuto 2"/>
          <p:cNvSpPr>
            <a:spLocks noGrp="1"/>
          </p:cNvSpPr>
          <p:nvPr>
            <p:ph idx="1"/>
          </p:nvPr>
        </p:nvSpPr>
        <p:spPr/>
        <p:txBody>
          <a:bodyPr>
            <a:normAutofit fontScale="92500" lnSpcReduction="20000"/>
          </a:bodyPr>
          <a:lstStyle/>
          <a:p>
            <a:r>
              <a:rPr lang="it-IT" dirty="0"/>
              <a:t>Nella visione di Smith, lo Stato deve:</a:t>
            </a:r>
          </a:p>
          <a:p>
            <a:pPr lvl="1"/>
            <a:r>
              <a:rPr lang="it-IT" dirty="0"/>
              <a:t>Amministrare la </a:t>
            </a:r>
            <a:r>
              <a:rPr lang="it-IT" dirty="0">
                <a:solidFill>
                  <a:srgbClr val="FF0000"/>
                </a:solidFill>
              </a:rPr>
              <a:t>giustizia</a:t>
            </a:r>
            <a:r>
              <a:rPr lang="it-IT" dirty="0"/>
              <a:t>, </a:t>
            </a:r>
            <a:r>
              <a:rPr lang="it-IT" dirty="0" smtClean="0"/>
              <a:t>la </a:t>
            </a:r>
            <a:r>
              <a:rPr lang="it-IT" dirty="0"/>
              <a:t>polizia, </a:t>
            </a:r>
            <a:r>
              <a:rPr lang="it-IT" dirty="0" smtClean="0"/>
              <a:t>la </a:t>
            </a:r>
            <a:r>
              <a:rPr lang="it-IT" dirty="0">
                <a:solidFill>
                  <a:srgbClr val="FF0000"/>
                </a:solidFill>
              </a:rPr>
              <a:t>difesa</a:t>
            </a:r>
            <a:r>
              <a:rPr lang="it-IT" dirty="0"/>
              <a:t> </a:t>
            </a:r>
            <a:r>
              <a:rPr lang="it-IT" dirty="0" smtClean="0"/>
              <a:t>nazionale (sulla base del principio della divisione del lavoro) </a:t>
            </a:r>
            <a:r>
              <a:rPr lang="it-IT" dirty="0"/>
              <a:t>e </a:t>
            </a:r>
            <a:r>
              <a:rPr lang="it-IT" dirty="0" smtClean="0"/>
              <a:t>le </a:t>
            </a:r>
            <a:r>
              <a:rPr lang="it-IT" dirty="0"/>
              <a:t>infrastrutture per favorire la mobilità delle persone e delle </a:t>
            </a:r>
            <a:r>
              <a:rPr lang="it-IT" dirty="0" smtClean="0"/>
              <a:t>merci (</a:t>
            </a:r>
            <a:r>
              <a:rPr lang="it-IT" dirty="0" smtClean="0">
                <a:solidFill>
                  <a:srgbClr val="FF0000"/>
                </a:solidFill>
              </a:rPr>
              <a:t>opere pubbliche per incoraggiare il commercio</a:t>
            </a:r>
            <a:r>
              <a:rPr lang="it-IT" dirty="0" smtClean="0"/>
              <a:t>)</a:t>
            </a:r>
            <a:endParaRPr lang="it-IT" dirty="0"/>
          </a:p>
          <a:p>
            <a:pPr lvl="1"/>
            <a:r>
              <a:rPr lang="it-IT" dirty="0">
                <a:solidFill>
                  <a:srgbClr val="FF0000"/>
                </a:solidFill>
              </a:rPr>
              <a:t>Regolare l’emissione monetaria e l’attività delle banche</a:t>
            </a:r>
            <a:r>
              <a:rPr lang="it-IT" dirty="0"/>
              <a:t>, assicurandosi che tengano un volume di risorse adeguate e cercando di evitare il loro coinvolgimento in speculazioni finanziarie azzardate. </a:t>
            </a:r>
          </a:p>
          <a:p>
            <a:pPr lvl="1"/>
            <a:r>
              <a:rPr lang="it-IT" dirty="0"/>
              <a:t>Fissare un tasso d’interesse massimo per contenere il fenomeno dell’usura</a:t>
            </a:r>
          </a:p>
          <a:p>
            <a:pPr lvl="1"/>
            <a:r>
              <a:rPr lang="it-IT" dirty="0"/>
              <a:t>Promuovere le attività economiche capaci di generare esternalità </a:t>
            </a:r>
            <a:r>
              <a:rPr lang="it-IT" dirty="0" smtClean="0"/>
              <a:t>positive. </a:t>
            </a:r>
            <a:endParaRPr lang="it-IT" dirty="0"/>
          </a:p>
          <a:p>
            <a:pPr lvl="1"/>
            <a:r>
              <a:rPr lang="it-IT" dirty="0">
                <a:solidFill>
                  <a:srgbClr val="FF0000"/>
                </a:solidFill>
              </a:rPr>
              <a:t>Moderare la tassazione </a:t>
            </a:r>
            <a:r>
              <a:rPr lang="it-IT" dirty="0"/>
              <a:t>(che Smith preferiva progressiva)</a:t>
            </a:r>
          </a:p>
          <a:p>
            <a:pPr lvl="1"/>
            <a:r>
              <a:rPr lang="it-IT" dirty="0">
                <a:solidFill>
                  <a:srgbClr val="FF0000"/>
                </a:solidFill>
              </a:rPr>
              <a:t>Sostenere il sistema educativo </a:t>
            </a:r>
            <a:r>
              <a:rPr lang="it-IT" dirty="0"/>
              <a:t>(educazione elementare universale finanziata dallo Stato), anche come antidoto agli effetti deteriori derivanti dalla divisione del </a:t>
            </a:r>
            <a:r>
              <a:rPr lang="it-IT" dirty="0" smtClean="0"/>
              <a:t>lavoro mentre l’educazione superiore può essere privata.</a:t>
            </a:r>
            <a:endParaRPr lang="it-IT" dirty="0"/>
          </a:p>
          <a:p>
            <a:pPr lvl="1"/>
            <a:r>
              <a:rPr lang="it-IT" dirty="0"/>
              <a:t>Limitare l’esercizio della volontà individuale ogni qualvolta da ciò possa derivare una minaccia per la </a:t>
            </a:r>
            <a:r>
              <a:rPr lang="it-IT" dirty="0" smtClean="0"/>
              <a:t>società.</a:t>
            </a:r>
            <a:endParaRPr lang="it-IT" dirty="0"/>
          </a:p>
        </p:txBody>
      </p:sp>
    </p:spTree>
    <p:extLst>
      <p:ext uri="{BB962C8B-B14F-4D97-AF65-F5344CB8AC3E}">
        <p14:creationId xmlns:p14="http://schemas.microsoft.com/office/powerpoint/2010/main" val="34761260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Ruolo dello Stato secondo </a:t>
            </a:r>
            <a:r>
              <a:rPr lang="it-IT" dirty="0" smtClean="0"/>
              <a:t>Smith, 2</a:t>
            </a:r>
            <a:endParaRPr lang="it-IT" dirty="0"/>
          </a:p>
        </p:txBody>
      </p:sp>
      <p:sp>
        <p:nvSpPr>
          <p:cNvPr id="3" name="Segnaposto contenuto 2"/>
          <p:cNvSpPr>
            <a:spLocks noGrp="1"/>
          </p:cNvSpPr>
          <p:nvPr>
            <p:ph idx="1"/>
          </p:nvPr>
        </p:nvSpPr>
        <p:spPr/>
        <p:txBody>
          <a:bodyPr>
            <a:normAutofit/>
          </a:bodyPr>
          <a:lstStyle/>
          <a:p>
            <a:r>
              <a:rPr lang="it-IT" dirty="0"/>
              <a:t>Allo stesso tempo, lo Stato deve</a:t>
            </a:r>
          </a:p>
          <a:p>
            <a:pPr lvl="1"/>
            <a:r>
              <a:rPr lang="it-IT" dirty="0"/>
              <a:t>Astenersi dal sostenere (favorire) singoli mercanti e i produttori (pratica tipica del mercantilismo)</a:t>
            </a:r>
          </a:p>
          <a:p>
            <a:pPr lvl="1"/>
            <a:r>
              <a:rPr lang="it-IT" dirty="0"/>
              <a:t>Evitare di dirigere l’iniziativa privata (cosa che comunque non sa fare)</a:t>
            </a:r>
          </a:p>
          <a:p>
            <a:pPr lvl="1"/>
            <a:r>
              <a:rPr lang="it-IT" dirty="0"/>
              <a:t>Limitare le sue dimensioni per non sottrarre troppe risorse impiegandole in maniera improduttiva (distinzione tra lavoro produttivo e improduttivo)</a:t>
            </a:r>
          </a:p>
          <a:p>
            <a:r>
              <a:rPr lang="it-IT" dirty="0" smtClean="0">
                <a:solidFill>
                  <a:srgbClr val="FF0000"/>
                </a:solidFill>
              </a:rPr>
              <a:t>L’Economia </a:t>
            </a:r>
            <a:r>
              <a:rPr lang="it-IT" dirty="0">
                <a:solidFill>
                  <a:srgbClr val="FF0000"/>
                </a:solidFill>
              </a:rPr>
              <a:t>politica come ramo della scienza </a:t>
            </a:r>
            <a:r>
              <a:rPr lang="it-IT" dirty="0" smtClean="0">
                <a:solidFill>
                  <a:srgbClr val="FF0000"/>
                </a:solidFill>
              </a:rPr>
              <a:t>dell’uomo di Stato </a:t>
            </a:r>
            <a:r>
              <a:rPr lang="it-IT" dirty="0" smtClean="0"/>
              <a:t>(</a:t>
            </a:r>
            <a:r>
              <a:rPr lang="it-IT" i="1" dirty="0" smtClean="0"/>
              <a:t>quell’insidioso e astuto animale volgarmente chiamato uomo di stato o politico</a:t>
            </a:r>
            <a:r>
              <a:rPr lang="it-IT" dirty="0" smtClean="0"/>
              <a:t>, animato da </a:t>
            </a:r>
            <a:r>
              <a:rPr lang="it-IT" dirty="0" err="1" smtClean="0"/>
              <a:t>expediency</a:t>
            </a:r>
            <a:r>
              <a:rPr lang="it-IT" dirty="0" smtClean="0"/>
              <a:t>) </a:t>
            </a:r>
            <a:r>
              <a:rPr lang="it-IT" dirty="0" smtClean="0">
                <a:solidFill>
                  <a:srgbClr val="FF0000"/>
                </a:solidFill>
              </a:rPr>
              <a:t>e </a:t>
            </a:r>
            <a:r>
              <a:rPr lang="it-IT" dirty="0">
                <a:solidFill>
                  <a:srgbClr val="FF0000"/>
                </a:solidFill>
              </a:rPr>
              <a:t>del legislatore</a:t>
            </a:r>
            <a:r>
              <a:rPr lang="it-IT" dirty="0"/>
              <a:t> </a:t>
            </a:r>
            <a:r>
              <a:rPr lang="it-IT" dirty="0" smtClean="0"/>
              <a:t>(che agisce secondo i </a:t>
            </a:r>
            <a:r>
              <a:rPr lang="it-IT" dirty="0" err="1" smtClean="0"/>
              <a:t>prinicipi</a:t>
            </a:r>
            <a:r>
              <a:rPr lang="it-IT" dirty="0" smtClean="0"/>
              <a:t> immutabili della giustizia). </a:t>
            </a:r>
            <a:endParaRPr lang="it-IT" dirty="0"/>
          </a:p>
        </p:txBody>
      </p:sp>
    </p:spTree>
    <p:extLst>
      <p:ext uri="{BB962C8B-B14F-4D97-AF65-F5344CB8AC3E}">
        <p14:creationId xmlns:p14="http://schemas.microsoft.com/office/powerpoint/2010/main" val="19335895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Ruolo dello Stato secondo Smith, </a:t>
            </a:r>
            <a:r>
              <a:rPr lang="it-IT" dirty="0" smtClean="0"/>
              <a:t>3</a:t>
            </a:r>
            <a:endParaRPr lang="it-IT" dirty="0"/>
          </a:p>
        </p:txBody>
      </p:sp>
      <p:sp>
        <p:nvSpPr>
          <p:cNvPr id="3" name="Segnaposto contenuto 2"/>
          <p:cNvSpPr>
            <a:spLocks noGrp="1"/>
          </p:cNvSpPr>
          <p:nvPr>
            <p:ph idx="1"/>
          </p:nvPr>
        </p:nvSpPr>
        <p:spPr/>
        <p:txBody>
          <a:bodyPr>
            <a:normAutofit lnSpcReduction="10000"/>
          </a:bodyPr>
          <a:lstStyle/>
          <a:p>
            <a:r>
              <a:rPr lang="en-US" i="1" dirty="0"/>
              <a:t>According to the system of natural liberty, the sovereign has only three duties </a:t>
            </a:r>
            <a:r>
              <a:rPr lang="en-US" i="1" dirty="0" smtClean="0"/>
              <a:t>to attend </a:t>
            </a:r>
            <a:r>
              <a:rPr lang="en-US" i="1" dirty="0"/>
              <a:t>to [. . .]: first, the duty of protecting the society from the violence </a:t>
            </a:r>
            <a:r>
              <a:rPr lang="en-US" i="1" dirty="0" smtClean="0"/>
              <a:t>and invasion </a:t>
            </a:r>
            <a:r>
              <a:rPr lang="en-US" i="1" dirty="0"/>
              <a:t>of other independent societies; secondly, [. . .] an exact </a:t>
            </a:r>
            <a:r>
              <a:rPr lang="en-US" i="1" dirty="0" smtClean="0"/>
              <a:t>administration  of </a:t>
            </a:r>
            <a:r>
              <a:rPr lang="en-US" i="1" dirty="0"/>
              <a:t>justice; and, thirdly, the duty of erecting and maintaining certain </a:t>
            </a:r>
            <a:r>
              <a:rPr lang="en-US" i="1" dirty="0" err="1"/>
              <a:t>publick</a:t>
            </a:r>
            <a:r>
              <a:rPr lang="en-US" i="1" dirty="0"/>
              <a:t> </a:t>
            </a:r>
            <a:r>
              <a:rPr lang="en-US" i="1" dirty="0" smtClean="0"/>
              <a:t>works and </a:t>
            </a:r>
            <a:r>
              <a:rPr lang="en-US" i="1" dirty="0"/>
              <a:t>certain </a:t>
            </a:r>
            <a:r>
              <a:rPr lang="en-US" i="1" dirty="0" err="1"/>
              <a:t>publick</a:t>
            </a:r>
            <a:r>
              <a:rPr lang="en-US" i="1" dirty="0"/>
              <a:t> institutions, which it can never be for the interest of any individual</a:t>
            </a:r>
            <a:r>
              <a:rPr lang="en-US" i="1" dirty="0" smtClean="0"/>
              <a:t>, or </a:t>
            </a:r>
            <a:r>
              <a:rPr lang="en-US" i="1" dirty="0"/>
              <a:t>small number of individuals, to erect and maintain; because the </a:t>
            </a:r>
            <a:r>
              <a:rPr lang="en-US" i="1" dirty="0" smtClean="0"/>
              <a:t>profit could </a:t>
            </a:r>
            <a:r>
              <a:rPr lang="en-US" i="1" dirty="0"/>
              <a:t>never repay the </a:t>
            </a:r>
            <a:r>
              <a:rPr lang="en-US" i="1" dirty="0" err="1"/>
              <a:t>expence</a:t>
            </a:r>
            <a:r>
              <a:rPr lang="en-US" i="1" dirty="0"/>
              <a:t> to any individual or small number of individuals</a:t>
            </a:r>
            <a:r>
              <a:rPr lang="en-US" i="1" dirty="0" smtClean="0"/>
              <a:t>, though </a:t>
            </a:r>
            <a:r>
              <a:rPr lang="en-US" i="1" dirty="0"/>
              <a:t>it may frequently do much more than repay it to a great society</a:t>
            </a:r>
            <a:r>
              <a:rPr lang="en-US" i="1" dirty="0" smtClean="0"/>
              <a:t>.</a:t>
            </a:r>
          </a:p>
          <a:p>
            <a:r>
              <a:rPr lang="en-US" i="1" dirty="0" smtClean="0"/>
              <a:t>WN., </a:t>
            </a:r>
            <a:r>
              <a:rPr lang="en-US" i="1" dirty="0" err="1" smtClean="0"/>
              <a:t>cit</a:t>
            </a:r>
            <a:r>
              <a:rPr lang="en-US" i="1" dirty="0" smtClean="0"/>
              <a:t> </a:t>
            </a:r>
            <a:r>
              <a:rPr lang="en-US" i="1" dirty="0" err="1" smtClean="0"/>
              <a:t>Roncaglia</a:t>
            </a:r>
            <a:r>
              <a:rPr lang="en-US" i="1" dirty="0" smtClean="0"/>
              <a:t> 2005, p. 151</a:t>
            </a:r>
            <a:endParaRPr lang="it-IT" i="1" dirty="0"/>
          </a:p>
        </p:txBody>
      </p:sp>
    </p:spTree>
    <p:extLst>
      <p:ext uri="{BB962C8B-B14F-4D97-AF65-F5344CB8AC3E}">
        <p14:creationId xmlns:p14="http://schemas.microsoft.com/office/powerpoint/2010/main" val="37310213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Smith sulla spesa pubblica</a:t>
            </a:r>
            <a:endParaRPr lang="en-GB" dirty="0"/>
          </a:p>
        </p:txBody>
      </p:sp>
      <p:sp>
        <p:nvSpPr>
          <p:cNvPr id="3" name="Segnaposto contenuto 2"/>
          <p:cNvSpPr>
            <a:spLocks noGrp="1"/>
          </p:cNvSpPr>
          <p:nvPr>
            <p:ph idx="1"/>
          </p:nvPr>
        </p:nvSpPr>
        <p:spPr/>
        <p:txBody>
          <a:bodyPr>
            <a:normAutofit fontScale="92500" lnSpcReduction="20000"/>
          </a:bodyPr>
          <a:lstStyle/>
          <a:p>
            <a:r>
              <a:rPr lang="it-IT" dirty="0" smtClean="0"/>
              <a:t>Smith classifica la spesa pubblica in tre categorie: </a:t>
            </a:r>
          </a:p>
          <a:p>
            <a:r>
              <a:rPr lang="it-IT" dirty="0" smtClean="0">
                <a:solidFill>
                  <a:srgbClr val="FF0000"/>
                </a:solidFill>
              </a:rPr>
              <a:t>Spese per la difesa </a:t>
            </a:r>
            <a:r>
              <a:rPr lang="it-IT" dirty="0" smtClean="0"/>
              <a:t>(che devono essere sostenuta da tutta la collettività), </a:t>
            </a:r>
          </a:p>
          <a:p>
            <a:r>
              <a:rPr lang="it-IT" dirty="0" smtClean="0">
                <a:solidFill>
                  <a:srgbClr val="FF0000"/>
                </a:solidFill>
              </a:rPr>
              <a:t>Spese per l’amministrazione della giustizia </a:t>
            </a:r>
            <a:r>
              <a:rPr lang="it-IT" dirty="0" smtClean="0"/>
              <a:t>(che devono essere sostenute in parte dalla collettività, in parte da chi </a:t>
            </a:r>
            <a:r>
              <a:rPr lang="it-IT" dirty="0" err="1" smtClean="0"/>
              <a:t>trasfgredisce</a:t>
            </a:r>
            <a:r>
              <a:rPr lang="it-IT" dirty="0" smtClean="0"/>
              <a:t> la legge), </a:t>
            </a:r>
          </a:p>
          <a:p>
            <a:r>
              <a:rPr lang="it-IT" dirty="0" smtClean="0">
                <a:solidFill>
                  <a:srgbClr val="FF0000"/>
                </a:solidFill>
              </a:rPr>
              <a:t>Spese per opere pubbliche e pubbliche amministrazioni</a:t>
            </a:r>
          </a:p>
          <a:p>
            <a:pPr lvl="1"/>
            <a:r>
              <a:rPr lang="it-IT" dirty="0" smtClean="0"/>
              <a:t>Spese per la costruzione e la manutenzione di opere intese a facilitare il commercio (strade, porti, canali navigabili, fortificazioni per difendere gli avamposti all’estero), in parte a carico della collettività in parte di chi beneficia in particolare di quelle infrastrutture</a:t>
            </a:r>
          </a:p>
          <a:p>
            <a:pPr lvl="1"/>
            <a:r>
              <a:rPr lang="it-IT" dirty="0" smtClean="0"/>
              <a:t>Spese per l’educazione della gioventù e per l’istruzione (religiosa) degli uomini di ogni età, </a:t>
            </a:r>
            <a:r>
              <a:rPr lang="it-IT" dirty="0"/>
              <a:t>in parte a carico della collettività in parte di chi beneficia in particolare di </a:t>
            </a:r>
            <a:r>
              <a:rPr lang="it-IT" dirty="0" smtClean="0"/>
              <a:t>quella educazione (remunerazione degli insegnanti)</a:t>
            </a:r>
            <a:endParaRPr lang="it-IT" dirty="0"/>
          </a:p>
          <a:p>
            <a:pPr lvl="1"/>
            <a:r>
              <a:rPr lang="it-IT" dirty="0" smtClean="0"/>
              <a:t>Spese occorrenti a sostenere la dignità del sovrano a carico della collettività</a:t>
            </a:r>
            <a:endParaRPr lang="en-GB" dirty="0"/>
          </a:p>
        </p:txBody>
      </p:sp>
    </p:spTree>
    <p:extLst>
      <p:ext uri="{BB962C8B-B14F-4D97-AF65-F5344CB8AC3E}">
        <p14:creationId xmlns:p14="http://schemas.microsoft.com/office/powerpoint/2010/main" val="36922145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Smith sulla tassazione</a:t>
            </a:r>
            <a:endParaRPr lang="en-GB" dirty="0"/>
          </a:p>
        </p:txBody>
      </p:sp>
      <p:sp>
        <p:nvSpPr>
          <p:cNvPr id="3" name="Segnaposto contenuto 2"/>
          <p:cNvSpPr>
            <a:spLocks noGrp="1"/>
          </p:cNvSpPr>
          <p:nvPr>
            <p:ph idx="1"/>
          </p:nvPr>
        </p:nvSpPr>
        <p:spPr/>
        <p:txBody>
          <a:bodyPr>
            <a:normAutofit fontScale="85000" lnSpcReduction="20000"/>
          </a:bodyPr>
          <a:lstStyle/>
          <a:p>
            <a:r>
              <a:rPr lang="it-IT" dirty="0" smtClean="0"/>
              <a:t>Le quattro </a:t>
            </a:r>
            <a:r>
              <a:rPr lang="it-IT" dirty="0" smtClean="0">
                <a:solidFill>
                  <a:srgbClr val="FF0000"/>
                </a:solidFill>
              </a:rPr>
              <a:t>regole auree dell’imposizione fiscale</a:t>
            </a:r>
          </a:p>
          <a:p>
            <a:pPr lvl="1"/>
            <a:r>
              <a:rPr lang="it-IT" dirty="0" smtClean="0"/>
              <a:t>I sudditi devono contribuire in proporzione al loro reddito che ciascuno di essi guadagna sotto la protezione dello Stato</a:t>
            </a:r>
          </a:p>
          <a:p>
            <a:pPr lvl="1"/>
            <a:r>
              <a:rPr lang="it-IT" dirty="0" smtClean="0"/>
              <a:t>L’imposta deve essere certa e non arbitraria per quanto riguarda pagamento, modo di pagamento e somma da pagare</a:t>
            </a:r>
          </a:p>
          <a:p>
            <a:pPr lvl="1"/>
            <a:r>
              <a:rPr lang="it-IT" dirty="0" smtClean="0"/>
              <a:t>L’imposta deve essere riscossa nel tempo e nel mondo in cui è più probabile che sia comodo al contribuente pagarla</a:t>
            </a:r>
          </a:p>
          <a:p>
            <a:pPr lvl="1"/>
            <a:r>
              <a:rPr lang="it-IT" dirty="0" smtClean="0"/>
              <a:t>La quota del gettito fiscale assorbita per coprire i costi dell’amministrazione finanziaria deve essere minima. </a:t>
            </a:r>
          </a:p>
          <a:p>
            <a:r>
              <a:rPr lang="it-IT" dirty="0" smtClean="0"/>
              <a:t>Meglio tassare le rendite che non i profitti perché è l’imposta che meno disturba il processo di formazione della ricchezza.</a:t>
            </a:r>
          </a:p>
          <a:p>
            <a:r>
              <a:rPr lang="it-IT" dirty="0" smtClean="0"/>
              <a:t>L’imposta sul profitto o è traslata sul prezzo finale (e quindi ricade sulla rendita e sui salari) o disincentiva l’accumulazione (favorendo il deflusso di capitali)</a:t>
            </a:r>
          </a:p>
          <a:p>
            <a:r>
              <a:rPr lang="it-IT" dirty="0" smtClean="0"/>
              <a:t>I salari sono al minimo di sussistenza e quindi tassarli è molto difficile</a:t>
            </a:r>
            <a:endParaRPr lang="en-GB" dirty="0"/>
          </a:p>
        </p:txBody>
      </p:sp>
    </p:spTree>
    <p:extLst>
      <p:ext uri="{BB962C8B-B14F-4D97-AF65-F5344CB8AC3E}">
        <p14:creationId xmlns:p14="http://schemas.microsoft.com/office/powerpoint/2010/main" val="35928102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a:t>
            </a:r>
            <a:endParaRPr lang="it-IT" dirty="0"/>
          </a:p>
        </p:txBody>
      </p:sp>
      <p:sp>
        <p:nvSpPr>
          <p:cNvPr id="3" name="Segnaposto contenuto 2"/>
          <p:cNvSpPr>
            <a:spLocks noGrp="1"/>
          </p:cNvSpPr>
          <p:nvPr>
            <p:ph idx="1"/>
          </p:nvPr>
        </p:nvSpPr>
        <p:spPr/>
        <p:txBody>
          <a:bodyPr>
            <a:normAutofit fontScale="62500" lnSpcReduction="20000"/>
          </a:bodyPr>
          <a:lstStyle/>
          <a:p>
            <a:r>
              <a:rPr lang="it-IT" dirty="0"/>
              <a:t>Smith elabora un sistema basato sullo </a:t>
            </a:r>
            <a:r>
              <a:rPr lang="it-IT" dirty="0">
                <a:solidFill>
                  <a:srgbClr val="FF0000"/>
                </a:solidFill>
              </a:rPr>
              <a:t>studio congiunto di etica, diritto, economia </a:t>
            </a:r>
            <a:r>
              <a:rPr lang="it-IT" dirty="0"/>
              <a:t>con l’obiettivo di esplorare i tratti universali della natura umana (costituzione morale) e il carattere storicamente differenziato delle istituzioni umane, dando «un resoconto dei principi generali del diritto e del governo e dei diversi rivoluzionari mutamenti che essi hanno subito nelle varie età e periodi della società» (Raffaelli 2001, p. 13) </a:t>
            </a:r>
            <a:endParaRPr lang="en-GB" dirty="0"/>
          </a:p>
          <a:p>
            <a:endParaRPr lang="it-IT" dirty="0" smtClean="0"/>
          </a:p>
          <a:p>
            <a:r>
              <a:rPr lang="it-IT" dirty="0" smtClean="0"/>
              <a:t>Smith </a:t>
            </a:r>
            <a:r>
              <a:rPr lang="it-IT" dirty="0" smtClean="0"/>
              <a:t>come sistematore «accademico» dell’economia politica settecentesca, più che come </a:t>
            </a:r>
            <a:r>
              <a:rPr lang="it-IT" dirty="0" smtClean="0"/>
              <a:t>«inventore dell’economia politica» </a:t>
            </a:r>
            <a:r>
              <a:rPr lang="it-IT" dirty="0" smtClean="0"/>
              <a:t>(mercanti, medici, banchieri …)</a:t>
            </a:r>
          </a:p>
          <a:p>
            <a:endParaRPr lang="it-IT" dirty="0" smtClean="0"/>
          </a:p>
          <a:p>
            <a:r>
              <a:rPr lang="it-IT" dirty="0" smtClean="0"/>
              <a:t>Il liberalismo pragmatico e non dogmatico di Smith </a:t>
            </a:r>
            <a:r>
              <a:rPr lang="it-IT" dirty="0" smtClean="0"/>
              <a:t>(contro il mercantilismo) e </a:t>
            </a:r>
            <a:r>
              <a:rPr lang="it-IT" dirty="0" smtClean="0"/>
              <a:t>la sua reinterpretazione in chiave conservatrice (dopo la rivoluzione francese).</a:t>
            </a:r>
          </a:p>
          <a:p>
            <a:endParaRPr lang="it-IT" dirty="0"/>
          </a:p>
          <a:p>
            <a:r>
              <a:rPr lang="it-IT" dirty="0" smtClean="0"/>
              <a:t>Ostile al feudalesimo, all’ancien regime, al mercantilismo (favorevole alla fisiocrazia) ma consapevole dei rischi della concentrazione capitalistica e dei «difetti» della società di mercato, così come dei suoi pregi. </a:t>
            </a:r>
          </a:p>
          <a:p>
            <a:endParaRPr lang="it-IT" dirty="0"/>
          </a:p>
          <a:p>
            <a:r>
              <a:rPr lang="it-IT" dirty="0" smtClean="0"/>
              <a:t>La divisione del lavoro: vantaggi </a:t>
            </a:r>
            <a:r>
              <a:rPr lang="it-IT" dirty="0" smtClean="0"/>
              <a:t>(aumento della produttività) e svantaggi (abbrutimento del lavoratore)</a:t>
            </a:r>
            <a:endParaRPr lang="it-IT" dirty="0"/>
          </a:p>
        </p:txBody>
      </p:sp>
    </p:spTree>
    <p:extLst>
      <p:ext uri="{BB962C8B-B14F-4D97-AF65-F5344CB8AC3E}">
        <p14:creationId xmlns:p14="http://schemas.microsoft.com/office/powerpoint/2010/main" val="4088740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916997" y="665595"/>
            <a:ext cx="2661662" cy="4054187"/>
          </a:xfrm>
          <a:prstGeom prst="rect">
            <a:avLst/>
          </a:prstGeom>
        </p:spPr>
      </p:pic>
      <p:pic>
        <p:nvPicPr>
          <p:cNvPr id="5" name="Immagine 4"/>
          <p:cNvPicPr>
            <a:picLocks noChangeAspect="1"/>
          </p:cNvPicPr>
          <p:nvPr/>
        </p:nvPicPr>
        <p:blipFill>
          <a:blip r:embed="rId3"/>
          <a:stretch>
            <a:fillRect/>
          </a:stretch>
        </p:blipFill>
        <p:spPr>
          <a:xfrm>
            <a:off x="4468957" y="574367"/>
            <a:ext cx="2424534" cy="4156344"/>
          </a:xfrm>
          <a:prstGeom prst="rect">
            <a:avLst/>
          </a:prstGeom>
        </p:spPr>
      </p:pic>
      <p:pic>
        <p:nvPicPr>
          <p:cNvPr id="2" name="Immagine 1"/>
          <p:cNvPicPr>
            <a:picLocks noChangeAspect="1"/>
          </p:cNvPicPr>
          <p:nvPr/>
        </p:nvPicPr>
        <p:blipFill>
          <a:blip r:embed="rId4"/>
          <a:stretch>
            <a:fillRect/>
          </a:stretch>
        </p:blipFill>
        <p:spPr>
          <a:xfrm>
            <a:off x="8083694" y="585296"/>
            <a:ext cx="2778269" cy="4134486"/>
          </a:xfrm>
          <a:prstGeom prst="rect">
            <a:avLst/>
          </a:prstGeom>
        </p:spPr>
      </p:pic>
    </p:spTree>
    <p:extLst>
      <p:ext uri="{BB962C8B-B14F-4D97-AF65-F5344CB8AC3E}">
        <p14:creationId xmlns:p14="http://schemas.microsoft.com/office/powerpoint/2010/main" val="37691613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74148"/>
          </a:xfrm>
        </p:spPr>
        <p:txBody>
          <a:bodyPr/>
          <a:lstStyle/>
          <a:p>
            <a:pPr algn="ctr"/>
            <a:r>
              <a:rPr lang="it-IT" dirty="0" smtClean="0"/>
              <a:t>E oggi?</a:t>
            </a:r>
            <a:endParaRPr lang="it-IT" dirty="0"/>
          </a:p>
        </p:txBody>
      </p:sp>
      <p:pic>
        <p:nvPicPr>
          <p:cNvPr id="3" name="Immagine 2"/>
          <p:cNvPicPr>
            <a:picLocks noChangeAspect="1"/>
          </p:cNvPicPr>
          <p:nvPr/>
        </p:nvPicPr>
        <p:blipFill>
          <a:blip r:embed="rId2"/>
          <a:stretch>
            <a:fillRect/>
          </a:stretch>
        </p:blipFill>
        <p:spPr>
          <a:xfrm>
            <a:off x="2198470" y="1210821"/>
            <a:ext cx="8423130" cy="5255457"/>
          </a:xfrm>
          <a:prstGeom prst="rect">
            <a:avLst/>
          </a:prstGeom>
        </p:spPr>
      </p:pic>
    </p:spTree>
    <p:extLst>
      <p:ext uri="{BB962C8B-B14F-4D97-AF65-F5344CB8AC3E}">
        <p14:creationId xmlns:p14="http://schemas.microsoft.com/office/powerpoint/2010/main" val="9526597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57745" y="487534"/>
            <a:ext cx="10086831" cy="5333106"/>
          </a:xfrm>
          <a:prstGeom prst="rect">
            <a:avLst/>
          </a:prstGeom>
        </p:spPr>
      </p:pic>
      <p:sp>
        <p:nvSpPr>
          <p:cNvPr id="5" name="Rettangolo 4"/>
          <p:cNvSpPr/>
          <p:nvPr/>
        </p:nvSpPr>
        <p:spPr>
          <a:xfrm>
            <a:off x="4366901" y="6079898"/>
            <a:ext cx="3827651" cy="369332"/>
          </a:xfrm>
          <a:prstGeom prst="rect">
            <a:avLst/>
          </a:prstGeom>
        </p:spPr>
        <p:txBody>
          <a:bodyPr wrap="none">
            <a:spAutoFit/>
          </a:bodyPr>
          <a:lstStyle/>
          <a:p>
            <a:r>
              <a:rPr lang="it-IT" dirty="0"/>
              <a:t>http://www.adamsmith.it/default.aspx</a:t>
            </a:r>
          </a:p>
        </p:txBody>
      </p:sp>
    </p:spTree>
    <p:extLst>
      <p:ext uri="{BB962C8B-B14F-4D97-AF65-F5344CB8AC3E}">
        <p14:creationId xmlns:p14="http://schemas.microsoft.com/office/powerpoint/2010/main" val="11201303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246908" y="997321"/>
            <a:ext cx="9979780" cy="4572206"/>
          </a:xfrm>
          <a:prstGeom prst="rect">
            <a:avLst/>
          </a:prstGeom>
        </p:spPr>
      </p:pic>
      <p:sp>
        <p:nvSpPr>
          <p:cNvPr id="3" name="Rettangolo 2"/>
          <p:cNvSpPr/>
          <p:nvPr/>
        </p:nvSpPr>
        <p:spPr>
          <a:xfrm>
            <a:off x="4366901" y="6079898"/>
            <a:ext cx="3827651" cy="369332"/>
          </a:xfrm>
          <a:prstGeom prst="rect">
            <a:avLst/>
          </a:prstGeom>
        </p:spPr>
        <p:txBody>
          <a:bodyPr wrap="none">
            <a:spAutoFit/>
          </a:bodyPr>
          <a:lstStyle/>
          <a:p>
            <a:r>
              <a:rPr lang="it-IT" dirty="0"/>
              <a:t>http://www.adamsmith.it/default.aspx</a:t>
            </a:r>
          </a:p>
        </p:txBody>
      </p:sp>
    </p:spTree>
    <p:extLst>
      <p:ext uri="{BB962C8B-B14F-4D97-AF65-F5344CB8AC3E}">
        <p14:creationId xmlns:p14="http://schemas.microsoft.com/office/powerpoint/2010/main" val="9472750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Domande di approfondimento</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Che ruolo svolge la «società commerciale» negli scritti di Smith?</a:t>
            </a:r>
          </a:p>
          <a:p>
            <a:r>
              <a:rPr lang="it-IT" dirty="0" smtClean="0"/>
              <a:t>Cos’è l’Adam </a:t>
            </a:r>
            <a:r>
              <a:rPr lang="it-IT" dirty="0" err="1" smtClean="0"/>
              <a:t>Smith’s</a:t>
            </a:r>
            <a:r>
              <a:rPr lang="it-IT" dirty="0" smtClean="0"/>
              <a:t> </a:t>
            </a:r>
            <a:r>
              <a:rPr lang="it-IT" dirty="0" err="1" smtClean="0"/>
              <a:t>problem</a:t>
            </a:r>
            <a:r>
              <a:rPr lang="it-IT" dirty="0" smtClean="0"/>
              <a:t>? Perché si può pensare che la TMS e la WN siano basate su principi confliggenti?</a:t>
            </a:r>
          </a:p>
          <a:p>
            <a:r>
              <a:rPr lang="it-IT" dirty="0" smtClean="0"/>
              <a:t>Perché Smith inizia la WN con una discussione sulla divisione del lavoro e non invece con un’esposizione del problema del «valore»?</a:t>
            </a:r>
          </a:p>
          <a:p>
            <a:r>
              <a:rPr lang="it-IT" dirty="0" smtClean="0"/>
              <a:t>Quali sono i motori della ricchezza delle nazioni secondo Adam Smith e come funzionano?</a:t>
            </a:r>
          </a:p>
          <a:p>
            <a:r>
              <a:rPr lang="it-IT" dirty="0" smtClean="0"/>
              <a:t>Cosa s’intende per self-</a:t>
            </a:r>
            <a:r>
              <a:rPr lang="it-IT" dirty="0" err="1" smtClean="0"/>
              <a:t>interest</a:t>
            </a:r>
            <a:r>
              <a:rPr lang="it-IT" dirty="0" smtClean="0"/>
              <a:t> e che ruolo gioca il self-</a:t>
            </a:r>
            <a:r>
              <a:rPr lang="it-IT" dirty="0" err="1" smtClean="0"/>
              <a:t>interest</a:t>
            </a:r>
            <a:r>
              <a:rPr lang="it-IT" dirty="0" smtClean="0"/>
              <a:t> nell’aumentare la ricchezza delle nazioni?</a:t>
            </a:r>
          </a:p>
          <a:p>
            <a:r>
              <a:rPr lang="it-IT" dirty="0" smtClean="0"/>
              <a:t>Da cosa dipende il salario per Smith?</a:t>
            </a:r>
          </a:p>
          <a:p>
            <a:r>
              <a:rPr lang="it-IT" dirty="0" smtClean="0"/>
              <a:t>In cosa, WN si avvicina e si differenzia dall’impostazione dei fisiocratici?</a:t>
            </a:r>
          </a:p>
          <a:p>
            <a:r>
              <a:rPr lang="it-IT" dirty="0" smtClean="0"/>
              <a:t>Cosa sono il prezzo naturale e il prezzo di mercato e in che relazione stanno fra loro?</a:t>
            </a:r>
          </a:p>
          <a:p>
            <a:r>
              <a:rPr lang="it-IT" dirty="0" smtClean="0"/>
              <a:t>Quali obiezioni muove Smith contro il mercantilismo?</a:t>
            </a:r>
          </a:p>
          <a:p>
            <a:r>
              <a:rPr lang="it-IT" dirty="0" smtClean="0"/>
              <a:t>Quali sono le idee di Smith in materia di intervento pubblico?</a:t>
            </a:r>
            <a:endParaRPr lang="it-IT" dirty="0"/>
          </a:p>
        </p:txBody>
      </p:sp>
    </p:spTree>
    <p:extLst>
      <p:ext uri="{BB962C8B-B14F-4D97-AF65-F5344CB8AC3E}">
        <p14:creationId xmlns:p14="http://schemas.microsoft.com/office/powerpoint/2010/main" val="183182572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1864</TotalTime>
  <Words>6505</Words>
  <Application>Microsoft Office PowerPoint</Application>
  <PresentationFormat>Widescreen</PresentationFormat>
  <Paragraphs>289</Paragraphs>
  <Slides>53</Slides>
  <Notes>0</Notes>
  <HiddenSlides>0</HiddenSlides>
  <MMClips>0</MMClips>
  <ScaleCrop>false</ScaleCrop>
  <HeadingPairs>
    <vt:vector size="8" baseType="variant">
      <vt:variant>
        <vt:lpstr>Caratteri utilizzati</vt:lpstr>
      </vt:variant>
      <vt:variant>
        <vt:i4>6</vt:i4>
      </vt:variant>
      <vt:variant>
        <vt:lpstr>Tema</vt:lpstr>
      </vt:variant>
      <vt:variant>
        <vt:i4>1</vt:i4>
      </vt:variant>
      <vt:variant>
        <vt:lpstr>Server OLE incorporati</vt:lpstr>
      </vt:variant>
      <vt:variant>
        <vt:i4>1</vt:i4>
      </vt:variant>
      <vt:variant>
        <vt:lpstr>Titoli diapositive</vt:lpstr>
      </vt:variant>
      <vt:variant>
        <vt:i4>53</vt:i4>
      </vt:variant>
    </vt:vector>
  </HeadingPairs>
  <TitlesOfParts>
    <vt:vector size="61" baseType="lpstr">
      <vt:lpstr>Arial</vt:lpstr>
      <vt:lpstr>Calibri</vt:lpstr>
      <vt:lpstr>Calibri Light</vt:lpstr>
      <vt:lpstr>Cambria Math</vt:lpstr>
      <vt:lpstr>Plantin</vt:lpstr>
      <vt:lpstr>Times New Roman</vt:lpstr>
      <vt:lpstr>Tema di Office</vt:lpstr>
      <vt:lpstr>Picture</vt:lpstr>
      <vt:lpstr>Storia dell’Economia Politica Lezione 03.26  Smith</vt:lpstr>
      <vt:lpstr>Presentazione standard di PowerPoint</vt:lpstr>
      <vt:lpstr>Fatti salienti</vt:lpstr>
      <vt:lpstr>Il contesto economico europeo</vt:lpstr>
      <vt:lpstr>Presentazione standard di PowerPoint</vt:lpstr>
      <vt:lpstr>Riferimenti bio-bibliografici</vt:lpstr>
      <vt:lpstr>Presentazione standard di PowerPoint</vt:lpstr>
      <vt:lpstr>Il contesto culturale: Illuminismo scozzese</vt:lpstr>
      <vt:lpstr>La Teoria dei Sentimenti Morali (TMS)</vt:lpstr>
      <vt:lpstr>La Teoria dei Sentimenti Morali (TMS), 2</vt:lpstr>
      <vt:lpstr>Il Self-interest</vt:lpstr>
      <vt:lpstr>Self-interest ≠ Selfishness</vt:lpstr>
      <vt:lpstr>La Ricchezza delle nazioni (RN)</vt:lpstr>
      <vt:lpstr>Presentazione standard di PowerPoint</vt:lpstr>
      <vt:lpstr>Presentazione standard di PowerPoint</vt:lpstr>
      <vt:lpstr>La Ricchezza delle nazioni, 3</vt:lpstr>
      <vt:lpstr>Divisione del lavoro e mercato</vt:lpstr>
      <vt:lpstr>Intermezzo</vt:lpstr>
      <vt:lpstr>Intermezzo</vt:lpstr>
      <vt:lpstr>Intermezzo</vt:lpstr>
      <vt:lpstr>Divisione del lavoro e mercato, 2</vt:lpstr>
      <vt:lpstr>Presentazione standard di PowerPoint</vt:lpstr>
      <vt:lpstr>Accumulazione e lavoro produttivo</vt:lpstr>
      <vt:lpstr>Presentazione standard di PowerPoint</vt:lpstr>
      <vt:lpstr>Valori e prezzi</vt:lpstr>
      <vt:lpstr>Intermezzo</vt:lpstr>
      <vt:lpstr>Distinzione tra valore d’uso e valore di scambio</vt:lpstr>
      <vt:lpstr>Valore di scambio e lavoro contenuto: La distinzione tra “early and rude state of society” e la società capitalistica</vt:lpstr>
      <vt:lpstr>Dal lavoro contenuto al lavoro comandato come base del valore di scambio</vt:lpstr>
      <vt:lpstr>Presentazione standard di PowerPoint</vt:lpstr>
      <vt:lpstr>Il prezzo naturale e il suo legame con le variabili distributive</vt:lpstr>
      <vt:lpstr>Smith sul saggio di salario</vt:lpstr>
      <vt:lpstr>Smith sulla rendita</vt:lpstr>
      <vt:lpstr>Smith sui profitti</vt:lpstr>
      <vt:lpstr>Prezzo naturale e prezzo di mercato</vt:lpstr>
      <vt:lpstr>Valore di scambio e prezzo di mercato, 2</vt:lpstr>
      <vt:lpstr>Prezzo naturale e prezzo di mercato, 2</vt:lpstr>
      <vt:lpstr>L’idea di concorrenza secondo Smith</vt:lpstr>
      <vt:lpstr>Laissez faire e mano invisibile (1)</vt:lpstr>
      <vt:lpstr>Laissez faire e mano invisibile (2)</vt:lpstr>
      <vt:lpstr>La mano invisibile e il mito dei mercati autoregolantesi</vt:lpstr>
      <vt:lpstr>Laissez faire e mano invisibile (3)</vt:lpstr>
      <vt:lpstr>Ruolo dello Stato secondo Smith (Libro V)</vt:lpstr>
      <vt:lpstr>Ruolo dello Stato secondo Smith, 2</vt:lpstr>
      <vt:lpstr>Ruolo dello Stato secondo Smith, 3</vt:lpstr>
      <vt:lpstr>Smith sulla spesa pubblica</vt:lpstr>
      <vt:lpstr>Smith sulla tassazione</vt:lpstr>
      <vt:lpstr>Conclusioni</vt:lpstr>
      <vt:lpstr>Presentazione standard di PowerPoint</vt:lpstr>
      <vt:lpstr>E oggi?</vt:lpstr>
      <vt:lpstr>Presentazione standard di PowerPoint</vt:lpstr>
      <vt:lpstr>Presentazione standard di PowerPoint</vt:lpstr>
      <vt:lpstr>Domande di approfondimento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149</cp:revision>
  <dcterms:created xsi:type="dcterms:W3CDTF">2019-02-18T06:11:12Z</dcterms:created>
  <dcterms:modified xsi:type="dcterms:W3CDTF">2026-04-16T05:34:41Z</dcterms:modified>
</cp:coreProperties>
</file>