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1" r:id="rId2"/>
    <p:sldId id="292" r:id="rId3"/>
    <p:sldId id="281" r:id="rId4"/>
    <p:sldId id="293" r:id="rId5"/>
    <p:sldId id="294" r:id="rId6"/>
    <p:sldId id="257" r:id="rId7"/>
    <p:sldId id="300" r:id="rId8"/>
    <p:sldId id="276" r:id="rId9"/>
    <p:sldId id="258" r:id="rId10"/>
    <p:sldId id="277" r:id="rId11"/>
    <p:sldId id="278" r:id="rId12"/>
    <p:sldId id="267" r:id="rId13"/>
    <p:sldId id="268" r:id="rId14"/>
    <p:sldId id="288" r:id="rId15"/>
    <p:sldId id="269" r:id="rId16"/>
    <p:sldId id="299" r:id="rId17"/>
    <p:sldId id="289" r:id="rId18"/>
    <p:sldId id="296" r:id="rId19"/>
    <p:sldId id="270" r:id="rId20"/>
    <p:sldId id="271" r:id="rId21"/>
    <p:sldId id="273" r:id="rId22"/>
    <p:sldId id="274" r:id="rId23"/>
    <p:sldId id="298" r:id="rId24"/>
    <p:sldId id="297" r:id="rId25"/>
    <p:sldId id="290" r:id="rId26"/>
    <p:sldId id="282" r:id="rId27"/>
    <p:sldId id="287" r:id="rId28"/>
    <p:sldId id="285" r:id="rId29"/>
    <p:sldId id="286" r:id="rId30"/>
    <p:sldId id="291" r:id="rId31"/>
    <p:sldId id="295" r:id="rId32"/>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59" autoAdjust="0"/>
    <p:restoredTop sz="94660"/>
  </p:normalViewPr>
  <p:slideViewPr>
    <p:cSldViewPr snapToGrid="0">
      <p:cViewPr varScale="1">
        <p:scale>
          <a:sx n="65" d="100"/>
          <a:sy n="65" d="100"/>
        </p:scale>
        <p:origin x="620"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05712A5-E6AC-418B-9E71-41AAD3099848}"/>
              </a:ext>
            </a:extLst>
          </p:cNvPr>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p>
        </p:txBody>
      </p:sp>
      <p:sp>
        <p:nvSpPr>
          <p:cNvPr id="3" name="Sottotitolo 2">
            <a:extLst>
              <a:ext uri="{FF2B5EF4-FFF2-40B4-BE49-F238E27FC236}">
                <a16:creationId xmlns:a16="http://schemas.microsoft.com/office/drawing/2014/main" id="{D29AD49A-23E7-4180-B0EC-A4293552ABB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id="{92A1F59C-3E8B-4C4A-9C78-43E94A6F2221}"/>
              </a:ext>
            </a:extLst>
          </p:cNvPr>
          <p:cNvSpPr>
            <a:spLocks noGrp="1"/>
          </p:cNvSpPr>
          <p:nvPr>
            <p:ph type="dt" sz="half" idx="10"/>
          </p:nvPr>
        </p:nvSpPr>
        <p:spPr/>
        <p:txBody>
          <a:bodyPr/>
          <a:lstStyle/>
          <a:p>
            <a:fld id="{76FDF3D1-D4F6-43DE-B3D9-2E226AAC01A5}" type="datetimeFigureOut">
              <a:rPr lang="it-IT" smtClean="0"/>
              <a:t>06/05/2026</a:t>
            </a:fld>
            <a:endParaRPr lang="it-IT"/>
          </a:p>
        </p:txBody>
      </p:sp>
      <p:sp>
        <p:nvSpPr>
          <p:cNvPr id="5" name="Segnaposto piè di pagina 4">
            <a:extLst>
              <a:ext uri="{FF2B5EF4-FFF2-40B4-BE49-F238E27FC236}">
                <a16:creationId xmlns:a16="http://schemas.microsoft.com/office/drawing/2014/main" id="{605E9C4B-C9FA-49AA-9439-5D95DED6531B}"/>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0CA61F70-F352-46E8-9CBD-6760E45A1A6B}"/>
              </a:ext>
            </a:extLst>
          </p:cNvPr>
          <p:cNvSpPr>
            <a:spLocks noGrp="1"/>
          </p:cNvSpPr>
          <p:nvPr>
            <p:ph type="sldNum" sz="quarter" idx="12"/>
          </p:nvPr>
        </p:nvSpPr>
        <p:spPr/>
        <p:txBody>
          <a:bodyPr/>
          <a:lstStyle/>
          <a:p>
            <a:fld id="{BA1994F0-C564-41A5-AFEF-A6004148A904}" type="slidenum">
              <a:rPr lang="it-IT" smtClean="0"/>
              <a:t>‹N›</a:t>
            </a:fld>
            <a:endParaRPr lang="it-IT"/>
          </a:p>
        </p:txBody>
      </p:sp>
    </p:spTree>
    <p:extLst>
      <p:ext uri="{BB962C8B-B14F-4D97-AF65-F5344CB8AC3E}">
        <p14:creationId xmlns:p14="http://schemas.microsoft.com/office/powerpoint/2010/main" val="34378643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84CF985-9F71-4610-B564-D2BFA3CE8487}"/>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6F2A8E03-DE46-4745-9E35-70A736F66F0A}"/>
              </a:ext>
            </a:extLst>
          </p:cNvPr>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58E38CF7-6581-4C07-97A3-80BFB1A0F699}"/>
              </a:ext>
            </a:extLst>
          </p:cNvPr>
          <p:cNvSpPr>
            <a:spLocks noGrp="1"/>
          </p:cNvSpPr>
          <p:nvPr>
            <p:ph type="dt" sz="half" idx="10"/>
          </p:nvPr>
        </p:nvSpPr>
        <p:spPr/>
        <p:txBody>
          <a:bodyPr/>
          <a:lstStyle/>
          <a:p>
            <a:fld id="{76FDF3D1-D4F6-43DE-B3D9-2E226AAC01A5}" type="datetimeFigureOut">
              <a:rPr lang="it-IT" smtClean="0"/>
              <a:t>06/05/2026</a:t>
            </a:fld>
            <a:endParaRPr lang="it-IT"/>
          </a:p>
        </p:txBody>
      </p:sp>
      <p:sp>
        <p:nvSpPr>
          <p:cNvPr id="5" name="Segnaposto piè di pagina 4">
            <a:extLst>
              <a:ext uri="{FF2B5EF4-FFF2-40B4-BE49-F238E27FC236}">
                <a16:creationId xmlns:a16="http://schemas.microsoft.com/office/drawing/2014/main" id="{BC19EFA2-E33C-4B7D-BA48-E155FA97D82D}"/>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DFCCF2C8-CF8D-4D0F-8205-9766B636E34A}"/>
              </a:ext>
            </a:extLst>
          </p:cNvPr>
          <p:cNvSpPr>
            <a:spLocks noGrp="1"/>
          </p:cNvSpPr>
          <p:nvPr>
            <p:ph type="sldNum" sz="quarter" idx="12"/>
          </p:nvPr>
        </p:nvSpPr>
        <p:spPr/>
        <p:txBody>
          <a:bodyPr/>
          <a:lstStyle/>
          <a:p>
            <a:fld id="{BA1994F0-C564-41A5-AFEF-A6004148A904}" type="slidenum">
              <a:rPr lang="it-IT" smtClean="0"/>
              <a:t>‹N›</a:t>
            </a:fld>
            <a:endParaRPr lang="it-IT"/>
          </a:p>
        </p:txBody>
      </p:sp>
    </p:spTree>
    <p:extLst>
      <p:ext uri="{BB962C8B-B14F-4D97-AF65-F5344CB8AC3E}">
        <p14:creationId xmlns:p14="http://schemas.microsoft.com/office/powerpoint/2010/main" val="36202802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0212694-EEDD-479D-A11B-886519CA8789}"/>
              </a:ext>
            </a:extLst>
          </p:cNvPr>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id="{344FA5A2-69A1-414A-910A-9E99527214B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gli stili del testo dello schema</a:t>
            </a:r>
          </a:p>
        </p:txBody>
      </p:sp>
      <p:sp>
        <p:nvSpPr>
          <p:cNvPr id="4" name="Segnaposto data 3">
            <a:extLst>
              <a:ext uri="{FF2B5EF4-FFF2-40B4-BE49-F238E27FC236}">
                <a16:creationId xmlns:a16="http://schemas.microsoft.com/office/drawing/2014/main" id="{F8A61240-5F91-455B-A2E2-739011640737}"/>
              </a:ext>
            </a:extLst>
          </p:cNvPr>
          <p:cNvSpPr>
            <a:spLocks noGrp="1"/>
          </p:cNvSpPr>
          <p:nvPr>
            <p:ph type="dt" sz="half" idx="10"/>
          </p:nvPr>
        </p:nvSpPr>
        <p:spPr/>
        <p:txBody>
          <a:bodyPr/>
          <a:lstStyle/>
          <a:p>
            <a:fld id="{76FDF3D1-D4F6-43DE-B3D9-2E226AAC01A5}" type="datetimeFigureOut">
              <a:rPr lang="it-IT" smtClean="0"/>
              <a:t>06/05/2026</a:t>
            </a:fld>
            <a:endParaRPr lang="it-IT"/>
          </a:p>
        </p:txBody>
      </p:sp>
      <p:sp>
        <p:nvSpPr>
          <p:cNvPr id="5" name="Segnaposto piè di pagina 4">
            <a:extLst>
              <a:ext uri="{FF2B5EF4-FFF2-40B4-BE49-F238E27FC236}">
                <a16:creationId xmlns:a16="http://schemas.microsoft.com/office/drawing/2014/main" id="{A33AC1D6-F3FF-4F57-B65A-87BDBDE19AF5}"/>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C5FD287D-2003-44A1-ADF3-BF3E843FA26C}"/>
              </a:ext>
            </a:extLst>
          </p:cNvPr>
          <p:cNvSpPr>
            <a:spLocks noGrp="1"/>
          </p:cNvSpPr>
          <p:nvPr>
            <p:ph type="sldNum" sz="quarter" idx="12"/>
          </p:nvPr>
        </p:nvSpPr>
        <p:spPr/>
        <p:txBody>
          <a:bodyPr/>
          <a:lstStyle/>
          <a:p>
            <a:fld id="{BA1994F0-C564-41A5-AFEF-A6004148A904}" type="slidenum">
              <a:rPr lang="it-IT" smtClean="0"/>
              <a:t>‹N›</a:t>
            </a:fld>
            <a:endParaRPr lang="it-IT"/>
          </a:p>
        </p:txBody>
      </p:sp>
    </p:spTree>
    <p:extLst>
      <p:ext uri="{BB962C8B-B14F-4D97-AF65-F5344CB8AC3E}">
        <p14:creationId xmlns:p14="http://schemas.microsoft.com/office/powerpoint/2010/main" val="3251488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9D4FAA7-C212-4BAA-A4F7-07BE8629FCFF}"/>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6979ABDB-AF36-48AC-9678-C15FF45E1925}"/>
              </a:ext>
            </a:extLst>
          </p:cNvPr>
          <p:cNvSpPr>
            <a:spLocks noGrp="1"/>
          </p:cNvSpPr>
          <p:nvPr>
            <p:ph sz="half" idx="1"/>
          </p:nvPr>
        </p:nvSpPr>
        <p:spPr>
          <a:xfrm>
            <a:off x="838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id="{D9A09920-3D27-4BE5-B251-8B693D6DC0AA}"/>
              </a:ext>
            </a:extLst>
          </p:cNvPr>
          <p:cNvSpPr>
            <a:spLocks noGrp="1"/>
          </p:cNvSpPr>
          <p:nvPr>
            <p:ph sz="half" idx="2"/>
          </p:nvPr>
        </p:nvSpPr>
        <p:spPr>
          <a:xfrm>
            <a:off x="6172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a:extLst>
              <a:ext uri="{FF2B5EF4-FFF2-40B4-BE49-F238E27FC236}">
                <a16:creationId xmlns:a16="http://schemas.microsoft.com/office/drawing/2014/main" id="{CFF3F07E-AA5A-48DB-94C1-D653008F2135}"/>
              </a:ext>
            </a:extLst>
          </p:cNvPr>
          <p:cNvSpPr>
            <a:spLocks noGrp="1"/>
          </p:cNvSpPr>
          <p:nvPr>
            <p:ph type="dt" sz="half" idx="10"/>
          </p:nvPr>
        </p:nvSpPr>
        <p:spPr/>
        <p:txBody>
          <a:bodyPr/>
          <a:lstStyle/>
          <a:p>
            <a:fld id="{76FDF3D1-D4F6-43DE-B3D9-2E226AAC01A5}" type="datetimeFigureOut">
              <a:rPr lang="it-IT" smtClean="0"/>
              <a:t>06/05/2026</a:t>
            </a:fld>
            <a:endParaRPr lang="it-IT"/>
          </a:p>
        </p:txBody>
      </p:sp>
      <p:sp>
        <p:nvSpPr>
          <p:cNvPr id="6" name="Segnaposto piè di pagina 5">
            <a:extLst>
              <a:ext uri="{FF2B5EF4-FFF2-40B4-BE49-F238E27FC236}">
                <a16:creationId xmlns:a16="http://schemas.microsoft.com/office/drawing/2014/main" id="{A82696C9-57CE-43F9-99E2-ABBED3A24A3A}"/>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795E5337-DAA6-468F-A2A9-DF3E6F01E93B}"/>
              </a:ext>
            </a:extLst>
          </p:cNvPr>
          <p:cNvSpPr>
            <a:spLocks noGrp="1"/>
          </p:cNvSpPr>
          <p:nvPr>
            <p:ph type="sldNum" sz="quarter" idx="12"/>
          </p:nvPr>
        </p:nvSpPr>
        <p:spPr/>
        <p:txBody>
          <a:bodyPr/>
          <a:lstStyle/>
          <a:p>
            <a:fld id="{BA1994F0-C564-41A5-AFEF-A6004148A904}" type="slidenum">
              <a:rPr lang="it-IT" smtClean="0"/>
              <a:t>‹N›</a:t>
            </a:fld>
            <a:endParaRPr lang="it-IT"/>
          </a:p>
        </p:txBody>
      </p:sp>
    </p:spTree>
    <p:extLst>
      <p:ext uri="{BB962C8B-B14F-4D97-AF65-F5344CB8AC3E}">
        <p14:creationId xmlns:p14="http://schemas.microsoft.com/office/powerpoint/2010/main" val="14805157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8580A23-83B1-4D41-9754-097363982BFD}"/>
              </a:ext>
            </a:extLst>
          </p:cNvPr>
          <p:cNvSpPr>
            <a:spLocks noGrp="1"/>
          </p:cNvSpPr>
          <p:nvPr>
            <p:ph type="title"/>
          </p:nvPr>
        </p:nvSpPr>
        <p:spPr>
          <a:xfrm>
            <a:off x="839788" y="365125"/>
            <a:ext cx="10515600" cy="1325563"/>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E5B0EDF2-CDD4-40CC-9B0F-E360615A21E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a:extLst>
              <a:ext uri="{FF2B5EF4-FFF2-40B4-BE49-F238E27FC236}">
                <a16:creationId xmlns:a16="http://schemas.microsoft.com/office/drawing/2014/main" id="{1FB2CDDE-3F86-4848-81EF-1155D652EB3B}"/>
              </a:ext>
            </a:extLst>
          </p:cNvPr>
          <p:cNvSpPr>
            <a:spLocks noGrp="1"/>
          </p:cNvSpPr>
          <p:nvPr>
            <p:ph sz="half" idx="2"/>
          </p:nvPr>
        </p:nvSpPr>
        <p:spPr>
          <a:xfrm>
            <a:off x="839788" y="2505075"/>
            <a:ext cx="51577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id="{2D0C4028-D6BF-497F-8026-55705636F9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a:extLst>
              <a:ext uri="{FF2B5EF4-FFF2-40B4-BE49-F238E27FC236}">
                <a16:creationId xmlns:a16="http://schemas.microsoft.com/office/drawing/2014/main" id="{50B4CBCB-05B3-4A30-8E21-0AD47B8B8C2B}"/>
              </a:ext>
            </a:extLst>
          </p:cNvPr>
          <p:cNvSpPr>
            <a:spLocks noGrp="1"/>
          </p:cNvSpPr>
          <p:nvPr>
            <p:ph sz="quarter" idx="4"/>
          </p:nvPr>
        </p:nvSpPr>
        <p:spPr>
          <a:xfrm>
            <a:off x="6172200" y="2505075"/>
            <a:ext cx="51831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a:extLst>
              <a:ext uri="{FF2B5EF4-FFF2-40B4-BE49-F238E27FC236}">
                <a16:creationId xmlns:a16="http://schemas.microsoft.com/office/drawing/2014/main" id="{9AE80D97-435A-4DE3-8F55-AC2CAA8219BA}"/>
              </a:ext>
            </a:extLst>
          </p:cNvPr>
          <p:cNvSpPr>
            <a:spLocks noGrp="1"/>
          </p:cNvSpPr>
          <p:nvPr>
            <p:ph type="dt" sz="half" idx="10"/>
          </p:nvPr>
        </p:nvSpPr>
        <p:spPr/>
        <p:txBody>
          <a:bodyPr/>
          <a:lstStyle/>
          <a:p>
            <a:fld id="{76FDF3D1-D4F6-43DE-B3D9-2E226AAC01A5}" type="datetimeFigureOut">
              <a:rPr lang="it-IT" smtClean="0"/>
              <a:t>06/05/2026</a:t>
            </a:fld>
            <a:endParaRPr lang="it-IT"/>
          </a:p>
        </p:txBody>
      </p:sp>
      <p:sp>
        <p:nvSpPr>
          <p:cNvPr id="8" name="Segnaposto piè di pagina 7">
            <a:extLst>
              <a:ext uri="{FF2B5EF4-FFF2-40B4-BE49-F238E27FC236}">
                <a16:creationId xmlns:a16="http://schemas.microsoft.com/office/drawing/2014/main" id="{CB408F16-6BA6-495B-AE3F-5CD19B55DCF6}"/>
              </a:ext>
            </a:extLst>
          </p:cNvPr>
          <p:cNvSpPr>
            <a:spLocks noGrp="1"/>
          </p:cNvSpPr>
          <p:nvPr>
            <p:ph type="ftr" sz="quarter" idx="11"/>
          </p:nvPr>
        </p:nvSpPr>
        <p:spPr/>
        <p:txBody>
          <a:bodyPr/>
          <a:lstStyle/>
          <a:p>
            <a:endParaRPr lang="it-IT"/>
          </a:p>
        </p:txBody>
      </p:sp>
      <p:sp>
        <p:nvSpPr>
          <p:cNvPr id="9" name="Segnaposto numero diapositiva 8">
            <a:extLst>
              <a:ext uri="{FF2B5EF4-FFF2-40B4-BE49-F238E27FC236}">
                <a16:creationId xmlns:a16="http://schemas.microsoft.com/office/drawing/2014/main" id="{4B54EDCA-F557-4B89-9456-2EF7C2C9C1D7}"/>
              </a:ext>
            </a:extLst>
          </p:cNvPr>
          <p:cNvSpPr>
            <a:spLocks noGrp="1"/>
          </p:cNvSpPr>
          <p:nvPr>
            <p:ph type="sldNum" sz="quarter" idx="12"/>
          </p:nvPr>
        </p:nvSpPr>
        <p:spPr/>
        <p:txBody>
          <a:bodyPr/>
          <a:lstStyle/>
          <a:p>
            <a:fld id="{BA1994F0-C564-41A5-AFEF-A6004148A904}" type="slidenum">
              <a:rPr lang="it-IT" smtClean="0"/>
              <a:t>‹N›</a:t>
            </a:fld>
            <a:endParaRPr lang="it-IT"/>
          </a:p>
        </p:txBody>
      </p:sp>
    </p:spTree>
    <p:extLst>
      <p:ext uri="{BB962C8B-B14F-4D97-AF65-F5344CB8AC3E}">
        <p14:creationId xmlns:p14="http://schemas.microsoft.com/office/powerpoint/2010/main" val="28807590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BDBA991-12A4-44B9-BC78-D54C96275582}"/>
              </a:ext>
            </a:extLst>
          </p:cNvPr>
          <p:cNvSpPr>
            <a:spLocks noGrp="1"/>
          </p:cNvSpPr>
          <p:nvPr>
            <p:ph type="title"/>
          </p:nvPr>
        </p:nvSpPr>
        <p:spPr/>
        <p:txBody>
          <a:bodyPr/>
          <a:lstStyle/>
          <a:p>
            <a:r>
              <a:rPr lang="it-IT"/>
              <a:t>Fare clic per modificare lo stile del titolo dello schema</a:t>
            </a:r>
          </a:p>
        </p:txBody>
      </p:sp>
      <p:sp>
        <p:nvSpPr>
          <p:cNvPr id="3" name="Segnaposto data 2">
            <a:extLst>
              <a:ext uri="{FF2B5EF4-FFF2-40B4-BE49-F238E27FC236}">
                <a16:creationId xmlns:a16="http://schemas.microsoft.com/office/drawing/2014/main" id="{0437EBAF-7EBF-44AA-92B4-C68CE1AB6AF6}"/>
              </a:ext>
            </a:extLst>
          </p:cNvPr>
          <p:cNvSpPr>
            <a:spLocks noGrp="1"/>
          </p:cNvSpPr>
          <p:nvPr>
            <p:ph type="dt" sz="half" idx="10"/>
          </p:nvPr>
        </p:nvSpPr>
        <p:spPr/>
        <p:txBody>
          <a:bodyPr/>
          <a:lstStyle/>
          <a:p>
            <a:fld id="{76FDF3D1-D4F6-43DE-B3D9-2E226AAC01A5}" type="datetimeFigureOut">
              <a:rPr lang="it-IT" smtClean="0"/>
              <a:t>06/05/2026</a:t>
            </a:fld>
            <a:endParaRPr lang="it-IT"/>
          </a:p>
        </p:txBody>
      </p:sp>
      <p:sp>
        <p:nvSpPr>
          <p:cNvPr id="4" name="Segnaposto piè di pagina 3">
            <a:extLst>
              <a:ext uri="{FF2B5EF4-FFF2-40B4-BE49-F238E27FC236}">
                <a16:creationId xmlns:a16="http://schemas.microsoft.com/office/drawing/2014/main" id="{0C19F2B5-9750-4F55-85FC-EE06E6CCD390}"/>
              </a:ext>
            </a:extLst>
          </p:cNvPr>
          <p:cNvSpPr>
            <a:spLocks noGrp="1"/>
          </p:cNvSpPr>
          <p:nvPr>
            <p:ph type="ftr" sz="quarter" idx="11"/>
          </p:nvPr>
        </p:nvSpPr>
        <p:spPr/>
        <p:txBody>
          <a:bodyPr/>
          <a:lstStyle/>
          <a:p>
            <a:endParaRPr lang="it-IT"/>
          </a:p>
        </p:txBody>
      </p:sp>
      <p:sp>
        <p:nvSpPr>
          <p:cNvPr id="5" name="Segnaposto numero diapositiva 4">
            <a:extLst>
              <a:ext uri="{FF2B5EF4-FFF2-40B4-BE49-F238E27FC236}">
                <a16:creationId xmlns:a16="http://schemas.microsoft.com/office/drawing/2014/main" id="{8CBA33E8-BDF8-427D-AB71-B5DAF7004ABF}"/>
              </a:ext>
            </a:extLst>
          </p:cNvPr>
          <p:cNvSpPr>
            <a:spLocks noGrp="1"/>
          </p:cNvSpPr>
          <p:nvPr>
            <p:ph type="sldNum" sz="quarter" idx="12"/>
          </p:nvPr>
        </p:nvSpPr>
        <p:spPr/>
        <p:txBody>
          <a:bodyPr/>
          <a:lstStyle/>
          <a:p>
            <a:fld id="{BA1994F0-C564-41A5-AFEF-A6004148A904}" type="slidenum">
              <a:rPr lang="it-IT" smtClean="0"/>
              <a:t>‹N›</a:t>
            </a:fld>
            <a:endParaRPr lang="it-IT"/>
          </a:p>
        </p:txBody>
      </p:sp>
    </p:spTree>
    <p:extLst>
      <p:ext uri="{BB962C8B-B14F-4D97-AF65-F5344CB8AC3E}">
        <p14:creationId xmlns:p14="http://schemas.microsoft.com/office/powerpoint/2010/main" val="32804942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id="{EFD987C0-7022-4B26-8A31-30A43E696830}"/>
              </a:ext>
            </a:extLst>
          </p:cNvPr>
          <p:cNvSpPr>
            <a:spLocks noGrp="1"/>
          </p:cNvSpPr>
          <p:nvPr>
            <p:ph type="dt" sz="half" idx="10"/>
          </p:nvPr>
        </p:nvSpPr>
        <p:spPr/>
        <p:txBody>
          <a:bodyPr/>
          <a:lstStyle/>
          <a:p>
            <a:fld id="{76FDF3D1-D4F6-43DE-B3D9-2E226AAC01A5}" type="datetimeFigureOut">
              <a:rPr lang="it-IT" smtClean="0"/>
              <a:t>06/05/2026</a:t>
            </a:fld>
            <a:endParaRPr lang="it-IT"/>
          </a:p>
        </p:txBody>
      </p:sp>
      <p:sp>
        <p:nvSpPr>
          <p:cNvPr id="3" name="Segnaposto piè di pagina 2">
            <a:extLst>
              <a:ext uri="{FF2B5EF4-FFF2-40B4-BE49-F238E27FC236}">
                <a16:creationId xmlns:a16="http://schemas.microsoft.com/office/drawing/2014/main" id="{CFAAF2CF-0DFB-4274-8C85-6F028A76EE9C}"/>
              </a:ext>
            </a:extLst>
          </p:cNvPr>
          <p:cNvSpPr>
            <a:spLocks noGrp="1"/>
          </p:cNvSpPr>
          <p:nvPr>
            <p:ph type="ftr" sz="quarter" idx="11"/>
          </p:nvPr>
        </p:nvSpPr>
        <p:spPr/>
        <p:txBody>
          <a:bodyPr/>
          <a:lstStyle/>
          <a:p>
            <a:endParaRPr lang="it-IT"/>
          </a:p>
        </p:txBody>
      </p:sp>
      <p:sp>
        <p:nvSpPr>
          <p:cNvPr id="4" name="Segnaposto numero diapositiva 3">
            <a:extLst>
              <a:ext uri="{FF2B5EF4-FFF2-40B4-BE49-F238E27FC236}">
                <a16:creationId xmlns:a16="http://schemas.microsoft.com/office/drawing/2014/main" id="{93E8356C-E362-4391-820A-20D1C9304A5A}"/>
              </a:ext>
            </a:extLst>
          </p:cNvPr>
          <p:cNvSpPr>
            <a:spLocks noGrp="1"/>
          </p:cNvSpPr>
          <p:nvPr>
            <p:ph type="sldNum" sz="quarter" idx="12"/>
          </p:nvPr>
        </p:nvSpPr>
        <p:spPr/>
        <p:txBody>
          <a:bodyPr/>
          <a:lstStyle/>
          <a:p>
            <a:fld id="{BA1994F0-C564-41A5-AFEF-A6004148A904}" type="slidenum">
              <a:rPr lang="it-IT" smtClean="0"/>
              <a:t>‹N›</a:t>
            </a:fld>
            <a:endParaRPr lang="it-IT"/>
          </a:p>
        </p:txBody>
      </p:sp>
    </p:spTree>
    <p:extLst>
      <p:ext uri="{BB962C8B-B14F-4D97-AF65-F5344CB8AC3E}">
        <p14:creationId xmlns:p14="http://schemas.microsoft.com/office/powerpoint/2010/main" val="1961980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2F50734-0813-4ABB-BD2A-D85213A334F9}"/>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1DD5FE30-BF01-4A0C-AB16-43697AD4299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id="{F79073A4-1747-435D-9F57-E8546FFF30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F625F287-F5F4-4A62-BC76-3A2FBF8E113A}"/>
              </a:ext>
            </a:extLst>
          </p:cNvPr>
          <p:cNvSpPr>
            <a:spLocks noGrp="1"/>
          </p:cNvSpPr>
          <p:nvPr>
            <p:ph type="dt" sz="half" idx="10"/>
          </p:nvPr>
        </p:nvSpPr>
        <p:spPr/>
        <p:txBody>
          <a:bodyPr/>
          <a:lstStyle/>
          <a:p>
            <a:fld id="{76FDF3D1-D4F6-43DE-B3D9-2E226AAC01A5}" type="datetimeFigureOut">
              <a:rPr lang="it-IT" smtClean="0"/>
              <a:t>06/05/2026</a:t>
            </a:fld>
            <a:endParaRPr lang="it-IT"/>
          </a:p>
        </p:txBody>
      </p:sp>
      <p:sp>
        <p:nvSpPr>
          <p:cNvPr id="6" name="Segnaposto piè di pagina 5">
            <a:extLst>
              <a:ext uri="{FF2B5EF4-FFF2-40B4-BE49-F238E27FC236}">
                <a16:creationId xmlns:a16="http://schemas.microsoft.com/office/drawing/2014/main" id="{8FEA5C34-EE38-46E3-9B57-0505F33DC54A}"/>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7354277B-5FD5-4E9D-96B9-7682ADEA7563}"/>
              </a:ext>
            </a:extLst>
          </p:cNvPr>
          <p:cNvSpPr>
            <a:spLocks noGrp="1"/>
          </p:cNvSpPr>
          <p:nvPr>
            <p:ph type="sldNum" sz="quarter" idx="12"/>
          </p:nvPr>
        </p:nvSpPr>
        <p:spPr/>
        <p:txBody>
          <a:bodyPr/>
          <a:lstStyle/>
          <a:p>
            <a:fld id="{BA1994F0-C564-41A5-AFEF-A6004148A904}" type="slidenum">
              <a:rPr lang="it-IT" smtClean="0"/>
              <a:t>‹N›</a:t>
            </a:fld>
            <a:endParaRPr lang="it-IT"/>
          </a:p>
        </p:txBody>
      </p:sp>
    </p:spTree>
    <p:extLst>
      <p:ext uri="{BB962C8B-B14F-4D97-AF65-F5344CB8AC3E}">
        <p14:creationId xmlns:p14="http://schemas.microsoft.com/office/powerpoint/2010/main" val="21626105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BE00000-72E0-41D9-917F-5460B72A8842}"/>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id="{872CB7DD-593D-476E-917A-C6203B83210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a:extLst>
              <a:ext uri="{FF2B5EF4-FFF2-40B4-BE49-F238E27FC236}">
                <a16:creationId xmlns:a16="http://schemas.microsoft.com/office/drawing/2014/main" id="{767F5CBA-EAE8-4288-9B54-AAAF5BDB74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3886B2E2-141E-4B07-8F1A-570530581B4F}"/>
              </a:ext>
            </a:extLst>
          </p:cNvPr>
          <p:cNvSpPr>
            <a:spLocks noGrp="1"/>
          </p:cNvSpPr>
          <p:nvPr>
            <p:ph type="dt" sz="half" idx="10"/>
          </p:nvPr>
        </p:nvSpPr>
        <p:spPr/>
        <p:txBody>
          <a:bodyPr/>
          <a:lstStyle/>
          <a:p>
            <a:fld id="{76FDF3D1-D4F6-43DE-B3D9-2E226AAC01A5}" type="datetimeFigureOut">
              <a:rPr lang="it-IT" smtClean="0"/>
              <a:t>06/05/2026</a:t>
            </a:fld>
            <a:endParaRPr lang="it-IT"/>
          </a:p>
        </p:txBody>
      </p:sp>
      <p:sp>
        <p:nvSpPr>
          <p:cNvPr id="6" name="Segnaposto piè di pagina 5">
            <a:extLst>
              <a:ext uri="{FF2B5EF4-FFF2-40B4-BE49-F238E27FC236}">
                <a16:creationId xmlns:a16="http://schemas.microsoft.com/office/drawing/2014/main" id="{EDA49487-C7F7-48F9-BCBE-823634D70A61}"/>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13623DF8-4343-4F34-92BA-FD1411492EAC}"/>
              </a:ext>
            </a:extLst>
          </p:cNvPr>
          <p:cNvSpPr>
            <a:spLocks noGrp="1"/>
          </p:cNvSpPr>
          <p:nvPr>
            <p:ph type="sldNum" sz="quarter" idx="12"/>
          </p:nvPr>
        </p:nvSpPr>
        <p:spPr/>
        <p:txBody>
          <a:bodyPr/>
          <a:lstStyle/>
          <a:p>
            <a:fld id="{BA1994F0-C564-41A5-AFEF-A6004148A904}" type="slidenum">
              <a:rPr lang="it-IT" smtClean="0"/>
              <a:t>‹N›</a:t>
            </a:fld>
            <a:endParaRPr lang="it-IT"/>
          </a:p>
        </p:txBody>
      </p:sp>
    </p:spTree>
    <p:extLst>
      <p:ext uri="{BB962C8B-B14F-4D97-AF65-F5344CB8AC3E}">
        <p14:creationId xmlns:p14="http://schemas.microsoft.com/office/powerpoint/2010/main" val="2282988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14B2430-B560-4C32-BCDD-B84E8E82CB8A}"/>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D0E98670-5BA8-4C01-A6A0-1F20110B1F71}"/>
              </a:ext>
            </a:extLst>
          </p:cNvPr>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25F588D6-1A4B-4767-8A5E-234A5F8212C9}"/>
              </a:ext>
            </a:extLst>
          </p:cNvPr>
          <p:cNvSpPr>
            <a:spLocks noGrp="1"/>
          </p:cNvSpPr>
          <p:nvPr>
            <p:ph type="dt" sz="half" idx="10"/>
          </p:nvPr>
        </p:nvSpPr>
        <p:spPr/>
        <p:txBody>
          <a:bodyPr/>
          <a:lstStyle/>
          <a:p>
            <a:fld id="{76FDF3D1-D4F6-43DE-B3D9-2E226AAC01A5}" type="datetimeFigureOut">
              <a:rPr lang="it-IT" smtClean="0"/>
              <a:t>06/05/2026</a:t>
            </a:fld>
            <a:endParaRPr lang="it-IT"/>
          </a:p>
        </p:txBody>
      </p:sp>
      <p:sp>
        <p:nvSpPr>
          <p:cNvPr id="5" name="Segnaposto piè di pagina 4">
            <a:extLst>
              <a:ext uri="{FF2B5EF4-FFF2-40B4-BE49-F238E27FC236}">
                <a16:creationId xmlns:a16="http://schemas.microsoft.com/office/drawing/2014/main" id="{272F0BE3-CC66-450C-A4C4-25105C2DA9CB}"/>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7F762EB0-30A3-448B-B610-B3412D4AC1E4}"/>
              </a:ext>
            </a:extLst>
          </p:cNvPr>
          <p:cNvSpPr>
            <a:spLocks noGrp="1"/>
          </p:cNvSpPr>
          <p:nvPr>
            <p:ph type="sldNum" sz="quarter" idx="12"/>
          </p:nvPr>
        </p:nvSpPr>
        <p:spPr/>
        <p:txBody>
          <a:bodyPr/>
          <a:lstStyle/>
          <a:p>
            <a:fld id="{BA1994F0-C564-41A5-AFEF-A6004148A904}" type="slidenum">
              <a:rPr lang="it-IT" smtClean="0"/>
              <a:t>‹N›</a:t>
            </a:fld>
            <a:endParaRPr lang="it-IT"/>
          </a:p>
        </p:txBody>
      </p:sp>
    </p:spTree>
    <p:extLst>
      <p:ext uri="{BB962C8B-B14F-4D97-AF65-F5344CB8AC3E}">
        <p14:creationId xmlns:p14="http://schemas.microsoft.com/office/powerpoint/2010/main" val="39764927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70D9A9A9-BE7C-4CE7-B578-3BC0707F932E}"/>
              </a:ext>
            </a:extLst>
          </p:cNvPr>
          <p:cNvSpPr>
            <a:spLocks noGrp="1"/>
          </p:cNvSpPr>
          <p:nvPr>
            <p:ph type="title" orient="vert"/>
          </p:nvPr>
        </p:nvSpPr>
        <p:spPr>
          <a:xfrm>
            <a:off x="8724900" y="365125"/>
            <a:ext cx="2628900" cy="5811838"/>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64D7BB1C-8479-42A2-8F5A-150022CC6812}"/>
              </a:ext>
            </a:extLst>
          </p:cNvPr>
          <p:cNvSpPr>
            <a:spLocks noGrp="1"/>
          </p:cNvSpPr>
          <p:nvPr>
            <p:ph type="body" orient="vert" idx="1"/>
          </p:nvPr>
        </p:nvSpPr>
        <p:spPr>
          <a:xfrm>
            <a:off x="838200" y="365125"/>
            <a:ext cx="7734300" cy="58118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F03DD10C-847D-44A3-9B33-511325BFA4FE}"/>
              </a:ext>
            </a:extLst>
          </p:cNvPr>
          <p:cNvSpPr>
            <a:spLocks noGrp="1"/>
          </p:cNvSpPr>
          <p:nvPr>
            <p:ph type="dt" sz="half" idx="10"/>
          </p:nvPr>
        </p:nvSpPr>
        <p:spPr/>
        <p:txBody>
          <a:bodyPr/>
          <a:lstStyle/>
          <a:p>
            <a:fld id="{76FDF3D1-D4F6-43DE-B3D9-2E226AAC01A5}" type="datetimeFigureOut">
              <a:rPr lang="it-IT" smtClean="0"/>
              <a:t>06/05/2026</a:t>
            </a:fld>
            <a:endParaRPr lang="it-IT"/>
          </a:p>
        </p:txBody>
      </p:sp>
      <p:sp>
        <p:nvSpPr>
          <p:cNvPr id="5" name="Segnaposto piè di pagina 4">
            <a:extLst>
              <a:ext uri="{FF2B5EF4-FFF2-40B4-BE49-F238E27FC236}">
                <a16:creationId xmlns:a16="http://schemas.microsoft.com/office/drawing/2014/main" id="{52F7D148-C16C-44C1-A61E-D5B4A43296D8}"/>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B9038894-08D7-420E-8808-B7E69593B780}"/>
              </a:ext>
            </a:extLst>
          </p:cNvPr>
          <p:cNvSpPr>
            <a:spLocks noGrp="1"/>
          </p:cNvSpPr>
          <p:nvPr>
            <p:ph type="sldNum" sz="quarter" idx="12"/>
          </p:nvPr>
        </p:nvSpPr>
        <p:spPr/>
        <p:txBody>
          <a:bodyPr/>
          <a:lstStyle/>
          <a:p>
            <a:fld id="{BA1994F0-C564-41A5-AFEF-A6004148A904}" type="slidenum">
              <a:rPr lang="it-IT" smtClean="0"/>
              <a:t>‹N›</a:t>
            </a:fld>
            <a:endParaRPr lang="it-IT"/>
          </a:p>
        </p:txBody>
      </p:sp>
    </p:spTree>
    <p:extLst>
      <p:ext uri="{BB962C8B-B14F-4D97-AF65-F5344CB8AC3E}">
        <p14:creationId xmlns:p14="http://schemas.microsoft.com/office/powerpoint/2010/main" val="15860169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FD824C0B-D1E9-4FC6-84F2-4F5DA136ABA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10FBC55D-39BA-43D5-8BE1-31CCB79677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F12D68FB-011F-4EFC-8DBC-213BCC93E42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FDF3D1-D4F6-43DE-B3D9-2E226AAC01A5}" type="datetimeFigureOut">
              <a:rPr lang="it-IT" smtClean="0"/>
              <a:t>06/05/2026</a:t>
            </a:fld>
            <a:endParaRPr lang="it-IT"/>
          </a:p>
        </p:txBody>
      </p:sp>
      <p:sp>
        <p:nvSpPr>
          <p:cNvPr id="5" name="Segnaposto piè di pagina 4">
            <a:extLst>
              <a:ext uri="{FF2B5EF4-FFF2-40B4-BE49-F238E27FC236}">
                <a16:creationId xmlns:a16="http://schemas.microsoft.com/office/drawing/2014/main" id="{157B8C1F-7C22-4CAE-80CE-693AAD51CE2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a:extLst>
              <a:ext uri="{FF2B5EF4-FFF2-40B4-BE49-F238E27FC236}">
                <a16:creationId xmlns:a16="http://schemas.microsoft.com/office/drawing/2014/main" id="{A8C68213-56EA-4C82-8FD1-BBE64CC35B2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1994F0-C564-41A5-AFEF-A6004148A904}" type="slidenum">
              <a:rPr lang="it-IT" smtClean="0"/>
              <a:t>‹N›</a:t>
            </a:fld>
            <a:endParaRPr lang="it-IT"/>
          </a:p>
        </p:txBody>
      </p:sp>
    </p:spTree>
    <p:extLst>
      <p:ext uri="{BB962C8B-B14F-4D97-AF65-F5344CB8AC3E}">
        <p14:creationId xmlns:p14="http://schemas.microsoft.com/office/powerpoint/2010/main" val="2000607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pPr>
              <a:lnSpc>
                <a:spcPct val="50000"/>
              </a:lnSpc>
            </a:pPr>
            <a:r>
              <a:rPr lang="it-IT" sz="4200" dirty="0" smtClean="0"/>
              <a:t>Storia dell’economia politica</a:t>
            </a:r>
            <a:r>
              <a:rPr lang="it-IT" sz="4200" dirty="0"/>
              <a:t/>
            </a:r>
            <a:br>
              <a:rPr lang="it-IT" sz="4200" dirty="0"/>
            </a:br>
            <a:r>
              <a:rPr lang="it-IT" sz="4200" dirty="0"/>
              <a:t/>
            </a:r>
            <a:br>
              <a:rPr lang="it-IT" sz="4200" dirty="0"/>
            </a:br>
            <a:r>
              <a:rPr lang="it-IT" sz="4200" dirty="0"/>
              <a:t>Lezione </a:t>
            </a:r>
            <a:r>
              <a:rPr lang="it-IT" sz="4200" dirty="0" smtClean="0"/>
              <a:t>12.26</a:t>
            </a:r>
            <a:r>
              <a:rPr lang="it-IT" sz="4200" dirty="0"/>
              <a:t/>
            </a:r>
            <a:br>
              <a:rPr lang="it-IT" sz="4200" dirty="0"/>
            </a:br>
            <a:r>
              <a:rPr lang="it-IT" sz="4200" dirty="0" smtClean="0"/>
              <a:t> </a:t>
            </a:r>
            <a:r>
              <a:rPr lang="it-IT" sz="4200" dirty="0"/>
              <a:t/>
            </a:r>
            <a:br>
              <a:rPr lang="it-IT" sz="4200" dirty="0"/>
            </a:br>
            <a:r>
              <a:rPr lang="it-IT" sz="4200" dirty="0" err="1" smtClean="0"/>
              <a:t>Schumpeter</a:t>
            </a:r>
            <a:r>
              <a:rPr lang="it-IT" sz="4200" dirty="0" smtClean="0"/>
              <a:t> e </a:t>
            </a:r>
            <a:r>
              <a:rPr lang="it-IT" sz="4200" dirty="0" err="1" smtClean="0"/>
              <a:t>Kalecki</a:t>
            </a:r>
            <a:endParaRPr lang="it-IT" sz="4200" dirty="0"/>
          </a:p>
        </p:txBody>
      </p:sp>
      <p:sp>
        <p:nvSpPr>
          <p:cNvPr id="3" name="Sottotitolo 2"/>
          <p:cNvSpPr>
            <a:spLocks noGrp="1"/>
          </p:cNvSpPr>
          <p:nvPr>
            <p:ph type="subTitle" idx="1"/>
          </p:nvPr>
        </p:nvSpPr>
        <p:spPr/>
        <p:txBody>
          <a:bodyPr>
            <a:normAutofit lnSpcReduction="10000"/>
          </a:bodyPr>
          <a:lstStyle/>
          <a:p>
            <a:endParaRPr lang="it-IT" dirty="0" smtClean="0"/>
          </a:p>
          <a:p>
            <a:endParaRPr lang="it-IT" dirty="0"/>
          </a:p>
          <a:p>
            <a:r>
              <a:rPr lang="it-IT" dirty="0" smtClean="0"/>
              <a:t>Paolo </a:t>
            </a:r>
            <a:r>
              <a:rPr lang="it-IT" dirty="0"/>
              <a:t>Paesani </a:t>
            </a:r>
          </a:p>
          <a:p>
            <a:r>
              <a:rPr lang="it-IT" dirty="0" smtClean="0"/>
              <a:t>ALEF </a:t>
            </a:r>
            <a:r>
              <a:rPr lang="it-IT" dirty="0"/>
              <a:t>Tor </a:t>
            </a:r>
            <a:r>
              <a:rPr lang="it-IT" dirty="0" smtClean="0"/>
              <a:t>Vergata</a:t>
            </a:r>
            <a:endParaRPr lang="it-IT" dirty="0"/>
          </a:p>
        </p:txBody>
      </p:sp>
      <p:sp>
        <p:nvSpPr>
          <p:cNvPr id="4" name="CasellaDiTesto 3"/>
          <p:cNvSpPr txBox="1"/>
          <p:nvPr/>
        </p:nvSpPr>
        <p:spPr>
          <a:xfrm>
            <a:off x="9507794" y="5958348"/>
            <a:ext cx="2408903" cy="369332"/>
          </a:xfrm>
          <a:prstGeom prst="rect">
            <a:avLst/>
          </a:prstGeom>
          <a:noFill/>
        </p:spPr>
        <p:txBody>
          <a:bodyPr wrap="square" rtlCol="0">
            <a:spAutoFit/>
          </a:bodyPr>
          <a:lstStyle/>
          <a:p>
            <a:r>
              <a:rPr lang="it-IT" dirty="0" smtClean="0"/>
              <a:t>08/05/2026</a:t>
            </a:r>
            <a:endParaRPr lang="en-GB" dirty="0"/>
          </a:p>
        </p:txBody>
      </p:sp>
    </p:spTree>
    <p:extLst>
      <p:ext uri="{BB962C8B-B14F-4D97-AF65-F5344CB8AC3E}">
        <p14:creationId xmlns:p14="http://schemas.microsoft.com/office/powerpoint/2010/main" val="37393160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2438399" y="411879"/>
            <a:ext cx="7187381" cy="5491608"/>
          </a:xfrm>
          <a:prstGeom prst="rect">
            <a:avLst/>
          </a:prstGeom>
        </p:spPr>
      </p:pic>
      <p:sp>
        <p:nvSpPr>
          <p:cNvPr id="3" name="Rettangolo 2"/>
          <p:cNvSpPr/>
          <p:nvPr/>
        </p:nvSpPr>
        <p:spPr>
          <a:xfrm>
            <a:off x="3513860" y="6115353"/>
            <a:ext cx="4711996" cy="369332"/>
          </a:xfrm>
          <a:prstGeom prst="rect">
            <a:avLst/>
          </a:prstGeom>
        </p:spPr>
        <p:txBody>
          <a:bodyPr wrap="none">
            <a:spAutoFit/>
          </a:bodyPr>
          <a:lstStyle/>
          <a:p>
            <a:r>
              <a:rPr lang="it-IT" dirty="0"/>
              <a:t>https://brilliantmaps.com/united-states-austria/</a:t>
            </a:r>
          </a:p>
        </p:txBody>
      </p:sp>
    </p:spTree>
    <p:extLst>
      <p:ext uri="{BB962C8B-B14F-4D97-AF65-F5344CB8AC3E}">
        <p14:creationId xmlns:p14="http://schemas.microsoft.com/office/powerpoint/2010/main" val="2263550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 scuola austriaca</a:t>
            </a:r>
            <a:r>
              <a:rPr lang="it-IT" dirty="0"/>
              <a:t>: C. </a:t>
            </a:r>
            <a:r>
              <a:rPr lang="it-IT" dirty="0" err="1"/>
              <a:t>Menger</a:t>
            </a:r>
            <a:r>
              <a:rPr lang="it-IT" dirty="0"/>
              <a:t> (1840 – 1921</a:t>
            </a:r>
            <a:r>
              <a:rPr lang="it-IT" dirty="0" smtClean="0"/>
              <a:t>)</a:t>
            </a:r>
            <a:endParaRPr lang="it-IT" dirty="0"/>
          </a:p>
        </p:txBody>
      </p:sp>
      <p:sp>
        <p:nvSpPr>
          <p:cNvPr id="3" name="Segnaposto contenuto 2"/>
          <p:cNvSpPr>
            <a:spLocks noGrp="1"/>
          </p:cNvSpPr>
          <p:nvPr>
            <p:ph sz="half" idx="1"/>
          </p:nvPr>
        </p:nvSpPr>
        <p:spPr>
          <a:xfrm>
            <a:off x="412955" y="1533831"/>
            <a:ext cx="6476775" cy="4980039"/>
          </a:xfrm>
        </p:spPr>
        <p:txBody>
          <a:bodyPr>
            <a:normAutofit fontScale="70000" lnSpcReduction="20000"/>
          </a:bodyPr>
          <a:lstStyle/>
          <a:p>
            <a:r>
              <a:rPr lang="it-IT" dirty="0" smtClean="0"/>
              <a:t>Fondatore della scuola austriaca</a:t>
            </a:r>
          </a:p>
          <a:p>
            <a:r>
              <a:rPr lang="it-IT" i="1" dirty="0" smtClean="0"/>
              <a:t>Principi di economia politica </a:t>
            </a:r>
            <a:r>
              <a:rPr lang="it-IT" dirty="0" smtClean="0"/>
              <a:t>(1871), impostazione soggettivista del valore basato sul confronto tra domanda e offerta. </a:t>
            </a:r>
          </a:p>
          <a:p>
            <a:pPr lvl="1"/>
            <a:r>
              <a:rPr lang="it-IT" dirty="0"/>
              <a:t>Attività economica come ricerca di conoscenza e potere (e non solo soddisfazione dei bisogni materiali come in </a:t>
            </a:r>
            <a:r>
              <a:rPr lang="it-IT" dirty="0" err="1"/>
              <a:t>Jevons</a:t>
            </a:r>
            <a:endParaRPr lang="it-IT" dirty="0" smtClean="0"/>
          </a:p>
          <a:p>
            <a:pPr lvl="1"/>
            <a:r>
              <a:rPr lang="it-IT" dirty="0" smtClean="0"/>
              <a:t>Individualismo metodologico (ogni individuo conosce i propri bisogni e sa valutare l’adeguatezza dei vari beni a soddisfare i propri bisogni), ma senza la concezione utilitaristica</a:t>
            </a:r>
          </a:p>
          <a:p>
            <a:pPr lvl="1"/>
            <a:r>
              <a:rPr lang="it-IT" dirty="0" smtClean="0"/>
              <a:t>Niente funzioni di utilità e niente matematica.</a:t>
            </a:r>
          </a:p>
          <a:p>
            <a:pPr lvl="1"/>
            <a:r>
              <a:rPr lang="it-IT" dirty="0" smtClean="0"/>
              <a:t>Il consumatore come </a:t>
            </a:r>
            <a:r>
              <a:rPr lang="it-IT" dirty="0" err="1" smtClean="0"/>
              <a:t>primus</a:t>
            </a:r>
            <a:r>
              <a:rPr lang="it-IT" dirty="0" smtClean="0"/>
              <a:t> </a:t>
            </a:r>
            <a:r>
              <a:rPr lang="it-IT" dirty="0" err="1" smtClean="0"/>
              <a:t>movens</a:t>
            </a:r>
            <a:r>
              <a:rPr lang="it-IT" dirty="0" smtClean="0"/>
              <a:t> dell’economia.</a:t>
            </a:r>
          </a:p>
          <a:p>
            <a:pPr lvl="1"/>
            <a:r>
              <a:rPr lang="it-IT" dirty="0" smtClean="0"/>
              <a:t>Attenzione all’incertezza e ai limiti della conoscenza che circondano le decisioni economiche. </a:t>
            </a:r>
          </a:p>
          <a:p>
            <a:pPr lvl="1"/>
            <a:r>
              <a:rPr lang="it-IT" dirty="0" smtClean="0"/>
              <a:t>Analisi di varie forme di scambio e del problema dei costi di transazione. </a:t>
            </a:r>
          </a:p>
          <a:p>
            <a:r>
              <a:rPr lang="it-IT" dirty="0" smtClean="0"/>
              <a:t>L’analisi della nascita della moneta come mezzo di scambio che riduce i costi di transazione. </a:t>
            </a:r>
          </a:p>
          <a:p>
            <a:r>
              <a:rPr lang="it-IT" dirty="0" smtClean="0"/>
              <a:t>Il dibattito sul metodo (1883-1884)</a:t>
            </a:r>
          </a:p>
          <a:p>
            <a:endParaRPr lang="it-IT" dirty="0"/>
          </a:p>
        </p:txBody>
      </p:sp>
      <p:pic>
        <p:nvPicPr>
          <p:cNvPr id="5" name="Immagine 4"/>
          <p:cNvPicPr>
            <a:picLocks noChangeAspect="1"/>
          </p:cNvPicPr>
          <p:nvPr/>
        </p:nvPicPr>
        <p:blipFill>
          <a:blip r:embed="rId2"/>
          <a:stretch>
            <a:fillRect/>
          </a:stretch>
        </p:blipFill>
        <p:spPr>
          <a:xfrm>
            <a:off x="7548491" y="2271251"/>
            <a:ext cx="4472366" cy="3258676"/>
          </a:xfrm>
          <a:prstGeom prst="rect">
            <a:avLst/>
          </a:prstGeom>
        </p:spPr>
      </p:pic>
    </p:spTree>
    <p:extLst>
      <p:ext uri="{BB962C8B-B14F-4D97-AF65-F5344CB8AC3E}">
        <p14:creationId xmlns:p14="http://schemas.microsoft.com/office/powerpoint/2010/main" val="10695040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normAutofit/>
          </a:bodyPr>
          <a:lstStyle/>
          <a:p>
            <a:r>
              <a:rPr lang="it-IT" dirty="0"/>
              <a:t>La scuola austriaca: E. von </a:t>
            </a:r>
            <a:r>
              <a:rPr lang="it-IT" dirty="0" err="1"/>
              <a:t>Böhm-Bawerk</a:t>
            </a:r>
            <a:r>
              <a:rPr lang="it-IT" dirty="0"/>
              <a:t> (1851 – 1914</a:t>
            </a:r>
            <a:r>
              <a:rPr lang="it-IT" dirty="0" smtClean="0"/>
              <a:t>)</a:t>
            </a:r>
            <a:endParaRPr lang="it-IT" dirty="0"/>
          </a:p>
        </p:txBody>
      </p:sp>
      <p:sp>
        <p:nvSpPr>
          <p:cNvPr id="5" name="Segnaposto contenuto 4"/>
          <p:cNvSpPr>
            <a:spLocks noGrp="1"/>
          </p:cNvSpPr>
          <p:nvPr>
            <p:ph sz="half" idx="1"/>
          </p:nvPr>
        </p:nvSpPr>
        <p:spPr/>
        <p:txBody>
          <a:bodyPr>
            <a:normAutofit fontScale="85000" lnSpcReduction="20000"/>
          </a:bodyPr>
          <a:lstStyle/>
          <a:p>
            <a:r>
              <a:rPr lang="it-IT" dirty="0" smtClean="0"/>
              <a:t>Allievo di </a:t>
            </a:r>
            <a:r>
              <a:rPr lang="it-IT" dirty="0" err="1" smtClean="0"/>
              <a:t>Menger</a:t>
            </a:r>
            <a:r>
              <a:rPr lang="it-IT" dirty="0" smtClean="0"/>
              <a:t>, Professore </a:t>
            </a:r>
            <a:r>
              <a:rPr lang="it-IT" dirty="0"/>
              <a:t>di economia </a:t>
            </a:r>
            <a:r>
              <a:rPr lang="it-IT" dirty="0" smtClean="0"/>
              <a:t>a Vienna (fra l’altro sarà professore di </a:t>
            </a:r>
            <a:r>
              <a:rPr lang="it-IT" dirty="0" err="1" smtClean="0"/>
              <a:t>Schumpeter</a:t>
            </a:r>
            <a:r>
              <a:rPr lang="it-IT" dirty="0" smtClean="0"/>
              <a:t>) e </a:t>
            </a:r>
            <a:r>
              <a:rPr lang="it-IT" dirty="0"/>
              <a:t>Ministro delle Finanze</a:t>
            </a:r>
          </a:p>
          <a:p>
            <a:r>
              <a:rPr lang="it-IT" dirty="0"/>
              <a:t>Contributi importanti nel campo della teoria del capitale, dell’accumulazione e dell’interesse (periodo medio di produzione e superamento della teoria del valore-lavoro</a:t>
            </a:r>
            <a:r>
              <a:rPr lang="it-IT" dirty="0" smtClean="0"/>
              <a:t>) </a:t>
            </a:r>
          </a:p>
          <a:p>
            <a:r>
              <a:rPr lang="it-IT" dirty="0" smtClean="0"/>
              <a:t>il </a:t>
            </a:r>
            <a:r>
              <a:rPr lang="it-IT" dirty="0"/>
              <a:t>tasso d’interesse come ricompensa per </a:t>
            </a:r>
            <a:r>
              <a:rPr lang="it-IT" dirty="0" smtClean="0"/>
              <a:t>l’attesa (riprende la nozione di profitto come ricompensa per l’astinenza proposta dall’anti ricardiano Senior e poi ripresa da </a:t>
            </a:r>
            <a:r>
              <a:rPr lang="it-IT" dirty="0" err="1" smtClean="0"/>
              <a:t>Mill</a:t>
            </a:r>
            <a:r>
              <a:rPr lang="it-IT" dirty="0" smtClean="0"/>
              <a:t> e Marshall)</a:t>
            </a:r>
            <a:endParaRPr lang="it-IT" dirty="0"/>
          </a:p>
          <a:p>
            <a:endParaRPr lang="it-IT" dirty="0"/>
          </a:p>
        </p:txBody>
      </p:sp>
      <p:pic>
        <p:nvPicPr>
          <p:cNvPr id="8" name="Immagine 7"/>
          <p:cNvPicPr>
            <a:picLocks noChangeAspect="1"/>
          </p:cNvPicPr>
          <p:nvPr/>
        </p:nvPicPr>
        <p:blipFill>
          <a:blip r:embed="rId2"/>
          <a:stretch>
            <a:fillRect/>
          </a:stretch>
        </p:blipFill>
        <p:spPr>
          <a:xfrm>
            <a:off x="7148051" y="2031710"/>
            <a:ext cx="3876368" cy="4337468"/>
          </a:xfrm>
          <a:prstGeom prst="rect">
            <a:avLst/>
          </a:prstGeom>
        </p:spPr>
      </p:pic>
    </p:spTree>
    <p:extLst>
      <p:ext uri="{BB962C8B-B14F-4D97-AF65-F5344CB8AC3E}">
        <p14:creationId xmlns:p14="http://schemas.microsoft.com/office/powerpoint/2010/main" val="18067385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p:cNvPicPr>
            <a:picLocks noChangeAspect="1"/>
          </p:cNvPicPr>
          <p:nvPr/>
        </p:nvPicPr>
        <p:blipFill>
          <a:blip r:embed="rId2"/>
          <a:stretch>
            <a:fillRect/>
          </a:stretch>
        </p:blipFill>
        <p:spPr>
          <a:xfrm>
            <a:off x="4316361" y="514384"/>
            <a:ext cx="4060723" cy="5276508"/>
          </a:xfrm>
          <a:prstGeom prst="rect">
            <a:avLst/>
          </a:prstGeom>
        </p:spPr>
      </p:pic>
      <p:sp>
        <p:nvSpPr>
          <p:cNvPr id="6" name="Rettangolo 5"/>
          <p:cNvSpPr/>
          <p:nvPr/>
        </p:nvSpPr>
        <p:spPr>
          <a:xfrm>
            <a:off x="3156155" y="6026015"/>
            <a:ext cx="6096000" cy="646331"/>
          </a:xfrm>
          <a:prstGeom prst="rect">
            <a:avLst/>
          </a:prstGeom>
        </p:spPr>
        <p:txBody>
          <a:bodyPr>
            <a:spAutoFit/>
          </a:bodyPr>
          <a:lstStyle/>
          <a:p>
            <a:pPr algn="ctr"/>
            <a:r>
              <a:rPr lang="it-IT" b="1" dirty="0">
                <a:solidFill>
                  <a:srgbClr val="4D5156"/>
                </a:solidFill>
                <a:latin typeface="arial" panose="020B0604020202020204" pitchFamily="34" charset="0"/>
              </a:rPr>
              <a:t>Joseph </a:t>
            </a:r>
            <a:r>
              <a:rPr lang="it-IT" b="1" dirty="0" err="1">
                <a:solidFill>
                  <a:srgbClr val="4D5156"/>
                </a:solidFill>
                <a:latin typeface="arial" panose="020B0604020202020204" pitchFamily="34" charset="0"/>
              </a:rPr>
              <a:t>Alois</a:t>
            </a:r>
            <a:r>
              <a:rPr lang="it-IT" b="1" dirty="0">
                <a:solidFill>
                  <a:srgbClr val="4D5156"/>
                </a:solidFill>
                <a:latin typeface="arial" panose="020B0604020202020204" pitchFamily="34" charset="0"/>
              </a:rPr>
              <a:t> </a:t>
            </a:r>
            <a:r>
              <a:rPr lang="it-IT" b="1" dirty="0" err="1">
                <a:solidFill>
                  <a:srgbClr val="5F6368"/>
                </a:solidFill>
                <a:latin typeface="arial" panose="020B0604020202020204" pitchFamily="34" charset="0"/>
              </a:rPr>
              <a:t>Schumpeter</a:t>
            </a:r>
            <a:r>
              <a:rPr lang="it-IT" dirty="0">
                <a:solidFill>
                  <a:srgbClr val="4D5156"/>
                </a:solidFill>
                <a:latin typeface="arial" panose="020B0604020202020204" pitchFamily="34" charset="0"/>
              </a:rPr>
              <a:t> </a:t>
            </a:r>
            <a:endParaRPr lang="it-IT" dirty="0" smtClean="0">
              <a:solidFill>
                <a:srgbClr val="4D5156"/>
              </a:solidFill>
              <a:latin typeface="arial" panose="020B0604020202020204" pitchFamily="34" charset="0"/>
            </a:endParaRPr>
          </a:p>
          <a:p>
            <a:pPr algn="ctr"/>
            <a:r>
              <a:rPr lang="it-IT" dirty="0" smtClean="0">
                <a:solidFill>
                  <a:srgbClr val="4D5156"/>
                </a:solidFill>
                <a:latin typeface="arial" panose="020B0604020202020204" pitchFamily="34" charset="0"/>
              </a:rPr>
              <a:t>(</a:t>
            </a:r>
            <a:r>
              <a:rPr lang="it-IT" dirty="0" err="1">
                <a:solidFill>
                  <a:srgbClr val="4D5156"/>
                </a:solidFill>
                <a:latin typeface="arial" panose="020B0604020202020204" pitchFamily="34" charset="0"/>
              </a:rPr>
              <a:t>Třešť</a:t>
            </a:r>
            <a:r>
              <a:rPr lang="it-IT" dirty="0">
                <a:solidFill>
                  <a:srgbClr val="4D5156"/>
                </a:solidFill>
                <a:latin typeface="arial" panose="020B0604020202020204" pitchFamily="34" charset="0"/>
              </a:rPr>
              <a:t>, 8 febbraio 1883 – </a:t>
            </a:r>
            <a:r>
              <a:rPr lang="it-IT" dirty="0" err="1">
                <a:solidFill>
                  <a:srgbClr val="4D5156"/>
                </a:solidFill>
                <a:latin typeface="arial" panose="020B0604020202020204" pitchFamily="34" charset="0"/>
              </a:rPr>
              <a:t>Taconic</a:t>
            </a:r>
            <a:r>
              <a:rPr lang="it-IT" dirty="0">
                <a:solidFill>
                  <a:srgbClr val="4D5156"/>
                </a:solidFill>
                <a:latin typeface="arial" panose="020B0604020202020204" pitchFamily="34" charset="0"/>
              </a:rPr>
              <a:t>, 8 gennaio 1950)</a:t>
            </a:r>
            <a:endParaRPr lang="it-IT" dirty="0"/>
          </a:p>
        </p:txBody>
      </p:sp>
    </p:spTree>
    <p:extLst>
      <p:ext uri="{BB962C8B-B14F-4D97-AF65-F5344CB8AC3E}">
        <p14:creationId xmlns:p14="http://schemas.microsoft.com/office/powerpoint/2010/main" val="37123443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46F9F98-ACF1-443A-A79F-F236F7E7FE51}"/>
              </a:ext>
            </a:extLst>
          </p:cNvPr>
          <p:cNvSpPr>
            <a:spLocks noGrp="1"/>
          </p:cNvSpPr>
          <p:nvPr>
            <p:ph type="title"/>
          </p:nvPr>
        </p:nvSpPr>
        <p:spPr/>
        <p:txBody>
          <a:bodyPr>
            <a:normAutofit/>
          </a:bodyPr>
          <a:lstStyle/>
          <a:p>
            <a:pPr algn="ctr"/>
            <a:r>
              <a:rPr lang="it-IT" sz="4000" dirty="0"/>
              <a:t>J.A. </a:t>
            </a:r>
            <a:r>
              <a:rPr lang="it-IT" sz="4000" dirty="0" err="1" smtClean="0"/>
              <a:t>Schumpeter</a:t>
            </a:r>
            <a:r>
              <a:rPr lang="it-IT" sz="4000" dirty="0" smtClean="0"/>
              <a:t> (1883 – 1950)</a:t>
            </a:r>
            <a:endParaRPr lang="it-IT" sz="4000" dirty="0"/>
          </a:p>
        </p:txBody>
      </p:sp>
      <p:sp>
        <p:nvSpPr>
          <p:cNvPr id="3" name="Segnaposto contenuto 2">
            <a:extLst>
              <a:ext uri="{FF2B5EF4-FFF2-40B4-BE49-F238E27FC236}">
                <a16:creationId xmlns:a16="http://schemas.microsoft.com/office/drawing/2014/main" id="{FDC06534-9DF8-4DF6-9993-F368E3D0B8C0}"/>
              </a:ext>
            </a:extLst>
          </p:cNvPr>
          <p:cNvSpPr>
            <a:spLocks noGrp="1"/>
          </p:cNvSpPr>
          <p:nvPr>
            <p:ph idx="1"/>
          </p:nvPr>
        </p:nvSpPr>
        <p:spPr/>
        <p:txBody>
          <a:bodyPr>
            <a:normAutofit lnSpcReduction="10000"/>
          </a:bodyPr>
          <a:lstStyle/>
          <a:p>
            <a:r>
              <a:rPr lang="it-IT" sz="2400" dirty="0"/>
              <a:t>Nasce in Moravia nel 1883, </a:t>
            </a:r>
            <a:r>
              <a:rPr lang="it-IT" sz="2400" dirty="0" smtClean="0"/>
              <a:t>studia </a:t>
            </a:r>
            <a:r>
              <a:rPr lang="it-IT" sz="2400" dirty="0"/>
              <a:t>a Vienna dove riceve un ottima formazione: entra in contatto con la corrente austrica </a:t>
            </a:r>
            <a:r>
              <a:rPr lang="it-IT" sz="2400" dirty="0" smtClean="0"/>
              <a:t>del marginalismo (liberista</a:t>
            </a:r>
            <a:r>
              <a:rPr lang="it-IT" sz="2400" dirty="0"/>
              <a:t>) e con quella </a:t>
            </a:r>
            <a:r>
              <a:rPr lang="it-IT" sz="2400" dirty="0" smtClean="0"/>
              <a:t>Marxista (O. </a:t>
            </a:r>
            <a:r>
              <a:rPr lang="it-IT" sz="2400" dirty="0" err="1" smtClean="0"/>
              <a:t>Bauer</a:t>
            </a:r>
            <a:r>
              <a:rPr lang="it-IT" sz="2400" dirty="0" smtClean="0"/>
              <a:t>, R. </a:t>
            </a:r>
            <a:r>
              <a:rPr lang="it-IT" sz="2400" dirty="0" err="1" smtClean="0"/>
              <a:t>Hilferding</a:t>
            </a:r>
            <a:r>
              <a:rPr lang="it-IT" sz="2400" dirty="0" smtClean="0"/>
              <a:t>)</a:t>
            </a:r>
            <a:endParaRPr lang="it-IT" sz="2400" dirty="0"/>
          </a:p>
          <a:p>
            <a:r>
              <a:rPr lang="it-IT" sz="2400" dirty="0"/>
              <a:t>Allievo di </a:t>
            </a:r>
            <a:r>
              <a:rPr lang="it-IT" sz="2400" dirty="0" err="1" smtClean="0"/>
              <a:t>Böhm</a:t>
            </a:r>
            <a:r>
              <a:rPr lang="it-IT" sz="2400" dirty="0" smtClean="0"/>
              <a:t> </a:t>
            </a:r>
            <a:r>
              <a:rPr lang="it-IT" sz="2400" dirty="0"/>
              <a:t>Bawerk, dopo la laurea si trasferisce prima in Inghilterra poi al Cairo. Tornato a Vienna scrive </a:t>
            </a:r>
            <a:r>
              <a:rPr lang="it-IT" sz="2400" i="1" dirty="0" smtClean="0"/>
              <a:t>Teoria </a:t>
            </a:r>
            <a:r>
              <a:rPr lang="it-IT" sz="2400" i="1" dirty="0"/>
              <a:t>dello sviluppo </a:t>
            </a:r>
            <a:r>
              <a:rPr lang="it-IT" sz="2400" i="1" dirty="0" smtClean="0"/>
              <a:t>economico</a:t>
            </a:r>
            <a:r>
              <a:rPr lang="it-IT" sz="2400" dirty="0" smtClean="0"/>
              <a:t> </a:t>
            </a:r>
            <a:r>
              <a:rPr lang="it-IT" sz="2400" dirty="0"/>
              <a:t>nel </a:t>
            </a:r>
            <a:r>
              <a:rPr lang="it-IT" sz="2400" dirty="0" smtClean="0"/>
              <a:t>1912. </a:t>
            </a:r>
            <a:endParaRPr lang="it-IT" sz="2400" dirty="0"/>
          </a:p>
          <a:p>
            <a:r>
              <a:rPr lang="it-IT" sz="2400" dirty="0"/>
              <a:t>Dopo la </a:t>
            </a:r>
            <a:r>
              <a:rPr lang="it-IT" sz="2400" dirty="0" smtClean="0"/>
              <a:t>guerra, </a:t>
            </a:r>
            <a:r>
              <a:rPr lang="it-IT" sz="2400" dirty="0"/>
              <a:t>diventa </a:t>
            </a:r>
            <a:r>
              <a:rPr lang="it-IT" sz="2400" dirty="0" smtClean="0"/>
              <a:t>per pochi mesi ministro </a:t>
            </a:r>
            <a:r>
              <a:rPr lang="it-IT" sz="2400" dirty="0"/>
              <a:t>delle </a:t>
            </a:r>
            <a:r>
              <a:rPr lang="it-IT" sz="2400" dirty="0" smtClean="0"/>
              <a:t>finanze del governo repubblicano austriaco, </a:t>
            </a:r>
            <a:r>
              <a:rPr lang="it-IT" sz="2400" dirty="0"/>
              <a:t>costretto a dimettersi dopo essere stato accusato di aver favorito </a:t>
            </a:r>
            <a:r>
              <a:rPr lang="it-IT" sz="2400" dirty="0" smtClean="0"/>
              <a:t>un’ </a:t>
            </a:r>
            <a:r>
              <a:rPr lang="it-IT" sz="2400" dirty="0"/>
              <a:t>impresa italiana </a:t>
            </a:r>
            <a:r>
              <a:rPr lang="it-IT" sz="2400" dirty="0" smtClean="0"/>
              <a:t>nell’acquisizione </a:t>
            </a:r>
            <a:r>
              <a:rPr lang="it-IT" sz="2400" dirty="0"/>
              <a:t>di un impresa </a:t>
            </a:r>
            <a:r>
              <a:rPr lang="it-IT" sz="2400" dirty="0" smtClean="0"/>
              <a:t>siderurgica austriaca (Kola </a:t>
            </a:r>
            <a:r>
              <a:rPr lang="it-IT" sz="2400" dirty="0" err="1" smtClean="0"/>
              <a:t>affair</a:t>
            </a:r>
            <a:r>
              <a:rPr lang="it-IT" sz="2400" dirty="0" smtClean="0"/>
              <a:t> con il coinvolgimento della FIAT).</a:t>
            </a:r>
            <a:endParaRPr lang="it-IT" sz="2400" dirty="0"/>
          </a:p>
          <a:p>
            <a:r>
              <a:rPr lang="it-IT" sz="2400" dirty="0" smtClean="0"/>
              <a:t>Liquidato dal governo, diviene </a:t>
            </a:r>
            <a:r>
              <a:rPr lang="it-IT" sz="2400" dirty="0"/>
              <a:t>presidente di una piccola banca privata, che conduce fino al </a:t>
            </a:r>
            <a:r>
              <a:rPr lang="it-IT" sz="2400" dirty="0" smtClean="0"/>
              <a:t>fallimento</a:t>
            </a:r>
            <a:r>
              <a:rPr lang="it-IT" sz="2400" dirty="0"/>
              <a:t>, che gli procurerà grosse perdite </a:t>
            </a:r>
            <a:r>
              <a:rPr lang="it-IT" sz="2400" dirty="0" smtClean="0"/>
              <a:t>finanziarie che si aggiungono alle traversie personali. Alla fine ripagherà tutti i suoi debiti ma a costo di pesanti sacrifici. </a:t>
            </a:r>
            <a:endParaRPr lang="it-IT" sz="2400" dirty="0">
              <a:solidFill>
                <a:srgbClr val="00B0F0"/>
              </a:solidFill>
            </a:endParaRPr>
          </a:p>
        </p:txBody>
      </p:sp>
    </p:spTree>
    <p:extLst>
      <p:ext uri="{BB962C8B-B14F-4D97-AF65-F5344CB8AC3E}">
        <p14:creationId xmlns:p14="http://schemas.microsoft.com/office/powerpoint/2010/main" val="26081164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46F9F98-ACF1-443A-A79F-F236F7E7FE51}"/>
              </a:ext>
            </a:extLst>
          </p:cNvPr>
          <p:cNvSpPr>
            <a:spLocks noGrp="1"/>
          </p:cNvSpPr>
          <p:nvPr>
            <p:ph type="title"/>
          </p:nvPr>
        </p:nvSpPr>
        <p:spPr/>
        <p:txBody>
          <a:bodyPr>
            <a:normAutofit/>
          </a:bodyPr>
          <a:lstStyle/>
          <a:p>
            <a:pPr algn="ctr"/>
            <a:r>
              <a:rPr lang="it-IT" sz="4000" dirty="0"/>
              <a:t>J.A. </a:t>
            </a:r>
            <a:r>
              <a:rPr lang="it-IT" sz="4000" dirty="0" err="1" smtClean="0"/>
              <a:t>Schumpeter</a:t>
            </a:r>
            <a:r>
              <a:rPr lang="it-IT" sz="4000" dirty="0" smtClean="0"/>
              <a:t> (1883 – 1950)</a:t>
            </a:r>
            <a:endParaRPr lang="it-IT" sz="4000" dirty="0"/>
          </a:p>
        </p:txBody>
      </p:sp>
      <p:sp>
        <p:nvSpPr>
          <p:cNvPr id="3" name="Segnaposto contenuto 2">
            <a:extLst>
              <a:ext uri="{FF2B5EF4-FFF2-40B4-BE49-F238E27FC236}">
                <a16:creationId xmlns:a16="http://schemas.microsoft.com/office/drawing/2014/main" id="{FDC06534-9DF8-4DF6-9993-F368E3D0B8C0}"/>
              </a:ext>
            </a:extLst>
          </p:cNvPr>
          <p:cNvSpPr>
            <a:spLocks noGrp="1"/>
          </p:cNvSpPr>
          <p:nvPr>
            <p:ph idx="1"/>
          </p:nvPr>
        </p:nvSpPr>
        <p:spPr/>
        <p:txBody>
          <a:bodyPr>
            <a:normAutofit/>
          </a:bodyPr>
          <a:lstStyle/>
          <a:p>
            <a:r>
              <a:rPr lang="it-IT" sz="2400" dirty="0" smtClean="0"/>
              <a:t>Lavora per lunghi anni a un </a:t>
            </a:r>
            <a:r>
              <a:rPr lang="it-IT" sz="2400" i="1" dirty="0" smtClean="0"/>
              <a:t>Trattato </a:t>
            </a:r>
            <a:r>
              <a:rPr lang="it-IT" sz="2400" i="1" dirty="0"/>
              <a:t>della </a:t>
            </a:r>
            <a:r>
              <a:rPr lang="it-IT" sz="2400" i="1" dirty="0" smtClean="0"/>
              <a:t>moneta</a:t>
            </a:r>
            <a:r>
              <a:rPr lang="it-IT" sz="2400" dirty="0" smtClean="0"/>
              <a:t>, </a:t>
            </a:r>
            <a:r>
              <a:rPr lang="it-IT" sz="2400" dirty="0"/>
              <a:t>che </a:t>
            </a:r>
            <a:r>
              <a:rPr lang="it-IT" sz="2400" dirty="0" smtClean="0"/>
              <a:t>non </a:t>
            </a:r>
            <a:r>
              <a:rPr lang="it-IT" sz="2400" dirty="0"/>
              <a:t>uscirà perché nello stesso periodo esce il libro di Keynes, del quale teme le </a:t>
            </a:r>
            <a:r>
              <a:rPr lang="it-IT" sz="2400" dirty="0" smtClean="0"/>
              <a:t>concorrenza.</a:t>
            </a:r>
          </a:p>
          <a:p>
            <a:r>
              <a:rPr lang="it-IT" sz="2400" dirty="0" smtClean="0"/>
              <a:t>Nel 1932, si trasferisce negli USA dove risiederà fino alla morte nel 1950. Harvard e contatti con la comunità scientifica statunitense e internazionale. </a:t>
            </a:r>
          </a:p>
          <a:p>
            <a:r>
              <a:rPr lang="it-IT" sz="2400" dirty="0" smtClean="0"/>
              <a:t>Nel </a:t>
            </a:r>
            <a:r>
              <a:rPr lang="it-IT" sz="2400" dirty="0"/>
              <a:t>1942 esce il suo </a:t>
            </a:r>
            <a:r>
              <a:rPr lang="it-IT" sz="2400" i="1" dirty="0" smtClean="0"/>
              <a:t>Capitalismo</a:t>
            </a:r>
            <a:r>
              <a:rPr lang="it-IT" sz="2400" i="1" dirty="0"/>
              <a:t>, socialismo e </a:t>
            </a:r>
            <a:r>
              <a:rPr lang="it-IT" sz="2400" i="1" dirty="0" smtClean="0"/>
              <a:t>democrazia</a:t>
            </a:r>
            <a:r>
              <a:rPr lang="it-IT" sz="2400" dirty="0" smtClean="0"/>
              <a:t>, </a:t>
            </a:r>
            <a:r>
              <a:rPr lang="it-IT" sz="2400" dirty="0"/>
              <a:t>che avrà grande fortuna. Nello stesso periodo ha come allievi Samuelson, </a:t>
            </a:r>
            <a:r>
              <a:rPr lang="it-IT" sz="2400" dirty="0" err="1" smtClean="0"/>
              <a:t>Tobin</a:t>
            </a:r>
            <a:r>
              <a:rPr lang="it-IT" sz="2400" dirty="0" smtClean="0"/>
              <a:t>, Galbraith, </a:t>
            </a:r>
            <a:r>
              <a:rPr lang="it-IT" sz="2400" dirty="0" err="1" smtClean="0"/>
              <a:t>Lonetief</a:t>
            </a:r>
            <a:r>
              <a:rPr lang="it-IT" sz="2400" dirty="0" smtClean="0"/>
              <a:t>, </a:t>
            </a:r>
            <a:r>
              <a:rPr lang="it-IT" sz="2400" dirty="0" err="1" smtClean="0"/>
              <a:t>Sylos</a:t>
            </a:r>
            <a:r>
              <a:rPr lang="it-IT" sz="2400" dirty="0" smtClean="0"/>
              <a:t> </a:t>
            </a:r>
            <a:r>
              <a:rPr lang="it-IT" sz="2400" dirty="0"/>
              <a:t>Labini, </a:t>
            </a:r>
            <a:r>
              <a:rPr lang="it-IT" sz="2400" dirty="0" err="1"/>
              <a:t>Tsuru</a:t>
            </a:r>
            <a:r>
              <a:rPr lang="it-IT" sz="2400" dirty="0"/>
              <a:t>. </a:t>
            </a:r>
            <a:endParaRPr lang="it-IT" sz="2400" dirty="0" smtClean="0"/>
          </a:p>
          <a:p>
            <a:r>
              <a:rPr lang="it-IT" sz="2400" dirty="0" smtClean="0"/>
              <a:t>Muore </a:t>
            </a:r>
            <a:r>
              <a:rPr lang="it-IT" sz="2400" dirty="0"/>
              <a:t>nel </a:t>
            </a:r>
            <a:r>
              <a:rPr lang="it-IT" sz="2400" dirty="0" smtClean="0"/>
              <a:t>1950</a:t>
            </a:r>
            <a:r>
              <a:rPr lang="it-IT" sz="2400" dirty="0"/>
              <a:t> </a:t>
            </a:r>
            <a:r>
              <a:rPr lang="it-IT" sz="2400" dirty="0" smtClean="0"/>
              <a:t>negli USA</a:t>
            </a:r>
          </a:p>
          <a:p>
            <a:r>
              <a:rPr lang="it-IT" sz="2400" dirty="0" smtClean="0"/>
              <a:t>La sua </a:t>
            </a:r>
            <a:r>
              <a:rPr lang="it-IT" sz="2400" i="1" dirty="0" smtClean="0"/>
              <a:t>Storia dell’analisi economica</a:t>
            </a:r>
            <a:r>
              <a:rPr lang="it-IT" sz="2400" dirty="0" smtClean="0"/>
              <a:t> esce postuma.</a:t>
            </a:r>
            <a:endParaRPr lang="it-IT" sz="2400" dirty="0"/>
          </a:p>
        </p:txBody>
      </p:sp>
    </p:spTree>
    <p:extLst>
      <p:ext uri="{BB962C8B-B14F-4D97-AF65-F5344CB8AC3E}">
        <p14:creationId xmlns:p14="http://schemas.microsoft.com/office/powerpoint/2010/main" val="14539765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46F9F98-ACF1-443A-A79F-F236F7E7FE51}"/>
              </a:ext>
            </a:extLst>
          </p:cNvPr>
          <p:cNvSpPr>
            <a:spLocks noGrp="1"/>
          </p:cNvSpPr>
          <p:nvPr>
            <p:ph type="title"/>
          </p:nvPr>
        </p:nvSpPr>
        <p:spPr/>
        <p:txBody>
          <a:bodyPr>
            <a:normAutofit/>
          </a:bodyPr>
          <a:lstStyle/>
          <a:p>
            <a:pPr algn="ctr"/>
            <a:r>
              <a:rPr lang="it-IT" sz="4000" dirty="0"/>
              <a:t>J.A. </a:t>
            </a:r>
            <a:r>
              <a:rPr lang="it-IT" sz="4000" dirty="0" err="1" smtClean="0"/>
              <a:t>Schumpeter</a:t>
            </a:r>
            <a:r>
              <a:rPr lang="it-IT" sz="4000" dirty="0" smtClean="0"/>
              <a:t> (1883 – 1950)</a:t>
            </a:r>
            <a:endParaRPr lang="it-IT" sz="4000" dirty="0"/>
          </a:p>
        </p:txBody>
      </p:sp>
      <p:sp>
        <p:nvSpPr>
          <p:cNvPr id="3" name="Segnaposto contenuto 2">
            <a:extLst>
              <a:ext uri="{FF2B5EF4-FFF2-40B4-BE49-F238E27FC236}">
                <a16:creationId xmlns:a16="http://schemas.microsoft.com/office/drawing/2014/main" id="{FDC06534-9DF8-4DF6-9993-F368E3D0B8C0}"/>
              </a:ext>
            </a:extLst>
          </p:cNvPr>
          <p:cNvSpPr>
            <a:spLocks noGrp="1"/>
          </p:cNvSpPr>
          <p:nvPr>
            <p:ph idx="1"/>
          </p:nvPr>
        </p:nvSpPr>
        <p:spPr/>
        <p:txBody>
          <a:bodyPr>
            <a:normAutofit fontScale="85000" lnSpcReduction="10000"/>
          </a:bodyPr>
          <a:lstStyle/>
          <a:p>
            <a:r>
              <a:rPr lang="it-IT" sz="2400" dirty="0" smtClean="0">
                <a:solidFill>
                  <a:srgbClr val="FF0000"/>
                </a:solidFill>
              </a:rPr>
              <a:t>Politicamente</a:t>
            </a:r>
            <a:r>
              <a:rPr lang="it-IT" sz="2400" dirty="0" smtClean="0"/>
              <a:t>, </a:t>
            </a:r>
            <a:r>
              <a:rPr lang="it-IT" sz="2400" dirty="0" err="1" smtClean="0"/>
              <a:t>Schumpeter</a:t>
            </a:r>
            <a:r>
              <a:rPr lang="it-IT" sz="2400" dirty="0" smtClean="0"/>
              <a:t> è un conservatore e un reazionario. Coltiverà sempre il mito del «mondo di ieri» e non s’integrerà mai del tutto nel «secolo americano». Critico di Roosevelt, del New Deal e dell’interventismo keynesiano. Ruffolo lo definisce «cinico, neo-machiavellico, come Pareto (anziano)».</a:t>
            </a:r>
          </a:p>
          <a:p>
            <a:endParaRPr lang="it-IT" sz="2400" dirty="0" smtClean="0"/>
          </a:p>
          <a:p>
            <a:r>
              <a:rPr lang="it-IT" sz="2400" dirty="0" smtClean="0"/>
              <a:t>Uomo dalla cultura vastissima, scrittore prolifico, </a:t>
            </a:r>
            <a:r>
              <a:rPr lang="it-IT" sz="2400" dirty="0" err="1" smtClean="0"/>
              <a:t>Schumpeter</a:t>
            </a:r>
            <a:r>
              <a:rPr lang="it-IT" sz="2400" dirty="0" smtClean="0"/>
              <a:t> figura tra i massimi economisti del XX secolo (</a:t>
            </a:r>
            <a:r>
              <a:rPr lang="it-IT" sz="2400" dirty="0" smtClean="0">
                <a:solidFill>
                  <a:srgbClr val="FF0000"/>
                </a:solidFill>
              </a:rPr>
              <a:t>fuoriclasse</a:t>
            </a:r>
            <a:r>
              <a:rPr lang="it-IT" sz="2400" dirty="0" smtClean="0"/>
              <a:t>). Fornisce contributi fondamentali alla teoria del ciclo economico come prodotto di innovazioni endogene. Elabora una visione complessa del capitalismo e della sua evoluzione nel tempo, partendo da una sintesi tra EEG e Marxismo. </a:t>
            </a:r>
          </a:p>
          <a:p>
            <a:pPr marL="0" indent="0">
              <a:buNone/>
            </a:pPr>
            <a:endParaRPr lang="it-IT" sz="2400" dirty="0"/>
          </a:p>
          <a:p>
            <a:pPr marL="0" indent="0">
              <a:buNone/>
            </a:pPr>
            <a:r>
              <a:rPr lang="it-IT" sz="2400" dirty="0" smtClean="0"/>
              <a:t>«</a:t>
            </a:r>
            <a:r>
              <a:rPr lang="it-IT" sz="2400" i="1" dirty="0" smtClean="0"/>
              <a:t>Egli stava cercando qualcosa che probabilmente non esiste (finora, perlomeno, nessuno l’ha scoperto): un modello formale e matematico, almeno parzialmente definito, simile a quello di </a:t>
            </a:r>
            <a:r>
              <a:rPr lang="it-IT" sz="2400" i="1" dirty="0" err="1" smtClean="0"/>
              <a:t>Walras</a:t>
            </a:r>
            <a:r>
              <a:rPr lang="it-IT" sz="2400" i="1" dirty="0" smtClean="0"/>
              <a:t>, che fosse inoltre dinamico ed evolutivo, vicino alla realtà ma astratto, nel quale egli avrebbe riversato storia economica e sociale e realtà</a:t>
            </a:r>
            <a:r>
              <a:rPr lang="it-IT" sz="2400" dirty="0" smtClean="0"/>
              <a:t>» (R.L. Allen cit. da Zanini 2000, p. 40)</a:t>
            </a:r>
            <a:endParaRPr lang="it-IT" sz="2400" dirty="0"/>
          </a:p>
        </p:txBody>
      </p:sp>
    </p:spTree>
    <p:extLst>
      <p:ext uri="{BB962C8B-B14F-4D97-AF65-F5344CB8AC3E}">
        <p14:creationId xmlns:p14="http://schemas.microsoft.com/office/powerpoint/2010/main" val="4814774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A130350-4C9F-4EC4-AE2A-4BB48C61C761}"/>
              </a:ext>
            </a:extLst>
          </p:cNvPr>
          <p:cNvSpPr>
            <a:spLocks noGrp="1"/>
          </p:cNvSpPr>
          <p:nvPr>
            <p:ph type="title"/>
          </p:nvPr>
        </p:nvSpPr>
        <p:spPr/>
        <p:txBody>
          <a:bodyPr/>
          <a:lstStyle/>
          <a:p>
            <a:pPr algn="ctr"/>
            <a:r>
              <a:rPr lang="it-IT" dirty="0" smtClean="0"/>
              <a:t>La battaglia </a:t>
            </a:r>
            <a:r>
              <a:rPr lang="it-IT" dirty="0"/>
              <a:t>sul metodo</a:t>
            </a:r>
          </a:p>
        </p:txBody>
      </p:sp>
      <p:sp>
        <p:nvSpPr>
          <p:cNvPr id="3" name="Segnaposto contenuto 2">
            <a:extLst>
              <a:ext uri="{FF2B5EF4-FFF2-40B4-BE49-F238E27FC236}">
                <a16:creationId xmlns:a16="http://schemas.microsoft.com/office/drawing/2014/main" id="{7AD3FD94-27DD-452C-993B-DA24F45A3F0C}"/>
              </a:ext>
            </a:extLst>
          </p:cNvPr>
          <p:cNvSpPr>
            <a:spLocks noGrp="1"/>
          </p:cNvSpPr>
          <p:nvPr>
            <p:ph idx="1"/>
          </p:nvPr>
        </p:nvSpPr>
        <p:spPr/>
        <p:txBody>
          <a:bodyPr>
            <a:normAutofit fontScale="77500" lnSpcReduction="20000"/>
          </a:bodyPr>
          <a:lstStyle/>
          <a:p>
            <a:r>
              <a:rPr lang="it-IT" dirty="0" err="1" smtClean="0"/>
              <a:t>Schumpeter</a:t>
            </a:r>
            <a:r>
              <a:rPr lang="it-IT" dirty="0" smtClean="0"/>
              <a:t> si affaccia agli studi economici mentre nel mondo accademico tedesco infuria il </a:t>
            </a:r>
            <a:r>
              <a:rPr lang="it-IT" i="1" dirty="0" err="1" smtClean="0">
                <a:solidFill>
                  <a:srgbClr val="FF0000"/>
                </a:solidFill>
              </a:rPr>
              <a:t>Methodenstreit</a:t>
            </a:r>
            <a:r>
              <a:rPr lang="it-IT" i="1" dirty="0" smtClean="0"/>
              <a:t>. </a:t>
            </a:r>
            <a:r>
              <a:rPr lang="it-IT" dirty="0" smtClean="0"/>
              <a:t>Dibattito </a:t>
            </a:r>
            <a:r>
              <a:rPr lang="it-IT" dirty="0"/>
              <a:t>acceso fra due concezioni: economia come scienza </a:t>
            </a:r>
            <a:r>
              <a:rPr lang="it-IT" dirty="0" smtClean="0"/>
              <a:t>astratta </a:t>
            </a:r>
            <a:r>
              <a:rPr lang="it-IT" dirty="0"/>
              <a:t>(metodo </a:t>
            </a:r>
            <a:r>
              <a:rPr lang="it-IT" dirty="0" smtClean="0"/>
              <a:t>deduttivo basato sul concetto astratto di </a:t>
            </a:r>
            <a:r>
              <a:rPr lang="it-IT" i="1" dirty="0" smtClean="0"/>
              <a:t>homo </a:t>
            </a:r>
            <a:r>
              <a:rPr lang="it-IT" i="1" dirty="0" err="1" smtClean="0"/>
              <a:t>oeconomicus</a:t>
            </a:r>
            <a:r>
              <a:rPr lang="it-IT" dirty="0" smtClean="0"/>
              <a:t> e sull’economia matematica, K. </a:t>
            </a:r>
            <a:r>
              <a:rPr lang="it-IT" dirty="0" err="1" smtClean="0"/>
              <a:t>Menger</a:t>
            </a:r>
            <a:r>
              <a:rPr lang="it-IT" dirty="0" smtClean="0"/>
              <a:t>) vs. </a:t>
            </a:r>
            <a:r>
              <a:rPr lang="it-IT" dirty="0"/>
              <a:t>economia come scienza storico sociale (metodo </a:t>
            </a:r>
            <a:r>
              <a:rPr lang="it-IT" dirty="0" smtClean="0"/>
              <a:t>induttivo basato sull’osservazione e la conoscenza dei fatti e del materiale storico, G. </a:t>
            </a:r>
            <a:r>
              <a:rPr lang="it-IT" dirty="0" err="1" smtClean="0"/>
              <a:t>Schmoller</a:t>
            </a:r>
            <a:r>
              <a:rPr lang="it-IT" dirty="0" smtClean="0"/>
              <a:t>).</a:t>
            </a:r>
            <a:endParaRPr lang="it-IT" dirty="0"/>
          </a:p>
          <a:p>
            <a:endParaRPr lang="it-IT" dirty="0" smtClean="0"/>
          </a:p>
          <a:p>
            <a:r>
              <a:rPr lang="it-IT" dirty="0" err="1" smtClean="0"/>
              <a:t>Schumpeter</a:t>
            </a:r>
            <a:r>
              <a:rPr lang="it-IT" dirty="0" smtClean="0"/>
              <a:t> prende </a:t>
            </a:r>
            <a:r>
              <a:rPr lang="it-IT" dirty="0"/>
              <a:t>una </a:t>
            </a:r>
            <a:r>
              <a:rPr lang="it-IT" dirty="0">
                <a:solidFill>
                  <a:srgbClr val="FF0000"/>
                </a:solidFill>
              </a:rPr>
              <a:t>posizione intermedia </a:t>
            </a:r>
            <a:r>
              <a:rPr lang="it-IT" dirty="0"/>
              <a:t>affermando che sia «vantaggioso non fissare le ipotesi del metodo una volta per tutte e per tutti i nostri scopi, ma adattarle ad ognuno di essi»: liberalismo </a:t>
            </a:r>
            <a:r>
              <a:rPr lang="it-IT" dirty="0" smtClean="0"/>
              <a:t>metodologico. Nella sua HEA definirà il MS «una storia di energie sprecate».</a:t>
            </a:r>
            <a:endParaRPr lang="it-IT" dirty="0"/>
          </a:p>
          <a:p>
            <a:endParaRPr lang="it-IT" dirty="0" smtClean="0"/>
          </a:p>
          <a:p>
            <a:r>
              <a:rPr lang="it-IT" dirty="0" smtClean="0"/>
              <a:t>Il buon </a:t>
            </a:r>
            <a:r>
              <a:rPr lang="it-IT" dirty="0"/>
              <a:t>economista deve avere formazione </a:t>
            </a:r>
            <a:r>
              <a:rPr lang="it-IT" dirty="0" smtClean="0"/>
              <a:t>completa (teoria, storia economica, storia dell’analisi, statistica, sociologia), </a:t>
            </a:r>
            <a:r>
              <a:rPr lang="it-IT" dirty="0"/>
              <a:t>perché vita economica è composta da vari aspetti che vanno analizzati da vari punti di </a:t>
            </a:r>
            <a:r>
              <a:rPr lang="it-IT" dirty="0" smtClean="0"/>
              <a:t>vista (</a:t>
            </a:r>
            <a:r>
              <a:rPr lang="it-IT" dirty="0" err="1" smtClean="0">
                <a:solidFill>
                  <a:srgbClr val="FF0000"/>
                </a:solidFill>
              </a:rPr>
              <a:t>Sozialekonomie</a:t>
            </a:r>
            <a:r>
              <a:rPr lang="it-IT" dirty="0" smtClean="0"/>
              <a:t>).</a:t>
            </a:r>
            <a:endParaRPr lang="it-IT" dirty="0"/>
          </a:p>
        </p:txBody>
      </p:sp>
    </p:spTree>
    <p:extLst>
      <p:ext uri="{BB962C8B-B14F-4D97-AF65-F5344CB8AC3E}">
        <p14:creationId xmlns:p14="http://schemas.microsoft.com/office/powerpoint/2010/main" val="16268375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Schumpeter</a:t>
            </a:r>
            <a:r>
              <a:rPr lang="it-IT" dirty="0" smtClean="0"/>
              <a:t> tra </a:t>
            </a:r>
            <a:r>
              <a:rPr lang="it-IT" dirty="0" err="1" smtClean="0"/>
              <a:t>Walras</a:t>
            </a:r>
            <a:r>
              <a:rPr lang="it-IT" dirty="0" smtClean="0"/>
              <a:t> e </a:t>
            </a:r>
            <a:r>
              <a:rPr lang="it-IT" dirty="0" err="1" smtClean="0"/>
              <a:t>Marx</a:t>
            </a:r>
            <a:endParaRPr lang="it-IT" dirty="0"/>
          </a:p>
        </p:txBody>
      </p:sp>
      <p:sp>
        <p:nvSpPr>
          <p:cNvPr id="3" name="Segnaposto contenuto 2"/>
          <p:cNvSpPr>
            <a:spLocks noGrp="1"/>
          </p:cNvSpPr>
          <p:nvPr>
            <p:ph idx="1"/>
          </p:nvPr>
        </p:nvSpPr>
        <p:spPr>
          <a:xfrm>
            <a:off x="838200" y="1825625"/>
            <a:ext cx="10515600" cy="4861778"/>
          </a:xfrm>
        </p:spPr>
        <p:txBody>
          <a:bodyPr>
            <a:normAutofit fontScale="77500" lnSpcReduction="20000"/>
          </a:bodyPr>
          <a:lstStyle/>
          <a:p>
            <a:r>
              <a:rPr lang="it-IT" dirty="0" smtClean="0"/>
              <a:t>Nella prima opera importante, </a:t>
            </a:r>
            <a:r>
              <a:rPr lang="it-IT" i="1" dirty="0" smtClean="0">
                <a:solidFill>
                  <a:srgbClr val="FF0000"/>
                </a:solidFill>
              </a:rPr>
              <a:t>L’essenza</a:t>
            </a:r>
            <a:r>
              <a:rPr lang="it-IT" i="1" dirty="0" smtClean="0"/>
              <a:t> e i principi dell’economia teorica</a:t>
            </a:r>
            <a:r>
              <a:rPr lang="it-IT" dirty="0" smtClean="0"/>
              <a:t> (1908), compare la basilare distinzione tra statica e dinamica, su cui S. tornerà ripetutamente nei suoi contributi successivi. Nell’Essenza, S. distingue tra «economia teorica» e «teoria economica».</a:t>
            </a:r>
          </a:p>
          <a:p>
            <a:endParaRPr lang="it-IT" dirty="0" smtClean="0"/>
          </a:p>
          <a:p>
            <a:r>
              <a:rPr lang="it-IT" dirty="0" smtClean="0"/>
              <a:t>L’</a:t>
            </a:r>
            <a:r>
              <a:rPr lang="it-IT" dirty="0" smtClean="0">
                <a:solidFill>
                  <a:srgbClr val="FF0000"/>
                </a:solidFill>
              </a:rPr>
              <a:t>economia teorica</a:t>
            </a:r>
            <a:r>
              <a:rPr lang="it-IT" dirty="0" smtClean="0"/>
              <a:t> studia il sistema economico in una prospettiva statica (fotografia istantanea) concentrandosi sul problema dei rapporti di scambio riflesso della domanda in relazione alla scarsità (quantità date, focus sulle scelte osservate, metodo delle variazioni). L’economia teorica può essere studiata in maniera esatta con i metodi della matematica. </a:t>
            </a:r>
          </a:p>
          <a:p>
            <a:endParaRPr lang="it-IT" dirty="0" smtClean="0"/>
          </a:p>
          <a:p>
            <a:r>
              <a:rPr lang="it-IT" dirty="0" smtClean="0"/>
              <a:t>La </a:t>
            </a:r>
            <a:r>
              <a:rPr lang="it-IT" dirty="0" smtClean="0">
                <a:solidFill>
                  <a:srgbClr val="FF0000"/>
                </a:solidFill>
              </a:rPr>
              <a:t>teoria economica</a:t>
            </a:r>
            <a:r>
              <a:rPr lang="it-IT" dirty="0" smtClean="0"/>
              <a:t> studia il sistema economico in </a:t>
            </a:r>
            <a:r>
              <a:rPr lang="it-IT" dirty="0"/>
              <a:t>una prospettiva </a:t>
            </a:r>
            <a:r>
              <a:rPr lang="it-IT" dirty="0" smtClean="0"/>
              <a:t>dinamica e il cambiamento di fondo che si manifesta al mutare della tecnologia, delle forme e dell’organizzazione delle industrie e dei mercati. Appartengono a quest’ambito lo studio dell’accumulazione di capitale, del risparmio e investimento, del profitto e dell’interesse, credito. Lo studio della teoria economica richiede conoscenze storiche e statistiche e un livello di approssimazione analitica maggiore rispetto all’economia teorica. </a:t>
            </a:r>
          </a:p>
          <a:p>
            <a:endParaRPr lang="it-IT" dirty="0"/>
          </a:p>
        </p:txBody>
      </p:sp>
    </p:spTree>
    <p:extLst>
      <p:ext uri="{BB962C8B-B14F-4D97-AF65-F5344CB8AC3E}">
        <p14:creationId xmlns:p14="http://schemas.microsoft.com/office/powerpoint/2010/main" val="20526963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Teoria dello sviluppo economico, 1</a:t>
            </a:r>
            <a:endParaRPr lang="it-IT" dirty="0"/>
          </a:p>
        </p:txBody>
      </p:sp>
      <p:sp>
        <p:nvSpPr>
          <p:cNvPr id="3" name="Segnaposto contenuto 2"/>
          <p:cNvSpPr>
            <a:spLocks noGrp="1"/>
          </p:cNvSpPr>
          <p:nvPr>
            <p:ph idx="1"/>
          </p:nvPr>
        </p:nvSpPr>
        <p:spPr/>
        <p:txBody>
          <a:bodyPr>
            <a:normAutofit fontScale="92500" lnSpcReduction="20000"/>
          </a:bodyPr>
          <a:lstStyle/>
          <a:p>
            <a:r>
              <a:rPr lang="it-IT" dirty="0"/>
              <a:t>Nella </a:t>
            </a:r>
            <a:r>
              <a:rPr lang="it-IT" dirty="0" smtClean="0"/>
              <a:t>seconda opera importante</a:t>
            </a:r>
            <a:r>
              <a:rPr lang="it-IT" dirty="0"/>
              <a:t>, </a:t>
            </a:r>
            <a:r>
              <a:rPr lang="it-IT" i="1" dirty="0" smtClean="0">
                <a:solidFill>
                  <a:srgbClr val="FF0000"/>
                </a:solidFill>
              </a:rPr>
              <a:t>Teoria dello sviluppo economico</a:t>
            </a:r>
            <a:r>
              <a:rPr lang="it-IT" dirty="0" smtClean="0"/>
              <a:t> </a:t>
            </a:r>
            <a:r>
              <a:rPr lang="it-IT" dirty="0"/>
              <a:t>(</a:t>
            </a:r>
            <a:r>
              <a:rPr lang="it-IT" dirty="0" smtClean="0"/>
              <a:t>1919, 1926), riappare in forme diverse la distinzione tra statica e dinamica.</a:t>
            </a:r>
          </a:p>
          <a:p>
            <a:r>
              <a:rPr lang="it-IT" dirty="0" smtClean="0"/>
              <a:t>La statica si manifesta sotto forma del </a:t>
            </a:r>
            <a:r>
              <a:rPr lang="it-IT" dirty="0" smtClean="0">
                <a:solidFill>
                  <a:srgbClr val="FF0000"/>
                </a:solidFill>
              </a:rPr>
              <a:t>flusso circolare </a:t>
            </a:r>
            <a:r>
              <a:rPr lang="it-IT" dirty="0" smtClean="0"/>
              <a:t>(affinità con lo schema di riproduzione semplice di </a:t>
            </a:r>
            <a:r>
              <a:rPr lang="it-IT" dirty="0" err="1" smtClean="0"/>
              <a:t>Marx</a:t>
            </a:r>
            <a:r>
              <a:rPr lang="it-IT" dirty="0" smtClean="0"/>
              <a:t> e l’Equilibrio </a:t>
            </a:r>
            <a:r>
              <a:rPr lang="it-IT" dirty="0" err="1" smtClean="0"/>
              <a:t>walrasiano</a:t>
            </a:r>
            <a:r>
              <a:rPr lang="it-IT" dirty="0" smtClean="0"/>
              <a:t>).</a:t>
            </a:r>
          </a:p>
          <a:p>
            <a:pPr lvl="1"/>
            <a:r>
              <a:rPr lang="it-IT" dirty="0" smtClean="0"/>
              <a:t>Popolazione data, non si danno né investimenti netti né risparmi, tecnica e preferenze date, reazioni individuali e comportamenti dati secondo le consuetudini, vale la legge di </a:t>
            </a:r>
            <a:r>
              <a:rPr lang="it-IT" dirty="0" err="1" smtClean="0"/>
              <a:t>Say</a:t>
            </a:r>
            <a:r>
              <a:rPr lang="it-IT" dirty="0" smtClean="0"/>
              <a:t> («ogni dare è il presupposto e il complemento di un avere e a ogni avere corrisponde un dare), l’economia è guidata dai gusti dei consumatori, gli imprenditori sono «amministratori» </a:t>
            </a:r>
            <a:r>
              <a:rPr lang="it-IT" dirty="0"/>
              <a:t>che </a:t>
            </a:r>
            <a:r>
              <a:rPr lang="it-IT" dirty="0" smtClean="0"/>
              <a:t>organizzano </a:t>
            </a:r>
            <a:r>
              <a:rPr lang="it-IT" dirty="0"/>
              <a:t>le risorse date al fine di minimizzare i costi di produzione.</a:t>
            </a:r>
          </a:p>
          <a:p>
            <a:pPr lvl="1"/>
            <a:r>
              <a:rPr lang="it-IT" dirty="0" smtClean="0"/>
              <a:t>La moneta è neutrale e serve solo come intermediario degli scambi.</a:t>
            </a:r>
          </a:p>
          <a:p>
            <a:pPr lvl="1"/>
            <a:r>
              <a:rPr lang="it-IT" dirty="0" smtClean="0"/>
              <a:t>Stato stazionario compatibile con una dinamica esogena (es. accrescimento demografico) ma non con la dinamica endogena (sviluppo). </a:t>
            </a:r>
          </a:p>
          <a:p>
            <a:pPr lvl="1"/>
            <a:r>
              <a:rPr lang="it-IT" dirty="0" smtClean="0"/>
              <a:t>Descrizione irrealistica ma utile semplificazione per marcare la differenza con l’analisi dello sviluppo e dell’innovazione. </a:t>
            </a:r>
            <a:endParaRPr lang="it-IT" dirty="0"/>
          </a:p>
          <a:p>
            <a:endParaRPr lang="it-IT" dirty="0"/>
          </a:p>
        </p:txBody>
      </p:sp>
    </p:spTree>
    <p:extLst>
      <p:ext uri="{BB962C8B-B14F-4D97-AF65-F5344CB8AC3E}">
        <p14:creationId xmlns:p14="http://schemas.microsoft.com/office/powerpoint/2010/main" val="9983199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1EEE8D4-6A07-42B8-800E-9359B7527D3A}"/>
              </a:ext>
            </a:extLst>
          </p:cNvPr>
          <p:cNvSpPr>
            <a:spLocks noGrp="1"/>
          </p:cNvSpPr>
          <p:nvPr>
            <p:ph type="title"/>
          </p:nvPr>
        </p:nvSpPr>
        <p:spPr/>
        <p:txBody>
          <a:bodyPr/>
          <a:lstStyle/>
          <a:p>
            <a:pPr algn="ctr"/>
            <a:r>
              <a:rPr lang="it-IT" dirty="0"/>
              <a:t>Teoria dello sviluppo </a:t>
            </a:r>
            <a:r>
              <a:rPr lang="it-IT" dirty="0" smtClean="0"/>
              <a:t>economico, 2</a:t>
            </a:r>
            <a:endParaRPr lang="it-IT" dirty="0"/>
          </a:p>
        </p:txBody>
      </p:sp>
      <p:sp>
        <p:nvSpPr>
          <p:cNvPr id="3" name="Segnaposto contenuto 2">
            <a:extLst>
              <a:ext uri="{FF2B5EF4-FFF2-40B4-BE49-F238E27FC236}">
                <a16:creationId xmlns:a16="http://schemas.microsoft.com/office/drawing/2014/main" id="{2608FB44-18F0-43E7-881D-583C361C59C8}"/>
              </a:ext>
            </a:extLst>
          </p:cNvPr>
          <p:cNvSpPr>
            <a:spLocks noGrp="1"/>
          </p:cNvSpPr>
          <p:nvPr>
            <p:ph idx="1"/>
          </p:nvPr>
        </p:nvSpPr>
        <p:spPr/>
        <p:txBody>
          <a:bodyPr>
            <a:normAutofit fontScale="77500" lnSpcReduction="20000"/>
          </a:bodyPr>
          <a:lstStyle/>
          <a:p>
            <a:r>
              <a:rPr lang="it-IT" dirty="0"/>
              <a:t>Schumpeter vede però </a:t>
            </a:r>
            <a:r>
              <a:rPr lang="it-IT" dirty="0">
                <a:solidFill>
                  <a:srgbClr val="FF0000"/>
                </a:solidFill>
              </a:rPr>
              <a:t>il capitalismo come fenomeno </a:t>
            </a:r>
            <a:r>
              <a:rPr lang="it-IT" dirty="0" smtClean="0">
                <a:solidFill>
                  <a:srgbClr val="FF0000"/>
                </a:solidFill>
              </a:rPr>
              <a:t>dinamico ed evolutivo</a:t>
            </a:r>
            <a:r>
              <a:rPr lang="it-IT" dirty="0" smtClean="0"/>
              <a:t> </a:t>
            </a:r>
            <a:r>
              <a:rPr lang="it-IT" dirty="0"/>
              <a:t>e studia le conseguenze sul gioco </a:t>
            </a:r>
            <a:r>
              <a:rPr lang="it-IT" dirty="0">
                <a:solidFill>
                  <a:srgbClr val="00B0F0"/>
                </a:solidFill>
              </a:rPr>
              <a:t>della concorrenza portare da fattori di cambiamento </a:t>
            </a:r>
            <a:r>
              <a:rPr lang="it-IT" dirty="0" smtClean="0">
                <a:solidFill>
                  <a:srgbClr val="00B0F0"/>
                </a:solidFill>
              </a:rPr>
              <a:t>endogeni.</a:t>
            </a:r>
            <a:endParaRPr lang="it-IT" dirty="0">
              <a:solidFill>
                <a:srgbClr val="00B0F0"/>
              </a:solidFill>
            </a:endParaRPr>
          </a:p>
          <a:p>
            <a:endParaRPr lang="it-IT" dirty="0" smtClean="0">
              <a:solidFill>
                <a:srgbClr val="00B0F0"/>
              </a:solidFill>
            </a:endParaRPr>
          </a:p>
          <a:p>
            <a:r>
              <a:rPr lang="it-IT" dirty="0" smtClean="0"/>
              <a:t>Il principale di questi cambiamenti è rappresentato dalle </a:t>
            </a:r>
            <a:r>
              <a:rPr lang="it-IT" dirty="0" smtClean="0">
                <a:solidFill>
                  <a:srgbClr val="FF0000"/>
                </a:solidFill>
              </a:rPr>
              <a:t>innovazioni</a:t>
            </a:r>
            <a:r>
              <a:rPr lang="it-IT" dirty="0" smtClean="0"/>
              <a:t>, pensate e messe in pratica da imprenditori innovatori e capaci di rompere l’equilibrio </a:t>
            </a:r>
            <a:r>
              <a:rPr lang="it-IT" dirty="0" err="1"/>
              <a:t>Walrasiano</a:t>
            </a:r>
            <a:r>
              <a:rPr lang="it-IT" dirty="0"/>
              <a:t> </a:t>
            </a:r>
            <a:r>
              <a:rPr lang="it-IT" dirty="0" smtClean="0"/>
              <a:t>del flusso circolare e spingere l’economia dinamicamente verso un nuovo equilibrio. </a:t>
            </a:r>
          </a:p>
          <a:p>
            <a:endParaRPr lang="it-IT" dirty="0" smtClean="0"/>
          </a:p>
          <a:p>
            <a:r>
              <a:rPr lang="it-IT" dirty="0" smtClean="0"/>
              <a:t>Nel mondo dello sviluppo economico e dell’innovazione, la moneta </a:t>
            </a:r>
            <a:r>
              <a:rPr lang="it-IT" dirty="0"/>
              <a:t>e </a:t>
            </a:r>
            <a:r>
              <a:rPr lang="it-IT" dirty="0" smtClean="0"/>
              <a:t> il credito acquistano una funzione autonoma fondamentale (</a:t>
            </a:r>
            <a:r>
              <a:rPr lang="it-IT" dirty="0" smtClean="0">
                <a:solidFill>
                  <a:srgbClr val="FF0000"/>
                </a:solidFill>
              </a:rPr>
              <a:t>non neutralità della moneta</a:t>
            </a:r>
            <a:r>
              <a:rPr lang="it-IT" dirty="0" smtClean="0"/>
              <a:t>) insieme alla </a:t>
            </a:r>
            <a:r>
              <a:rPr lang="it-IT" dirty="0"/>
              <a:t>figura del banchiere assumono un aspetto fondamentale</a:t>
            </a:r>
          </a:p>
          <a:p>
            <a:endParaRPr lang="it-IT" dirty="0" smtClean="0"/>
          </a:p>
          <a:p>
            <a:r>
              <a:rPr lang="it-IT" dirty="0" smtClean="0"/>
              <a:t>Lo </a:t>
            </a:r>
            <a:r>
              <a:rPr lang="it-IT" dirty="0" smtClean="0">
                <a:solidFill>
                  <a:srgbClr val="FF0000"/>
                </a:solidFill>
              </a:rPr>
              <a:t>sviluppo è guidato dai produttori e dai banchieri</a:t>
            </a:r>
            <a:r>
              <a:rPr lang="it-IT" dirty="0" smtClean="0"/>
              <a:t>. I </a:t>
            </a:r>
            <a:r>
              <a:rPr lang="it-IT" dirty="0"/>
              <a:t>consumatori seguono passivamente e «se necessario, sono </a:t>
            </a:r>
            <a:r>
              <a:rPr lang="it-IT" dirty="0" smtClean="0"/>
              <a:t> «educati» dai produttori.</a:t>
            </a:r>
            <a:endParaRPr lang="it-IT" dirty="0"/>
          </a:p>
          <a:p>
            <a:endParaRPr lang="it-IT" dirty="0"/>
          </a:p>
        </p:txBody>
      </p:sp>
    </p:spTree>
    <p:extLst>
      <p:ext uri="{BB962C8B-B14F-4D97-AF65-F5344CB8AC3E}">
        <p14:creationId xmlns:p14="http://schemas.microsoft.com/office/powerpoint/2010/main" val="21292895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09F8BC2-2486-4E32-BB6B-87C70A76CF47}"/>
              </a:ext>
            </a:extLst>
          </p:cNvPr>
          <p:cNvSpPr>
            <a:spLocks noGrp="1"/>
          </p:cNvSpPr>
          <p:nvPr>
            <p:ph type="title"/>
          </p:nvPr>
        </p:nvSpPr>
        <p:spPr/>
        <p:txBody>
          <a:bodyPr/>
          <a:lstStyle/>
          <a:p>
            <a:pPr algn="ctr"/>
            <a:r>
              <a:rPr lang="it-IT" dirty="0" smtClean="0"/>
              <a:t>Innovazione</a:t>
            </a:r>
            <a:endParaRPr lang="it-IT" dirty="0"/>
          </a:p>
        </p:txBody>
      </p:sp>
      <p:sp>
        <p:nvSpPr>
          <p:cNvPr id="3" name="Segnaposto contenuto 2">
            <a:extLst>
              <a:ext uri="{FF2B5EF4-FFF2-40B4-BE49-F238E27FC236}">
                <a16:creationId xmlns:a16="http://schemas.microsoft.com/office/drawing/2014/main" id="{CA86BE76-98FC-45E3-B33D-31007DE38CCA}"/>
              </a:ext>
            </a:extLst>
          </p:cNvPr>
          <p:cNvSpPr>
            <a:spLocks noGrp="1"/>
          </p:cNvSpPr>
          <p:nvPr>
            <p:ph idx="1"/>
          </p:nvPr>
        </p:nvSpPr>
        <p:spPr/>
        <p:txBody>
          <a:bodyPr>
            <a:normAutofit lnSpcReduction="10000"/>
          </a:bodyPr>
          <a:lstStyle/>
          <a:p>
            <a:r>
              <a:rPr lang="it-IT" dirty="0"/>
              <a:t>L’innovazione come </a:t>
            </a:r>
            <a:r>
              <a:rPr lang="it-IT" dirty="0" smtClean="0"/>
              <a:t>«nuova combinazione», nuova «funzione di produzione». </a:t>
            </a:r>
            <a:r>
              <a:rPr lang="it-IT" dirty="0" smtClean="0">
                <a:solidFill>
                  <a:srgbClr val="FF0000"/>
                </a:solidFill>
              </a:rPr>
              <a:t>Le innovazioni possono </a:t>
            </a:r>
            <a:r>
              <a:rPr lang="it-IT" dirty="0">
                <a:solidFill>
                  <a:srgbClr val="FF0000"/>
                </a:solidFill>
              </a:rPr>
              <a:t>essere di 5 </a:t>
            </a:r>
            <a:r>
              <a:rPr lang="it-IT" dirty="0" smtClean="0">
                <a:solidFill>
                  <a:srgbClr val="FF0000"/>
                </a:solidFill>
              </a:rPr>
              <a:t>tipi</a:t>
            </a:r>
          </a:p>
          <a:p>
            <a:pPr lvl="1"/>
            <a:r>
              <a:rPr lang="it-IT" dirty="0" smtClean="0"/>
              <a:t>Produzione </a:t>
            </a:r>
            <a:r>
              <a:rPr lang="it-IT" dirty="0"/>
              <a:t>di un nuovo </a:t>
            </a:r>
            <a:r>
              <a:rPr lang="it-IT" dirty="0" smtClean="0"/>
              <a:t>bene «non ancora familiare alla cerchia dei consumatori, o di una nuova qualità di un bene».</a:t>
            </a:r>
            <a:endParaRPr lang="it-IT" dirty="0"/>
          </a:p>
          <a:p>
            <a:pPr lvl="1"/>
            <a:r>
              <a:rPr lang="it-IT" dirty="0" smtClean="0"/>
              <a:t>Introduzione </a:t>
            </a:r>
            <a:r>
              <a:rPr lang="it-IT" dirty="0"/>
              <a:t>di un nuovo metodo di produzione </a:t>
            </a:r>
            <a:r>
              <a:rPr lang="it-IT" dirty="0" smtClean="0"/>
              <a:t>non ancora sperimentato nel ramo dell’industria in questione (scoperta scientifica o semplicemente nuovo modo di trattare una merce).</a:t>
            </a:r>
            <a:endParaRPr lang="it-IT" dirty="0"/>
          </a:p>
          <a:p>
            <a:pPr lvl="1"/>
            <a:r>
              <a:rPr lang="it-IT" dirty="0" smtClean="0"/>
              <a:t>Apertura </a:t>
            </a:r>
            <a:r>
              <a:rPr lang="it-IT" dirty="0"/>
              <a:t>di un nuovo </a:t>
            </a:r>
            <a:r>
              <a:rPr lang="it-IT" dirty="0" smtClean="0"/>
              <a:t>mercato (all’interno del paese o all’estero)</a:t>
            </a:r>
            <a:endParaRPr lang="it-IT" dirty="0"/>
          </a:p>
          <a:p>
            <a:pPr lvl="1"/>
            <a:r>
              <a:rPr lang="it-IT" dirty="0" smtClean="0"/>
              <a:t>Conquista </a:t>
            </a:r>
            <a:r>
              <a:rPr lang="it-IT" dirty="0"/>
              <a:t>di una nuova fonte di approvvigionamento di materie prime e </a:t>
            </a:r>
            <a:r>
              <a:rPr lang="it-IT" dirty="0" smtClean="0"/>
              <a:t>semilavorati.</a:t>
            </a:r>
          </a:p>
          <a:p>
            <a:pPr lvl="1"/>
            <a:r>
              <a:rPr lang="it-IT" dirty="0" smtClean="0"/>
              <a:t>Attuazione </a:t>
            </a:r>
            <a:r>
              <a:rPr lang="it-IT" dirty="0"/>
              <a:t>di una riorganizzazione di una qualsiasi industria, come ad esempio la creazione di un monopolio o la sua </a:t>
            </a:r>
            <a:r>
              <a:rPr lang="it-IT" dirty="0" smtClean="0"/>
              <a:t>distruzione.</a:t>
            </a:r>
          </a:p>
        </p:txBody>
      </p:sp>
    </p:spTree>
    <p:extLst>
      <p:ext uri="{BB962C8B-B14F-4D97-AF65-F5344CB8AC3E}">
        <p14:creationId xmlns:p14="http://schemas.microsoft.com/office/powerpoint/2010/main" val="6848426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09F8BC2-2486-4E32-BB6B-87C70A76CF47}"/>
              </a:ext>
            </a:extLst>
          </p:cNvPr>
          <p:cNvSpPr>
            <a:spLocks noGrp="1"/>
          </p:cNvSpPr>
          <p:nvPr>
            <p:ph type="title"/>
          </p:nvPr>
        </p:nvSpPr>
        <p:spPr/>
        <p:txBody>
          <a:bodyPr/>
          <a:lstStyle/>
          <a:p>
            <a:pPr algn="ctr"/>
            <a:r>
              <a:rPr lang="it-IT" dirty="0" smtClean="0"/>
              <a:t>Innovazione, 2</a:t>
            </a:r>
            <a:endParaRPr lang="it-IT" dirty="0"/>
          </a:p>
        </p:txBody>
      </p:sp>
      <p:sp>
        <p:nvSpPr>
          <p:cNvPr id="3" name="Segnaposto contenuto 2">
            <a:extLst>
              <a:ext uri="{FF2B5EF4-FFF2-40B4-BE49-F238E27FC236}">
                <a16:creationId xmlns:a16="http://schemas.microsoft.com/office/drawing/2014/main" id="{CA86BE76-98FC-45E3-B33D-31007DE38CCA}"/>
              </a:ext>
            </a:extLst>
          </p:cNvPr>
          <p:cNvSpPr>
            <a:spLocks noGrp="1"/>
          </p:cNvSpPr>
          <p:nvPr>
            <p:ph idx="1"/>
          </p:nvPr>
        </p:nvSpPr>
        <p:spPr/>
        <p:txBody>
          <a:bodyPr>
            <a:normAutofit fontScale="85000" lnSpcReduction="20000"/>
          </a:bodyPr>
          <a:lstStyle/>
          <a:p>
            <a:r>
              <a:rPr lang="it-IT" dirty="0" smtClean="0"/>
              <a:t>«</a:t>
            </a:r>
            <a:r>
              <a:rPr lang="it-IT" i="1" dirty="0" smtClean="0">
                <a:solidFill>
                  <a:srgbClr val="FF0000"/>
                </a:solidFill>
              </a:rPr>
              <a:t>Le innovazioni non rimangono eventi isolati e non sono distribuite in maniera uniforme nel tempo, ma tendono al contrario ad ammassarsi, a sorgere in grappoli</a:t>
            </a:r>
            <a:r>
              <a:rPr lang="it-IT" i="1" dirty="0" smtClean="0"/>
              <a:t>, semplicemente perché prima alcune imprese e dopo la maggior parte di esse seguono la scia dell’innovazione riuscita; [inoltre], le innovazioni non sono in nessun momento distribuite casualmente in tutto il sistema economico ma tendono a concentrarsi in certi settori e nei loro dintorni […] I turbamenti dell’equilibrio derivanti dalle innovazioni non possono essere assorbiti senza scosse […] E’ facile rendersi conto che quei turbamenti devono essere per forza «grossi», nel senso che sradicano il sistema esistente e impongono un diverso processo di adattamento […] I mutamenti industriali non consistono mai in un’avanzata armoniosa, in cui tutti gli elementi del sistema tendono a muoversi di conserva. In ogni momento, alcune industrie avanzano, altre rimangono indietro</a:t>
            </a:r>
            <a:r>
              <a:rPr lang="it-IT" dirty="0" smtClean="0"/>
              <a:t>»</a:t>
            </a:r>
          </a:p>
          <a:p>
            <a:pPr marL="0" indent="0">
              <a:buNone/>
            </a:pPr>
            <a:endParaRPr lang="it-IT" dirty="0"/>
          </a:p>
          <a:p>
            <a:pPr marL="0" indent="0">
              <a:buNone/>
            </a:pPr>
            <a:r>
              <a:rPr lang="it-IT" dirty="0" err="1" smtClean="0"/>
              <a:t>Schumpeter</a:t>
            </a:r>
            <a:r>
              <a:rPr lang="it-IT" dirty="0" smtClean="0"/>
              <a:t>, teoria dello sviluppo, cit. Zanini (2000) pp. 91-92</a:t>
            </a:r>
            <a:endParaRPr lang="it-IT" dirty="0"/>
          </a:p>
        </p:txBody>
      </p:sp>
    </p:spTree>
    <p:extLst>
      <p:ext uri="{BB962C8B-B14F-4D97-AF65-F5344CB8AC3E}">
        <p14:creationId xmlns:p14="http://schemas.microsoft.com/office/powerpoint/2010/main" val="13388870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D5BFF08-9ED4-46AC-B04B-E2931BCA2D28}"/>
              </a:ext>
            </a:extLst>
          </p:cNvPr>
          <p:cNvSpPr>
            <a:spLocks noGrp="1"/>
          </p:cNvSpPr>
          <p:nvPr>
            <p:ph type="title"/>
          </p:nvPr>
        </p:nvSpPr>
        <p:spPr/>
        <p:txBody>
          <a:bodyPr/>
          <a:lstStyle/>
          <a:p>
            <a:pPr algn="ctr"/>
            <a:r>
              <a:rPr lang="it-IT" dirty="0" smtClean="0"/>
              <a:t>Imprenditore </a:t>
            </a:r>
            <a:endParaRPr lang="it-IT" dirty="0"/>
          </a:p>
        </p:txBody>
      </p:sp>
      <p:sp>
        <p:nvSpPr>
          <p:cNvPr id="3" name="Segnaposto contenuto 2">
            <a:extLst>
              <a:ext uri="{FF2B5EF4-FFF2-40B4-BE49-F238E27FC236}">
                <a16:creationId xmlns:a16="http://schemas.microsoft.com/office/drawing/2014/main" id="{F0B02FD2-FBEB-4675-BE7E-EB1A37FEBB35}"/>
              </a:ext>
            </a:extLst>
          </p:cNvPr>
          <p:cNvSpPr>
            <a:spLocks noGrp="1"/>
          </p:cNvSpPr>
          <p:nvPr>
            <p:ph idx="1"/>
          </p:nvPr>
        </p:nvSpPr>
        <p:spPr/>
        <p:txBody>
          <a:bodyPr>
            <a:normAutofit/>
          </a:bodyPr>
          <a:lstStyle/>
          <a:p>
            <a:r>
              <a:rPr lang="it-IT" dirty="0">
                <a:solidFill>
                  <a:srgbClr val="FF0000"/>
                </a:solidFill>
              </a:rPr>
              <a:t>Imprenditore</a:t>
            </a:r>
            <a:r>
              <a:rPr lang="it-IT" dirty="0"/>
              <a:t> svolge ruolo attivo nel processo di cambiamento, in quanto figura capace di introdurre delle </a:t>
            </a:r>
            <a:r>
              <a:rPr lang="it-IT" dirty="0" smtClean="0"/>
              <a:t>innovazioni. </a:t>
            </a:r>
          </a:p>
          <a:p>
            <a:r>
              <a:rPr lang="it-IT" dirty="0" smtClean="0"/>
              <a:t>E’ il </a:t>
            </a:r>
            <a:r>
              <a:rPr lang="it-IT" dirty="0" smtClean="0">
                <a:solidFill>
                  <a:srgbClr val="FF0000"/>
                </a:solidFill>
              </a:rPr>
              <a:t>demiurgo</a:t>
            </a:r>
            <a:r>
              <a:rPr lang="it-IT" dirty="0" smtClean="0"/>
              <a:t> dello sviluppo economico e la figura chiave nell’evoluzione del sistema capitalistico indotta dalle innovazioni </a:t>
            </a:r>
          </a:p>
          <a:p>
            <a:r>
              <a:rPr lang="it-IT" dirty="0" smtClean="0"/>
              <a:t>La </a:t>
            </a:r>
            <a:r>
              <a:rPr lang="it-IT" dirty="0"/>
              <a:t>motivazione che lo spinge a farlo non è quella dell’homo oeconomicus, ma piuttosto per «il sogno e la volontà di creare un impero privato … la volontà di vincere … la gioia di creare</a:t>
            </a:r>
            <a:r>
              <a:rPr lang="it-IT" dirty="0" smtClean="0"/>
              <a:t>». </a:t>
            </a:r>
          </a:p>
          <a:p>
            <a:r>
              <a:rPr lang="it-IT" dirty="0" smtClean="0"/>
              <a:t>Ha bisogno di «una grande eccedenza di energia», autorità, prestigio per fronteggiare le reazioni di chi è minacciato dal cambiamento</a:t>
            </a:r>
            <a:endParaRPr lang="it-IT" dirty="0"/>
          </a:p>
          <a:p>
            <a:endParaRPr lang="it-IT" dirty="0"/>
          </a:p>
        </p:txBody>
      </p:sp>
    </p:spTree>
    <p:extLst>
      <p:ext uri="{BB962C8B-B14F-4D97-AF65-F5344CB8AC3E}">
        <p14:creationId xmlns:p14="http://schemas.microsoft.com/office/powerpoint/2010/main" val="5894379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D5BFF08-9ED4-46AC-B04B-E2931BCA2D28}"/>
              </a:ext>
            </a:extLst>
          </p:cNvPr>
          <p:cNvSpPr>
            <a:spLocks noGrp="1"/>
          </p:cNvSpPr>
          <p:nvPr>
            <p:ph type="title"/>
          </p:nvPr>
        </p:nvSpPr>
        <p:spPr/>
        <p:txBody>
          <a:bodyPr/>
          <a:lstStyle/>
          <a:p>
            <a:pPr algn="ctr"/>
            <a:r>
              <a:rPr lang="it-IT" dirty="0" smtClean="0"/>
              <a:t>Intermezzo </a:t>
            </a:r>
            <a:endParaRPr lang="it-IT" dirty="0"/>
          </a:p>
        </p:txBody>
      </p:sp>
      <p:sp>
        <p:nvSpPr>
          <p:cNvPr id="3" name="Segnaposto contenuto 2">
            <a:extLst>
              <a:ext uri="{FF2B5EF4-FFF2-40B4-BE49-F238E27FC236}">
                <a16:creationId xmlns:a16="http://schemas.microsoft.com/office/drawing/2014/main" id="{F0B02FD2-FBEB-4675-BE7E-EB1A37FEBB35}"/>
              </a:ext>
            </a:extLst>
          </p:cNvPr>
          <p:cNvSpPr>
            <a:spLocks noGrp="1"/>
          </p:cNvSpPr>
          <p:nvPr>
            <p:ph idx="1"/>
          </p:nvPr>
        </p:nvSpPr>
        <p:spPr/>
        <p:txBody>
          <a:bodyPr>
            <a:normAutofit/>
          </a:bodyPr>
          <a:lstStyle/>
          <a:p>
            <a:pPr marL="0" indent="0">
              <a:buNone/>
            </a:pPr>
            <a:r>
              <a:rPr lang="it-IT" dirty="0" smtClean="0"/>
              <a:t>«</a:t>
            </a:r>
            <a:r>
              <a:rPr lang="it-IT" i="1" dirty="0" smtClean="0"/>
              <a:t>Quindi l’imprenditore non è – come vorrebbe </a:t>
            </a:r>
            <a:r>
              <a:rPr lang="it-IT" i="1" dirty="0" err="1" smtClean="0"/>
              <a:t>Marx</a:t>
            </a:r>
            <a:r>
              <a:rPr lang="it-IT" i="1" dirty="0" smtClean="0"/>
              <a:t> – necessariamente il capitalista; può esserlo ma non è necessario che lo sia (ne, a maggior ragione, è un semplice «inventore»). Non è nemmeno colui che assume il «rischio», ma colui che dimostra autorità, iniziativa, capacità di previsione. L’imprenditore non esercita una professione; gli imprenditori non formano una classe sociale; si è imprenditori sin tanto che si è capaci di produrre innovazione. La funzione imprenditoriale non si eredita, né si conserva una volta che si agisca come semplice manager che amministra in conformità al flusso circolare. L’imprenditore deve </a:t>
            </a:r>
            <a:r>
              <a:rPr lang="it-IT" i="1" dirty="0" smtClean="0">
                <a:solidFill>
                  <a:srgbClr val="FF0000"/>
                </a:solidFill>
              </a:rPr>
              <a:t>esercitare una vera e propria leadership</a:t>
            </a:r>
            <a:r>
              <a:rPr lang="it-IT" i="1" dirty="0" smtClean="0"/>
              <a:t>, a fronte di ciò che non conosce ancora</a:t>
            </a:r>
            <a:r>
              <a:rPr lang="it-IT" dirty="0" smtClean="0"/>
              <a:t>» (Zanini 2000, p. 94).</a:t>
            </a:r>
            <a:endParaRPr lang="it-IT" dirty="0"/>
          </a:p>
          <a:p>
            <a:endParaRPr lang="it-IT" dirty="0"/>
          </a:p>
        </p:txBody>
      </p:sp>
    </p:spTree>
    <p:extLst>
      <p:ext uri="{BB962C8B-B14F-4D97-AF65-F5344CB8AC3E}">
        <p14:creationId xmlns:p14="http://schemas.microsoft.com/office/powerpoint/2010/main" val="40277868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Nota al margine sulla figura dell’imprenditore nella storia del pensiero economico</a:t>
            </a:r>
            <a:endParaRPr lang="it-IT" dirty="0"/>
          </a:p>
        </p:txBody>
      </p:sp>
      <p:sp>
        <p:nvSpPr>
          <p:cNvPr id="3" name="Segnaposto contenuto 2"/>
          <p:cNvSpPr>
            <a:spLocks noGrp="1"/>
          </p:cNvSpPr>
          <p:nvPr>
            <p:ph idx="1"/>
          </p:nvPr>
        </p:nvSpPr>
        <p:spPr>
          <a:xfrm>
            <a:off x="838200" y="1825624"/>
            <a:ext cx="10515600" cy="4711653"/>
          </a:xfrm>
        </p:spPr>
        <p:txBody>
          <a:bodyPr>
            <a:normAutofit fontScale="85000" lnSpcReduction="20000"/>
          </a:bodyPr>
          <a:lstStyle/>
          <a:p>
            <a:r>
              <a:rPr lang="it-IT" dirty="0" smtClean="0"/>
              <a:t>Berta (2018) traccia una storia sintetica dell’evoluzione della figura dell’imprenditore nella storia del pensiero economico. </a:t>
            </a:r>
          </a:p>
          <a:p>
            <a:pPr lvl="1"/>
            <a:r>
              <a:rPr lang="it-IT" dirty="0" smtClean="0"/>
              <a:t>Fase I: Entrepreneur/</a:t>
            </a:r>
            <a:r>
              <a:rPr lang="it-IT" dirty="0" err="1" smtClean="0"/>
              <a:t>employer</a:t>
            </a:r>
            <a:r>
              <a:rPr lang="it-IT" dirty="0" smtClean="0"/>
              <a:t>: la scoperta dell’imprenditore</a:t>
            </a:r>
          </a:p>
          <a:p>
            <a:pPr lvl="1"/>
            <a:r>
              <a:rPr lang="it-IT" dirty="0" smtClean="0"/>
              <a:t>Fase II L’imprenditorialità come vocazione e destino</a:t>
            </a:r>
          </a:p>
          <a:p>
            <a:endParaRPr lang="it-IT" dirty="0" smtClean="0"/>
          </a:p>
          <a:p>
            <a:r>
              <a:rPr lang="it-IT" dirty="0" smtClean="0">
                <a:solidFill>
                  <a:srgbClr val="FF0000"/>
                </a:solidFill>
              </a:rPr>
              <a:t>Fase I</a:t>
            </a:r>
            <a:r>
              <a:rPr lang="it-IT" dirty="0" smtClean="0"/>
              <a:t>: Nell’economia classica l’imprenditore non c’è salvo eccezioni (</a:t>
            </a:r>
            <a:r>
              <a:rPr lang="it-IT" dirty="0" err="1" smtClean="0"/>
              <a:t>Cantillon</a:t>
            </a:r>
            <a:r>
              <a:rPr lang="it-IT" dirty="0" smtClean="0"/>
              <a:t>, </a:t>
            </a:r>
            <a:r>
              <a:rPr lang="it-IT" dirty="0" err="1" smtClean="0"/>
              <a:t>Say</a:t>
            </a:r>
            <a:r>
              <a:rPr lang="it-IT" dirty="0" smtClean="0"/>
              <a:t>), ci sono i </a:t>
            </a:r>
            <a:r>
              <a:rPr lang="it-IT" dirty="0" err="1" smtClean="0"/>
              <a:t>manufacturer</a:t>
            </a:r>
            <a:r>
              <a:rPr lang="it-IT" dirty="0" smtClean="0"/>
              <a:t>/</a:t>
            </a:r>
            <a:r>
              <a:rPr lang="it-IT" dirty="0" err="1" smtClean="0"/>
              <a:t>entrepreneur</a:t>
            </a:r>
            <a:r>
              <a:rPr lang="it-IT" dirty="0" smtClean="0"/>
              <a:t> (che organizzano la produzione ma contano poco come fattore dinamico) e ci sono i capitalisti (che contano moltissimo nel fornire i mezzi necessari a «muovere» il sistema ma non sono necessariamente imprenditori). </a:t>
            </a:r>
          </a:p>
          <a:p>
            <a:endParaRPr lang="it-IT" dirty="0"/>
          </a:p>
          <a:p>
            <a:r>
              <a:rPr lang="it-IT" dirty="0" smtClean="0"/>
              <a:t>Con </a:t>
            </a:r>
            <a:r>
              <a:rPr lang="it-IT" dirty="0" err="1" smtClean="0"/>
              <a:t>Mill</a:t>
            </a:r>
            <a:r>
              <a:rPr lang="it-IT" dirty="0" smtClean="0"/>
              <a:t>, </a:t>
            </a:r>
            <a:r>
              <a:rPr lang="it-IT" dirty="0" err="1" smtClean="0"/>
              <a:t>Bagehot</a:t>
            </a:r>
            <a:r>
              <a:rPr lang="it-IT" dirty="0" smtClean="0"/>
              <a:t> (fondatore dell’</a:t>
            </a:r>
            <a:r>
              <a:rPr lang="it-IT" dirty="0" err="1" smtClean="0"/>
              <a:t>Economist</a:t>
            </a:r>
            <a:r>
              <a:rPr lang="it-IT" dirty="0" smtClean="0"/>
              <a:t>) e poi con Marshall si delinea la figura dell’</a:t>
            </a:r>
            <a:r>
              <a:rPr lang="it-IT" dirty="0" err="1" smtClean="0"/>
              <a:t>employer</a:t>
            </a:r>
            <a:r>
              <a:rPr lang="it-IT" dirty="0" smtClean="0"/>
              <a:t> che è anche business manager che coopera con diverse forme di figure dal capo officina al funzionario intermedio sino al partner della società per azioni. </a:t>
            </a:r>
          </a:p>
          <a:p>
            <a:endParaRPr lang="it-IT" dirty="0" smtClean="0"/>
          </a:p>
        </p:txBody>
      </p:sp>
    </p:spTree>
    <p:extLst>
      <p:ext uri="{BB962C8B-B14F-4D97-AF65-F5344CB8AC3E}">
        <p14:creationId xmlns:p14="http://schemas.microsoft.com/office/powerpoint/2010/main" val="42697995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Nota al margine sulla figura dell’imprenditore nella storia del pensiero economico</a:t>
            </a:r>
            <a:endParaRPr lang="it-IT" dirty="0"/>
          </a:p>
        </p:txBody>
      </p:sp>
      <p:sp>
        <p:nvSpPr>
          <p:cNvPr id="3" name="Segnaposto contenuto 2"/>
          <p:cNvSpPr>
            <a:spLocks noGrp="1"/>
          </p:cNvSpPr>
          <p:nvPr>
            <p:ph idx="1"/>
          </p:nvPr>
        </p:nvSpPr>
        <p:spPr>
          <a:xfrm>
            <a:off x="838200" y="1825624"/>
            <a:ext cx="10515600" cy="4711653"/>
          </a:xfrm>
        </p:spPr>
        <p:txBody>
          <a:bodyPr>
            <a:normAutofit lnSpcReduction="10000"/>
          </a:bodyPr>
          <a:lstStyle/>
          <a:p>
            <a:r>
              <a:rPr lang="it-IT" dirty="0" smtClean="0">
                <a:solidFill>
                  <a:srgbClr val="FF0000"/>
                </a:solidFill>
              </a:rPr>
              <a:t>Fase II</a:t>
            </a:r>
            <a:r>
              <a:rPr lang="it-IT" dirty="0" smtClean="0"/>
              <a:t>: Nell’economia marginalista l’imprenditore oscilla tra l’amministratore nel processo statico (che agisce per massimizzare i profitti anno dopo anno) e l’innovatore </a:t>
            </a:r>
            <a:r>
              <a:rPr lang="it-IT" dirty="0" err="1" smtClean="0"/>
              <a:t>schumpeteriano</a:t>
            </a:r>
            <a:r>
              <a:rPr lang="it-IT" dirty="0" smtClean="0"/>
              <a:t> agente di sviluppo. </a:t>
            </a:r>
          </a:p>
          <a:p>
            <a:endParaRPr lang="it-IT" dirty="0"/>
          </a:p>
          <a:p>
            <a:r>
              <a:rPr lang="it-IT" dirty="0" err="1" smtClean="0"/>
              <a:t>Sombart</a:t>
            </a:r>
            <a:r>
              <a:rPr lang="it-IT" dirty="0" smtClean="0"/>
              <a:t> e la distinzione fra «tecnico» (W. Siemens), «commerciale» (E. </a:t>
            </a:r>
            <a:r>
              <a:rPr lang="it-IT" dirty="0" err="1" smtClean="0"/>
              <a:t>Rathenau</a:t>
            </a:r>
            <a:r>
              <a:rPr lang="it-IT" dirty="0" smtClean="0"/>
              <a:t>), «finanziere» (W. </a:t>
            </a:r>
            <a:r>
              <a:rPr lang="it-IT" dirty="0" err="1" smtClean="0"/>
              <a:t>Rathenau</a:t>
            </a:r>
            <a:r>
              <a:rPr lang="it-IT" dirty="0" smtClean="0"/>
              <a:t>).</a:t>
            </a:r>
          </a:p>
          <a:p>
            <a:endParaRPr lang="it-IT" dirty="0" smtClean="0"/>
          </a:p>
          <a:p>
            <a:r>
              <a:rPr lang="it-IT" dirty="0" smtClean="0"/>
              <a:t>Al termine della Fase II, la riflessione sulla figura dell’imprenditore vs. quella del manager viene condizionata </a:t>
            </a:r>
            <a:r>
              <a:rPr lang="it-IT" dirty="0"/>
              <a:t>d</a:t>
            </a:r>
            <a:r>
              <a:rPr lang="it-IT" dirty="0" smtClean="0"/>
              <a:t>allo sviluppo del modello statunitense della società per azioni. (Taylor, </a:t>
            </a:r>
            <a:r>
              <a:rPr lang="it-IT" dirty="0" err="1" smtClean="0"/>
              <a:t>Veblen</a:t>
            </a:r>
            <a:r>
              <a:rPr lang="it-IT" dirty="0" smtClean="0"/>
              <a:t>, Bearle e </a:t>
            </a:r>
            <a:r>
              <a:rPr lang="it-IT" dirty="0" err="1" smtClean="0"/>
              <a:t>Means</a:t>
            </a:r>
            <a:r>
              <a:rPr lang="it-IT" dirty="0" smtClean="0"/>
              <a:t>, </a:t>
            </a:r>
            <a:r>
              <a:rPr lang="it-IT" dirty="0" err="1" smtClean="0"/>
              <a:t>Burnham</a:t>
            </a:r>
            <a:r>
              <a:rPr lang="it-IT" dirty="0" smtClean="0"/>
              <a:t>) e la business </a:t>
            </a:r>
            <a:r>
              <a:rPr lang="it-IT" dirty="0" err="1" smtClean="0"/>
              <a:t>history</a:t>
            </a:r>
            <a:r>
              <a:rPr lang="it-IT" dirty="0" smtClean="0"/>
              <a:t>.  </a:t>
            </a:r>
            <a:endParaRPr lang="it-IT" dirty="0"/>
          </a:p>
        </p:txBody>
      </p:sp>
    </p:spTree>
    <p:extLst>
      <p:ext uri="{BB962C8B-B14F-4D97-AF65-F5344CB8AC3E}">
        <p14:creationId xmlns:p14="http://schemas.microsoft.com/office/powerpoint/2010/main" val="85263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4550C45-EF7F-4B28-8C46-D3BC0FBC14F4}"/>
              </a:ext>
            </a:extLst>
          </p:cNvPr>
          <p:cNvSpPr>
            <a:spLocks noGrp="1"/>
          </p:cNvSpPr>
          <p:nvPr>
            <p:ph type="title"/>
          </p:nvPr>
        </p:nvSpPr>
        <p:spPr/>
        <p:txBody>
          <a:bodyPr/>
          <a:lstStyle/>
          <a:p>
            <a:pPr algn="ctr"/>
            <a:r>
              <a:rPr lang="it-IT" dirty="0" smtClean="0"/>
              <a:t>Banchiere, 1</a:t>
            </a:r>
            <a:endParaRPr lang="it-IT" dirty="0"/>
          </a:p>
        </p:txBody>
      </p:sp>
      <p:sp>
        <p:nvSpPr>
          <p:cNvPr id="3" name="Segnaposto contenuto 2">
            <a:extLst>
              <a:ext uri="{FF2B5EF4-FFF2-40B4-BE49-F238E27FC236}">
                <a16:creationId xmlns:a16="http://schemas.microsoft.com/office/drawing/2014/main" id="{F0A07EC5-7D57-46CD-B111-DF96751027C7}"/>
              </a:ext>
            </a:extLst>
          </p:cNvPr>
          <p:cNvSpPr>
            <a:spLocks noGrp="1"/>
          </p:cNvSpPr>
          <p:nvPr>
            <p:ph idx="1"/>
          </p:nvPr>
        </p:nvSpPr>
        <p:spPr/>
        <p:txBody>
          <a:bodyPr>
            <a:normAutofit fontScale="85000" lnSpcReduction="20000"/>
          </a:bodyPr>
          <a:lstStyle/>
          <a:p>
            <a:r>
              <a:rPr lang="it-IT" dirty="0"/>
              <a:t>Figura introdotta da Schumpeter, il quale lo delinea come una figura fondamentale all’interno della Teoria dello </a:t>
            </a:r>
            <a:r>
              <a:rPr lang="it-IT" dirty="0" smtClean="0"/>
              <a:t>sviluppo che opera a fianco all’imprenditore a cui spetta comunque il primo posto. </a:t>
            </a:r>
            <a:endParaRPr lang="it-IT" dirty="0"/>
          </a:p>
          <a:p>
            <a:endParaRPr lang="it-IT" dirty="0" smtClean="0"/>
          </a:p>
          <a:p>
            <a:r>
              <a:rPr lang="it-IT" dirty="0" err="1" smtClean="0"/>
              <a:t>Schumpeter</a:t>
            </a:r>
            <a:r>
              <a:rPr lang="it-IT" dirty="0" smtClean="0"/>
              <a:t> </a:t>
            </a:r>
            <a:r>
              <a:rPr lang="it-IT" dirty="0"/>
              <a:t>ha in mente il </a:t>
            </a:r>
            <a:r>
              <a:rPr lang="it-IT" dirty="0">
                <a:solidFill>
                  <a:srgbClr val="FF0000"/>
                </a:solidFill>
              </a:rPr>
              <a:t>«modello tedesco»</a:t>
            </a:r>
            <a:r>
              <a:rPr lang="it-IT" dirty="0"/>
              <a:t>, nel quale le banche giocano un ruolo centrale nel finanziamento </a:t>
            </a:r>
            <a:r>
              <a:rPr lang="it-IT" dirty="0" smtClean="0"/>
              <a:t>alle </a:t>
            </a:r>
            <a:r>
              <a:rPr lang="it-IT" dirty="0"/>
              <a:t>imprese </a:t>
            </a:r>
            <a:r>
              <a:rPr lang="it-IT" dirty="0" smtClean="0"/>
              <a:t>più </a:t>
            </a:r>
            <a:r>
              <a:rPr lang="it-IT" dirty="0"/>
              <a:t>del </a:t>
            </a:r>
            <a:r>
              <a:rPr lang="it-IT" dirty="0" smtClean="0"/>
              <a:t>mercato (modello della banca universale che raccoglie depositi e presta a breve e a lungo termine, vantaggi e svantaggi di questo modello in confronto con il modello del credito specializzato).</a:t>
            </a:r>
          </a:p>
          <a:p>
            <a:endParaRPr lang="it-IT" dirty="0"/>
          </a:p>
          <a:p>
            <a:r>
              <a:rPr lang="it-IT" dirty="0" smtClean="0"/>
              <a:t>Il banchiere di </a:t>
            </a:r>
            <a:r>
              <a:rPr lang="it-IT" dirty="0" err="1" smtClean="0"/>
              <a:t>Schumpeter</a:t>
            </a:r>
            <a:r>
              <a:rPr lang="it-IT" dirty="0" smtClean="0"/>
              <a:t> deve </a:t>
            </a:r>
            <a:r>
              <a:rPr lang="it-IT" dirty="0"/>
              <a:t>avere la capacità di </a:t>
            </a:r>
            <a:r>
              <a:rPr lang="it-IT" dirty="0">
                <a:solidFill>
                  <a:srgbClr val="FF0000"/>
                </a:solidFill>
              </a:rPr>
              <a:t>selezionare le innovazioni</a:t>
            </a:r>
            <a:r>
              <a:rPr lang="it-IT" dirty="0"/>
              <a:t>, per capire quale sarà capace di portare </a:t>
            </a:r>
            <a:r>
              <a:rPr lang="it-IT" dirty="0" smtClean="0"/>
              <a:t>profitto. Come </a:t>
            </a:r>
            <a:r>
              <a:rPr lang="it-IT" dirty="0"/>
              <a:t>l’imprenditore dimostra capacità di innovare il banchiere deve dimostrare la capacità di «valutare correttamente le potenzialità di nuove iniziative» (Roncaglia)</a:t>
            </a:r>
          </a:p>
        </p:txBody>
      </p:sp>
    </p:spTree>
    <p:extLst>
      <p:ext uri="{BB962C8B-B14F-4D97-AF65-F5344CB8AC3E}">
        <p14:creationId xmlns:p14="http://schemas.microsoft.com/office/powerpoint/2010/main" val="23075203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35617CE-E41A-48FB-A15D-4B27103C2B2B}"/>
              </a:ext>
            </a:extLst>
          </p:cNvPr>
          <p:cNvSpPr>
            <a:spLocks noGrp="1"/>
          </p:cNvSpPr>
          <p:nvPr>
            <p:ph type="title"/>
          </p:nvPr>
        </p:nvSpPr>
        <p:spPr/>
        <p:txBody>
          <a:bodyPr/>
          <a:lstStyle/>
          <a:p>
            <a:pPr algn="ctr"/>
            <a:r>
              <a:rPr lang="it-IT" dirty="0" smtClean="0"/>
              <a:t>Banchiere, 2</a:t>
            </a:r>
            <a:endParaRPr lang="it-IT" dirty="0"/>
          </a:p>
        </p:txBody>
      </p:sp>
      <p:sp>
        <p:nvSpPr>
          <p:cNvPr id="3" name="Segnaposto contenuto 2">
            <a:extLst>
              <a:ext uri="{FF2B5EF4-FFF2-40B4-BE49-F238E27FC236}">
                <a16:creationId xmlns:a16="http://schemas.microsoft.com/office/drawing/2014/main" id="{87A04C12-12A0-4B7E-B427-1CD1D06F6345}"/>
              </a:ext>
            </a:extLst>
          </p:cNvPr>
          <p:cNvSpPr>
            <a:spLocks noGrp="1"/>
          </p:cNvSpPr>
          <p:nvPr>
            <p:ph idx="1"/>
          </p:nvPr>
        </p:nvSpPr>
        <p:spPr>
          <a:xfrm>
            <a:off x="838200" y="1825624"/>
            <a:ext cx="10515600" cy="4779891"/>
          </a:xfrm>
        </p:spPr>
        <p:txBody>
          <a:bodyPr>
            <a:normAutofit fontScale="77500" lnSpcReduction="20000"/>
          </a:bodyPr>
          <a:lstStyle/>
          <a:p>
            <a:r>
              <a:rPr lang="it-IT" dirty="0"/>
              <a:t>Il banchiere, tramite l’erogazione del credito, concede all’imprenditore i mezzi per realizzare il suo piano di </a:t>
            </a:r>
            <a:r>
              <a:rPr lang="it-IT" dirty="0" smtClean="0"/>
              <a:t>innovazione. Nel far credito all’imprenditore, crea </a:t>
            </a:r>
            <a:r>
              <a:rPr lang="it-IT" dirty="0"/>
              <a:t>moneta, ossia potere d’acquisto che poi l’imprenditore potrà utilizzare per iniziare il </a:t>
            </a:r>
            <a:r>
              <a:rPr lang="it-IT" dirty="0" smtClean="0"/>
              <a:t>processo d’innovazione.</a:t>
            </a:r>
            <a:endParaRPr lang="it-IT" dirty="0"/>
          </a:p>
          <a:p>
            <a:endParaRPr lang="it-IT" dirty="0" smtClean="0"/>
          </a:p>
          <a:p>
            <a:r>
              <a:rPr lang="it-IT" dirty="0" smtClean="0"/>
              <a:t>Ma </a:t>
            </a:r>
            <a:r>
              <a:rPr lang="it-IT" dirty="0"/>
              <a:t>perché l’imprenditore si rivolge al banchiere per trovare delle fonti di approvvigionamento? Non ci sono altre risorse che può </a:t>
            </a:r>
            <a:r>
              <a:rPr lang="it-IT" dirty="0" smtClean="0"/>
              <a:t>utilizzare? Inizialmente no, perché ci </a:t>
            </a:r>
            <a:r>
              <a:rPr lang="it-IT" dirty="0"/>
              <a:t>troviamo in una situazione di equilibrio </a:t>
            </a:r>
            <a:r>
              <a:rPr lang="it-IT" dirty="0" err="1"/>
              <a:t>Walrasiano</a:t>
            </a:r>
            <a:r>
              <a:rPr lang="it-IT" dirty="0"/>
              <a:t>, in ipotesi di piena occupazione dei fattori </a:t>
            </a:r>
            <a:r>
              <a:rPr lang="it-IT" dirty="0" smtClean="0"/>
              <a:t>produttivi.</a:t>
            </a:r>
          </a:p>
          <a:p>
            <a:endParaRPr lang="it-IT" dirty="0"/>
          </a:p>
          <a:p>
            <a:r>
              <a:rPr lang="it-IT" dirty="0"/>
              <a:t>Se imprenditore vuole realizzare </a:t>
            </a:r>
            <a:r>
              <a:rPr lang="it-IT" dirty="0" smtClean="0"/>
              <a:t>una </a:t>
            </a:r>
            <a:r>
              <a:rPr lang="it-IT" dirty="0"/>
              <a:t>innovazione, questo non potrà attingere a risorse inutilizzate dal </a:t>
            </a:r>
            <a:r>
              <a:rPr lang="it-IT" dirty="0" smtClean="0"/>
              <a:t>sistema, perché non ce ne sono. Deve </a:t>
            </a:r>
            <a:r>
              <a:rPr lang="it-IT" dirty="0"/>
              <a:t>trovare un altro modo per allocare diversamente i fattori, «convincendoli» a contribuire al suo piano di </a:t>
            </a:r>
            <a:r>
              <a:rPr lang="it-IT" dirty="0" smtClean="0"/>
              <a:t>innovazione. </a:t>
            </a:r>
          </a:p>
          <a:p>
            <a:endParaRPr lang="it-IT" dirty="0" smtClean="0"/>
          </a:p>
          <a:p>
            <a:r>
              <a:rPr lang="it-IT" dirty="0" smtClean="0"/>
              <a:t>Ecco </a:t>
            </a:r>
            <a:r>
              <a:rPr lang="it-IT" dirty="0"/>
              <a:t>perché si rivolge al banchiere: questo è l’unico in grado di fornirgli potere d’acquisto per attuare la sua </a:t>
            </a:r>
            <a:r>
              <a:rPr lang="it-IT" dirty="0" smtClean="0"/>
              <a:t>innovazione, creandolo </a:t>
            </a:r>
            <a:r>
              <a:rPr lang="it-IT" dirty="0" smtClean="0">
                <a:solidFill>
                  <a:srgbClr val="FF0000"/>
                </a:solidFill>
              </a:rPr>
              <a:t>ex nihilo</a:t>
            </a:r>
            <a:r>
              <a:rPr lang="it-IT" dirty="0" smtClean="0"/>
              <a:t>.</a:t>
            </a:r>
            <a:endParaRPr lang="it-IT" dirty="0"/>
          </a:p>
          <a:p>
            <a:endParaRPr lang="it-IT" dirty="0"/>
          </a:p>
        </p:txBody>
      </p:sp>
    </p:spTree>
    <p:extLst>
      <p:ext uri="{BB962C8B-B14F-4D97-AF65-F5344CB8AC3E}">
        <p14:creationId xmlns:p14="http://schemas.microsoft.com/office/powerpoint/2010/main" val="41039455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44D2931-1DB0-4BAE-AB5E-0AF555DB0F7E}"/>
              </a:ext>
            </a:extLst>
          </p:cNvPr>
          <p:cNvSpPr>
            <a:spLocks noGrp="1"/>
          </p:cNvSpPr>
          <p:nvPr>
            <p:ph type="title"/>
          </p:nvPr>
        </p:nvSpPr>
        <p:spPr/>
        <p:txBody>
          <a:bodyPr/>
          <a:lstStyle/>
          <a:p>
            <a:pPr algn="ctr"/>
            <a:r>
              <a:rPr lang="it-IT" dirty="0" smtClean="0"/>
              <a:t>Sviluppo e ciclo </a:t>
            </a:r>
            <a:r>
              <a:rPr lang="it-IT" dirty="0" err="1" smtClean="0"/>
              <a:t>econonomico</a:t>
            </a:r>
            <a:endParaRPr lang="it-IT" dirty="0"/>
          </a:p>
        </p:txBody>
      </p:sp>
      <p:sp>
        <p:nvSpPr>
          <p:cNvPr id="3" name="Segnaposto contenuto 2">
            <a:extLst>
              <a:ext uri="{FF2B5EF4-FFF2-40B4-BE49-F238E27FC236}">
                <a16:creationId xmlns:a16="http://schemas.microsoft.com/office/drawing/2014/main" id="{9A137283-63D7-4D99-98EB-C41638BA8132}"/>
              </a:ext>
            </a:extLst>
          </p:cNvPr>
          <p:cNvSpPr>
            <a:spLocks noGrp="1"/>
          </p:cNvSpPr>
          <p:nvPr>
            <p:ph idx="1"/>
          </p:nvPr>
        </p:nvSpPr>
        <p:spPr/>
        <p:txBody>
          <a:bodyPr>
            <a:normAutofit fontScale="85000" lnSpcReduction="10000"/>
          </a:bodyPr>
          <a:lstStyle/>
          <a:p>
            <a:r>
              <a:rPr lang="it-IT" dirty="0"/>
              <a:t>Una volta creato potere d’acquisto tramite l’erogazione del credito, la nuova allocazione delle risorse nel sistema (in ipotesi di piena occupazione) porta ad un aumento dei prezzi, poiché un aumento di domanda non può essere soddisfatta da un aumento </a:t>
            </a:r>
            <a:r>
              <a:rPr lang="it-IT" dirty="0" smtClean="0"/>
              <a:t>dell’offerta dei fattori produttivi che sono pienamente occupati.</a:t>
            </a:r>
          </a:p>
          <a:p>
            <a:endParaRPr lang="it-IT" dirty="0"/>
          </a:p>
          <a:p>
            <a:r>
              <a:rPr lang="it-IT" dirty="0"/>
              <a:t>Questo </a:t>
            </a:r>
            <a:r>
              <a:rPr lang="it-IT" dirty="0">
                <a:solidFill>
                  <a:srgbClr val="FF0000"/>
                </a:solidFill>
              </a:rPr>
              <a:t>processo inflazionistico </a:t>
            </a:r>
            <a:r>
              <a:rPr lang="it-IT" dirty="0"/>
              <a:t>riduce il potere d’acquisto dei consumatori </a:t>
            </a:r>
            <a:r>
              <a:rPr lang="it-IT" dirty="0" smtClean="0"/>
              <a:t> (risparmio forzoso)e </a:t>
            </a:r>
            <a:r>
              <a:rPr lang="it-IT" dirty="0"/>
              <a:t>delle imprese tradizionali (che ancora non hanno innovato): in questo modo l’imprenditore è in grado di sottrarre risorse produttive agli impieghi </a:t>
            </a:r>
            <a:r>
              <a:rPr lang="it-IT" dirty="0" smtClean="0"/>
              <a:t>tradizionali.</a:t>
            </a:r>
          </a:p>
          <a:p>
            <a:endParaRPr lang="it-IT" dirty="0" smtClean="0"/>
          </a:p>
          <a:p>
            <a:r>
              <a:rPr lang="it-IT" dirty="0"/>
              <a:t>Le imprese tradizionali, a </a:t>
            </a:r>
            <a:r>
              <a:rPr lang="it-IT" dirty="0" smtClean="0"/>
              <a:t>seguito dell’arrivo delle </a:t>
            </a:r>
            <a:r>
              <a:rPr lang="it-IT" dirty="0"/>
              <a:t>imprese </a:t>
            </a:r>
            <a:r>
              <a:rPr lang="it-IT" dirty="0" smtClean="0"/>
              <a:t>innovatrici, </a:t>
            </a:r>
            <a:r>
              <a:rPr lang="it-IT" dirty="0"/>
              <a:t>vedranno un aumento dei costi </a:t>
            </a:r>
            <a:r>
              <a:rPr lang="it-IT" dirty="0" smtClean="0"/>
              <a:t>e la </a:t>
            </a:r>
            <a:r>
              <a:rPr lang="it-IT" dirty="0"/>
              <a:t>diminuzione dei ricavi </a:t>
            </a:r>
            <a:r>
              <a:rPr lang="it-IT" dirty="0" smtClean="0"/>
              <a:t>(effetto della concorrenza)</a:t>
            </a:r>
            <a:endParaRPr lang="it-IT" dirty="0"/>
          </a:p>
          <a:p>
            <a:endParaRPr lang="it-IT" dirty="0"/>
          </a:p>
          <a:p>
            <a:endParaRPr lang="it-IT" dirty="0"/>
          </a:p>
        </p:txBody>
      </p:sp>
    </p:spTree>
    <p:extLst>
      <p:ext uri="{BB962C8B-B14F-4D97-AF65-F5344CB8AC3E}">
        <p14:creationId xmlns:p14="http://schemas.microsoft.com/office/powerpoint/2010/main" val="23454752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739244D-6783-4BC6-9D2C-3D91927F9950}"/>
              </a:ext>
            </a:extLst>
          </p:cNvPr>
          <p:cNvSpPr>
            <a:spLocks noGrp="1"/>
          </p:cNvSpPr>
          <p:nvPr>
            <p:ph type="title"/>
          </p:nvPr>
        </p:nvSpPr>
        <p:spPr/>
        <p:txBody>
          <a:bodyPr/>
          <a:lstStyle/>
          <a:p>
            <a:pPr algn="ctr"/>
            <a:r>
              <a:rPr lang="it-IT" dirty="0"/>
              <a:t>Sviluppo e ciclo </a:t>
            </a:r>
            <a:r>
              <a:rPr lang="it-IT" dirty="0" err="1" smtClean="0"/>
              <a:t>econonomico</a:t>
            </a:r>
            <a:r>
              <a:rPr lang="it-IT" dirty="0" smtClean="0"/>
              <a:t>, 2</a:t>
            </a:r>
            <a:endParaRPr lang="it-IT" dirty="0"/>
          </a:p>
        </p:txBody>
      </p:sp>
      <p:sp>
        <p:nvSpPr>
          <p:cNvPr id="3" name="Segnaposto contenuto 2">
            <a:extLst>
              <a:ext uri="{FF2B5EF4-FFF2-40B4-BE49-F238E27FC236}">
                <a16:creationId xmlns:a16="http://schemas.microsoft.com/office/drawing/2014/main" id="{04379404-2CE1-4592-A769-FAB39684D75D}"/>
              </a:ext>
            </a:extLst>
          </p:cNvPr>
          <p:cNvSpPr>
            <a:spLocks noGrp="1"/>
          </p:cNvSpPr>
          <p:nvPr>
            <p:ph idx="1"/>
          </p:nvPr>
        </p:nvSpPr>
        <p:spPr/>
        <p:txBody>
          <a:bodyPr>
            <a:normAutofit fontScale="85000" lnSpcReduction="20000"/>
          </a:bodyPr>
          <a:lstStyle/>
          <a:p>
            <a:r>
              <a:rPr lang="it-IT" dirty="0" smtClean="0"/>
              <a:t>Le altre imprese hanno due </a:t>
            </a:r>
            <a:r>
              <a:rPr lang="it-IT" dirty="0"/>
              <a:t>possibilità di scelta: imitare l’innovatore (e adattarsi) oppure fare a meno </a:t>
            </a:r>
            <a:r>
              <a:rPr lang="it-IT" dirty="0" smtClean="0"/>
              <a:t>dell’innovazione. Chi </a:t>
            </a:r>
            <a:r>
              <a:rPr lang="it-IT" dirty="0"/>
              <a:t>però sarà in ritardo nel seguire l’innovatore avrà pochi profitti e molti debiti che farà fatica a ripagare, che potranno portarlo all’espulsione dal mercato (al pari di chi ha scelto di non </a:t>
            </a:r>
            <a:r>
              <a:rPr lang="it-IT" dirty="0" smtClean="0"/>
              <a:t>innovare).</a:t>
            </a:r>
          </a:p>
          <a:p>
            <a:endParaRPr lang="it-IT" dirty="0"/>
          </a:p>
          <a:p>
            <a:r>
              <a:rPr lang="it-IT" dirty="0"/>
              <a:t>Quando molte aziende seguono l’imprenditore, stimolate dai profitti, abbiamo una </a:t>
            </a:r>
            <a:r>
              <a:rPr lang="it-IT" dirty="0">
                <a:solidFill>
                  <a:srgbClr val="FF0000"/>
                </a:solidFill>
              </a:rPr>
              <a:t>fase di </a:t>
            </a:r>
            <a:r>
              <a:rPr lang="it-IT" dirty="0" smtClean="0">
                <a:solidFill>
                  <a:srgbClr val="FF0000"/>
                </a:solidFill>
              </a:rPr>
              <a:t>espansione</a:t>
            </a:r>
            <a:r>
              <a:rPr lang="it-IT" dirty="0" smtClean="0"/>
              <a:t>. Le </a:t>
            </a:r>
            <a:r>
              <a:rPr lang="it-IT" dirty="0"/>
              <a:t>fasi di </a:t>
            </a:r>
            <a:r>
              <a:rPr lang="it-IT" dirty="0">
                <a:solidFill>
                  <a:srgbClr val="FF0000"/>
                </a:solidFill>
              </a:rPr>
              <a:t>recessione</a:t>
            </a:r>
            <a:r>
              <a:rPr lang="it-IT" dirty="0"/>
              <a:t> avvengono invece quando il rimborso dei prestiti provoca una deflazione creditizia dovuta alla riduzione dei depositi </a:t>
            </a:r>
            <a:r>
              <a:rPr lang="it-IT" dirty="0" smtClean="0"/>
              <a:t>bancari. La riduzione dell’offerta di moneta, unita alla diminuzione dei prezzi indotta dall’aumento dell’offerta di beni (da parte degli innovatori). </a:t>
            </a:r>
          </a:p>
          <a:p>
            <a:endParaRPr lang="it-IT" dirty="0"/>
          </a:p>
          <a:p>
            <a:r>
              <a:rPr lang="it-IT" dirty="0" smtClean="0"/>
              <a:t>Pluralità di cicli economici: </a:t>
            </a:r>
            <a:r>
              <a:rPr lang="it-IT" dirty="0" err="1" smtClean="0"/>
              <a:t>Kondratief</a:t>
            </a:r>
            <a:r>
              <a:rPr lang="it-IT" dirty="0" smtClean="0"/>
              <a:t> (50 anni)</a:t>
            </a:r>
            <a:endParaRPr lang="it-IT" dirty="0"/>
          </a:p>
        </p:txBody>
      </p:sp>
    </p:spTree>
    <p:extLst>
      <p:ext uri="{BB962C8B-B14F-4D97-AF65-F5344CB8AC3E}">
        <p14:creationId xmlns:p14="http://schemas.microsoft.com/office/powerpoint/2010/main" val="31406556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409700" y="542925"/>
            <a:ext cx="9372600" cy="5772150"/>
          </a:xfrm>
          <a:prstGeom prst="rect">
            <a:avLst/>
          </a:prstGeom>
        </p:spPr>
      </p:pic>
    </p:spTree>
    <p:extLst>
      <p:ext uri="{BB962C8B-B14F-4D97-AF65-F5344CB8AC3E}">
        <p14:creationId xmlns:p14="http://schemas.microsoft.com/office/powerpoint/2010/main" val="36427259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215074" y="216309"/>
            <a:ext cx="10127049" cy="6154380"/>
          </a:xfrm>
          <a:prstGeom prst="rect">
            <a:avLst/>
          </a:prstGeom>
        </p:spPr>
      </p:pic>
    </p:spTree>
    <p:extLst>
      <p:ext uri="{BB962C8B-B14F-4D97-AF65-F5344CB8AC3E}">
        <p14:creationId xmlns:p14="http://schemas.microsoft.com/office/powerpoint/2010/main" val="31450990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Dalla Teoria dello sviluppo economico a Capitalismo, Socialismo, Democrazia</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Le idee elaborate da S. nella Teoria dello sviluppo capitalistico, animano anche la sua terza grande opera (nella quale S. riponeva tante speranze), il libro che s’intitola </a:t>
            </a:r>
            <a:r>
              <a:rPr lang="it-IT" i="1" dirty="0" smtClean="0"/>
              <a:t>Cicli economici</a:t>
            </a:r>
            <a:r>
              <a:rPr lang="it-IT" dirty="0" smtClean="0"/>
              <a:t> (1939)</a:t>
            </a:r>
          </a:p>
          <a:p>
            <a:endParaRPr lang="it-IT" dirty="0" smtClean="0"/>
          </a:p>
          <a:p>
            <a:r>
              <a:rPr lang="it-IT" dirty="0" smtClean="0"/>
              <a:t>Un ponderoso studio storico ed empirico (1095 pagine a stampa) sul capitalismo basato sull’impianto teorico delineato sopra.</a:t>
            </a:r>
          </a:p>
          <a:p>
            <a:pPr lvl="1"/>
            <a:r>
              <a:rPr lang="it-IT" dirty="0" smtClean="0"/>
              <a:t>Tre visioni del ciclo economico: ciclo a due fasi, ciclo a quattro fasi, cicli a quattro fasi con frequenza diversa (</a:t>
            </a:r>
            <a:r>
              <a:rPr lang="it-IT" dirty="0" err="1" smtClean="0"/>
              <a:t>Kitchin</a:t>
            </a:r>
            <a:r>
              <a:rPr lang="it-IT" dirty="0" smtClean="0"/>
              <a:t>, </a:t>
            </a:r>
            <a:r>
              <a:rPr lang="it-IT" dirty="0" err="1" smtClean="0"/>
              <a:t>Juglar</a:t>
            </a:r>
            <a:r>
              <a:rPr lang="it-IT" dirty="0" smtClean="0"/>
              <a:t>, </a:t>
            </a:r>
            <a:r>
              <a:rPr lang="it-IT" dirty="0" err="1" smtClean="0"/>
              <a:t>Kondratieff</a:t>
            </a:r>
            <a:r>
              <a:rPr lang="it-IT" dirty="0" smtClean="0"/>
              <a:t>)</a:t>
            </a:r>
          </a:p>
          <a:p>
            <a:pPr lvl="1"/>
            <a:r>
              <a:rPr lang="it-IT" dirty="0" smtClean="0"/>
              <a:t>Netta separazione tra piano dell’analisi e piano della policy.</a:t>
            </a:r>
          </a:p>
          <a:p>
            <a:pPr lvl="1"/>
            <a:r>
              <a:rPr lang="it-IT" dirty="0" smtClean="0"/>
              <a:t>Intanto la Teoria Generale ….</a:t>
            </a:r>
          </a:p>
          <a:p>
            <a:endParaRPr lang="it-IT" dirty="0" smtClean="0"/>
          </a:p>
          <a:p>
            <a:r>
              <a:rPr lang="it-IT" dirty="0" smtClean="0"/>
              <a:t>Il successo che S. non ottiene con </a:t>
            </a:r>
            <a:r>
              <a:rPr lang="it-IT" i="1" dirty="0" smtClean="0"/>
              <a:t>Cicli economici</a:t>
            </a:r>
            <a:r>
              <a:rPr lang="it-IT" dirty="0" smtClean="0"/>
              <a:t>, lo otterrà con </a:t>
            </a:r>
            <a:r>
              <a:rPr lang="it-IT" i="1" dirty="0" smtClean="0"/>
              <a:t>Capitalismo, Socialismo, Democrazia</a:t>
            </a:r>
            <a:r>
              <a:rPr lang="it-IT" dirty="0" smtClean="0"/>
              <a:t> (1942) che rielabora il testo di una serie di lezioni tenute a New York nella primavera del 1941 </a:t>
            </a:r>
            <a:endParaRPr lang="it-IT" dirty="0"/>
          </a:p>
        </p:txBody>
      </p:sp>
    </p:spTree>
    <p:extLst>
      <p:ext uri="{BB962C8B-B14F-4D97-AF65-F5344CB8AC3E}">
        <p14:creationId xmlns:p14="http://schemas.microsoft.com/office/powerpoint/2010/main" val="24482941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B6E999E-22A0-46F0-B009-E9071A95A41C}"/>
              </a:ext>
            </a:extLst>
          </p:cNvPr>
          <p:cNvSpPr>
            <a:spLocks noGrp="1"/>
          </p:cNvSpPr>
          <p:nvPr>
            <p:ph type="title"/>
          </p:nvPr>
        </p:nvSpPr>
        <p:spPr/>
        <p:txBody>
          <a:bodyPr/>
          <a:lstStyle/>
          <a:p>
            <a:pPr algn="ctr"/>
            <a:r>
              <a:rPr lang="it-IT" dirty="0"/>
              <a:t>Monopolio vs </a:t>
            </a:r>
            <a:r>
              <a:rPr lang="it-IT" dirty="0" smtClean="0"/>
              <a:t>concorrenza, 2</a:t>
            </a:r>
            <a:endParaRPr lang="it-IT" dirty="0"/>
          </a:p>
        </p:txBody>
      </p:sp>
      <p:sp>
        <p:nvSpPr>
          <p:cNvPr id="3" name="Segnaposto contenuto 2">
            <a:extLst>
              <a:ext uri="{FF2B5EF4-FFF2-40B4-BE49-F238E27FC236}">
                <a16:creationId xmlns:a16="http://schemas.microsoft.com/office/drawing/2014/main" id="{70F0DE90-6058-4565-8A75-31DAD2C105F6}"/>
              </a:ext>
            </a:extLst>
          </p:cNvPr>
          <p:cNvSpPr>
            <a:spLocks noGrp="1"/>
          </p:cNvSpPr>
          <p:nvPr>
            <p:ph idx="1"/>
          </p:nvPr>
        </p:nvSpPr>
        <p:spPr/>
        <p:txBody>
          <a:bodyPr>
            <a:normAutofit lnSpcReduction="10000"/>
          </a:bodyPr>
          <a:lstStyle/>
          <a:p>
            <a:r>
              <a:rPr lang="it-IT" dirty="0" smtClean="0"/>
              <a:t>In CSD, </a:t>
            </a:r>
            <a:r>
              <a:rPr lang="it-IT" dirty="0" err="1" smtClean="0"/>
              <a:t>Schumpeter</a:t>
            </a:r>
            <a:r>
              <a:rPr lang="it-IT" dirty="0" smtClean="0"/>
              <a:t> s’interroga sul passato, il presente e il futuro del capitalismo e inizia ponendosi </a:t>
            </a:r>
            <a:r>
              <a:rPr lang="it-IT" dirty="0"/>
              <a:t>due domande: </a:t>
            </a:r>
            <a:endParaRPr lang="it-IT" dirty="0" smtClean="0"/>
          </a:p>
          <a:p>
            <a:pPr lvl="1"/>
            <a:r>
              <a:rPr lang="it-IT" dirty="0" smtClean="0"/>
              <a:t>Esiste/è </a:t>
            </a:r>
            <a:r>
              <a:rPr lang="it-IT" dirty="0"/>
              <a:t>mai esistita la concorrenza </a:t>
            </a:r>
            <a:r>
              <a:rPr lang="it-IT" dirty="0" smtClean="0"/>
              <a:t>perfetta?</a:t>
            </a:r>
          </a:p>
          <a:p>
            <a:pPr lvl="1"/>
            <a:r>
              <a:rPr lang="it-IT" dirty="0" smtClean="0"/>
              <a:t>Monopolio </a:t>
            </a:r>
            <a:r>
              <a:rPr lang="it-IT" dirty="0"/>
              <a:t>è un male</a:t>
            </a:r>
            <a:r>
              <a:rPr lang="it-IT" dirty="0" smtClean="0"/>
              <a:t>?</a:t>
            </a:r>
          </a:p>
          <a:p>
            <a:r>
              <a:rPr lang="it-IT" dirty="0">
                <a:solidFill>
                  <a:srgbClr val="FF0000"/>
                </a:solidFill>
              </a:rPr>
              <a:t>Concorrenza perfetta “non è mai stata una realtà più che lo sia oggi”</a:t>
            </a:r>
          </a:p>
          <a:p>
            <a:pPr lvl="1"/>
            <a:r>
              <a:rPr lang="it-IT" dirty="0"/>
              <a:t>Decennio 1890-1900: periodo caratterizzato dall’affermarsi delle aziende </a:t>
            </a:r>
            <a:r>
              <a:rPr lang="it-IT" dirty="0" smtClean="0"/>
              <a:t>giganti imprenditoriali</a:t>
            </a:r>
            <a:endParaRPr lang="it-IT" dirty="0"/>
          </a:p>
          <a:p>
            <a:pPr lvl="1"/>
            <a:r>
              <a:rPr lang="it-IT" dirty="0"/>
              <a:t>Cosa accade al tasso di incremento della produzione? </a:t>
            </a:r>
            <a:endParaRPr lang="it-IT" dirty="0" smtClean="0"/>
          </a:p>
          <a:p>
            <a:pPr lvl="1"/>
            <a:r>
              <a:rPr lang="it-IT" dirty="0" smtClean="0"/>
              <a:t>Cosa </a:t>
            </a:r>
            <a:r>
              <a:rPr lang="it-IT" dirty="0"/>
              <a:t>accade alla qualità della vita delle persone? </a:t>
            </a:r>
          </a:p>
          <a:p>
            <a:pPr lvl="1"/>
            <a:r>
              <a:rPr lang="it-IT" dirty="0"/>
              <a:t>Monopolio crea un difetto per i consumatori? Che ruolo ha nel livello generale del benessere della popolazione?</a:t>
            </a:r>
          </a:p>
          <a:p>
            <a:endParaRPr lang="it-IT" dirty="0"/>
          </a:p>
        </p:txBody>
      </p:sp>
    </p:spTree>
    <p:extLst>
      <p:ext uri="{BB962C8B-B14F-4D97-AF65-F5344CB8AC3E}">
        <p14:creationId xmlns:p14="http://schemas.microsoft.com/office/powerpoint/2010/main" val="5929092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E10A5B4-64FC-40ED-94D0-0AE80861A7EB}"/>
              </a:ext>
            </a:extLst>
          </p:cNvPr>
          <p:cNvSpPr>
            <a:spLocks noGrp="1"/>
          </p:cNvSpPr>
          <p:nvPr>
            <p:ph type="title"/>
          </p:nvPr>
        </p:nvSpPr>
        <p:spPr/>
        <p:txBody>
          <a:bodyPr/>
          <a:lstStyle/>
          <a:p>
            <a:pPr algn="ctr"/>
            <a:r>
              <a:rPr lang="it-IT" dirty="0"/>
              <a:t>Concorrenza</a:t>
            </a:r>
          </a:p>
        </p:txBody>
      </p:sp>
      <p:sp>
        <p:nvSpPr>
          <p:cNvPr id="3" name="Segnaposto contenuto 2">
            <a:extLst>
              <a:ext uri="{FF2B5EF4-FFF2-40B4-BE49-F238E27FC236}">
                <a16:creationId xmlns:a16="http://schemas.microsoft.com/office/drawing/2014/main" id="{695E4008-F884-4EF9-A09B-3B8F8A266BF3}"/>
              </a:ext>
            </a:extLst>
          </p:cNvPr>
          <p:cNvSpPr>
            <a:spLocks noGrp="1"/>
          </p:cNvSpPr>
          <p:nvPr>
            <p:ph idx="1"/>
          </p:nvPr>
        </p:nvSpPr>
        <p:spPr/>
        <p:txBody>
          <a:bodyPr>
            <a:normAutofit fontScale="92500" lnSpcReduction="10000"/>
          </a:bodyPr>
          <a:lstStyle/>
          <a:p>
            <a:r>
              <a:rPr lang="it-IT" dirty="0">
                <a:solidFill>
                  <a:srgbClr val="FF0000"/>
                </a:solidFill>
              </a:rPr>
              <a:t>Concezione </a:t>
            </a:r>
            <a:r>
              <a:rPr lang="it-IT" dirty="0" smtClean="0">
                <a:solidFill>
                  <a:srgbClr val="FF0000"/>
                </a:solidFill>
              </a:rPr>
              <a:t>neoclassica </a:t>
            </a:r>
            <a:r>
              <a:rPr lang="it-IT" dirty="0">
                <a:solidFill>
                  <a:srgbClr val="FF0000"/>
                </a:solidFill>
              </a:rPr>
              <a:t>della concorrenza </a:t>
            </a:r>
            <a:r>
              <a:rPr lang="it-IT" dirty="0"/>
              <a:t>individua un unico fattore di confronto: il prezzo</a:t>
            </a:r>
          </a:p>
          <a:p>
            <a:r>
              <a:rPr lang="it-IT" dirty="0"/>
              <a:t>Ipotesi molto limitante, lascia fuori moltissimi aspetti rilevanti per le imprese e i consumatori</a:t>
            </a:r>
          </a:p>
          <a:p>
            <a:r>
              <a:rPr lang="it-IT" dirty="0">
                <a:solidFill>
                  <a:srgbClr val="FF0000"/>
                </a:solidFill>
              </a:rPr>
              <a:t>La vera sfida si gioca su altri fattori</a:t>
            </a:r>
            <a:r>
              <a:rPr lang="it-IT" dirty="0"/>
              <a:t>: si concorre sull’innovazione (nuove merci, miglior qualità, migliori servizi)</a:t>
            </a:r>
          </a:p>
          <a:p>
            <a:r>
              <a:rPr lang="it-IT" dirty="0"/>
              <a:t>Dobbiamo considerare non solo i fattori (come il prezzo) che incidono sul profitto delle aziende, ma anche quelli che incidono «sulle loro stesse fondamenta, sulla loro </a:t>
            </a:r>
            <a:r>
              <a:rPr lang="it-IT" dirty="0" smtClean="0"/>
              <a:t>vita».</a:t>
            </a:r>
          </a:p>
          <a:p>
            <a:r>
              <a:rPr lang="it-IT" dirty="0" smtClean="0"/>
              <a:t>La concorrenza intesa in questo modo genera un processo di distruzione creatrice.</a:t>
            </a:r>
            <a:endParaRPr lang="it-IT" dirty="0"/>
          </a:p>
        </p:txBody>
      </p:sp>
    </p:spTree>
    <p:extLst>
      <p:ext uri="{BB962C8B-B14F-4D97-AF65-F5344CB8AC3E}">
        <p14:creationId xmlns:p14="http://schemas.microsoft.com/office/powerpoint/2010/main" val="37133660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58824EC-8E71-4613-A2EF-C592B1010AD4}"/>
              </a:ext>
            </a:extLst>
          </p:cNvPr>
          <p:cNvSpPr>
            <a:spLocks noGrp="1"/>
          </p:cNvSpPr>
          <p:nvPr>
            <p:ph type="title"/>
          </p:nvPr>
        </p:nvSpPr>
        <p:spPr/>
        <p:txBody>
          <a:bodyPr/>
          <a:lstStyle/>
          <a:p>
            <a:pPr algn="ctr"/>
            <a:r>
              <a:rPr lang="it-IT" dirty="0"/>
              <a:t>Distruzione </a:t>
            </a:r>
            <a:r>
              <a:rPr lang="it-IT" dirty="0" smtClean="0"/>
              <a:t>Creatrice, 1</a:t>
            </a:r>
            <a:endParaRPr lang="it-IT" dirty="0"/>
          </a:p>
        </p:txBody>
      </p:sp>
      <p:sp>
        <p:nvSpPr>
          <p:cNvPr id="3" name="Segnaposto contenuto 2">
            <a:extLst>
              <a:ext uri="{FF2B5EF4-FFF2-40B4-BE49-F238E27FC236}">
                <a16:creationId xmlns:a16="http://schemas.microsoft.com/office/drawing/2014/main" id="{D217CFB3-36C3-429B-BDFE-CD3C30B2CEE7}"/>
              </a:ext>
            </a:extLst>
          </p:cNvPr>
          <p:cNvSpPr>
            <a:spLocks noGrp="1"/>
          </p:cNvSpPr>
          <p:nvPr>
            <p:ph idx="1"/>
          </p:nvPr>
        </p:nvSpPr>
        <p:spPr/>
        <p:txBody>
          <a:bodyPr>
            <a:normAutofit fontScale="92500" lnSpcReduction="10000"/>
          </a:bodyPr>
          <a:lstStyle/>
          <a:p>
            <a:r>
              <a:rPr lang="it-IT" dirty="0"/>
              <a:t>Concetto affascinante, contenuto nel libro </a:t>
            </a:r>
            <a:r>
              <a:rPr lang="it-IT" i="1" dirty="0" smtClean="0"/>
              <a:t>Capitalismo</a:t>
            </a:r>
            <a:r>
              <a:rPr lang="it-IT" i="1" dirty="0"/>
              <a:t>, socialismo e </a:t>
            </a:r>
            <a:r>
              <a:rPr lang="it-IT" i="1" dirty="0" smtClean="0"/>
              <a:t>democrazia</a:t>
            </a:r>
            <a:r>
              <a:rPr lang="it-IT" dirty="0" smtClean="0"/>
              <a:t> </a:t>
            </a:r>
            <a:r>
              <a:rPr lang="it-IT" dirty="0"/>
              <a:t>del 1942</a:t>
            </a:r>
          </a:p>
          <a:p>
            <a:r>
              <a:rPr lang="it-IT" dirty="0">
                <a:solidFill>
                  <a:srgbClr val="FF0000"/>
                </a:solidFill>
              </a:rPr>
              <a:t>Concorrenza perfetta vs monopolio</a:t>
            </a:r>
          </a:p>
          <a:p>
            <a:r>
              <a:rPr lang="it-IT" dirty="0"/>
              <a:t>Concorrenza perfetta: impresa per massimizzare il profitto deve produrre la quantità del bene evidenziata dall’incrocio fra curva di costo marginale con quella di costo medio (ipotesi di impresa </a:t>
            </a:r>
            <a:r>
              <a:rPr lang="it-IT" i="1" dirty="0" err="1" smtClean="0"/>
              <a:t>price-taker</a:t>
            </a:r>
            <a:r>
              <a:rPr lang="it-IT" dirty="0"/>
              <a:t>)</a:t>
            </a:r>
          </a:p>
          <a:p>
            <a:r>
              <a:rPr lang="it-IT" dirty="0"/>
              <a:t>Monopolio: impresa è dotata di potere di mercato, per massimizzare il profitto deve produrre quantità determinata dal punto di tangenza fra curva di domanda e curva di costo medio</a:t>
            </a:r>
          </a:p>
          <a:p>
            <a:r>
              <a:rPr lang="it-IT" dirty="0"/>
              <a:t>In monopolio c’è allocazione sub-ottimale delle risorse: impresa può esigere prezzo più alto per quantità più bassa del bene</a:t>
            </a:r>
          </a:p>
        </p:txBody>
      </p:sp>
    </p:spTree>
    <p:extLst>
      <p:ext uri="{BB962C8B-B14F-4D97-AF65-F5344CB8AC3E}">
        <p14:creationId xmlns:p14="http://schemas.microsoft.com/office/powerpoint/2010/main" val="6114664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60583DD-0BC6-471A-8E88-04E255A24305}"/>
              </a:ext>
            </a:extLst>
          </p:cNvPr>
          <p:cNvSpPr>
            <a:spLocks noGrp="1"/>
          </p:cNvSpPr>
          <p:nvPr>
            <p:ph type="title"/>
          </p:nvPr>
        </p:nvSpPr>
        <p:spPr/>
        <p:txBody>
          <a:bodyPr/>
          <a:lstStyle/>
          <a:p>
            <a:pPr algn="ctr"/>
            <a:r>
              <a:rPr lang="it-IT" dirty="0"/>
              <a:t>Distruzione </a:t>
            </a:r>
            <a:r>
              <a:rPr lang="it-IT" dirty="0" smtClean="0"/>
              <a:t>creatrice, 2</a:t>
            </a:r>
            <a:endParaRPr lang="it-IT" dirty="0"/>
          </a:p>
        </p:txBody>
      </p:sp>
      <p:sp>
        <p:nvSpPr>
          <p:cNvPr id="3" name="Segnaposto contenuto 2">
            <a:extLst>
              <a:ext uri="{FF2B5EF4-FFF2-40B4-BE49-F238E27FC236}">
                <a16:creationId xmlns:a16="http://schemas.microsoft.com/office/drawing/2014/main" id="{4CC62B02-B3EF-429B-846F-03F834B9D53F}"/>
              </a:ext>
            </a:extLst>
          </p:cNvPr>
          <p:cNvSpPr>
            <a:spLocks noGrp="1"/>
          </p:cNvSpPr>
          <p:nvPr>
            <p:ph idx="1"/>
          </p:nvPr>
        </p:nvSpPr>
        <p:spPr/>
        <p:txBody>
          <a:bodyPr/>
          <a:lstStyle/>
          <a:p>
            <a:r>
              <a:rPr lang="it-IT" dirty="0"/>
              <a:t>Quando c’è innovazione nell’economia c’è un cambiamento strutturale: «trasformazione organica» dell’industria</a:t>
            </a:r>
          </a:p>
          <a:p>
            <a:r>
              <a:rPr lang="it-IT" dirty="0"/>
              <a:t>Industria che viene restituita dalla trasformazione non è mai come quella iniziale: nuove aziende nascono, altre abbandonano il mercato</a:t>
            </a:r>
          </a:p>
          <a:p>
            <a:r>
              <a:rPr lang="it-IT" dirty="0"/>
              <a:t>Opera una forza di mercato che «rivoluziona incessantemente dall’interno le strutture economiche, distruggendo senza tregua l’antica e creando senza tregua la nuova»</a:t>
            </a:r>
          </a:p>
          <a:p>
            <a:r>
              <a:rPr lang="it-IT" dirty="0"/>
              <a:t>Distruzione creatrice è un processo di lungo periodo: tutti gli aspetti del capitalismo ricadono in questa visione</a:t>
            </a:r>
          </a:p>
          <a:p>
            <a:endParaRPr lang="it-IT" dirty="0"/>
          </a:p>
          <a:p>
            <a:endParaRPr lang="it-IT" dirty="0"/>
          </a:p>
        </p:txBody>
      </p:sp>
    </p:spTree>
    <p:extLst>
      <p:ext uri="{BB962C8B-B14F-4D97-AF65-F5344CB8AC3E}">
        <p14:creationId xmlns:p14="http://schemas.microsoft.com/office/powerpoint/2010/main" val="27024387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destino del capitalismo secondo </a:t>
            </a:r>
            <a:r>
              <a:rPr lang="it-IT" dirty="0" err="1" smtClean="0"/>
              <a:t>Schumpeter</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Graduale esaurimento della funzione dell’imprenditore, motore dinamico del capitalismo. </a:t>
            </a:r>
          </a:p>
          <a:p>
            <a:r>
              <a:rPr lang="it-IT" dirty="0" smtClean="0"/>
              <a:t>Innovazione come frutto di un processo «burocratizzato», amministrato dai manager burocratizzati (tecnocrati) e da conglomerati industriali sempre più grandi (echi marxiani)</a:t>
            </a:r>
          </a:p>
          <a:p>
            <a:r>
              <a:rPr lang="it-IT" dirty="0" smtClean="0"/>
              <a:t>Dal </a:t>
            </a:r>
            <a:r>
              <a:rPr lang="it-IT" i="1" dirty="0" smtClean="0"/>
              <a:t>Big Business</a:t>
            </a:r>
            <a:r>
              <a:rPr lang="it-IT" dirty="0" smtClean="0"/>
              <a:t> alla </a:t>
            </a:r>
            <a:r>
              <a:rPr lang="it-IT" i="1" dirty="0" smtClean="0"/>
              <a:t>Marcia verso il Socialismo</a:t>
            </a:r>
            <a:r>
              <a:rPr lang="it-IT" dirty="0" smtClean="0"/>
              <a:t> passando per il </a:t>
            </a:r>
            <a:r>
              <a:rPr lang="it-IT" i="1" dirty="0" smtClean="0"/>
              <a:t>capitalismo laburista (</a:t>
            </a:r>
            <a:r>
              <a:rPr lang="it-IT" dirty="0" smtClean="0"/>
              <a:t>stato sociale, nazionalizzazione, eliminazione del ciclo economico, pressione inflazionistica costante).</a:t>
            </a:r>
          </a:p>
          <a:p>
            <a:r>
              <a:rPr lang="it-IT" dirty="0" smtClean="0"/>
              <a:t>La denuncia del «capitalismo borghese» da parte degli intellettuali figli della «borghesia». </a:t>
            </a:r>
          </a:p>
          <a:p>
            <a:r>
              <a:rPr lang="it-IT" dirty="0" smtClean="0"/>
              <a:t>Il dibattito sui grandi sistemi e la possibilità di un </a:t>
            </a:r>
            <a:r>
              <a:rPr lang="it-IT" i="1" dirty="0" smtClean="0"/>
              <a:t>Ministro della produzione nello stato collettivista</a:t>
            </a:r>
            <a:r>
              <a:rPr lang="it-IT" dirty="0" smtClean="0"/>
              <a:t>. </a:t>
            </a:r>
          </a:p>
          <a:p>
            <a:endParaRPr lang="it-IT" dirty="0"/>
          </a:p>
        </p:txBody>
      </p:sp>
    </p:spTree>
    <p:extLst>
      <p:ext uri="{BB962C8B-B14F-4D97-AF65-F5344CB8AC3E}">
        <p14:creationId xmlns:p14="http://schemas.microsoft.com/office/powerpoint/2010/main" val="13640484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802193" y="934565"/>
            <a:ext cx="6764594" cy="4801175"/>
          </a:xfrm>
          <a:prstGeom prst="rect">
            <a:avLst/>
          </a:prstGeom>
        </p:spPr>
      </p:pic>
    </p:spTree>
    <p:extLst>
      <p:ext uri="{BB962C8B-B14F-4D97-AF65-F5344CB8AC3E}">
        <p14:creationId xmlns:p14="http://schemas.microsoft.com/office/powerpoint/2010/main" val="2112375919"/>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1328</TotalTime>
  <Words>3347</Words>
  <Application>Microsoft Office PowerPoint</Application>
  <PresentationFormat>Widescreen</PresentationFormat>
  <Paragraphs>167</Paragraphs>
  <Slides>31</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31</vt:i4>
      </vt:variant>
    </vt:vector>
  </HeadingPairs>
  <TitlesOfParts>
    <vt:vector size="36" baseType="lpstr">
      <vt:lpstr>arial</vt:lpstr>
      <vt:lpstr>arial</vt:lpstr>
      <vt:lpstr>Calibri</vt:lpstr>
      <vt:lpstr>Calibri Light</vt:lpstr>
      <vt:lpstr>Tema di Office</vt:lpstr>
      <vt:lpstr>Storia dell’economia politica  Lezione 12.26   Schumpeter e Kalecki</vt:lpstr>
      <vt:lpstr>Presentazione standard di PowerPoint</vt:lpstr>
      <vt:lpstr>La scuola austriaca: C. Menger (1840 – 1921)</vt:lpstr>
      <vt:lpstr>La scuola austriaca: E. von Böhm-Bawerk (1851 – 1914)</vt:lpstr>
      <vt:lpstr>Presentazione standard di PowerPoint</vt:lpstr>
      <vt:lpstr>J.A. Schumpeter (1883 – 1950)</vt:lpstr>
      <vt:lpstr>J.A. Schumpeter (1883 – 1950)</vt:lpstr>
      <vt:lpstr>J.A. Schumpeter (1883 – 1950)</vt:lpstr>
      <vt:lpstr>La battaglia sul metodo</vt:lpstr>
      <vt:lpstr>Schumpeter tra Walras e Marx</vt:lpstr>
      <vt:lpstr>Teoria dello sviluppo economico, 1</vt:lpstr>
      <vt:lpstr>Teoria dello sviluppo economico, 2</vt:lpstr>
      <vt:lpstr>Innovazione</vt:lpstr>
      <vt:lpstr>Innovazione, 2</vt:lpstr>
      <vt:lpstr>Imprenditore </vt:lpstr>
      <vt:lpstr>Intermezzo </vt:lpstr>
      <vt:lpstr>Nota al margine sulla figura dell’imprenditore nella storia del pensiero economico</vt:lpstr>
      <vt:lpstr>Nota al margine sulla figura dell’imprenditore nella storia del pensiero economico</vt:lpstr>
      <vt:lpstr>Banchiere, 1</vt:lpstr>
      <vt:lpstr>Banchiere, 2</vt:lpstr>
      <vt:lpstr>Sviluppo e ciclo econonomico</vt:lpstr>
      <vt:lpstr>Sviluppo e ciclo econonomico, 2</vt:lpstr>
      <vt:lpstr>Presentazione standard di PowerPoint</vt:lpstr>
      <vt:lpstr>Presentazione standard di PowerPoint</vt:lpstr>
      <vt:lpstr>Dalla Teoria dello sviluppo economico a Capitalismo, Socialismo, Democrazia</vt:lpstr>
      <vt:lpstr>Monopolio vs concorrenza, 2</vt:lpstr>
      <vt:lpstr>Concorrenza</vt:lpstr>
      <vt:lpstr>Distruzione Creatrice, 1</vt:lpstr>
      <vt:lpstr>Distruzione creatrice, 2</vt:lpstr>
      <vt:lpstr>Il destino del capitalismo secondo Schumpeter</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roberto fei</dc:creator>
  <cp:lastModifiedBy>paolo paesani</cp:lastModifiedBy>
  <cp:revision>77</cp:revision>
  <dcterms:created xsi:type="dcterms:W3CDTF">2020-03-19T18:33:50Z</dcterms:created>
  <dcterms:modified xsi:type="dcterms:W3CDTF">2026-05-06T20:22:24Z</dcterms:modified>
</cp:coreProperties>
</file>