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9" r:id="rId2"/>
    <p:sldId id="327" r:id="rId3"/>
    <p:sldId id="328" r:id="rId4"/>
    <p:sldId id="329" r:id="rId5"/>
    <p:sldId id="341" r:id="rId6"/>
    <p:sldId id="333" r:id="rId7"/>
    <p:sldId id="334" r:id="rId8"/>
    <p:sldId id="335" r:id="rId9"/>
    <p:sldId id="337" r:id="rId10"/>
    <p:sldId id="331" r:id="rId11"/>
    <p:sldId id="332" r:id="rId12"/>
    <p:sldId id="340" r:id="rId13"/>
    <p:sldId id="342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mplus.egeaonline.it/it/61/archivio-rivista/rivista/3334564/articolo/3334568" TargetMode="External"/><Relationship Id="rId2" Type="http://schemas.openxmlformats.org/officeDocument/2006/relationships/hyperlink" Target="https://www.treccani.it/enciclopedia/concorrenza-e-innovazione-mercati_%28XXI-Secolo%29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ssolombarda.it/fs/20111130154355_158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02.23</a:t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Concorrenza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22.02.2023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66725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Piano del capitolo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2.1</a:t>
            </a:r>
            <a:r>
              <a:rPr lang="it-IT" dirty="0"/>
              <a:t>. </a:t>
            </a:r>
            <a:r>
              <a:rPr lang="it-IT" dirty="0">
                <a:solidFill>
                  <a:srgbClr val="FF0000"/>
                </a:solidFill>
              </a:rPr>
              <a:t>Efficienza allocativa, concorrenza e benessere</a:t>
            </a:r>
            <a:r>
              <a:rPr lang="it-IT" dirty="0"/>
              <a:t>. </a:t>
            </a:r>
          </a:p>
          <a:p>
            <a:r>
              <a:rPr lang="it-IT" dirty="0" smtClean="0"/>
              <a:t>2.2</a:t>
            </a:r>
            <a:r>
              <a:rPr lang="it-IT" dirty="0"/>
              <a:t>. Esternalità. </a:t>
            </a:r>
            <a:endParaRPr lang="it-IT" dirty="0" smtClean="0"/>
          </a:p>
          <a:p>
            <a:r>
              <a:rPr lang="it-IT" dirty="0" smtClean="0"/>
              <a:t>2.3</a:t>
            </a:r>
            <a:r>
              <a:rPr lang="it-IT" dirty="0"/>
              <a:t>. Beni pubblici. </a:t>
            </a:r>
            <a:endParaRPr lang="it-IT" dirty="0" smtClean="0"/>
          </a:p>
          <a:p>
            <a:r>
              <a:rPr lang="it-IT" dirty="0" smtClean="0"/>
              <a:t>2.4</a:t>
            </a:r>
            <a:r>
              <a:rPr lang="it-IT" dirty="0"/>
              <a:t>. Monopolio e potere di mercato. </a:t>
            </a:r>
            <a:endParaRPr lang="it-IT" dirty="0" smtClean="0"/>
          </a:p>
          <a:p>
            <a:r>
              <a:rPr lang="it-IT" dirty="0" smtClean="0"/>
              <a:t>2.5</a:t>
            </a:r>
            <a:r>
              <a:rPr lang="it-IT" dirty="0"/>
              <a:t>. Asimmetrie informative e </a:t>
            </a:r>
            <a:r>
              <a:rPr lang="it-IT" dirty="0" smtClean="0"/>
              <a:t>informazione costosa</a:t>
            </a:r>
            <a:r>
              <a:rPr lang="it-IT" dirty="0"/>
              <a:t>. </a:t>
            </a:r>
            <a:endParaRPr lang="it-IT" dirty="0" smtClean="0"/>
          </a:p>
          <a:p>
            <a:r>
              <a:rPr lang="it-IT" dirty="0" smtClean="0"/>
              <a:t>2.6</a:t>
            </a:r>
            <a:r>
              <a:rPr lang="it-IT" dirty="0"/>
              <a:t>. Disparità settoriali e squilibri territoriali. </a:t>
            </a:r>
            <a:endParaRPr lang="it-IT" dirty="0" smtClean="0"/>
          </a:p>
          <a:p>
            <a:r>
              <a:rPr lang="it-IT" dirty="0" smtClean="0"/>
              <a:t>2.7</a:t>
            </a:r>
            <a:r>
              <a:rPr lang="it-IT" dirty="0"/>
              <a:t>. Fallimenti dello Stato</a:t>
            </a:r>
          </a:p>
        </p:txBody>
      </p:sp>
    </p:spTree>
    <p:extLst>
      <p:ext uri="{BB962C8B-B14F-4D97-AF65-F5344CB8AC3E}">
        <p14:creationId xmlns:p14="http://schemas.microsoft.com/office/powerpoint/2010/main" val="4048004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 al capitolo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Esiste una lunghissima tradizione di pensiero che crede che libertà di scelta, la libertà d’impresa, la libertà di scambio (</a:t>
            </a:r>
            <a:r>
              <a:rPr lang="it-IT" dirty="0" err="1" smtClean="0">
                <a:solidFill>
                  <a:srgbClr val="FF0000"/>
                </a:solidFill>
              </a:rPr>
              <a:t>laissez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faire</a:t>
            </a:r>
            <a:r>
              <a:rPr lang="it-IT" dirty="0" smtClean="0"/>
              <a:t>) e la concorrenza portino ad un’allocazione piena ed efficiente delle risorse disponibili e al </a:t>
            </a:r>
            <a:r>
              <a:rPr lang="it-IT" dirty="0" smtClean="0">
                <a:solidFill>
                  <a:srgbClr val="FF0000"/>
                </a:solidFill>
              </a:rPr>
              <a:t>massimo benessere</a:t>
            </a:r>
            <a:r>
              <a:rPr lang="it-IT" dirty="0" smtClean="0"/>
              <a:t> per la collettività di riferimento. </a:t>
            </a:r>
          </a:p>
          <a:p>
            <a:endParaRPr lang="it-IT" dirty="0" smtClean="0"/>
          </a:p>
          <a:p>
            <a:r>
              <a:rPr lang="it-IT" dirty="0" smtClean="0"/>
              <a:t>Chi crede in questo, crede che il </a:t>
            </a:r>
            <a:r>
              <a:rPr lang="it-IT" dirty="0" smtClean="0">
                <a:solidFill>
                  <a:srgbClr val="FF0000"/>
                </a:solidFill>
              </a:rPr>
              <a:t>compito principale della politica economica</a:t>
            </a:r>
            <a:r>
              <a:rPr lang="it-IT" dirty="0" smtClean="0"/>
              <a:t> consista nel tutelare la libertà di scambio e la concorrenza (tutela dei diritti personali e patrimoniali, amministrazione della giustizia e della difesa, opere pubbliche nell’interesse generale).</a:t>
            </a:r>
          </a:p>
          <a:p>
            <a:endParaRPr lang="it-IT" dirty="0" smtClean="0"/>
          </a:p>
          <a:p>
            <a:r>
              <a:rPr lang="it-IT" dirty="0" smtClean="0"/>
              <a:t>Facendo questo, lo Stato contribuisce al benessere della collettività i cui membri sono liberi di fare il meglio per sé e (indirettamente) degli altri (mano invisibile del mercato, </a:t>
            </a:r>
            <a:r>
              <a:rPr lang="it-IT" dirty="0" smtClean="0">
                <a:solidFill>
                  <a:srgbClr val="FF0000"/>
                </a:solidFill>
              </a:rPr>
              <a:t>prospettiva utilitaristica</a:t>
            </a:r>
            <a:r>
              <a:rPr lang="it-IT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54233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 al capitolo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Un sistema economico basato sulla concorrenza perfetta e il libero scambio </a:t>
            </a:r>
            <a:r>
              <a:rPr lang="it-IT" dirty="0" smtClean="0"/>
              <a:t>è caratterizzato da</a:t>
            </a:r>
            <a:r>
              <a:rPr lang="it-IT" dirty="0" smtClean="0">
                <a:solidFill>
                  <a:srgbClr val="FF0000"/>
                </a:solidFill>
              </a:rPr>
              <a:t>:</a:t>
            </a:r>
            <a:endParaRPr lang="it-IT" dirty="0" smtClean="0"/>
          </a:p>
          <a:p>
            <a:r>
              <a:rPr lang="it-IT" i="1" dirty="0" smtClean="0">
                <a:solidFill>
                  <a:srgbClr val="FF0000"/>
                </a:solidFill>
              </a:rPr>
              <a:t>Mercati perfetti</a:t>
            </a:r>
            <a:r>
              <a:rPr lang="it-IT" dirty="0" smtClean="0"/>
              <a:t>: numerosità elevata degli agenti economici, assenza di potere di mercato e di barriere all’entrata e all’uscita, omogeneità/standardizzazione dei beni scambiati;</a:t>
            </a:r>
          </a:p>
          <a:p>
            <a:r>
              <a:rPr lang="it-IT" i="1" dirty="0" smtClean="0">
                <a:solidFill>
                  <a:srgbClr val="FF0000"/>
                </a:solidFill>
              </a:rPr>
              <a:t>Mercati completi</a:t>
            </a:r>
            <a:r>
              <a:rPr lang="it-IT" dirty="0" smtClean="0"/>
              <a:t>: per ogni bene o servizio valutato positivamente dalla collettività esistono un mercato e un prezzo (base della scelta);</a:t>
            </a:r>
          </a:p>
          <a:p>
            <a:r>
              <a:rPr lang="it-IT" i="1" dirty="0" smtClean="0">
                <a:solidFill>
                  <a:srgbClr val="FF0000"/>
                </a:solidFill>
              </a:rPr>
              <a:t>Perfetta informazione</a:t>
            </a:r>
            <a:r>
              <a:rPr lang="it-IT" dirty="0"/>
              <a:t> : </a:t>
            </a:r>
            <a:r>
              <a:rPr lang="it-IT" dirty="0" smtClean="0"/>
              <a:t>gli agenti economici dispongono di tutte le informazioni necessarie a prendere decisioni razionali e consapevoli, l’informazione si distribuisce in maniera simmetrica all’interno del mercato ed è veicolata attraverso i prezzi;</a:t>
            </a:r>
          </a:p>
          <a:p>
            <a:r>
              <a:rPr lang="it-IT" i="1" dirty="0" smtClean="0">
                <a:solidFill>
                  <a:srgbClr val="FF0000"/>
                </a:solidFill>
              </a:rPr>
              <a:t>Beni privati </a:t>
            </a:r>
            <a:r>
              <a:rPr lang="it-IT" dirty="0"/>
              <a:t>: </a:t>
            </a:r>
            <a:r>
              <a:rPr lang="it-IT" dirty="0" smtClean="0"/>
              <a:t>per tutti i beni e servizi è possibile stabilire definire e far valere diritti di proprietà.</a:t>
            </a:r>
            <a:endParaRPr lang="it-IT" dirty="0"/>
          </a:p>
          <a:p>
            <a:pPr lvl="1"/>
            <a:endParaRPr lang="it-IT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221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Tipologie di concorrenza</a:t>
            </a:r>
            <a:endParaRPr lang="en-GB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909" y="1458357"/>
            <a:ext cx="7518400" cy="4703780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2327565" y="6375508"/>
            <a:ext cx="86452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https://www.unirc.it/documentazione/materiale_didattico/598_2010_233_7890.pdf</a:t>
            </a:r>
          </a:p>
        </p:txBody>
      </p:sp>
    </p:spTree>
    <p:extLst>
      <p:ext uri="{BB962C8B-B14F-4D97-AF65-F5344CB8AC3E}">
        <p14:creationId xmlns:p14="http://schemas.microsoft.com/office/powerpoint/2010/main" val="795480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Concorrenza, efficienza, benessere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292273" cy="4351338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Efficienza</a:t>
            </a:r>
            <a:r>
              <a:rPr lang="it-IT" dirty="0" smtClean="0"/>
              <a:t> allocativa</a:t>
            </a:r>
          </a:p>
          <a:p>
            <a:pPr lvl="1"/>
            <a:r>
              <a:rPr lang="it-IT" dirty="0" smtClean="0"/>
              <a:t>Altre definizioni di efficienza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Mercato</a:t>
            </a:r>
            <a:r>
              <a:rPr lang="it-IT" dirty="0" smtClean="0"/>
              <a:t> perfettamente concorrenziale</a:t>
            </a:r>
          </a:p>
          <a:p>
            <a:pPr lvl="1"/>
            <a:r>
              <a:rPr lang="it-IT" dirty="0" smtClean="0"/>
              <a:t>La domanda di mercato (utilità marginale decrescente, derivazione analitica)</a:t>
            </a:r>
          </a:p>
          <a:p>
            <a:pPr lvl="1"/>
            <a:r>
              <a:rPr lang="it-IT" dirty="0" smtClean="0"/>
              <a:t>L’offerta di mercato (costo marginale crescente, derivazione analitica)</a:t>
            </a:r>
          </a:p>
          <a:p>
            <a:pPr lvl="1"/>
            <a:r>
              <a:rPr lang="it-IT" dirty="0" smtClean="0"/>
              <a:t>Equilibrio competitivo (aggiustamento </a:t>
            </a:r>
            <a:r>
              <a:rPr lang="it-IT" dirty="0" err="1" smtClean="0"/>
              <a:t>Marshalliano</a:t>
            </a:r>
            <a:r>
              <a:rPr lang="it-IT" dirty="0" smtClean="0"/>
              <a:t>, aggiustamento </a:t>
            </a:r>
            <a:r>
              <a:rPr lang="it-IT" dirty="0" err="1" smtClean="0"/>
              <a:t>Walrasiano</a:t>
            </a:r>
            <a:r>
              <a:rPr lang="it-IT" dirty="0" smtClean="0"/>
              <a:t>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Equilibrio parziale </a:t>
            </a:r>
          </a:p>
          <a:p>
            <a:pPr lvl="1"/>
            <a:r>
              <a:rPr lang="it-IT" dirty="0" smtClean="0"/>
              <a:t>Analisi «al margine» </a:t>
            </a:r>
          </a:p>
          <a:p>
            <a:pPr lvl="1"/>
            <a:r>
              <a:rPr lang="it-IT" dirty="0" smtClean="0"/>
              <a:t>Condizione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i="1" dirty="0" err="1" smtClean="0">
                <a:solidFill>
                  <a:srgbClr val="FF0000"/>
                </a:solidFill>
              </a:rPr>
              <a:t>coeteris</a:t>
            </a:r>
            <a:r>
              <a:rPr lang="it-IT" i="1" dirty="0" smtClean="0">
                <a:solidFill>
                  <a:srgbClr val="FF0000"/>
                </a:solidFill>
              </a:rPr>
              <a:t> </a:t>
            </a:r>
            <a:r>
              <a:rPr lang="it-IT" i="1" dirty="0" err="1" smtClean="0">
                <a:solidFill>
                  <a:srgbClr val="FF0000"/>
                </a:solidFill>
              </a:rPr>
              <a:t>paribus</a:t>
            </a:r>
            <a:endParaRPr lang="it-IT" i="1" dirty="0">
              <a:solidFill>
                <a:srgbClr val="FF0000"/>
              </a:solidFill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1382" y="1690688"/>
            <a:ext cx="4371975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11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L’equilibrio competitivo</a:t>
            </a:r>
            <a:endParaRPr lang="it-IT" dirty="0"/>
          </a:p>
        </p:txBody>
      </p:sp>
      <p:pic>
        <p:nvPicPr>
          <p:cNvPr id="6" name="Segnaposto contenuto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387445" y="119063"/>
            <a:ext cx="1638300" cy="157162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0940" y="1690688"/>
            <a:ext cx="4495800" cy="4191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8733" y="3694544"/>
            <a:ext cx="1567751" cy="358343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41745" y="1936750"/>
            <a:ext cx="677949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Proprietà dell’equilibrio competitivo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Q</a:t>
            </a:r>
            <a:r>
              <a:rPr lang="it-IT" baseline="-25000" dirty="0" smtClean="0">
                <a:solidFill>
                  <a:srgbClr val="FF0000"/>
                </a:solidFill>
              </a:rPr>
              <a:t>D</a:t>
            </a:r>
            <a:r>
              <a:rPr lang="it-IT" dirty="0" smtClean="0">
                <a:solidFill>
                  <a:srgbClr val="FF0000"/>
                </a:solidFill>
              </a:rPr>
              <a:t> = Q</a:t>
            </a:r>
            <a:r>
              <a:rPr lang="it-IT" baseline="-25000" dirty="0" smtClean="0">
                <a:solidFill>
                  <a:srgbClr val="FF0000"/>
                </a:solidFill>
              </a:rPr>
              <a:t>S</a:t>
            </a: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= x*</a:t>
            </a:r>
            <a:r>
              <a:rPr lang="it-IT" dirty="0" smtClean="0"/>
              <a:t> senza sprechi (</a:t>
            </a:r>
            <a:r>
              <a:rPr lang="it-IT" dirty="0" err="1" smtClean="0"/>
              <a:t>Qs</a:t>
            </a:r>
            <a:r>
              <a:rPr lang="it-IT" dirty="0" smtClean="0"/>
              <a:t> &gt; </a:t>
            </a:r>
            <a:r>
              <a:rPr lang="it-IT" dirty="0" err="1" smtClean="0"/>
              <a:t>Qd</a:t>
            </a:r>
            <a:r>
              <a:rPr lang="it-IT" dirty="0" smtClean="0"/>
              <a:t>) o razionamento (</a:t>
            </a:r>
            <a:r>
              <a:rPr lang="it-IT" dirty="0" err="1" smtClean="0"/>
              <a:t>Qd</a:t>
            </a:r>
            <a:r>
              <a:rPr lang="it-IT" dirty="0" smtClean="0"/>
              <a:t> &gt; </a:t>
            </a:r>
            <a:r>
              <a:rPr lang="it-IT" dirty="0" err="1" smtClean="0"/>
              <a:t>Qs</a:t>
            </a:r>
            <a:r>
              <a:rPr lang="it-IT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Efficienza allocativa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FF0000"/>
                </a:solidFill>
              </a:rPr>
              <a:t>x*</a:t>
            </a:r>
            <a:r>
              <a:rPr lang="it-IT" dirty="0" smtClean="0"/>
              <a:t> = Quantità massima data la domanda e l’offerta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baseline="-25000" dirty="0" smtClean="0">
                <a:solidFill>
                  <a:srgbClr val="FF0000"/>
                </a:solidFill>
              </a:rPr>
              <a:t>D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baseline="-25000" dirty="0" smtClean="0">
                <a:solidFill>
                  <a:srgbClr val="FF0000"/>
                </a:solidFill>
              </a:rPr>
              <a:t>S</a:t>
            </a:r>
            <a:r>
              <a:rPr lang="it-IT" dirty="0" smtClean="0"/>
              <a:t>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dirty="0" smtClean="0">
                <a:solidFill>
                  <a:srgbClr val="FF0000"/>
                </a:solidFill>
              </a:rPr>
              <a:t>p*</a:t>
            </a:r>
            <a:r>
              <a:rPr lang="it-IT" dirty="0" smtClean="0"/>
              <a:t> il prezzo di domanda è uguale al prezzo di offerta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p*</a:t>
            </a:r>
            <a:r>
              <a:rPr lang="it-IT" dirty="0" smtClean="0"/>
              <a:t> </a:t>
            </a:r>
            <a:r>
              <a:rPr lang="it-IT" dirty="0"/>
              <a:t>= </a:t>
            </a:r>
            <a:r>
              <a:rPr lang="it-IT" dirty="0" smtClean="0"/>
              <a:t>Prezzo minimo per i consumatori (data l’offerta)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FF0000"/>
                </a:solidFill>
              </a:rPr>
              <a:t>p*</a:t>
            </a:r>
            <a:r>
              <a:rPr lang="it-IT" dirty="0"/>
              <a:t> = </a:t>
            </a:r>
            <a:r>
              <a:rPr lang="it-IT" dirty="0" smtClean="0"/>
              <a:t>Prezzo massimo </a:t>
            </a:r>
            <a:r>
              <a:rPr lang="it-IT" dirty="0"/>
              <a:t>per i </a:t>
            </a:r>
            <a:r>
              <a:rPr lang="it-IT" dirty="0" smtClean="0"/>
              <a:t>produttori </a:t>
            </a:r>
            <a:r>
              <a:rPr lang="it-IT" dirty="0"/>
              <a:t>(data </a:t>
            </a:r>
            <a:r>
              <a:rPr lang="it-IT" dirty="0" smtClean="0"/>
              <a:t>la domanda)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p* = u’(x) = c’(x) </a:t>
            </a:r>
            <a:r>
              <a:rPr lang="it-IT" dirty="0" smtClean="0"/>
              <a:t>il prezzo di equilibrio riflette simultaneamente il valore del bene per la collettività (</a:t>
            </a:r>
            <a:r>
              <a:rPr lang="it-IT" dirty="0" smtClean="0">
                <a:solidFill>
                  <a:srgbClr val="FF0000"/>
                </a:solidFill>
              </a:rPr>
              <a:t>utilità in relazione alla scarsità</a:t>
            </a:r>
            <a:r>
              <a:rPr lang="it-IT" dirty="0" smtClean="0"/>
              <a:t>) e il suo costo (marginale) di </a:t>
            </a:r>
            <a:r>
              <a:rPr lang="it-IT" dirty="0"/>
              <a:t>produzione </a:t>
            </a:r>
            <a:r>
              <a:rPr lang="it-IT" dirty="0" smtClean="0"/>
              <a:t>(</a:t>
            </a:r>
            <a:r>
              <a:rPr lang="it-IT" dirty="0" smtClean="0">
                <a:solidFill>
                  <a:srgbClr val="FF0000"/>
                </a:solidFill>
              </a:rPr>
              <a:t>costo di produzione</a:t>
            </a:r>
            <a:r>
              <a:rPr lang="it-IT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In equilibrio, è </a:t>
            </a:r>
            <a:r>
              <a:rPr lang="it-IT" dirty="0" smtClean="0">
                <a:solidFill>
                  <a:srgbClr val="FF0000"/>
                </a:solidFill>
              </a:rPr>
              <a:t>massimizzato il benessere collettivo</a:t>
            </a:r>
            <a:r>
              <a:rPr lang="it-IT" dirty="0" smtClean="0"/>
              <a:t> ottenuto coma somma tra surplus dei produttori e surplus dei consumatori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Cambiamenti nelle preferenze, nella tecnologia e nella dotazione dei fattori produttivi portano a un nuovo equilibrio competitivo.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73458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600" dirty="0" smtClean="0"/>
              <a:t>L’economia del benessere come logica della PECO, 1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199" y="1825625"/>
            <a:ext cx="10679545" cy="461212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Il </a:t>
            </a:r>
            <a:r>
              <a:rPr lang="it-IT" dirty="0"/>
              <a:t>modello che abbiamo </a:t>
            </a:r>
            <a:r>
              <a:rPr lang="it-IT" dirty="0" smtClean="0"/>
              <a:t>appena utilizzato </a:t>
            </a:r>
            <a:r>
              <a:rPr lang="it-IT" dirty="0"/>
              <a:t>per illustrare il nesso tra concorrenza, efficienza e </a:t>
            </a:r>
            <a:r>
              <a:rPr lang="it-IT" dirty="0" smtClean="0"/>
              <a:t>benessere </a:t>
            </a:r>
            <a:r>
              <a:rPr lang="it-IT" dirty="0"/>
              <a:t>collettivo è </a:t>
            </a:r>
            <a:r>
              <a:rPr lang="it-IT" dirty="0" smtClean="0"/>
              <a:t>stato sviluppato </a:t>
            </a:r>
            <a:r>
              <a:rPr lang="it-IT" dirty="0"/>
              <a:t>nell’ambito della cosiddetta </a:t>
            </a:r>
            <a:r>
              <a:rPr lang="it-IT" dirty="0">
                <a:solidFill>
                  <a:srgbClr val="FF0000"/>
                </a:solidFill>
              </a:rPr>
              <a:t>“scuola di </a:t>
            </a:r>
            <a:r>
              <a:rPr lang="it-IT" dirty="0" smtClean="0">
                <a:solidFill>
                  <a:srgbClr val="FF0000"/>
                </a:solidFill>
              </a:rPr>
              <a:t>Cambridge </a:t>
            </a:r>
            <a:r>
              <a:rPr lang="it-IT" dirty="0" smtClean="0"/>
              <a:t>(A. Marshall</a:t>
            </a:r>
            <a:r>
              <a:rPr lang="it-IT" dirty="0"/>
              <a:t>, </a:t>
            </a:r>
            <a:r>
              <a:rPr lang="it-IT" dirty="0" smtClean="0"/>
              <a:t>A.C</a:t>
            </a:r>
            <a:r>
              <a:rPr lang="it-IT" dirty="0"/>
              <a:t>. </a:t>
            </a:r>
            <a:r>
              <a:rPr lang="it-IT" dirty="0" err="1" smtClean="0"/>
              <a:t>Pigou</a:t>
            </a:r>
            <a:r>
              <a:rPr lang="it-IT" dirty="0" smtClean="0"/>
              <a:t>, giovane J.M Keynes appendice III, cap. 2). A questa scuola dobbiamo le prime applicazioni </a:t>
            </a:r>
            <a:r>
              <a:rPr lang="it-IT" dirty="0"/>
              <a:t>dei modelli di </a:t>
            </a:r>
            <a:r>
              <a:rPr lang="it-IT" dirty="0" smtClean="0"/>
              <a:t>equilibrio parziale </a:t>
            </a:r>
            <a:r>
              <a:rPr lang="it-IT" dirty="0"/>
              <a:t>concorrenziale alla costruzione </a:t>
            </a:r>
            <a:r>
              <a:rPr lang="it-IT" dirty="0">
                <a:solidFill>
                  <a:srgbClr val="FF0000"/>
                </a:solidFill>
              </a:rPr>
              <a:t>dell’</a:t>
            </a:r>
            <a:r>
              <a:rPr lang="it-IT" i="1" dirty="0">
                <a:solidFill>
                  <a:srgbClr val="FF0000"/>
                </a:solidFill>
              </a:rPr>
              <a:t>Economia del benessere come </a:t>
            </a:r>
            <a:r>
              <a:rPr lang="it-IT" i="1" dirty="0" smtClean="0">
                <a:solidFill>
                  <a:srgbClr val="FF0000"/>
                </a:solidFill>
              </a:rPr>
              <a:t>logica della </a:t>
            </a:r>
            <a:r>
              <a:rPr lang="it-IT" i="1" dirty="0">
                <a:solidFill>
                  <a:srgbClr val="FF0000"/>
                </a:solidFill>
              </a:rPr>
              <a:t>politica </a:t>
            </a:r>
            <a:r>
              <a:rPr lang="it-IT" i="1" dirty="0" smtClean="0">
                <a:solidFill>
                  <a:srgbClr val="FF0000"/>
                </a:solidFill>
              </a:rPr>
              <a:t>economica</a:t>
            </a:r>
            <a:r>
              <a:rPr lang="it-IT" dirty="0" smtClean="0"/>
              <a:t>. Cosa vuol dire?</a:t>
            </a:r>
          </a:p>
          <a:p>
            <a:endParaRPr lang="it-IT" dirty="0"/>
          </a:p>
          <a:p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politica economica</a:t>
            </a:r>
            <a:r>
              <a:rPr lang="it-IT" dirty="0"/>
              <a:t> deve avere come </a:t>
            </a:r>
            <a:r>
              <a:rPr lang="it-IT" dirty="0" smtClean="0"/>
              <a:t>obiettivo </a:t>
            </a:r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massimizzazione del benessere della collettività</a:t>
            </a:r>
            <a:r>
              <a:rPr lang="it-IT" dirty="0"/>
              <a:t> di riferimento, intesa come somma delle utilità dei componenti della collettività (utilitarismo</a:t>
            </a:r>
            <a:r>
              <a:rPr lang="it-IT" dirty="0" smtClean="0"/>
              <a:t>). Tutelando la concorrenza e il libero scambio e correggendo i fallimenti del mercato, si può </a:t>
            </a:r>
            <a:r>
              <a:rPr lang="it-IT" dirty="0">
                <a:solidFill>
                  <a:srgbClr val="FF0000"/>
                </a:solidFill>
              </a:rPr>
              <a:t>massimizzare il valore del flusso annuo di beni e servizi finali prodotti</a:t>
            </a:r>
            <a:r>
              <a:rPr lang="it-IT" dirty="0"/>
              <a:t> all’interno di un paese </a:t>
            </a:r>
            <a:r>
              <a:rPr lang="it-IT" dirty="0" smtClean="0"/>
              <a:t>(Y) e </a:t>
            </a:r>
            <a:r>
              <a:rPr lang="it-IT" dirty="0"/>
              <a:t>con esso l’utilità complessiva </a:t>
            </a:r>
            <a:r>
              <a:rPr lang="it-IT" dirty="0" smtClean="0"/>
              <a:t>dei cittadini. </a:t>
            </a:r>
          </a:p>
          <a:p>
            <a:endParaRPr lang="it-IT" dirty="0"/>
          </a:p>
          <a:p>
            <a:r>
              <a:rPr lang="it-IT" dirty="0"/>
              <a:t>Ogni misura di </a:t>
            </a:r>
            <a:r>
              <a:rPr lang="it-IT" i="1" dirty="0"/>
              <a:t>policy </a:t>
            </a:r>
            <a:r>
              <a:rPr lang="it-IT" dirty="0"/>
              <a:t>capace di </a:t>
            </a:r>
            <a:r>
              <a:rPr lang="it-IT" dirty="0">
                <a:solidFill>
                  <a:srgbClr val="FF0000"/>
                </a:solidFill>
              </a:rPr>
              <a:t>preservare la concorrenza e/o rendere il sistema economico più efficiente/flessibile/resiliente</a:t>
            </a:r>
            <a:r>
              <a:rPr lang="it-IT" dirty="0"/>
              <a:t> determina l’aumento del benessere della collettività a patto che tale non comporti un peggioramento della distribuzione del reddito fra i “più abbienti” e i “meno abbienti”. 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0170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600" dirty="0"/>
              <a:t>L’economia del benessere come logica della PECO, </a:t>
            </a:r>
            <a:r>
              <a:rPr lang="it-IT" sz="3600" dirty="0" smtClean="0"/>
              <a:t>2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/>
              <a:t>Queste raccomandazioni di policy valgono sotto </a:t>
            </a:r>
            <a:r>
              <a:rPr lang="it-IT" dirty="0">
                <a:solidFill>
                  <a:srgbClr val="FF0000"/>
                </a:solidFill>
              </a:rPr>
              <a:t>tre ipotesi</a:t>
            </a:r>
            <a:r>
              <a:rPr lang="it-IT" dirty="0"/>
              <a:t>: Le utilità totali e marginali dei singoli individui sono misurabili in termini di numeri </a:t>
            </a:r>
            <a:r>
              <a:rPr lang="it-IT" dirty="0" smtClean="0"/>
              <a:t>cardinali, </a:t>
            </a:r>
            <a:r>
              <a:rPr lang="it-IT" dirty="0"/>
              <a:t>confrontabili fra loro, sommabili per l’intera </a:t>
            </a:r>
            <a:r>
              <a:rPr lang="it-IT" dirty="0" smtClean="0"/>
              <a:t>collettività (v. </a:t>
            </a:r>
            <a:r>
              <a:rPr lang="it-IT" dirty="0" err="1" smtClean="0"/>
              <a:t>App</a:t>
            </a:r>
            <a:r>
              <a:rPr lang="it-IT" dirty="0" smtClean="0"/>
              <a:t>. I cap. 2).</a:t>
            </a:r>
            <a:endParaRPr lang="it-IT" dirty="0"/>
          </a:p>
          <a:p>
            <a:endParaRPr lang="it-IT" dirty="0" smtClean="0"/>
          </a:p>
          <a:p>
            <a:r>
              <a:rPr lang="it-IT" dirty="0" smtClean="0"/>
              <a:t>Si </a:t>
            </a:r>
            <a:r>
              <a:rPr lang="it-IT" dirty="0"/>
              <a:t>tratta di ipotesi molto forti che sono state </a:t>
            </a:r>
            <a:r>
              <a:rPr lang="it-IT" dirty="0">
                <a:solidFill>
                  <a:srgbClr val="FF0000"/>
                </a:solidFill>
              </a:rPr>
              <a:t>oggetto di critiche</a:t>
            </a:r>
            <a:r>
              <a:rPr lang="it-IT" dirty="0"/>
              <a:t> </a:t>
            </a:r>
            <a:r>
              <a:rPr lang="it-IT" dirty="0" smtClean="0"/>
              <a:t>altrettanto forti</a:t>
            </a:r>
            <a:r>
              <a:rPr lang="it-IT" dirty="0"/>
              <a:t>, da cui ha preso origine la “</a:t>
            </a:r>
            <a:r>
              <a:rPr lang="it-IT" dirty="0">
                <a:solidFill>
                  <a:srgbClr val="FF0000"/>
                </a:solidFill>
              </a:rPr>
              <a:t>Nuova Economia del Benessere</a:t>
            </a:r>
            <a:r>
              <a:rPr lang="it-IT" dirty="0"/>
              <a:t>” (v. </a:t>
            </a:r>
            <a:r>
              <a:rPr lang="it-IT" dirty="0" err="1" smtClean="0"/>
              <a:t>App</a:t>
            </a:r>
            <a:r>
              <a:rPr lang="it-IT" dirty="0" smtClean="0"/>
              <a:t>. II, capitolo 2).</a:t>
            </a:r>
          </a:p>
          <a:p>
            <a:pPr lvl="1"/>
            <a:r>
              <a:rPr lang="it-IT" dirty="0" smtClean="0"/>
              <a:t>Utilità ordinale, non confrontabilità, non sommabilità</a:t>
            </a:r>
          </a:p>
          <a:p>
            <a:pPr lvl="1"/>
            <a:r>
              <a:rPr lang="it-IT" smtClean="0"/>
              <a:t>Miglioramento e ottimo </a:t>
            </a:r>
            <a:r>
              <a:rPr lang="it-IT" dirty="0" smtClean="0"/>
              <a:t>paretiano</a:t>
            </a:r>
          </a:p>
          <a:p>
            <a:pPr lvl="1"/>
            <a:r>
              <a:rPr lang="it-IT" dirty="0" smtClean="0"/>
              <a:t>Teoremi della nuova economia del benessere (EEG)</a:t>
            </a:r>
          </a:p>
          <a:p>
            <a:pPr lvl="1"/>
            <a:r>
              <a:rPr lang="it-IT" dirty="0" smtClean="0"/>
              <a:t>La concorrenza perfetta porta all’ottimo paretiano (I teorema)</a:t>
            </a:r>
          </a:p>
          <a:p>
            <a:pPr lvl="1"/>
            <a:r>
              <a:rPr lang="it-IT" dirty="0" smtClean="0"/>
              <a:t>Ogni ottimo paretiano può essere raggiunto attraverso la concorrenza perfetta a patto che la distribuzione iniziale delle risorse lo renda possibile (II teorema dell’economia del benessere)</a:t>
            </a:r>
          </a:p>
          <a:p>
            <a:pPr lvl="1"/>
            <a:r>
              <a:rPr lang="it-IT" dirty="0" smtClean="0"/>
              <a:t>Implicazioni di policy: Efficienza (OK), Equità (???)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27748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frontiera di Pareto</a:t>
            </a:r>
            <a:endParaRPr lang="it-IT" dirty="0"/>
          </a:p>
        </p:txBody>
      </p:sp>
      <p:pic>
        <p:nvPicPr>
          <p:cNvPr id="1026" name="Picture 2" descr="Risultati immagini per frontiera di Pare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660" y="1906073"/>
            <a:ext cx="6838680" cy="491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09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709" y="463444"/>
            <a:ext cx="9245600" cy="602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06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 ai fallimenti del mercato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Nel mondo reale è possibile osservare quattro tipologie </a:t>
            </a:r>
            <a:r>
              <a:rPr lang="it-IT" dirty="0"/>
              <a:t>fondamentali di </a:t>
            </a:r>
            <a:r>
              <a:rPr lang="it-IT" dirty="0">
                <a:solidFill>
                  <a:srgbClr val="FF0000"/>
                </a:solidFill>
              </a:rPr>
              <a:t>fallimenti </a:t>
            </a:r>
            <a:r>
              <a:rPr lang="it-IT" dirty="0" smtClean="0">
                <a:solidFill>
                  <a:srgbClr val="FF0000"/>
                </a:solidFill>
              </a:rPr>
              <a:t>del mercato</a:t>
            </a:r>
            <a:r>
              <a:rPr lang="it-IT" dirty="0"/>
              <a:t>:</a:t>
            </a:r>
          </a:p>
          <a:p>
            <a:pPr lvl="1"/>
            <a:r>
              <a:rPr lang="it-IT" i="1" dirty="0" smtClean="0">
                <a:solidFill>
                  <a:srgbClr val="FF0000"/>
                </a:solidFill>
              </a:rPr>
              <a:t>I </a:t>
            </a:r>
            <a:r>
              <a:rPr lang="it-IT" i="1" dirty="0">
                <a:solidFill>
                  <a:srgbClr val="FF0000"/>
                </a:solidFill>
              </a:rPr>
              <a:t>mercati sono imperfetti</a:t>
            </a:r>
            <a:r>
              <a:rPr lang="it-IT" dirty="0"/>
              <a:t>, diversi cioè dalla libera </a:t>
            </a:r>
            <a:r>
              <a:rPr lang="it-IT" dirty="0" smtClean="0"/>
              <a:t>concorrenza (potere di mercato, barriere all’entrata e all’uscita);</a:t>
            </a:r>
            <a:endParaRPr lang="it-IT" dirty="0"/>
          </a:p>
          <a:p>
            <a:pPr lvl="1"/>
            <a:r>
              <a:rPr lang="it-IT" i="1" dirty="0" smtClean="0">
                <a:solidFill>
                  <a:srgbClr val="FF0000"/>
                </a:solidFill>
              </a:rPr>
              <a:t>I </a:t>
            </a:r>
            <a:r>
              <a:rPr lang="it-IT" i="1" dirty="0">
                <a:solidFill>
                  <a:srgbClr val="FF0000"/>
                </a:solidFill>
              </a:rPr>
              <a:t>mercati sono incompleti</a:t>
            </a:r>
            <a:r>
              <a:rPr lang="it-IT" dirty="0"/>
              <a:t>, ovvero non esistono mercati per “tutti” i beni, </a:t>
            </a:r>
            <a:r>
              <a:rPr lang="it-IT" dirty="0" smtClean="0"/>
              <a:t>definiti nel </a:t>
            </a:r>
            <a:r>
              <a:rPr lang="it-IT" dirty="0"/>
              <a:t>senso più esteso di esternalità, di beni contingenti e futuri;</a:t>
            </a:r>
          </a:p>
          <a:p>
            <a:pPr lvl="1"/>
            <a:r>
              <a:rPr lang="it-IT" i="1" dirty="0" smtClean="0">
                <a:solidFill>
                  <a:srgbClr val="FF0000"/>
                </a:solidFill>
              </a:rPr>
              <a:t>Esistono </a:t>
            </a:r>
            <a:r>
              <a:rPr lang="it-IT" i="1" dirty="0">
                <a:solidFill>
                  <a:srgbClr val="FF0000"/>
                </a:solidFill>
              </a:rPr>
              <a:t>asimmetrie informative</a:t>
            </a:r>
            <a:r>
              <a:rPr lang="it-IT" dirty="0"/>
              <a:t>, cioè gli agenti non sono tutti uguali di </a:t>
            </a:r>
            <a:r>
              <a:rPr lang="it-IT" dirty="0" smtClean="0"/>
              <a:t>fronte all’informazione </a:t>
            </a:r>
            <a:r>
              <a:rPr lang="it-IT" dirty="0"/>
              <a:t>e alcuni dispongono di informazioni private che altri non hanno;</a:t>
            </a:r>
          </a:p>
          <a:p>
            <a:pPr lvl="1"/>
            <a:r>
              <a:rPr lang="it-IT" dirty="0" smtClean="0"/>
              <a:t>Nel </a:t>
            </a:r>
            <a:r>
              <a:rPr lang="it-IT" dirty="0"/>
              <a:t>sistema esistono </a:t>
            </a:r>
            <a:r>
              <a:rPr lang="it-IT" i="1" dirty="0">
                <a:solidFill>
                  <a:srgbClr val="FF0000"/>
                </a:solidFill>
              </a:rPr>
              <a:t>beni </a:t>
            </a:r>
            <a:r>
              <a:rPr lang="it-IT" i="1" dirty="0" smtClean="0">
                <a:solidFill>
                  <a:srgbClr val="FF0000"/>
                </a:solidFill>
              </a:rPr>
              <a:t>e servizi particolari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/>
              <a:t>non riferibili al criterio della </a:t>
            </a:r>
            <a:r>
              <a:rPr lang="it-IT" dirty="0" smtClean="0"/>
              <a:t>proprietà privata.</a:t>
            </a:r>
          </a:p>
          <a:p>
            <a:r>
              <a:rPr lang="it-IT" dirty="0" smtClean="0"/>
              <a:t>I fallimenti del mercato (pervasivi) come condizione necessaria ma non sufficiente per giustificare l’intervento pubblico nell’economia.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17942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Approfondimento su mercati e concorrenza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https://www.treccani.it/enciclopedia/concorrenza-e-innovazione-mercati_%28XXI-Secolo%29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emplus.egeaonline.it/it/61/archivio-rivista/rivista/3334564/articolo/3334568</a:t>
            </a:r>
            <a:endParaRPr lang="en-GB" dirty="0" smtClean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www.assolombarda.it/fs/20111130154355_158.pdf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756512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2877</TotalTime>
  <Words>1043</Words>
  <Application>Microsoft Office PowerPoint</Application>
  <PresentationFormat>Widescreen</PresentationFormat>
  <Paragraphs>76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di Office</vt:lpstr>
      <vt:lpstr>Politica economica Lezione 02.23  Concorrenza</vt:lpstr>
      <vt:lpstr>Piano del capitolo 2</vt:lpstr>
      <vt:lpstr>Introduzione al capitolo 2</vt:lpstr>
      <vt:lpstr>Introduzione al capitolo 2</vt:lpstr>
      <vt:lpstr>Tipologie di concorrenza</vt:lpstr>
      <vt:lpstr>Concorrenza, efficienza, benessere</vt:lpstr>
      <vt:lpstr>L’equilibrio competitivo</vt:lpstr>
      <vt:lpstr>L’economia del benessere come logica della PECO, 1</vt:lpstr>
      <vt:lpstr>L’economia del benessere come logica della PECO, 2</vt:lpstr>
      <vt:lpstr>La frontiera di Pareto</vt:lpstr>
      <vt:lpstr>Presentazione standard di PowerPoint</vt:lpstr>
      <vt:lpstr>Introduzione ai fallimenti del mercato</vt:lpstr>
      <vt:lpstr>Approfondimento su mercati e concorrenza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151</cp:revision>
  <dcterms:created xsi:type="dcterms:W3CDTF">2020-03-17T15:33:48Z</dcterms:created>
  <dcterms:modified xsi:type="dcterms:W3CDTF">2023-02-22T21:22:57Z</dcterms:modified>
</cp:coreProperties>
</file>