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6" r:id="rId2"/>
    <p:sldId id="297" r:id="rId3"/>
    <p:sldId id="314" r:id="rId4"/>
    <p:sldId id="315" r:id="rId5"/>
    <p:sldId id="323" r:id="rId6"/>
    <p:sldId id="324" r:id="rId7"/>
    <p:sldId id="333" r:id="rId8"/>
    <p:sldId id="310" r:id="rId9"/>
    <p:sldId id="334" r:id="rId10"/>
    <p:sldId id="343" r:id="rId11"/>
    <p:sldId id="344" r:id="rId12"/>
    <p:sldId id="345" r:id="rId1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23/02/2023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03.23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Esternalità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24.02.2023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8510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Laissez faire, efficienza allocativa, </a:t>
            </a:r>
            <a:r>
              <a:rPr lang="it-IT" dirty="0" smtClean="0"/>
              <a:t>benessere</a:t>
            </a:r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>
                <a:solidFill>
                  <a:srgbClr val="FF0000"/>
                </a:solidFill>
              </a:rPr>
              <a:t>Il </a:t>
            </a:r>
            <a:r>
              <a:rPr lang="it-IT" dirty="0" smtClean="0">
                <a:solidFill>
                  <a:srgbClr val="FF0000"/>
                </a:solidFill>
              </a:rPr>
              <a:t>mercato </a:t>
            </a:r>
            <a:r>
              <a:rPr lang="it-IT" dirty="0" smtClean="0"/>
              <a:t>perfettamente concorrenziale come assetto </a:t>
            </a:r>
            <a:r>
              <a:rPr lang="it-IT" dirty="0" smtClean="0">
                <a:solidFill>
                  <a:srgbClr val="FF0000"/>
                </a:solidFill>
              </a:rPr>
              <a:t>ideale </a:t>
            </a:r>
            <a:r>
              <a:rPr lang="it-IT" dirty="0" smtClean="0"/>
              <a:t>capace di generare efficienza allocativa e massimizzazione del benessere)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L’Economica del benessere come logica della politica economica</a:t>
            </a:r>
            <a:r>
              <a:rPr lang="it-IT" dirty="0" smtClean="0"/>
              <a:t> (utilitarismo</a:t>
            </a:r>
            <a:r>
              <a:rPr lang="it-IT" dirty="0" smtClean="0"/>
              <a:t>)</a:t>
            </a:r>
          </a:p>
          <a:p>
            <a:r>
              <a:rPr lang="it-IT" dirty="0" smtClean="0"/>
              <a:t>Il problema è che molto spesso il mercato lasciato a sé stesso non porta a un’allocazione piena ed efficiente delle risorse disponibili e alla conseguente massimizzazione del benessere della collettività. </a:t>
            </a:r>
          </a:p>
          <a:p>
            <a:r>
              <a:rPr lang="it-IT" dirty="0" smtClean="0"/>
              <a:t>Queste situazioni ricadono sotto il nome di fallimenti del mercato</a:t>
            </a:r>
            <a:endParaRPr lang="it-IT" dirty="0" smtClean="0"/>
          </a:p>
          <a:p>
            <a:pPr marL="457200" lvl="1" indent="0">
              <a:buNone/>
            </a:pPr>
            <a:endParaRPr lang="it-IT" dirty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2587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Fallimenti del mercato introduzione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421540"/>
              </p:ext>
            </p:extLst>
          </p:nvPr>
        </p:nvGraphicFramePr>
        <p:xfrm>
          <a:off x="838200" y="1548534"/>
          <a:ext cx="10515600" cy="463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22193305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3929187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sz="1600" dirty="0" smtClean="0"/>
                        <a:t>Situazione ideale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600" dirty="0" smtClean="0"/>
                        <a:t>Mondo</a:t>
                      </a:r>
                      <a:r>
                        <a:rPr lang="it-IT" sz="1600" baseline="0" dirty="0" smtClean="0"/>
                        <a:t> reale (fallimenti del mercato)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208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perfetti</a:t>
                      </a:r>
                      <a:r>
                        <a:rPr lang="it-IT" sz="1600" dirty="0" smtClean="0"/>
                        <a:t>: numerosità elevata degli agenti economici, assenza di potere di mercato e di barriere all’entrata e all’uscita, omogeneità/standardizzazione dei beni scambiati;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imperfetti</a:t>
                      </a:r>
                      <a:r>
                        <a:rPr lang="it-IT" sz="1600" dirty="0" smtClean="0"/>
                        <a:t>: numerosità ridotta degli agenti economici, presenza di potere di mercato e di barriere all’entrata e all’uscita, limitata mobilità dei beni e dei fattori produttivi, differenziazione dei beni scambiati e segmentazione dei mercati; </a:t>
                      </a:r>
                      <a:r>
                        <a:rPr lang="it-IT" sz="1600" dirty="0" smtClean="0">
                          <a:solidFill>
                            <a:srgbClr val="FF0000"/>
                          </a:solidFill>
                        </a:rPr>
                        <a:t>Monopolio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275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completi</a:t>
                      </a:r>
                      <a:r>
                        <a:rPr lang="it-IT" sz="1600" dirty="0" smtClean="0"/>
                        <a:t>: per ogni bene o servizio valutato positivamente dalla collettività esistono un mercato e un prezzo (base della scelta);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Mercati incompleti</a:t>
                      </a:r>
                      <a:r>
                        <a:rPr lang="it-IT" sz="1600" dirty="0" smtClean="0"/>
                        <a:t>: esistono beni o servizi valutati positivamente dalla collettività per i quali non esistono un prezzo e un mercato; </a:t>
                      </a:r>
                      <a:r>
                        <a:rPr lang="it-IT" sz="1600" dirty="0" smtClean="0">
                          <a:solidFill>
                            <a:srgbClr val="FF0000"/>
                          </a:solidFill>
                        </a:rPr>
                        <a:t>Esternalità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870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Perfetta informazione</a:t>
                      </a:r>
                      <a:r>
                        <a:rPr lang="it-IT" sz="1600" dirty="0" smtClean="0"/>
                        <a:t> : gli agenti economici dispongono di tutte le informazioni necessarie a prendere decisioni razionali e consapevoli, l’informazione si distribuisce in maniera simmetrica all’interno del mercato ed è veicolata attraverso i prezzi;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Informazione</a:t>
                      </a:r>
                      <a:r>
                        <a:rPr lang="it-IT" sz="1600" dirty="0" smtClean="0"/>
                        <a:t> </a:t>
                      </a: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imperfetta</a:t>
                      </a:r>
                      <a:r>
                        <a:rPr lang="it-IT" sz="1600" dirty="0" smtClean="0"/>
                        <a:t> : gli agenti economici NON dispongono di tutte le informazioni necessarie a prendere decisioni razionali e consapevoli, l’informazione si distribuisce in maniera asimmetrica all’interno del mercato e i prezzi non</a:t>
                      </a:r>
                      <a:r>
                        <a:rPr lang="it-IT" sz="1600" baseline="0" dirty="0" smtClean="0"/>
                        <a:t> riflettono correttamente costi e benefici marginali per la collettività</a:t>
                      </a:r>
                      <a:r>
                        <a:rPr lang="it-IT" sz="1600" dirty="0" smtClean="0"/>
                        <a:t>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7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Beni privati </a:t>
                      </a:r>
                      <a:r>
                        <a:rPr lang="it-IT" sz="1600" dirty="0" smtClean="0"/>
                        <a:t>: per tutti i beni e servizi è possibile stabilire definire e far valere diritti di proprietà.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i="1" dirty="0" smtClean="0">
                          <a:solidFill>
                            <a:srgbClr val="FF0000"/>
                          </a:solidFill>
                        </a:rPr>
                        <a:t>Beni pubblici / Beni comuni</a:t>
                      </a:r>
                      <a:r>
                        <a:rPr lang="it-IT" sz="1600" dirty="0" smtClean="0"/>
                        <a:t>: per alcuni beni e servizi NON è possibile stabilire definire e far valere diritti di proprietà.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4886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00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esternalità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In presenza di </a:t>
            </a:r>
            <a:r>
              <a:rPr lang="it-IT" dirty="0">
                <a:solidFill>
                  <a:srgbClr val="FF0000"/>
                </a:solidFill>
              </a:rPr>
              <a:t>esternalità</a:t>
            </a:r>
            <a:r>
              <a:rPr lang="it-IT" dirty="0"/>
              <a:t>, le azioni di un agente economico (individuo o impresa</a:t>
            </a:r>
            <a:r>
              <a:rPr lang="it-IT" dirty="0" smtClean="0"/>
              <a:t>) danneggiano </a:t>
            </a:r>
            <a:r>
              <a:rPr lang="it-IT" dirty="0"/>
              <a:t>(esternalità </a:t>
            </a:r>
            <a:r>
              <a:rPr lang="it-IT" dirty="0">
                <a:solidFill>
                  <a:srgbClr val="FF0000"/>
                </a:solidFill>
              </a:rPr>
              <a:t>negativa</a:t>
            </a:r>
            <a:r>
              <a:rPr lang="it-IT" dirty="0"/>
              <a:t>) o avvantaggiano (esternalità </a:t>
            </a:r>
            <a:r>
              <a:rPr lang="it-IT" dirty="0">
                <a:solidFill>
                  <a:srgbClr val="FF0000"/>
                </a:solidFill>
              </a:rPr>
              <a:t>positiva</a:t>
            </a:r>
            <a:r>
              <a:rPr lang="it-IT" dirty="0"/>
              <a:t>) </a:t>
            </a:r>
            <a:r>
              <a:rPr lang="it-IT" dirty="0" smtClean="0"/>
              <a:t>gli altri agenti economici, </a:t>
            </a:r>
            <a:r>
              <a:rPr lang="it-IT" dirty="0" smtClean="0">
                <a:solidFill>
                  <a:srgbClr val="FF0000"/>
                </a:solidFill>
              </a:rPr>
              <a:t>senza</a:t>
            </a:r>
            <a:r>
              <a:rPr lang="it-IT" dirty="0" smtClean="0"/>
              <a:t> </a:t>
            </a:r>
            <a:r>
              <a:rPr lang="it-IT" dirty="0"/>
              <a:t>che ciò comporti una </a:t>
            </a:r>
            <a:r>
              <a:rPr lang="it-IT" dirty="0">
                <a:solidFill>
                  <a:srgbClr val="FF0000"/>
                </a:solidFill>
              </a:rPr>
              <a:t>sanzione</a:t>
            </a:r>
            <a:r>
              <a:rPr lang="it-IT" dirty="0"/>
              <a:t> </a:t>
            </a:r>
            <a:r>
              <a:rPr lang="it-IT" dirty="0" smtClean="0"/>
              <a:t>(in caso di danno) o </a:t>
            </a:r>
            <a:r>
              <a:rPr lang="it-IT" dirty="0"/>
              <a:t>un </a:t>
            </a:r>
            <a:r>
              <a:rPr lang="it-IT" dirty="0">
                <a:solidFill>
                  <a:srgbClr val="FF0000"/>
                </a:solidFill>
              </a:rPr>
              <a:t>premio</a:t>
            </a:r>
            <a:r>
              <a:rPr lang="it-IT" dirty="0"/>
              <a:t> </a:t>
            </a:r>
            <a:r>
              <a:rPr lang="it-IT" dirty="0" smtClean="0"/>
              <a:t>(in caso di vantaggio) per </a:t>
            </a:r>
            <a:r>
              <a:rPr lang="it-IT" dirty="0"/>
              <a:t>chi compie l’azione </a:t>
            </a:r>
            <a:r>
              <a:rPr lang="it-IT" dirty="0" smtClean="0"/>
              <a:t>e </a:t>
            </a:r>
            <a:r>
              <a:rPr lang="it-IT" dirty="0"/>
              <a:t>senza che i prezzi di mercato registrino questa situazione. </a:t>
            </a:r>
            <a:endParaRPr lang="it-IT" dirty="0" smtClean="0"/>
          </a:p>
          <a:p>
            <a:r>
              <a:rPr lang="it-IT" dirty="0" smtClean="0"/>
              <a:t>Le </a:t>
            </a:r>
            <a:r>
              <a:rPr lang="it-IT" dirty="0"/>
              <a:t>esternalità </a:t>
            </a:r>
            <a:r>
              <a:rPr lang="it-IT" dirty="0" smtClean="0"/>
              <a:t>riguardano sia </a:t>
            </a:r>
            <a:r>
              <a:rPr lang="it-IT" dirty="0"/>
              <a:t>la produzione che il consumo e si possono classificare nel modo </a:t>
            </a:r>
            <a:r>
              <a:rPr lang="it-IT" dirty="0" smtClean="0"/>
              <a:t>seguente (v</a:t>
            </a:r>
            <a:r>
              <a:rPr lang="it-IT" dirty="0"/>
              <a:t>. Tabella 1).</a:t>
            </a:r>
          </a:p>
        </p:txBody>
      </p:sp>
    </p:spTree>
    <p:extLst>
      <p:ext uri="{BB962C8B-B14F-4D97-AF65-F5344CB8AC3E}">
        <p14:creationId xmlns:p14="http://schemas.microsoft.com/office/powerpoint/2010/main" val="2730310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</a:t>
            </a:r>
            <a:r>
              <a:rPr lang="it-IT" dirty="0" smtClean="0"/>
              <a:t>esternalità, 2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5" y="1714500"/>
            <a:ext cx="97726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21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</a:t>
            </a:r>
            <a:r>
              <a:rPr lang="it-IT" dirty="0" smtClean="0"/>
              <a:t>esternalità,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>
                <a:solidFill>
                  <a:srgbClr val="FF0000"/>
                </a:solidFill>
              </a:rPr>
              <a:t>Chi</a:t>
            </a:r>
            <a:r>
              <a:rPr lang="it-IT" dirty="0"/>
              <a:t> </a:t>
            </a:r>
            <a:r>
              <a:rPr lang="it-IT" dirty="0">
                <a:solidFill>
                  <a:srgbClr val="FF0000"/>
                </a:solidFill>
              </a:rPr>
              <a:t>provoca esternalità </a:t>
            </a:r>
            <a:r>
              <a:rPr lang="it-IT" dirty="0" smtClean="0">
                <a:solidFill>
                  <a:srgbClr val="FF0000"/>
                </a:solidFill>
              </a:rPr>
              <a:t>negative </a:t>
            </a:r>
            <a:r>
              <a:rPr lang="it-IT" dirty="0">
                <a:solidFill>
                  <a:srgbClr val="FF0000"/>
                </a:solidFill>
              </a:rPr>
              <a:t>causa un danno </a:t>
            </a:r>
            <a:r>
              <a:rPr lang="it-IT" dirty="0"/>
              <a:t>(</a:t>
            </a:r>
            <a:r>
              <a:rPr lang="it-IT" i="1" dirty="0"/>
              <a:t>diseconomia esterna</a:t>
            </a:r>
            <a:r>
              <a:rPr lang="it-IT" dirty="0"/>
              <a:t>) che </a:t>
            </a:r>
            <a:r>
              <a:rPr lang="it-IT" dirty="0" smtClean="0"/>
              <a:t>si manifesta </a:t>
            </a:r>
            <a:r>
              <a:rPr lang="it-IT" dirty="0"/>
              <a:t>sotto forma di un </a:t>
            </a:r>
            <a:r>
              <a:rPr lang="it-IT" dirty="0">
                <a:solidFill>
                  <a:srgbClr val="FF0000"/>
                </a:solidFill>
              </a:rPr>
              <a:t>maggior costo per la collettività</a:t>
            </a:r>
            <a:r>
              <a:rPr lang="it-IT" dirty="0"/>
              <a:t> (costo </a:t>
            </a:r>
            <a:r>
              <a:rPr lang="it-IT" dirty="0" smtClean="0"/>
              <a:t>esterno) rispetto al </a:t>
            </a:r>
            <a:r>
              <a:rPr lang="it-IT" dirty="0"/>
              <a:t>costo sostenuto direttamente da chi compie l’azione (costo privato), </a:t>
            </a:r>
            <a:r>
              <a:rPr lang="it-IT" dirty="0" smtClean="0">
                <a:solidFill>
                  <a:srgbClr val="FF0000"/>
                </a:solidFill>
              </a:rPr>
              <a:t>ovvero un </a:t>
            </a:r>
            <a:r>
              <a:rPr lang="it-IT" dirty="0">
                <a:solidFill>
                  <a:srgbClr val="FF0000"/>
                </a:solidFill>
              </a:rPr>
              <a:t>beneficio minore</a:t>
            </a:r>
            <a:r>
              <a:rPr lang="it-IT" dirty="0"/>
              <a:t> per la collettività (beneficio esterno) rispetto al </a:t>
            </a:r>
            <a:r>
              <a:rPr lang="it-IT" dirty="0" smtClean="0"/>
              <a:t>beneficio diretto </a:t>
            </a:r>
            <a:r>
              <a:rPr lang="it-IT" dirty="0"/>
              <a:t>ottenuto dal soggetto che compie l’azione (beneficio privato). 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In assenza di </a:t>
            </a:r>
            <a:r>
              <a:rPr lang="it-IT" dirty="0"/>
              <a:t>meccanismi correttivi, l’esternalità negativa comporta un </a:t>
            </a:r>
            <a:r>
              <a:rPr lang="it-IT" dirty="0">
                <a:solidFill>
                  <a:srgbClr val="FF0000"/>
                </a:solidFill>
              </a:rPr>
              <a:t>problema di </a:t>
            </a:r>
            <a:r>
              <a:rPr lang="it-IT" dirty="0" smtClean="0">
                <a:solidFill>
                  <a:srgbClr val="FF0000"/>
                </a:solidFill>
              </a:rPr>
              <a:t>sovra-produzione </a:t>
            </a:r>
            <a:r>
              <a:rPr lang="it-IT" dirty="0" smtClean="0"/>
              <a:t>se legata ad attività produttive </a:t>
            </a:r>
            <a:r>
              <a:rPr lang="it-IT" dirty="0" smtClean="0">
                <a:solidFill>
                  <a:srgbClr val="FF0000"/>
                </a:solidFill>
              </a:rPr>
              <a:t>o di sovra-consumo</a:t>
            </a:r>
            <a:r>
              <a:rPr lang="it-IT" dirty="0" smtClean="0"/>
              <a:t> se legate ad attività di consumo </a:t>
            </a:r>
            <a:r>
              <a:rPr lang="it-IT" dirty="0">
                <a:solidFill>
                  <a:srgbClr val="FF0000"/>
                </a:solidFill>
              </a:rPr>
              <a:t>rispetto all’allocazione </a:t>
            </a:r>
            <a:r>
              <a:rPr lang="it-IT" dirty="0"/>
              <a:t>socialmente </a:t>
            </a:r>
            <a:r>
              <a:rPr lang="it-IT" dirty="0" smtClean="0">
                <a:solidFill>
                  <a:srgbClr val="FF0000"/>
                </a:solidFill>
              </a:rPr>
              <a:t>ottimale</a:t>
            </a:r>
            <a:r>
              <a:rPr lang="it-IT" dirty="0" smtClean="0"/>
              <a:t> in termini di efficienza e benessere.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57186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</a:t>
            </a:r>
            <a:r>
              <a:rPr lang="it-IT" dirty="0" smtClean="0"/>
              <a:t>esternalità, 4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600" dirty="0" smtClean="0">
                <a:solidFill>
                  <a:srgbClr val="FF0000"/>
                </a:solidFill>
              </a:rPr>
              <a:t>Chi </a:t>
            </a:r>
            <a:r>
              <a:rPr lang="it-IT" sz="2600" dirty="0">
                <a:solidFill>
                  <a:srgbClr val="FF0000"/>
                </a:solidFill>
              </a:rPr>
              <a:t>provoca esternalità positive determina un vantaggio</a:t>
            </a:r>
            <a:r>
              <a:rPr lang="it-IT" sz="2600" dirty="0"/>
              <a:t> (</a:t>
            </a:r>
            <a:r>
              <a:rPr lang="it-IT" sz="2600" dirty="0" smtClean="0"/>
              <a:t>economia esterna</a:t>
            </a:r>
            <a:r>
              <a:rPr lang="it-IT" sz="2600" dirty="0"/>
              <a:t>) che si manifesta sotto forma di un </a:t>
            </a:r>
            <a:r>
              <a:rPr lang="it-IT" sz="2600" dirty="0" smtClean="0">
                <a:solidFill>
                  <a:srgbClr val="FF0000"/>
                </a:solidFill>
              </a:rPr>
              <a:t>beneficio </a:t>
            </a:r>
            <a:r>
              <a:rPr lang="it-IT" sz="2600" dirty="0">
                <a:solidFill>
                  <a:srgbClr val="FF0000"/>
                </a:solidFill>
              </a:rPr>
              <a:t>per la collettività</a:t>
            </a:r>
            <a:r>
              <a:rPr lang="it-IT" sz="2600" dirty="0"/>
              <a:t> (</a:t>
            </a:r>
            <a:r>
              <a:rPr lang="it-IT" sz="2600" dirty="0" smtClean="0"/>
              <a:t>beneficio sociale</a:t>
            </a:r>
            <a:r>
              <a:rPr lang="it-IT" sz="2600" dirty="0"/>
              <a:t>) </a:t>
            </a:r>
            <a:r>
              <a:rPr lang="it-IT" sz="2600" dirty="0">
                <a:solidFill>
                  <a:srgbClr val="FF0000"/>
                </a:solidFill>
              </a:rPr>
              <a:t>maggiore </a:t>
            </a:r>
            <a:r>
              <a:rPr lang="it-IT" sz="2600" dirty="0"/>
              <a:t>del beneficio ottenuto da chi compie l’azione </a:t>
            </a:r>
            <a:r>
              <a:rPr lang="it-IT" sz="2600" dirty="0" smtClean="0"/>
              <a:t>virtuosa (</a:t>
            </a:r>
            <a:r>
              <a:rPr lang="it-IT" sz="2600" dirty="0"/>
              <a:t>beneficio privato), ovvero di un </a:t>
            </a:r>
            <a:r>
              <a:rPr lang="it-IT" sz="2600" dirty="0">
                <a:solidFill>
                  <a:srgbClr val="FF0000"/>
                </a:solidFill>
              </a:rPr>
              <a:t>costo per la collettività</a:t>
            </a:r>
            <a:r>
              <a:rPr lang="it-IT" sz="2600" dirty="0"/>
              <a:t> (costo sociale) </a:t>
            </a:r>
            <a:r>
              <a:rPr lang="it-IT" sz="2600" dirty="0" smtClean="0">
                <a:solidFill>
                  <a:srgbClr val="FF0000"/>
                </a:solidFill>
              </a:rPr>
              <a:t>inferiore</a:t>
            </a:r>
            <a:r>
              <a:rPr lang="it-IT" sz="2600" dirty="0" smtClean="0"/>
              <a:t> rispetto </a:t>
            </a:r>
            <a:r>
              <a:rPr lang="it-IT" sz="2600" dirty="0"/>
              <a:t>al costo sostenuto dal soggetto che compiere l’azione (costo privato). </a:t>
            </a:r>
            <a:endParaRPr lang="it-IT" sz="2600" dirty="0" smtClean="0"/>
          </a:p>
          <a:p>
            <a:endParaRPr lang="it-IT" sz="2600" dirty="0" smtClean="0"/>
          </a:p>
          <a:p>
            <a:r>
              <a:rPr lang="it-IT" sz="2600" dirty="0" smtClean="0"/>
              <a:t>In</a:t>
            </a:r>
            <a:r>
              <a:rPr lang="it-IT" sz="2600" dirty="0"/>
              <a:t> </a:t>
            </a:r>
            <a:r>
              <a:rPr lang="it-IT" sz="2600" dirty="0" smtClean="0"/>
              <a:t>assenza </a:t>
            </a:r>
            <a:r>
              <a:rPr lang="it-IT" sz="2600" dirty="0"/>
              <a:t>di meccanismi correttivi, l’esternalità positiva comporta un </a:t>
            </a:r>
            <a:r>
              <a:rPr lang="it-IT" sz="2600" dirty="0">
                <a:solidFill>
                  <a:srgbClr val="FF0000"/>
                </a:solidFill>
              </a:rPr>
              <a:t>problema </a:t>
            </a:r>
            <a:r>
              <a:rPr lang="it-IT" sz="2600" dirty="0" smtClean="0">
                <a:solidFill>
                  <a:srgbClr val="FF0000"/>
                </a:solidFill>
              </a:rPr>
              <a:t>di sotto-produzione</a:t>
            </a:r>
            <a:r>
              <a:rPr lang="it-IT" sz="2600" dirty="0" smtClean="0"/>
              <a:t>, </a:t>
            </a:r>
            <a:r>
              <a:rPr lang="it-IT" sz="2600" dirty="0"/>
              <a:t>se legata ad attività </a:t>
            </a:r>
            <a:r>
              <a:rPr lang="it-IT" sz="2600" dirty="0" smtClean="0"/>
              <a:t>produttive, o di </a:t>
            </a:r>
            <a:r>
              <a:rPr lang="it-IT" sz="2600" dirty="0" smtClean="0">
                <a:solidFill>
                  <a:srgbClr val="FF0000"/>
                </a:solidFill>
              </a:rPr>
              <a:t>sotto-consumo</a:t>
            </a:r>
            <a:r>
              <a:rPr lang="it-IT" sz="2600" dirty="0" smtClean="0"/>
              <a:t>, se legata ad attività di consumo, </a:t>
            </a:r>
            <a:r>
              <a:rPr lang="it-IT" sz="2600" dirty="0"/>
              <a:t>rispetto al livello socialmente ottimale.</a:t>
            </a:r>
          </a:p>
        </p:txBody>
      </p:sp>
    </p:spTree>
    <p:extLst>
      <p:ext uri="{BB962C8B-B14F-4D97-AF65-F5344CB8AC3E}">
        <p14:creationId xmlns:p14="http://schemas.microsoft.com/office/powerpoint/2010/main" val="2466277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Esternalità negative nella produzione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Equilibrio concorrenziale</a:t>
            </a:r>
          </a:p>
          <a:p>
            <a:pPr lvl="1"/>
            <a:r>
              <a:rPr lang="it-IT" dirty="0" smtClean="0"/>
              <a:t>Domanda BMP = u’(x)</a:t>
            </a:r>
          </a:p>
          <a:p>
            <a:pPr lvl="1"/>
            <a:r>
              <a:rPr lang="it-IT" dirty="0" smtClean="0"/>
              <a:t>Offerta CMP = c’(x)</a:t>
            </a:r>
          </a:p>
          <a:p>
            <a:pPr lvl="1"/>
            <a:r>
              <a:rPr lang="it-IT" dirty="0" smtClean="0"/>
              <a:t>Equilibrio (A) p1 = BMP = CMP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Problema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/>
              <a:t>CME (Inquinamento)</a:t>
            </a:r>
          </a:p>
          <a:p>
            <a:pPr lvl="1"/>
            <a:r>
              <a:rPr lang="it-IT" dirty="0" smtClean="0"/>
              <a:t>CMS = CMP + CME</a:t>
            </a:r>
          </a:p>
          <a:p>
            <a:pPr lvl="1"/>
            <a:r>
              <a:rPr lang="it-IT" dirty="0" smtClean="0"/>
              <a:t>Nel punto A: CMS &gt; BMS (= BMP)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Sovra-produzione</a:t>
            </a:r>
            <a:r>
              <a:rPr lang="it-IT" dirty="0"/>
              <a:t> e prezzo troppo basso rispetto al costo effettivo per la </a:t>
            </a:r>
            <a:r>
              <a:rPr lang="it-IT" dirty="0" smtClean="0"/>
              <a:t>collettività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Equilibrio socialmente ottimale </a:t>
            </a:r>
          </a:p>
          <a:p>
            <a:pPr lvl="1"/>
            <a:r>
              <a:rPr lang="it-IT" dirty="0" smtClean="0"/>
              <a:t>CMS = BMS (Punto C)</a:t>
            </a:r>
          </a:p>
          <a:p>
            <a:pPr lvl="1"/>
            <a:r>
              <a:rPr lang="it-IT" dirty="0" smtClean="0"/>
              <a:t>Ridurre la quantità, aumentare il prezzo del fertilizzante </a:t>
            </a:r>
          </a:p>
          <a:p>
            <a:pPr lvl="1"/>
            <a:r>
              <a:rPr lang="it-IT" dirty="0" smtClean="0"/>
              <a:t>Confronto tra A e </a:t>
            </a:r>
            <a:r>
              <a:rPr lang="it-IT" dirty="0" smtClean="0"/>
              <a:t>C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Obiettivo: passare da A </a:t>
            </a:r>
            <a:r>
              <a:rPr lang="it-IT" dirty="0" err="1" smtClean="0">
                <a:solidFill>
                  <a:srgbClr val="FF0000"/>
                </a:solidFill>
              </a:rPr>
              <a:t>a</a:t>
            </a:r>
            <a:r>
              <a:rPr lang="it-IT" dirty="0" smtClean="0">
                <a:solidFill>
                  <a:srgbClr val="FF0000"/>
                </a:solidFill>
              </a:rPr>
              <a:t> C</a:t>
            </a:r>
            <a:endParaRPr lang="it-IT" dirty="0">
              <a:solidFill>
                <a:srgbClr val="FF000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5402" y="1690688"/>
            <a:ext cx="5711652" cy="456765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7752" y="3296452"/>
            <a:ext cx="2286866" cy="46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002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11093"/>
          </a:xfrm>
        </p:spPr>
        <p:txBody>
          <a:bodyPr/>
          <a:lstStyle/>
          <a:p>
            <a:pPr algn="ctr"/>
            <a:r>
              <a:rPr lang="it-IT" dirty="0" smtClean="0"/>
              <a:t>Strumenti possibili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838200" y="1376218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Tassazione </a:t>
            </a:r>
            <a:r>
              <a:rPr lang="it-IT" dirty="0" err="1" smtClean="0">
                <a:solidFill>
                  <a:srgbClr val="FF0000"/>
                </a:solidFill>
              </a:rPr>
              <a:t>Pigouviana</a:t>
            </a:r>
            <a:r>
              <a:rPr lang="it-IT" dirty="0" smtClean="0">
                <a:solidFill>
                  <a:srgbClr val="FF0000"/>
                </a:solidFill>
              </a:rPr>
              <a:t>: </a:t>
            </a:r>
            <a:r>
              <a:rPr lang="it-IT" dirty="0" smtClean="0"/>
              <a:t>Tassare la produzione di fertilizzanti alla fonte (tot euro per tonnellata prodotta)</a:t>
            </a:r>
          </a:p>
          <a:p>
            <a:pPr lvl="1"/>
            <a:endParaRPr lang="it-IT" dirty="0" smtClean="0"/>
          </a:p>
          <a:p>
            <a:pPr lvl="1"/>
            <a:endParaRPr lang="it-IT" dirty="0"/>
          </a:p>
          <a:p>
            <a:pPr lvl="1"/>
            <a:r>
              <a:rPr lang="it-IT" dirty="0" smtClean="0"/>
              <a:t>Se </a:t>
            </a:r>
            <a:r>
              <a:rPr lang="it-IT" i="1" dirty="0" smtClean="0"/>
              <a:t>t = CME</a:t>
            </a:r>
            <a:r>
              <a:rPr lang="it-IT" dirty="0" smtClean="0"/>
              <a:t>, p = c’(x) + t ; p = CMP + CME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Pro</a:t>
            </a:r>
            <a:r>
              <a:rPr lang="it-IT" dirty="0" smtClean="0"/>
              <a:t>: internalizzazione dell’esternalità, meccanismo di «prezzo», incentivo a innovare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Contro</a:t>
            </a:r>
            <a:r>
              <a:rPr lang="it-IT" dirty="0" smtClean="0"/>
              <a:t>: Difficoltà d’implementazione, Evasione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Regolamentazione</a:t>
            </a:r>
            <a:r>
              <a:rPr lang="it-IT" dirty="0" smtClean="0"/>
              <a:t>: Imporre l’istallazione di depuratori, imporre una quota sulla produzione di fertilizzanti</a:t>
            </a:r>
          </a:p>
          <a:p>
            <a:pPr lvl="1"/>
            <a:endParaRPr lang="it-IT" dirty="0" smtClean="0"/>
          </a:p>
          <a:p>
            <a:pPr lvl="1"/>
            <a:endParaRPr lang="it-IT" dirty="0"/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Pro</a:t>
            </a:r>
            <a:r>
              <a:rPr lang="it-IT" dirty="0"/>
              <a:t>: </a:t>
            </a:r>
            <a:r>
              <a:rPr lang="it-IT" dirty="0" smtClean="0"/>
              <a:t>semplicità e immediatezza, controllo diretto (obbligo)</a:t>
            </a:r>
            <a:endParaRPr lang="it-IT" dirty="0"/>
          </a:p>
          <a:p>
            <a:pPr lvl="1"/>
            <a:r>
              <a:rPr lang="it-IT" dirty="0">
                <a:solidFill>
                  <a:srgbClr val="FF0000"/>
                </a:solidFill>
              </a:rPr>
              <a:t>Contro</a:t>
            </a:r>
            <a:r>
              <a:rPr lang="it-IT" dirty="0"/>
              <a:t>: </a:t>
            </a:r>
            <a:r>
              <a:rPr lang="it-IT" dirty="0" smtClean="0"/>
              <a:t>Compressione della libertà di scelta e del meccanismo di mercato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Diritti negoziabili </a:t>
            </a:r>
            <a:r>
              <a:rPr lang="it-IT" dirty="0" smtClean="0"/>
              <a:t>(bonus)</a:t>
            </a:r>
            <a:endParaRPr lang="it-IT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839" y="1981777"/>
            <a:ext cx="2457450" cy="55245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92" y="4041198"/>
            <a:ext cx="102870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753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Esternalità positive nella produzione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509" y="2244173"/>
            <a:ext cx="7841673" cy="403664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675" y="1690688"/>
            <a:ext cx="398145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365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Esternalità negative nel consumo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701" y="1690688"/>
            <a:ext cx="7719309" cy="445625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8695" y="1493982"/>
            <a:ext cx="40005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98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Esternalità positive nel consumo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135" y="2025505"/>
            <a:ext cx="7905743" cy="426445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4612" y="1601642"/>
            <a:ext cx="391477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58639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3744</TotalTime>
  <Words>842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di Office</vt:lpstr>
      <vt:lpstr>Politica economica Lezione 03.23  Esternalità</vt:lpstr>
      <vt:lpstr>Introduzione</vt:lpstr>
      <vt:lpstr>Fallimenti del mercato introduzione</vt:lpstr>
      <vt:lpstr>Le esternalità</vt:lpstr>
      <vt:lpstr>Le esternalità, 2</vt:lpstr>
      <vt:lpstr>Le esternalità, 3</vt:lpstr>
      <vt:lpstr>Le esternalità, 4</vt:lpstr>
      <vt:lpstr>Esternalità negative nella produzione</vt:lpstr>
      <vt:lpstr>Strumenti possibili</vt:lpstr>
      <vt:lpstr>Esternalità positive nella produzione</vt:lpstr>
      <vt:lpstr>Esternalità negative nel consumo</vt:lpstr>
      <vt:lpstr>Esternalità positive nel consumo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198</cp:revision>
  <dcterms:created xsi:type="dcterms:W3CDTF">2020-03-17T15:33:48Z</dcterms:created>
  <dcterms:modified xsi:type="dcterms:W3CDTF">2023-02-23T19:52:46Z</dcterms:modified>
</cp:coreProperties>
</file>