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7" r:id="rId2"/>
    <p:sldId id="358" r:id="rId3"/>
    <p:sldId id="297" r:id="rId4"/>
    <p:sldId id="359" r:id="rId5"/>
    <p:sldId id="343" r:id="rId6"/>
    <p:sldId id="344" r:id="rId7"/>
    <p:sldId id="345" r:id="rId8"/>
    <p:sldId id="346" r:id="rId9"/>
    <p:sldId id="360" r:id="rId10"/>
    <p:sldId id="353" r:id="rId11"/>
    <p:sldId id="349" r:id="rId12"/>
    <p:sldId id="350" r:id="rId13"/>
    <p:sldId id="351" r:id="rId14"/>
    <p:sldId id="352" r:id="rId15"/>
    <p:sldId id="354" r:id="rId16"/>
    <p:sldId id="356" r:id="rId17"/>
    <p:sldId id="355" r:id="rId18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88" autoAdjust="0"/>
    <p:restoredTop sz="94660"/>
  </p:normalViewPr>
  <p:slideViewPr>
    <p:cSldViewPr snapToGrid="0">
      <p:cViewPr varScale="1">
        <p:scale>
          <a:sx n="69" d="100"/>
          <a:sy n="69" d="100"/>
        </p:scale>
        <p:origin x="6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28/02/2023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28/02/2023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28/02/2023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28/02/2023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dirty="0" smtClean="0"/>
              <a:t>Lezione </a:t>
            </a:r>
            <a:r>
              <a:rPr lang="it-IT" sz="4200" dirty="0" smtClean="0"/>
              <a:t>04.23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Beni pubblici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9301018" y="5523345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01.03.2023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071191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Introduzione, 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Laissez faire, efficienza allocativa, </a:t>
            </a:r>
            <a:r>
              <a:rPr lang="it-IT" dirty="0" smtClean="0">
                <a:solidFill>
                  <a:srgbClr val="FF0000"/>
                </a:solidFill>
              </a:rPr>
              <a:t>benessere collettivo</a:t>
            </a:r>
            <a:endParaRPr lang="it-IT" dirty="0" smtClean="0">
              <a:solidFill>
                <a:srgbClr val="FF0000"/>
              </a:solidFill>
            </a:endParaRPr>
          </a:p>
          <a:p>
            <a:r>
              <a:rPr lang="it-IT" dirty="0" smtClean="0"/>
              <a:t>Il mercato perfettamente concorrenziale come assetto ideale capace di generare efficienza allocativa e massimizzazione del </a:t>
            </a:r>
            <a:r>
              <a:rPr lang="it-IT" dirty="0" smtClean="0"/>
              <a:t>benessere</a:t>
            </a:r>
            <a:endParaRPr lang="it-IT" dirty="0" smtClean="0"/>
          </a:p>
          <a:p>
            <a:r>
              <a:rPr lang="it-IT" dirty="0" smtClean="0"/>
              <a:t>L’Economia </a:t>
            </a:r>
            <a:r>
              <a:rPr lang="it-IT" dirty="0" smtClean="0"/>
              <a:t>del benessere come logica della politica economica (utilitarismo)</a:t>
            </a:r>
          </a:p>
          <a:p>
            <a:r>
              <a:rPr lang="it-IT" dirty="0" smtClean="0"/>
              <a:t>Molto </a:t>
            </a:r>
            <a:r>
              <a:rPr lang="it-IT" dirty="0" smtClean="0"/>
              <a:t>spesso il mercato lasciato a sé stesso non porta a un’allocazione piena ed efficiente delle risorse disponibili e alla conseguente massimizzazione del benessere della collettività. </a:t>
            </a:r>
          </a:p>
          <a:p>
            <a:r>
              <a:rPr lang="it-IT" dirty="0" smtClean="0"/>
              <a:t>Queste situazioni ricadono sotto il nome di </a:t>
            </a:r>
            <a:r>
              <a:rPr lang="it-IT" dirty="0" smtClean="0">
                <a:solidFill>
                  <a:srgbClr val="FF0000"/>
                </a:solidFill>
              </a:rPr>
              <a:t>fallimenti del </a:t>
            </a:r>
            <a:r>
              <a:rPr lang="it-IT" dirty="0" smtClean="0">
                <a:solidFill>
                  <a:srgbClr val="FF0000"/>
                </a:solidFill>
              </a:rPr>
              <a:t>mercato </a:t>
            </a:r>
            <a:r>
              <a:rPr lang="it-IT" dirty="0" smtClean="0"/>
              <a:t>(condizione necessaria ma non sufficiente per giustificare l’intervento dello stato nella sfera della produzione, dello scambio, del consumo)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Esternalità</a:t>
            </a:r>
            <a:r>
              <a:rPr lang="it-IT" dirty="0" smtClean="0"/>
              <a:t> come primo esempio di fallimento del mercato.</a:t>
            </a:r>
            <a:endParaRPr lang="it-IT" dirty="0" smtClean="0"/>
          </a:p>
          <a:p>
            <a:pPr marL="457200" lvl="1" indent="0">
              <a:buNone/>
            </a:pPr>
            <a:endParaRPr lang="it-IT" dirty="0"/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84075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Introduzione, </a:t>
            </a:r>
            <a:r>
              <a:rPr lang="it-IT" dirty="0" smtClean="0"/>
              <a:t>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Esternalità </a:t>
            </a:r>
            <a:r>
              <a:rPr lang="it-IT" dirty="0" smtClean="0">
                <a:solidFill>
                  <a:srgbClr val="FF0000"/>
                </a:solidFill>
              </a:rPr>
              <a:t>= </a:t>
            </a:r>
            <a:r>
              <a:rPr lang="it-IT" dirty="0" smtClean="0"/>
              <a:t>situazioni in cui le azioni di un agente economico comportano danni/vantaggi per gli altri, senza che siano previste sanzioni/premi e senza che i prezzi di mercato registrino la situazione.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Esternalità negative nella produzione </a:t>
            </a:r>
            <a:r>
              <a:rPr lang="it-IT" dirty="0" smtClean="0"/>
              <a:t>(inquinamento)</a:t>
            </a:r>
            <a:r>
              <a:rPr lang="it-IT" dirty="0" smtClean="0">
                <a:solidFill>
                  <a:srgbClr val="FF0000"/>
                </a:solidFill>
              </a:rPr>
              <a:t>: CMS &gt; CMP</a:t>
            </a:r>
            <a:r>
              <a:rPr lang="it-IT" dirty="0" smtClean="0"/>
              <a:t>, problema: sovra-produzione (e prezzi troppo bassi), rimedi possibili: tassazione, regolamentazione, creazione di diritti negoziabili. </a:t>
            </a:r>
          </a:p>
          <a:p>
            <a:r>
              <a:rPr lang="it-IT" dirty="0">
                <a:solidFill>
                  <a:srgbClr val="FF0000"/>
                </a:solidFill>
              </a:rPr>
              <a:t>Esternalità </a:t>
            </a:r>
            <a:r>
              <a:rPr lang="it-IT" dirty="0" smtClean="0">
                <a:solidFill>
                  <a:srgbClr val="FF0000"/>
                </a:solidFill>
              </a:rPr>
              <a:t>positive </a:t>
            </a:r>
            <a:r>
              <a:rPr lang="it-IT" dirty="0">
                <a:solidFill>
                  <a:srgbClr val="FF0000"/>
                </a:solidFill>
              </a:rPr>
              <a:t>nella </a:t>
            </a:r>
            <a:r>
              <a:rPr lang="it-IT" dirty="0" smtClean="0">
                <a:solidFill>
                  <a:srgbClr val="FF0000"/>
                </a:solidFill>
              </a:rPr>
              <a:t>produzione </a:t>
            </a:r>
            <a:r>
              <a:rPr lang="it-IT" dirty="0" smtClean="0"/>
              <a:t>(</a:t>
            </a:r>
            <a:r>
              <a:rPr lang="it-IT" dirty="0" smtClean="0"/>
              <a:t>aeroporto pubblico)</a:t>
            </a:r>
            <a:r>
              <a:rPr lang="it-IT" dirty="0" smtClean="0">
                <a:solidFill>
                  <a:srgbClr val="FF0000"/>
                </a:solidFill>
              </a:rPr>
              <a:t>: </a:t>
            </a:r>
            <a:r>
              <a:rPr lang="it-IT" dirty="0">
                <a:solidFill>
                  <a:srgbClr val="FF0000"/>
                </a:solidFill>
              </a:rPr>
              <a:t>CMS </a:t>
            </a:r>
            <a:r>
              <a:rPr lang="it-IT" dirty="0" smtClean="0">
                <a:solidFill>
                  <a:srgbClr val="FF0000"/>
                </a:solidFill>
              </a:rPr>
              <a:t>&lt; </a:t>
            </a:r>
            <a:r>
              <a:rPr lang="it-IT" dirty="0">
                <a:solidFill>
                  <a:srgbClr val="FF0000"/>
                </a:solidFill>
              </a:rPr>
              <a:t>CMP</a:t>
            </a:r>
            <a:r>
              <a:rPr lang="it-IT" dirty="0"/>
              <a:t>, problema: </a:t>
            </a:r>
            <a:r>
              <a:rPr lang="it-IT" dirty="0" smtClean="0"/>
              <a:t>sotto-produzione </a:t>
            </a:r>
            <a:r>
              <a:rPr lang="it-IT" dirty="0"/>
              <a:t>(e prezzi </a:t>
            </a:r>
            <a:r>
              <a:rPr lang="it-IT" dirty="0" smtClean="0"/>
              <a:t>/ costi privati troppo alti), </a:t>
            </a:r>
            <a:r>
              <a:rPr lang="it-IT" dirty="0"/>
              <a:t>rimedi possibili: </a:t>
            </a:r>
            <a:r>
              <a:rPr lang="it-IT" dirty="0" smtClean="0"/>
              <a:t>sussidi / incentivi, </a:t>
            </a:r>
            <a:r>
              <a:rPr lang="it-IT" dirty="0"/>
              <a:t>regolamentazione, </a:t>
            </a:r>
            <a:r>
              <a:rPr lang="it-IT" dirty="0" smtClean="0"/>
              <a:t>intervento pubblico.</a:t>
            </a:r>
          </a:p>
          <a:p>
            <a:r>
              <a:rPr lang="it-IT" dirty="0">
                <a:solidFill>
                  <a:srgbClr val="FF0000"/>
                </a:solidFill>
              </a:rPr>
              <a:t>Esternalità negative </a:t>
            </a:r>
            <a:r>
              <a:rPr lang="it-IT" dirty="0" smtClean="0">
                <a:solidFill>
                  <a:srgbClr val="FF0000"/>
                </a:solidFill>
              </a:rPr>
              <a:t>nel consumo </a:t>
            </a:r>
            <a:r>
              <a:rPr lang="it-IT" dirty="0" smtClean="0"/>
              <a:t>(fumo passivo)</a:t>
            </a:r>
            <a:r>
              <a:rPr lang="it-IT" dirty="0" smtClean="0">
                <a:solidFill>
                  <a:srgbClr val="FF0000"/>
                </a:solidFill>
              </a:rPr>
              <a:t>: BMS &lt; BMP</a:t>
            </a:r>
            <a:r>
              <a:rPr lang="it-IT" dirty="0" smtClean="0"/>
              <a:t>, </a:t>
            </a:r>
            <a:r>
              <a:rPr lang="it-IT" dirty="0"/>
              <a:t>problema: </a:t>
            </a:r>
            <a:r>
              <a:rPr lang="it-IT" dirty="0" smtClean="0"/>
              <a:t>sovra-consumo </a:t>
            </a:r>
            <a:r>
              <a:rPr lang="it-IT" dirty="0"/>
              <a:t>(e prezzi troppo bassi), rimedi possibili: tassazione, </a:t>
            </a:r>
            <a:r>
              <a:rPr lang="it-IT" dirty="0" smtClean="0"/>
              <a:t>regolamentazione / multe / divieti, </a:t>
            </a:r>
            <a:r>
              <a:rPr lang="it-IT" dirty="0" err="1" smtClean="0"/>
              <a:t>nudging</a:t>
            </a:r>
            <a:r>
              <a:rPr lang="it-IT" dirty="0" smtClean="0"/>
              <a:t>. </a:t>
            </a:r>
            <a:endParaRPr lang="it-IT" dirty="0"/>
          </a:p>
          <a:p>
            <a:r>
              <a:rPr lang="it-IT" dirty="0">
                <a:solidFill>
                  <a:srgbClr val="FF0000"/>
                </a:solidFill>
              </a:rPr>
              <a:t>Esternalità positive nella </a:t>
            </a:r>
            <a:r>
              <a:rPr lang="it-IT" dirty="0" smtClean="0">
                <a:solidFill>
                  <a:srgbClr val="FF0000"/>
                </a:solidFill>
              </a:rPr>
              <a:t>produzione </a:t>
            </a:r>
            <a:r>
              <a:rPr lang="it-IT" dirty="0" smtClean="0"/>
              <a:t>(trasporto </a:t>
            </a:r>
            <a:r>
              <a:rPr lang="it-IT" dirty="0" smtClean="0"/>
              <a:t>pubblico / vaccinazione)</a:t>
            </a:r>
            <a:r>
              <a:rPr lang="it-IT" dirty="0" smtClean="0">
                <a:solidFill>
                  <a:srgbClr val="FF0000"/>
                </a:solidFill>
              </a:rPr>
              <a:t>: </a:t>
            </a:r>
            <a:r>
              <a:rPr lang="it-IT" dirty="0" smtClean="0">
                <a:solidFill>
                  <a:srgbClr val="FF0000"/>
                </a:solidFill>
              </a:rPr>
              <a:t>BMS &gt; BMP</a:t>
            </a:r>
            <a:r>
              <a:rPr lang="it-IT" dirty="0" smtClean="0"/>
              <a:t>, </a:t>
            </a:r>
            <a:r>
              <a:rPr lang="it-IT" dirty="0"/>
              <a:t>problema: </a:t>
            </a:r>
            <a:r>
              <a:rPr lang="it-IT" dirty="0" smtClean="0"/>
              <a:t>sotto-consumo </a:t>
            </a:r>
            <a:r>
              <a:rPr lang="it-IT" dirty="0"/>
              <a:t>(e prezzi / costi privati troppo </a:t>
            </a:r>
            <a:r>
              <a:rPr lang="it-IT" dirty="0" smtClean="0"/>
              <a:t>alti), </a:t>
            </a:r>
            <a:r>
              <a:rPr lang="it-IT" dirty="0"/>
              <a:t>rimedi possibili: sussidi / incentivi, regolamentazione, intervento pubblico.</a:t>
            </a:r>
          </a:p>
          <a:p>
            <a:endParaRPr lang="it-IT" dirty="0" smtClean="0"/>
          </a:p>
          <a:p>
            <a:pPr marL="457200" lvl="1" indent="0">
              <a:buNone/>
            </a:pPr>
            <a:endParaRPr lang="it-IT" dirty="0"/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72587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Fallimenti del mercato introduzione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5559320"/>
              </p:ext>
            </p:extLst>
          </p:nvPr>
        </p:nvGraphicFramePr>
        <p:xfrm>
          <a:off x="838200" y="1548534"/>
          <a:ext cx="10515600" cy="463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221933052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3929187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t-IT" sz="1600" dirty="0" smtClean="0"/>
                        <a:t>Situazione ideale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600" dirty="0" smtClean="0"/>
                        <a:t>Mondo</a:t>
                      </a:r>
                      <a:r>
                        <a:rPr lang="it-IT" sz="1600" baseline="0" dirty="0" smtClean="0"/>
                        <a:t> reale (fallimenti del mercato)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62086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Mercati perfetti</a:t>
                      </a:r>
                      <a:r>
                        <a:rPr lang="it-IT" sz="1600" dirty="0" smtClean="0"/>
                        <a:t>: numerosità elevata degli agenti economici, assenza di potere di mercato e di barriere all’entrata e all’uscita, omogeneità/standardizzazione dei beni scambiati;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Mercati imperfetti</a:t>
                      </a:r>
                      <a:r>
                        <a:rPr lang="it-IT" sz="1600" dirty="0" smtClean="0"/>
                        <a:t>: numerosità ridotta degli agenti economici, presenza di potere di mercato e di barriere all’entrata e all’uscita, limitata mobilità dei beni e dei fattori produttivi, differenziazione dei beni scambiati e segmentazione dei mercati; </a:t>
                      </a:r>
                      <a:r>
                        <a:rPr lang="it-IT" sz="1600" dirty="0" smtClean="0">
                          <a:solidFill>
                            <a:srgbClr val="FF0000"/>
                          </a:solidFill>
                        </a:rPr>
                        <a:t>Monopolio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8275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Mercati completi</a:t>
                      </a:r>
                      <a:r>
                        <a:rPr lang="it-IT" sz="1600" dirty="0" smtClean="0"/>
                        <a:t>: per ogni bene o servizio valutato positivamente dalla collettività esistono un mercato e un prezzo (base della scelta);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Mercati incompleti</a:t>
                      </a:r>
                      <a:r>
                        <a:rPr lang="it-IT" sz="1600" dirty="0" smtClean="0"/>
                        <a:t>: esistono beni o servizi valutati positivamente dalla collettività per i quali non esistono un prezzo e un mercato; </a:t>
                      </a:r>
                      <a:r>
                        <a:rPr lang="it-IT" sz="1600" dirty="0" smtClean="0">
                          <a:solidFill>
                            <a:srgbClr val="FF0000"/>
                          </a:solidFill>
                        </a:rPr>
                        <a:t>Esternalità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3870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Perfetta informazione</a:t>
                      </a:r>
                      <a:r>
                        <a:rPr lang="it-IT" sz="1600" dirty="0" smtClean="0"/>
                        <a:t> : gli agenti economici dispongono di tutte le informazioni necessarie a prendere decisioni razionali e consapevoli, l’informazione si distribuisce in maniera simmetrica all’interno del mercato ed è veicolata attraverso i prezzi;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Informazione</a:t>
                      </a:r>
                      <a:r>
                        <a:rPr lang="it-IT" sz="1600" dirty="0" smtClean="0"/>
                        <a:t> </a:t>
                      </a:r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imperfetta</a:t>
                      </a:r>
                      <a:r>
                        <a:rPr lang="it-IT" sz="1600" dirty="0" smtClean="0"/>
                        <a:t> : gli agenti economici NON dispongono di tutte le informazioni necessarie a prendere decisioni razionali e consapevoli, l’informazione si distribuisce in maniera asimmetrica all’interno del mercato e i prezzi non</a:t>
                      </a:r>
                      <a:r>
                        <a:rPr lang="it-IT" sz="1600" baseline="0" dirty="0" smtClean="0"/>
                        <a:t> riflettono correttamente costi e benefici marginali per la collettività</a:t>
                      </a:r>
                      <a:r>
                        <a:rPr lang="it-IT" sz="1600" dirty="0" smtClean="0"/>
                        <a:t>;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79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i="1" dirty="0" smtClean="0">
                          <a:solidFill>
                            <a:srgbClr val="FF0000"/>
                          </a:solidFill>
                        </a:rPr>
                        <a:t>Beni privati </a:t>
                      </a:r>
                      <a:r>
                        <a:rPr lang="it-IT" sz="1600" b="1" dirty="0" smtClean="0"/>
                        <a:t>: per tutti i beni e servizi è possibile stabilire definire e far valere diritti di proprietà.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i="1" dirty="0" smtClean="0">
                          <a:solidFill>
                            <a:srgbClr val="FF0000"/>
                          </a:solidFill>
                        </a:rPr>
                        <a:t>Beni pubblici / Beni comuni</a:t>
                      </a:r>
                      <a:r>
                        <a:rPr lang="it-IT" sz="1600" b="1" dirty="0" smtClean="0"/>
                        <a:t>: per alcuni beni e servizi NON è possibile stabilire definire e far valere diritti di proprietà.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48863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1918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Introduzione ai beni </a:t>
            </a:r>
            <a:r>
              <a:rPr lang="it-IT" dirty="0" smtClean="0"/>
              <a:t>pubblici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67539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TUTTI I BENI </a:t>
            </a:r>
            <a:r>
              <a:rPr lang="it-IT" dirty="0" smtClean="0">
                <a:solidFill>
                  <a:srgbClr val="FF0000"/>
                </a:solidFill>
              </a:rPr>
              <a:t>possono </a:t>
            </a:r>
            <a:r>
              <a:rPr lang="it-IT" dirty="0">
                <a:solidFill>
                  <a:srgbClr val="FF0000"/>
                </a:solidFill>
              </a:rPr>
              <a:t>essere classificati in base a due </a:t>
            </a:r>
            <a:r>
              <a:rPr lang="it-IT" dirty="0" smtClean="0">
                <a:solidFill>
                  <a:srgbClr val="FF0000"/>
                </a:solidFill>
              </a:rPr>
              <a:t>caratteristiche.</a:t>
            </a:r>
            <a:endParaRPr lang="it-IT" dirty="0" smtClean="0"/>
          </a:p>
          <a:p>
            <a:endParaRPr lang="it-IT" dirty="0" smtClean="0"/>
          </a:p>
          <a:p>
            <a:r>
              <a:rPr lang="it-IT" dirty="0" smtClean="0"/>
              <a:t>L’</a:t>
            </a:r>
            <a:r>
              <a:rPr lang="it-IT" dirty="0" smtClean="0">
                <a:solidFill>
                  <a:srgbClr val="FF0000"/>
                </a:solidFill>
              </a:rPr>
              <a:t>escludibilità</a:t>
            </a:r>
            <a:r>
              <a:rPr lang="it-IT" dirty="0" smtClean="0"/>
              <a:t> </a:t>
            </a:r>
            <a:r>
              <a:rPr lang="it-IT" dirty="0"/>
              <a:t>riguarda la </a:t>
            </a:r>
            <a:r>
              <a:rPr lang="it-IT" dirty="0" smtClean="0"/>
              <a:t>maggiore o minore facilità </a:t>
            </a:r>
            <a:r>
              <a:rPr lang="it-IT" dirty="0"/>
              <a:t>con la </a:t>
            </a:r>
            <a:r>
              <a:rPr lang="it-IT" dirty="0" smtClean="0"/>
              <a:t>quale chi </a:t>
            </a:r>
            <a:r>
              <a:rPr lang="it-IT" dirty="0"/>
              <a:t>utilizza un bene può escludere altri dal farlo. In certi casi, l’esclusione è facile</a:t>
            </a:r>
            <a:r>
              <a:rPr lang="it-IT" dirty="0" smtClean="0"/>
              <a:t>/ poco </a:t>
            </a:r>
            <a:r>
              <a:rPr lang="it-IT" dirty="0"/>
              <a:t>costosa (es. indumenti, automobile per uso privato). In altri casi, </a:t>
            </a:r>
            <a:r>
              <a:rPr lang="it-IT" dirty="0" smtClean="0"/>
              <a:t>l’esclusione è </a:t>
            </a:r>
            <a:r>
              <a:rPr lang="it-IT" dirty="0"/>
              <a:t>difficile/costosa da realizzare (es. terreni non </a:t>
            </a:r>
            <a:r>
              <a:rPr lang="it-IT" dirty="0" smtClean="0"/>
              <a:t>recintati</a:t>
            </a:r>
            <a:r>
              <a:rPr lang="it-IT" dirty="0"/>
              <a:t>, riserve </a:t>
            </a:r>
            <a:r>
              <a:rPr lang="it-IT" dirty="0" smtClean="0"/>
              <a:t>ittiche, boschi</a:t>
            </a:r>
            <a:r>
              <a:rPr lang="it-IT" dirty="0"/>
              <a:t>) o impossibile (es. luce del sole).</a:t>
            </a:r>
          </a:p>
          <a:p>
            <a:endParaRPr lang="it-IT" dirty="0" smtClean="0"/>
          </a:p>
          <a:p>
            <a:r>
              <a:rPr lang="it-IT" dirty="0" smtClean="0"/>
              <a:t>La </a:t>
            </a:r>
            <a:r>
              <a:rPr lang="it-IT" dirty="0" smtClean="0">
                <a:solidFill>
                  <a:srgbClr val="FF0000"/>
                </a:solidFill>
              </a:rPr>
              <a:t>rivalità nel consumo</a:t>
            </a:r>
            <a:r>
              <a:rPr lang="it-IT" dirty="0"/>
              <a:t> </a:t>
            </a:r>
            <a:r>
              <a:rPr lang="it-IT" dirty="0" smtClean="0"/>
              <a:t>riguarda la minore o maggiore possibilità che più individui utilizzino lo stesso bene contemporaneamente, traendone un beneficio</a:t>
            </a:r>
            <a:r>
              <a:rPr lang="it-IT" dirty="0" smtClean="0"/>
              <a:t>. </a:t>
            </a:r>
            <a:r>
              <a:rPr lang="it-IT" dirty="0"/>
              <a:t>Un </a:t>
            </a:r>
            <a:r>
              <a:rPr lang="it-IT" dirty="0" smtClean="0"/>
              <a:t>capo d’abbigliamento </a:t>
            </a:r>
            <a:r>
              <a:rPr lang="it-IT" dirty="0"/>
              <a:t>indossato e una strada trafficata sono due esempi di </a:t>
            </a:r>
            <a:r>
              <a:rPr lang="it-IT" dirty="0" smtClean="0"/>
              <a:t>rivalità assoluta </a:t>
            </a:r>
            <a:r>
              <a:rPr lang="it-IT" dirty="0"/>
              <a:t>o parziale (congestione</a:t>
            </a:r>
            <a:r>
              <a:rPr lang="it-IT" dirty="0" smtClean="0"/>
              <a:t>). </a:t>
            </a:r>
            <a:r>
              <a:rPr lang="it-IT" dirty="0"/>
              <a:t>In caso di non rivalità, più soggetti </a:t>
            </a:r>
            <a:r>
              <a:rPr lang="it-IT" dirty="0" smtClean="0"/>
              <a:t>possono </a:t>
            </a:r>
            <a:r>
              <a:rPr lang="it-IT" dirty="0" smtClean="0"/>
              <a:t>utilizzare lo stesso </a:t>
            </a:r>
            <a:r>
              <a:rPr lang="it-IT" dirty="0"/>
              <a:t>bene nello stesso momento, traendone vantaggio </a:t>
            </a:r>
            <a:r>
              <a:rPr lang="it-IT" dirty="0" smtClean="0"/>
              <a:t>simultaneamente (</a:t>
            </a:r>
            <a:r>
              <a:rPr lang="it-IT" dirty="0"/>
              <a:t>es. film proiettato in una sala cinematografica, marciapiede, </a:t>
            </a:r>
            <a:r>
              <a:rPr lang="it-IT" dirty="0" smtClean="0"/>
              <a:t>autostrada a </a:t>
            </a:r>
            <a:r>
              <a:rPr lang="it-IT" dirty="0"/>
              <a:t>molte corsie). </a:t>
            </a: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096725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Classificazione dei beni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675" y="1681162"/>
            <a:ext cx="9772650" cy="349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828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Beni comuni e bene di club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/>
              <a:t>Chiamiamo </a:t>
            </a:r>
            <a:r>
              <a:rPr lang="it-IT" dirty="0">
                <a:solidFill>
                  <a:srgbClr val="FF0000"/>
                </a:solidFill>
              </a:rPr>
              <a:t>beni comuni</a:t>
            </a:r>
            <a:r>
              <a:rPr lang="it-IT" dirty="0"/>
              <a:t>, i beni non escludibili ma rivali nel consumo. Il </a:t>
            </a:r>
            <a:r>
              <a:rPr lang="it-IT" dirty="0" smtClean="0">
                <a:solidFill>
                  <a:srgbClr val="FF0000"/>
                </a:solidFill>
              </a:rPr>
              <a:t>problema</a:t>
            </a:r>
            <a:r>
              <a:rPr lang="it-IT" dirty="0" smtClean="0"/>
              <a:t> </a:t>
            </a:r>
            <a:r>
              <a:rPr lang="it-IT" dirty="0"/>
              <a:t>associato ai beni comuni, rispetto ai quali è difficile definire </a:t>
            </a:r>
            <a:r>
              <a:rPr lang="it-IT" dirty="0" smtClean="0"/>
              <a:t>i </a:t>
            </a:r>
            <a:r>
              <a:rPr lang="it-IT" dirty="0"/>
              <a:t>diritti di proprietà, è legato, per un verso, al </a:t>
            </a:r>
            <a:r>
              <a:rPr lang="it-IT" dirty="0">
                <a:solidFill>
                  <a:srgbClr val="FF0000"/>
                </a:solidFill>
              </a:rPr>
              <a:t>problema del </a:t>
            </a:r>
            <a:r>
              <a:rPr lang="it-IT" i="1" dirty="0">
                <a:solidFill>
                  <a:srgbClr val="FF0000"/>
                </a:solidFill>
              </a:rPr>
              <a:t>free </a:t>
            </a:r>
            <a:r>
              <a:rPr lang="it-IT" i="1" dirty="0" err="1">
                <a:solidFill>
                  <a:srgbClr val="FF0000"/>
                </a:solidFill>
              </a:rPr>
              <a:t>riding</a:t>
            </a:r>
            <a:r>
              <a:rPr lang="it-IT" i="1" dirty="0">
                <a:solidFill>
                  <a:srgbClr val="FF0000"/>
                </a:solidFill>
              </a:rPr>
              <a:t> </a:t>
            </a:r>
            <a:r>
              <a:rPr lang="it-IT" dirty="0" smtClean="0"/>
              <a:t>per </a:t>
            </a:r>
            <a:r>
              <a:rPr lang="it-IT" dirty="0"/>
              <a:t>l’altro</a:t>
            </a:r>
            <a:r>
              <a:rPr lang="it-IT" dirty="0" smtClean="0"/>
              <a:t>, alla </a:t>
            </a:r>
            <a:r>
              <a:rPr lang="it-IT" i="1" dirty="0">
                <a:solidFill>
                  <a:srgbClr val="FF0000"/>
                </a:solidFill>
              </a:rPr>
              <a:t>tragedia dei beni comuni</a:t>
            </a:r>
            <a:r>
              <a:rPr lang="it-IT" dirty="0"/>
              <a:t>, la possibilità che i singoli sovra-utilizzino il bene, </a:t>
            </a:r>
            <a:r>
              <a:rPr lang="it-IT" dirty="0" smtClean="0"/>
              <a:t>rispetto al </a:t>
            </a:r>
            <a:r>
              <a:rPr lang="it-IT" dirty="0"/>
              <a:t>livello socialmente ottimale, depauperandolo a danno degli altri e di </a:t>
            </a:r>
            <a:r>
              <a:rPr lang="it-IT" dirty="0" smtClean="0"/>
              <a:t>sé stessi</a:t>
            </a:r>
            <a:r>
              <a:rPr lang="it-IT" dirty="0"/>
              <a:t>. Solo la consapevolezza di questo “danno collaterale”, che si configura </a:t>
            </a:r>
            <a:r>
              <a:rPr lang="it-IT" dirty="0" smtClean="0"/>
              <a:t>nei termini </a:t>
            </a:r>
            <a:r>
              <a:rPr lang="it-IT" dirty="0"/>
              <a:t>di un’esternalità negativa, o la presenza di meccanismi di controllo </a:t>
            </a:r>
            <a:r>
              <a:rPr lang="it-IT" dirty="0" smtClean="0"/>
              <a:t>sociale formali </a:t>
            </a:r>
            <a:r>
              <a:rPr lang="it-IT" dirty="0"/>
              <a:t>o informali possono limitare l’entità del problema</a:t>
            </a:r>
            <a:r>
              <a:rPr lang="it-IT" dirty="0" smtClean="0"/>
              <a:t>.</a:t>
            </a:r>
          </a:p>
          <a:p>
            <a:endParaRPr lang="it-IT" dirty="0" smtClean="0"/>
          </a:p>
          <a:p>
            <a:r>
              <a:rPr lang="it-IT" dirty="0"/>
              <a:t>I beni escludibili e non rivali nel consumo appartengono alla categoria </a:t>
            </a:r>
            <a:r>
              <a:rPr lang="it-IT" dirty="0" smtClean="0"/>
              <a:t>dei </a:t>
            </a:r>
            <a:r>
              <a:rPr lang="it-IT" dirty="0" smtClean="0">
                <a:solidFill>
                  <a:srgbClr val="FF0000"/>
                </a:solidFill>
              </a:rPr>
              <a:t>beni </a:t>
            </a:r>
            <a:r>
              <a:rPr lang="it-IT" dirty="0">
                <a:solidFill>
                  <a:srgbClr val="FF0000"/>
                </a:solidFill>
              </a:rPr>
              <a:t>di “club” </a:t>
            </a:r>
            <a:r>
              <a:rPr lang="it-IT" dirty="0"/>
              <a:t>o tariffabili. Il </a:t>
            </a:r>
            <a:r>
              <a:rPr lang="it-IT" dirty="0" smtClean="0">
                <a:solidFill>
                  <a:srgbClr val="FF0000"/>
                </a:solidFill>
              </a:rPr>
              <a:t>problema</a:t>
            </a:r>
            <a:r>
              <a:rPr lang="it-IT" dirty="0" smtClean="0"/>
              <a:t>, </a:t>
            </a:r>
            <a:r>
              <a:rPr lang="it-IT" dirty="0"/>
              <a:t>in questo caso, è legato </a:t>
            </a:r>
            <a:r>
              <a:rPr lang="it-IT" dirty="0" smtClean="0"/>
              <a:t>alla possibilità </a:t>
            </a:r>
            <a:r>
              <a:rPr lang="it-IT" dirty="0"/>
              <a:t>di escludere soggetti che potrebbero trarre un vantaggio </a:t>
            </a:r>
            <a:r>
              <a:rPr lang="it-IT" dirty="0" smtClean="0"/>
              <a:t>dall’uso del </a:t>
            </a:r>
            <a:r>
              <a:rPr lang="it-IT" dirty="0"/>
              <a:t>bene, senza danneggiare gli altri, ma che non possono pagare l’accesso (</a:t>
            </a:r>
            <a:r>
              <a:rPr lang="it-IT" dirty="0" smtClean="0"/>
              <a:t>il biglietto</a:t>
            </a:r>
            <a:r>
              <a:rPr lang="it-IT" dirty="0"/>
              <a:t>) al bene di “club”. Sovvenzioni e sussidi possono correggere </a:t>
            </a:r>
            <a:r>
              <a:rPr lang="it-IT" dirty="0" smtClean="0"/>
              <a:t>questo problema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4369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Tipologie di beni pubblici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/>
              <a:t>Infine, definiamo </a:t>
            </a:r>
            <a:r>
              <a:rPr lang="it-IT" dirty="0">
                <a:solidFill>
                  <a:srgbClr val="FF0000"/>
                </a:solidFill>
              </a:rPr>
              <a:t>beni pubblici (puri)</a:t>
            </a:r>
            <a:r>
              <a:rPr lang="it-IT" dirty="0"/>
              <a:t> i beni non escludibili e non rivali nel consumo</a:t>
            </a:r>
            <a:r>
              <a:rPr lang="it-IT" dirty="0" smtClean="0"/>
              <a:t>. Non </a:t>
            </a:r>
            <a:r>
              <a:rPr lang="it-IT" dirty="0"/>
              <a:t>escludibilità e non rivalità limitano la possibilità che i privati </a:t>
            </a:r>
            <a:r>
              <a:rPr lang="it-IT" dirty="0" smtClean="0"/>
              <a:t>trovino conveniente </a:t>
            </a:r>
            <a:r>
              <a:rPr lang="it-IT" dirty="0"/>
              <a:t>contribuire personalmente alla produzione di un bene pubblico (</a:t>
            </a:r>
            <a:r>
              <a:rPr lang="it-IT" dirty="0" smtClean="0"/>
              <a:t>per quanto </a:t>
            </a:r>
            <a:r>
              <a:rPr lang="it-IT" dirty="0"/>
              <a:t>utile) in misura sufficiente alle esigenze della collettività </a:t>
            </a:r>
            <a:r>
              <a:rPr lang="it-IT" dirty="0" smtClean="0"/>
              <a:t>L’esempio classico di </a:t>
            </a:r>
            <a:r>
              <a:rPr lang="it-IT" dirty="0"/>
              <a:t>un bene pubblico puro è quello del </a:t>
            </a:r>
            <a:r>
              <a:rPr lang="it-IT" dirty="0" smtClean="0"/>
              <a:t>faro</a:t>
            </a:r>
            <a:endParaRPr lang="it-IT" dirty="0" smtClean="0"/>
          </a:p>
          <a:p>
            <a:endParaRPr lang="it-IT" dirty="0" smtClean="0"/>
          </a:p>
          <a:p>
            <a:r>
              <a:rPr lang="it-IT" dirty="0" smtClean="0"/>
              <a:t>Si </a:t>
            </a:r>
            <a:r>
              <a:rPr lang="it-IT" dirty="0"/>
              <a:t>dicono beni </a:t>
            </a:r>
            <a:r>
              <a:rPr lang="it-IT" dirty="0" err="1" smtClean="0">
                <a:solidFill>
                  <a:srgbClr val="FF0000"/>
                </a:solidFill>
              </a:rPr>
              <a:t>beni</a:t>
            </a:r>
            <a:r>
              <a:rPr lang="it-IT" dirty="0" smtClean="0">
                <a:solidFill>
                  <a:srgbClr val="FF0000"/>
                </a:solidFill>
              </a:rPr>
              <a:t> pubblici </a:t>
            </a:r>
            <a:r>
              <a:rPr lang="it-IT" i="1" dirty="0">
                <a:solidFill>
                  <a:srgbClr val="FF0000"/>
                </a:solidFill>
              </a:rPr>
              <a:t>impuri</a:t>
            </a:r>
            <a:r>
              <a:rPr lang="it-IT" i="1" dirty="0"/>
              <a:t> </a:t>
            </a:r>
            <a:r>
              <a:rPr lang="it-IT" dirty="0"/>
              <a:t>quelli che consentono un certo </a:t>
            </a:r>
            <a:r>
              <a:rPr lang="it-IT" dirty="0" smtClean="0"/>
              <a:t>grado di </a:t>
            </a:r>
            <a:r>
              <a:rPr lang="it-IT" dirty="0"/>
              <a:t>escludibilità. Si dicono </a:t>
            </a:r>
            <a:r>
              <a:rPr lang="it-IT" dirty="0">
                <a:solidFill>
                  <a:srgbClr val="FF0000"/>
                </a:solidFill>
              </a:rPr>
              <a:t>beni pubblici </a:t>
            </a:r>
            <a:r>
              <a:rPr lang="it-IT" i="1" dirty="0">
                <a:solidFill>
                  <a:srgbClr val="FF0000"/>
                </a:solidFill>
              </a:rPr>
              <a:t>misti </a:t>
            </a:r>
            <a:r>
              <a:rPr lang="it-IT" dirty="0"/>
              <a:t>quelli per cui può manifestarsi una certa rivalità </a:t>
            </a:r>
            <a:r>
              <a:rPr lang="it-IT" dirty="0" smtClean="0"/>
              <a:t>nel consumo</a:t>
            </a:r>
            <a:r>
              <a:rPr lang="it-IT" dirty="0"/>
              <a:t>”. Tra i beni pubblici </a:t>
            </a:r>
            <a:r>
              <a:rPr lang="it-IT" dirty="0" smtClean="0"/>
              <a:t>impuri </a:t>
            </a:r>
            <a:r>
              <a:rPr lang="it-IT" dirty="0"/>
              <a:t>possiamo collocare anche quei beni e servizi che lo Stato </a:t>
            </a:r>
            <a:r>
              <a:rPr lang="it-IT" dirty="0" smtClean="0"/>
              <a:t>fornisce ai </a:t>
            </a:r>
            <a:r>
              <a:rPr lang="it-IT" dirty="0"/>
              <a:t>cittadini in risposta a un’esigenza di riduzione della disuguaglianza (trasporto pubblico, </a:t>
            </a:r>
            <a:r>
              <a:rPr lang="it-IT" dirty="0" smtClean="0"/>
              <a:t>sanità pubblica</a:t>
            </a:r>
            <a:r>
              <a:rPr lang="it-IT" dirty="0"/>
              <a:t>, istruzione pubblica</a:t>
            </a:r>
            <a:r>
              <a:rPr lang="it-IT" dirty="0" smtClean="0"/>
              <a:t>) anche se potenzialmente sarebbero escludibili</a:t>
            </a:r>
            <a:r>
              <a:rPr lang="it-IT" dirty="0" smtClean="0"/>
              <a:t>.</a:t>
            </a:r>
          </a:p>
          <a:p>
            <a:endParaRPr lang="it-IT" dirty="0"/>
          </a:p>
          <a:p>
            <a:r>
              <a:rPr lang="it-IT" dirty="0"/>
              <a:t>I </a:t>
            </a:r>
            <a:r>
              <a:rPr lang="it-IT" dirty="0">
                <a:solidFill>
                  <a:srgbClr val="FF0000"/>
                </a:solidFill>
              </a:rPr>
              <a:t>Beni Pubblici Globali (BPG) </a:t>
            </a:r>
            <a:r>
              <a:rPr lang="it-IT" dirty="0"/>
              <a:t>sono quei beni pubblici i cui benefici – o i cui costi – coinvolgono più o meno tutta l'umanità in termini geografici; i cui effetti esprimono una forte componente intergenerazionale; e la cui fornitura richiede una forte componente cooperativa dagli Stati.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553370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000" dirty="0" smtClean="0"/>
              <a:t>Beni pubblici puri come fallimento del mercato</a:t>
            </a:r>
            <a:endParaRPr lang="en-GB" sz="40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Perché classifichiamo i beni pubblici (e in particolare i beni pubblici puri) tra i fallimenti del mercato?</a:t>
            </a:r>
          </a:p>
          <a:p>
            <a:r>
              <a:rPr lang="it-IT" dirty="0" smtClean="0"/>
              <a:t>Perché si tratta di beni che nessuna impresa privata (motivata dall’obiettivo del profitto) troverebbe conveniente produrre (se non per ragioni di marketing). </a:t>
            </a:r>
          </a:p>
          <a:p>
            <a:r>
              <a:rPr lang="it-IT" dirty="0" smtClean="0"/>
              <a:t>Ciò dipende dal fatto che nel caso di un bene non escludibile e non rivale nel consumo, l’impresa privata sosterrebbe i costi di produzione ma rischierebbe di non realizzare alcun ricavo o comunque ricavi insufficienti a realizzare un profitto accettabile. 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Problema del free </a:t>
            </a:r>
            <a:r>
              <a:rPr lang="it-IT" dirty="0" err="1" smtClean="0">
                <a:solidFill>
                  <a:srgbClr val="FF0000"/>
                </a:solidFill>
              </a:rPr>
              <a:t>riding</a:t>
            </a:r>
            <a:r>
              <a:rPr lang="it-IT" dirty="0" smtClean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0592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000" dirty="0" smtClean="0"/>
              <a:t>Problemi associati alla fornitura di beni pubblici</a:t>
            </a:r>
            <a:endParaRPr lang="it-IT" sz="40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/>
              <a:t>L’esistenza dei beni pubblici puri pone un </a:t>
            </a:r>
            <a:r>
              <a:rPr lang="it-IT" dirty="0">
                <a:solidFill>
                  <a:srgbClr val="FF0000"/>
                </a:solidFill>
              </a:rPr>
              <a:t>triplice </a:t>
            </a:r>
            <a:r>
              <a:rPr lang="it-IT" dirty="0" smtClean="0">
                <a:solidFill>
                  <a:srgbClr val="FF0000"/>
                </a:solidFill>
              </a:rPr>
              <a:t>problema</a:t>
            </a:r>
            <a:r>
              <a:rPr lang="it-IT" dirty="0" smtClean="0"/>
              <a:t>: </a:t>
            </a:r>
          </a:p>
          <a:p>
            <a:pPr marL="971550" lvl="1" indent="-514350">
              <a:buFont typeface="+mj-lt"/>
              <a:buAutoNum type="arabicPeriod"/>
            </a:pPr>
            <a:r>
              <a:rPr lang="it-IT" dirty="0" smtClean="0"/>
              <a:t>Determinare la quantità </a:t>
            </a:r>
            <a:r>
              <a:rPr lang="it-IT" dirty="0"/>
              <a:t>socialmente efficiente del bene </a:t>
            </a:r>
            <a:r>
              <a:rPr lang="it-IT" dirty="0" smtClean="0"/>
              <a:t>pubblico; </a:t>
            </a:r>
          </a:p>
          <a:p>
            <a:pPr marL="971550" lvl="1" indent="-514350">
              <a:buFont typeface="+mj-lt"/>
              <a:buAutoNum type="arabicPeriod"/>
            </a:pPr>
            <a:r>
              <a:rPr lang="it-IT" dirty="0" smtClean="0"/>
              <a:t>Finanziare </a:t>
            </a:r>
            <a:r>
              <a:rPr lang="it-IT" dirty="0"/>
              <a:t>i costi di </a:t>
            </a:r>
            <a:r>
              <a:rPr lang="it-IT" dirty="0" smtClean="0"/>
              <a:t>produzione ed esercizio; </a:t>
            </a:r>
          </a:p>
          <a:p>
            <a:pPr marL="971550" lvl="1" indent="-514350">
              <a:buFont typeface="+mj-lt"/>
              <a:buAutoNum type="arabicPeriod"/>
            </a:pPr>
            <a:r>
              <a:rPr lang="it-IT" dirty="0" smtClean="0"/>
              <a:t>Produrre </a:t>
            </a:r>
            <a:r>
              <a:rPr lang="it-IT" dirty="0"/>
              <a:t>materialmente il bene. </a:t>
            </a:r>
            <a:endParaRPr lang="it-IT" dirty="0" smtClean="0"/>
          </a:p>
          <a:p>
            <a:pPr marL="457200" lvl="1" indent="0">
              <a:buNone/>
            </a:pPr>
            <a:endParaRPr lang="it-IT" dirty="0"/>
          </a:p>
          <a:p>
            <a:r>
              <a:rPr lang="it-IT" dirty="0" smtClean="0"/>
              <a:t>La </a:t>
            </a:r>
            <a:r>
              <a:rPr lang="it-IT" dirty="0">
                <a:solidFill>
                  <a:srgbClr val="FF0000"/>
                </a:solidFill>
              </a:rPr>
              <a:t>soluzione</a:t>
            </a:r>
            <a:r>
              <a:rPr lang="it-IT" dirty="0"/>
              <a:t> dei primi due </a:t>
            </a:r>
            <a:r>
              <a:rPr lang="it-IT" dirty="0" smtClean="0"/>
              <a:t>problemi richiede </a:t>
            </a:r>
            <a:r>
              <a:rPr lang="it-IT" dirty="0"/>
              <a:t>l’identificazione di un meccanismo capace di spingere i singoli </a:t>
            </a:r>
            <a:r>
              <a:rPr lang="it-IT" dirty="0" smtClean="0"/>
              <a:t>consumatori/ utenti </a:t>
            </a:r>
            <a:r>
              <a:rPr lang="it-IT" dirty="0"/>
              <a:t>a rivelare la quantità del bene pubblico che desidererebbero </a:t>
            </a:r>
            <a:r>
              <a:rPr lang="it-IT" dirty="0" smtClean="0"/>
              <a:t>consumare e </a:t>
            </a:r>
            <a:r>
              <a:rPr lang="it-IT" dirty="0"/>
              <a:t>il prezzo/contributo che sarebbero disposti a </a:t>
            </a:r>
            <a:r>
              <a:rPr lang="it-IT" dirty="0" smtClean="0"/>
              <a:t>pagare superando il problema del free </a:t>
            </a:r>
            <a:r>
              <a:rPr lang="it-IT" dirty="0" err="1" smtClean="0"/>
              <a:t>riding</a:t>
            </a:r>
            <a:r>
              <a:rPr lang="it-IT" dirty="0" smtClean="0"/>
              <a:t>. </a:t>
            </a:r>
          </a:p>
          <a:p>
            <a:r>
              <a:rPr lang="it-IT" dirty="0" smtClean="0"/>
              <a:t>La </a:t>
            </a:r>
            <a:r>
              <a:rPr lang="it-IT" dirty="0"/>
              <a:t>produzione </a:t>
            </a:r>
            <a:r>
              <a:rPr lang="it-IT" dirty="0" smtClean="0"/>
              <a:t>del bene </a:t>
            </a:r>
            <a:r>
              <a:rPr lang="it-IT" dirty="0"/>
              <a:t>pubblico, una volta risolti i primi due problemi, può essere affidata sia </a:t>
            </a:r>
            <a:r>
              <a:rPr lang="it-IT" dirty="0" smtClean="0"/>
              <a:t>alla Pubblica </a:t>
            </a:r>
            <a:r>
              <a:rPr lang="it-IT" dirty="0"/>
              <a:t>Amministrazione sia ad imprese private opportunamente regolamentate.</a:t>
            </a:r>
          </a:p>
        </p:txBody>
      </p:sp>
    </p:spTree>
    <p:extLst>
      <p:ext uri="{BB962C8B-B14F-4D97-AF65-F5344CB8AC3E}">
        <p14:creationId xmlns:p14="http://schemas.microsoft.com/office/powerpoint/2010/main" val="2382037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000" dirty="0" smtClean="0"/>
              <a:t>Beni pubblici: determinazione quantità ottimale</a:t>
            </a:r>
            <a:endParaRPr lang="it-IT" sz="40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/>
              <a:t>Supponiamo che l’attore pubblico abbia di fronte a sé </a:t>
            </a:r>
            <a:r>
              <a:rPr lang="it-IT" dirty="0">
                <a:solidFill>
                  <a:srgbClr val="FF0000"/>
                </a:solidFill>
              </a:rPr>
              <a:t>due individui </a:t>
            </a:r>
            <a:r>
              <a:rPr lang="it-IT" dirty="0"/>
              <a:t>(o due </a:t>
            </a:r>
            <a:r>
              <a:rPr lang="it-IT" dirty="0" smtClean="0"/>
              <a:t>categorie omogenee </a:t>
            </a:r>
            <a:r>
              <a:rPr lang="it-IT" dirty="0"/>
              <a:t>di individui). </a:t>
            </a:r>
            <a:endParaRPr lang="it-IT" dirty="0" smtClean="0"/>
          </a:p>
          <a:p>
            <a:endParaRPr lang="it-IT" dirty="0"/>
          </a:p>
          <a:p>
            <a:r>
              <a:rPr lang="it-IT" dirty="0" smtClean="0"/>
              <a:t>Ogni </a:t>
            </a:r>
            <a:r>
              <a:rPr lang="it-IT" dirty="0"/>
              <a:t>individuo </a:t>
            </a:r>
            <a:r>
              <a:rPr lang="it-IT" i="1" dirty="0"/>
              <a:t>i </a:t>
            </a:r>
            <a:r>
              <a:rPr lang="it-IT" dirty="0"/>
              <a:t>(</a:t>
            </a:r>
            <a:r>
              <a:rPr lang="it-IT" i="1" dirty="0"/>
              <a:t>i </a:t>
            </a:r>
            <a:r>
              <a:rPr lang="it-IT" dirty="0"/>
              <a:t>= 1, 2) dispone di un </a:t>
            </a:r>
            <a:r>
              <a:rPr lang="it-IT" dirty="0" smtClean="0"/>
              <a:t>reddito dato </a:t>
            </a:r>
            <a:r>
              <a:rPr lang="it-IT" i="1" dirty="0" err="1">
                <a:solidFill>
                  <a:srgbClr val="FF0000"/>
                </a:solidFill>
              </a:rPr>
              <a:t>w</a:t>
            </a:r>
            <a:r>
              <a:rPr lang="it-IT" i="1" baseline="-25000" dirty="0" err="1">
                <a:solidFill>
                  <a:srgbClr val="FF0000"/>
                </a:solidFill>
              </a:rPr>
              <a:t>i</a:t>
            </a:r>
            <a:r>
              <a:rPr lang="it-IT" i="1" dirty="0"/>
              <a:t> </a:t>
            </a:r>
            <a:r>
              <a:rPr lang="it-IT" dirty="0"/>
              <a:t>che può spendere nell’acquisto di beni privati </a:t>
            </a:r>
            <a:r>
              <a:rPr lang="it-IT" i="1" dirty="0">
                <a:solidFill>
                  <a:srgbClr val="FF0000"/>
                </a:solidFill>
              </a:rPr>
              <a:t>x</a:t>
            </a:r>
            <a:r>
              <a:rPr lang="it-IT" i="1" baseline="-25000" dirty="0">
                <a:solidFill>
                  <a:srgbClr val="FF0000"/>
                </a:solidFill>
              </a:rPr>
              <a:t>i</a:t>
            </a:r>
            <a:r>
              <a:rPr lang="it-IT" i="1" dirty="0"/>
              <a:t> </a:t>
            </a:r>
            <a:r>
              <a:rPr lang="it-IT" dirty="0"/>
              <a:t>o utilizzare per </a:t>
            </a:r>
            <a:r>
              <a:rPr lang="it-IT" dirty="0" smtClean="0"/>
              <a:t>contribuire alla </a:t>
            </a:r>
            <a:r>
              <a:rPr lang="it-IT" dirty="0"/>
              <a:t>produzione di beni pubblici </a:t>
            </a:r>
            <a:r>
              <a:rPr lang="it-IT" i="1" dirty="0" err="1">
                <a:solidFill>
                  <a:srgbClr val="FF0000"/>
                </a:solidFill>
              </a:rPr>
              <a:t>g</a:t>
            </a:r>
            <a:r>
              <a:rPr lang="it-IT" i="1" baseline="-25000" dirty="0" err="1">
                <a:solidFill>
                  <a:srgbClr val="FF0000"/>
                </a:solidFill>
              </a:rPr>
              <a:t>i</a:t>
            </a:r>
            <a:r>
              <a:rPr lang="it-IT" i="1" dirty="0">
                <a:solidFill>
                  <a:srgbClr val="FF0000"/>
                </a:solidFill>
              </a:rPr>
              <a:t> </a:t>
            </a:r>
            <a:r>
              <a:rPr lang="it-IT" dirty="0">
                <a:solidFill>
                  <a:srgbClr val="FF0000"/>
                </a:solidFill>
              </a:rPr>
              <a:t>= </a:t>
            </a:r>
            <a:r>
              <a:rPr lang="it-IT" i="1" dirty="0" err="1">
                <a:solidFill>
                  <a:srgbClr val="FF0000"/>
                </a:solidFill>
              </a:rPr>
              <a:t>w</a:t>
            </a:r>
            <a:r>
              <a:rPr lang="it-IT" i="1" baseline="-25000" dirty="0" err="1">
                <a:solidFill>
                  <a:srgbClr val="FF0000"/>
                </a:solidFill>
              </a:rPr>
              <a:t>i</a:t>
            </a:r>
            <a:r>
              <a:rPr lang="it-IT" i="1" dirty="0">
                <a:solidFill>
                  <a:srgbClr val="FF0000"/>
                </a:solidFill>
              </a:rPr>
              <a:t> </a:t>
            </a:r>
            <a:r>
              <a:rPr lang="it-IT" dirty="0">
                <a:solidFill>
                  <a:srgbClr val="FF0000"/>
                </a:solidFill>
              </a:rPr>
              <a:t>– </a:t>
            </a:r>
            <a:r>
              <a:rPr lang="it-IT" i="1" dirty="0">
                <a:solidFill>
                  <a:srgbClr val="FF0000"/>
                </a:solidFill>
              </a:rPr>
              <a:t>x</a:t>
            </a:r>
            <a:r>
              <a:rPr lang="it-IT" baseline="-25000" dirty="0">
                <a:solidFill>
                  <a:srgbClr val="FF0000"/>
                </a:solidFill>
              </a:rPr>
              <a:t>i</a:t>
            </a:r>
            <a:r>
              <a:rPr lang="it-IT" i="1" dirty="0">
                <a:solidFill>
                  <a:srgbClr val="FF0000"/>
                </a:solidFill>
              </a:rPr>
              <a:t> </a:t>
            </a:r>
            <a:r>
              <a:rPr lang="it-IT" dirty="0"/>
              <a:t>(es. tassazione sui rifiuti </a:t>
            </a:r>
            <a:r>
              <a:rPr lang="it-IT" dirty="0" smtClean="0"/>
              <a:t>che contribuisce </a:t>
            </a:r>
            <a:r>
              <a:rPr lang="it-IT" dirty="0"/>
              <a:t>a coprire i costi del servizio di raccolta). </a:t>
            </a:r>
            <a:endParaRPr lang="it-IT" dirty="0" smtClean="0"/>
          </a:p>
          <a:p>
            <a:endParaRPr lang="it-IT" dirty="0" smtClean="0"/>
          </a:p>
          <a:p>
            <a:r>
              <a:rPr lang="it-IT" dirty="0" smtClean="0"/>
              <a:t>La </a:t>
            </a:r>
            <a:r>
              <a:rPr lang="it-IT" dirty="0"/>
              <a:t>quantità complessiva </a:t>
            </a:r>
            <a:r>
              <a:rPr lang="it-IT" dirty="0" smtClean="0"/>
              <a:t>del bene </a:t>
            </a:r>
            <a:r>
              <a:rPr lang="it-IT" dirty="0"/>
              <a:t>pubblico </a:t>
            </a:r>
            <a:r>
              <a:rPr lang="it-IT" i="1" dirty="0"/>
              <a:t>G </a:t>
            </a:r>
            <a:r>
              <a:rPr lang="it-IT" dirty="0"/>
              <a:t>che l’autorità produce dipende dalla somma dei due contributi</a:t>
            </a:r>
          </a:p>
          <a:p>
            <a:pPr marL="0" indent="0" algn="ctr">
              <a:buNone/>
            </a:pPr>
            <a:r>
              <a:rPr lang="it-IT" i="1" dirty="0" smtClean="0">
                <a:solidFill>
                  <a:srgbClr val="FF0000"/>
                </a:solidFill>
              </a:rPr>
              <a:t>G </a:t>
            </a:r>
            <a:r>
              <a:rPr lang="it-IT" dirty="0">
                <a:solidFill>
                  <a:srgbClr val="FF0000"/>
                </a:solidFill>
              </a:rPr>
              <a:t>= </a:t>
            </a:r>
            <a:r>
              <a:rPr lang="it-IT" i="1" dirty="0" smtClean="0">
                <a:solidFill>
                  <a:srgbClr val="FF0000"/>
                </a:solidFill>
              </a:rPr>
              <a:t>g</a:t>
            </a:r>
            <a:r>
              <a:rPr lang="it-IT" i="1" baseline="-25000" dirty="0" smtClean="0">
                <a:solidFill>
                  <a:srgbClr val="FF0000"/>
                </a:solidFill>
              </a:rPr>
              <a:t>1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>
                <a:solidFill>
                  <a:srgbClr val="FF0000"/>
                </a:solidFill>
              </a:rPr>
              <a:t>+ </a:t>
            </a:r>
            <a:r>
              <a:rPr lang="it-IT" i="1" dirty="0" smtClean="0">
                <a:solidFill>
                  <a:srgbClr val="FF0000"/>
                </a:solidFill>
              </a:rPr>
              <a:t>g</a:t>
            </a:r>
            <a:r>
              <a:rPr lang="it-IT" i="1" baseline="-25000" dirty="0" smtClean="0">
                <a:solidFill>
                  <a:srgbClr val="FF0000"/>
                </a:solidFill>
              </a:rPr>
              <a:t>2</a:t>
            </a:r>
            <a:endParaRPr lang="it-IT" dirty="0">
              <a:solidFill>
                <a:srgbClr val="FF0000"/>
              </a:solidFill>
            </a:endParaRPr>
          </a:p>
          <a:p>
            <a:endParaRPr lang="it-IT" dirty="0" smtClean="0"/>
          </a:p>
          <a:p>
            <a:r>
              <a:rPr lang="it-IT" dirty="0" smtClean="0"/>
              <a:t>L’utilità </a:t>
            </a:r>
            <a:r>
              <a:rPr lang="it-IT" dirty="0"/>
              <a:t>del singolo individuo è funzione (crescente) di </a:t>
            </a:r>
            <a:r>
              <a:rPr lang="it-IT" i="1" dirty="0"/>
              <a:t>G </a:t>
            </a:r>
            <a:r>
              <a:rPr lang="it-IT" dirty="0"/>
              <a:t>e di </a:t>
            </a:r>
            <a:r>
              <a:rPr lang="it-IT" i="1" dirty="0" smtClean="0"/>
              <a:t>x</a:t>
            </a:r>
            <a:r>
              <a:rPr lang="it-IT" i="1" baseline="-25000" dirty="0" smtClean="0"/>
              <a:t>i</a:t>
            </a:r>
            <a:r>
              <a:rPr lang="it-IT" i="1" dirty="0" smtClean="0"/>
              <a:t> </a:t>
            </a:r>
          </a:p>
          <a:p>
            <a:pPr marL="0" indent="0" algn="ctr">
              <a:buNone/>
            </a:pPr>
            <a:r>
              <a:rPr lang="it-IT" i="1" dirty="0" err="1" smtClean="0">
                <a:solidFill>
                  <a:srgbClr val="FF0000"/>
                </a:solidFill>
              </a:rPr>
              <a:t>u</a:t>
            </a:r>
            <a:r>
              <a:rPr lang="it-IT" i="1" baseline="-25000" dirty="0" err="1" smtClean="0">
                <a:solidFill>
                  <a:srgbClr val="FF0000"/>
                </a:solidFill>
              </a:rPr>
              <a:t>i</a:t>
            </a:r>
            <a:r>
              <a:rPr lang="it-IT" i="1" dirty="0" smtClean="0">
                <a:solidFill>
                  <a:srgbClr val="FF0000"/>
                </a:solidFill>
              </a:rPr>
              <a:t> </a:t>
            </a:r>
            <a:r>
              <a:rPr lang="it-IT" dirty="0">
                <a:solidFill>
                  <a:srgbClr val="FF0000"/>
                </a:solidFill>
              </a:rPr>
              <a:t>= </a:t>
            </a:r>
            <a:r>
              <a:rPr lang="it-IT" i="1" dirty="0" err="1">
                <a:solidFill>
                  <a:srgbClr val="FF0000"/>
                </a:solidFill>
              </a:rPr>
              <a:t>u</a:t>
            </a:r>
            <a:r>
              <a:rPr lang="it-IT" i="1" baseline="-25000" dirty="0" err="1">
                <a:solidFill>
                  <a:srgbClr val="FF0000"/>
                </a:solidFill>
              </a:rPr>
              <a:t>i</a:t>
            </a:r>
            <a:r>
              <a:rPr lang="it-IT" i="1" dirty="0">
                <a:solidFill>
                  <a:srgbClr val="FF0000"/>
                </a:solidFill>
              </a:rPr>
              <a:t> </a:t>
            </a:r>
            <a:r>
              <a:rPr lang="it-IT" dirty="0">
                <a:solidFill>
                  <a:srgbClr val="FF0000"/>
                </a:solidFill>
              </a:rPr>
              <a:t>(</a:t>
            </a:r>
            <a:r>
              <a:rPr lang="it-IT" i="1" dirty="0">
                <a:solidFill>
                  <a:srgbClr val="FF0000"/>
                </a:solidFill>
              </a:rPr>
              <a:t>G</a:t>
            </a:r>
            <a:r>
              <a:rPr lang="it-IT" dirty="0">
                <a:solidFill>
                  <a:srgbClr val="FF0000"/>
                </a:solidFill>
              </a:rPr>
              <a:t>, </a:t>
            </a:r>
            <a:r>
              <a:rPr lang="it-IT" i="1" dirty="0">
                <a:solidFill>
                  <a:srgbClr val="FF0000"/>
                </a:solidFill>
              </a:rPr>
              <a:t>x</a:t>
            </a:r>
            <a:r>
              <a:rPr lang="it-IT" i="1" baseline="-25000" dirty="0">
                <a:solidFill>
                  <a:srgbClr val="FF0000"/>
                </a:solidFill>
              </a:rPr>
              <a:t>i</a:t>
            </a:r>
            <a:r>
              <a:rPr lang="it-IT" dirty="0">
                <a:solidFill>
                  <a:srgbClr val="FF0000"/>
                </a:solidFill>
              </a:rPr>
              <a:t>); </a:t>
            </a:r>
            <a:r>
              <a:rPr lang="it-IT" dirty="0" smtClean="0">
                <a:solidFill>
                  <a:srgbClr val="FF0000"/>
                </a:solidFill>
              </a:rPr>
              <a:t>     </a:t>
            </a:r>
            <a:r>
              <a:rPr lang="it-IT" i="1" dirty="0" err="1" smtClean="0">
                <a:solidFill>
                  <a:srgbClr val="FF0000"/>
                </a:solidFill>
              </a:rPr>
              <a:t>u</a:t>
            </a:r>
            <a:r>
              <a:rPr lang="it-IT" i="1" baseline="-25000" dirty="0" err="1" smtClean="0">
                <a:solidFill>
                  <a:srgbClr val="FF0000"/>
                </a:solidFill>
              </a:rPr>
              <a:t>i</a:t>
            </a:r>
            <a:r>
              <a:rPr lang="it-IT" dirty="0" smtClean="0">
                <a:solidFill>
                  <a:srgbClr val="FF0000"/>
                </a:solidFill>
              </a:rPr>
              <a:t>’(</a:t>
            </a:r>
            <a:r>
              <a:rPr lang="it-IT" i="1" dirty="0">
                <a:solidFill>
                  <a:srgbClr val="FF0000"/>
                </a:solidFill>
              </a:rPr>
              <a:t>G</a:t>
            </a:r>
            <a:r>
              <a:rPr lang="it-IT" dirty="0">
                <a:solidFill>
                  <a:srgbClr val="FF0000"/>
                </a:solidFill>
              </a:rPr>
              <a:t>), </a:t>
            </a:r>
            <a:r>
              <a:rPr lang="it-IT" i="1" dirty="0" err="1">
                <a:solidFill>
                  <a:srgbClr val="FF0000"/>
                </a:solidFill>
              </a:rPr>
              <a:t>u</a:t>
            </a:r>
            <a:r>
              <a:rPr lang="it-IT" i="1" baseline="-25000" dirty="0" err="1">
                <a:solidFill>
                  <a:srgbClr val="FF0000"/>
                </a:solidFill>
              </a:rPr>
              <a:t>i</a:t>
            </a:r>
            <a:r>
              <a:rPr lang="it-IT" dirty="0">
                <a:solidFill>
                  <a:srgbClr val="FF0000"/>
                </a:solidFill>
              </a:rPr>
              <a:t>’</a:t>
            </a:r>
            <a:r>
              <a:rPr lang="it-IT" dirty="0" smtClean="0">
                <a:solidFill>
                  <a:srgbClr val="FF0000"/>
                </a:solidFill>
              </a:rPr>
              <a:t>(</a:t>
            </a:r>
            <a:r>
              <a:rPr lang="it-IT" i="1" dirty="0">
                <a:solidFill>
                  <a:srgbClr val="FF0000"/>
                </a:solidFill>
              </a:rPr>
              <a:t>x</a:t>
            </a:r>
            <a:r>
              <a:rPr lang="it-IT" dirty="0">
                <a:solidFill>
                  <a:srgbClr val="FF0000"/>
                </a:solidFill>
              </a:rPr>
              <a:t>) &gt; </a:t>
            </a:r>
            <a:r>
              <a:rPr lang="it-IT" dirty="0" smtClean="0">
                <a:solidFill>
                  <a:srgbClr val="FF0000"/>
                </a:solidFill>
              </a:rPr>
              <a:t>0</a:t>
            </a:r>
            <a:endParaRPr lang="it-IT" dirty="0">
              <a:solidFill>
                <a:srgbClr val="FF0000"/>
              </a:solidFill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28945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4000" dirty="0"/>
              <a:t>Beni pubblici: determinazione quantità </a:t>
            </a:r>
            <a:r>
              <a:rPr lang="it-IT" sz="4000" dirty="0" smtClean="0"/>
              <a:t>ottimale, 2</a:t>
            </a:r>
            <a:endParaRPr lang="it-IT" sz="40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>
                <a:solidFill>
                  <a:srgbClr val="FF0000"/>
                </a:solidFill>
              </a:rPr>
              <a:t>L’autorità pubblica stabilisce il livello della contribuzione </a:t>
            </a:r>
            <a:r>
              <a:rPr lang="it-IT" dirty="0"/>
              <a:t>tenendo conto della funzione di </a:t>
            </a:r>
            <a:r>
              <a:rPr lang="it-IT" dirty="0" smtClean="0"/>
              <a:t>utilità dei due individui (pesati per l’importanza relativa che la PA attribuisce loro) e dei rispettivi vincoli </a:t>
            </a:r>
            <a:r>
              <a:rPr lang="it-IT" dirty="0"/>
              <a:t>di bilancio individuale (</a:t>
            </a:r>
            <a:r>
              <a:rPr lang="it-IT" i="1" dirty="0"/>
              <a:t>xi </a:t>
            </a:r>
            <a:r>
              <a:rPr lang="it-IT" dirty="0"/>
              <a:t>= </a:t>
            </a:r>
            <a:r>
              <a:rPr lang="it-IT" i="1" dirty="0" err="1"/>
              <a:t>wi</a:t>
            </a:r>
            <a:r>
              <a:rPr lang="it-IT" i="1" dirty="0"/>
              <a:t> </a:t>
            </a:r>
            <a:r>
              <a:rPr lang="it-IT" dirty="0"/>
              <a:t>– </a:t>
            </a:r>
            <a:r>
              <a:rPr lang="it-IT" i="1" dirty="0" err="1"/>
              <a:t>gi</a:t>
            </a:r>
            <a:r>
              <a:rPr lang="it-IT" dirty="0" smtClean="0"/>
              <a:t>). </a:t>
            </a:r>
            <a:endParaRPr lang="it-IT" dirty="0" smtClean="0"/>
          </a:p>
          <a:p>
            <a:r>
              <a:rPr lang="it-IT" dirty="0" smtClean="0"/>
              <a:t>Prima </a:t>
            </a:r>
            <a:r>
              <a:rPr lang="it-IT" dirty="0"/>
              <a:t>di risolvere compiutamente questo problema nel caso generale consideriamo </a:t>
            </a:r>
            <a:r>
              <a:rPr lang="it-IT" dirty="0">
                <a:solidFill>
                  <a:srgbClr val="FF0000"/>
                </a:solidFill>
              </a:rPr>
              <a:t>due situazioni “estreme”</a:t>
            </a:r>
            <a:r>
              <a:rPr lang="it-IT" dirty="0"/>
              <a:t>.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1882" y="4630593"/>
            <a:ext cx="7848600" cy="55245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3228" y="5352471"/>
            <a:ext cx="7858125" cy="447675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9050482" y="4722953"/>
            <a:ext cx="2956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Governo </a:t>
            </a:r>
            <a:r>
              <a:rPr lang="it-IT" dirty="0" err="1" smtClean="0"/>
              <a:t>iper</a:t>
            </a:r>
            <a:r>
              <a:rPr lang="it-IT" dirty="0" smtClean="0"/>
              <a:t>-liberista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9337964" y="5320149"/>
            <a:ext cx="2512291" cy="378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Governo </a:t>
            </a:r>
            <a:r>
              <a:rPr lang="it-IT" dirty="0" err="1" smtClean="0"/>
              <a:t>iper</a:t>
            </a:r>
            <a:r>
              <a:rPr lang="it-IT" dirty="0" smtClean="0"/>
              <a:t>-statalista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5560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4000" dirty="0"/>
              <a:t>Beni pubblici: determinazione quantità ottimale, </a:t>
            </a:r>
            <a:r>
              <a:rPr lang="it-IT" sz="4000" dirty="0" smtClean="0"/>
              <a:t>3</a:t>
            </a:r>
            <a:endParaRPr lang="it-IT" sz="40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515600" cy="4630593"/>
              </a:xfrm>
            </p:spPr>
            <p:txBody>
              <a:bodyPr>
                <a:normAutofit fontScale="92500" lnSpcReduction="10000"/>
              </a:bodyPr>
              <a:lstStyle/>
              <a:p>
                <a:r>
                  <a:rPr lang="it-IT" dirty="0" smtClean="0">
                    <a:solidFill>
                      <a:srgbClr val="FF0000"/>
                    </a:solidFill>
                  </a:rPr>
                  <a:t>Caso generale</a:t>
                </a:r>
                <a:r>
                  <a:rPr lang="it-IT" dirty="0" smtClean="0"/>
                  <a:t>: scelta di </a:t>
                </a:r>
                <a:r>
                  <a:rPr lang="it-IT" i="1" dirty="0" smtClean="0"/>
                  <a:t>g</a:t>
                </a:r>
                <a:r>
                  <a:rPr lang="it-IT" i="1" baseline="-25000" dirty="0" smtClean="0"/>
                  <a:t>1</a:t>
                </a:r>
                <a:r>
                  <a:rPr lang="it-IT" dirty="0" smtClean="0"/>
                  <a:t> e </a:t>
                </a:r>
                <a:r>
                  <a:rPr lang="it-IT" i="1" dirty="0" smtClean="0"/>
                  <a:t>g</a:t>
                </a:r>
                <a:r>
                  <a:rPr lang="it-IT" i="1" baseline="-25000" dirty="0" smtClean="0"/>
                  <a:t>2</a:t>
                </a:r>
                <a:r>
                  <a:rPr lang="it-IT" dirty="0" smtClean="0"/>
                  <a:t> con l’obiettivo di massimizzare una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funzione del benessere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sociale</a:t>
                </a:r>
                <a:r>
                  <a:rPr lang="it-IT" dirty="0" smtClean="0"/>
                  <a:t> (v. appendice) </a:t>
                </a:r>
                <a:r>
                  <a:rPr lang="it-IT" dirty="0" smtClean="0"/>
                  <a:t>costruita sommando le funzioni di utilità dei due individui pesate per la loro «importanza» nella società (approccio utilitaristico alla politica economica)</a:t>
                </a:r>
              </a:p>
              <a:p>
                <a:pPr marL="0" indent="0">
                  <a:buNone/>
                </a:pPr>
                <a:endParaRPr lang="it-IT" i="1" dirty="0" smtClean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it-IT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it-IT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it-IT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max</m:t>
                              </m:r>
                            </m:e>
                            <m:lim>
                              <m:sSub>
                                <m:sSubPr>
                                  <m:ctrlPr>
                                    <a:rPr lang="it-IT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𝑔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it-IT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sSub>
                                <m:sSubPr>
                                  <m:ctrlPr>
                                    <a:rPr lang="it-IT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𝑔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lim>
                          </m:limLow>
                        </m:fName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it-IT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it-IT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it-IT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it-IT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it-IT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it-IT" b="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𝐺</m:t>
                                  </m:r>
                                  <m:r>
                                    <a:rPr lang="it-IT" b="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sSub>
                                    <m:sSubPr>
                                      <m:ctrlPr>
                                        <a:rPr lang="it-IT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it-IT" b="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it-IT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it-IT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it-IT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it-IT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it-IT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it-IT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𝐺</m:t>
                                  </m:r>
                                  <m:r>
                                    <a:rPr lang="it-IT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sSub>
                                    <m:sSubPr>
                                      <m:ctrlPr>
                                        <a:rPr lang="it-IT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it-IT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it-IT" b="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d>
                        </m:e>
                      </m:func>
                    </m:oMath>
                  </m:oMathPara>
                </a14:m>
                <a:endParaRPr lang="it-IT" dirty="0" smtClean="0">
                  <a:solidFill>
                    <a:srgbClr val="FF0000"/>
                  </a:solidFill>
                </a:endParaRPr>
              </a:p>
              <a:p>
                <a:pPr marL="0" indent="0" algn="ctr">
                  <a:buNone/>
                </a:pPr>
                <a:endParaRPr lang="it-IT" dirty="0" smtClean="0">
                  <a:solidFill>
                    <a:srgbClr val="FF0000"/>
                  </a:solidFill>
                </a:endParaRPr>
              </a:p>
              <a:p>
                <a:pPr marL="0" indent="0" algn="ctr">
                  <a:buNone/>
                </a:pPr>
                <a:r>
                  <a:rPr lang="it-IT" dirty="0" smtClean="0">
                    <a:solidFill>
                      <a:srgbClr val="FF0000"/>
                    </a:solidFill>
                  </a:rPr>
                  <a:t>sub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;</m:t>
                    </m:r>
                    <m:sSub>
                      <m:sSub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; 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𝐺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it-IT" dirty="0" smtClean="0"/>
              </a:p>
              <a:p>
                <a:endParaRPr lang="it-IT" dirty="0" smtClean="0"/>
              </a:p>
              <a:p>
                <a:r>
                  <a:rPr lang="it-IT" dirty="0" smtClean="0"/>
                  <a:t>Sostituendo i vincoli nella funzione obiettivo, otteniamo e tenendo conto del vincolo complessivo (soluzione del problema nel libro)</a:t>
                </a:r>
              </a:p>
            </p:txBody>
          </p:sp>
        </mc:Choice>
        <mc:Fallback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515600" cy="4630593"/>
              </a:xfrm>
              <a:blipFill>
                <a:blip r:embed="rId2"/>
                <a:stretch>
                  <a:fillRect l="-928" t="-2632" r="-12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810586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4000" dirty="0"/>
              <a:t>Beni pubblici: determinazione quantità ottimale, </a:t>
            </a:r>
            <a:r>
              <a:rPr lang="it-IT" sz="4000" dirty="0" smtClean="0"/>
              <a:t>4</a:t>
            </a:r>
            <a:endParaRPr lang="it-IT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it-IT" dirty="0" smtClean="0">
                    <a:solidFill>
                      <a:srgbClr val="FF0000"/>
                    </a:solidFill>
                  </a:rPr>
                  <a:t>Condizione di </a:t>
                </a:r>
                <a:r>
                  <a:rPr lang="it-IT" dirty="0" err="1" smtClean="0">
                    <a:solidFill>
                      <a:srgbClr val="FF0000"/>
                    </a:solidFill>
                  </a:rPr>
                  <a:t>Samuelson</a:t>
                </a:r>
                <a:r>
                  <a:rPr lang="it-IT" dirty="0" smtClean="0"/>
                  <a:t> per determinare la quantità del bene pubblico in condizioni di efficienza allocativa </a:t>
                </a:r>
              </a:p>
              <a:p>
                <a:endParaRPr lang="it-IT" i="1" dirty="0" smtClean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1,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d>
                        <m:d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it-IT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  <m:sup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𝐺</m:t>
                          </m:r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</m:d>
                    </m:oMath>
                  </m:oMathPara>
                </a14:m>
                <a:endParaRPr lang="it-IT" dirty="0" smtClean="0"/>
              </a:p>
              <a:p>
                <a:endParaRPr lang="it-IT" dirty="0"/>
              </a:p>
              <a:p>
                <a:r>
                  <a:rPr lang="it-IT" dirty="0" smtClean="0">
                    <a:solidFill>
                      <a:srgbClr val="FF0000"/>
                    </a:solidFill>
                  </a:rPr>
                  <a:t>Confronto</a:t>
                </a:r>
                <a:r>
                  <a:rPr lang="it-IT" dirty="0" smtClean="0"/>
                  <a:t> con la condizione di efficienza per i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beni privati</a:t>
                </a:r>
              </a:p>
              <a:p>
                <a:endParaRPr lang="it-IT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it-IT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it-IT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p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it-IT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𝑝</m:t>
                      </m:r>
                    </m:oMath>
                  </m:oMathPara>
                </a14:m>
                <a:endParaRPr lang="it-IT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82802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Esempio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it-IT" dirty="0" smtClean="0">
                    <a:solidFill>
                      <a:srgbClr val="FF0000"/>
                    </a:solidFill>
                  </a:rPr>
                  <a:t>Bene pubblico: Illuminazione stradale</a:t>
                </a:r>
              </a:p>
              <a:p>
                <a:r>
                  <a:rPr lang="it-IT" dirty="0" smtClean="0"/>
                  <a:t>Il comune, su richiesta di un comitato di cittadini, deve decidere se istallare o meno un nuovo lampione in una strada poco illuminata.</a:t>
                </a:r>
              </a:p>
              <a:p>
                <a:r>
                  <a:rPr lang="it-IT" dirty="0" smtClean="0"/>
                  <a:t>Una volta istallato il lampione, chiunque passi per la strada di notte trarrà vantaggio dall’illuminazione stradale</a:t>
                </a:r>
              </a:p>
              <a:p>
                <a:r>
                  <a:rPr lang="it-IT" dirty="0" smtClean="0"/>
                  <a:t>Costo </a:t>
                </a:r>
                <a:r>
                  <a:rPr lang="it-IT" dirty="0" smtClean="0"/>
                  <a:t>marginale (associato all’installazione di un lampione in più):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&gt;0</m:t>
                    </m:r>
                  </m:oMath>
                </a14:m>
                <a:r>
                  <a:rPr lang="it-IT" dirty="0" smtClean="0"/>
                  <a:t> (G = il totale dei lampioni istallati in città)</a:t>
                </a:r>
              </a:p>
              <a:p>
                <a:r>
                  <a:rPr lang="it-IT" dirty="0" smtClean="0"/>
                  <a:t>Beneficio marginale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1,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it-IT" i="1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2,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it-IT" b="0" i="0" smtClean="0">
                        <a:latin typeface="Cambria Math" panose="02040503050406030204" pitchFamily="18" charset="0"/>
                      </a:rPr>
                      <m:t>&gt;0</m:t>
                    </m:r>
                  </m:oMath>
                </a14:m>
                <a:r>
                  <a:rPr lang="it-IT" dirty="0" smtClean="0"/>
                  <a:t> (utilità aggiuntiva per la collettività se il lampione viene istallato)</a:t>
                </a:r>
              </a:p>
            </p:txBody>
          </p:sp>
        </mc:Choice>
        <mc:Fallback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74298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Esempio</a:t>
            </a:r>
            <a:r>
              <a:rPr lang="it-IT" dirty="0" smtClean="0"/>
              <a:t>, 2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it-IT" dirty="0" smtClean="0"/>
                  <a:t>Alternative possibili: </a:t>
                </a:r>
              </a:p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1,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it-IT" i="1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2,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&gt;</m:t>
                    </m:r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</m:oMath>
                </a14:m>
                <a:r>
                  <a:rPr lang="it-IT" dirty="0" smtClean="0"/>
                  <a:t> Il lampione viene istallato</a:t>
                </a:r>
              </a:p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1,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it-IT" i="1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2,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&lt;</m:t>
                    </m:r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</m:oMath>
                </a14:m>
                <a:r>
                  <a:rPr lang="it-IT" dirty="0"/>
                  <a:t> Il lampione </a:t>
                </a:r>
                <a:r>
                  <a:rPr lang="it-IT" dirty="0" smtClean="0"/>
                  <a:t>non viene istallato</a:t>
                </a:r>
              </a:p>
              <a:p>
                <a:r>
                  <a:rPr lang="it-IT" dirty="0" smtClean="0"/>
                  <a:t>Problemi:</a:t>
                </a:r>
              </a:p>
              <a:p>
                <a:r>
                  <a:rPr lang="it-IT" dirty="0" smtClean="0"/>
                  <a:t>Misurare utilità? Comportamenti opportunistici? </a:t>
                </a:r>
                <a:r>
                  <a:rPr lang="it-IT" dirty="0" smtClean="0"/>
                  <a:t>Dove costruire il lampione? Come assegnare l’appalto? Come </a:t>
                </a:r>
                <a:r>
                  <a:rPr lang="it-IT" dirty="0" smtClean="0"/>
                  <a:t>coprire il costo di produzione?</a:t>
                </a:r>
                <a:r>
                  <a:rPr lang="it-IT" dirty="0"/>
                  <a:t> Vincolo di </a:t>
                </a:r>
                <a:r>
                  <a:rPr lang="it-IT" dirty="0" smtClean="0"/>
                  <a:t>bilancio del comune</a:t>
                </a:r>
                <a:r>
                  <a:rPr lang="it-IT" dirty="0"/>
                  <a:t>? Manutenzione?</a:t>
                </a:r>
                <a:endParaRPr lang="it-IT" dirty="0"/>
              </a:p>
            </p:txBody>
          </p:sp>
        </mc:Choice>
        <mc:Fallback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744082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Beni / servizi </a:t>
            </a:r>
            <a:r>
              <a:rPr lang="it-IT" dirty="0"/>
              <a:t>pubblici: </a:t>
            </a:r>
            <a:r>
              <a:rPr lang="it-IT" dirty="0" smtClean="0"/>
              <a:t>copertura dei costi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Costi totalmente a carico della fiscalità generale</a:t>
            </a:r>
            <a:r>
              <a:rPr lang="it-IT" dirty="0" smtClean="0"/>
              <a:t>, il bene pubblico viene offerto gratuitamente ai cittadini.</a:t>
            </a:r>
          </a:p>
          <a:p>
            <a:r>
              <a:rPr lang="it-IT" dirty="0" smtClean="0"/>
              <a:t>Costi parzialmente a carico della fiscalità generale, i cittadini pagano un </a:t>
            </a:r>
            <a:r>
              <a:rPr lang="it-IT" dirty="0" smtClean="0">
                <a:solidFill>
                  <a:srgbClr val="FF0000"/>
                </a:solidFill>
              </a:rPr>
              <a:t>prezzo politico </a:t>
            </a:r>
            <a:r>
              <a:rPr lang="it-IT" dirty="0" smtClean="0"/>
              <a:t>(fortemente ribassato) per usufruire del bene / servizio pubblico.</a:t>
            </a:r>
          </a:p>
          <a:p>
            <a:r>
              <a:rPr lang="it-IT" dirty="0"/>
              <a:t>Costi parzialmente a carico della fiscalità generale, i cittadini pagano un </a:t>
            </a:r>
            <a:r>
              <a:rPr lang="it-IT" dirty="0">
                <a:solidFill>
                  <a:srgbClr val="FF0000"/>
                </a:solidFill>
              </a:rPr>
              <a:t>prezzo </a:t>
            </a:r>
            <a:r>
              <a:rPr lang="it-IT" dirty="0" smtClean="0">
                <a:solidFill>
                  <a:srgbClr val="FF0000"/>
                </a:solidFill>
              </a:rPr>
              <a:t>pubblico </a:t>
            </a:r>
            <a:r>
              <a:rPr lang="it-IT" dirty="0" smtClean="0"/>
              <a:t>che copre i costi medi di produzione del </a:t>
            </a:r>
            <a:r>
              <a:rPr lang="it-IT" dirty="0"/>
              <a:t>bene / servizio pubblico</a:t>
            </a:r>
            <a:r>
              <a:rPr lang="it-IT" dirty="0" smtClean="0"/>
              <a:t>.</a:t>
            </a:r>
          </a:p>
          <a:p>
            <a:r>
              <a:rPr lang="it-IT" dirty="0" smtClean="0"/>
              <a:t>Gli ultimi due concetto si ricollegano al tema del monopolio naturale che tratteremo nella prossima lezione.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7749548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3810</TotalTime>
  <Words>1734</Words>
  <Application>Microsoft Office PowerPoint</Application>
  <PresentationFormat>Widescreen</PresentationFormat>
  <Paragraphs>108</Paragraphs>
  <Slides>17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Cambria Math</vt:lpstr>
      <vt:lpstr>Tema di Office</vt:lpstr>
      <vt:lpstr>Politica economica Lezione 04.23  Beni pubblici</vt:lpstr>
      <vt:lpstr>Introduzione, 1</vt:lpstr>
      <vt:lpstr>Introduzione, 2</vt:lpstr>
      <vt:lpstr>Fallimenti del mercato introduzione</vt:lpstr>
      <vt:lpstr>Introduzione ai beni pubblici</vt:lpstr>
      <vt:lpstr>Classificazione dei beni</vt:lpstr>
      <vt:lpstr>Beni comuni e bene di club</vt:lpstr>
      <vt:lpstr>Tipologie di beni pubblici</vt:lpstr>
      <vt:lpstr>Beni pubblici puri come fallimento del mercato</vt:lpstr>
      <vt:lpstr>Problemi associati alla fornitura di beni pubblici</vt:lpstr>
      <vt:lpstr>Beni pubblici: determinazione quantità ottimale</vt:lpstr>
      <vt:lpstr>Beni pubblici: determinazione quantità ottimale, 2</vt:lpstr>
      <vt:lpstr>Beni pubblici: determinazione quantità ottimale, 3</vt:lpstr>
      <vt:lpstr>Beni pubblici: determinazione quantità ottimale, 4</vt:lpstr>
      <vt:lpstr>Esempio</vt:lpstr>
      <vt:lpstr>Esempio, 2</vt:lpstr>
      <vt:lpstr>Beni / servizi pubblici: copertura dei costi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213</cp:revision>
  <dcterms:created xsi:type="dcterms:W3CDTF">2020-03-17T15:33:48Z</dcterms:created>
  <dcterms:modified xsi:type="dcterms:W3CDTF">2023-02-28T09:19:42Z</dcterms:modified>
</cp:coreProperties>
</file>