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1" r:id="rId2"/>
    <p:sldId id="349" r:id="rId3"/>
    <p:sldId id="354" r:id="rId4"/>
    <p:sldId id="372" r:id="rId5"/>
    <p:sldId id="355" r:id="rId6"/>
    <p:sldId id="356" r:id="rId7"/>
    <p:sldId id="357" r:id="rId8"/>
    <p:sldId id="359" r:id="rId9"/>
    <p:sldId id="360" r:id="rId10"/>
    <p:sldId id="373" r:id="rId11"/>
    <p:sldId id="361" r:id="rId12"/>
    <p:sldId id="362" r:id="rId13"/>
    <p:sldId id="363" r:id="rId14"/>
    <p:sldId id="364" r:id="rId15"/>
    <p:sldId id="365" r:id="rId16"/>
    <p:sldId id="366" r:id="rId17"/>
    <p:sldId id="368" r:id="rId18"/>
    <p:sldId id="367" r:id="rId19"/>
    <p:sldId id="369" r:id="rId20"/>
    <p:sldId id="370" r:id="rId2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04/03/2023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dati.istat.it/Index.aspx?DataSetCode=DCCN_PILN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List_of_countries_by_GDP_(nominal)_per_capita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hdr.undp.org/en/content/human-development-index-hdi" TargetMode="External"/><Relationship Id="rId2" Type="http://schemas.openxmlformats.org/officeDocument/2006/relationships/hyperlink" Target="https://www4.istat.it/it/benessere-e-sostenibilit%C3%A0/misure-del-benessere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 fontScale="90000"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07.23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Prodotto interno lordo, crescita, inflazione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08.03.2023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84943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Capitolo 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Introduzione. – 3.1. La riduzione della disuguaglianza come obiettivo di policy. – 3.2. Distribuzione del reddito e povertà. – 3.3. Lo Stato sociale. – 3.4. Dal reddito originario al </a:t>
            </a:r>
            <a:r>
              <a:rPr lang="it-IT" dirty="0" smtClean="0"/>
              <a:t>reddito finale</a:t>
            </a:r>
            <a:r>
              <a:rPr lang="it-IT" dirty="0"/>
              <a:t>. – </a:t>
            </a:r>
            <a:r>
              <a:rPr lang="it-IT" dirty="0">
                <a:solidFill>
                  <a:srgbClr val="FF0000"/>
                </a:solidFill>
              </a:rPr>
              <a:t>Appendice I. </a:t>
            </a:r>
            <a:r>
              <a:rPr lang="it-IT" i="1" dirty="0">
                <a:solidFill>
                  <a:srgbClr val="FF0000"/>
                </a:solidFill>
              </a:rPr>
              <a:t>PIL, reddito, inflazione, crescita</a:t>
            </a:r>
            <a:r>
              <a:rPr lang="it-IT" dirty="0"/>
              <a:t>. – Appendice II. </a:t>
            </a:r>
            <a:r>
              <a:rPr lang="it-IT" i="1" dirty="0"/>
              <a:t>Indicatori di </a:t>
            </a:r>
            <a:r>
              <a:rPr lang="it-IT" i="1" dirty="0" smtClean="0"/>
              <a:t>benessere alternativi </a:t>
            </a:r>
            <a:r>
              <a:rPr lang="it-IT" i="1" dirty="0"/>
              <a:t>al PIL</a:t>
            </a:r>
            <a:r>
              <a:rPr lang="it-IT" dirty="0"/>
              <a:t>. – Appendice III. </a:t>
            </a:r>
            <a:r>
              <a:rPr lang="it-IT" i="1" dirty="0"/>
              <a:t>Federico Caffè il </a:t>
            </a:r>
            <a:r>
              <a:rPr lang="it-IT" dirty="0"/>
              <a:t>welfare </a:t>
            </a:r>
            <a:r>
              <a:rPr lang="it-IT" i="1" dirty="0"/>
              <a:t>della dignità</a:t>
            </a:r>
            <a:r>
              <a:rPr lang="it-IT" dirty="0"/>
              <a:t>. – </a:t>
            </a:r>
            <a:r>
              <a:rPr lang="it-IT" i="1" dirty="0"/>
              <a:t>Esercizi</a:t>
            </a:r>
            <a:r>
              <a:rPr lang="it-IT" dirty="0"/>
              <a:t>. – </a:t>
            </a:r>
            <a:r>
              <a:rPr lang="it-IT" i="1" dirty="0" smtClean="0"/>
              <a:t>Domande di </a:t>
            </a:r>
            <a:r>
              <a:rPr lang="it-IT" i="1" dirty="0"/>
              <a:t>ripasso</a:t>
            </a:r>
            <a:r>
              <a:rPr lang="it-IT" dirty="0"/>
              <a:t>. – Riferimenti bibliografici.</a:t>
            </a:r>
          </a:p>
        </p:txBody>
      </p:sp>
    </p:spTree>
    <p:extLst>
      <p:ext uri="{BB962C8B-B14F-4D97-AF65-F5344CB8AC3E}">
        <p14:creationId xmlns:p14="http://schemas.microsoft.com/office/powerpoint/2010/main" val="1866509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Prodotto Interno </a:t>
            </a:r>
            <a:r>
              <a:rPr lang="it-IT" dirty="0" smtClean="0"/>
              <a:t>Lordo,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Prodotto Interno Lordo </a:t>
            </a:r>
            <a:r>
              <a:rPr lang="it-IT" dirty="0" smtClean="0"/>
              <a:t>(in termini nominali) = Valore monetario complessivo dei beni e servizi finali prodotti all’interno di un paese nel corso dell’unità di tempo valutati ai prezzi di mercato correnti</a:t>
            </a:r>
          </a:p>
          <a:p>
            <a:pPr lvl="1"/>
            <a:r>
              <a:rPr lang="it-IT" dirty="0" smtClean="0"/>
              <a:t>Valore monetario: PIL Italiano </a:t>
            </a:r>
            <a:r>
              <a:rPr lang="it-IT" dirty="0" smtClean="0"/>
              <a:t>2021 1.782 </a:t>
            </a:r>
            <a:r>
              <a:rPr lang="it-IT" dirty="0" smtClean="0"/>
              <a:t>miliardi di Euro (</a:t>
            </a:r>
            <a:r>
              <a:rPr lang="it-IT" dirty="0" smtClean="0"/>
              <a:t>circa, fonte ISTAT)</a:t>
            </a:r>
            <a:endParaRPr lang="it-IT" dirty="0" smtClean="0"/>
          </a:p>
          <a:p>
            <a:pPr lvl="1"/>
            <a:r>
              <a:rPr lang="it-IT" dirty="0" smtClean="0"/>
              <a:t>Beni e servizi finali: ? Vedi dopo </a:t>
            </a:r>
          </a:p>
          <a:p>
            <a:pPr lvl="1"/>
            <a:r>
              <a:rPr lang="it-IT" dirty="0" smtClean="0"/>
              <a:t>Prodotti all’interno del paese: dimensione </a:t>
            </a:r>
            <a:r>
              <a:rPr lang="it-IT" dirty="0" smtClean="0"/>
              <a:t>geografica (interno !)</a:t>
            </a:r>
            <a:endParaRPr lang="it-IT" dirty="0" smtClean="0"/>
          </a:p>
          <a:p>
            <a:pPr lvl="1"/>
            <a:r>
              <a:rPr lang="it-IT" dirty="0" smtClean="0"/>
              <a:t>Nel corso dell’unità di tempo: anno solare, trimestre</a:t>
            </a:r>
          </a:p>
          <a:p>
            <a:pPr lvl="1"/>
            <a:r>
              <a:rPr lang="it-IT" dirty="0" smtClean="0"/>
              <a:t>Ai prezzi di mercato: Il mercato come struttura portante dell’economia e luogo d’incontro tra domanda e offerta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64395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5602"/>
          </a:xfrm>
        </p:spPr>
        <p:txBody>
          <a:bodyPr/>
          <a:lstStyle/>
          <a:p>
            <a:pPr algn="ctr"/>
            <a:r>
              <a:rPr lang="it-IT" dirty="0" smtClean="0"/>
              <a:t>PIL nominale Italia</a:t>
            </a:r>
            <a:endParaRPr lang="en-GB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007" y="1341046"/>
            <a:ext cx="6521811" cy="4564466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4330228" y="6181498"/>
            <a:ext cx="35315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https://italiaindati.com/pil-italiano/</a:t>
            </a:r>
          </a:p>
        </p:txBody>
      </p:sp>
    </p:spTree>
    <p:extLst>
      <p:ext uri="{BB962C8B-B14F-4D97-AF65-F5344CB8AC3E}">
        <p14:creationId xmlns:p14="http://schemas.microsoft.com/office/powerpoint/2010/main" val="3240369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Prodotto </a:t>
            </a:r>
            <a:r>
              <a:rPr lang="it-IT" dirty="0" smtClean="0"/>
              <a:t>Interno </a:t>
            </a:r>
            <a:r>
              <a:rPr lang="it-IT" dirty="0" smtClean="0"/>
              <a:t>Lordo,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Perché il PIL è importante?</a:t>
            </a:r>
          </a:p>
          <a:p>
            <a:pPr lvl="1"/>
            <a:r>
              <a:rPr lang="it-IT" dirty="0" smtClean="0"/>
              <a:t>Perché misura (seppur in maniera imperfetta) il livello dell’attività economica all’interno del paese, il valore della ricchezza prodotta, la forza del sistema produttivo, il livello di benessere dei residenti, i redditi pagati ai «fattori» coinvolti nel processo produttivo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Come si calcola il PIL?</a:t>
            </a:r>
            <a:endParaRPr lang="it-IT" dirty="0" smtClean="0"/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Metodo del Valore aggiunto totale </a:t>
            </a:r>
            <a:r>
              <a:rPr lang="it-IT" dirty="0" smtClean="0"/>
              <a:t>(VAT) (MOLTO IMPORTANTE come base per capire il concetto di catena del valore, </a:t>
            </a:r>
            <a:r>
              <a:rPr lang="it-IT" dirty="0" err="1" smtClean="0"/>
              <a:t>supply</a:t>
            </a:r>
            <a:r>
              <a:rPr lang="it-IT" dirty="0" smtClean="0"/>
              <a:t> </a:t>
            </a:r>
            <a:r>
              <a:rPr lang="it-IT" dirty="0" err="1" smtClean="0"/>
              <a:t>chain</a:t>
            </a:r>
            <a:r>
              <a:rPr lang="it-IT" dirty="0" smtClean="0"/>
              <a:t>, global </a:t>
            </a:r>
            <a:r>
              <a:rPr lang="it-IT" dirty="0" err="1" smtClean="0"/>
              <a:t>supply</a:t>
            </a:r>
            <a:r>
              <a:rPr lang="it-IT" dirty="0" smtClean="0"/>
              <a:t> </a:t>
            </a:r>
            <a:r>
              <a:rPr lang="it-IT" dirty="0" err="1" smtClean="0"/>
              <a:t>chain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Metodo del Reddito </a:t>
            </a:r>
            <a:r>
              <a:rPr lang="it-IT" dirty="0" smtClean="0"/>
              <a:t>(MOLTO IMPORTANTE come premessa per parlare di distribuzione del reddito, disuguaglianza, povertà, politiche redistributive)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Metodo della Spesa </a:t>
            </a:r>
            <a:r>
              <a:rPr lang="it-IT" dirty="0" smtClean="0"/>
              <a:t>(MOLTO IMPORTANTE come premessa per parlare di politiche macroeconomiche di stabilizzazione e crescita)</a:t>
            </a:r>
          </a:p>
          <a:p>
            <a:r>
              <a:rPr lang="it-IT" dirty="0">
                <a:solidFill>
                  <a:srgbClr val="FF0000"/>
                </a:solidFill>
              </a:rPr>
              <a:t>Chi calcola il PIL, in pratica, e come?</a:t>
            </a:r>
          </a:p>
          <a:p>
            <a:pPr lvl="1"/>
            <a:r>
              <a:rPr lang="it-IT" dirty="0"/>
              <a:t>ISTAT </a:t>
            </a:r>
            <a:r>
              <a:rPr lang="it-IT" dirty="0">
                <a:hlinkClick r:id="rId2"/>
              </a:rPr>
              <a:t>http://dati.istat.it/Index.aspx?DataSetCode=DCCN_PILN</a:t>
            </a:r>
            <a:endParaRPr lang="it-IT" dirty="0"/>
          </a:p>
          <a:p>
            <a:pPr lvl="1"/>
            <a:r>
              <a:rPr lang="it-IT" dirty="0"/>
              <a:t>Indagini campionarie settoriali e altre fonti</a:t>
            </a:r>
          </a:p>
          <a:p>
            <a:pPr lvl="1"/>
            <a:r>
              <a:rPr lang="it-IT" dirty="0"/>
              <a:t>Complessità di calcolo, stime e revisioni (problema generale per tutte le variabili macroeconomiche), affidabilità delle stime</a:t>
            </a:r>
          </a:p>
          <a:p>
            <a:endParaRPr lang="it-IT" dirty="0" smtClean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40373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Pil Nominale</a:t>
            </a:r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1212783" y="2233061"/>
            <a:ext cx="2088682" cy="99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4108383" y="2233061"/>
            <a:ext cx="2088682" cy="99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6909335" y="2233061"/>
            <a:ext cx="2088682" cy="99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Freccia a destra 7"/>
          <p:cNvSpPr/>
          <p:nvPr/>
        </p:nvSpPr>
        <p:spPr>
          <a:xfrm>
            <a:off x="3473917" y="2403097"/>
            <a:ext cx="462013" cy="2791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Freccia a destra 8"/>
          <p:cNvSpPr/>
          <p:nvPr/>
        </p:nvSpPr>
        <p:spPr>
          <a:xfrm>
            <a:off x="6322193" y="2403097"/>
            <a:ext cx="462013" cy="2791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Freccia a destra 9"/>
          <p:cNvSpPr/>
          <p:nvPr/>
        </p:nvSpPr>
        <p:spPr>
          <a:xfrm>
            <a:off x="9123146" y="2403097"/>
            <a:ext cx="462013" cy="2791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17058" y="2443031"/>
            <a:ext cx="1819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Settore primario</a:t>
            </a:r>
          </a:p>
          <a:p>
            <a:pPr algn="ctr"/>
            <a:r>
              <a:rPr lang="it-IT" dirty="0" smtClean="0"/>
              <a:t>(Agricoltura)</a:t>
            </a:r>
            <a:endParaRPr lang="it-IT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4252762" y="2405595"/>
            <a:ext cx="188494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700" dirty="0" smtClean="0"/>
              <a:t>Settore secondario</a:t>
            </a:r>
          </a:p>
          <a:p>
            <a:pPr algn="ctr"/>
            <a:r>
              <a:rPr lang="it-IT" dirty="0" smtClean="0"/>
              <a:t>(Industria)</a:t>
            </a:r>
            <a:endParaRPr lang="it-IT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7125903" y="2443031"/>
            <a:ext cx="165554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700" dirty="0" smtClean="0"/>
              <a:t>Settore terziario</a:t>
            </a:r>
          </a:p>
          <a:p>
            <a:pPr algn="ctr"/>
            <a:r>
              <a:rPr lang="it-IT" dirty="0" smtClean="0"/>
              <a:t>(Servizi)</a:t>
            </a:r>
            <a:endParaRPr lang="it-IT" dirty="0"/>
          </a:p>
        </p:txBody>
      </p:sp>
      <p:pic>
        <p:nvPicPr>
          <p:cNvPr id="14" name="Immagine 13" descr="3D man leaning on an euro sign isolated over a whit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5352" y="1913136"/>
            <a:ext cx="1387640" cy="1631248"/>
          </a:xfrm>
          <a:prstGeom prst="rect">
            <a:avLst/>
          </a:prstGeom>
        </p:spPr>
      </p:pic>
      <p:sp>
        <p:nvSpPr>
          <p:cNvPr id="16" name="Freccia a sinistra 15"/>
          <p:cNvSpPr/>
          <p:nvPr/>
        </p:nvSpPr>
        <p:spPr>
          <a:xfrm>
            <a:off x="3443390" y="2830424"/>
            <a:ext cx="509337" cy="259882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Freccia a sinistra 16"/>
          <p:cNvSpPr/>
          <p:nvPr/>
        </p:nvSpPr>
        <p:spPr>
          <a:xfrm>
            <a:off x="6251607" y="2829480"/>
            <a:ext cx="509337" cy="259882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Freccia a sinistra 17"/>
          <p:cNvSpPr/>
          <p:nvPr/>
        </p:nvSpPr>
        <p:spPr>
          <a:xfrm>
            <a:off x="9076625" y="2845538"/>
            <a:ext cx="533400" cy="251491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9" name="Immagine 18" descr="File:Location arithmetic vertical.sv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54152" y="2066619"/>
            <a:ext cx="1304014" cy="1304014"/>
          </a:xfrm>
          <a:prstGeom prst="rect">
            <a:avLst/>
          </a:prstGeom>
        </p:spPr>
      </p:pic>
      <p:sp>
        <p:nvSpPr>
          <p:cNvPr id="21" name="Rettangolo 20"/>
          <p:cNvSpPr/>
          <p:nvPr/>
        </p:nvSpPr>
        <p:spPr>
          <a:xfrm>
            <a:off x="3509965" y="2125631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1</a:t>
            </a:r>
          </a:p>
        </p:txBody>
      </p:sp>
      <p:sp>
        <p:nvSpPr>
          <p:cNvPr id="22" name="Rettangolo 21"/>
          <p:cNvSpPr/>
          <p:nvPr/>
        </p:nvSpPr>
        <p:spPr>
          <a:xfrm>
            <a:off x="3504705" y="301750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2</a:t>
            </a:r>
          </a:p>
        </p:txBody>
      </p:sp>
      <p:sp>
        <p:nvSpPr>
          <p:cNvPr id="23" name="Rettangolo 22"/>
          <p:cNvSpPr/>
          <p:nvPr/>
        </p:nvSpPr>
        <p:spPr>
          <a:xfrm>
            <a:off x="6366262" y="2144806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3</a:t>
            </a:r>
          </a:p>
        </p:txBody>
      </p:sp>
      <p:sp>
        <p:nvSpPr>
          <p:cNvPr id="24" name="Rettangolo 23"/>
          <p:cNvSpPr/>
          <p:nvPr/>
        </p:nvSpPr>
        <p:spPr>
          <a:xfrm>
            <a:off x="6364257" y="2971284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4</a:t>
            </a:r>
          </a:p>
        </p:txBody>
      </p:sp>
      <p:sp>
        <p:nvSpPr>
          <p:cNvPr id="25" name="Rettangolo 24"/>
          <p:cNvSpPr/>
          <p:nvPr/>
        </p:nvSpPr>
        <p:spPr>
          <a:xfrm>
            <a:off x="9146408" y="212843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5</a:t>
            </a:r>
          </a:p>
        </p:txBody>
      </p:sp>
      <p:sp>
        <p:nvSpPr>
          <p:cNvPr id="26" name="Rettangolo 25"/>
          <p:cNvSpPr/>
          <p:nvPr/>
        </p:nvSpPr>
        <p:spPr>
          <a:xfrm>
            <a:off x="9147518" y="3032804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6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1317058" y="4023360"/>
            <a:ext cx="99156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Il settore primario vende il COTONE al settore secondario, guadagnando 50 milioni di euro (1 ; 2)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Il secondario trasforma il COTONE in ABBIGLIAMENTO, guadagnando 100 milioni di euro (3 ; 4)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Il terziario vende ai consumatori i vestiti, guadagnando 150 milioni di euro (5 ; 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I beni e i servizi che attraversano la linea di produzione sono chiamati FINALI (C, I, G, X)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I beni e i servizi che non attraversano la linea di produzione si chiamano INTERMEDI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Il PIL tiene conto solo dei beni e servizi finali!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Il PIL può essere misurato a prezzi correnti, a prezzi costanti, o in termini di prezzi PPP (Vedi Box)</a:t>
            </a:r>
          </a:p>
          <a:p>
            <a:endParaRPr lang="it-IT" dirty="0"/>
          </a:p>
        </p:txBody>
      </p:sp>
      <p:sp>
        <p:nvSpPr>
          <p:cNvPr id="28" name="CasellaDiTesto 27"/>
          <p:cNvSpPr txBox="1"/>
          <p:nvPr/>
        </p:nvSpPr>
        <p:spPr>
          <a:xfrm>
            <a:off x="3089309" y="3334107"/>
            <a:ext cx="1434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50 milioni</a:t>
            </a:r>
            <a:endParaRPr lang="it-IT" dirty="0"/>
          </a:p>
        </p:txBody>
      </p:sp>
      <p:sp>
        <p:nvSpPr>
          <p:cNvPr id="29" name="CasellaDiTesto 28"/>
          <p:cNvSpPr txBox="1"/>
          <p:nvPr/>
        </p:nvSpPr>
        <p:spPr>
          <a:xfrm>
            <a:off x="5996539" y="3402136"/>
            <a:ext cx="1443789" cy="370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100 milioni</a:t>
            </a:r>
            <a:endParaRPr lang="it-IT" dirty="0"/>
          </a:p>
        </p:txBody>
      </p:sp>
      <p:sp>
        <p:nvSpPr>
          <p:cNvPr id="30" name="CasellaDiTesto 29"/>
          <p:cNvSpPr txBox="1"/>
          <p:nvPr/>
        </p:nvSpPr>
        <p:spPr>
          <a:xfrm>
            <a:off x="9520097" y="3394638"/>
            <a:ext cx="198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150 milioni</a:t>
            </a:r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9146408" y="1590603"/>
            <a:ext cx="18785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Linea della produzione</a:t>
            </a:r>
            <a:endParaRPr lang="it-IT" sz="1400" dirty="0"/>
          </a:p>
        </p:txBody>
      </p:sp>
    </p:spTree>
    <p:extLst>
      <p:ext uri="{BB962C8B-B14F-4D97-AF65-F5344CB8AC3E}">
        <p14:creationId xmlns:p14="http://schemas.microsoft.com/office/powerpoint/2010/main" val="676824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domanda aggregata e le sue componenti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PIL = C + I + G + X – M</a:t>
            </a:r>
          </a:p>
          <a:p>
            <a:pPr lvl="1"/>
            <a:r>
              <a:rPr lang="it-IT" dirty="0" smtClean="0"/>
              <a:t>C = Consumi finali delle famiglie (e delle istituzioni sociali private senza scopo di lucro al servizio delle famiglie) effettuate sul territorio nazionale nell’acquisto di beni e servizi finali prodotti all’interno e all’estero C = </a:t>
            </a:r>
            <a:r>
              <a:rPr lang="it-IT" dirty="0" err="1" smtClean="0"/>
              <a:t>Cd</a:t>
            </a:r>
            <a:r>
              <a:rPr lang="it-IT" dirty="0" smtClean="0"/>
              <a:t> + </a:t>
            </a:r>
            <a:r>
              <a:rPr lang="it-IT" dirty="0" err="1" smtClean="0"/>
              <a:t>Cf</a:t>
            </a:r>
            <a:r>
              <a:rPr lang="it-IT" dirty="0"/>
              <a:t> </a:t>
            </a:r>
            <a:r>
              <a:rPr lang="it-IT" dirty="0" smtClean="0"/>
              <a:t>– Caratteristiche generali (livello, variabilità, C/PIL)</a:t>
            </a:r>
          </a:p>
          <a:p>
            <a:pPr lvl="1"/>
            <a:r>
              <a:rPr lang="it-IT" dirty="0" smtClean="0"/>
              <a:t>I </a:t>
            </a:r>
            <a:r>
              <a:rPr lang="it-IT" dirty="0"/>
              <a:t>= </a:t>
            </a:r>
            <a:r>
              <a:rPr lang="it-IT" dirty="0" smtClean="0"/>
              <a:t>Investimenti fissi lordi e variazione delle scorte (imprese) effettuate sul territorio nazionale acquistando beni e servizi </a:t>
            </a:r>
            <a:r>
              <a:rPr lang="it-IT" dirty="0"/>
              <a:t>finali prodotti all’interno e </a:t>
            </a:r>
            <a:r>
              <a:rPr lang="it-IT" dirty="0" smtClean="0"/>
              <a:t>all’estero I = Id + </a:t>
            </a:r>
            <a:r>
              <a:rPr lang="it-IT" dirty="0" err="1" smtClean="0"/>
              <a:t>If</a:t>
            </a:r>
            <a:r>
              <a:rPr lang="it-IT" dirty="0" smtClean="0"/>
              <a:t>  </a:t>
            </a:r>
            <a:r>
              <a:rPr lang="it-IT" dirty="0"/>
              <a:t>(livello, variabilità, </a:t>
            </a:r>
            <a:r>
              <a:rPr lang="it-IT" dirty="0" smtClean="0"/>
              <a:t>I/PIL</a:t>
            </a:r>
            <a:r>
              <a:rPr lang="it-IT" dirty="0"/>
              <a:t>)</a:t>
            </a:r>
          </a:p>
          <a:p>
            <a:pPr lvl="1"/>
            <a:r>
              <a:rPr lang="it-IT" dirty="0" smtClean="0"/>
              <a:t>G = Spesa pubblica per l’acquisto di beni e servizi (spesa per consumi finali da parte della AA.PP.) G = Gd + </a:t>
            </a:r>
            <a:r>
              <a:rPr lang="it-IT" dirty="0" err="1" smtClean="0"/>
              <a:t>Gf</a:t>
            </a:r>
            <a:r>
              <a:rPr lang="it-IT" dirty="0" smtClean="0"/>
              <a:t> </a:t>
            </a:r>
            <a:r>
              <a:rPr lang="it-IT" dirty="0"/>
              <a:t>(livello, variabilità, </a:t>
            </a:r>
            <a:r>
              <a:rPr lang="it-IT" dirty="0" smtClean="0"/>
              <a:t>G/PIL)</a:t>
            </a:r>
          </a:p>
          <a:p>
            <a:pPr lvl="1"/>
            <a:r>
              <a:rPr lang="it-IT" dirty="0" smtClean="0"/>
              <a:t>X = Esportazioni di beni e servizi </a:t>
            </a:r>
            <a:r>
              <a:rPr lang="it-IT" dirty="0"/>
              <a:t>(livello, variabilità, </a:t>
            </a:r>
            <a:r>
              <a:rPr lang="it-IT" dirty="0" smtClean="0"/>
              <a:t>X/PIL)</a:t>
            </a:r>
          </a:p>
          <a:p>
            <a:pPr lvl="1"/>
            <a:r>
              <a:rPr lang="it-IT" dirty="0" smtClean="0"/>
              <a:t>M = Importazione di beni e servizi M = </a:t>
            </a:r>
            <a:r>
              <a:rPr lang="it-IT" dirty="0" err="1" smtClean="0"/>
              <a:t>Cf</a:t>
            </a:r>
            <a:r>
              <a:rPr lang="it-IT" dirty="0" smtClean="0"/>
              <a:t> + </a:t>
            </a:r>
            <a:r>
              <a:rPr lang="it-IT" dirty="0" err="1" smtClean="0"/>
              <a:t>If</a:t>
            </a:r>
            <a:r>
              <a:rPr lang="it-IT" dirty="0" smtClean="0"/>
              <a:t> + </a:t>
            </a:r>
            <a:r>
              <a:rPr lang="it-IT" dirty="0" err="1" smtClean="0"/>
              <a:t>Gf</a:t>
            </a:r>
            <a:r>
              <a:rPr lang="it-IT" dirty="0" smtClean="0"/>
              <a:t> </a:t>
            </a:r>
            <a:r>
              <a:rPr lang="it-IT" dirty="0"/>
              <a:t>(livello, variabilità, </a:t>
            </a:r>
            <a:r>
              <a:rPr lang="it-IT" dirty="0" smtClean="0"/>
              <a:t>M/PIL)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PIL = </a:t>
            </a:r>
            <a:r>
              <a:rPr lang="it-IT" dirty="0" err="1" smtClean="0">
                <a:solidFill>
                  <a:srgbClr val="FF0000"/>
                </a:solidFill>
              </a:rPr>
              <a:t>Cd</a:t>
            </a:r>
            <a:r>
              <a:rPr lang="it-IT" dirty="0" smtClean="0">
                <a:solidFill>
                  <a:srgbClr val="FF0000"/>
                </a:solidFill>
              </a:rPr>
              <a:t> + Id + Gd + X</a:t>
            </a:r>
            <a:endParaRPr lang="it-IT" dirty="0">
              <a:solidFill>
                <a:srgbClr val="FF0000"/>
              </a:solidFill>
            </a:endParaRPr>
          </a:p>
          <a:p>
            <a:pPr lvl="1"/>
            <a:endParaRPr lang="it-IT" dirty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68641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PIL </a:t>
            </a:r>
            <a:r>
              <a:rPr lang="it-IT" dirty="0" err="1" smtClean="0"/>
              <a:t>procapite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PIL pro capite = PIL / POP </a:t>
            </a:r>
          </a:p>
          <a:p>
            <a:r>
              <a:rPr lang="it-IT" dirty="0" smtClean="0"/>
              <a:t>Confronto internazionale a prezzi correnti o a prezzi costanti PPP Parità dei poteri d’acquisto (ne riparleremo alla fine del corso, quando affronteremo i tassi di cambio)</a:t>
            </a:r>
          </a:p>
          <a:p>
            <a:r>
              <a:rPr lang="it-IT" dirty="0">
                <a:hlinkClick r:id="rId2"/>
              </a:rPr>
              <a:t>https://en.wikipedia.org/wiki/List_of_countries_by_GDP_(nominal)_</a:t>
            </a:r>
            <a:r>
              <a:rPr lang="it-IT" dirty="0" smtClean="0">
                <a:hlinkClick r:id="rId2"/>
              </a:rPr>
              <a:t>per_capita</a:t>
            </a:r>
            <a:endParaRPr lang="it-IT" dirty="0" smtClean="0"/>
          </a:p>
          <a:p>
            <a:r>
              <a:rPr lang="it-IT" dirty="0" smtClean="0"/>
              <a:t>ES. PIL pro-capite italiano nel </a:t>
            </a:r>
            <a:r>
              <a:rPr lang="it-IT" dirty="0" smtClean="0"/>
              <a:t>2021 </a:t>
            </a:r>
            <a:r>
              <a:rPr lang="it-IT" dirty="0" smtClean="0"/>
              <a:t>(Fonte IMF 32.946 USD posizione 28 su 186 nazioni) – Cosa c’è dietro quel numero?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06113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854" y="721014"/>
            <a:ext cx="8534400" cy="43815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0132" y="3208914"/>
            <a:ext cx="1714500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609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0619" y="566804"/>
            <a:ext cx="7758545" cy="551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983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PIL Pro- capite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ES. </a:t>
            </a:r>
            <a:r>
              <a:rPr lang="it-IT" dirty="0" smtClean="0">
                <a:solidFill>
                  <a:srgbClr val="FF0000"/>
                </a:solidFill>
              </a:rPr>
              <a:t>PIL pro-capite italiano nel 2019 </a:t>
            </a:r>
            <a:r>
              <a:rPr lang="it-IT" dirty="0"/>
              <a:t>35.657 USD (</a:t>
            </a:r>
            <a:r>
              <a:rPr lang="it-IT" dirty="0" smtClean="0"/>
              <a:t>Fonte IMF </a:t>
            </a:r>
            <a:r>
              <a:rPr lang="it-IT" dirty="0" smtClean="0"/>
              <a:t>posizione 29 </a:t>
            </a:r>
            <a:r>
              <a:rPr lang="it-IT" dirty="0" smtClean="0"/>
              <a:t>su 186 nazioni)</a:t>
            </a:r>
          </a:p>
          <a:p>
            <a:r>
              <a:rPr lang="it-IT" dirty="0" smtClean="0"/>
              <a:t>Cosa c’è dietro quel numero?</a:t>
            </a:r>
          </a:p>
          <a:p>
            <a:pPr lvl="1"/>
            <a:r>
              <a:rPr lang="it-IT" dirty="0" smtClean="0"/>
              <a:t>Perché in USD?</a:t>
            </a:r>
          </a:p>
          <a:p>
            <a:pPr lvl="1"/>
            <a:r>
              <a:rPr lang="it-IT" dirty="0" smtClean="0"/>
              <a:t>PIL IT = 1.700 miliardi di euro / 60 milioni di italiani = </a:t>
            </a:r>
            <a:r>
              <a:rPr lang="it-IT" dirty="0" smtClean="0"/>
              <a:t>29.700 </a:t>
            </a:r>
            <a:r>
              <a:rPr lang="it-IT" dirty="0" smtClean="0"/>
              <a:t>EUR anno lordi per persona residente in Italia (circa 31.000 USD se 1 EUR = </a:t>
            </a:r>
            <a:r>
              <a:rPr lang="it-IT" dirty="0" smtClean="0"/>
              <a:t>1.19 </a:t>
            </a:r>
            <a:r>
              <a:rPr lang="it-IT" dirty="0" smtClean="0"/>
              <a:t>USD)</a:t>
            </a:r>
          </a:p>
          <a:p>
            <a:pPr lvl="1"/>
            <a:r>
              <a:rPr lang="it-IT" dirty="0" smtClean="0"/>
              <a:t>29.700 </a:t>
            </a:r>
            <a:r>
              <a:rPr lang="it-IT" dirty="0" smtClean="0"/>
              <a:t>EURO lordi all’anno per persona (in media) significa </a:t>
            </a:r>
            <a:r>
              <a:rPr lang="it-IT" dirty="0" smtClean="0"/>
              <a:t>2.475 </a:t>
            </a:r>
            <a:r>
              <a:rPr lang="it-IT" dirty="0" smtClean="0"/>
              <a:t>EURO lordi al mese per </a:t>
            </a:r>
            <a:r>
              <a:rPr lang="it-IT" dirty="0" smtClean="0"/>
              <a:t>persona, </a:t>
            </a:r>
            <a:r>
              <a:rPr lang="it-IT" dirty="0" smtClean="0"/>
              <a:t>con una pressione fiscale e contributiva del 35% significa </a:t>
            </a:r>
            <a:r>
              <a:rPr lang="it-IT" dirty="0" smtClean="0"/>
              <a:t>1600 </a:t>
            </a:r>
            <a:r>
              <a:rPr lang="it-IT" dirty="0" smtClean="0"/>
              <a:t>EURO netti al mese per persona (Parliamone)</a:t>
            </a:r>
          </a:p>
          <a:p>
            <a:pPr lvl="1"/>
            <a:r>
              <a:rPr lang="it-IT" dirty="0" smtClean="0"/>
              <a:t>Perché </a:t>
            </a:r>
            <a:r>
              <a:rPr lang="it-IT" dirty="0"/>
              <a:t>il PIL pro-capite è usato per i confronti internazionali?</a:t>
            </a:r>
          </a:p>
          <a:p>
            <a:endParaRPr lang="it-IT" dirty="0" smtClean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780317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Problemi inerenti il calcolo del PIL e limiti del PIL come indicatore del benessere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Valore dei beni e dei servizi pubblici?</a:t>
            </a:r>
            <a:r>
              <a:rPr lang="it-IT" dirty="0" smtClean="0"/>
              <a:t> (Non c’è il mercato, v. es. nel libro Difesa e Giustizia)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Economia</a:t>
            </a:r>
            <a:r>
              <a:rPr lang="it-IT" dirty="0" smtClean="0"/>
              <a:t> </a:t>
            </a:r>
            <a:r>
              <a:rPr lang="it-IT" dirty="0" smtClean="0">
                <a:solidFill>
                  <a:srgbClr val="FF0000"/>
                </a:solidFill>
              </a:rPr>
              <a:t>«sommersa»</a:t>
            </a:r>
            <a:r>
              <a:rPr lang="it-IT" dirty="0" smtClean="0"/>
              <a:t> (Attività economiche fuori dal mercato regolare)</a:t>
            </a:r>
          </a:p>
          <a:p>
            <a:pPr lvl="1"/>
            <a:r>
              <a:rPr lang="it-IT" dirty="0" smtClean="0"/>
              <a:t>Economia informale (non osservata)</a:t>
            </a:r>
          </a:p>
          <a:p>
            <a:pPr lvl="1"/>
            <a:r>
              <a:rPr lang="it-IT" dirty="0" smtClean="0"/>
              <a:t>Economia sommersa in senso proprio (da sotto-dichiarazione, da lavoro irregolare)</a:t>
            </a:r>
          </a:p>
          <a:p>
            <a:pPr lvl="1"/>
            <a:r>
              <a:rPr lang="it-IT" dirty="0" smtClean="0"/>
              <a:t>Economia illegale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Esternalità positive e negative?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Dimensioni extra-economiche del benessere?</a:t>
            </a:r>
          </a:p>
          <a:p>
            <a:pPr lvl="1"/>
            <a:r>
              <a:rPr lang="it-IT" dirty="0" smtClean="0"/>
              <a:t>Il BES </a:t>
            </a:r>
            <a:r>
              <a:rPr lang="it-IT" dirty="0">
                <a:hlinkClick r:id="rId2"/>
              </a:rPr>
              <a:t>https://</a:t>
            </a:r>
            <a:r>
              <a:rPr lang="it-IT" dirty="0" smtClean="0">
                <a:hlinkClick r:id="rId2"/>
              </a:rPr>
              <a:t>www4.istat.it/it/benessere-e-sostenibilit%C3%A0/misure-del-benessere</a:t>
            </a:r>
            <a:endParaRPr lang="it-IT" dirty="0" smtClean="0"/>
          </a:p>
          <a:p>
            <a:pPr lvl="1"/>
            <a:r>
              <a:rPr lang="it-IT" dirty="0" smtClean="0"/>
              <a:t>L’indice di sviluppo umano </a:t>
            </a:r>
            <a:r>
              <a:rPr lang="it-IT" dirty="0">
                <a:hlinkClick r:id="rId3"/>
              </a:rPr>
              <a:t>http://hdr.undp.org/en/content/human-development-index-hdi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673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Indice dei prezzi e PIL a prezzi costanti (1)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PIL = P*Y</a:t>
            </a:r>
          </a:p>
          <a:p>
            <a:pPr lvl="1"/>
            <a:r>
              <a:rPr lang="it-IT" dirty="0" smtClean="0"/>
              <a:t>P = Indice generale dei prezzi (Deflatore del PIL)</a:t>
            </a:r>
          </a:p>
          <a:p>
            <a:pPr lvl="1"/>
            <a:r>
              <a:rPr lang="it-IT" dirty="0" smtClean="0"/>
              <a:t>Y = PIL a prezzi costanti o PIL in termini «reali»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L’indice dei prezzi P</a:t>
            </a:r>
            <a:r>
              <a:rPr lang="it-IT" dirty="0" smtClean="0"/>
              <a:t> è un indice statistico che serve a monitorare l’andamento «congiunto» nel tempo dei prezzi di un insieme di beni e servizi, contenuti all’interno di un paniere di riferimento.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Il PIL a prezzi costanti Y</a:t>
            </a:r>
            <a:r>
              <a:rPr lang="it-IT" dirty="0" smtClean="0"/>
              <a:t> è un indice statistico che serve a monitorare l’andamento «congiunto» nel tempo della produzione di beni e servizi finali «in termini reali», ossia al netto dell’andamento dei prezzi di mercato.</a:t>
            </a:r>
          </a:p>
          <a:p>
            <a:endParaRPr lang="it-IT" dirty="0" smtClean="0"/>
          </a:p>
          <a:p>
            <a:r>
              <a:rPr lang="it-IT" dirty="0" smtClean="0"/>
              <a:t>Esistono diverse metodologie per scomporre il PIL nominale nel prodotto tra indice generale dei prezzi e PIL in termini reali. In quanto segue, vedremo uno di questi metodo basato sul calcolo dell’indice dei prezzi di </a:t>
            </a:r>
            <a:r>
              <a:rPr lang="it-IT" dirty="0" err="1" smtClean="0"/>
              <a:t>Laspeyres</a:t>
            </a:r>
            <a:r>
              <a:rPr lang="it-IT" dirty="0" smtClean="0"/>
              <a:t> (v. Appendice I ed esercizi).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6083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Indice dei prezzi e PIL a prezzi </a:t>
            </a:r>
            <a:r>
              <a:rPr lang="it-IT" dirty="0" smtClean="0"/>
              <a:t>costanti, 1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8954" y="2162897"/>
            <a:ext cx="9829800" cy="2181225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1448954" y="467601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dirty="0"/>
              <a:t>PIL a prezzi correnti nel 2017 = (100*5)+(100*10)=1.500</a:t>
            </a:r>
          </a:p>
          <a:p>
            <a:r>
              <a:rPr lang="it-IT" dirty="0"/>
              <a:t>PIL a prezzi correnti nel 2018 = (120*4)+(100*12)=1.680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3473" y="4503882"/>
            <a:ext cx="4429125" cy="990600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7243473" y="5654242"/>
            <a:ext cx="4636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Formula di </a:t>
            </a:r>
            <a:r>
              <a:rPr lang="it-IT" dirty="0" err="1" smtClean="0"/>
              <a:t>Laspeyres</a:t>
            </a:r>
            <a:r>
              <a:rPr lang="it-IT" dirty="0" smtClean="0"/>
              <a:t> per calcolare l’indice dei prezzi P2018 sulla base dell’indice dei prezzi del periodo precedente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46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Indice dei prezzi e PIL a prezzi </a:t>
            </a:r>
            <a:r>
              <a:rPr lang="it-IT" dirty="0" smtClean="0"/>
              <a:t>costanti,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Indice dei prezzi per il 2017 </a:t>
            </a:r>
            <a:r>
              <a:rPr lang="it-IT" dirty="0" smtClean="0">
                <a:solidFill>
                  <a:srgbClr val="FF0000"/>
                </a:solidFill>
              </a:rPr>
              <a:t>P</a:t>
            </a:r>
            <a:r>
              <a:rPr lang="it-IT" baseline="-25000" dirty="0" smtClean="0">
                <a:solidFill>
                  <a:srgbClr val="FF0000"/>
                </a:solidFill>
              </a:rPr>
              <a:t>17</a:t>
            </a:r>
            <a:r>
              <a:rPr lang="it-IT" dirty="0" smtClean="0"/>
              <a:t> </a:t>
            </a:r>
            <a:r>
              <a:rPr lang="it-IT" dirty="0" smtClean="0">
                <a:solidFill>
                  <a:srgbClr val="FF0000"/>
                </a:solidFill>
              </a:rPr>
              <a:t>= 100 </a:t>
            </a:r>
          </a:p>
          <a:p>
            <a:pPr lvl="1"/>
            <a:r>
              <a:rPr lang="it-IT" dirty="0" smtClean="0"/>
              <a:t>Per ipotesi, avendo scelto il 2017 come anno base di riferimento. Il paniere di riferimento contiene i beni A e B.)</a:t>
            </a:r>
          </a:p>
          <a:p>
            <a:r>
              <a:rPr lang="it-IT" dirty="0" smtClean="0"/>
              <a:t>PIL reale per il 2017 </a:t>
            </a:r>
            <a:r>
              <a:rPr lang="it-IT" dirty="0" smtClean="0">
                <a:solidFill>
                  <a:srgbClr val="FF0000"/>
                </a:solidFill>
              </a:rPr>
              <a:t>Y</a:t>
            </a:r>
            <a:r>
              <a:rPr lang="it-IT" baseline="-25000" dirty="0" smtClean="0">
                <a:solidFill>
                  <a:srgbClr val="FF0000"/>
                </a:solidFill>
              </a:rPr>
              <a:t>17</a:t>
            </a:r>
            <a:r>
              <a:rPr lang="it-IT" dirty="0" smtClean="0"/>
              <a:t> = </a:t>
            </a:r>
            <a:r>
              <a:rPr lang="it-IT" dirty="0"/>
              <a:t>(</a:t>
            </a:r>
            <a:r>
              <a:rPr lang="it-IT" dirty="0" smtClean="0"/>
              <a:t>PIL</a:t>
            </a:r>
            <a:r>
              <a:rPr lang="it-IT" baseline="-25000" dirty="0" smtClean="0"/>
              <a:t>17</a:t>
            </a:r>
            <a:r>
              <a:rPr lang="it-IT" dirty="0"/>
              <a:t>) </a:t>
            </a:r>
            <a:r>
              <a:rPr lang="it-IT" dirty="0" smtClean="0"/>
              <a:t>/ </a:t>
            </a:r>
            <a:r>
              <a:rPr lang="it-IT" dirty="0"/>
              <a:t>(</a:t>
            </a:r>
            <a:r>
              <a:rPr lang="it-IT" dirty="0" smtClean="0"/>
              <a:t>P</a:t>
            </a:r>
            <a:r>
              <a:rPr lang="it-IT" baseline="-25000" dirty="0" smtClean="0"/>
              <a:t>17</a:t>
            </a:r>
            <a:r>
              <a:rPr lang="it-IT" dirty="0" smtClean="0"/>
              <a:t>) = 1.500/100 </a:t>
            </a:r>
            <a:r>
              <a:rPr lang="it-IT" dirty="0" smtClean="0">
                <a:solidFill>
                  <a:srgbClr val="FF0000"/>
                </a:solidFill>
              </a:rPr>
              <a:t>= 15</a:t>
            </a:r>
          </a:p>
          <a:p>
            <a:r>
              <a:rPr lang="it-IT" dirty="0"/>
              <a:t>Indice dei prezzi per il </a:t>
            </a:r>
            <a:r>
              <a:rPr lang="it-IT" dirty="0" smtClean="0"/>
              <a:t>2018 secondo la Formula di </a:t>
            </a:r>
            <a:r>
              <a:rPr lang="it-IT" dirty="0" err="1" smtClean="0"/>
              <a:t>Laspeyres</a:t>
            </a:r>
            <a:r>
              <a:rPr lang="it-IT" dirty="0" smtClean="0"/>
              <a:t> (pag. 72)</a:t>
            </a:r>
          </a:p>
          <a:p>
            <a:pPr marL="0" indent="0">
              <a:buNone/>
            </a:pPr>
            <a:r>
              <a:rPr lang="it-IT" dirty="0"/>
              <a:t>	</a:t>
            </a:r>
            <a:r>
              <a:rPr lang="it-IT" dirty="0" smtClean="0">
                <a:solidFill>
                  <a:srgbClr val="FF0000"/>
                </a:solidFill>
              </a:rPr>
              <a:t>P</a:t>
            </a:r>
            <a:r>
              <a:rPr lang="it-IT" baseline="-25000" dirty="0" smtClean="0">
                <a:solidFill>
                  <a:srgbClr val="FF0000"/>
                </a:solidFill>
              </a:rPr>
              <a:t>18</a:t>
            </a:r>
            <a:r>
              <a:rPr lang="it-IT" dirty="0" smtClean="0"/>
              <a:t> </a:t>
            </a:r>
            <a:r>
              <a:rPr lang="it-IT" dirty="0"/>
              <a:t>= </a:t>
            </a:r>
            <a:r>
              <a:rPr lang="it-IT" dirty="0" smtClean="0"/>
              <a:t>1.600/1.500*P</a:t>
            </a:r>
            <a:r>
              <a:rPr lang="it-IT" baseline="-25000" dirty="0" smtClean="0"/>
              <a:t>17</a:t>
            </a:r>
            <a:r>
              <a:rPr lang="it-IT" dirty="0" smtClean="0">
                <a:solidFill>
                  <a:srgbClr val="FF0000"/>
                </a:solidFill>
              </a:rPr>
              <a:t>=106,7</a:t>
            </a:r>
          </a:p>
          <a:p>
            <a:r>
              <a:rPr lang="it-IT" dirty="0"/>
              <a:t>PIL reale per il </a:t>
            </a:r>
            <a:r>
              <a:rPr lang="it-IT" dirty="0" smtClean="0"/>
              <a:t>2018 </a:t>
            </a:r>
            <a:r>
              <a:rPr lang="it-IT" dirty="0" smtClean="0">
                <a:solidFill>
                  <a:srgbClr val="FF0000"/>
                </a:solidFill>
              </a:rPr>
              <a:t>Y</a:t>
            </a:r>
            <a:r>
              <a:rPr lang="it-IT" baseline="-25000" dirty="0" smtClean="0">
                <a:solidFill>
                  <a:srgbClr val="FF0000"/>
                </a:solidFill>
              </a:rPr>
              <a:t>18</a:t>
            </a:r>
            <a:r>
              <a:rPr lang="it-IT" dirty="0" smtClean="0"/>
              <a:t> </a:t>
            </a:r>
            <a:r>
              <a:rPr lang="it-IT" dirty="0"/>
              <a:t>= </a:t>
            </a:r>
            <a:r>
              <a:rPr lang="it-IT" dirty="0" smtClean="0"/>
              <a:t>PIL</a:t>
            </a:r>
            <a:r>
              <a:rPr lang="it-IT" baseline="-25000" dirty="0" smtClean="0"/>
              <a:t>18</a:t>
            </a:r>
            <a:r>
              <a:rPr lang="it-IT" dirty="0" smtClean="0"/>
              <a:t> </a:t>
            </a:r>
            <a:r>
              <a:rPr lang="it-IT" dirty="0"/>
              <a:t>/ </a:t>
            </a:r>
            <a:r>
              <a:rPr lang="it-IT" dirty="0" smtClean="0"/>
              <a:t>P</a:t>
            </a:r>
            <a:r>
              <a:rPr lang="it-IT" baseline="-25000" dirty="0" smtClean="0"/>
              <a:t>18</a:t>
            </a:r>
            <a:r>
              <a:rPr lang="it-IT" dirty="0" smtClean="0"/>
              <a:t> </a:t>
            </a:r>
            <a:r>
              <a:rPr lang="it-IT" dirty="0"/>
              <a:t>= </a:t>
            </a:r>
            <a:r>
              <a:rPr lang="it-IT" dirty="0" smtClean="0"/>
              <a:t>1.680/106,7 </a:t>
            </a:r>
            <a:r>
              <a:rPr lang="it-IT" dirty="0">
                <a:solidFill>
                  <a:srgbClr val="FF0000"/>
                </a:solidFill>
              </a:rPr>
              <a:t>= </a:t>
            </a:r>
            <a:r>
              <a:rPr lang="it-IT" dirty="0" smtClean="0">
                <a:solidFill>
                  <a:srgbClr val="FF0000"/>
                </a:solidFill>
              </a:rPr>
              <a:t>15,7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528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Tasso </a:t>
            </a:r>
            <a:r>
              <a:rPr lang="it-IT" dirty="0" smtClean="0"/>
              <a:t>d’inflazione </a:t>
            </a:r>
            <a:r>
              <a:rPr lang="it-IT" dirty="0">
                <a:solidFill>
                  <a:srgbClr val="FF0000"/>
                </a:solidFill>
              </a:rPr>
              <a:t>π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Il tasso d’inflazione </a:t>
            </a:r>
            <a:r>
              <a:rPr lang="it-IT" dirty="0" smtClean="0"/>
              <a:t>è il tasso di variazione dell’indice dei prezzi da un periodo all’altro. Nel nostro esempio, il tasso d’inflazione annuo fra il 2017 e il 2018 è pari a: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π= [(P</a:t>
            </a:r>
            <a:r>
              <a:rPr lang="it-IT" baseline="-25000" dirty="0" smtClean="0">
                <a:solidFill>
                  <a:srgbClr val="FF0000"/>
                </a:solidFill>
              </a:rPr>
              <a:t>18</a:t>
            </a:r>
            <a:r>
              <a:rPr lang="it-IT" dirty="0" smtClean="0">
                <a:solidFill>
                  <a:srgbClr val="FF0000"/>
                </a:solidFill>
              </a:rPr>
              <a:t>) – (P</a:t>
            </a:r>
            <a:r>
              <a:rPr lang="it-IT" baseline="-25000" dirty="0" smtClean="0">
                <a:solidFill>
                  <a:srgbClr val="FF0000"/>
                </a:solidFill>
              </a:rPr>
              <a:t>17</a:t>
            </a:r>
            <a:r>
              <a:rPr lang="it-IT" dirty="0" smtClean="0">
                <a:solidFill>
                  <a:srgbClr val="FF0000"/>
                </a:solidFill>
              </a:rPr>
              <a:t>)] </a:t>
            </a:r>
            <a:r>
              <a:rPr lang="it-IT" dirty="0">
                <a:solidFill>
                  <a:srgbClr val="FF0000"/>
                </a:solidFill>
              </a:rPr>
              <a:t>/ (P</a:t>
            </a:r>
            <a:r>
              <a:rPr lang="it-IT" baseline="-25000" dirty="0">
                <a:solidFill>
                  <a:srgbClr val="FF0000"/>
                </a:solidFill>
              </a:rPr>
              <a:t>17</a:t>
            </a:r>
            <a:r>
              <a:rPr lang="it-IT" dirty="0">
                <a:solidFill>
                  <a:srgbClr val="FF0000"/>
                </a:solidFill>
              </a:rPr>
              <a:t>) = </a:t>
            </a:r>
            <a:r>
              <a:rPr lang="it-IT" dirty="0" smtClean="0">
                <a:solidFill>
                  <a:srgbClr val="FF0000"/>
                </a:solidFill>
              </a:rPr>
              <a:t>(106,7 – 100)/100 = 0,067 = 6,7%</a:t>
            </a:r>
          </a:p>
          <a:p>
            <a:endParaRPr lang="it-IT" dirty="0" smtClean="0"/>
          </a:p>
          <a:p>
            <a:r>
              <a:rPr lang="it-IT" dirty="0" smtClean="0"/>
              <a:t>NB1: Tra il 2017 e il 2018, </a:t>
            </a:r>
            <a:r>
              <a:rPr lang="it-IT" dirty="0" err="1" smtClean="0"/>
              <a:t>Pa</a:t>
            </a:r>
            <a:r>
              <a:rPr lang="it-IT" dirty="0" smtClean="0"/>
              <a:t> diminuisce da 5 a 4 (- 20%) mentre Pb aumenta da 10 </a:t>
            </a:r>
            <a:r>
              <a:rPr lang="it-IT" dirty="0"/>
              <a:t>a </a:t>
            </a:r>
            <a:r>
              <a:rPr lang="it-IT" dirty="0" smtClean="0"/>
              <a:t>12 (+ </a:t>
            </a:r>
            <a:r>
              <a:rPr lang="it-IT" dirty="0"/>
              <a:t>20</a:t>
            </a:r>
            <a:r>
              <a:rPr lang="it-IT" dirty="0" smtClean="0"/>
              <a:t>%). Il fatto che, in valore, il settore dove si produce il bene B sia «maggiore» del settore dove si produce il bene A, fa si che ciò che avviene all’interno del settore B abbia un peso maggiore.</a:t>
            </a:r>
          </a:p>
          <a:p>
            <a:endParaRPr lang="it-IT" dirty="0" smtClean="0"/>
          </a:p>
          <a:p>
            <a:r>
              <a:rPr lang="it-IT" dirty="0" smtClean="0"/>
              <a:t>NB2 Il tasso d’inflazione può essere positivo, negativo, nullo</a:t>
            </a:r>
          </a:p>
          <a:p>
            <a:pPr lvl="1"/>
            <a:r>
              <a:rPr lang="it-IT" dirty="0" smtClean="0"/>
              <a:t> </a:t>
            </a:r>
            <a:r>
              <a:rPr lang="it-IT" dirty="0" smtClean="0">
                <a:solidFill>
                  <a:srgbClr val="FF0000"/>
                </a:solidFill>
              </a:rPr>
              <a:t>π &gt; 0 (inflazione) significa (P</a:t>
            </a:r>
            <a:r>
              <a:rPr lang="it-IT" baseline="-25000" dirty="0" smtClean="0">
                <a:solidFill>
                  <a:srgbClr val="FF0000"/>
                </a:solidFill>
              </a:rPr>
              <a:t>18</a:t>
            </a:r>
            <a:r>
              <a:rPr lang="it-IT" dirty="0">
                <a:solidFill>
                  <a:srgbClr val="FF0000"/>
                </a:solidFill>
              </a:rPr>
              <a:t>) </a:t>
            </a:r>
            <a:r>
              <a:rPr lang="it-IT" dirty="0" smtClean="0">
                <a:solidFill>
                  <a:srgbClr val="FF0000"/>
                </a:solidFill>
              </a:rPr>
              <a:t>&gt; </a:t>
            </a:r>
            <a:r>
              <a:rPr lang="it-IT" dirty="0">
                <a:solidFill>
                  <a:srgbClr val="FF0000"/>
                </a:solidFill>
              </a:rPr>
              <a:t>(P</a:t>
            </a:r>
            <a:r>
              <a:rPr lang="it-IT" baseline="-25000" dirty="0">
                <a:solidFill>
                  <a:srgbClr val="FF0000"/>
                </a:solidFill>
              </a:rPr>
              <a:t>17</a:t>
            </a:r>
            <a:r>
              <a:rPr lang="it-IT" dirty="0" smtClean="0">
                <a:solidFill>
                  <a:srgbClr val="FF0000"/>
                </a:solidFill>
              </a:rPr>
              <a:t>) </a:t>
            </a:r>
          </a:p>
          <a:p>
            <a:pPr lvl="1"/>
            <a:r>
              <a:rPr lang="it-IT" dirty="0">
                <a:solidFill>
                  <a:srgbClr val="FF0000"/>
                </a:solidFill>
              </a:rPr>
              <a:t> π </a:t>
            </a:r>
            <a:r>
              <a:rPr lang="it-IT" dirty="0" smtClean="0">
                <a:solidFill>
                  <a:srgbClr val="FF0000"/>
                </a:solidFill>
              </a:rPr>
              <a:t>= </a:t>
            </a:r>
            <a:r>
              <a:rPr lang="it-IT" dirty="0">
                <a:solidFill>
                  <a:srgbClr val="FF0000"/>
                </a:solidFill>
              </a:rPr>
              <a:t>0 </a:t>
            </a:r>
            <a:r>
              <a:rPr lang="it-IT" dirty="0" smtClean="0">
                <a:solidFill>
                  <a:srgbClr val="FF0000"/>
                </a:solidFill>
              </a:rPr>
              <a:t>(stabilità dei prezzi) significa </a:t>
            </a:r>
            <a:r>
              <a:rPr lang="it-IT" dirty="0">
                <a:solidFill>
                  <a:srgbClr val="FF0000"/>
                </a:solidFill>
              </a:rPr>
              <a:t>(P</a:t>
            </a:r>
            <a:r>
              <a:rPr lang="it-IT" baseline="-25000" dirty="0">
                <a:solidFill>
                  <a:srgbClr val="FF0000"/>
                </a:solidFill>
              </a:rPr>
              <a:t>18</a:t>
            </a:r>
            <a:r>
              <a:rPr lang="it-IT" dirty="0">
                <a:solidFill>
                  <a:srgbClr val="FF0000"/>
                </a:solidFill>
              </a:rPr>
              <a:t>) </a:t>
            </a:r>
            <a:r>
              <a:rPr lang="it-IT" dirty="0" smtClean="0">
                <a:solidFill>
                  <a:srgbClr val="FF0000"/>
                </a:solidFill>
              </a:rPr>
              <a:t>= </a:t>
            </a:r>
            <a:r>
              <a:rPr lang="it-IT" dirty="0">
                <a:solidFill>
                  <a:srgbClr val="FF0000"/>
                </a:solidFill>
              </a:rPr>
              <a:t>(P</a:t>
            </a:r>
            <a:r>
              <a:rPr lang="it-IT" baseline="-25000" dirty="0">
                <a:solidFill>
                  <a:srgbClr val="FF0000"/>
                </a:solidFill>
              </a:rPr>
              <a:t>17</a:t>
            </a:r>
            <a:r>
              <a:rPr lang="it-IT" dirty="0" smtClean="0">
                <a:solidFill>
                  <a:srgbClr val="FF0000"/>
                </a:solidFill>
              </a:rPr>
              <a:t>) (anche se i singoli prezzi possono aumentare o diminuire)</a:t>
            </a:r>
          </a:p>
          <a:p>
            <a:pPr lvl="1"/>
            <a:r>
              <a:rPr lang="it-IT" dirty="0">
                <a:solidFill>
                  <a:srgbClr val="FF0000"/>
                </a:solidFill>
              </a:rPr>
              <a:t> π </a:t>
            </a:r>
            <a:r>
              <a:rPr lang="it-IT" dirty="0" smtClean="0">
                <a:solidFill>
                  <a:srgbClr val="FF0000"/>
                </a:solidFill>
              </a:rPr>
              <a:t>&lt; </a:t>
            </a:r>
            <a:r>
              <a:rPr lang="it-IT" dirty="0">
                <a:solidFill>
                  <a:srgbClr val="FF0000"/>
                </a:solidFill>
              </a:rPr>
              <a:t>0 </a:t>
            </a:r>
            <a:r>
              <a:rPr lang="it-IT" dirty="0" smtClean="0">
                <a:solidFill>
                  <a:srgbClr val="FF0000"/>
                </a:solidFill>
              </a:rPr>
              <a:t>(deflazione) significa </a:t>
            </a:r>
            <a:r>
              <a:rPr lang="it-IT" dirty="0">
                <a:solidFill>
                  <a:srgbClr val="FF0000"/>
                </a:solidFill>
              </a:rPr>
              <a:t>(P</a:t>
            </a:r>
            <a:r>
              <a:rPr lang="it-IT" baseline="-25000" dirty="0">
                <a:solidFill>
                  <a:srgbClr val="FF0000"/>
                </a:solidFill>
              </a:rPr>
              <a:t>18</a:t>
            </a:r>
            <a:r>
              <a:rPr lang="it-IT" dirty="0">
                <a:solidFill>
                  <a:srgbClr val="FF0000"/>
                </a:solidFill>
              </a:rPr>
              <a:t>) </a:t>
            </a:r>
            <a:r>
              <a:rPr lang="it-IT" dirty="0" smtClean="0">
                <a:solidFill>
                  <a:srgbClr val="FF0000"/>
                </a:solidFill>
              </a:rPr>
              <a:t>&lt; </a:t>
            </a:r>
            <a:r>
              <a:rPr lang="it-IT" dirty="0">
                <a:solidFill>
                  <a:srgbClr val="FF0000"/>
                </a:solidFill>
              </a:rPr>
              <a:t>(P</a:t>
            </a:r>
            <a:r>
              <a:rPr lang="it-IT" baseline="-25000" dirty="0">
                <a:solidFill>
                  <a:srgbClr val="FF0000"/>
                </a:solidFill>
              </a:rPr>
              <a:t>17</a:t>
            </a:r>
            <a:r>
              <a:rPr lang="it-IT" dirty="0" smtClean="0">
                <a:solidFill>
                  <a:srgbClr val="FF0000"/>
                </a:solidFill>
              </a:rPr>
              <a:t>) </a:t>
            </a:r>
          </a:p>
          <a:p>
            <a:endParaRPr lang="it-IT" dirty="0" smtClean="0"/>
          </a:p>
          <a:p>
            <a:r>
              <a:rPr lang="it-IT" dirty="0" smtClean="0"/>
              <a:t>Instabilità dei prezzi come problema di politica economica. La stabilità dei prezzi come obiettivo di politica economica.</a:t>
            </a:r>
          </a:p>
        </p:txBody>
      </p:sp>
    </p:spTree>
    <p:extLst>
      <p:ext uri="{BB962C8B-B14F-4D97-AF65-F5344CB8AC3E}">
        <p14:creationId xmlns:p14="http://schemas.microsoft.com/office/powerpoint/2010/main" val="15349798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Tasso </a:t>
            </a:r>
            <a:r>
              <a:rPr lang="it-IT" dirty="0" smtClean="0"/>
              <a:t>d’inflazione, 2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3055" y="1967419"/>
            <a:ext cx="7386348" cy="3932885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3905747" y="6089134"/>
            <a:ext cx="4731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https://tradingeconomics.com/italy/inflation-cpi</a:t>
            </a:r>
          </a:p>
        </p:txBody>
      </p:sp>
    </p:spTree>
    <p:extLst>
      <p:ext uri="{BB962C8B-B14F-4D97-AF65-F5344CB8AC3E}">
        <p14:creationId xmlns:p14="http://schemas.microsoft.com/office/powerpoint/2010/main" val="2330938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Tasso di </a:t>
            </a:r>
            <a:r>
              <a:rPr lang="it-IT" dirty="0" smtClean="0"/>
              <a:t>crescita </a:t>
            </a:r>
            <a:r>
              <a:rPr lang="el-GR" dirty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Il tasso di crescita è il tasso di variazione del PIL a prezzi costanti da un periodo all’altro. Nel nostro esempio, il tasso di crescita fra il 2017 e il 2018 è pari a: </a:t>
            </a:r>
          </a:p>
          <a:p>
            <a:pPr lvl="1"/>
            <a:r>
              <a:rPr lang="el-GR" dirty="0" smtClean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 smtClean="0">
                <a:solidFill>
                  <a:srgbClr val="FF0000"/>
                </a:solidFill>
              </a:rPr>
              <a:t>= [(Y</a:t>
            </a:r>
            <a:r>
              <a:rPr lang="it-IT" baseline="-25000" dirty="0" smtClean="0">
                <a:solidFill>
                  <a:srgbClr val="FF0000"/>
                </a:solidFill>
              </a:rPr>
              <a:t>18</a:t>
            </a:r>
            <a:r>
              <a:rPr lang="it-IT" dirty="0" smtClean="0">
                <a:solidFill>
                  <a:srgbClr val="FF0000"/>
                </a:solidFill>
              </a:rPr>
              <a:t>) – (Y</a:t>
            </a:r>
            <a:r>
              <a:rPr lang="it-IT" baseline="-25000" dirty="0" smtClean="0">
                <a:solidFill>
                  <a:srgbClr val="FF0000"/>
                </a:solidFill>
              </a:rPr>
              <a:t>17</a:t>
            </a:r>
            <a:r>
              <a:rPr lang="it-IT" dirty="0" smtClean="0">
                <a:solidFill>
                  <a:srgbClr val="FF0000"/>
                </a:solidFill>
              </a:rPr>
              <a:t>)] </a:t>
            </a:r>
            <a:r>
              <a:rPr lang="it-IT" dirty="0">
                <a:solidFill>
                  <a:srgbClr val="FF0000"/>
                </a:solidFill>
              </a:rPr>
              <a:t>/ </a:t>
            </a:r>
            <a:r>
              <a:rPr lang="it-IT" dirty="0" smtClean="0">
                <a:solidFill>
                  <a:srgbClr val="FF0000"/>
                </a:solidFill>
              </a:rPr>
              <a:t>(Y</a:t>
            </a:r>
            <a:r>
              <a:rPr lang="it-IT" baseline="-25000" dirty="0" smtClean="0">
                <a:solidFill>
                  <a:srgbClr val="FF0000"/>
                </a:solidFill>
              </a:rPr>
              <a:t>17</a:t>
            </a:r>
            <a:r>
              <a:rPr lang="it-IT" dirty="0">
                <a:solidFill>
                  <a:srgbClr val="FF0000"/>
                </a:solidFill>
              </a:rPr>
              <a:t>) = </a:t>
            </a:r>
            <a:r>
              <a:rPr lang="it-IT" dirty="0" smtClean="0">
                <a:solidFill>
                  <a:srgbClr val="FF0000"/>
                </a:solidFill>
              </a:rPr>
              <a:t>(15,7 – 15)/15 = 0,046 = 4,6%</a:t>
            </a:r>
          </a:p>
          <a:p>
            <a:endParaRPr lang="it-IT" dirty="0" smtClean="0"/>
          </a:p>
          <a:p>
            <a:r>
              <a:rPr lang="it-IT" dirty="0" smtClean="0"/>
              <a:t>NB1: Tra il 2017 e il 2018, </a:t>
            </a:r>
            <a:r>
              <a:rPr lang="it-IT" dirty="0" err="1" smtClean="0"/>
              <a:t>Qa</a:t>
            </a:r>
            <a:r>
              <a:rPr lang="it-IT" dirty="0" smtClean="0"/>
              <a:t> aumenta da 100 a 120 (+ 20%) mentre </a:t>
            </a:r>
            <a:r>
              <a:rPr lang="it-IT" dirty="0" err="1" smtClean="0"/>
              <a:t>Qb</a:t>
            </a:r>
            <a:r>
              <a:rPr lang="it-IT" dirty="0" smtClean="0"/>
              <a:t> non varia.</a:t>
            </a:r>
          </a:p>
          <a:p>
            <a:endParaRPr lang="it-IT" dirty="0" smtClean="0"/>
          </a:p>
          <a:p>
            <a:r>
              <a:rPr lang="it-IT" dirty="0" smtClean="0"/>
              <a:t>NB2 Il tasso di crescita può essere positivo, negativo, nullo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el-GR" dirty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 smtClean="0">
                <a:solidFill>
                  <a:srgbClr val="FF0000"/>
                </a:solidFill>
              </a:rPr>
              <a:t> &gt; 0 (crescita) significa (Y</a:t>
            </a:r>
            <a:r>
              <a:rPr lang="it-IT" baseline="-25000" dirty="0" smtClean="0">
                <a:solidFill>
                  <a:srgbClr val="FF0000"/>
                </a:solidFill>
              </a:rPr>
              <a:t>18</a:t>
            </a:r>
            <a:r>
              <a:rPr lang="it-IT" dirty="0">
                <a:solidFill>
                  <a:srgbClr val="FF0000"/>
                </a:solidFill>
              </a:rPr>
              <a:t>) </a:t>
            </a:r>
            <a:r>
              <a:rPr lang="it-IT" dirty="0" smtClean="0">
                <a:solidFill>
                  <a:srgbClr val="FF0000"/>
                </a:solidFill>
              </a:rPr>
              <a:t>&gt; (Y</a:t>
            </a:r>
            <a:r>
              <a:rPr lang="it-IT" baseline="-25000" dirty="0" smtClean="0">
                <a:solidFill>
                  <a:srgbClr val="FF0000"/>
                </a:solidFill>
              </a:rPr>
              <a:t>17</a:t>
            </a:r>
            <a:r>
              <a:rPr lang="it-IT" dirty="0" smtClean="0">
                <a:solidFill>
                  <a:srgbClr val="FF0000"/>
                </a:solidFill>
              </a:rPr>
              <a:t>) </a:t>
            </a:r>
          </a:p>
          <a:p>
            <a:pPr lvl="1"/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el-GR" dirty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 smtClean="0">
                <a:solidFill>
                  <a:srgbClr val="FF0000"/>
                </a:solidFill>
              </a:rPr>
              <a:t> = </a:t>
            </a:r>
            <a:r>
              <a:rPr lang="it-IT" dirty="0">
                <a:solidFill>
                  <a:srgbClr val="FF0000"/>
                </a:solidFill>
              </a:rPr>
              <a:t>0 </a:t>
            </a:r>
            <a:r>
              <a:rPr lang="it-IT" dirty="0" smtClean="0">
                <a:solidFill>
                  <a:srgbClr val="FF0000"/>
                </a:solidFill>
              </a:rPr>
              <a:t>(stagnazione) significa (Y</a:t>
            </a:r>
            <a:r>
              <a:rPr lang="it-IT" baseline="-25000" dirty="0" smtClean="0">
                <a:solidFill>
                  <a:srgbClr val="FF0000"/>
                </a:solidFill>
              </a:rPr>
              <a:t>18</a:t>
            </a:r>
            <a:r>
              <a:rPr lang="it-IT" dirty="0">
                <a:solidFill>
                  <a:srgbClr val="FF0000"/>
                </a:solidFill>
              </a:rPr>
              <a:t>) </a:t>
            </a:r>
            <a:r>
              <a:rPr lang="it-IT" dirty="0" smtClean="0">
                <a:solidFill>
                  <a:srgbClr val="FF0000"/>
                </a:solidFill>
              </a:rPr>
              <a:t>= (Y</a:t>
            </a:r>
            <a:r>
              <a:rPr lang="it-IT" baseline="-25000" dirty="0" smtClean="0">
                <a:solidFill>
                  <a:srgbClr val="FF0000"/>
                </a:solidFill>
              </a:rPr>
              <a:t>17</a:t>
            </a:r>
            <a:r>
              <a:rPr lang="it-IT" dirty="0" smtClean="0">
                <a:solidFill>
                  <a:srgbClr val="FF0000"/>
                </a:solidFill>
              </a:rPr>
              <a:t>) (anche se i singoli prezzi possono aumentare o diminuire)</a:t>
            </a:r>
          </a:p>
          <a:p>
            <a:pPr lvl="1"/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el-GR" dirty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 smtClean="0">
                <a:solidFill>
                  <a:srgbClr val="FF0000"/>
                </a:solidFill>
              </a:rPr>
              <a:t> &lt; </a:t>
            </a:r>
            <a:r>
              <a:rPr lang="it-IT" dirty="0">
                <a:solidFill>
                  <a:srgbClr val="FF0000"/>
                </a:solidFill>
              </a:rPr>
              <a:t>0 </a:t>
            </a:r>
            <a:r>
              <a:rPr lang="it-IT" dirty="0" smtClean="0">
                <a:solidFill>
                  <a:srgbClr val="FF0000"/>
                </a:solidFill>
              </a:rPr>
              <a:t>(recessione) significa (Y</a:t>
            </a:r>
            <a:r>
              <a:rPr lang="it-IT" baseline="-25000" dirty="0" smtClean="0">
                <a:solidFill>
                  <a:srgbClr val="FF0000"/>
                </a:solidFill>
              </a:rPr>
              <a:t>18</a:t>
            </a:r>
            <a:r>
              <a:rPr lang="it-IT" dirty="0">
                <a:solidFill>
                  <a:srgbClr val="FF0000"/>
                </a:solidFill>
              </a:rPr>
              <a:t>) </a:t>
            </a:r>
            <a:r>
              <a:rPr lang="it-IT" dirty="0" smtClean="0">
                <a:solidFill>
                  <a:srgbClr val="FF0000"/>
                </a:solidFill>
              </a:rPr>
              <a:t>&lt; (Y</a:t>
            </a:r>
            <a:r>
              <a:rPr lang="it-IT" baseline="-25000" dirty="0" smtClean="0">
                <a:solidFill>
                  <a:srgbClr val="FF0000"/>
                </a:solidFill>
              </a:rPr>
              <a:t>17</a:t>
            </a:r>
            <a:r>
              <a:rPr lang="it-IT" dirty="0" smtClean="0">
                <a:solidFill>
                  <a:srgbClr val="FF0000"/>
                </a:solidFill>
              </a:rPr>
              <a:t>) </a:t>
            </a:r>
          </a:p>
          <a:p>
            <a:endParaRPr lang="it-IT" dirty="0" smtClean="0"/>
          </a:p>
          <a:p>
            <a:r>
              <a:rPr lang="it-IT" dirty="0" smtClean="0"/>
              <a:t>Stagnazione e recessione dell’economia come problemi di politica economica. La crescita come obiettivo di politica economica.</a:t>
            </a:r>
          </a:p>
        </p:txBody>
      </p:sp>
    </p:spTree>
    <p:extLst>
      <p:ext uri="{BB962C8B-B14F-4D97-AF65-F5344CB8AC3E}">
        <p14:creationId xmlns:p14="http://schemas.microsoft.com/office/powerpoint/2010/main" val="1521644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Tasso </a:t>
            </a:r>
            <a:r>
              <a:rPr lang="it-IT" dirty="0" smtClean="0"/>
              <a:t>di crescita, 2</a:t>
            </a:r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3905747" y="6089134"/>
            <a:ext cx="4731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https://tradingeconomics.com/italy/gdp-growth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927" y="1690688"/>
            <a:ext cx="7976610" cy="412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5129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Distribuzione del reddito nazionale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PIL = Reddito nazionale (+ Imposte indirette – Contributi alla produzione)</a:t>
            </a:r>
          </a:p>
          <a:p>
            <a:r>
              <a:rPr lang="it-IT" dirty="0" smtClean="0"/>
              <a:t>Una cosa è  il reddito nazionale (aggregato e pro-capite) altra cosa è la sua distribuzione.</a:t>
            </a:r>
          </a:p>
          <a:p>
            <a:r>
              <a:rPr lang="it-IT" dirty="0" smtClean="0"/>
              <a:t>Esistono </a:t>
            </a:r>
            <a:r>
              <a:rPr lang="it-IT" dirty="0" smtClean="0">
                <a:solidFill>
                  <a:srgbClr val="FF0000"/>
                </a:solidFill>
              </a:rPr>
              <a:t>vari modi di rappresentare la distribuzione del reddito nazionale</a:t>
            </a:r>
            <a:r>
              <a:rPr lang="it-IT" dirty="0" smtClean="0"/>
              <a:t>. I tre principali sono:</a:t>
            </a:r>
          </a:p>
          <a:p>
            <a:pPr lvl="1"/>
            <a:r>
              <a:rPr lang="it-IT" dirty="0" smtClean="0"/>
              <a:t>Distribuzione territoriale</a:t>
            </a:r>
          </a:p>
          <a:p>
            <a:pPr lvl="1"/>
            <a:r>
              <a:rPr lang="it-IT" dirty="0" smtClean="0"/>
              <a:t>Distribuzione funzionale</a:t>
            </a:r>
          </a:p>
          <a:p>
            <a:pPr lvl="1"/>
            <a:r>
              <a:rPr lang="it-IT" b="1" dirty="0" smtClean="0"/>
              <a:t>Distribuzione personale (</a:t>
            </a:r>
            <a:r>
              <a:rPr lang="it-IT" b="1" dirty="0" smtClean="0">
                <a:solidFill>
                  <a:srgbClr val="FF0000"/>
                </a:solidFill>
              </a:rPr>
              <a:t>premessa all’analisi della disuguaglianza</a:t>
            </a:r>
            <a:r>
              <a:rPr lang="it-IT" b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089892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3849</TotalTime>
  <Words>1757</Words>
  <Application>Microsoft Office PowerPoint</Application>
  <PresentationFormat>Widescreen</PresentationFormat>
  <Paragraphs>137</Paragraphs>
  <Slides>20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di Office</vt:lpstr>
      <vt:lpstr>Politica economica Lezione 07.23  Prodotto interno lordo, crescita, inflazione</vt:lpstr>
      <vt:lpstr>Capitolo 3</vt:lpstr>
      <vt:lpstr>Prodotto Interno Lordo, 1</vt:lpstr>
      <vt:lpstr>PIL nominale Italia</vt:lpstr>
      <vt:lpstr>Prodotto Interno Lordo, 2</vt:lpstr>
      <vt:lpstr>Pil Nominale</vt:lpstr>
      <vt:lpstr>La domanda aggregata e le sue componenti</vt:lpstr>
      <vt:lpstr>PIL procapite</vt:lpstr>
      <vt:lpstr>Presentazione standard di PowerPoint</vt:lpstr>
      <vt:lpstr>Presentazione standard di PowerPoint</vt:lpstr>
      <vt:lpstr>PIL Pro- capite</vt:lpstr>
      <vt:lpstr>Problemi inerenti il calcolo del PIL e limiti del PIL come indicatore del benessere</vt:lpstr>
      <vt:lpstr>Indice dei prezzi e PIL a prezzi costanti (1)</vt:lpstr>
      <vt:lpstr>Indice dei prezzi e PIL a prezzi costanti, 1</vt:lpstr>
      <vt:lpstr>Indice dei prezzi e PIL a prezzi costanti, 2</vt:lpstr>
      <vt:lpstr>Tasso d’inflazione π</vt:lpstr>
      <vt:lpstr>Tasso d’inflazione, 2</vt:lpstr>
      <vt:lpstr>Tasso di crescita γ</vt:lpstr>
      <vt:lpstr>Tasso di crescita, 2</vt:lpstr>
      <vt:lpstr>Distribuzione del reddito nazionale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225</cp:revision>
  <dcterms:created xsi:type="dcterms:W3CDTF">2020-03-17T15:33:48Z</dcterms:created>
  <dcterms:modified xsi:type="dcterms:W3CDTF">2023-03-04T18:25:38Z</dcterms:modified>
</cp:coreProperties>
</file>