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95" r:id="rId3"/>
    <p:sldId id="297" r:id="rId4"/>
    <p:sldId id="298" r:id="rId5"/>
    <p:sldId id="299" r:id="rId6"/>
    <p:sldId id="300" r:id="rId7"/>
    <p:sldId id="301" r:id="rId8"/>
    <p:sldId id="302" r:id="rId9"/>
    <p:sldId id="303" r:id="rId10"/>
    <p:sldId id="304" r:id="rId11"/>
    <p:sldId id="305" r:id="rId12"/>
    <p:sldId id="306" r:id="rId13"/>
    <p:sldId id="307" r:id="rId14"/>
    <p:sldId id="308" r:id="rId15"/>
    <p:sldId id="309" r:id="rId16"/>
    <p:sldId id="310" r:id="rId1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04/03/2023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04/03/2023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04/03/2023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04/03/2023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04/03/2023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04/03/2023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04/03/2023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04/03/2023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04/03/2023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04/03/2023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04/03/2023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04/03/2023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09.23</a:t>
            </a:r>
            <a:r>
              <a:rPr lang="it-IT" sz="4200" dirty="0" smtClean="0"/>
              <a:t/>
            </a:r>
            <a:br>
              <a:rPr lang="it-IT" sz="4200" dirty="0" smtClean="0"/>
            </a:br>
            <a:r>
              <a:rPr lang="it-IT" sz="4200"/>
              <a:t/>
            </a:r>
            <a:br>
              <a:rPr lang="it-IT" sz="4200"/>
            </a:br>
            <a:r>
              <a:rPr lang="it-IT" sz="4200" dirty="0"/>
              <a:t>T</a:t>
            </a:r>
            <a:r>
              <a:rPr lang="it-IT" sz="4200" smtClean="0"/>
              <a:t>assazione</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10.03.2023</a:t>
            </a:r>
            <a:endParaRPr lang="it-IT" dirty="0"/>
          </a:p>
        </p:txBody>
      </p:sp>
    </p:spTree>
    <p:extLst>
      <p:ext uri="{BB962C8B-B14F-4D97-AF65-F5344CB8AC3E}">
        <p14:creationId xmlns:p14="http://schemas.microsoft.com/office/powerpoint/2010/main" val="1256869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Capitolo 3</a:t>
            </a:r>
            <a:endParaRPr lang="it-IT" dirty="0"/>
          </a:p>
        </p:txBody>
      </p:sp>
      <p:sp>
        <p:nvSpPr>
          <p:cNvPr id="3" name="Segnaposto contenuto 2"/>
          <p:cNvSpPr>
            <a:spLocks noGrp="1"/>
          </p:cNvSpPr>
          <p:nvPr>
            <p:ph idx="1"/>
          </p:nvPr>
        </p:nvSpPr>
        <p:spPr/>
        <p:txBody>
          <a:bodyPr/>
          <a:lstStyle/>
          <a:p>
            <a:r>
              <a:rPr lang="it-IT" dirty="0"/>
              <a:t>Introduzione. – 3.1. La riduzione della disuguaglianza come obiettivo di policy. – 3.2. Distribuzione del reddito e povertà. – 3.3. Lo Stato sociale. – </a:t>
            </a:r>
            <a:r>
              <a:rPr lang="it-IT" dirty="0">
                <a:solidFill>
                  <a:srgbClr val="FF0000"/>
                </a:solidFill>
              </a:rPr>
              <a:t>3.4. Dal reddito originario al </a:t>
            </a:r>
            <a:r>
              <a:rPr lang="it-IT" dirty="0" smtClean="0">
                <a:solidFill>
                  <a:srgbClr val="FF0000"/>
                </a:solidFill>
              </a:rPr>
              <a:t>reddito finale</a:t>
            </a:r>
            <a:r>
              <a:rPr lang="it-IT" dirty="0">
                <a:solidFill>
                  <a:srgbClr val="FF0000"/>
                </a:solidFill>
              </a:rPr>
              <a:t>. </a:t>
            </a:r>
            <a:r>
              <a:rPr lang="it-IT" dirty="0"/>
              <a:t>– </a:t>
            </a:r>
            <a:r>
              <a:rPr lang="it-IT" i="1" dirty="0"/>
              <a:t>Appendice I. PIL, reddito, inflazione, crescita. </a:t>
            </a:r>
            <a:r>
              <a:rPr lang="it-IT" dirty="0"/>
              <a:t>– Appendice II. </a:t>
            </a:r>
            <a:r>
              <a:rPr lang="it-IT" i="1" dirty="0"/>
              <a:t>Indicatori di </a:t>
            </a:r>
            <a:r>
              <a:rPr lang="it-IT" i="1" dirty="0" smtClean="0"/>
              <a:t>benessere alternativi </a:t>
            </a:r>
            <a:r>
              <a:rPr lang="it-IT" i="1" dirty="0"/>
              <a:t>al PIL</a:t>
            </a:r>
            <a:r>
              <a:rPr lang="it-IT" dirty="0"/>
              <a:t>. – Appendice III. </a:t>
            </a:r>
            <a:r>
              <a:rPr lang="it-IT" i="1" dirty="0"/>
              <a:t>Federico Caffè il </a:t>
            </a:r>
            <a:r>
              <a:rPr lang="it-IT" dirty="0"/>
              <a:t>welfare </a:t>
            </a:r>
            <a:r>
              <a:rPr lang="it-IT" i="1" dirty="0"/>
              <a:t>della dignità</a:t>
            </a:r>
            <a:r>
              <a:rPr lang="it-IT" dirty="0"/>
              <a:t>. – </a:t>
            </a:r>
            <a:r>
              <a:rPr lang="it-IT" i="1" dirty="0"/>
              <a:t>Esercizi</a:t>
            </a:r>
            <a:r>
              <a:rPr lang="it-IT" dirty="0"/>
              <a:t>. – </a:t>
            </a:r>
            <a:r>
              <a:rPr lang="it-IT" i="1" dirty="0" smtClean="0"/>
              <a:t>Domande di </a:t>
            </a:r>
            <a:r>
              <a:rPr lang="it-IT" i="1" dirty="0"/>
              <a:t>ripasso</a:t>
            </a:r>
            <a:r>
              <a:rPr lang="it-IT" dirty="0"/>
              <a:t>. – Riferimenti bibliografici.</a:t>
            </a:r>
          </a:p>
        </p:txBody>
      </p:sp>
    </p:spTree>
    <p:extLst>
      <p:ext uri="{BB962C8B-B14F-4D97-AF65-F5344CB8AC3E}">
        <p14:creationId xmlns:p14="http://schemas.microsoft.com/office/powerpoint/2010/main" val="2066113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reddito originario al reddito finale</a:t>
            </a:r>
            <a:endParaRPr lang="it-IT" dirty="0"/>
          </a:p>
        </p:txBody>
      </p:sp>
      <p:sp>
        <p:nvSpPr>
          <p:cNvPr id="3" name="Segnaposto contenuto 2"/>
          <p:cNvSpPr>
            <a:spLocks noGrp="1"/>
          </p:cNvSpPr>
          <p:nvPr>
            <p:ph idx="1"/>
          </p:nvPr>
        </p:nvSpPr>
        <p:spPr/>
        <p:txBody>
          <a:bodyPr>
            <a:normAutofit/>
          </a:bodyPr>
          <a:lstStyle/>
          <a:p>
            <a:r>
              <a:rPr lang="it-IT" dirty="0" smtClean="0"/>
              <a:t>Attraverso le politiche dello Stato sociale, </a:t>
            </a:r>
            <a:r>
              <a:rPr lang="it-IT" dirty="0" smtClean="0">
                <a:solidFill>
                  <a:srgbClr val="FF0000"/>
                </a:solidFill>
              </a:rPr>
              <a:t>lo Stato modifica la distribuzione del reddito rispetto a quella che risulta dalla partecipazione dei singoli ai processi produttivi</a:t>
            </a:r>
          </a:p>
          <a:p>
            <a:pPr lvl="1"/>
            <a:r>
              <a:rPr lang="it-IT" dirty="0" smtClean="0"/>
              <a:t>PIL = Reddito nazionale originario</a:t>
            </a:r>
          </a:p>
          <a:p>
            <a:pPr lvl="1"/>
            <a:r>
              <a:rPr lang="it-IT" dirty="0" smtClean="0"/>
              <a:t>Reddito lordo = Reddito originario + Trasferimenti monetari</a:t>
            </a:r>
          </a:p>
          <a:p>
            <a:pPr lvl="1"/>
            <a:r>
              <a:rPr lang="it-IT" dirty="0" smtClean="0"/>
              <a:t>Reddito disponibile = Reddito lordo – contributi previdenziali – imposte dirette (sul reddito e sul patrimonio)</a:t>
            </a:r>
          </a:p>
          <a:p>
            <a:pPr lvl="1"/>
            <a:r>
              <a:rPr lang="it-IT" dirty="0" smtClean="0"/>
              <a:t>Reddito netto = Reddito disponibile – Imposte indirette e tasse</a:t>
            </a:r>
          </a:p>
          <a:p>
            <a:pPr lvl="1"/>
            <a:r>
              <a:rPr lang="it-IT" dirty="0" smtClean="0"/>
              <a:t>Reddito finale = Reddito netto +  Trasferimenti non-monetari + reddito abitativo.</a:t>
            </a:r>
          </a:p>
          <a:p>
            <a:endParaRPr lang="it-IT" dirty="0"/>
          </a:p>
        </p:txBody>
      </p:sp>
    </p:spTree>
    <p:extLst>
      <p:ext uri="{BB962C8B-B14F-4D97-AF65-F5344CB8AC3E}">
        <p14:creationId xmlns:p14="http://schemas.microsoft.com/office/powerpoint/2010/main" val="3574223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reddito originario al reddito finale (2)</a:t>
            </a:r>
            <a:endParaRPr lang="it-IT" dirty="0"/>
          </a:p>
        </p:txBody>
      </p:sp>
      <p:sp>
        <p:nvSpPr>
          <p:cNvPr id="3" name="Segnaposto contenuto 2"/>
          <p:cNvSpPr>
            <a:spLocks noGrp="1"/>
          </p:cNvSpPr>
          <p:nvPr>
            <p:ph idx="1"/>
          </p:nvPr>
        </p:nvSpPr>
        <p:spPr/>
        <p:txBody>
          <a:bodyPr>
            <a:normAutofit/>
          </a:bodyPr>
          <a:lstStyle/>
          <a:p>
            <a:r>
              <a:rPr lang="it-IT" dirty="0" smtClean="0"/>
              <a:t>Dal punto di vista macroeconomico (servirà nelle prossime settimane)</a:t>
            </a:r>
          </a:p>
          <a:p>
            <a:pPr lvl="1"/>
            <a:r>
              <a:rPr lang="it-IT" dirty="0" smtClean="0"/>
              <a:t>Y</a:t>
            </a:r>
            <a:r>
              <a:rPr lang="it-IT" baseline="30000" dirty="0" smtClean="0"/>
              <a:t>D</a:t>
            </a:r>
            <a:r>
              <a:rPr lang="it-IT" dirty="0" smtClean="0"/>
              <a:t> = PIL – TAX + TR = C + S</a:t>
            </a:r>
            <a:r>
              <a:rPr lang="it-IT" baseline="30000" dirty="0" smtClean="0"/>
              <a:t>PR</a:t>
            </a:r>
            <a:r>
              <a:rPr lang="it-IT" dirty="0" smtClean="0"/>
              <a:t> </a:t>
            </a:r>
          </a:p>
          <a:p>
            <a:pPr lvl="2"/>
            <a:r>
              <a:rPr lang="it-IT" dirty="0" smtClean="0"/>
              <a:t>Reddito netto disponibile = Consumi + Risparmi settore privato)</a:t>
            </a:r>
          </a:p>
          <a:p>
            <a:pPr lvl="1"/>
            <a:r>
              <a:rPr lang="it-IT" dirty="0"/>
              <a:t>S</a:t>
            </a:r>
            <a:r>
              <a:rPr lang="it-IT" baseline="30000" dirty="0"/>
              <a:t>PR</a:t>
            </a:r>
            <a:r>
              <a:rPr lang="it-IT" dirty="0" smtClean="0"/>
              <a:t> = Variazione delle attività – variazione delle passività</a:t>
            </a:r>
          </a:p>
          <a:p>
            <a:pPr lvl="1"/>
            <a:r>
              <a:rPr lang="it-IT" dirty="0" smtClean="0"/>
              <a:t>TAX = Imposte dirette + Imposte indirette + Contributi + Tasse</a:t>
            </a:r>
          </a:p>
          <a:p>
            <a:pPr lvl="1"/>
            <a:r>
              <a:rPr lang="it-IT" dirty="0" smtClean="0"/>
              <a:t>TR = Trasferimenti monetari e in-</a:t>
            </a:r>
            <a:r>
              <a:rPr lang="it-IT" dirty="0" err="1" smtClean="0"/>
              <a:t>kind</a:t>
            </a:r>
            <a:endParaRPr lang="it-IT" dirty="0" smtClean="0"/>
          </a:p>
          <a:p>
            <a:pPr lvl="1"/>
            <a:r>
              <a:rPr lang="it-IT" dirty="0" smtClean="0"/>
              <a:t>La politica fiscale determina TAX e TR </a:t>
            </a:r>
          </a:p>
          <a:p>
            <a:pPr lvl="1"/>
            <a:r>
              <a:rPr lang="it-IT" dirty="0" smtClean="0"/>
              <a:t>La variazione di TAX e TR dimensione macroeconomica, dimensione redistributiva, dimensione allocativa). </a:t>
            </a:r>
          </a:p>
          <a:p>
            <a:endParaRPr lang="it-IT" dirty="0"/>
          </a:p>
        </p:txBody>
      </p:sp>
    </p:spTree>
    <p:extLst>
      <p:ext uri="{BB962C8B-B14F-4D97-AF65-F5344CB8AC3E}">
        <p14:creationId xmlns:p14="http://schemas.microsoft.com/office/powerpoint/2010/main" val="3063715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Tassazione del reddito e imposta diretta</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La tassazione del reddito come esempio d’imposta diretta</a:t>
            </a:r>
          </a:p>
          <a:p>
            <a:pPr lvl="1"/>
            <a:r>
              <a:rPr lang="it-IT" dirty="0" smtClean="0"/>
              <a:t>«</a:t>
            </a:r>
            <a:r>
              <a:rPr lang="it-IT" dirty="0"/>
              <a:t>L'</a:t>
            </a:r>
            <a:r>
              <a:rPr lang="it-IT" b="1" dirty="0"/>
              <a:t>imposta diretta</a:t>
            </a:r>
            <a:r>
              <a:rPr lang="it-IT" dirty="0"/>
              <a:t> è una </a:t>
            </a:r>
            <a:r>
              <a:rPr lang="it-IT" b="1" dirty="0"/>
              <a:t>imposta</a:t>
            </a:r>
            <a:r>
              <a:rPr lang="it-IT" dirty="0"/>
              <a:t> che colpisce direttamente la capacità contributiva </a:t>
            </a:r>
            <a:r>
              <a:rPr lang="it-IT" dirty="0" smtClean="0"/>
              <a:t>del contribuente, commisurata al suo reddito/patrimonio».</a:t>
            </a:r>
          </a:p>
          <a:p>
            <a:pPr lvl="1"/>
            <a:r>
              <a:rPr lang="it-IT" b="1" dirty="0"/>
              <a:t>Imposte dirette</a:t>
            </a:r>
            <a:r>
              <a:rPr lang="it-IT" dirty="0"/>
              <a:t>: IRPEF (imposta sul reddito delle persone fisiche), IRES (imposta sul reddito delle società), IRI (imposta sul reddito imprenditoriale), IRAP (imposta regionale sulle attività produttive), ISOS (imposta sostitutiva sui redditi da capitale), IMU (imposta municipale unica</a:t>
            </a:r>
            <a:r>
              <a:rPr lang="it-IT" dirty="0" smtClean="0"/>
              <a:t>) (Fonte IONOS)</a:t>
            </a:r>
          </a:p>
          <a:p>
            <a:r>
              <a:rPr lang="it-IT" dirty="0" smtClean="0">
                <a:solidFill>
                  <a:srgbClr val="FF0000"/>
                </a:solidFill>
              </a:rPr>
              <a:t>Imposta in somma fissa (poll </a:t>
            </a:r>
            <a:r>
              <a:rPr lang="it-IT" dirty="0" err="1" smtClean="0">
                <a:solidFill>
                  <a:srgbClr val="FF0000"/>
                </a:solidFill>
              </a:rPr>
              <a:t>tax</a:t>
            </a:r>
            <a:r>
              <a:rPr lang="it-IT" dirty="0" smtClean="0">
                <a:solidFill>
                  <a:srgbClr val="FF0000"/>
                </a:solidFill>
              </a:rPr>
              <a:t>)</a:t>
            </a:r>
          </a:p>
          <a:p>
            <a:pPr lvl="1"/>
            <a:r>
              <a:rPr lang="it-IT" dirty="0" smtClean="0"/>
              <a:t>TAX = T</a:t>
            </a:r>
            <a:r>
              <a:rPr lang="it-IT" baseline="-25000" dirty="0" smtClean="0"/>
              <a:t>0  </a:t>
            </a:r>
            <a:r>
              <a:rPr lang="it-IT" dirty="0" smtClean="0"/>
              <a:t>uguale per tutti a prescindere dal reddito</a:t>
            </a:r>
          </a:p>
          <a:p>
            <a:pPr lvl="1"/>
            <a:r>
              <a:rPr lang="it-IT" dirty="0" smtClean="0"/>
              <a:t>Reddito lordo = Y - T</a:t>
            </a:r>
            <a:r>
              <a:rPr lang="it-IT" baseline="-25000" dirty="0" smtClean="0"/>
              <a:t>0</a:t>
            </a:r>
          </a:p>
          <a:p>
            <a:pPr lvl="1"/>
            <a:r>
              <a:rPr lang="it-IT" dirty="0" smtClean="0"/>
              <a:t>LUMP SUM TAX o imposta non distorsiva.</a:t>
            </a:r>
          </a:p>
          <a:p>
            <a:pPr lvl="1"/>
            <a:r>
              <a:rPr lang="it-IT" dirty="0" smtClean="0"/>
              <a:t>Controindicazione principale: regressività</a:t>
            </a:r>
          </a:p>
          <a:p>
            <a:pPr marL="457200" lvl="1" indent="0">
              <a:buNone/>
            </a:pPr>
            <a:endParaRPr lang="it-IT" baseline="-25000" dirty="0" smtClean="0"/>
          </a:p>
          <a:p>
            <a:endParaRPr lang="it-IT" dirty="0" smtClean="0"/>
          </a:p>
        </p:txBody>
      </p:sp>
    </p:spTree>
    <p:extLst>
      <p:ext uri="{BB962C8B-B14F-4D97-AF65-F5344CB8AC3E}">
        <p14:creationId xmlns:p14="http://schemas.microsoft.com/office/powerpoint/2010/main" val="284032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Tassazione del reddito e imposta diretta (2)</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Imposta proporzionale</a:t>
            </a:r>
          </a:p>
          <a:p>
            <a:pPr lvl="1"/>
            <a:r>
              <a:rPr lang="it-IT" dirty="0" smtClean="0">
                <a:solidFill>
                  <a:srgbClr val="FF0000"/>
                </a:solidFill>
              </a:rPr>
              <a:t>TAX = </a:t>
            </a:r>
            <a:r>
              <a:rPr lang="it-IT" dirty="0" err="1" smtClean="0">
                <a:solidFill>
                  <a:srgbClr val="FF0000"/>
                </a:solidFill>
              </a:rPr>
              <a:t>tY</a:t>
            </a:r>
            <a:r>
              <a:rPr lang="it-IT" baseline="-25000" dirty="0" smtClean="0">
                <a:solidFill>
                  <a:srgbClr val="FF0000"/>
                </a:solidFill>
              </a:rPr>
              <a:t> </a:t>
            </a:r>
            <a:r>
              <a:rPr lang="it-IT" dirty="0" smtClean="0">
                <a:solidFill>
                  <a:srgbClr val="FF0000"/>
                </a:solidFill>
              </a:rPr>
              <a:t> </a:t>
            </a:r>
            <a:r>
              <a:rPr lang="it-IT" dirty="0" smtClean="0"/>
              <a:t>con 0&lt;t&lt;1 uguale per tutti a prescindere dal reddito (</a:t>
            </a:r>
            <a:r>
              <a:rPr lang="it-IT" dirty="0" err="1" smtClean="0"/>
              <a:t>flat</a:t>
            </a:r>
            <a:r>
              <a:rPr lang="it-IT" dirty="0" smtClean="0"/>
              <a:t> </a:t>
            </a:r>
            <a:r>
              <a:rPr lang="it-IT" dirty="0" err="1" smtClean="0"/>
              <a:t>tax</a:t>
            </a:r>
            <a:r>
              <a:rPr lang="it-IT" dirty="0" smtClean="0"/>
              <a:t>)</a:t>
            </a:r>
          </a:p>
          <a:p>
            <a:pPr lvl="1"/>
            <a:r>
              <a:rPr lang="it-IT" dirty="0" smtClean="0"/>
              <a:t>Reddito lordo = Y – </a:t>
            </a:r>
            <a:r>
              <a:rPr lang="it-IT" dirty="0" err="1" smtClean="0"/>
              <a:t>tY</a:t>
            </a:r>
            <a:r>
              <a:rPr lang="it-IT" dirty="0" smtClean="0"/>
              <a:t> = (1-t)Y (es. se t = 0,25, (1-t) = 0,75)</a:t>
            </a:r>
          </a:p>
          <a:p>
            <a:pPr lvl="1"/>
            <a:r>
              <a:rPr lang="it-IT" dirty="0" smtClean="0"/>
              <a:t>Aliquota media (TAX/Y) = </a:t>
            </a:r>
            <a:r>
              <a:rPr lang="it-IT" dirty="0" err="1" smtClean="0"/>
              <a:t>tY</a:t>
            </a:r>
            <a:r>
              <a:rPr lang="it-IT" dirty="0" smtClean="0"/>
              <a:t>/ Y = t</a:t>
            </a:r>
          </a:p>
          <a:p>
            <a:pPr lvl="1"/>
            <a:r>
              <a:rPr lang="it-IT" dirty="0" smtClean="0"/>
              <a:t>Aliquota marginale (</a:t>
            </a:r>
            <a:r>
              <a:rPr lang="it-IT" dirty="0" err="1" smtClean="0"/>
              <a:t>dTAX</a:t>
            </a:r>
            <a:r>
              <a:rPr lang="it-IT" dirty="0" smtClean="0"/>
              <a:t>/</a:t>
            </a:r>
            <a:r>
              <a:rPr lang="it-IT" dirty="0" err="1" smtClean="0"/>
              <a:t>dY</a:t>
            </a:r>
            <a:r>
              <a:rPr lang="it-IT" dirty="0" smtClean="0"/>
              <a:t>) = t</a:t>
            </a:r>
          </a:p>
          <a:p>
            <a:pPr lvl="1"/>
            <a:r>
              <a:rPr lang="it-IT" dirty="0" smtClean="0"/>
              <a:t>PRO dell’imposta proporzionale: Semplicità (anche dei controlli), parità di trattamento tra contribuenti (?)</a:t>
            </a:r>
          </a:p>
          <a:p>
            <a:pPr lvl="1"/>
            <a:r>
              <a:rPr lang="it-IT" dirty="0" smtClean="0"/>
              <a:t>CONTRO Violazione del principio di progressività (v. dopo), eliminazione dell’effetto «stabilizzatore automatico» (v. dopo) </a:t>
            </a:r>
          </a:p>
        </p:txBody>
      </p:sp>
    </p:spTree>
    <p:extLst>
      <p:ext uri="{BB962C8B-B14F-4D97-AF65-F5344CB8AC3E}">
        <p14:creationId xmlns:p14="http://schemas.microsoft.com/office/powerpoint/2010/main" val="1230481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Imposta progressiva</a:t>
            </a:r>
            <a:endParaRPr lang="it-IT" dirty="0"/>
          </a:p>
        </p:txBody>
      </p:sp>
      <p:sp>
        <p:nvSpPr>
          <p:cNvPr id="3" name="Segnaposto contenuto 2"/>
          <p:cNvSpPr>
            <a:spLocks noGrp="1"/>
          </p:cNvSpPr>
          <p:nvPr>
            <p:ph idx="1"/>
          </p:nvPr>
        </p:nvSpPr>
        <p:spPr/>
        <p:txBody>
          <a:bodyPr>
            <a:normAutofit/>
          </a:bodyPr>
          <a:lstStyle/>
          <a:p>
            <a:r>
              <a:rPr lang="it-IT" dirty="0"/>
              <a:t>Imposta progressiva</a:t>
            </a:r>
          </a:p>
          <a:p>
            <a:pPr lvl="1"/>
            <a:r>
              <a:rPr lang="it-IT" dirty="0">
                <a:solidFill>
                  <a:srgbClr val="FF0000"/>
                </a:solidFill>
              </a:rPr>
              <a:t>TAX = t(Y) Y</a:t>
            </a:r>
            <a:r>
              <a:rPr lang="it-IT" baseline="-25000" dirty="0"/>
              <a:t> </a:t>
            </a:r>
            <a:r>
              <a:rPr lang="it-IT" dirty="0"/>
              <a:t> con t(Y) determinata sulla base di un sistema di </a:t>
            </a:r>
            <a:r>
              <a:rPr lang="it-IT" dirty="0">
                <a:solidFill>
                  <a:srgbClr val="FF0000"/>
                </a:solidFill>
              </a:rPr>
              <a:t>scaglioni fiscali</a:t>
            </a:r>
          </a:p>
          <a:p>
            <a:pPr lvl="1"/>
            <a:r>
              <a:rPr lang="it-IT" dirty="0"/>
              <a:t>Reddito lordo = Y – t(Y)Y = (1-t (Y))Y</a:t>
            </a:r>
          </a:p>
          <a:p>
            <a:pPr lvl="1"/>
            <a:r>
              <a:rPr lang="it-IT" dirty="0"/>
              <a:t>Aliquota media (TAX/Y) = t(Y), Aliquota marginale (</a:t>
            </a:r>
            <a:r>
              <a:rPr lang="it-IT" dirty="0" err="1"/>
              <a:t>dTAX</a:t>
            </a:r>
            <a:r>
              <a:rPr lang="it-IT" dirty="0"/>
              <a:t>/</a:t>
            </a:r>
            <a:r>
              <a:rPr lang="it-IT" dirty="0" err="1"/>
              <a:t>dY</a:t>
            </a:r>
            <a:r>
              <a:rPr lang="it-IT" dirty="0"/>
              <a:t>) = t(Y) + t’(Y)*Y</a:t>
            </a:r>
          </a:p>
          <a:p>
            <a:pPr lvl="1"/>
            <a:r>
              <a:rPr lang="it-IT" dirty="0"/>
              <a:t>Aliquota marginale maggiore dell’aliquota media </a:t>
            </a:r>
          </a:p>
          <a:p>
            <a:r>
              <a:rPr lang="it-IT" dirty="0" smtClean="0"/>
              <a:t>Giustificazione dell’imposta progressiva</a:t>
            </a:r>
          </a:p>
          <a:p>
            <a:pPr lvl="1"/>
            <a:r>
              <a:rPr lang="it-IT" dirty="0"/>
              <a:t>PRO dell’imposta proporzionale: </a:t>
            </a:r>
            <a:r>
              <a:rPr lang="it-IT" dirty="0" smtClean="0"/>
              <a:t>Coerenza con il principio di progressività, effetto stabilizzatore</a:t>
            </a:r>
            <a:endParaRPr lang="it-IT" dirty="0"/>
          </a:p>
          <a:p>
            <a:pPr lvl="1"/>
            <a:r>
              <a:rPr lang="it-IT" dirty="0"/>
              <a:t>CONTRO </a:t>
            </a:r>
            <a:r>
              <a:rPr lang="it-IT" dirty="0" smtClean="0"/>
              <a:t>Complessità, possibile disincentivo a lavorare/investire se aliquota marginale troppo alta (curva di Laffer)</a:t>
            </a:r>
            <a:endParaRPr lang="it-IT" dirty="0"/>
          </a:p>
          <a:p>
            <a:endParaRPr lang="it-IT" dirty="0"/>
          </a:p>
        </p:txBody>
      </p:sp>
    </p:spTree>
    <p:extLst>
      <p:ext uri="{BB962C8B-B14F-4D97-AF65-F5344CB8AC3E}">
        <p14:creationId xmlns:p14="http://schemas.microsoft.com/office/powerpoint/2010/main" val="815802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Curva di Laffer</a:t>
            </a:r>
            <a:endParaRPr lang="it-IT" dirty="0"/>
          </a:p>
        </p:txBody>
      </p:sp>
      <p:pic>
        <p:nvPicPr>
          <p:cNvPr id="4" name="Immagine 3"/>
          <p:cNvPicPr>
            <a:picLocks noChangeAspect="1"/>
          </p:cNvPicPr>
          <p:nvPr/>
        </p:nvPicPr>
        <p:blipFill>
          <a:blip r:embed="rId2"/>
          <a:stretch>
            <a:fillRect/>
          </a:stretch>
        </p:blipFill>
        <p:spPr>
          <a:xfrm>
            <a:off x="2163619" y="1353561"/>
            <a:ext cx="8495145" cy="4424555"/>
          </a:xfrm>
          <a:prstGeom prst="rect">
            <a:avLst/>
          </a:prstGeom>
        </p:spPr>
      </p:pic>
      <p:sp>
        <p:nvSpPr>
          <p:cNvPr id="3" name="Rettangolo 2"/>
          <p:cNvSpPr/>
          <p:nvPr/>
        </p:nvSpPr>
        <p:spPr>
          <a:xfrm>
            <a:off x="3559805" y="6015243"/>
            <a:ext cx="5534207" cy="369332"/>
          </a:xfrm>
          <a:prstGeom prst="rect">
            <a:avLst/>
          </a:prstGeom>
        </p:spPr>
        <p:txBody>
          <a:bodyPr wrap="none">
            <a:spAutoFit/>
          </a:bodyPr>
          <a:lstStyle/>
          <a:p>
            <a:r>
              <a:rPr lang="en-GB" dirty="0"/>
              <a:t>https://www.treccani.it/enciclopedia/tag/curva-di-laffer/</a:t>
            </a:r>
          </a:p>
        </p:txBody>
      </p:sp>
    </p:spTree>
    <p:extLst>
      <p:ext uri="{BB962C8B-B14F-4D97-AF65-F5344CB8AC3E}">
        <p14:creationId xmlns:p14="http://schemas.microsoft.com/office/powerpoint/2010/main" val="401733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Imposta progressiva: esempio (aliquote </a:t>
            </a:r>
            <a:r>
              <a:rPr lang="it-IT" dirty="0" err="1" smtClean="0"/>
              <a:t>pre</a:t>
            </a:r>
            <a:r>
              <a:rPr lang="it-IT" dirty="0" smtClean="0"/>
              <a:t>-riforma 2021)</a:t>
            </a:r>
            <a:endParaRPr lang="it-IT" dirty="0"/>
          </a:p>
        </p:txBody>
      </p:sp>
      <p:pic>
        <p:nvPicPr>
          <p:cNvPr id="4" name="Immagine 3"/>
          <p:cNvPicPr>
            <a:picLocks noChangeAspect="1"/>
          </p:cNvPicPr>
          <p:nvPr/>
        </p:nvPicPr>
        <p:blipFill>
          <a:blip r:embed="rId2"/>
          <a:stretch>
            <a:fillRect/>
          </a:stretch>
        </p:blipFill>
        <p:spPr>
          <a:xfrm>
            <a:off x="2160515" y="1690688"/>
            <a:ext cx="7870969" cy="4363169"/>
          </a:xfrm>
          <a:prstGeom prst="rect">
            <a:avLst/>
          </a:prstGeom>
        </p:spPr>
      </p:pic>
    </p:spTree>
    <p:extLst>
      <p:ext uri="{BB962C8B-B14F-4D97-AF65-F5344CB8AC3E}">
        <p14:creationId xmlns:p14="http://schemas.microsoft.com/office/powerpoint/2010/main" val="422101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Imposte </a:t>
            </a:r>
            <a:r>
              <a:rPr lang="it-IT" dirty="0" smtClean="0"/>
              <a:t>indirette, 1</a:t>
            </a:r>
            <a:endParaRPr lang="it-IT" dirty="0"/>
          </a:p>
        </p:txBody>
      </p:sp>
      <p:sp>
        <p:nvSpPr>
          <p:cNvPr id="3" name="Segnaposto contenuto 2"/>
          <p:cNvSpPr>
            <a:spLocks noGrp="1"/>
          </p:cNvSpPr>
          <p:nvPr>
            <p:ph idx="1"/>
          </p:nvPr>
        </p:nvSpPr>
        <p:spPr>
          <a:xfrm>
            <a:off x="838200" y="1825625"/>
            <a:ext cx="10515600" cy="4910026"/>
          </a:xfrm>
        </p:spPr>
        <p:txBody>
          <a:bodyPr>
            <a:normAutofit lnSpcReduction="10000"/>
          </a:bodyPr>
          <a:lstStyle/>
          <a:p>
            <a:r>
              <a:rPr lang="it-IT" dirty="0"/>
              <a:t>Le </a:t>
            </a:r>
            <a:r>
              <a:rPr lang="it-IT" b="1" dirty="0"/>
              <a:t>imposte </a:t>
            </a:r>
            <a:r>
              <a:rPr lang="it-IT" b="1" dirty="0" smtClean="0"/>
              <a:t>dirette </a:t>
            </a:r>
            <a:r>
              <a:rPr lang="it-IT" dirty="0" smtClean="0"/>
              <a:t>colpiscono  un </a:t>
            </a:r>
            <a:r>
              <a:rPr lang="it-IT" dirty="0"/>
              <a:t>soggetto passivo attraverso la sua capacità contributiva. In poche parole le </a:t>
            </a:r>
            <a:r>
              <a:rPr lang="it-IT" b="1" dirty="0"/>
              <a:t>imposte indirette</a:t>
            </a:r>
            <a:r>
              <a:rPr lang="it-IT" dirty="0"/>
              <a:t> colpiscono la ricchezza ma solo nel momento che essa </a:t>
            </a:r>
            <a:r>
              <a:rPr lang="it-IT" dirty="0" smtClean="0"/>
              <a:t>viene prodotta, consumata </a:t>
            </a:r>
            <a:r>
              <a:rPr lang="it-IT" dirty="0"/>
              <a:t>o </a:t>
            </a:r>
            <a:r>
              <a:rPr lang="it-IT" dirty="0" smtClean="0"/>
              <a:t>trasferita (effetti allocativi). </a:t>
            </a:r>
          </a:p>
          <a:p>
            <a:endParaRPr lang="it-IT" dirty="0" smtClean="0"/>
          </a:p>
          <a:p>
            <a:r>
              <a:rPr lang="it-IT" dirty="0" smtClean="0"/>
              <a:t>Le</a:t>
            </a:r>
            <a:r>
              <a:rPr lang="it-IT" dirty="0"/>
              <a:t> </a:t>
            </a:r>
            <a:r>
              <a:rPr lang="it-IT" b="1" dirty="0"/>
              <a:t>imposte indirette</a:t>
            </a:r>
            <a:r>
              <a:rPr lang="it-IT" dirty="0"/>
              <a:t> sono, per esempio, l'Iva, le Accise, le </a:t>
            </a:r>
            <a:r>
              <a:rPr lang="it-IT" b="1" dirty="0"/>
              <a:t>imposte</a:t>
            </a:r>
            <a:r>
              <a:rPr lang="it-IT" dirty="0"/>
              <a:t> di </a:t>
            </a:r>
            <a:r>
              <a:rPr lang="it-IT" dirty="0" smtClean="0"/>
              <a:t>registro, ecc.</a:t>
            </a:r>
          </a:p>
          <a:p>
            <a:endParaRPr lang="it-IT" dirty="0"/>
          </a:p>
          <a:p>
            <a:r>
              <a:rPr lang="it-IT" dirty="0" smtClean="0"/>
              <a:t>Le imposte indirette non vanno confuse con le tasse che sono tributi pagati </a:t>
            </a:r>
            <a:r>
              <a:rPr lang="it-IT" dirty="0"/>
              <a:t>allo stato o a un ente pubblico dai </a:t>
            </a:r>
            <a:r>
              <a:rPr lang="it-IT" dirty="0" smtClean="0"/>
              <a:t>cittadini </a:t>
            </a:r>
            <a:r>
              <a:rPr lang="it-IT" dirty="0"/>
              <a:t>per usufruire di particolari </a:t>
            </a:r>
            <a:r>
              <a:rPr lang="it-IT" dirty="0" smtClean="0"/>
              <a:t>servizi pubblici (tasse </a:t>
            </a:r>
            <a:r>
              <a:rPr lang="it-IT" dirty="0"/>
              <a:t>scolastiche, giudiziarie, </a:t>
            </a:r>
            <a:r>
              <a:rPr lang="it-IT" dirty="0" smtClean="0"/>
              <a:t>amministrative, bolli).</a:t>
            </a:r>
          </a:p>
          <a:p>
            <a:endParaRPr lang="it-IT" dirty="0" smtClean="0"/>
          </a:p>
        </p:txBody>
      </p:sp>
    </p:spTree>
    <p:extLst>
      <p:ext uri="{BB962C8B-B14F-4D97-AF65-F5344CB8AC3E}">
        <p14:creationId xmlns:p14="http://schemas.microsoft.com/office/powerpoint/2010/main" val="2889869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Imposte </a:t>
            </a:r>
            <a:r>
              <a:rPr lang="it-IT" dirty="0" smtClean="0"/>
              <a:t>indirette, 2</a:t>
            </a:r>
            <a:endParaRPr lang="it-IT" dirty="0"/>
          </a:p>
        </p:txBody>
      </p:sp>
      <p:sp>
        <p:nvSpPr>
          <p:cNvPr id="3" name="Segnaposto contenuto 2"/>
          <p:cNvSpPr>
            <a:spLocks noGrp="1"/>
          </p:cNvSpPr>
          <p:nvPr>
            <p:ph idx="1"/>
          </p:nvPr>
        </p:nvSpPr>
        <p:spPr>
          <a:xfrm>
            <a:off x="838200" y="1825625"/>
            <a:ext cx="10515600" cy="4910026"/>
          </a:xfrm>
        </p:spPr>
        <p:txBody>
          <a:bodyPr>
            <a:normAutofit/>
          </a:bodyPr>
          <a:lstStyle/>
          <a:p>
            <a:r>
              <a:rPr lang="it-IT" dirty="0" smtClean="0">
                <a:solidFill>
                  <a:srgbClr val="FF0000"/>
                </a:solidFill>
              </a:rPr>
              <a:t>Imposta indiretta specifica</a:t>
            </a:r>
            <a:r>
              <a:rPr lang="it-IT" dirty="0" smtClean="0"/>
              <a:t>: t euro d’imposta per ogni unità del bene prodotta, scambiata, o consumata.</a:t>
            </a:r>
          </a:p>
          <a:p>
            <a:r>
              <a:rPr lang="it-IT" dirty="0">
                <a:solidFill>
                  <a:srgbClr val="FF0000"/>
                </a:solidFill>
              </a:rPr>
              <a:t>Imposta indiretta </a:t>
            </a:r>
            <a:r>
              <a:rPr lang="it-IT" i="1" dirty="0" smtClean="0">
                <a:solidFill>
                  <a:srgbClr val="FF0000"/>
                </a:solidFill>
              </a:rPr>
              <a:t>ad valorem</a:t>
            </a:r>
            <a:r>
              <a:rPr lang="it-IT" dirty="0" smtClean="0"/>
              <a:t>: t% sul prezzo iniziale </a:t>
            </a:r>
            <a:r>
              <a:rPr lang="it-IT" dirty="0"/>
              <a:t>per ogni unità del bene prodotta, scambiata, o consumata.</a:t>
            </a:r>
            <a:endParaRPr lang="it-IT" dirty="0" smtClean="0"/>
          </a:p>
          <a:p>
            <a:r>
              <a:rPr lang="it-IT" dirty="0" smtClean="0"/>
              <a:t>Effetti di un’imposta specifica su un mercato competitivo</a:t>
            </a:r>
          </a:p>
          <a:p>
            <a:pPr lvl="1"/>
            <a:r>
              <a:rPr lang="it-IT" dirty="0" smtClean="0"/>
              <a:t>Incidenza e traslazione fiscale dal contribuente di diritto a quello di fatto</a:t>
            </a:r>
          </a:p>
          <a:p>
            <a:pPr lvl="1"/>
            <a:r>
              <a:rPr lang="it-IT" dirty="0" smtClean="0"/>
              <a:t>Distorsione fiscale</a:t>
            </a:r>
          </a:p>
          <a:p>
            <a:pPr lvl="1"/>
            <a:r>
              <a:rPr lang="it-IT" dirty="0" smtClean="0"/>
              <a:t>Casi particolari</a:t>
            </a:r>
          </a:p>
          <a:p>
            <a:endParaRPr lang="it-IT" dirty="0"/>
          </a:p>
        </p:txBody>
      </p:sp>
    </p:spTree>
    <p:extLst>
      <p:ext uri="{BB962C8B-B14F-4D97-AF65-F5344CB8AC3E}">
        <p14:creationId xmlns:p14="http://schemas.microsoft.com/office/powerpoint/2010/main" val="1845002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Imposte indirette </a:t>
            </a:r>
            <a:r>
              <a:rPr lang="it-IT" dirty="0" smtClean="0"/>
              <a:t>a carico dei produttori</a:t>
            </a:r>
            <a:endParaRPr lang="it-IT" dirty="0"/>
          </a:p>
        </p:txBody>
      </p:sp>
      <p:pic>
        <p:nvPicPr>
          <p:cNvPr id="4" name="Immagine 3"/>
          <p:cNvPicPr>
            <a:picLocks noChangeAspect="1"/>
          </p:cNvPicPr>
          <p:nvPr/>
        </p:nvPicPr>
        <p:blipFill>
          <a:blip r:embed="rId2"/>
          <a:stretch>
            <a:fillRect/>
          </a:stretch>
        </p:blipFill>
        <p:spPr>
          <a:xfrm>
            <a:off x="1400175" y="1690688"/>
            <a:ext cx="9391650" cy="4895850"/>
          </a:xfrm>
          <a:prstGeom prst="rect">
            <a:avLst/>
          </a:prstGeom>
        </p:spPr>
      </p:pic>
    </p:spTree>
    <p:extLst>
      <p:ext uri="{BB962C8B-B14F-4D97-AF65-F5344CB8AC3E}">
        <p14:creationId xmlns:p14="http://schemas.microsoft.com/office/powerpoint/2010/main" val="2728928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Imposte indirette </a:t>
            </a:r>
            <a:r>
              <a:rPr lang="it-IT" dirty="0" smtClean="0"/>
              <a:t>a carico dei produttori (2)</a:t>
            </a:r>
            <a:endParaRPr lang="it-IT" dirty="0"/>
          </a:p>
        </p:txBody>
      </p:sp>
      <p:pic>
        <p:nvPicPr>
          <p:cNvPr id="5" name="Immagine 4"/>
          <p:cNvPicPr>
            <a:picLocks noChangeAspect="1"/>
          </p:cNvPicPr>
          <p:nvPr/>
        </p:nvPicPr>
        <p:blipFill>
          <a:blip r:embed="rId2"/>
          <a:stretch>
            <a:fillRect/>
          </a:stretch>
        </p:blipFill>
        <p:spPr>
          <a:xfrm>
            <a:off x="1500187" y="1690688"/>
            <a:ext cx="9191625" cy="3600450"/>
          </a:xfrm>
          <a:prstGeom prst="rect">
            <a:avLst/>
          </a:prstGeom>
        </p:spPr>
      </p:pic>
    </p:spTree>
    <p:extLst>
      <p:ext uri="{BB962C8B-B14F-4D97-AF65-F5344CB8AC3E}">
        <p14:creationId xmlns:p14="http://schemas.microsoft.com/office/powerpoint/2010/main" val="2039361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Imposte indirette </a:t>
            </a:r>
            <a:r>
              <a:rPr lang="it-IT" dirty="0" smtClean="0"/>
              <a:t>a carico dei produttori (3)</a:t>
            </a:r>
            <a:endParaRPr lang="it-IT" dirty="0"/>
          </a:p>
        </p:txBody>
      </p:sp>
      <p:pic>
        <p:nvPicPr>
          <p:cNvPr id="3" name="Immagine 2"/>
          <p:cNvPicPr>
            <a:picLocks noChangeAspect="1"/>
          </p:cNvPicPr>
          <p:nvPr/>
        </p:nvPicPr>
        <p:blipFill>
          <a:blip r:embed="rId2"/>
          <a:stretch>
            <a:fillRect/>
          </a:stretch>
        </p:blipFill>
        <p:spPr>
          <a:xfrm>
            <a:off x="1419225" y="2243137"/>
            <a:ext cx="9353550" cy="2371725"/>
          </a:xfrm>
          <a:prstGeom prst="rect">
            <a:avLst/>
          </a:prstGeom>
        </p:spPr>
      </p:pic>
    </p:spTree>
    <p:extLst>
      <p:ext uri="{BB962C8B-B14F-4D97-AF65-F5344CB8AC3E}">
        <p14:creationId xmlns:p14="http://schemas.microsoft.com/office/powerpoint/2010/main" val="543311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Imposte indirette a carico dei produttori </a:t>
            </a:r>
            <a:r>
              <a:rPr lang="it-IT" dirty="0" smtClean="0"/>
              <a:t>(4)</a:t>
            </a:r>
            <a:endParaRPr lang="it-IT" dirty="0"/>
          </a:p>
        </p:txBody>
      </p:sp>
      <p:pic>
        <p:nvPicPr>
          <p:cNvPr id="4" name="Immagine 3"/>
          <p:cNvPicPr>
            <a:picLocks noChangeAspect="1"/>
          </p:cNvPicPr>
          <p:nvPr/>
        </p:nvPicPr>
        <p:blipFill>
          <a:blip r:embed="rId2"/>
          <a:stretch>
            <a:fillRect/>
          </a:stretch>
        </p:blipFill>
        <p:spPr>
          <a:xfrm>
            <a:off x="1443037" y="2002125"/>
            <a:ext cx="9305925" cy="4257675"/>
          </a:xfrm>
          <a:prstGeom prst="rect">
            <a:avLst/>
          </a:prstGeom>
        </p:spPr>
      </p:pic>
    </p:spTree>
    <p:extLst>
      <p:ext uri="{BB962C8B-B14F-4D97-AF65-F5344CB8AC3E}">
        <p14:creationId xmlns:p14="http://schemas.microsoft.com/office/powerpoint/2010/main" val="2756737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a:t>Imposte indirette a carico dei produttori </a:t>
            </a:r>
            <a:r>
              <a:rPr lang="it-IT" dirty="0" smtClean="0"/>
              <a:t>(5)</a:t>
            </a:r>
            <a:endParaRPr lang="it-IT" dirty="0"/>
          </a:p>
        </p:txBody>
      </p:sp>
      <p:pic>
        <p:nvPicPr>
          <p:cNvPr id="7" name="Immagine 6"/>
          <p:cNvPicPr>
            <a:picLocks noChangeAspect="1"/>
          </p:cNvPicPr>
          <p:nvPr/>
        </p:nvPicPr>
        <p:blipFill>
          <a:blip r:embed="rId2"/>
          <a:stretch>
            <a:fillRect/>
          </a:stretch>
        </p:blipFill>
        <p:spPr>
          <a:xfrm>
            <a:off x="1027256" y="2194213"/>
            <a:ext cx="4607156" cy="3735532"/>
          </a:xfrm>
          <a:prstGeom prst="rect">
            <a:avLst/>
          </a:prstGeom>
        </p:spPr>
      </p:pic>
      <p:pic>
        <p:nvPicPr>
          <p:cNvPr id="8" name="Immagine 7"/>
          <p:cNvPicPr>
            <a:picLocks noChangeAspect="1"/>
          </p:cNvPicPr>
          <p:nvPr/>
        </p:nvPicPr>
        <p:blipFill>
          <a:blip r:embed="rId3"/>
          <a:stretch>
            <a:fillRect/>
          </a:stretch>
        </p:blipFill>
        <p:spPr>
          <a:xfrm>
            <a:off x="6692900" y="2268104"/>
            <a:ext cx="4233718" cy="3876806"/>
          </a:xfrm>
          <a:prstGeom prst="rect">
            <a:avLst/>
          </a:prstGeom>
        </p:spPr>
      </p:pic>
    </p:spTree>
    <p:extLst>
      <p:ext uri="{BB962C8B-B14F-4D97-AF65-F5344CB8AC3E}">
        <p14:creationId xmlns:p14="http://schemas.microsoft.com/office/powerpoint/2010/main" val="356316608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1834</TotalTime>
  <Words>619</Words>
  <Application>Microsoft Office PowerPoint</Application>
  <PresentationFormat>Widescreen</PresentationFormat>
  <Paragraphs>70</Paragraphs>
  <Slides>16</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16</vt:i4>
      </vt:variant>
    </vt:vector>
  </HeadingPairs>
  <TitlesOfParts>
    <vt:vector size="20" baseType="lpstr">
      <vt:lpstr>Arial</vt:lpstr>
      <vt:lpstr>Calibri</vt:lpstr>
      <vt:lpstr>Calibri Light</vt:lpstr>
      <vt:lpstr>Tema di Office</vt:lpstr>
      <vt:lpstr>Politica economica Lezione 09.23  Tassazione</vt:lpstr>
      <vt:lpstr>Capitolo 3</vt:lpstr>
      <vt:lpstr>Dal reddito originario al reddito finale</vt:lpstr>
      <vt:lpstr>Dal reddito originario al reddito finale (2)</vt:lpstr>
      <vt:lpstr>Tassazione del reddito e imposta diretta</vt:lpstr>
      <vt:lpstr>Tassazione del reddito e imposta diretta (2)</vt:lpstr>
      <vt:lpstr>Imposta progressiva</vt:lpstr>
      <vt:lpstr>Curva di Laffer</vt:lpstr>
      <vt:lpstr>Imposta progressiva: esempio (aliquote pre-riforma 2021)</vt:lpstr>
      <vt:lpstr>Imposte indirette, 1</vt:lpstr>
      <vt:lpstr>Imposte indirette, 2</vt:lpstr>
      <vt:lpstr>Imposte indirette a carico dei produttori</vt:lpstr>
      <vt:lpstr>Imposte indirette a carico dei produttori (2)</vt:lpstr>
      <vt:lpstr>Imposte indirette a carico dei produttori (3)</vt:lpstr>
      <vt:lpstr>Imposte indirette a carico dei produttori (4)</vt:lpstr>
      <vt:lpstr>Imposte indirette a carico dei produttori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70</cp:revision>
  <dcterms:created xsi:type="dcterms:W3CDTF">2020-03-17T15:33:48Z</dcterms:created>
  <dcterms:modified xsi:type="dcterms:W3CDTF">2023-03-04T18:45:13Z</dcterms:modified>
</cp:coreProperties>
</file>