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5" r:id="rId2"/>
    <p:sldId id="308" r:id="rId3"/>
    <p:sldId id="309" r:id="rId4"/>
    <p:sldId id="310" r:id="rId5"/>
    <p:sldId id="311" r:id="rId6"/>
    <p:sldId id="312" r:id="rId7"/>
    <p:sldId id="313" r:id="rId8"/>
    <p:sldId id="314" r:id="rId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88" autoAdjust="0"/>
    <p:restoredTop sz="94660"/>
  </p:normalViewPr>
  <p:slideViewPr>
    <p:cSldViewPr snapToGrid="0">
      <p:cViewPr varScale="1">
        <p:scale>
          <a:sx n="69" d="100"/>
          <a:sy n="69" d="100"/>
        </p:scale>
        <p:origin x="63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36813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978208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8AF9706D-6A07-40C2-8DF2-A581D727338F}" type="datetimeFigureOut">
              <a:rPr lang="it-IT" smtClean="0"/>
              <a:t>21/03/2023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334687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8AF9706D-6A07-40C2-8DF2-A581D727338F}" type="datetimeFigureOut">
              <a:rPr lang="it-IT" smtClean="0"/>
              <a:t>21/03/2023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1636905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8AF9706D-6A07-40C2-8DF2-A581D727338F}" type="datetimeFigureOut">
              <a:rPr lang="it-IT" smtClean="0"/>
              <a:t>21/03/2023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4058507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8AF9706D-6A07-40C2-8DF2-A581D727338F}" type="datetimeFigureOut">
              <a:rPr lang="it-IT" smtClean="0"/>
              <a:t>21/03/2023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624096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8AF9706D-6A07-40C2-8DF2-A581D727338F}" type="datetimeFigureOut">
              <a:rPr lang="it-IT" smtClean="0"/>
              <a:t>21/03/2023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477965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21/03/2023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9072655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8AF9706D-6A07-40C2-8DF2-A581D727338F}" type="datetimeFigureOut">
              <a:rPr lang="it-IT" smtClean="0"/>
              <a:t>21/03/2023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2341048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3147591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8AF9706D-6A07-40C2-8DF2-A581D727338F}" type="datetimeFigureOut">
              <a:rPr lang="it-IT" smtClean="0"/>
              <a:t>21/03/2023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0E29F51E-3083-479D-9BD2-A377EFE5230F}" type="slidenum">
              <a:rPr lang="it-IT" smtClean="0"/>
              <a:t>‹N›</a:t>
            </a:fld>
            <a:endParaRPr lang="it-IT"/>
          </a:p>
        </p:txBody>
      </p:sp>
    </p:spTree>
    <p:extLst>
      <p:ext uri="{BB962C8B-B14F-4D97-AF65-F5344CB8AC3E}">
        <p14:creationId xmlns:p14="http://schemas.microsoft.com/office/powerpoint/2010/main" val="520049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F9706D-6A07-40C2-8DF2-A581D727338F}" type="datetimeFigureOut">
              <a:rPr lang="it-IT" smtClean="0"/>
              <a:t>21/03/2023</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29F51E-3083-479D-9BD2-A377EFE5230F}" type="slidenum">
              <a:rPr lang="it-IT" smtClean="0"/>
              <a:t>‹N›</a:t>
            </a:fld>
            <a:endParaRPr lang="it-IT"/>
          </a:p>
        </p:txBody>
      </p:sp>
    </p:spTree>
    <p:extLst>
      <p:ext uri="{BB962C8B-B14F-4D97-AF65-F5344CB8AC3E}">
        <p14:creationId xmlns:p14="http://schemas.microsoft.com/office/powerpoint/2010/main" val="334262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anpal.gov.it/in-evidenza/servizi-per-il-lavoro/i-servizi-e-le-misure-di-politica-attiva"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treccani.it/enciclopedia/politiche-per-il-lavoro_(Dizionario-di-Economia-e-Finanza)/"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fontScale="90000"/>
          </a:bodyPr>
          <a:lstStyle/>
          <a:p>
            <a:r>
              <a:rPr lang="it-IT" sz="4200" dirty="0" smtClean="0"/>
              <a:t>Politica economica</a:t>
            </a:r>
            <a:br>
              <a:rPr lang="it-IT" sz="4200" dirty="0" smtClean="0"/>
            </a:br>
            <a:r>
              <a:rPr lang="it-IT" sz="4200" dirty="0" smtClean="0"/>
              <a:t>Lezione </a:t>
            </a:r>
            <a:r>
              <a:rPr lang="it-IT" sz="4200" dirty="0" smtClean="0"/>
              <a:t>13.23</a:t>
            </a:r>
            <a:r>
              <a:rPr lang="it-IT" sz="4200" dirty="0" smtClean="0"/>
              <a:t/>
            </a:r>
            <a:br>
              <a:rPr lang="it-IT" sz="4200" dirty="0" smtClean="0"/>
            </a:br>
            <a:r>
              <a:rPr lang="it-IT" sz="4200" dirty="0"/>
              <a:t/>
            </a:r>
            <a:br>
              <a:rPr lang="it-IT" sz="4200" dirty="0"/>
            </a:br>
            <a:r>
              <a:rPr lang="it-IT" sz="4200" dirty="0" smtClean="0"/>
              <a:t>Politiche del lavoro, dei redditi, previdenziali</a:t>
            </a:r>
            <a:endParaRPr lang="it-IT" sz="4200" dirty="0"/>
          </a:p>
        </p:txBody>
      </p:sp>
      <p:sp>
        <p:nvSpPr>
          <p:cNvPr id="3" name="Sottotitolo 2"/>
          <p:cNvSpPr>
            <a:spLocks noGrp="1"/>
          </p:cNvSpPr>
          <p:nvPr>
            <p:ph type="subTitle" idx="1"/>
          </p:nvPr>
        </p:nvSpPr>
        <p:spPr/>
        <p:txBody>
          <a:bodyPr>
            <a:normAutofit/>
          </a:bodyPr>
          <a:lstStyle/>
          <a:p>
            <a:endParaRPr lang="it-IT" dirty="0"/>
          </a:p>
          <a:p>
            <a:r>
              <a:rPr lang="it-IT" dirty="0"/>
              <a:t>Paolo Paesani</a:t>
            </a:r>
          </a:p>
          <a:p>
            <a:r>
              <a:rPr lang="it-IT" dirty="0"/>
              <a:t>DEF 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23.03.2023</a:t>
            </a:r>
            <a:endParaRPr lang="it-IT" dirty="0"/>
          </a:p>
        </p:txBody>
      </p:sp>
    </p:spTree>
    <p:extLst>
      <p:ext uri="{BB962C8B-B14F-4D97-AF65-F5344CB8AC3E}">
        <p14:creationId xmlns:p14="http://schemas.microsoft.com/office/powerpoint/2010/main" val="3177523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Politiche contro la disoccupazione</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Due visioni (più una) per spiegare le cause della disoccupazione involontaria, due tipi diversi di politiche economiche per ridurre la disoccupazione</a:t>
            </a:r>
          </a:p>
          <a:p>
            <a:r>
              <a:rPr lang="it-IT" dirty="0" smtClean="0"/>
              <a:t>Visione 1 (mercanto concorrenziale, sintesi)</a:t>
            </a:r>
          </a:p>
          <a:p>
            <a:pPr lvl="1"/>
            <a:r>
              <a:rPr lang="it-IT" dirty="0" smtClean="0">
                <a:solidFill>
                  <a:srgbClr val="FF0000"/>
                </a:solidFill>
              </a:rPr>
              <a:t>Causa</a:t>
            </a:r>
            <a:r>
              <a:rPr lang="it-IT" dirty="0" smtClean="0"/>
              <a:t>: La disoccupazione involontaria è causata dal cattivo funzionamento del mercato del lavoro, che ostacola l’incontro tra domanda e offerta, e da un «difetto» di concorrenza.</a:t>
            </a:r>
          </a:p>
          <a:p>
            <a:pPr lvl="1"/>
            <a:r>
              <a:rPr lang="it-IT" dirty="0" smtClean="0">
                <a:solidFill>
                  <a:srgbClr val="FF0000"/>
                </a:solidFill>
              </a:rPr>
              <a:t>Rimedio</a:t>
            </a:r>
            <a:r>
              <a:rPr lang="it-IT" dirty="0" smtClean="0"/>
              <a:t>: </a:t>
            </a:r>
            <a:r>
              <a:rPr lang="it-IT" b="1" dirty="0" smtClean="0"/>
              <a:t>Servizi </a:t>
            </a:r>
            <a:r>
              <a:rPr lang="it-IT" b="1" dirty="0"/>
              <a:t>e misure di politica attiva </a:t>
            </a:r>
            <a:r>
              <a:rPr lang="it-IT" dirty="0"/>
              <a:t>volte a promuovere e favorire l'occupazione (inserimento/reinserimento lavorativo) e l'</a:t>
            </a:r>
            <a:r>
              <a:rPr lang="it-IT" dirty="0" err="1"/>
              <a:t>occupabilità</a:t>
            </a:r>
            <a:r>
              <a:rPr lang="it-IT" dirty="0"/>
              <a:t> (migliore spendibilità del profilo della persona e maggiore vicinanza al mercato del lavoro) di chi cerca lavoro</a:t>
            </a:r>
            <a:r>
              <a:rPr lang="it-IT" dirty="0" smtClean="0"/>
              <a:t>. </a:t>
            </a:r>
            <a:r>
              <a:rPr lang="it-IT" dirty="0" smtClean="0">
                <a:solidFill>
                  <a:srgbClr val="FF0000"/>
                </a:solidFill>
              </a:rPr>
              <a:t>Politiche per la concorrenza </a:t>
            </a:r>
            <a:r>
              <a:rPr lang="it-IT" dirty="0" smtClean="0"/>
              <a:t>(Cap. 2)</a:t>
            </a:r>
          </a:p>
          <a:p>
            <a:r>
              <a:rPr lang="it-IT" dirty="0"/>
              <a:t>Visione </a:t>
            </a:r>
            <a:r>
              <a:rPr lang="it-IT" dirty="0" smtClean="0"/>
              <a:t>2 (Keynes)</a:t>
            </a:r>
            <a:endParaRPr lang="it-IT" dirty="0"/>
          </a:p>
          <a:p>
            <a:pPr lvl="1"/>
            <a:r>
              <a:rPr lang="it-IT" dirty="0">
                <a:solidFill>
                  <a:srgbClr val="FF0000"/>
                </a:solidFill>
              </a:rPr>
              <a:t>Causa</a:t>
            </a:r>
            <a:r>
              <a:rPr lang="it-IT" dirty="0"/>
              <a:t>: La disoccupazione involontaria è causata </a:t>
            </a:r>
            <a:r>
              <a:rPr lang="it-IT" dirty="0" smtClean="0"/>
              <a:t>dalla debolezza della domanda aggregata di beni (ridotta capacità di spesa di consumatori e imprese).</a:t>
            </a:r>
            <a:endParaRPr lang="it-IT" dirty="0"/>
          </a:p>
          <a:p>
            <a:pPr lvl="1"/>
            <a:r>
              <a:rPr lang="it-IT" dirty="0">
                <a:solidFill>
                  <a:srgbClr val="FF0000"/>
                </a:solidFill>
              </a:rPr>
              <a:t>Rimedio</a:t>
            </a:r>
            <a:r>
              <a:rPr lang="it-IT" dirty="0"/>
              <a:t>: </a:t>
            </a:r>
            <a:r>
              <a:rPr lang="it-IT" b="1" dirty="0"/>
              <a:t>Servizi e misure di politica </a:t>
            </a:r>
            <a:r>
              <a:rPr lang="it-IT" b="1" dirty="0" smtClean="0"/>
              <a:t>passiva per sostenere la capacità di spesa di chi perde il lavoro, </a:t>
            </a:r>
            <a:r>
              <a:rPr lang="it-IT" dirty="0" smtClean="0">
                <a:solidFill>
                  <a:srgbClr val="FF0000"/>
                </a:solidFill>
              </a:rPr>
              <a:t>politiche di domanda </a:t>
            </a:r>
            <a:r>
              <a:rPr lang="it-IT" dirty="0" smtClean="0"/>
              <a:t>(</a:t>
            </a:r>
            <a:r>
              <a:rPr lang="it-IT" dirty="0" err="1" smtClean="0"/>
              <a:t>Capp</a:t>
            </a:r>
            <a:r>
              <a:rPr lang="it-IT" dirty="0" smtClean="0"/>
              <a:t>. 5 e 6).</a:t>
            </a:r>
            <a:endParaRPr lang="it-IT" dirty="0"/>
          </a:p>
          <a:p>
            <a:pPr lvl="1"/>
            <a:endParaRPr lang="it-IT" dirty="0" smtClean="0"/>
          </a:p>
        </p:txBody>
      </p:sp>
    </p:spTree>
    <p:extLst>
      <p:ext uri="{BB962C8B-B14F-4D97-AF65-F5344CB8AC3E}">
        <p14:creationId xmlns:p14="http://schemas.microsoft.com/office/powerpoint/2010/main" val="3132599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Politiche attive del lavoro</a:t>
            </a:r>
            <a:endParaRPr lang="it-IT" dirty="0"/>
          </a:p>
        </p:txBody>
      </p:sp>
      <p:graphicFrame>
        <p:nvGraphicFramePr>
          <p:cNvPr id="4" name="Segnaposto contenuto 3"/>
          <p:cNvGraphicFramePr>
            <a:graphicFrameLocks noGrp="1"/>
          </p:cNvGraphicFramePr>
          <p:nvPr>
            <p:ph idx="1"/>
            <p:extLst/>
          </p:nvPr>
        </p:nvGraphicFramePr>
        <p:xfrm>
          <a:off x="965915" y="1336228"/>
          <a:ext cx="10387885" cy="4568472"/>
        </p:xfrm>
        <a:graphic>
          <a:graphicData uri="http://schemas.openxmlformats.org/drawingml/2006/table">
            <a:tbl>
              <a:tblPr/>
              <a:tblGrid>
                <a:gridCol w="10387885">
                  <a:extLst>
                    <a:ext uri="{9D8B030D-6E8A-4147-A177-3AD203B41FA5}">
                      <a16:colId xmlns:a16="http://schemas.microsoft.com/office/drawing/2014/main" val="20000"/>
                    </a:ext>
                  </a:extLst>
                </a:gridCol>
              </a:tblGrid>
              <a:tr h="288342">
                <a:tc>
                  <a:txBody>
                    <a:bodyPr/>
                    <a:lstStyle/>
                    <a:p>
                      <a:pPr fontAlgn="t"/>
                      <a:endParaRPr lang="it-IT" sz="1800" dirty="0">
                        <a:effectLst/>
                      </a:endParaRPr>
                    </a:p>
                  </a:txBody>
                  <a:tcPr marL="34491" marR="34491" marT="48287" marB="41389">
                    <a:lnL>
                      <a:noFill/>
                    </a:lnL>
                    <a:lnR>
                      <a:noFill/>
                    </a:lnR>
                    <a:lnT>
                      <a:noFill/>
                    </a:lnT>
                    <a:lnB>
                      <a:noFill/>
                    </a:lnB>
                    <a:solidFill>
                      <a:srgbClr val="FFFFFF"/>
                    </a:solidFill>
                  </a:tcPr>
                </a:tc>
                <a:extLst>
                  <a:ext uri="{0D108BD9-81ED-4DB2-BD59-A6C34878D82A}">
                    <a16:rowId xmlns:a16="http://schemas.microsoft.com/office/drawing/2014/main" val="10000"/>
                  </a:ext>
                </a:extLst>
              </a:tr>
              <a:tr h="4062996">
                <a:tc>
                  <a:txBody>
                    <a:bodyPr/>
                    <a:lstStyle/>
                    <a:p>
                      <a:pPr marL="285750" indent="-285750" fontAlgn="t">
                        <a:buFont typeface="Arial" panose="020B0604020202020204" pitchFamily="34" charset="0"/>
                        <a:buChar char="•"/>
                      </a:pPr>
                      <a:r>
                        <a:rPr lang="it-IT" sz="1800" dirty="0">
                          <a:effectLst/>
                        </a:rPr>
                        <a:t>Orientamento di base, analisi delle competenze in relazione al mercato del lavoro locale, </a:t>
                      </a:r>
                      <a:r>
                        <a:rPr lang="it-IT" sz="1800" dirty="0" err="1">
                          <a:effectLst/>
                        </a:rPr>
                        <a:t>profilazione</a:t>
                      </a:r>
                      <a:r>
                        <a:rPr lang="it-IT" sz="1800" dirty="0">
                          <a:effectLst/>
                        </a:rPr>
                        <a:t> e definizione delle azioni di ricerca di lavoro che devono essere compiuti dalla </a:t>
                      </a:r>
                      <a:r>
                        <a:rPr lang="it-IT" sz="1800" dirty="0" smtClean="0">
                          <a:effectLst/>
                        </a:rPr>
                        <a:t>persona</a:t>
                      </a:r>
                    </a:p>
                    <a:p>
                      <a:pPr marL="285750" indent="-285750" fontAlgn="t">
                        <a:buFont typeface="Arial" panose="020B0604020202020204" pitchFamily="34" charset="0"/>
                        <a:buChar char="•"/>
                      </a:pPr>
                      <a:r>
                        <a:rPr lang="it-IT" sz="1800" dirty="0" smtClean="0">
                          <a:effectLst/>
                        </a:rPr>
                        <a:t>Aiuto </a:t>
                      </a:r>
                      <a:r>
                        <a:rPr lang="it-IT" sz="1800" dirty="0">
                          <a:effectLst/>
                        </a:rPr>
                        <a:t>alla ricerca di un'occupazione, anche mediante sessioni di </a:t>
                      </a:r>
                      <a:r>
                        <a:rPr lang="it-IT" sz="1800" dirty="0" smtClean="0">
                          <a:effectLst/>
                        </a:rPr>
                        <a:t>gruppo</a:t>
                      </a:r>
                    </a:p>
                    <a:p>
                      <a:pPr marL="285750" indent="-285750" fontAlgn="t">
                        <a:buFont typeface="Arial" panose="020B0604020202020204" pitchFamily="34" charset="0"/>
                        <a:buChar char="•"/>
                      </a:pPr>
                      <a:r>
                        <a:rPr lang="it-IT" sz="1800" dirty="0" smtClean="0">
                          <a:effectLst/>
                        </a:rPr>
                        <a:t>Orientamento </a:t>
                      </a:r>
                      <a:r>
                        <a:rPr lang="it-IT" sz="1800" dirty="0">
                          <a:effectLst/>
                        </a:rPr>
                        <a:t>specialistico e individualizzato, da fornire attraverso il bilancio delle competenze e l'analisi degli eventuali fabbisogni di formazione, esperienze di lavoro o altre misure di politica attiva del lavoro, in relazione alla domanda di lavoro espressa a livello territoriale, nazionale ed </a:t>
                      </a:r>
                      <a:r>
                        <a:rPr lang="it-IT" sz="1800" dirty="0" smtClean="0">
                          <a:effectLst/>
                        </a:rPr>
                        <a:t>europeo</a:t>
                      </a:r>
                    </a:p>
                    <a:p>
                      <a:pPr marL="285750" indent="-285750" fontAlgn="t">
                        <a:buFont typeface="Arial" panose="020B0604020202020204" pitchFamily="34" charset="0"/>
                        <a:buChar char="•"/>
                      </a:pPr>
                      <a:r>
                        <a:rPr lang="it-IT" sz="1800" dirty="0" smtClean="0">
                          <a:effectLst/>
                        </a:rPr>
                        <a:t>Orientamento </a:t>
                      </a:r>
                      <a:r>
                        <a:rPr lang="it-IT" sz="1800" dirty="0">
                          <a:effectLst/>
                        </a:rPr>
                        <a:t>individualizzato </a:t>
                      </a:r>
                      <a:r>
                        <a:rPr lang="it-IT" sz="1800" dirty="0" smtClean="0">
                          <a:effectLst/>
                        </a:rPr>
                        <a:t>all'autoimpiego</a:t>
                      </a:r>
                    </a:p>
                    <a:p>
                      <a:pPr marL="285750" indent="-285750" fontAlgn="t">
                        <a:buFont typeface="Arial" panose="020B0604020202020204" pitchFamily="34" charset="0"/>
                        <a:buChar char="•"/>
                      </a:pPr>
                      <a:r>
                        <a:rPr lang="it-IT" sz="1800" dirty="0" smtClean="0">
                          <a:effectLst/>
                        </a:rPr>
                        <a:t>Accompagnamento </a:t>
                      </a:r>
                      <a:r>
                        <a:rPr lang="it-IT" sz="1800" dirty="0">
                          <a:effectLst/>
                        </a:rPr>
                        <a:t>al lavoro, anche con  l'utilizzo dell'assegno di </a:t>
                      </a:r>
                      <a:r>
                        <a:rPr lang="it-IT" sz="1800" dirty="0" smtClean="0">
                          <a:effectLst/>
                        </a:rPr>
                        <a:t>ricollocazione</a:t>
                      </a:r>
                    </a:p>
                    <a:p>
                      <a:pPr marL="285750" indent="-285750" fontAlgn="t">
                        <a:buFont typeface="Arial" panose="020B0604020202020204" pitchFamily="34" charset="0"/>
                        <a:buChar char="•"/>
                      </a:pPr>
                      <a:r>
                        <a:rPr lang="it-IT" sz="1800" dirty="0" smtClean="0">
                          <a:effectLst/>
                        </a:rPr>
                        <a:t>Formazione </a:t>
                      </a:r>
                      <a:r>
                        <a:rPr lang="it-IT" sz="1800" dirty="0">
                          <a:effectLst/>
                        </a:rPr>
                        <a:t>per la qualificazione e riqualificazione professionale, l'autoimpiego e l'immediato inserimento </a:t>
                      </a:r>
                      <a:r>
                        <a:rPr lang="it-IT" sz="1800" dirty="0" smtClean="0">
                          <a:effectLst/>
                        </a:rPr>
                        <a:t>lavorativo</a:t>
                      </a:r>
                    </a:p>
                    <a:p>
                      <a:pPr marL="285750" indent="-285750" fontAlgn="t">
                        <a:buFont typeface="Arial" panose="020B0604020202020204" pitchFamily="34" charset="0"/>
                        <a:buChar char="•"/>
                      </a:pPr>
                      <a:r>
                        <a:rPr lang="it-IT" sz="1800" dirty="0" smtClean="0">
                          <a:effectLst/>
                        </a:rPr>
                        <a:t>Promozione </a:t>
                      </a:r>
                      <a:r>
                        <a:rPr lang="it-IT" sz="1800" dirty="0">
                          <a:effectLst/>
                        </a:rPr>
                        <a:t>di esperienze lavorative per l'incremento delle competenze, anche mediante </a:t>
                      </a:r>
                      <a:r>
                        <a:rPr lang="it-IT" sz="1800" dirty="0" smtClean="0">
                          <a:effectLst/>
                        </a:rPr>
                        <a:t>tirocinio</a:t>
                      </a:r>
                    </a:p>
                    <a:p>
                      <a:pPr marL="285750" indent="-285750" fontAlgn="t">
                        <a:buFont typeface="Arial" panose="020B0604020202020204" pitchFamily="34" charset="0"/>
                        <a:buChar char="•"/>
                      </a:pPr>
                      <a:r>
                        <a:rPr lang="it-IT" sz="1800" dirty="0" smtClean="0">
                          <a:effectLst/>
                        </a:rPr>
                        <a:t>Incentivi </a:t>
                      </a:r>
                      <a:r>
                        <a:rPr lang="it-IT" sz="1800" dirty="0">
                          <a:effectLst/>
                        </a:rPr>
                        <a:t>al lavoro autonomo e tutoraggio per le fasi successive all'avvio </a:t>
                      </a:r>
                      <a:r>
                        <a:rPr lang="it-IT" sz="1800" dirty="0" smtClean="0">
                          <a:effectLst/>
                        </a:rPr>
                        <a:t>dell'impresa</a:t>
                      </a:r>
                    </a:p>
                    <a:p>
                      <a:pPr marL="285750" indent="-285750" fontAlgn="t">
                        <a:buFont typeface="Arial" panose="020B0604020202020204" pitchFamily="34" charset="0"/>
                        <a:buChar char="•"/>
                      </a:pPr>
                      <a:r>
                        <a:rPr lang="it-IT" sz="1800" dirty="0" smtClean="0">
                          <a:effectLst/>
                        </a:rPr>
                        <a:t>Incentivi </a:t>
                      </a:r>
                      <a:r>
                        <a:rPr lang="it-IT" sz="1800" dirty="0">
                          <a:effectLst/>
                        </a:rPr>
                        <a:t>alla mobilità </a:t>
                      </a:r>
                      <a:r>
                        <a:rPr lang="it-IT" sz="1800" dirty="0" smtClean="0">
                          <a:effectLst/>
                        </a:rPr>
                        <a:t>territoriale</a:t>
                      </a:r>
                    </a:p>
                    <a:p>
                      <a:pPr marL="285750" indent="-285750" fontAlgn="t">
                        <a:buFont typeface="Arial" panose="020B0604020202020204" pitchFamily="34" charset="0"/>
                        <a:buChar char="•"/>
                      </a:pPr>
                      <a:r>
                        <a:rPr lang="it-IT" sz="1800" dirty="0" smtClean="0">
                          <a:effectLst/>
                        </a:rPr>
                        <a:t>Strumenti </a:t>
                      </a:r>
                      <a:r>
                        <a:rPr lang="it-IT" sz="1800" dirty="0">
                          <a:effectLst/>
                        </a:rPr>
                        <a:t>per conciliare il lavoro con gli obblighi di cura verso minori o persone non </a:t>
                      </a:r>
                      <a:r>
                        <a:rPr lang="it-IT" sz="1800" dirty="0" smtClean="0">
                          <a:effectLst/>
                        </a:rPr>
                        <a:t>autosufficienti</a:t>
                      </a:r>
                    </a:p>
                    <a:p>
                      <a:pPr marL="285750" indent="-285750" fontAlgn="t">
                        <a:buFont typeface="Arial" panose="020B0604020202020204" pitchFamily="34" charset="0"/>
                        <a:buChar char="•"/>
                      </a:pPr>
                      <a:r>
                        <a:rPr lang="it-IT" sz="1800" dirty="0" smtClean="0">
                          <a:effectLst/>
                        </a:rPr>
                        <a:t>Prestazione </a:t>
                      </a:r>
                      <a:r>
                        <a:rPr lang="it-IT" sz="1800" dirty="0">
                          <a:effectLst/>
                        </a:rPr>
                        <a:t>di lavoro socialmente utile</a:t>
                      </a:r>
                    </a:p>
                  </a:txBody>
                  <a:tcPr marL="34491" marR="34491" marT="48287" marB="41389">
                    <a:lnL>
                      <a:noFill/>
                    </a:lnL>
                    <a:lnR>
                      <a:noFill/>
                    </a:lnR>
                    <a:lnT>
                      <a:noFill/>
                    </a:lnT>
                    <a:lnB>
                      <a:noFill/>
                    </a:lnB>
                    <a:solidFill>
                      <a:srgbClr val="FFFFFF"/>
                    </a:solidFill>
                  </a:tcPr>
                </a:tc>
                <a:extLst>
                  <a:ext uri="{0D108BD9-81ED-4DB2-BD59-A6C34878D82A}">
                    <a16:rowId xmlns:a16="http://schemas.microsoft.com/office/drawing/2014/main" val="10001"/>
                  </a:ext>
                </a:extLst>
              </a:tr>
            </a:tbl>
          </a:graphicData>
        </a:graphic>
      </p:graphicFrame>
      <p:sp>
        <p:nvSpPr>
          <p:cNvPr id="5" name="CasellaDiTesto 4"/>
          <p:cNvSpPr txBox="1"/>
          <p:nvPr/>
        </p:nvSpPr>
        <p:spPr>
          <a:xfrm>
            <a:off x="1275008" y="6181859"/>
            <a:ext cx="10689465" cy="369332"/>
          </a:xfrm>
          <a:prstGeom prst="rect">
            <a:avLst/>
          </a:prstGeom>
          <a:noFill/>
        </p:spPr>
        <p:txBody>
          <a:bodyPr wrap="square" rtlCol="0">
            <a:spAutoFit/>
          </a:bodyPr>
          <a:lstStyle/>
          <a:p>
            <a:r>
              <a:rPr lang="it-IT" dirty="0" smtClean="0"/>
              <a:t>Fonte: </a:t>
            </a:r>
            <a:r>
              <a:rPr lang="it-IT" dirty="0">
                <a:hlinkClick r:id="rId2"/>
              </a:rPr>
              <a:t>https://www.anpal.gov.it/in-evidenza/servizi-per-il-lavoro/i-servizi-e-le-misure-di-politica-attiva</a:t>
            </a:r>
            <a:endParaRPr lang="it-IT" dirty="0"/>
          </a:p>
        </p:txBody>
      </p:sp>
    </p:spTree>
    <p:extLst>
      <p:ext uri="{BB962C8B-B14F-4D97-AF65-F5344CB8AC3E}">
        <p14:creationId xmlns:p14="http://schemas.microsoft.com/office/powerpoint/2010/main" val="3310660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Politiche passive del lavoro</a:t>
            </a:r>
            <a:endParaRPr lang="it-IT" dirty="0"/>
          </a:p>
        </p:txBody>
      </p:sp>
      <p:sp>
        <p:nvSpPr>
          <p:cNvPr id="3" name="Segnaposto contenuto 2"/>
          <p:cNvSpPr>
            <a:spLocks noGrp="1"/>
          </p:cNvSpPr>
          <p:nvPr>
            <p:ph idx="1"/>
          </p:nvPr>
        </p:nvSpPr>
        <p:spPr/>
        <p:txBody>
          <a:bodyPr>
            <a:normAutofit fontScale="77500" lnSpcReduction="20000"/>
          </a:bodyPr>
          <a:lstStyle/>
          <a:p>
            <a:r>
              <a:rPr lang="it-IT" i="1" dirty="0"/>
              <a:t>Le politiche passive per il lavoro. </a:t>
            </a:r>
            <a:r>
              <a:rPr lang="it-IT" dirty="0"/>
              <a:t>Le p. passive hanno finalità di carattere assicurativo, garantendo al lavoratore che perde l’occupazione un sostegno al reddito, contrastando il deterioramento eccessivo della condizione economica di determinate persone. Tali finalità sono da alcuni ritenute in contrasto con obiettivi di efficienza in quanto, aumentando il potere contrattuale dei lavoratori, le p. passive tendono ad accrescere i salari e, quindi, a ridurre i livelli occupazionali. Tuttavia, anche nelle p. passive sono perseguibili obiettivi di efficienza grazie al miglioramento della qualità dell’occupazione, in quanto esse permettono di destinare maggiore tempo e risorse nella realizzazione di </a:t>
            </a:r>
            <a:r>
              <a:rPr lang="it-IT" dirty="0" err="1" smtClean="0"/>
              <a:t>matching</a:t>
            </a:r>
            <a:r>
              <a:rPr lang="it-IT" dirty="0" smtClean="0"/>
              <a:t> lavorativi </a:t>
            </a:r>
            <a:r>
              <a:rPr lang="it-IT" dirty="0"/>
              <a:t>a maggiore produttività e favoriscono l’investimento in capitale umano </a:t>
            </a:r>
            <a:r>
              <a:rPr lang="it-IT" dirty="0" smtClean="0"/>
              <a:t>In </a:t>
            </a:r>
            <a:r>
              <a:rPr lang="it-IT" dirty="0"/>
              <a:t>tale contesto efficiente, le p. passive di fatto diventano interventi di </a:t>
            </a:r>
            <a:r>
              <a:rPr lang="it-IT" dirty="0" err="1"/>
              <a:t>flexicurity</a:t>
            </a:r>
            <a:r>
              <a:rPr lang="it-IT" dirty="0"/>
              <a:t> </a:t>
            </a:r>
            <a:r>
              <a:rPr lang="it-IT" dirty="0" smtClean="0"/>
              <a:t>simili </a:t>
            </a:r>
            <a:r>
              <a:rPr lang="it-IT" dirty="0"/>
              <a:t>a quelli riscontrabili tra le politiche attive per il lavoro. Le p. passive svolgono inoltre una funzione di ammortizzatore ciclico </a:t>
            </a:r>
            <a:r>
              <a:rPr lang="it-IT" dirty="0" smtClean="0"/>
              <a:t>economico. </a:t>
            </a:r>
            <a:r>
              <a:rPr lang="it-IT" dirty="0"/>
              <a:t>In molti Paesi, dalla fine del 20° sec., per limitare gli effetti disincentivanti di modelli di stampo assistenziale, si è passati, nella gestione delle p. passive, a un approccio basato sul </a:t>
            </a:r>
            <a:r>
              <a:rPr lang="it-IT" i="1" dirty="0" err="1"/>
              <a:t>workfare</a:t>
            </a:r>
            <a:r>
              <a:rPr lang="it-IT" dirty="0"/>
              <a:t>, secondo il quale i trasferimenti sono condizionati all’obbligo di lavorare</a:t>
            </a:r>
            <a:r>
              <a:rPr lang="it-IT" dirty="0" smtClean="0"/>
              <a:t>. (ES. NASPI, Cassa Integrazione, Sostegno al reddito, fondi di solidarietà)</a:t>
            </a:r>
            <a:endParaRPr lang="it-IT" dirty="0"/>
          </a:p>
        </p:txBody>
      </p:sp>
      <p:sp>
        <p:nvSpPr>
          <p:cNvPr id="4" name="CasellaDiTesto 3"/>
          <p:cNvSpPr txBox="1"/>
          <p:nvPr/>
        </p:nvSpPr>
        <p:spPr>
          <a:xfrm>
            <a:off x="1275008" y="6181859"/>
            <a:ext cx="10689465" cy="369332"/>
          </a:xfrm>
          <a:prstGeom prst="rect">
            <a:avLst/>
          </a:prstGeom>
          <a:noFill/>
        </p:spPr>
        <p:txBody>
          <a:bodyPr wrap="square" rtlCol="0">
            <a:spAutoFit/>
          </a:bodyPr>
          <a:lstStyle/>
          <a:p>
            <a:r>
              <a:rPr lang="it-IT" dirty="0" err="1" smtClean="0"/>
              <a:t>Fonte:</a:t>
            </a:r>
            <a:r>
              <a:rPr lang="it-IT" dirty="0" err="1">
                <a:hlinkClick r:id="rId2"/>
              </a:rPr>
              <a:t>http</a:t>
            </a:r>
            <a:r>
              <a:rPr lang="it-IT" dirty="0">
                <a:hlinkClick r:id="rId2"/>
              </a:rPr>
              <a:t>://www.treccani.it/enciclopedia/politiche-per-il-lavoro_%28Dizionario-di-Economia-e-Finanza%29/</a:t>
            </a:r>
            <a:endParaRPr lang="it-IT" dirty="0"/>
          </a:p>
        </p:txBody>
      </p:sp>
    </p:spTree>
    <p:extLst>
      <p:ext uri="{BB962C8B-B14F-4D97-AF65-F5344CB8AC3E}">
        <p14:creationId xmlns:p14="http://schemas.microsoft.com/office/powerpoint/2010/main" val="4174444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politica dei redditi</a:t>
            </a:r>
            <a:endParaRPr lang="it-IT" dirty="0"/>
          </a:p>
        </p:txBody>
      </p:sp>
      <p:pic>
        <p:nvPicPr>
          <p:cNvPr id="4" name="Segnaposto contenuto 3"/>
          <p:cNvPicPr>
            <a:picLocks noGrp="1" noChangeAspect="1"/>
          </p:cNvPicPr>
          <p:nvPr>
            <p:ph idx="1"/>
          </p:nvPr>
        </p:nvPicPr>
        <p:blipFill>
          <a:blip r:embed="rId2"/>
          <a:stretch>
            <a:fillRect/>
          </a:stretch>
        </p:blipFill>
        <p:spPr>
          <a:xfrm>
            <a:off x="1402484" y="1620621"/>
            <a:ext cx="2533650" cy="1066800"/>
          </a:xfrm>
          <a:prstGeom prst="rect">
            <a:avLst/>
          </a:prstGeom>
        </p:spPr>
      </p:pic>
      <p:pic>
        <p:nvPicPr>
          <p:cNvPr id="5" name="Immagine 4"/>
          <p:cNvPicPr>
            <a:picLocks noChangeAspect="1"/>
          </p:cNvPicPr>
          <p:nvPr/>
        </p:nvPicPr>
        <p:blipFill>
          <a:blip r:embed="rId3"/>
          <a:stretch>
            <a:fillRect/>
          </a:stretch>
        </p:blipFill>
        <p:spPr>
          <a:xfrm>
            <a:off x="4500418" y="1327042"/>
            <a:ext cx="4933950" cy="1724025"/>
          </a:xfrm>
          <a:prstGeom prst="rect">
            <a:avLst/>
          </a:prstGeom>
        </p:spPr>
      </p:pic>
      <p:sp>
        <p:nvSpPr>
          <p:cNvPr id="9" name="Rettangolo 8"/>
          <p:cNvSpPr/>
          <p:nvPr/>
        </p:nvSpPr>
        <p:spPr>
          <a:xfrm>
            <a:off x="535710" y="3269673"/>
            <a:ext cx="10474036" cy="2585323"/>
          </a:xfrm>
          <a:prstGeom prst="rect">
            <a:avLst/>
          </a:prstGeom>
        </p:spPr>
        <p:txBody>
          <a:bodyPr wrap="square">
            <a:spAutoFit/>
          </a:bodyPr>
          <a:lstStyle/>
          <a:p>
            <a:r>
              <a:rPr lang="it-IT" dirty="0" smtClean="0">
                <a:solidFill>
                  <a:srgbClr val="FF0000"/>
                </a:solidFill>
                <a:latin typeface="Crimson Text"/>
              </a:rPr>
              <a:t>Politica </a:t>
            </a:r>
            <a:r>
              <a:rPr lang="it-IT" dirty="0">
                <a:solidFill>
                  <a:srgbClr val="FF0000"/>
                </a:solidFill>
                <a:latin typeface="Crimson Text"/>
              </a:rPr>
              <a:t>volta a contenere l’inflazione attraverso il controllo delle variabili distributive </a:t>
            </a:r>
            <a:r>
              <a:rPr lang="it-IT" dirty="0">
                <a:solidFill>
                  <a:srgbClr val="3E3F3E"/>
                </a:solidFill>
                <a:latin typeface="Crimson Text"/>
              </a:rPr>
              <a:t>(salari e margini di profitto). Nel caso semplificato di una economia chiusa in cui viene prodotto un unico bene, utilizzando come input solo il lavoro condizione sufficiente affinché non vi sia inflazione è che il saggio di salario nominale vari nella stessa misura della produttività e che il margine di profitto non si modifichi. Inflazione nulla può verificarsi anche qualora i salari crescano in misura diversa rispetto alla produttività, purché la crescita del margine di profitto compensi al ribasso il differenziale. In questa ottica, l’inflazione è il risultato di un ‘gioco’ non cooperativo tra le parti sociali per accrescere la propria quota di reddito. La p. dei r. agisce, quindi, modificando la distribuzione delle risorse prodotte rispetto a quella che emergerebbe spontaneamente sul mercato.</a:t>
            </a:r>
            <a:endParaRPr lang="it-IT" dirty="0"/>
          </a:p>
        </p:txBody>
      </p:sp>
      <p:sp>
        <p:nvSpPr>
          <p:cNvPr id="10" name="CasellaDiTesto 9"/>
          <p:cNvSpPr txBox="1"/>
          <p:nvPr/>
        </p:nvSpPr>
        <p:spPr>
          <a:xfrm>
            <a:off x="982951" y="6252582"/>
            <a:ext cx="10226098" cy="369332"/>
          </a:xfrm>
          <a:prstGeom prst="rect">
            <a:avLst/>
          </a:prstGeom>
          <a:noFill/>
        </p:spPr>
        <p:txBody>
          <a:bodyPr wrap="square" rtlCol="0">
            <a:spAutoFit/>
          </a:bodyPr>
          <a:lstStyle/>
          <a:p>
            <a:r>
              <a:rPr lang="it-IT" dirty="0"/>
              <a:t>Fonte: https://www.treccani.it/enciclopedia/politica-dei-redditi_%28Dizionario-di-Economia-e-Finanza%29/</a:t>
            </a:r>
          </a:p>
        </p:txBody>
      </p:sp>
    </p:spTree>
    <p:extLst>
      <p:ext uri="{BB962C8B-B14F-4D97-AF65-F5344CB8AC3E}">
        <p14:creationId xmlns:p14="http://schemas.microsoft.com/office/powerpoint/2010/main" val="12668745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pensioni</a:t>
            </a:r>
            <a:endParaRPr lang="it-IT" dirty="0"/>
          </a:p>
        </p:txBody>
      </p:sp>
      <p:sp>
        <p:nvSpPr>
          <p:cNvPr id="3" name="Segnaposto contenuto 2"/>
          <p:cNvSpPr>
            <a:spLocks noGrp="1"/>
          </p:cNvSpPr>
          <p:nvPr>
            <p:ph idx="1"/>
          </p:nvPr>
        </p:nvSpPr>
        <p:spPr>
          <a:xfrm>
            <a:off x="838200" y="1568047"/>
            <a:ext cx="10515600" cy="4729721"/>
          </a:xfrm>
        </p:spPr>
        <p:txBody>
          <a:bodyPr>
            <a:normAutofit fontScale="92500" lnSpcReduction="10000"/>
          </a:bodyPr>
          <a:lstStyle/>
          <a:p>
            <a:r>
              <a:rPr lang="it-IT" dirty="0" smtClean="0"/>
              <a:t>Obiettivo del sistema pensionistico </a:t>
            </a:r>
          </a:p>
          <a:p>
            <a:pPr lvl="1"/>
            <a:r>
              <a:rPr lang="it-IT" dirty="0" smtClean="0"/>
              <a:t>Fornire un reddito stabile e sicuro alle persone anziane che non possono più lavorare (assicurazione contro il rischio povertà, particolarmente grave per anziani e bambini).</a:t>
            </a:r>
          </a:p>
          <a:p>
            <a:endParaRPr lang="it-IT" dirty="0" smtClean="0"/>
          </a:p>
          <a:p>
            <a:r>
              <a:rPr lang="it-IT" dirty="0" smtClean="0"/>
              <a:t>Il «problema» delle pensioni</a:t>
            </a:r>
          </a:p>
          <a:p>
            <a:pPr lvl="1"/>
            <a:r>
              <a:rPr lang="it-IT" dirty="0" smtClean="0"/>
              <a:t>Un problema del XIX – XX secolo</a:t>
            </a:r>
          </a:p>
          <a:p>
            <a:pPr lvl="1"/>
            <a:r>
              <a:rPr lang="it-IT" dirty="0" smtClean="0"/>
              <a:t>Fine del modello sociale basato sulla famiglia patriarcale</a:t>
            </a:r>
          </a:p>
          <a:p>
            <a:pPr lvl="1"/>
            <a:r>
              <a:rPr lang="it-IT" dirty="0" smtClean="0"/>
              <a:t>Allungamento della vita media</a:t>
            </a:r>
          </a:p>
          <a:p>
            <a:endParaRPr lang="it-IT" dirty="0" smtClean="0"/>
          </a:p>
          <a:p>
            <a:r>
              <a:rPr lang="it-IT" dirty="0" smtClean="0"/>
              <a:t>Modalità diverse ma un principio generale</a:t>
            </a:r>
          </a:p>
          <a:p>
            <a:pPr lvl="1"/>
            <a:r>
              <a:rPr lang="it-IT" dirty="0" smtClean="0"/>
              <a:t>Mettere da parte dei soldi quando si è giovani e si lavora, per provvedere a sé stessi quando si è anziani e non si può più lavorare. </a:t>
            </a:r>
          </a:p>
          <a:p>
            <a:endParaRPr lang="it-IT" dirty="0" smtClean="0"/>
          </a:p>
        </p:txBody>
      </p:sp>
    </p:spTree>
    <p:extLst>
      <p:ext uri="{BB962C8B-B14F-4D97-AF65-F5344CB8AC3E}">
        <p14:creationId xmlns:p14="http://schemas.microsoft.com/office/powerpoint/2010/main" val="3279801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pensioni (2)</a:t>
            </a:r>
            <a:endParaRPr lang="it-IT" dirty="0"/>
          </a:p>
        </p:txBody>
      </p:sp>
      <p:sp>
        <p:nvSpPr>
          <p:cNvPr id="3" name="Segnaposto contenuto 2"/>
          <p:cNvSpPr>
            <a:spLocks noGrp="1"/>
          </p:cNvSpPr>
          <p:nvPr>
            <p:ph idx="1"/>
          </p:nvPr>
        </p:nvSpPr>
        <p:spPr>
          <a:xfrm>
            <a:off x="838200" y="1825624"/>
            <a:ext cx="10515600" cy="4729721"/>
          </a:xfrm>
        </p:spPr>
        <p:txBody>
          <a:bodyPr>
            <a:normAutofit fontScale="92500" lnSpcReduction="20000"/>
          </a:bodyPr>
          <a:lstStyle/>
          <a:p>
            <a:r>
              <a:rPr lang="it-IT" dirty="0" smtClean="0"/>
              <a:t>Rischio di vecchiaia e contribuzione obbligatoria (problema di miopia)</a:t>
            </a:r>
          </a:p>
          <a:p>
            <a:endParaRPr lang="it-IT" dirty="0" smtClean="0"/>
          </a:p>
          <a:p>
            <a:r>
              <a:rPr lang="it-IT" dirty="0" smtClean="0"/>
              <a:t>Obiettivi realizzabili attraverso un sistema pensionistico</a:t>
            </a:r>
          </a:p>
          <a:p>
            <a:pPr lvl="1"/>
            <a:r>
              <a:rPr lang="it-IT" dirty="0" smtClean="0"/>
              <a:t>Riduzione del rischio di povertà degli anziani: per questo basta un sistema basato su pensioni uguali per tutti e indipendenti dai contributi (</a:t>
            </a:r>
            <a:r>
              <a:rPr lang="it-IT" dirty="0" err="1" smtClean="0"/>
              <a:t>flat</a:t>
            </a:r>
            <a:r>
              <a:rPr lang="it-IT" dirty="0" smtClean="0"/>
              <a:t> rate). </a:t>
            </a:r>
          </a:p>
          <a:p>
            <a:pPr lvl="1"/>
            <a:r>
              <a:rPr lang="it-IT" dirty="0" smtClean="0"/>
              <a:t>Finalità assicurative per garantire uniformità nel tenore di vita tra età lavorativa e pensione</a:t>
            </a:r>
          </a:p>
          <a:p>
            <a:pPr lvl="1"/>
            <a:r>
              <a:rPr lang="it-IT" dirty="0" smtClean="0"/>
              <a:t>Finalità redistributive intra e inter-generazionali rispondenti a motivi di politica fiscale (v. Cap. 5)</a:t>
            </a:r>
          </a:p>
          <a:p>
            <a:pPr lvl="1"/>
            <a:r>
              <a:rPr lang="it-IT" dirty="0" smtClean="0"/>
              <a:t> </a:t>
            </a:r>
          </a:p>
          <a:p>
            <a:r>
              <a:rPr lang="it-IT" dirty="0" smtClean="0"/>
              <a:t>Indicatori «pensionistici»</a:t>
            </a:r>
          </a:p>
          <a:p>
            <a:pPr lvl="1"/>
            <a:r>
              <a:rPr lang="it-IT" dirty="0" smtClean="0"/>
              <a:t>Tasso di sostituzione: Prima pensione/Ultimo salario</a:t>
            </a:r>
          </a:p>
          <a:p>
            <a:pPr lvl="1"/>
            <a:r>
              <a:rPr lang="it-IT" dirty="0" smtClean="0"/>
              <a:t>Pensione/assegno di previdenza sociale</a:t>
            </a:r>
          </a:p>
          <a:p>
            <a:pPr lvl="1"/>
            <a:r>
              <a:rPr lang="it-IT" dirty="0" smtClean="0"/>
              <a:t>Rendimento: Pensione/contributi</a:t>
            </a:r>
            <a:endParaRPr lang="it-IT" dirty="0"/>
          </a:p>
        </p:txBody>
      </p:sp>
    </p:spTree>
    <p:extLst>
      <p:ext uri="{BB962C8B-B14F-4D97-AF65-F5344CB8AC3E}">
        <p14:creationId xmlns:p14="http://schemas.microsoft.com/office/powerpoint/2010/main" val="13897930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pensioni (3)</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Metodo finanziamento (rischi demografici, finanziari </a:t>
            </a:r>
            <a:r>
              <a:rPr lang="it-IT" smtClean="0"/>
              <a:t>e politici)</a:t>
            </a:r>
            <a:endParaRPr lang="it-IT" dirty="0" smtClean="0"/>
          </a:p>
          <a:p>
            <a:pPr lvl="1"/>
            <a:r>
              <a:rPr lang="it-IT" dirty="0" smtClean="0"/>
              <a:t>A ripartizione (i contributi dei giovani oggi pagano le pensioni degli anziani oggi, patto intergenerazionale garantito dallo Stato)</a:t>
            </a:r>
          </a:p>
          <a:p>
            <a:pPr lvl="1"/>
            <a:r>
              <a:rPr lang="it-IT" dirty="0" smtClean="0"/>
              <a:t>A capitalizzazione </a:t>
            </a:r>
            <a:r>
              <a:rPr lang="it-IT" dirty="0"/>
              <a:t>(i contributi dei </a:t>
            </a:r>
            <a:r>
              <a:rPr lang="it-IT" dirty="0" smtClean="0"/>
              <a:t>giovani oggi, accumulati in un conto previdenziale, pagano </a:t>
            </a:r>
            <a:r>
              <a:rPr lang="it-IT" dirty="0"/>
              <a:t>le pensioni degli anziani </a:t>
            </a:r>
            <a:r>
              <a:rPr lang="it-IT" dirty="0" smtClean="0"/>
              <a:t>domani, che sono i giovani di oggi divenuti anziani, coinvolgimento die mercati finanziari)</a:t>
            </a:r>
          </a:p>
          <a:p>
            <a:endParaRPr lang="it-IT" dirty="0" smtClean="0"/>
          </a:p>
          <a:p>
            <a:r>
              <a:rPr lang="it-IT" dirty="0" smtClean="0"/>
              <a:t>Metodo di calcolo dei benefici</a:t>
            </a:r>
          </a:p>
          <a:p>
            <a:pPr lvl="1"/>
            <a:r>
              <a:rPr lang="it-IT" dirty="0" smtClean="0"/>
              <a:t>A contributi definiti (prestazione pensionistica incerta)</a:t>
            </a:r>
          </a:p>
          <a:p>
            <a:pPr lvl="1"/>
            <a:r>
              <a:rPr lang="it-IT" dirty="0" smtClean="0"/>
              <a:t>A benefici definiti (calcolato sulla base dei redditi dal lavoro e degli anni di </a:t>
            </a:r>
            <a:r>
              <a:rPr lang="it-IT" dirty="0" err="1" smtClean="0"/>
              <a:t>contribuz</a:t>
            </a:r>
            <a:r>
              <a:rPr lang="it-IT" dirty="0" smtClean="0"/>
              <a:t>.)</a:t>
            </a:r>
          </a:p>
          <a:p>
            <a:endParaRPr lang="it-IT" dirty="0" smtClean="0"/>
          </a:p>
          <a:p>
            <a:r>
              <a:rPr lang="it-IT" dirty="0" smtClean="0"/>
              <a:t>Istituzione che gestisce il sistema pensionistico</a:t>
            </a:r>
          </a:p>
          <a:p>
            <a:pPr lvl="1"/>
            <a:r>
              <a:rPr lang="it-IT" dirty="0" smtClean="0"/>
              <a:t>Pubblici</a:t>
            </a:r>
          </a:p>
          <a:p>
            <a:pPr lvl="1"/>
            <a:r>
              <a:rPr lang="it-IT" dirty="0" smtClean="0"/>
              <a:t>Privati (Fondi pensione, varie tipologie, costi di gestione del fondo riducono la rendita pensionistica)</a:t>
            </a:r>
          </a:p>
          <a:p>
            <a:pPr lvl="1"/>
            <a:r>
              <a:rPr lang="it-IT" dirty="0" smtClean="0"/>
              <a:t>Sistema misto pubblico-privato (pro e contro)</a:t>
            </a:r>
            <a:endParaRPr lang="it-IT" dirty="0"/>
          </a:p>
        </p:txBody>
      </p:sp>
    </p:spTree>
    <p:extLst>
      <p:ext uri="{BB962C8B-B14F-4D97-AF65-F5344CB8AC3E}">
        <p14:creationId xmlns:p14="http://schemas.microsoft.com/office/powerpoint/2010/main" val="1806840823"/>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2847</TotalTime>
  <Words>706</Words>
  <Application>Microsoft Office PowerPoint</Application>
  <PresentationFormat>Widescreen</PresentationFormat>
  <Paragraphs>68</Paragraphs>
  <Slides>8</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8</vt:i4>
      </vt:variant>
    </vt:vector>
  </HeadingPairs>
  <TitlesOfParts>
    <vt:vector size="13" baseType="lpstr">
      <vt:lpstr>Arial</vt:lpstr>
      <vt:lpstr>Calibri</vt:lpstr>
      <vt:lpstr>Calibri Light</vt:lpstr>
      <vt:lpstr>Crimson Text</vt:lpstr>
      <vt:lpstr>Tema di Office</vt:lpstr>
      <vt:lpstr>Politica economica Lezione 13.23  Politiche del lavoro, dei redditi, previdenziali</vt:lpstr>
      <vt:lpstr>Politiche contro la disoccupazione</vt:lpstr>
      <vt:lpstr>Politiche attive del lavoro</vt:lpstr>
      <vt:lpstr>Politiche passive del lavoro</vt:lpstr>
      <vt:lpstr>La politica dei redditi</vt:lpstr>
      <vt:lpstr>Le pensioni</vt:lpstr>
      <vt:lpstr>Le pensioni (2)</vt:lpstr>
      <vt:lpstr>Le pensioni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SARI  Politica Economica  Paolo Paesani</dc:title>
  <dc:creator>Paolo</dc:creator>
  <cp:lastModifiedBy>paolo paesani</cp:lastModifiedBy>
  <cp:revision>108</cp:revision>
  <dcterms:created xsi:type="dcterms:W3CDTF">2020-03-17T15:33:48Z</dcterms:created>
  <dcterms:modified xsi:type="dcterms:W3CDTF">2023-03-21T12:08:37Z</dcterms:modified>
</cp:coreProperties>
</file>