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1" r:id="rId2"/>
    <p:sldId id="303" r:id="rId3"/>
    <p:sldId id="306" r:id="rId4"/>
    <p:sldId id="282" r:id="rId5"/>
    <p:sldId id="270" r:id="rId6"/>
    <p:sldId id="325" r:id="rId7"/>
    <p:sldId id="271" r:id="rId8"/>
    <p:sldId id="318" r:id="rId9"/>
    <p:sldId id="269" r:id="rId10"/>
    <p:sldId id="327" r:id="rId11"/>
    <p:sldId id="326" r:id="rId12"/>
    <p:sldId id="311" r:id="rId13"/>
    <p:sldId id="328" r:id="rId14"/>
    <p:sldId id="313" r:id="rId15"/>
    <p:sldId id="329" r:id="rId16"/>
    <p:sldId id="330" r:id="rId17"/>
    <p:sldId id="275" r:id="rId18"/>
    <p:sldId id="308" r:id="rId19"/>
    <p:sldId id="314" r:id="rId20"/>
    <p:sldId id="322" r:id="rId21"/>
    <p:sldId id="315" r:id="rId22"/>
    <p:sldId id="323" r:id="rId23"/>
    <p:sldId id="316" r:id="rId24"/>
    <p:sldId id="324" r:id="rId2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4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22/03/2023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22/03/2023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22/03/2023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penpolis.it/parole/come-funziona-il-ciclo-di-bilancio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stat.it/it/files/2012/07/glossario2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gs.mef.gov.it/_Documenti/VERSIONE-I/attivita_istituzionali/formazione_e_gestione_del_bilancio/bilancio_di_previsione/bilancio_in_breve/2023/LLDBIB-2023-2025.pdf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gs.mef.gov.it/_Documenti/VERSIONE-I/attivita_istituzionali/formazione_e_gestione_del_bilancio/bilancio_di_previsione/bilancio_in_breve/2023/LLDBIB-2023-2025.pd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gs.mef.gov.it/_Documenti/VERSIONE-I/attivita_istituzionali/formazione_e_gestione_del_bilancio/bilancio_di_previsione/bilancio_in_breve/2023/LLDBIB-2023-2025.pdf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rgs.mef.gov.it/_Documenti/VERSIONE-I/attivita_istituzionali/formazione_e_gestione_del_bilancio/bilancio_di_previsione/bilancio_in_breve/2023/LLDBIB-2023-2025.pdf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gs.mef.gov.it/_Documenti/VERSIONE-I/attivita_istituzionali/formazione_e_gestione_del_bilancio/bilancio_di_previsione/bilancio_in_breve/2023/LLDBIB-2023-2025.pdf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rgs.mef.gov.it/_Documenti/VERSIONE-I/attivita_istituzionali/formazione_e_gestione_del_bilancio/bilancio_di_previsione/bilancio_in_breve/2023/LLDBIB-2023-2025.pdf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rgs.mef.gov.it/_Documenti/VERSIONE-I/attivita_istituzionali/formazione_e_gestione_del_bilancio/bilancio_di_previsione/bilancio_in_breve/2023/LLDBIB-2023-2025.pdf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pbilancio.it/wp-content/uploads/2020/01/Nota-1_2020_-output-gap.pdf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 fontScale="90000"/>
          </a:bodyPr>
          <a:lstStyle/>
          <a:p>
            <a:r>
              <a:rPr lang="it-IT" sz="4200" dirty="0" smtClean="0"/>
              <a:t>Politica economica</a:t>
            </a:r>
            <a:br>
              <a:rPr lang="it-IT" sz="4200" dirty="0" smtClean="0"/>
            </a:br>
            <a:r>
              <a:rPr lang="it-IT" sz="4200" dirty="0" smtClean="0"/>
              <a:t>Lezione </a:t>
            </a:r>
            <a:r>
              <a:rPr lang="it-IT" sz="4200" dirty="0" smtClean="0"/>
              <a:t>14.23</a:t>
            </a: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err="1" smtClean="0"/>
              <a:t>Stailizzazione</a:t>
            </a:r>
            <a:r>
              <a:rPr lang="it-IT" sz="4200" dirty="0" smtClean="0"/>
              <a:t> economica e bilancio pubblico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/>
              <a:t>DEF Tor Vergata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9301018" y="5523345"/>
            <a:ext cx="262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mtClean="0"/>
              <a:t>25.03.2023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0324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Bilancio pubblico e politica fiscale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Terzo macro-ambito della politica economica</a:t>
            </a:r>
            <a:endParaRPr lang="it-IT" dirty="0" smtClean="0"/>
          </a:p>
          <a:p>
            <a:pPr lvl="1"/>
            <a:r>
              <a:rPr lang="it-IT" dirty="0">
                <a:solidFill>
                  <a:srgbClr val="FF0000"/>
                </a:solidFill>
              </a:rPr>
              <a:t>S</a:t>
            </a:r>
            <a:r>
              <a:rPr lang="it-IT" dirty="0" smtClean="0">
                <a:solidFill>
                  <a:srgbClr val="FF0000"/>
                </a:solidFill>
              </a:rPr>
              <a:t>tabilizzazione</a:t>
            </a:r>
            <a:r>
              <a:rPr lang="it-IT" dirty="0" smtClean="0"/>
              <a:t> (attività economica, livello generale dei prezzi, situazione finanziaria interna e in rapporto al resto del mondo, scambi con l’estero) 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Crescita</a:t>
            </a:r>
            <a:r>
              <a:rPr lang="it-IT" dirty="0" smtClean="0"/>
              <a:t> (aumento progressivo e continuo del reddito pro-capite) e sviluppo (progresso nella qualità delle istituzioni e della vita delle persone)</a:t>
            </a:r>
          </a:p>
          <a:p>
            <a:endParaRPr lang="it-IT" dirty="0"/>
          </a:p>
          <a:p>
            <a:r>
              <a:rPr lang="it-IT" dirty="0" smtClean="0"/>
              <a:t>I </a:t>
            </a:r>
            <a:r>
              <a:rPr lang="it-IT" i="1" dirty="0" smtClean="0"/>
              <a:t>policy maker</a:t>
            </a:r>
            <a:r>
              <a:rPr lang="it-IT" dirty="0" smtClean="0"/>
              <a:t> dispongono di </a:t>
            </a:r>
            <a:r>
              <a:rPr lang="it-IT" dirty="0" smtClean="0">
                <a:solidFill>
                  <a:srgbClr val="FF0000"/>
                </a:solidFill>
              </a:rPr>
              <a:t>molti strumenti </a:t>
            </a:r>
            <a:r>
              <a:rPr lang="it-IT" dirty="0" smtClean="0"/>
              <a:t>per stabilizzare l’economia e promuoverne la crescita e lo sviluppo. Questi strumenti rientrano all’interno di tre categorie principali:</a:t>
            </a:r>
          </a:p>
          <a:p>
            <a:pPr lvl="1"/>
            <a:endParaRPr lang="it-IT" dirty="0" smtClean="0"/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Politica di bilancio e manovre di finanza pubblica </a:t>
            </a:r>
            <a:r>
              <a:rPr lang="it-IT" dirty="0" smtClean="0"/>
              <a:t>(Cap. 5)</a:t>
            </a:r>
          </a:p>
          <a:p>
            <a:pPr lvl="1"/>
            <a:r>
              <a:rPr lang="it-IT" dirty="0" smtClean="0"/>
              <a:t>Politica monetaria, Regolamentazione finanziaria (Cap. 6)</a:t>
            </a:r>
          </a:p>
          <a:p>
            <a:pPr lvl="1"/>
            <a:r>
              <a:rPr lang="it-IT" dirty="0" smtClean="0"/>
              <a:t>Regolamentazione del commercio internazionale, politica del cambio, regolamentazione dei movimenti internazionali di capitale (Cap. 7)  </a:t>
            </a:r>
          </a:p>
          <a:p>
            <a:endParaRPr lang="it-IT" dirty="0"/>
          </a:p>
          <a:p>
            <a:pPr marL="0" indent="0">
              <a:buNone/>
            </a:pPr>
            <a:endParaRPr lang="it-IT" dirty="0" smtClean="0"/>
          </a:p>
          <a:p>
            <a:pPr lvl="1"/>
            <a:endParaRPr lang="it-IT" dirty="0" smtClean="0"/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815680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Sovranità fiscale e politica di bilancio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199" y="1825625"/>
            <a:ext cx="10716491" cy="4351338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Sovranità fiscale </a:t>
            </a:r>
            <a:r>
              <a:rPr lang="it-IT" dirty="0" smtClean="0"/>
              <a:t>= Diritto di uno Stato sovrano di utilizzare in modo autonomo gli strumenti della politica di bilancio. </a:t>
            </a:r>
          </a:p>
          <a:p>
            <a:pPr lvl="1"/>
            <a:r>
              <a:rPr lang="it-IT" dirty="0" smtClean="0"/>
              <a:t>AA.PP. = AA.CC. + AA.LL. + EE.PP.</a:t>
            </a:r>
          </a:p>
          <a:p>
            <a:pPr lvl="1"/>
            <a:r>
              <a:rPr lang="it-IT" dirty="0" smtClean="0"/>
              <a:t>Stato = </a:t>
            </a:r>
            <a:r>
              <a:rPr lang="it-IT" dirty="0"/>
              <a:t>AA.CC. + AA.LL. </a:t>
            </a:r>
            <a:endParaRPr lang="it-IT" dirty="0" smtClean="0"/>
          </a:p>
          <a:p>
            <a:r>
              <a:rPr lang="it-IT" dirty="0" smtClean="0"/>
              <a:t>La determinazione del </a:t>
            </a:r>
            <a:r>
              <a:rPr lang="it-IT" dirty="0" smtClean="0">
                <a:solidFill>
                  <a:srgbClr val="FF0000"/>
                </a:solidFill>
              </a:rPr>
              <a:t>bilancio dello Stato </a:t>
            </a:r>
            <a:r>
              <a:rPr lang="it-IT" dirty="0" smtClean="0"/>
              <a:t>è lo strumento principale attraverso il quale viene coordinata l’azione dello Stato nell’economia</a:t>
            </a:r>
          </a:p>
          <a:p>
            <a:pPr lvl="1"/>
            <a:r>
              <a:rPr lang="it-IT" i="1" dirty="0"/>
              <a:t>Il Bilancio dello Stato è un documento contabile, approvato ogni anno dal Parlamento, che autorizza le spese e la riscossione delle entrate, necessarie ad attuare le scelte politiche del </a:t>
            </a:r>
            <a:r>
              <a:rPr lang="it-IT" i="1" dirty="0" smtClean="0"/>
              <a:t>Governo. </a:t>
            </a:r>
            <a:r>
              <a:rPr lang="it-IT" sz="1700" i="1" dirty="0"/>
              <a:t>(Fonte </a:t>
            </a:r>
            <a:r>
              <a:rPr lang="it-IT" sz="1700" i="1" dirty="0" smtClean="0"/>
              <a:t>https</a:t>
            </a:r>
            <a:r>
              <a:rPr lang="it-IT" sz="1700" i="1" dirty="0"/>
              <a:t>://</a:t>
            </a:r>
            <a:r>
              <a:rPr lang="it-IT" sz="1700" i="1" dirty="0" smtClean="0"/>
              <a:t>openbdap.mef.gov.it/it/Home/ViaggioNelBilancio)</a:t>
            </a:r>
            <a:r>
              <a:rPr lang="it-IT" i="1" dirty="0" smtClean="0"/>
              <a:t> </a:t>
            </a:r>
            <a:endParaRPr lang="it-IT" i="1" dirty="0"/>
          </a:p>
          <a:p>
            <a:pPr lvl="1"/>
            <a:r>
              <a:rPr lang="it-IT" dirty="0" smtClean="0"/>
              <a:t>Attraverso la </a:t>
            </a:r>
            <a:r>
              <a:rPr lang="it-IT" dirty="0" smtClean="0">
                <a:solidFill>
                  <a:srgbClr val="FF0000"/>
                </a:solidFill>
              </a:rPr>
              <a:t>politica di bilancio</a:t>
            </a:r>
            <a:r>
              <a:rPr lang="it-IT" dirty="0" smtClean="0"/>
              <a:t>, lo Stato </a:t>
            </a:r>
            <a:r>
              <a:rPr lang="it-IT" dirty="0"/>
              <a:t>è in grado d’influenzare </a:t>
            </a:r>
            <a:r>
              <a:rPr lang="it-IT" dirty="0" smtClean="0"/>
              <a:t>il livello dell’attività economica (PIL, tasso di crescita), l’attività dei diversi settori produttivi, i consumi e il risparmio delle famiglie, gli investimenti, il tasso di occupazione/disoccupazione, il </a:t>
            </a:r>
            <a:r>
              <a:rPr lang="it-IT" dirty="0"/>
              <a:t>livello generale dei </a:t>
            </a:r>
            <a:r>
              <a:rPr lang="it-IT" dirty="0" smtClean="0"/>
              <a:t>prezzi, la distribuzione del reddito e della ricchezza.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4418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Gli attori coinvolti nella politica di bilancio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Gli attori coinvolti nel ciclo di bilancio dello Stato in Italia sono</a:t>
            </a:r>
            <a:endParaRPr lang="it-IT" dirty="0"/>
          </a:p>
          <a:p>
            <a:pPr lvl="1"/>
            <a:r>
              <a:rPr lang="it-IT" dirty="0" smtClean="0"/>
              <a:t>il </a:t>
            </a:r>
            <a:r>
              <a:rPr lang="it-IT" dirty="0" smtClean="0">
                <a:solidFill>
                  <a:srgbClr val="FF0000"/>
                </a:solidFill>
              </a:rPr>
              <a:t>Governo</a:t>
            </a:r>
            <a:r>
              <a:rPr lang="it-IT" dirty="0"/>
              <a:t>, che elabora i documenti necessari per prendere la decisione di bilancio;</a:t>
            </a:r>
          </a:p>
          <a:p>
            <a:pPr lvl="1"/>
            <a:r>
              <a:rPr lang="it-IT" dirty="0"/>
              <a:t>il </a:t>
            </a:r>
            <a:r>
              <a:rPr lang="it-IT" dirty="0" smtClean="0">
                <a:solidFill>
                  <a:srgbClr val="FF0000"/>
                </a:solidFill>
              </a:rPr>
              <a:t>Parlamento</a:t>
            </a:r>
            <a:r>
              <a:rPr lang="it-IT" dirty="0"/>
              <a:t>, che laddove necessario modifica e poi approva le decisioni del governo;</a:t>
            </a:r>
          </a:p>
          <a:p>
            <a:pPr lvl="1"/>
            <a:r>
              <a:rPr lang="it-IT" dirty="0"/>
              <a:t>l’</a:t>
            </a:r>
            <a:r>
              <a:rPr lang="it-IT" dirty="0">
                <a:solidFill>
                  <a:srgbClr val="FF0000"/>
                </a:solidFill>
              </a:rPr>
              <a:t>Unione Europea</a:t>
            </a:r>
            <a:r>
              <a:rPr lang="it-IT" dirty="0"/>
              <a:t>, che ha un’influenza sempre più rilevante nelle decisioni economiche dei paesi che ne fanno parte;</a:t>
            </a:r>
          </a:p>
          <a:p>
            <a:pPr lvl="1"/>
            <a:r>
              <a:rPr lang="it-IT" dirty="0"/>
              <a:t>le </a:t>
            </a:r>
            <a:r>
              <a:rPr lang="it-IT" dirty="0">
                <a:solidFill>
                  <a:srgbClr val="FF0000"/>
                </a:solidFill>
              </a:rPr>
              <a:t>parti sociali</a:t>
            </a:r>
            <a:r>
              <a:rPr lang="it-IT" dirty="0"/>
              <a:t>, che tramite il confronto con l’esecutivo tentano di indirizzare le decisioni a favore del gruppo che rappresentano.</a:t>
            </a:r>
          </a:p>
          <a:p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197735" y="6176963"/>
            <a:ext cx="8268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Fonte: </a:t>
            </a:r>
            <a:r>
              <a:rPr lang="it-IT" dirty="0">
                <a:hlinkClick r:id="rId2"/>
              </a:rPr>
              <a:t>https://www.openpolis.it/parole/come-funziona-il-ciclo-di-bilancio/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25370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Bilancio pubblico: Entrate, Spese, Saldi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Bilancio pubblico = Entrate e Spese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G + TR </a:t>
            </a:r>
            <a:r>
              <a:rPr lang="it-IT" dirty="0" smtClean="0"/>
              <a:t>= Spese (flussi monetari dal bilancio dello Stato all’economia)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TAX</a:t>
            </a:r>
            <a:r>
              <a:rPr lang="it-IT" dirty="0" smtClean="0"/>
              <a:t> = Entrate (flussi monetari dall’economia al bilancio dello Stato)</a:t>
            </a:r>
          </a:p>
          <a:p>
            <a:pPr lvl="1"/>
            <a:r>
              <a:rPr lang="it-IT" dirty="0" smtClean="0"/>
              <a:t>I due macro-flussi possono bilanciarsi </a:t>
            </a:r>
            <a:r>
              <a:rPr lang="it-IT" dirty="0" smtClean="0">
                <a:solidFill>
                  <a:srgbClr val="FF0000"/>
                </a:solidFill>
              </a:rPr>
              <a:t>(G + TR) = TAX</a:t>
            </a:r>
            <a:r>
              <a:rPr lang="it-IT" dirty="0" smtClean="0"/>
              <a:t> (Pareggio di bilancio) o non bilanciarsi. In questo caso …</a:t>
            </a:r>
          </a:p>
          <a:p>
            <a:pPr lvl="1"/>
            <a:r>
              <a:rPr lang="it-IT" dirty="0" smtClean="0"/>
              <a:t>Tipicamente, </a:t>
            </a:r>
            <a:r>
              <a:rPr lang="it-IT" dirty="0" smtClean="0">
                <a:solidFill>
                  <a:srgbClr val="FF0000"/>
                </a:solidFill>
              </a:rPr>
              <a:t>TAX &lt; (G + TR)</a:t>
            </a:r>
            <a:r>
              <a:rPr lang="it-IT" dirty="0" smtClean="0"/>
              <a:t> (deficit di bilancio)</a:t>
            </a:r>
          </a:p>
          <a:p>
            <a:pPr lvl="1"/>
            <a:r>
              <a:rPr lang="it-IT" dirty="0" smtClean="0"/>
              <a:t>Più raramente, </a:t>
            </a:r>
            <a:r>
              <a:rPr lang="it-IT" dirty="0" smtClean="0">
                <a:solidFill>
                  <a:srgbClr val="FF0000"/>
                </a:solidFill>
              </a:rPr>
              <a:t>TAX &gt; (G + TR)</a:t>
            </a:r>
            <a:r>
              <a:rPr lang="it-IT" dirty="0" smtClean="0"/>
              <a:t> (surplus di bilancio)</a:t>
            </a:r>
          </a:p>
          <a:p>
            <a:r>
              <a:rPr lang="it-IT" dirty="0" smtClean="0"/>
              <a:t>Il deficit di bilancio va finanziato o con </a:t>
            </a:r>
            <a:r>
              <a:rPr lang="it-IT" dirty="0" smtClean="0">
                <a:solidFill>
                  <a:srgbClr val="FF0000"/>
                </a:solidFill>
              </a:rPr>
              <a:t>l’emissione di debito pubblico </a:t>
            </a:r>
            <a:r>
              <a:rPr lang="it-IT" dirty="0" smtClean="0"/>
              <a:t>o attraverso </a:t>
            </a:r>
            <a:r>
              <a:rPr lang="it-IT" dirty="0" smtClean="0">
                <a:solidFill>
                  <a:srgbClr val="FF0000"/>
                </a:solidFill>
              </a:rPr>
              <a:t>l’emissione monetaria </a:t>
            </a:r>
            <a:r>
              <a:rPr lang="it-IT" dirty="0" smtClean="0"/>
              <a:t>(vietata in Italia fino a questo momento). Questo crea un collegamento tra manovre di finanza pubblica e equilibrio monetario e finanziario (ne riparleremo)</a:t>
            </a:r>
          </a:p>
          <a:p>
            <a:r>
              <a:rPr lang="it-IT" dirty="0" smtClean="0"/>
              <a:t>La formulazione del bilancio dello Stato in Italia è soggetta a una serie di passaggi istituzionali.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674174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111551" y="6315640"/>
            <a:ext cx="10349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https://www.bancaditalia.it/pubblicazioni/relazione-annuale/2021/app_2021_totale.pdf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37" y="219075"/>
            <a:ext cx="7100599" cy="6096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00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Previsione, esecuzione, consuntivo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/>
              <a:t>Dall’analisi del </a:t>
            </a:r>
            <a:r>
              <a:rPr lang="it-IT" dirty="0" smtClean="0">
                <a:solidFill>
                  <a:srgbClr val="FF0000"/>
                </a:solidFill>
              </a:rPr>
              <a:t>ciclo di bilancio </a:t>
            </a:r>
            <a:r>
              <a:rPr lang="it-IT" dirty="0" smtClean="0"/>
              <a:t>emerge la differenza tra fase iniziale (previsione delle spese e delle entrate), esecuzione del bilancio nel corso dell’anno di riferimento, fase conclusiva (consuntivo e inizio di un nuovo ciclo).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Bilancio di previsione</a:t>
            </a:r>
            <a:r>
              <a:rPr lang="it-IT" dirty="0" smtClean="0"/>
              <a:t>: </a:t>
            </a:r>
            <a:r>
              <a:rPr lang="it-IT" dirty="0"/>
              <a:t>il bilancio finanziario che registra in termini previsionali le operazioni di entrata e di uscita monetarie nelle quali si estrinseca l’attività gestionale del soggetto pubblico (stato ed altri enti pubblici). </a:t>
            </a:r>
            <a:endParaRPr lang="it-IT" dirty="0" smtClean="0"/>
          </a:p>
          <a:p>
            <a:r>
              <a:rPr lang="it-IT" dirty="0">
                <a:solidFill>
                  <a:srgbClr val="FF0000"/>
                </a:solidFill>
              </a:rPr>
              <a:t>Bilancio consuntivo</a:t>
            </a:r>
            <a:r>
              <a:rPr lang="it-IT" dirty="0"/>
              <a:t>: il rendiconto finanziario che comprende i risultati della gestione di bilancio, per le entrate (accertate, riscosse e residui attivi) e per le spese (impegnate, pagate e residui passivi). </a:t>
            </a:r>
            <a:endParaRPr lang="it-IT" dirty="0" smtClean="0"/>
          </a:p>
          <a:p>
            <a:r>
              <a:rPr lang="it-IT" dirty="0">
                <a:solidFill>
                  <a:srgbClr val="FF0000"/>
                </a:solidFill>
              </a:rPr>
              <a:t>Avanzo e disavanzo complessivo</a:t>
            </a:r>
            <a:r>
              <a:rPr lang="it-IT" dirty="0"/>
              <a:t>: il risultato differenziale tra le operazioni di entrata e di spesa </a:t>
            </a:r>
            <a:r>
              <a:rPr lang="it-IT" dirty="0" smtClean="0"/>
              <a:t>complessive emerge </a:t>
            </a:r>
            <a:r>
              <a:rPr lang="it-IT" dirty="0" smtClean="0"/>
              <a:t>in </a:t>
            </a:r>
            <a:r>
              <a:rPr lang="it-IT" dirty="0"/>
              <a:t>sede di esecuzione o di gestione del bilancio (sia di competenza che di cassa) e misura l’eccedenza (avanzo) o l’insufficienza (disavanzo) delle risorse acquisibili o acquisite rispetto agli impieghi effettuabili o effettuati (rispettivamente per le dotazioni di competenza e cassa). - sia nella fase di diritto, vale a dire dell’accertamento e dell’impegno (bilancio di competenza); - sia nella fase di fatto, vale a dire dell’incasso e del pagamento (bilancio di cassa). </a:t>
            </a:r>
            <a:endParaRPr lang="it-IT" dirty="0" smtClean="0"/>
          </a:p>
        </p:txBody>
      </p:sp>
      <p:sp>
        <p:nvSpPr>
          <p:cNvPr id="4" name="CasellaDiTesto 3"/>
          <p:cNvSpPr txBox="1"/>
          <p:nvPr/>
        </p:nvSpPr>
        <p:spPr>
          <a:xfrm>
            <a:off x="986307" y="6176963"/>
            <a:ext cx="10367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Fonte: </a:t>
            </a:r>
            <a:r>
              <a:rPr lang="it-IT" dirty="0">
                <a:hlinkClick r:id="rId2"/>
              </a:rPr>
              <a:t>https://www.istat.it/it/files//2012/07/glossario2.pdf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7459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9019" y="243139"/>
            <a:ext cx="8340436" cy="6061545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3907709" y="6393934"/>
            <a:ext cx="55403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https://openbdap.mef.gov.it/it/Home/ViaggioNelBilancio</a:t>
            </a:r>
          </a:p>
        </p:txBody>
      </p:sp>
    </p:spTree>
    <p:extLst>
      <p:ext uri="{BB962C8B-B14F-4D97-AF65-F5344CB8AC3E}">
        <p14:creationId xmlns:p14="http://schemas.microsoft.com/office/powerpoint/2010/main" val="2521821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legge di bilancio in breve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La </a:t>
            </a:r>
            <a:r>
              <a:rPr lang="it-IT" dirty="0">
                <a:solidFill>
                  <a:srgbClr val="FF0000"/>
                </a:solidFill>
              </a:rPr>
              <a:t>legge di bilancio in breve </a:t>
            </a:r>
            <a:r>
              <a:rPr lang="it-IT" dirty="0"/>
              <a:t>è un documento a carattere </a:t>
            </a:r>
            <a:r>
              <a:rPr lang="it-IT" dirty="0" smtClean="0"/>
              <a:t>divulgativo. Esso </a:t>
            </a:r>
            <a:r>
              <a:rPr lang="it-IT" dirty="0"/>
              <a:t>illustra: </a:t>
            </a:r>
            <a:endParaRPr lang="it-IT" dirty="0" smtClean="0"/>
          </a:p>
          <a:p>
            <a:pPr lvl="1"/>
            <a:r>
              <a:rPr lang="it-IT" dirty="0" smtClean="0"/>
              <a:t>Lo </a:t>
            </a:r>
            <a:r>
              <a:rPr lang="it-IT" dirty="0"/>
              <a:t>scenario di riferimento in cui si colloca la legge di bilancio per il triennio di </a:t>
            </a:r>
            <a:r>
              <a:rPr lang="it-IT" dirty="0" smtClean="0"/>
              <a:t>riferimento; </a:t>
            </a:r>
          </a:p>
          <a:p>
            <a:pPr lvl="1"/>
            <a:r>
              <a:rPr lang="it-IT" dirty="0" smtClean="0"/>
              <a:t>Gli </a:t>
            </a:r>
            <a:r>
              <a:rPr lang="it-IT" dirty="0"/>
              <a:t>effetti e i contenuti dei principali interventi disposti con la manovra di finanza </a:t>
            </a:r>
            <a:r>
              <a:rPr lang="it-IT" dirty="0" smtClean="0"/>
              <a:t>pubblica; </a:t>
            </a:r>
          </a:p>
          <a:p>
            <a:pPr lvl="1"/>
            <a:r>
              <a:rPr lang="it-IT" dirty="0" smtClean="0"/>
              <a:t>Il </a:t>
            </a:r>
            <a:r>
              <a:rPr lang="it-IT" dirty="0"/>
              <a:t>loro impatto sui </a:t>
            </a:r>
            <a:r>
              <a:rPr lang="it-IT" dirty="0" smtClean="0"/>
              <a:t>sotto-settori </a:t>
            </a:r>
            <a:r>
              <a:rPr lang="it-IT" dirty="0"/>
              <a:t>delle Pubbliche </a:t>
            </a:r>
            <a:r>
              <a:rPr lang="it-IT" dirty="0" smtClean="0"/>
              <a:t>amministrazioni; </a:t>
            </a:r>
          </a:p>
          <a:p>
            <a:pPr lvl="1"/>
            <a:r>
              <a:rPr lang="it-IT" dirty="0" smtClean="0"/>
              <a:t>la </a:t>
            </a:r>
            <a:r>
              <a:rPr lang="it-IT" dirty="0"/>
              <a:t>struttura del bilancio dello Stato e il relativo quadro finanziario anche in termini di allocazione tra i principali settori di spesa</a:t>
            </a:r>
            <a:r>
              <a:rPr lang="it-IT" dirty="0" smtClean="0"/>
              <a:t>.</a:t>
            </a:r>
          </a:p>
          <a:p>
            <a:pPr marL="0" indent="0">
              <a:buNone/>
            </a:pPr>
            <a:r>
              <a:rPr lang="it-IT" dirty="0"/>
              <a:t>Fonte: </a:t>
            </a:r>
            <a:r>
              <a:rPr lang="it-IT" sz="1200" dirty="0">
                <a:hlinkClick r:id="rId2"/>
              </a:rPr>
              <a:t>https://www.rgs.mef.gov.it/_</a:t>
            </a:r>
            <a:r>
              <a:rPr lang="it-IT" sz="1200" dirty="0" smtClean="0">
                <a:hlinkClick r:id="rId2"/>
              </a:rPr>
              <a:t>Documenti/VERSIONE-I/attivita_istituzionali/formazione_e_gestione_del_bilancio/bilancio_di_previsione/bilancio_in_breve/2023/LLDBIB-2023-2025.pdf</a:t>
            </a:r>
            <a:endParaRPr lang="it-IT" sz="1200" dirty="0" smtClean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49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3453" y="205332"/>
            <a:ext cx="8642639" cy="6165449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1293093" y="6396180"/>
            <a:ext cx="1024312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000" dirty="0">
                <a:hlinkClick r:id="rId3"/>
              </a:rPr>
              <a:t>https://www.rgs.mef.gov.it/_Documenti/VERSIONE-I/attivita_istituzionali/formazione_e_gestione_del_bilancio/bilancio_di_previsione/bilancio_in_breve/2023/LLDBIB-2023-2025.pdf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024269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4962" y="962025"/>
            <a:ext cx="8982075" cy="4933950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1293093" y="6089272"/>
            <a:ext cx="1024312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000" dirty="0">
                <a:hlinkClick r:id="rId3"/>
              </a:rPr>
              <a:t>https://www.rgs.mef.gov.it/_Documenti/VERSIONE-I/attivita_istituzionali/formazione_e_gestione_del_bilancio/bilancio_di_previsione/bilancio_in_breve/2023/LLDBIB-2023-2025.pdf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129632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87744" y="6477199"/>
            <a:ext cx="1199803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/>
              <a:t>https://www.rgs.mef.gov.it/_Documenti/VERSIONE-I/attivita_istituzionali/formazione_e_gestione_del_bilancio/bilancio_di_previsione/bilancio_in_breve/2022/LLDBIB-2022-2024.pdf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9235" y="129308"/>
            <a:ext cx="7379856" cy="626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9922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293093" y="6089272"/>
            <a:ext cx="1024312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000" dirty="0">
                <a:hlinkClick r:id="rId2"/>
              </a:rPr>
              <a:t>https://www.rgs.mef.gov.it/_Documenti/VERSIONE-I/attivita_istituzionali/formazione_e_gestione_del_bilancio/bilancio_di_previsione/bilancio_in_breve/2023/LLDBIB-2023-2025.pdf</a:t>
            </a:r>
            <a:endParaRPr lang="en-GB" sz="1000" dirty="0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6412" y="957262"/>
            <a:ext cx="8639175" cy="494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7671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4975" y="633412"/>
            <a:ext cx="8782050" cy="5591175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1099129" y="6329418"/>
            <a:ext cx="1024312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000" dirty="0">
                <a:hlinkClick r:id="rId3"/>
              </a:rPr>
              <a:t>https://www.rgs.mef.gov.it/_Documenti/VERSIONE-I/attivita_istituzionali/formazione_e_gestione_del_bilancio/bilancio_di_previsione/bilancio_in_breve/2023/LLDBIB-2023-2025.pdf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3454719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1099129" y="6329418"/>
            <a:ext cx="1024312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000" dirty="0">
                <a:hlinkClick r:id="rId2"/>
              </a:rPr>
              <a:t>https://www.rgs.mef.gov.it/_Documenti/VERSIONE-I/attivita_istituzionali/formazione_e_gestione_del_bilancio/bilancio_di_previsione/bilancio_in_breve/2023/LLDBIB-2023-2025.pdf</a:t>
            </a:r>
            <a:endParaRPr lang="en-GB" sz="1000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925" y="1376362"/>
            <a:ext cx="8820150" cy="410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3742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1099129" y="6329418"/>
            <a:ext cx="1024312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000" dirty="0">
                <a:hlinkClick r:id="rId2"/>
              </a:rPr>
              <a:t>https://www.rgs.mef.gov.it/_Documenti/VERSIONE-I/attivita_istituzionali/formazione_e_gestione_del_bilancio/bilancio_di_previsione/bilancio_in_breve/2023/LLDBIB-2023-2025.pdf</a:t>
            </a:r>
            <a:endParaRPr lang="en-GB" sz="1000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6887" y="547687"/>
            <a:ext cx="8658225" cy="576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5928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529" y="361184"/>
            <a:ext cx="7547020" cy="6385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4712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Indebitamento (DEF) e debito pubblico (DEB)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DEF</a:t>
            </a:r>
            <a:r>
              <a:rPr lang="it-IT" baseline="-25000" dirty="0" smtClean="0"/>
              <a:t>2020</a:t>
            </a:r>
            <a:r>
              <a:rPr lang="it-IT" dirty="0" smtClean="0"/>
              <a:t> = G</a:t>
            </a:r>
            <a:r>
              <a:rPr lang="it-IT" baseline="-25000" dirty="0" smtClean="0"/>
              <a:t>2020</a:t>
            </a:r>
            <a:r>
              <a:rPr lang="it-IT" dirty="0" smtClean="0"/>
              <a:t> + TR</a:t>
            </a:r>
            <a:r>
              <a:rPr lang="it-IT" baseline="-25000" dirty="0" smtClean="0"/>
              <a:t>2020</a:t>
            </a:r>
            <a:r>
              <a:rPr lang="it-IT" dirty="0" smtClean="0"/>
              <a:t> – TAX</a:t>
            </a:r>
            <a:r>
              <a:rPr lang="it-IT" baseline="-25000" dirty="0" smtClean="0"/>
              <a:t>2020</a:t>
            </a:r>
            <a:r>
              <a:rPr lang="it-IT" dirty="0" smtClean="0"/>
              <a:t> (Deficit del bilancio pubblico)</a:t>
            </a:r>
          </a:p>
          <a:p>
            <a:endParaRPr lang="it-IT" dirty="0" smtClean="0"/>
          </a:p>
          <a:p>
            <a:r>
              <a:rPr lang="it-IT" dirty="0" smtClean="0"/>
              <a:t>DEB</a:t>
            </a:r>
            <a:r>
              <a:rPr lang="it-IT" baseline="-25000" dirty="0" smtClean="0"/>
              <a:t>01/01/21</a:t>
            </a:r>
            <a:r>
              <a:rPr lang="it-IT" dirty="0" smtClean="0"/>
              <a:t> ≈ DEB</a:t>
            </a:r>
            <a:r>
              <a:rPr lang="it-IT" baseline="-25000" dirty="0" smtClean="0"/>
              <a:t>01/01/20</a:t>
            </a:r>
            <a:r>
              <a:rPr lang="it-IT" dirty="0" smtClean="0"/>
              <a:t> </a:t>
            </a:r>
            <a:r>
              <a:rPr lang="it-IT" dirty="0"/>
              <a:t>+ </a:t>
            </a:r>
            <a:r>
              <a:rPr lang="it-IT" dirty="0" smtClean="0"/>
              <a:t>DEF</a:t>
            </a:r>
            <a:r>
              <a:rPr lang="it-IT" baseline="-25000" dirty="0" smtClean="0"/>
              <a:t>2020 </a:t>
            </a:r>
            <a:r>
              <a:rPr lang="it-IT" dirty="0" smtClean="0"/>
              <a:t>(Dal deficit al debito)</a:t>
            </a:r>
          </a:p>
          <a:p>
            <a:endParaRPr lang="it-IT" dirty="0" smtClean="0"/>
          </a:p>
          <a:p>
            <a:r>
              <a:rPr lang="it-IT" dirty="0" smtClean="0"/>
              <a:t>(DEB/PIL)</a:t>
            </a:r>
            <a:r>
              <a:rPr lang="it-IT" baseline="-25000" dirty="0" smtClean="0"/>
              <a:t>2021</a:t>
            </a:r>
            <a:r>
              <a:rPr lang="it-IT" dirty="0" smtClean="0"/>
              <a:t> </a:t>
            </a:r>
            <a:r>
              <a:rPr lang="it-IT" dirty="0"/>
              <a:t>≈ </a:t>
            </a:r>
            <a:r>
              <a:rPr lang="it-IT" dirty="0" smtClean="0"/>
              <a:t>(DEB</a:t>
            </a:r>
            <a:r>
              <a:rPr lang="it-IT" baseline="-25000" dirty="0" smtClean="0"/>
              <a:t>2020</a:t>
            </a:r>
            <a:r>
              <a:rPr lang="it-IT" dirty="0" smtClean="0"/>
              <a:t>/PIL</a:t>
            </a:r>
            <a:r>
              <a:rPr lang="it-IT" baseline="-25000" dirty="0" smtClean="0"/>
              <a:t>2020</a:t>
            </a:r>
            <a:r>
              <a:rPr lang="it-IT" dirty="0" smtClean="0"/>
              <a:t>(1+n)) + (DEF/PIL)</a:t>
            </a:r>
            <a:r>
              <a:rPr lang="it-IT" baseline="-25000" dirty="0" smtClean="0"/>
              <a:t>2020</a:t>
            </a:r>
            <a:endParaRPr lang="it-IT" dirty="0" smtClean="0"/>
          </a:p>
          <a:p>
            <a:pPr lvl="1"/>
            <a:r>
              <a:rPr lang="it-IT" dirty="0" smtClean="0"/>
              <a:t>PIL</a:t>
            </a:r>
            <a:r>
              <a:rPr lang="it-IT" baseline="-25000" dirty="0" smtClean="0"/>
              <a:t>2020</a:t>
            </a:r>
            <a:r>
              <a:rPr lang="it-IT" dirty="0" smtClean="0"/>
              <a:t> </a:t>
            </a:r>
            <a:r>
              <a:rPr lang="it-IT" dirty="0"/>
              <a:t>= </a:t>
            </a:r>
            <a:r>
              <a:rPr lang="it-IT" dirty="0" smtClean="0"/>
              <a:t>PIL</a:t>
            </a:r>
            <a:r>
              <a:rPr lang="it-IT" baseline="-25000" dirty="0" smtClean="0"/>
              <a:t>2019</a:t>
            </a:r>
            <a:r>
              <a:rPr lang="it-IT" dirty="0" smtClean="0"/>
              <a:t> </a:t>
            </a:r>
            <a:r>
              <a:rPr lang="it-IT" dirty="0"/>
              <a:t>(1 + n</a:t>
            </a:r>
            <a:r>
              <a:rPr lang="it-IT" dirty="0" smtClean="0"/>
              <a:t>) dove (n) è il tasso di crescita del PIL nel 2020 in termini nominali cioè ai prezzi di mercato correnti</a:t>
            </a:r>
            <a:endParaRPr lang="it-IT" dirty="0"/>
          </a:p>
          <a:p>
            <a:endParaRPr lang="it-IT" b="1" dirty="0" smtClean="0"/>
          </a:p>
          <a:p>
            <a:r>
              <a:rPr lang="it-IT" b="1" dirty="0" smtClean="0">
                <a:solidFill>
                  <a:srgbClr val="FF0000"/>
                </a:solidFill>
              </a:rPr>
              <a:t>d</a:t>
            </a:r>
            <a:r>
              <a:rPr lang="it-IT" b="1" baseline="-25000" dirty="0" smtClean="0">
                <a:solidFill>
                  <a:srgbClr val="FF0000"/>
                </a:solidFill>
              </a:rPr>
              <a:t>2021</a:t>
            </a:r>
            <a:r>
              <a:rPr lang="it-IT" b="1" dirty="0" smtClean="0">
                <a:solidFill>
                  <a:srgbClr val="FF0000"/>
                </a:solidFill>
              </a:rPr>
              <a:t> = d</a:t>
            </a:r>
            <a:r>
              <a:rPr lang="it-IT" b="1" baseline="-25000" dirty="0" smtClean="0">
                <a:solidFill>
                  <a:srgbClr val="FF0000"/>
                </a:solidFill>
              </a:rPr>
              <a:t>2020</a:t>
            </a:r>
            <a:r>
              <a:rPr lang="it-IT" b="1" dirty="0" smtClean="0">
                <a:solidFill>
                  <a:srgbClr val="FF0000"/>
                </a:solidFill>
              </a:rPr>
              <a:t> / (1+n) + f</a:t>
            </a:r>
            <a:r>
              <a:rPr lang="it-IT" b="1" baseline="-25000" dirty="0" smtClean="0">
                <a:solidFill>
                  <a:srgbClr val="FF0000"/>
                </a:solidFill>
              </a:rPr>
              <a:t>2020  </a:t>
            </a:r>
            <a:r>
              <a:rPr lang="it-IT" dirty="0" smtClean="0"/>
              <a:t>(v. appendice per approfondimento)</a:t>
            </a:r>
          </a:p>
          <a:p>
            <a:pPr marL="0" indent="0">
              <a:buNone/>
            </a:pPr>
            <a:endParaRPr lang="it-IT" b="1" baseline="-25000" dirty="0" smtClean="0"/>
          </a:p>
          <a:p>
            <a:pPr marL="0" indent="0">
              <a:buNone/>
            </a:pPr>
            <a:endParaRPr lang="it-IT" baseline="-25000" dirty="0"/>
          </a:p>
        </p:txBody>
      </p:sp>
    </p:spTree>
    <p:extLst>
      <p:ext uri="{BB962C8B-B14F-4D97-AF65-F5344CB8AC3E}">
        <p14:creationId xmlns:p14="http://schemas.microsoft.com/office/powerpoint/2010/main" val="420921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err="1" smtClean="0"/>
              <a:t>Pil</a:t>
            </a:r>
            <a:r>
              <a:rPr lang="it-IT" dirty="0" smtClean="0"/>
              <a:t> potenziale e output gap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 smtClean="0"/>
              <a:t>Applicando </a:t>
            </a:r>
            <a:r>
              <a:rPr lang="it-IT" dirty="0"/>
              <a:t>metodi statistici </a:t>
            </a:r>
            <a:r>
              <a:rPr lang="it-IT" i="1" dirty="0"/>
              <a:t>ad </a:t>
            </a:r>
            <a:r>
              <a:rPr lang="it-IT" i="1" dirty="0" smtClean="0"/>
              <a:t>hoc, </a:t>
            </a:r>
            <a:r>
              <a:rPr lang="it-IT" dirty="0" smtClean="0"/>
              <a:t>Il PIL Y può essere suddiviso nella somma di due termini: </a:t>
            </a:r>
            <a:r>
              <a:rPr lang="it-IT" dirty="0" smtClean="0">
                <a:solidFill>
                  <a:srgbClr val="FF0000"/>
                </a:solidFill>
              </a:rPr>
              <a:t>il PIL potenziale (Y</a:t>
            </a:r>
            <a:r>
              <a:rPr lang="it-IT" baseline="-25000" dirty="0" smtClean="0">
                <a:solidFill>
                  <a:srgbClr val="FF0000"/>
                </a:solidFill>
              </a:rPr>
              <a:t>P</a:t>
            </a:r>
            <a:r>
              <a:rPr lang="it-IT" dirty="0" smtClean="0">
                <a:solidFill>
                  <a:srgbClr val="FF0000"/>
                </a:solidFill>
              </a:rPr>
              <a:t>) </a:t>
            </a:r>
            <a:r>
              <a:rPr lang="it-IT" dirty="0" smtClean="0"/>
              <a:t>e </a:t>
            </a:r>
            <a:r>
              <a:rPr lang="it-IT" dirty="0" smtClean="0">
                <a:solidFill>
                  <a:srgbClr val="FF0000"/>
                </a:solidFill>
              </a:rPr>
              <a:t>l’output gap (OG): Output </a:t>
            </a:r>
            <a:r>
              <a:rPr lang="it-IT" dirty="0">
                <a:solidFill>
                  <a:srgbClr val="FF0000"/>
                </a:solidFill>
              </a:rPr>
              <a:t>Gap = (Y - Y</a:t>
            </a:r>
            <a:r>
              <a:rPr lang="it-IT" baseline="-25000" dirty="0">
                <a:solidFill>
                  <a:srgbClr val="FF0000"/>
                </a:solidFill>
              </a:rPr>
              <a:t>P</a:t>
            </a:r>
            <a:r>
              <a:rPr lang="it-IT" dirty="0">
                <a:solidFill>
                  <a:srgbClr val="FF0000"/>
                </a:solidFill>
              </a:rPr>
              <a:t>)</a:t>
            </a:r>
          </a:p>
          <a:p>
            <a:pPr lvl="1"/>
            <a:endParaRPr lang="it-IT" dirty="0"/>
          </a:p>
          <a:p>
            <a:r>
              <a:rPr lang="it-IT" dirty="0" smtClean="0">
                <a:solidFill>
                  <a:srgbClr val="FF0000"/>
                </a:solidFill>
              </a:rPr>
              <a:t>Il </a:t>
            </a:r>
            <a:r>
              <a:rPr lang="it-IT" dirty="0">
                <a:solidFill>
                  <a:srgbClr val="FF0000"/>
                </a:solidFill>
              </a:rPr>
              <a:t>PIL </a:t>
            </a:r>
            <a:r>
              <a:rPr lang="it-IT" dirty="0" smtClean="0">
                <a:solidFill>
                  <a:srgbClr val="FF0000"/>
                </a:solidFill>
              </a:rPr>
              <a:t>«potenziale» </a:t>
            </a:r>
            <a:r>
              <a:rPr lang="it-IT" dirty="0" smtClean="0"/>
              <a:t>è il livello del PIL che ci aspettiamo di osservare quando il mercato del lavoro è in equilibrio e le imprese utilizzano la loro capacità produttiva (impianti, macchinari, stock di materie prime ecc.) a un livello «normale» </a:t>
            </a:r>
            <a:r>
              <a:rPr lang="it-IT" dirty="0"/>
              <a:t>(es. 85-90</a:t>
            </a:r>
            <a:r>
              <a:rPr lang="it-IT" dirty="0" smtClean="0"/>
              <a:t>%). La capacità produttiva inutilizzata in condizioni «normali» (es. 10 – 15%) permette alle imprese di fronteggiare picchi improvvisi di domanda, senza «stravolgere» i ritmi normale della produzione. </a:t>
            </a:r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Il PIL «effettivo»</a:t>
            </a:r>
            <a:r>
              <a:rPr lang="it-IT" dirty="0" smtClean="0"/>
              <a:t> fluttua intorno al suo livello potenziale, nel continuo alternarsi di fasi di espansione (Y &gt; </a:t>
            </a:r>
            <a:r>
              <a:rPr lang="it-IT" dirty="0"/>
              <a:t>Y</a:t>
            </a:r>
            <a:r>
              <a:rPr lang="it-IT" baseline="-25000" dirty="0"/>
              <a:t>P</a:t>
            </a:r>
            <a:r>
              <a:rPr lang="it-IT" dirty="0" smtClean="0"/>
              <a:t>) e  recessione </a:t>
            </a:r>
            <a:r>
              <a:rPr lang="it-IT" dirty="0"/>
              <a:t>(Y </a:t>
            </a:r>
            <a:r>
              <a:rPr lang="it-IT" dirty="0" smtClean="0"/>
              <a:t>&lt; </a:t>
            </a:r>
            <a:r>
              <a:rPr lang="it-IT" dirty="0"/>
              <a:t>Y</a:t>
            </a:r>
            <a:r>
              <a:rPr lang="it-IT" baseline="-25000" dirty="0"/>
              <a:t>P</a:t>
            </a:r>
            <a:r>
              <a:rPr lang="it-IT" dirty="0" smtClean="0"/>
              <a:t>). Chiamiamo output gap (Scarto del reddito) la differenza tra PIL effettivo e PIL potenziale</a:t>
            </a:r>
          </a:p>
          <a:p>
            <a:endParaRPr lang="it-IT" dirty="0"/>
          </a:p>
          <a:p>
            <a:r>
              <a:rPr lang="it-IT" dirty="0" smtClean="0"/>
              <a:t>Esistono tecniche statistiche diverse per calcolare </a:t>
            </a:r>
            <a:r>
              <a:rPr lang="it-IT" dirty="0"/>
              <a:t>l’output gap </a:t>
            </a:r>
            <a:r>
              <a:rPr lang="it-IT" dirty="0">
                <a:hlinkClick r:id="rId2"/>
              </a:rPr>
              <a:t>https://www.upbilancio.it/wp-content/uploads/2020/01/Nota-1_2020_-</a:t>
            </a:r>
            <a:r>
              <a:rPr lang="it-IT" dirty="0" smtClean="0">
                <a:hlinkClick r:id="rId2"/>
              </a:rPr>
              <a:t>output-gap.pdf</a:t>
            </a:r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23281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2981" y="693356"/>
            <a:ext cx="7961745" cy="5549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186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Stabilizzatori automatici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 smtClean="0"/>
              <a:t>La fluttuazione del reddito ha un impatto «endogeno» sul livello del deficit e da qui «di ritorno» sul livello dell’attività economica. Ciò avviene per effetto dei così detti </a:t>
            </a:r>
            <a:r>
              <a:rPr lang="it-IT" dirty="0" smtClean="0">
                <a:solidFill>
                  <a:srgbClr val="FF0000"/>
                </a:solidFill>
              </a:rPr>
              <a:t>stabilizzatori automatici</a:t>
            </a:r>
            <a:r>
              <a:rPr lang="it-IT" dirty="0" smtClean="0"/>
              <a:t>. Gli stabilizzatori automatici sono principalmente due: la tassazione </a:t>
            </a:r>
            <a:r>
              <a:rPr lang="it-IT" dirty="0"/>
              <a:t>progressiva e i sussidi di </a:t>
            </a:r>
            <a:r>
              <a:rPr lang="it-IT" dirty="0" smtClean="0"/>
              <a:t>disoccupazione. Gli stabilizzatori automatici frenano l’economia durante le fasi di rapida espansioni e la sostengono nelle fasi recessive. 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Quando l’economia si espande, aumentano le entrate fiscali </a:t>
            </a:r>
            <a:r>
              <a:rPr lang="it-IT" dirty="0" smtClean="0"/>
              <a:t>sia perché aumenta l’attività economica (base imponibile) si perché in presenza di tassazione progressiva dei redditi personali, aumenta l’aliquota media. Contemporaneamente aumenta l’occupazione, </a:t>
            </a:r>
            <a:r>
              <a:rPr lang="it-IT" dirty="0" smtClean="0">
                <a:solidFill>
                  <a:srgbClr val="FF0000"/>
                </a:solidFill>
              </a:rPr>
              <a:t>diminuiscono</a:t>
            </a:r>
            <a:r>
              <a:rPr lang="it-IT" dirty="0" smtClean="0"/>
              <a:t> la disoccupazione </a:t>
            </a:r>
            <a:r>
              <a:rPr lang="it-IT" dirty="0" smtClean="0">
                <a:solidFill>
                  <a:srgbClr val="FF0000"/>
                </a:solidFill>
              </a:rPr>
              <a:t>e con essa i sussidi</a:t>
            </a:r>
            <a:r>
              <a:rPr lang="it-IT" dirty="0" smtClean="0"/>
              <a:t>. L’aumento del prelievo fiscale e la diminuzione dei trasferimenti frenano la  crescita dei reddito disponibile, dei consumi, della domanda aggregata.</a:t>
            </a:r>
          </a:p>
          <a:p>
            <a:pPr lvl="1"/>
            <a:r>
              <a:rPr lang="it-IT" dirty="0"/>
              <a:t>Se Y </a:t>
            </a:r>
            <a:r>
              <a:rPr lang="it-IT" dirty="0">
                <a:sym typeface="Symbol" panose="05050102010706020507" pitchFamily="18" charset="2"/>
              </a:rPr>
              <a:t>, TAX = t(Y)*Y  e TR*  (freno sull’attività economica)</a:t>
            </a:r>
            <a:r>
              <a:rPr lang="it-IT" dirty="0"/>
              <a:t> </a:t>
            </a:r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Quando </a:t>
            </a:r>
            <a:r>
              <a:rPr lang="it-IT" dirty="0">
                <a:solidFill>
                  <a:srgbClr val="FF0000"/>
                </a:solidFill>
              </a:rPr>
              <a:t>l’economia si </a:t>
            </a:r>
            <a:r>
              <a:rPr lang="it-IT" dirty="0" smtClean="0">
                <a:solidFill>
                  <a:srgbClr val="FF0000"/>
                </a:solidFill>
              </a:rPr>
              <a:t>contrae, diminuiscono </a:t>
            </a:r>
            <a:r>
              <a:rPr lang="it-IT" dirty="0">
                <a:solidFill>
                  <a:srgbClr val="FF0000"/>
                </a:solidFill>
              </a:rPr>
              <a:t>le entrate fiscali </a:t>
            </a:r>
            <a:r>
              <a:rPr lang="it-IT" dirty="0"/>
              <a:t>sia perché aumenta l’attività economica (base imponibile) si perché in presenza di tassazione progressiva dei redditi personali, aumenta l’aliquota media. Contemporaneamente </a:t>
            </a:r>
            <a:r>
              <a:rPr lang="it-IT" dirty="0" smtClean="0"/>
              <a:t>diminuisce </a:t>
            </a:r>
            <a:r>
              <a:rPr lang="it-IT" dirty="0"/>
              <a:t>l’occupazione, </a:t>
            </a:r>
            <a:r>
              <a:rPr lang="it-IT" dirty="0" smtClean="0">
                <a:solidFill>
                  <a:srgbClr val="FF0000"/>
                </a:solidFill>
              </a:rPr>
              <a:t>aumentano</a:t>
            </a:r>
            <a:r>
              <a:rPr lang="it-IT" dirty="0" smtClean="0"/>
              <a:t> </a:t>
            </a:r>
            <a:r>
              <a:rPr lang="it-IT" dirty="0"/>
              <a:t>la </a:t>
            </a:r>
            <a:r>
              <a:rPr lang="it-IT" dirty="0">
                <a:solidFill>
                  <a:srgbClr val="FF0000"/>
                </a:solidFill>
              </a:rPr>
              <a:t>disoccupazione e </a:t>
            </a:r>
            <a:r>
              <a:rPr lang="it-IT" dirty="0" smtClean="0">
                <a:solidFill>
                  <a:srgbClr val="FF0000"/>
                </a:solidFill>
              </a:rPr>
              <a:t>i </a:t>
            </a:r>
            <a:r>
              <a:rPr lang="it-IT" dirty="0">
                <a:solidFill>
                  <a:srgbClr val="FF0000"/>
                </a:solidFill>
              </a:rPr>
              <a:t>sussidi</a:t>
            </a:r>
            <a:r>
              <a:rPr lang="it-IT" dirty="0"/>
              <a:t>. </a:t>
            </a:r>
            <a:r>
              <a:rPr lang="it-IT" dirty="0" smtClean="0"/>
              <a:t>La diminuzione </a:t>
            </a:r>
            <a:r>
              <a:rPr lang="it-IT" dirty="0"/>
              <a:t>del prelievo fiscale e </a:t>
            </a:r>
            <a:r>
              <a:rPr lang="it-IT" dirty="0" smtClean="0"/>
              <a:t>l’aumento </a:t>
            </a:r>
            <a:r>
              <a:rPr lang="it-IT" dirty="0"/>
              <a:t>dei trasferimenti frenano la  crescita dei reddito disponibile, dei consumi, della domanda aggregata.</a:t>
            </a:r>
          </a:p>
          <a:p>
            <a:pPr lvl="1"/>
            <a:r>
              <a:rPr lang="it-IT" dirty="0" smtClean="0"/>
              <a:t>Se Y </a:t>
            </a:r>
            <a:r>
              <a:rPr lang="it-IT" dirty="0">
                <a:sym typeface="Symbol" panose="05050102010706020507" pitchFamily="18" charset="2"/>
              </a:rPr>
              <a:t>, TAX = t(Y)*Y  e TR*  (stimolo per l’economia)</a:t>
            </a:r>
          </a:p>
          <a:p>
            <a:pPr lvl="1"/>
            <a:endParaRPr lang="it-IT" dirty="0">
              <a:sym typeface="Symbol" panose="05050102010706020507" pitchFamily="18" charset="2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447318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513" y="569191"/>
            <a:ext cx="8347941" cy="5424400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655782" y="6200018"/>
            <a:ext cx="107326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https://www.treccani.it/enciclopedia/stabilizzatore-automatico_%28Dizionario-di-Economia-e-Finanza%29/</a:t>
            </a:r>
          </a:p>
        </p:txBody>
      </p:sp>
    </p:spTree>
    <p:extLst>
      <p:ext uri="{BB962C8B-B14F-4D97-AF65-F5344CB8AC3E}">
        <p14:creationId xmlns:p14="http://schemas.microsoft.com/office/powerpoint/2010/main" val="28773271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800" dirty="0" smtClean="0"/>
              <a:t>Deficit ciclico e strutturale, stabilizzatori automatici</a:t>
            </a:r>
            <a:endParaRPr lang="it-IT" sz="3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78375"/>
          </a:xfrm>
        </p:spPr>
        <p:txBody>
          <a:bodyPr>
            <a:normAutofit fontScale="70000" lnSpcReduction="20000"/>
          </a:bodyPr>
          <a:lstStyle/>
          <a:p>
            <a:r>
              <a:rPr lang="it-IT" dirty="0" smtClean="0"/>
              <a:t>Partendo dai concetti di PIL potenziale, output gap e stabilizzatori automatici possiamo scomporre il deficit del bilancio pubblico, nella somma di tre componenti: componente ciclica, componente strutturale, misure temporanee e una-tantum</a:t>
            </a:r>
            <a:endParaRPr lang="it-IT" dirty="0"/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G+TR – TAX = DEFICIT COMPLESSIVO = </a:t>
            </a:r>
            <a:r>
              <a:rPr lang="it-IT" dirty="0" err="1" smtClean="0">
                <a:solidFill>
                  <a:srgbClr val="FF0000"/>
                </a:solidFill>
              </a:rPr>
              <a:t>DEF</a:t>
            </a:r>
            <a:r>
              <a:rPr lang="it-IT" baseline="-25000" dirty="0" err="1" smtClean="0">
                <a:solidFill>
                  <a:srgbClr val="FF0000"/>
                </a:solidFill>
              </a:rPr>
              <a:t>Ciclico</a:t>
            </a:r>
            <a:r>
              <a:rPr lang="it-IT" dirty="0" smtClean="0">
                <a:solidFill>
                  <a:srgbClr val="FF0000"/>
                </a:solidFill>
              </a:rPr>
              <a:t> + </a:t>
            </a:r>
            <a:r>
              <a:rPr lang="it-IT" dirty="0" err="1" smtClean="0">
                <a:solidFill>
                  <a:srgbClr val="FF0000"/>
                </a:solidFill>
              </a:rPr>
              <a:t>DEF</a:t>
            </a:r>
            <a:r>
              <a:rPr lang="it-IT" baseline="-25000" dirty="0" err="1" smtClean="0">
                <a:solidFill>
                  <a:srgbClr val="FF0000"/>
                </a:solidFill>
              </a:rPr>
              <a:t>Strutturale</a:t>
            </a:r>
            <a:r>
              <a:rPr lang="it-IT" baseline="-25000" dirty="0" smtClean="0">
                <a:solidFill>
                  <a:srgbClr val="FF0000"/>
                </a:solidFill>
              </a:rPr>
              <a:t> </a:t>
            </a:r>
            <a:r>
              <a:rPr lang="it-IT" dirty="0" smtClean="0">
                <a:solidFill>
                  <a:srgbClr val="FF0000"/>
                </a:solidFill>
              </a:rPr>
              <a:t>+ Misure temporanee e una-tantum</a:t>
            </a:r>
            <a:r>
              <a:rPr lang="it-IT" baseline="-25000" dirty="0" smtClean="0">
                <a:solidFill>
                  <a:srgbClr val="FF0000"/>
                </a:solidFill>
              </a:rPr>
              <a:t> </a:t>
            </a:r>
            <a:endParaRPr lang="it-IT" baseline="-25000" dirty="0">
              <a:solidFill>
                <a:srgbClr val="FF0000"/>
              </a:solidFill>
            </a:endParaRPr>
          </a:p>
          <a:p>
            <a:endParaRPr lang="it-IT" dirty="0" smtClean="0"/>
          </a:p>
          <a:p>
            <a:r>
              <a:rPr lang="it-IT" dirty="0" err="1" smtClean="0">
                <a:solidFill>
                  <a:srgbClr val="FF0000"/>
                </a:solidFill>
              </a:rPr>
              <a:t>DEF</a:t>
            </a:r>
            <a:r>
              <a:rPr lang="it-IT" baseline="-25000" dirty="0" err="1" smtClean="0">
                <a:solidFill>
                  <a:srgbClr val="FF0000"/>
                </a:solidFill>
              </a:rPr>
              <a:t>Ciclico</a:t>
            </a:r>
            <a:r>
              <a:rPr lang="it-IT" baseline="-25000" dirty="0" smtClean="0">
                <a:solidFill>
                  <a:srgbClr val="FF0000"/>
                </a:solidFill>
              </a:rPr>
              <a:t> </a:t>
            </a:r>
            <a:r>
              <a:rPr lang="it-IT" dirty="0" smtClean="0">
                <a:solidFill>
                  <a:srgbClr val="FF0000"/>
                </a:solidFill>
              </a:rPr>
              <a:t>= A*</a:t>
            </a:r>
            <a:r>
              <a:rPr lang="it-IT" dirty="0">
                <a:solidFill>
                  <a:srgbClr val="FF0000"/>
                </a:solidFill>
              </a:rPr>
              <a:t> (Y</a:t>
            </a:r>
            <a:r>
              <a:rPr lang="it-IT" baseline="-25000" dirty="0">
                <a:solidFill>
                  <a:srgbClr val="FF0000"/>
                </a:solidFill>
              </a:rPr>
              <a:t>P </a:t>
            </a:r>
            <a:r>
              <a:rPr lang="it-IT" dirty="0">
                <a:solidFill>
                  <a:srgbClr val="FF0000"/>
                </a:solidFill>
              </a:rPr>
              <a:t>-</a:t>
            </a:r>
            <a:r>
              <a:rPr lang="it-IT" baseline="-25000" dirty="0" smtClean="0">
                <a:solidFill>
                  <a:srgbClr val="FF0000"/>
                </a:solidFill>
              </a:rPr>
              <a:t> </a:t>
            </a:r>
            <a:r>
              <a:rPr lang="it-IT" dirty="0" smtClean="0">
                <a:solidFill>
                  <a:srgbClr val="FF0000"/>
                </a:solidFill>
              </a:rPr>
              <a:t>Y)  </a:t>
            </a:r>
            <a:r>
              <a:rPr lang="it-IT" dirty="0" smtClean="0"/>
              <a:t>La componente ciclica del deficit è calcolata moltiplicando l’OG per un termine A che chiamiamo moltiplicatore (capirete dopo perché) dove A = moltiplicatore fiscale = misura come rispondono le uscite e le entrate del bilancio pubblico a variazioni dell’OG (stimato con tecniche statistiche ed econometriche)</a:t>
            </a:r>
          </a:p>
          <a:p>
            <a:pPr lvl="1"/>
            <a:r>
              <a:rPr lang="it-IT" dirty="0"/>
              <a:t>Se Y </a:t>
            </a:r>
            <a:r>
              <a:rPr lang="it-IT" dirty="0">
                <a:sym typeface="Symbol" panose="05050102010706020507" pitchFamily="18" charset="2"/>
              </a:rPr>
              <a:t>, TAX = t(Y)*Y  e TR*  quindi </a:t>
            </a:r>
            <a:r>
              <a:rPr lang="it-IT" dirty="0" err="1"/>
              <a:t>DEF</a:t>
            </a:r>
            <a:r>
              <a:rPr lang="it-IT" baseline="-25000" dirty="0" err="1"/>
              <a:t>Ciclico</a:t>
            </a:r>
            <a:r>
              <a:rPr lang="it-IT" dirty="0"/>
              <a:t> </a:t>
            </a:r>
            <a:r>
              <a:rPr lang="it-IT" dirty="0">
                <a:sym typeface="Symbol" panose="05050102010706020507" pitchFamily="18" charset="2"/>
              </a:rPr>
              <a:t></a:t>
            </a:r>
          </a:p>
          <a:p>
            <a:pPr lvl="1"/>
            <a:r>
              <a:rPr lang="it-IT" dirty="0" smtClean="0"/>
              <a:t>Se </a:t>
            </a:r>
            <a:r>
              <a:rPr lang="it-IT" dirty="0"/>
              <a:t>Y </a:t>
            </a:r>
            <a:r>
              <a:rPr lang="it-IT" dirty="0">
                <a:sym typeface="Symbol" panose="05050102010706020507" pitchFamily="18" charset="2"/>
              </a:rPr>
              <a:t>, TAX = t(Y)*Y  e TR*  quindi </a:t>
            </a:r>
            <a:r>
              <a:rPr lang="it-IT" dirty="0" err="1"/>
              <a:t>DEF</a:t>
            </a:r>
            <a:r>
              <a:rPr lang="it-IT" baseline="-25000" dirty="0" err="1"/>
              <a:t>Ciclico</a:t>
            </a:r>
            <a:r>
              <a:rPr lang="it-IT" dirty="0"/>
              <a:t> </a:t>
            </a:r>
            <a:r>
              <a:rPr lang="it-IT" dirty="0" smtClean="0">
                <a:sym typeface="Symbol" panose="05050102010706020507" pitchFamily="18" charset="2"/>
              </a:rPr>
              <a:t></a:t>
            </a:r>
          </a:p>
          <a:p>
            <a:endParaRPr lang="it-IT" dirty="0" smtClean="0">
              <a:sym typeface="Symbol" panose="05050102010706020507" pitchFamily="18" charset="2"/>
            </a:endParaRPr>
          </a:p>
          <a:p>
            <a:r>
              <a:rPr lang="it-IT" dirty="0" smtClean="0">
                <a:sym typeface="Symbol" panose="05050102010706020507" pitchFamily="18" charset="2"/>
              </a:rPr>
              <a:t>Sottratta la componente ciclica e le misure una-tantum dal deficit complessivo, rimane la componente strutturale (</a:t>
            </a:r>
            <a:r>
              <a:rPr lang="it-IT" dirty="0" err="1">
                <a:solidFill>
                  <a:srgbClr val="FF0000"/>
                </a:solidFill>
              </a:rPr>
              <a:t>DEF</a:t>
            </a:r>
            <a:r>
              <a:rPr lang="it-IT" baseline="-25000" dirty="0" err="1">
                <a:solidFill>
                  <a:srgbClr val="FF0000"/>
                </a:solidFill>
              </a:rPr>
              <a:t>Strutturale</a:t>
            </a:r>
            <a:r>
              <a:rPr lang="it-IT" dirty="0" smtClean="0">
                <a:sym typeface="Symbol" panose="05050102010706020507" pitchFamily="18" charset="2"/>
              </a:rPr>
              <a:t>). Questa componente riflette l’indirizzo di fondo della politica di bilancio e le «preferenze» dei politici in materia di spesa pubblica, tassazione, deficit e debito pubblico. </a:t>
            </a:r>
            <a:endParaRPr lang="it-IT" dirty="0">
              <a:sym typeface="Symbol" panose="05050102010706020507" pitchFamily="18" charset="2"/>
            </a:endParaRPr>
          </a:p>
          <a:p>
            <a:pPr lvl="1"/>
            <a:endParaRPr lang="it-IT" dirty="0" smtClean="0"/>
          </a:p>
          <a:p>
            <a:pPr lvl="1"/>
            <a:endParaRPr lang="it-IT" dirty="0"/>
          </a:p>
          <a:p>
            <a:pPr marL="0" indent="0">
              <a:buNone/>
            </a:pPr>
            <a:endParaRPr lang="it-IT" b="1" baseline="-25000" dirty="0" smtClean="0"/>
          </a:p>
          <a:p>
            <a:pPr marL="0" indent="0">
              <a:buNone/>
            </a:pPr>
            <a:endParaRPr lang="it-IT" baseline="-25000" dirty="0"/>
          </a:p>
        </p:txBody>
      </p:sp>
    </p:spTree>
    <p:extLst>
      <p:ext uri="{BB962C8B-B14F-4D97-AF65-F5344CB8AC3E}">
        <p14:creationId xmlns:p14="http://schemas.microsoft.com/office/powerpoint/2010/main" val="104539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2015" y="1274618"/>
            <a:ext cx="9134177" cy="3870036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591127" y="5830562"/>
            <a:ext cx="114623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https://www.eticaeconomia.it/loutput-gap-non-e-uno-solo-le-stime-della-commissione-europea-e-quelle-dellocse/</a:t>
            </a:r>
          </a:p>
        </p:txBody>
      </p:sp>
    </p:spTree>
    <p:extLst>
      <p:ext uri="{BB962C8B-B14F-4D97-AF65-F5344CB8AC3E}">
        <p14:creationId xmlns:p14="http://schemas.microsoft.com/office/powerpoint/2010/main" val="283636428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3499</TotalTime>
  <Words>1650</Words>
  <Application>Microsoft Office PowerPoint</Application>
  <PresentationFormat>Widescreen</PresentationFormat>
  <Paragraphs>100</Paragraphs>
  <Slides>24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Symbol</vt:lpstr>
      <vt:lpstr>Tema di Office</vt:lpstr>
      <vt:lpstr>Politica economica Lezione 14.23  Stailizzazione economica e bilancio pubblico</vt:lpstr>
      <vt:lpstr>Bilancio pubblico e politica fiscale</vt:lpstr>
      <vt:lpstr>Sovranità fiscale e politica di bilancio</vt:lpstr>
      <vt:lpstr>Gli attori coinvolti nella politica di bilancio</vt:lpstr>
      <vt:lpstr>Bilancio pubblico: Entrate, Spese, Saldi</vt:lpstr>
      <vt:lpstr>Presentazione standard di PowerPoint</vt:lpstr>
      <vt:lpstr>Previsione, esecuzione, consuntivo</vt:lpstr>
      <vt:lpstr>Presentazione standard di PowerPoint</vt:lpstr>
      <vt:lpstr>La legge di bilancio in breve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Indebitamento (DEF) e debito pubblico (DEB)</vt:lpstr>
      <vt:lpstr>Pil potenziale e output gap</vt:lpstr>
      <vt:lpstr>Presentazione standard di PowerPoint</vt:lpstr>
      <vt:lpstr>Stabilizzatori automatici</vt:lpstr>
      <vt:lpstr>Presentazione standard di PowerPoint</vt:lpstr>
      <vt:lpstr>Deficit ciclico e strutturale, stabilizzatori automatici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173</cp:revision>
  <dcterms:created xsi:type="dcterms:W3CDTF">2020-03-17T15:33:48Z</dcterms:created>
  <dcterms:modified xsi:type="dcterms:W3CDTF">2023-03-22T23:06:34Z</dcterms:modified>
</cp:coreProperties>
</file>