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308" r:id="rId2"/>
    <p:sldId id="286" r:id="rId3"/>
    <p:sldId id="306" r:id="rId4"/>
    <p:sldId id="307" r:id="rId5"/>
    <p:sldId id="287" r:id="rId6"/>
    <p:sldId id="295" r:id="rId7"/>
    <p:sldId id="289" r:id="rId8"/>
    <p:sldId id="294" r:id="rId9"/>
    <p:sldId id="296" r:id="rId10"/>
    <p:sldId id="297" r:id="rId11"/>
    <p:sldId id="298" r:id="rId12"/>
    <p:sldId id="299" r:id="rId13"/>
    <p:sldId id="300" r:id="rId14"/>
    <p:sldId id="304" r:id="rId15"/>
    <p:sldId id="301" r:id="rId16"/>
  </p:sldIdLst>
  <p:sldSz cx="12192000" cy="6858000"/>
  <p:notesSz cx="6858000" cy="9144000"/>
  <p:defaultText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Stile medio 2 - Colore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3088" autoAdjust="0"/>
    <p:restoredTop sz="94660"/>
  </p:normalViewPr>
  <p:slideViewPr>
    <p:cSldViewPr snapToGrid="0">
      <p:cViewPr varScale="1">
        <p:scale>
          <a:sx n="69" d="100"/>
          <a:sy n="69" d="100"/>
        </p:scale>
        <p:origin x="636" y="4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titolo">
    <p:spTree>
      <p:nvGrpSpPr>
        <p:cNvPr id="1" name=""/>
        <p:cNvGrpSpPr/>
        <p:nvPr/>
      </p:nvGrpSpPr>
      <p:grpSpPr>
        <a:xfrm>
          <a:off x="0" y="0"/>
          <a:ext cx="0" cy="0"/>
          <a:chOff x="0" y="0"/>
          <a:chExt cx="0" cy="0"/>
        </a:xfrm>
      </p:grpSpPr>
      <p:sp>
        <p:nvSpPr>
          <p:cNvPr id="2" name="Titolo 1"/>
          <p:cNvSpPr>
            <a:spLocks noGrp="1"/>
          </p:cNvSpPr>
          <p:nvPr>
            <p:ph type="ctrTitle"/>
          </p:nvPr>
        </p:nvSpPr>
        <p:spPr>
          <a:xfrm>
            <a:off x="1524000" y="1122363"/>
            <a:ext cx="9144000" cy="2387600"/>
          </a:xfrm>
        </p:spPr>
        <p:txBody>
          <a:bodyPr anchor="b"/>
          <a:lstStyle>
            <a:lvl1pPr algn="ctr">
              <a:defRPr sz="6000"/>
            </a:lvl1pPr>
          </a:lstStyle>
          <a:p>
            <a:r>
              <a:rPr lang="it-IT" smtClean="0"/>
              <a:t>Fare clic per modificare lo stile del titolo</a:t>
            </a:r>
            <a:endParaRPr lang="it-IT"/>
          </a:p>
        </p:txBody>
      </p:sp>
      <p:sp>
        <p:nvSpPr>
          <p:cNvPr id="3" name="Sottotitolo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it-IT" smtClean="0"/>
              <a:t>Fare clic per modificare lo stile del sottotitolo dello schema</a:t>
            </a:r>
            <a:endParaRPr lang="it-IT"/>
          </a:p>
        </p:txBody>
      </p:sp>
      <p:sp>
        <p:nvSpPr>
          <p:cNvPr id="4" name="Segnaposto data 3"/>
          <p:cNvSpPr>
            <a:spLocks noGrp="1"/>
          </p:cNvSpPr>
          <p:nvPr>
            <p:ph type="dt" sz="half" idx="10"/>
          </p:nvPr>
        </p:nvSpPr>
        <p:spPr/>
        <p:txBody>
          <a:bodyPr/>
          <a:lstStyle/>
          <a:p>
            <a:fld id="{8AF9706D-6A07-40C2-8DF2-A581D727338F}" type="datetimeFigureOut">
              <a:rPr lang="it-IT" smtClean="0"/>
              <a:t>28/03/2023</a:t>
            </a:fld>
            <a:endParaRPr lang="it-IT"/>
          </a:p>
        </p:txBody>
      </p:sp>
      <p:sp>
        <p:nvSpPr>
          <p:cNvPr id="5" name="Segnaposto piè di pagina 4"/>
          <p:cNvSpPr>
            <a:spLocks noGrp="1"/>
          </p:cNvSpPr>
          <p:nvPr>
            <p:ph type="ftr" sz="quarter" idx="11"/>
          </p:nvPr>
        </p:nvSpPr>
        <p:spPr/>
        <p:txBody>
          <a:bodyPr/>
          <a:lstStyle/>
          <a:p>
            <a:endParaRPr lang="it-IT"/>
          </a:p>
        </p:txBody>
      </p:sp>
      <p:sp>
        <p:nvSpPr>
          <p:cNvPr id="6" name="Segnaposto numero diapositiva 5"/>
          <p:cNvSpPr>
            <a:spLocks noGrp="1"/>
          </p:cNvSpPr>
          <p:nvPr>
            <p:ph type="sldNum" sz="quarter" idx="12"/>
          </p:nvPr>
        </p:nvSpPr>
        <p:spPr/>
        <p:txBody>
          <a:bodyPr/>
          <a:lstStyle/>
          <a:p>
            <a:fld id="{0E29F51E-3083-479D-9BD2-A377EFE5230F}" type="slidenum">
              <a:rPr lang="it-IT" smtClean="0"/>
              <a:t>‹N›</a:t>
            </a:fld>
            <a:endParaRPr lang="it-IT"/>
          </a:p>
        </p:txBody>
      </p:sp>
    </p:spTree>
    <p:extLst>
      <p:ext uri="{BB962C8B-B14F-4D97-AF65-F5344CB8AC3E}">
        <p14:creationId xmlns:p14="http://schemas.microsoft.com/office/powerpoint/2010/main" val="136813652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olo e contenuto">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Segnaposto contenuto 2"/>
          <p:cNvSpPr>
            <a:spLocks noGrp="1"/>
          </p:cNvSpPr>
          <p:nvPr>
            <p:ph idx="1"/>
          </p:nvPr>
        </p:nvSpPr>
        <p:spPr/>
        <p:txBody>
          <a:body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data 3"/>
          <p:cNvSpPr>
            <a:spLocks noGrp="1"/>
          </p:cNvSpPr>
          <p:nvPr>
            <p:ph type="dt" sz="half" idx="10"/>
          </p:nvPr>
        </p:nvSpPr>
        <p:spPr/>
        <p:txBody>
          <a:bodyPr/>
          <a:lstStyle/>
          <a:p>
            <a:fld id="{8AF9706D-6A07-40C2-8DF2-A581D727338F}" type="datetimeFigureOut">
              <a:rPr lang="it-IT" smtClean="0"/>
              <a:t>28/03/2023</a:t>
            </a:fld>
            <a:endParaRPr lang="it-IT"/>
          </a:p>
        </p:txBody>
      </p:sp>
      <p:sp>
        <p:nvSpPr>
          <p:cNvPr id="5" name="Segnaposto piè di pagina 4"/>
          <p:cNvSpPr>
            <a:spLocks noGrp="1"/>
          </p:cNvSpPr>
          <p:nvPr>
            <p:ph type="ftr" sz="quarter" idx="11"/>
          </p:nvPr>
        </p:nvSpPr>
        <p:spPr/>
        <p:txBody>
          <a:bodyPr/>
          <a:lstStyle/>
          <a:p>
            <a:endParaRPr lang="it-IT"/>
          </a:p>
        </p:txBody>
      </p:sp>
      <p:sp>
        <p:nvSpPr>
          <p:cNvPr id="6" name="Segnaposto numero diapositiva 5"/>
          <p:cNvSpPr>
            <a:spLocks noGrp="1"/>
          </p:cNvSpPr>
          <p:nvPr>
            <p:ph type="sldNum" sz="quarter" idx="12"/>
          </p:nvPr>
        </p:nvSpPr>
        <p:spPr/>
        <p:txBody>
          <a:bodyPr/>
          <a:lstStyle/>
          <a:p>
            <a:fld id="{0E29F51E-3083-479D-9BD2-A377EFE5230F}" type="slidenum">
              <a:rPr lang="it-IT" smtClean="0"/>
              <a:t>‹N›</a:t>
            </a:fld>
            <a:endParaRPr lang="it-IT"/>
          </a:p>
        </p:txBody>
      </p:sp>
    </p:spTree>
    <p:extLst>
      <p:ext uri="{BB962C8B-B14F-4D97-AF65-F5344CB8AC3E}">
        <p14:creationId xmlns:p14="http://schemas.microsoft.com/office/powerpoint/2010/main" val="197820822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Intestazione sezione">
    <p:spTree>
      <p:nvGrpSpPr>
        <p:cNvPr id="1" name=""/>
        <p:cNvGrpSpPr/>
        <p:nvPr/>
      </p:nvGrpSpPr>
      <p:grpSpPr>
        <a:xfrm>
          <a:off x="0" y="0"/>
          <a:ext cx="0" cy="0"/>
          <a:chOff x="0" y="0"/>
          <a:chExt cx="0" cy="0"/>
        </a:xfrm>
      </p:grpSpPr>
      <p:sp>
        <p:nvSpPr>
          <p:cNvPr id="2" name="Titolo 1"/>
          <p:cNvSpPr>
            <a:spLocks noGrp="1"/>
          </p:cNvSpPr>
          <p:nvPr>
            <p:ph type="title"/>
          </p:nvPr>
        </p:nvSpPr>
        <p:spPr>
          <a:xfrm>
            <a:off x="831850" y="1709738"/>
            <a:ext cx="10515600" cy="2852737"/>
          </a:xfrm>
        </p:spPr>
        <p:txBody>
          <a:bodyPr anchor="b"/>
          <a:lstStyle>
            <a:lvl1pPr>
              <a:defRPr sz="6000"/>
            </a:lvl1pPr>
          </a:lstStyle>
          <a:p>
            <a:r>
              <a:rPr lang="it-IT" smtClean="0"/>
              <a:t>Fare clic per modificare lo stile del titolo</a:t>
            </a:r>
            <a:endParaRPr lang="it-IT"/>
          </a:p>
        </p:txBody>
      </p:sp>
      <p:sp>
        <p:nvSpPr>
          <p:cNvPr id="3" name="Segnaposto testo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it-IT" smtClean="0"/>
              <a:t>Fare clic per modificare stili del testo dello schema</a:t>
            </a:r>
          </a:p>
        </p:txBody>
      </p:sp>
      <p:sp>
        <p:nvSpPr>
          <p:cNvPr id="4" name="Segnaposto data 3"/>
          <p:cNvSpPr>
            <a:spLocks noGrp="1"/>
          </p:cNvSpPr>
          <p:nvPr>
            <p:ph type="dt" sz="half" idx="10"/>
          </p:nvPr>
        </p:nvSpPr>
        <p:spPr/>
        <p:txBody>
          <a:bodyPr/>
          <a:lstStyle/>
          <a:p>
            <a:fld id="{8AF9706D-6A07-40C2-8DF2-A581D727338F}" type="datetimeFigureOut">
              <a:rPr lang="it-IT" smtClean="0"/>
              <a:t>28/03/2023</a:t>
            </a:fld>
            <a:endParaRPr lang="it-IT"/>
          </a:p>
        </p:txBody>
      </p:sp>
      <p:sp>
        <p:nvSpPr>
          <p:cNvPr id="5" name="Segnaposto piè di pagina 4"/>
          <p:cNvSpPr>
            <a:spLocks noGrp="1"/>
          </p:cNvSpPr>
          <p:nvPr>
            <p:ph type="ftr" sz="quarter" idx="11"/>
          </p:nvPr>
        </p:nvSpPr>
        <p:spPr/>
        <p:txBody>
          <a:bodyPr/>
          <a:lstStyle/>
          <a:p>
            <a:endParaRPr lang="it-IT"/>
          </a:p>
        </p:txBody>
      </p:sp>
      <p:sp>
        <p:nvSpPr>
          <p:cNvPr id="6" name="Segnaposto numero diapositiva 5"/>
          <p:cNvSpPr>
            <a:spLocks noGrp="1"/>
          </p:cNvSpPr>
          <p:nvPr>
            <p:ph type="sldNum" sz="quarter" idx="12"/>
          </p:nvPr>
        </p:nvSpPr>
        <p:spPr/>
        <p:txBody>
          <a:bodyPr/>
          <a:lstStyle/>
          <a:p>
            <a:fld id="{0E29F51E-3083-479D-9BD2-A377EFE5230F}" type="slidenum">
              <a:rPr lang="it-IT" smtClean="0"/>
              <a:t>‹N›</a:t>
            </a:fld>
            <a:endParaRPr lang="it-IT"/>
          </a:p>
        </p:txBody>
      </p:sp>
    </p:spTree>
    <p:extLst>
      <p:ext uri="{BB962C8B-B14F-4D97-AF65-F5344CB8AC3E}">
        <p14:creationId xmlns:p14="http://schemas.microsoft.com/office/powerpoint/2010/main" val="333468729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ue contenuti">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Segnaposto contenuto 2"/>
          <p:cNvSpPr>
            <a:spLocks noGrp="1"/>
          </p:cNvSpPr>
          <p:nvPr>
            <p:ph sz="half" idx="1"/>
          </p:nvPr>
        </p:nvSpPr>
        <p:spPr>
          <a:xfrm>
            <a:off x="838200" y="1825625"/>
            <a:ext cx="5181600" cy="4351338"/>
          </a:xfrm>
        </p:spPr>
        <p:txBody>
          <a:body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contenuto 3"/>
          <p:cNvSpPr>
            <a:spLocks noGrp="1"/>
          </p:cNvSpPr>
          <p:nvPr>
            <p:ph sz="half" idx="2"/>
          </p:nvPr>
        </p:nvSpPr>
        <p:spPr>
          <a:xfrm>
            <a:off x="6172200" y="1825625"/>
            <a:ext cx="5181600" cy="4351338"/>
          </a:xfrm>
        </p:spPr>
        <p:txBody>
          <a:body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5" name="Segnaposto data 4"/>
          <p:cNvSpPr>
            <a:spLocks noGrp="1"/>
          </p:cNvSpPr>
          <p:nvPr>
            <p:ph type="dt" sz="half" idx="10"/>
          </p:nvPr>
        </p:nvSpPr>
        <p:spPr/>
        <p:txBody>
          <a:bodyPr/>
          <a:lstStyle/>
          <a:p>
            <a:fld id="{8AF9706D-6A07-40C2-8DF2-A581D727338F}" type="datetimeFigureOut">
              <a:rPr lang="it-IT" smtClean="0"/>
              <a:t>28/03/2023</a:t>
            </a:fld>
            <a:endParaRPr lang="it-IT"/>
          </a:p>
        </p:txBody>
      </p:sp>
      <p:sp>
        <p:nvSpPr>
          <p:cNvPr id="6" name="Segnaposto piè di pagina 5"/>
          <p:cNvSpPr>
            <a:spLocks noGrp="1"/>
          </p:cNvSpPr>
          <p:nvPr>
            <p:ph type="ftr" sz="quarter" idx="11"/>
          </p:nvPr>
        </p:nvSpPr>
        <p:spPr/>
        <p:txBody>
          <a:bodyPr/>
          <a:lstStyle/>
          <a:p>
            <a:endParaRPr lang="it-IT"/>
          </a:p>
        </p:txBody>
      </p:sp>
      <p:sp>
        <p:nvSpPr>
          <p:cNvPr id="7" name="Segnaposto numero diapositiva 6"/>
          <p:cNvSpPr>
            <a:spLocks noGrp="1"/>
          </p:cNvSpPr>
          <p:nvPr>
            <p:ph type="sldNum" sz="quarter" idx="12"/>
          </p:nvPr>
        </p:nvSpPr>
        <p:spPr/>
        <p:txBody>
          <a:bodyPr/>
          <a:lstStyle/>
          <a:p>
            <a:fld id="{0E29F51E-3083-479D-9BD2-A377EFE5230F}" type="slidenum">
              <a:rPr lang="it-IT" smtClean="0"/>
              <a:t>‹N›</a:t>
            </a:fld>
            <a:endParaRPr lang="it-IT"/>
          </a:p>
        </p:txBody>
      </p:sp>
    </p:spTree>
    <p:extLst>
      <p:ext uri="{BB962C8B-B14F-4D97-AF65-F5344CB8AC3E}">
        <p14:creationId xmlns:p14="http://schemas.microsoft.com/office/powerpoint/2010/main" val="163690502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nfronto">
    <p:spTree>
      <p:nvGrpSpPr>
        <p:cNvPr id="1" name=""/>
        <p:cNvGrpSpPr/>
        <p:nvPr/>
      </p:nvGrpSpPr>
      <p:grpSpPr>
        <a:xfrm>
          <a:off x="0" y="0"/>
          <a:ext cx="0" cy="0"/>
          <a:chOff x="0" y="0"/>
          <a:chExt cx="0" cy="0"/>
        </a:xfrm>
      </p:grpSpPr>
      <p:sp>
        <p:nvSpPr>
          <p:cNvPr id="2" name="Titolo 1"/>
          <p:cNvSpPr>
            <a:spLocks noGrp="1"/>
          </p:cNvSpPr>
          <p:nvPr>
            <p:ph type="title"/>
          </p:nvPr>
        </p:nvSpPr>
        <p:spPr>
          <a:xfrm>
            <a:off x="839788" y="365125"/>
            <a:ext cx="10515600" cy="1325563"/>
          </a:xfrm>
        </p:spPr>
        <p:txBody>
          <a:bodyPr/>
          <a:lstStyle/>
          <a:p>
            <a:r>
              <a:rPr lang="it-IT" smtClean="0"/>
              <a:t>Fare clic per modificare lo stile del titolo</a:t>
            </a:r>
            <a:endParaRPr lang="it-IT"/>
          </a:p>
        </p:txBody>
      </p:sp>
      <p:sp>
        <p:nvSpPr>
          <p:cNvPr id="3" name="Segnaposto testo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smtClean="0"/>
              <a:t>Fare clic per modificare stili del testo dello schema</a:t>
            </a:r>
          </a:p>
        </p:txBody>
      </p:sp>
      <p:sp>
        <p:nvSpPr>
          <p:cNvPr id="4" name="Segnaposto contenuto 3"/>
          <p:cNvSpPr>
            <a:spLocks noGrp="1"/>
          </p:cNvSpPr>
          <p:nvPr>
            <p:ph sz="half" idx="2"/>
          </p:nvPr>
        </p:nvSpPr>
        <p:spPr>
          <a:xfrm>
            <a:off x="839788" y="2505075"/>
            <a:ext cx="5157787" cy="3684588"/>
          </a:xfrm>
        </p:spPr>
        <p:txBody>
          <a:body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5" name="Segnaposto testo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smtClean="0"/>
              <a:t>Fare clic per modificare stili del testo dello schema</a:t>
            </a:r>
          </a:p>
        </p:txBody>
      </p:sp>
      <p:sp>
        <p:nvSpPr>
          <p:cNvPr id="6" name="Segnaposto contenuto 5"/>
          <p:cNvSpPr>
            <a:spLocks noGrp="1"/>
          </p:cNvSpPr>
          <p:nvPr>
            <p:ph sz="quarter" idx="4"/>
          </p:nvPr>
        </p:nvSpPr>
        <p:spPr>
          <a:xfrm>
            <a:off x="6172200" y="2505075"/>
            <a:ext cx="5183188" cy="3684588"/>
          </a:xfrm>
        </p:spPr>
        <p:txBody>
          <a:body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7" name="Segnaposto data 6"/>
          <p:cNvSpPr>
            <a:spLocks noGrp="1"/>
          </p:cNvSpPr>
          <p:nvPr>
            <p:ph type="dt" sz="half" idx="10"/>
          </p:nvPr>
        </p:nvSpPr>
        <p:spPr/>
        <p:txBody>
          <a:bodyPr/>
          <a:lstStyle/>
          <a:p>
            <a:fld id="{8AF9706D-6A07-40C2-8DF2-A581D727338F}" type="datetimeFigureOut">
              <a:rPr lang="it-IT" smtClean="0"/>
              <a:t>28/03/2023</a:t>
            </a:fld>
            <a:endParaRPr lang="it-IT"/>
          </a:p>
        </p:txBody>
      </p:sp>
      <p:sp>
        <p:nvSpPr>
          <p:cNvPr id="8" name="Segnaposto piè di pagina 7"/>
          <p:cNvSpPr>
            <a:spLocks noGrp="1"/>
          </p:cNvSpPr>
          <p:nvPr>
            <p:ph type="ftr" sz="quarter" idx="11"/>
          </p:nvPr>
        </p:nvSpPr>
        <p:spPr/>
        <p:txBody>
          <a:bodyPr/>
          <a:lstStyle/>
          <a:p>
            <a:endParaRPr lang="it-IT"/>
          </a:p>
        </p:txBody>
      </p:sp>
      <p:sp>
        <p:nvSpPr>
          <p:cNvPr id="9" name="Segnaposto numero diapositiva 8"/>
          <p:cNvSpPr>
            <a:spLocks noGrp="1"/>
          </p:cNvSpPr>
          <p:nvPr>
            <p:ph type="sldNum" sz="quarter" idx="12"/>
          </p:nvPr>
        </p:nvSpPr>
        <p:spPr/>
        <p:txBody>
          <a:bodyPr/>
          <a:lstStyle/>
          <a:p>
            <a:fld id="{0E29F51E-3083-479D-9BD2-A377EFE5230F}" type="slidenum">
              <a:rPr lang="it-IT" smtClean="0"/>
              <a:t>‹N›</a:t>
            </a:fld>
            <a:endParaRPr lang="it-IT"/>
          </a:p>
        </p:txBody>
      </p:sp>
    </p:spTree>
    <p:extLst>
      <p:ext uri="{BB962C8B-B14F-4D97-AF65-F5344CB8AC3E}">
        <p14:creationId xmlns:p14="http://schemas.microsoft.com/office/powerpoint/2010/main" val="405850747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titolo">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Segnaposto data 2"/>
          <p:cNvSpPr>
            <a:spLocks noGrp="1"/>
          </p:cNvSpPr>
          <p:nvPr>
            <p:ph type="dt" sz="half" idx="10"/>
          </p:nvPr>
        </p:nvSpPr>
        <p:spPr/>
        <p:txBody>
          <a:bodyPr/>
          <a:lstStyle/>
          <a:p>
            <a:fld id="{8AF9706D-6A07-40C2-8DF2-A581D727338F}" type="datetimeFigureOut">
              <a:rPr lang="it-IT" smtClean="0"/>
              <a:t>28/03/2023</a:t>
            </a:fld>
            <a:endParaRPr lang="it-IT"/>
          </a:p>
        </p:txBody>
      </p:sp>
      <p:sp>
        <p:nvSpPr>
          <p:cNvPr id="4" name="Segnaposto piè di pagina 3"/>
          <p:cNvSpPr>
            <a:spLocks noGrp="1"/>
          </p:cNvSpPr>
          <p:nvPr>
            <p:ph type="ftr" sz="quarter" idx="11"/>
          </p:nvPr>
        </p:nvSpPr>
        <p:spPr/>
        <p:txBody>
          <a:bodyPr/>
          <a:lstStyle/>
          <a:p>
            <a:endParaRPr lang="it-IT"/>
          </a:p>
        </p:txBody>
      </p:sp>
      <p:sp>
        <p:nvSpPr>
          <p:cNvPr id="5" name="Segnaposto numero diapositiva 4"/>
          <p:cNvSpPr>
            <a:spLocks noGrp="1"/>
          </p:cNvSpPr>
          <p:nvPr>
            <p:ph type="sldNum" sz="quarter" idx="12"/>
          </p:nvPr>
        </p:nvSpPr>
        <p:spPr/>
        <p:txBody>
          <a:bodyPr/>
          <a:lstStyle/>
          <a:p>
            <a:fld id="{0E29F51E-3083-479D-9BD2-A377EFE5230F}" type="slidenum">
              <a:rPr lang="it-IT" smtClean="0"/>
              <a:t>‹N›</a:t>
            </a:fld>
            <a:endParaRPr lang="it-IT"/>
          </a:p>
        </p:txBody>
      </p:sp>
    </p:spTree>
    <p:extLst>
      <p:ext uri="{BB962C8B-B14F-4D97-AF65-F5344CB8AC3E}">
        <p14:creationId xmlns:p14="http://schemas.microsoft.com/office/powerpoint/2010/main" val="62409651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uota">
    <p:spTree>
      <p:nvGrpSpPr>
        <p:cNvPr id="1" name=""/>
        <p:cNvGrpSpPr/>
        <p:nvPr/>
      </p:nvGrpSpPr>
      <p:grpSpPr>
        <a:xfrm>
          <a:off x="0" y="0"/>
          <a:ext cx="0" cy="0"/>
          <a:chOff x="0" y="0"/>
          <a:chExt cx="0" cy="0"/>
        </a:xfrm>
      </p:grpSpPr>
      <p:sp>
        <p:nvSpPr>
          <p:cNvPr id="2" name="Segnaposto data 1"/>
          <p:cNvSpPr>
            <a:spLocks noGrp="1"/>
          </p:cNvSpPr>
          <p:nvPr>
            <p:ph type="dt" sz="half" idx="10"/>
          </p:nvPr>
        </p:nvSpPr>
        <p:spPr/>
        <p:txBody>
          <a:bodyPr/>
          <a:lstStyle/>
          <a:p>
            <a:fld id="{8AF9706D-6A07-40C2-8DF2-A581D727338F}" type="datetimeFigureOut">
              <a:rPr lang="it-IT" smtClean="0"/>
              <a:t>28/03/2023</a:t>
            </a:fld>
            <a:endParaRPr lang="it-IT"/>
          </a:p>
        </p:txBody>
      </p:sp>
      <p:sp>
        <p:nvSpPr>
          <p:cNvPr id="3" name="Segnaposto piè di pagina 2"/>
          <p:cNvSpPr>
            <a:spLocks noGrp="1"/>
          </p:cNvSpPr>
          <p:nvPr>
            <p:ph type="ftr" sz="quarter" idx="11"/>
          </p:nvPr>
        </p:nvSpPr>
        <p:spPr/>
        <p:txBody>
          <a:bodyPr/>
          <a:lstStyle/>
          <a:p>
            <a:endParaRPr lang="it-IT"/>
          </a:p>
        </p:txBody>
      </p:sp>
      <p:sp>
        <p:nvSpPr>
          <p:cNvPr id="4" name="Segnaposto numero diapositiva 3"/>
          <p:cNvSpPr>
            <a:spLocks noGrp="1"/>
          </p:cNvSpPr>
          <p:nvPr>
            <p:ph type="sldNum" sz="quarter" idx="12"/>
          </p:nvPr>
        </p:nvSpPr>
        <p:spPr/>
        <p:txBody>
          <a:bodyPr/>
          <a:lstStyle/>
          <a:p>
            <a:fld id="{0E29F51E-3083-479D-9BD2-A377EFE5230F}" type="slidenum">
              <a:rPr lang="it-IT" smtClean="0"/>
              <a:t>‹N›</a:t>
            </a:fld>
            <a:endParaRPr lang="it-IT"/>
          </a:p>
        </p:txBody>
      </p:sp>
    </p:spTree>
    <p:extLst>
      <p:ext uri="{BB962C8B-B14F-4D97-AF65-F5344CB8AC3E}">
        <p14:creationId xmlns:p14="http://schemas.microsoft.com/office/powerpoint/2010/main" val="247796520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to con didascalia">
    <p:spTree>
      <p:nvGrpSpPr>
        <p:cNvPr id="1" name=""/>
        <p:cNvGrpSpPr/>
        <p:nvPr/>
      </p:nvGrpSpPr>
      <p:grpSpPr>
        <a:xfrm>
          <a:off x="0" y="0"/>
          <a:ext cx="0" cy="0"/>
          <a:chOff x="0" y="0"/>
          <a:chExt cx="0" cy="0"/>
        </a:xfrm>
      </p:grpSpPr>
      <p:sp>
        <p:nvSpPr>
          <p:cNvPr id="2" name="Titolo 1"/>
          <p:cNvSpPr>
            <a:spLocks noGrp="1"/>
          </p:cNvSpPr>
          <p:nvPr>
            <p:ph type="title"/>
          </p:nvPr>
        </p:nvSpPr>
        <p:spPr>
          <a:xfrm>
            <a:off x="839788" y="457200"/>
            <a:ext cx="3932237" cy="1600200"/>
          </a:xfrm>
        </p:spPr>
        <p:txBody>
          <a:bodyPr anchor="b"/>
          <a:lstStyle>
            <a:lvl1pPr>
              <a:defRPr sz="3200"/>
            </a:lvl1pPr>
          </a:lstStyle>
          <a:p>
            <a:r>
              <a:rPr lang="it-IT" smtClean="0"/>
              <a:t>Fare clic per modificare lo stile del titolo</a:t>
            </a:r>
            <a:endParaRPr lang="it-IT"/>
          </a:p>
        </p:txBody>
      </p:sp>
      <p:sp>
        <p:nvSpPr>
          <p:cNvPr id="3" name="Segnaposto contenuto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tes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it-IT" smtClean="0"/>
              <a:t>Fare clic per modificare stili del testo dello schema</a:t>
            </a:r>
          </a:p>
        </p:txBody>
      </p:sp>
      <p:sp>
        <p:nvSpPr>
          <p:cNvPr id="5" name="Segnaposto data 4"/>
          <p:cNvSpPr>
            <a:spLocks noGrp="1"/>
          </p:cNvSpPr>
          <p:nvPr>
            <p:ph type="dt" sz="half" idx="10"/>
          </p:nvPr>
        </p:nvSpPr>
        <p:spPr/>
        <p:txBody>
          <a:bodyPr/>
          <a:lstStyle/>
          <a:p>
            <a:fld id="{8AF9706D-6A07-40C2-8DF2-A581D727338F}" type="datetimeFigureOut">
              <a:rPr lang="it-IT" smtClean="0"/>
              <a:t>28/03/2023</a:t>
            </a:fld>
            <a:endParaRPr lang="it-IT"/>
          </a:p>
        </p:txBody>
      </p:sp>
      <p:sp>
        <p:nvSpPr>
          <p:cNvPr id="6" name="Segnaposto piè di pagina 5"/>
          <p:cNvSpPr>
            <a:spLocks noGrp="1"/>
          </p:cNvSpPr>
          <p:nvPr>
            <p:ph type="ftr" sz="quarter" idx="11"/>
          </p:nvPr>
        </p:nvSpPr>
        <p:spPr/>
        <p:txBody>
          <a:bodyPr/>
          <a:lstStyle/>
          <a:p>
            <a:endParaRPr lang="it-IT"/>
          </a:p>
        </p:txBody>
      </p:sp>
      <p:sp>
        <p:nvSpPr>
          <p:cNvPr id="7" name="Segnaposto numero diapositiva 6"/>
          <p:cNvSpPr>
            <a:spLocks noGrp="1"/>
          </p:cNvSpPr>
          <p:nvPr>
            <p:ph type="sldNum" sz="quarter" idx="12"/>
          </p:nvPr>
        </p:nvSpPr>
        <p:spPr/>
        <p:txBody>
          <a:bodyPr/>
          <a:lstStyle/>
          <a:p>
            <a:fld id="{0E29F51E-3083-479D-9BD2-A377EFE5230F}" type="slidenum">
              <a:rPr lang="it-IT" smtClean="0"/>
              <a:t>‹N›</a:t>
            </a:fld>
            <a:endParaRPr lang="it-IT"/>
          </a:p>
        </p:txBody>
      </p:sp>
    </p:spTree>
    <p:extLst>
      <p:ext uri="{BB962C8B-B14F-4D97-AF65-F5344CB8AC3E}">
        <p14:creationId xmlns:p14="http://schemas.microsoft.com/office/powerpoint/2010/main" val="390726555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magine con didascalia">
    <p:spTree>
      <p:nvGrpSpPr>
        <p:cNvPr id="1" name=""/>
        <p:cNvGrpSpPr/>
        <p:nvPr/>
      </p:nvGrpSpPr>
      <p:grpSpPr>
        <a:xfrm>
          <a:off x="0" y="0"/>
          <a:ext cx="0" cy="0"/>
          <a:chOff x="0" y="0"/>
          <a:chExt cx="0" cy="0"/>
        </a:xfrm>
      </p:grpSpPr>
      <p:sp>
        <p:nvSpPr>
          <p:cNvPr id="2" name="Titolo 1"/>
          <p:cNvSpPr>
            <a:spLocks noGrp="1"/>
          </p:cNvSpPr>
          <p:nvPr>
            <p:ph type="title"/>
          </p:nvPr>
        </p:nvSpPr>
        <p:spPr>
          <a:xfrm>
            <a:off x="839788" y="457200"/>
            <a:ext cx="3932237" cy="1600200"/>
          </a:xfrm>
        </p:spPr>
        <p:txBody>
          <a:bodyPr anchor="b"/>
          <a:lstStyle>
            <a:lvl1pPr>
              <a:defRPr sz="3200"/>
            </a:lvl1pPr>
          </a:lstStyle>
          <a:p>
            <a:r>
              <a:rPr lang="it-IT" smtClean="0"/>
              <a:t>Fare clic per modificare lo stile del titolo</a:t>
            </a:r>
            <a:endParaRPr lang="it-IT"/>
          </a:p>
        </p:txBody>
      </p:sp>
      <p:sp>
        <p:nvSpPr>
          <p:cNvPr id="3" name="Segnaposto immagine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it-IT"/>
          </a:p>
        </p:txBody>
      </p:sp>
      <p:sp>
        <p:nvSpPr>
          <p:cNvPr id="4" name="Segnaposto tes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it-IT" smtClean="0"/>
              <a:t>Fare clic per modificare stili del testo dello schema</a:t>
            </a:r>
          </a:p>
        </p:txBody>
      </p:sp>
      <p:sp>
        <p:nvSpPr>
          <p:cNvPr id="5" name="Segnaposto data 4"/>
          <p:cNvSpPr>
            <a:spLocks noGrp="1"/>
          </p:cNvSpPr>
          <p:nvPr>
            <p:ph type="dt" sz="half" idx="10"/>
          </p:nvPr>
        </p:nvSpPr>
        <p:spPr/>
        <p:txBody>
          <a:bodyPr/>
          <a:lstStyle/>
          <a:p>
            <a:fld id="{8AF9706D-6A07-40C2-8DF2-A581D727338F}" type="datetimeFigureOut">
              <a:rPr lang="it-IT" smtClean="0"/>
              <a:t>28/03/2023</a:t>
            </a:fld>
            <a:endParaRPr lang="it-IT"/>
          </a:p>
        </p:txBody>
      </p:sp>
      <p:sp>
        <p:nvSpPr>
          <p:cNvPr id="6" name="Segnaposto piè di pagina 5"/>
          <p:cNvSpPr>
            <a:spLocks noGrp="1"/>
          </p:cNvSpPr>
          <p:nvPr>
            <p:ph type="ftr" sz="quarter" idx="11"/>
          </p:nvPr>
        </p:nvSpPr>
        <p:spPr/>
        <p:txBody>
          <a:bodyPr/>
          <a:lstStyle/>
          <a:p>
            <a:endParaRPr lang="it-IT"/>
          </a:p>
        </p:txBody>
      </p:sp>
      <p:sp>
        <p:nvSpPr>
          <p:cNvPr id="7" name="Segnaposto numero diapositiva 6"/>
          <p:cNvSpPr>
            <a:spLocks noGrp="1"/>
          </p:cNvSpPr>
          <p:nvPr>
            <p:ph type="sldNum" sz="quarter" idx="12"/>
          </p:nvPr>
        </p:nvSpPr>
        <p:spPr/>
        <p:txBody>
          <a:bodyPr/>
          <a:lstStyle/>
          <a:p>
            <a:fld id="{0E29F51E-3083-479D-9BD2-A377EFE5230F}" type="slidenum">
              <a:rPr lang="it-IT" smtClean="0"/>
              <a:t>‹N›</a:t>
            </a:fld>
            <a:endParaRPr lang="it-IT"/>
          </a:p>
        </p:txBody>
      </p:sp>
    </p:spTree>
    <p:extLst>
      <p:ext uri="{BB962C8B-B14F-4D97-AF65-F5344CB8AC3E}">
        <p14:creationId xmlns:p14="http://schemas.microsoft.com/office/powerpoint/2010/main" val="234104878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olo e testo verticale">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Segnaposto testo verticale 2"/>
          <p:cNvSpPr>
            <a:spLocks noGrp="1"/>
          </p:cNvSpPr>
          <p:nvPr>
            <p:ph type="body" orient="vert" idx="1"/>
          </p:nvPr>
        </p:nvSpPr>
        <p:spPr/>
        <p:txBody>
          <a:bodyPr vert="eaVert"/>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data 3"/>
          <p:cNvSpPr>
            <a:spLocks noGrp="1"/>
          </p:cNvSpPr>
          <p:nvPr>
            <p:ph type="dt" sz="half" idx="10"/>
          </p:nvPr>
        </p:nvSpPr>
        <p:spPr/>
        <p:txBody>
          <a:bodyPr/>
          <a:lstStyle/>
          <a:p>
            <a:fld id="{8AF9706D-6A07-40C2-8DF2-A581D727338F}" type="datetimeFigureOut">
              <a:rPr lang="it-IT" smtClean="0"/>
              <a:t>28/03/2023</a:t>
            </a:fld>
            <a:endParaRPr lang="it-IT"/>
          </a:p>
        </p:txBody>
      </p:sp>
      <p:sp>
        <p:nvSpPr>
          <p:cNvPr id="5" name="Segnaposto piè di pagina 4"/>
          <p:cNvSpPr>
            <a:spLocks noGrp="1"/>
          </p:cNvSpPr>
          <p:nvPr>
            <p:ph type="ftr" sz="quarter" idx="11"/>
          </p:nvPr>
        </p:nvSpPr>
        <p:spPr/>
        <p:txBody>
          <a:bodyPr/>
          <a:lstStyle/>
          <a:p>
            <a:endParaRPr lang="it-IT"/>
          </a:p>
        </p:txBody>
      </p:sp>
      <p:sp>
        <p:nvSpPr>
          <p:cNvPr id="6" name="Segnaposto numero diapositiva 5"/>
          <p:cNvSpPr>
            <a:spLocks noGrp="1"/>
          </p:cNvSpPr>
          <p:nvPr>
            <p:ph type="sldNum" sz="quarter" idx="12"/>
          </p:nvPr>
        </p:nvSpPr>
        <p:spPr/>
        <p:txBody>
          <a:bodyPr/>
          <a:lstStyle/>
          <a:p>
            <a:fld id="{0E29F51E-3083-479D-9BD2-A377EFE5230F}" type="slidenum">
              <a:rPr lang="it-IT" smtClean="0"/>
              <a:t>‹N›</a:t>
            </a:fld>
            <a:endParaRPr lang="it-IT"/>
          </a:p>
        </p:txBody>
      </p:sp>
    </p:spTree>
    <p:extLst>
      <p:ext uri="{BB962C8B-B14F-4D97-AF65-F5344CB8AC3E}">
        <p14:creationId xmlns:p14="http://schemas.microsoft.com/office/powerpoint/2010/main" val="314759164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olo e testo verticale">
    <p:spTree>
      <p:nvGrpSpPr>
        <p:cNvPr id="1" name=""/>
        <p:cNvGrpSpPr/>
        <p:nvPr/>
      </p:nvGrpSpPr>
      <p:grpSpPr>
        <a:xfrm>
          <a:off x="0" y="0"/>
          <a:ext cx="0" cy="0"/>
          <a:chOff x="0" y="0"/>
          <a:chExt cx="0" cy="0"/>
        </a:xfrm>
      </p:grpSpPr>
      <p:sp>
        <p:nvSpPr>
          <p:cNvPr id="2" name="Titolo verticale 1"/>
          <p:cNvSpPr>
            <a:spLocks noGrp="1"/>
          </p:cNvSpPr>
          <p:nvPr>
            <p:ph type="title" orient="vert"/>
          </p:nvPr>
        </p:nvSpPr>
        <p:spPr>
          <a:xfrm>
            <a:off x="8724900" y="365125"/>
            <a:ext cx="2628900" cy="5811838"/>
          </a:xfrm>
        </p:spPr>
        <p:txBody>
          <a:bodyPr vert="eaVert"/>
          <a:lstStyle/>
          <a:p>
            <a:r>
              <a:rPr lang="it-IT" smtClean="0"/>
              <a:t>Fare clic per modificare lo stile del titolo</a:t>
            </a:r>
            <a:endParaRPr lang="it-IT"/>
          </a:p>
        </p:txBody>
      </p:sp>
      <p:sp>
        <p:nvSpPr>
          <p:cNvPr id="3" name="Segnaposto testo verticale 2"/>
          <p:cNvSpPr>
            <a:spLocks noGrp="1"/>
          </p:cNvSpPr>
          <p:nvPr>
            <p:ph type="body" orient="vert" idx="1"/>
          </p:nvPr>
        </p:nvSpPr>
        <p:spPr>
          <a:xfrm>
            <a:off x="838200" y="365125"/>
            <a:ext cx="7734300" cy="5811838"/>
          </a:xfrm>
        </p:spPr>
        <p:txBody>
          <a:bodyPr vert="eaVert"/>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data 3"/>
          <p:cNvSpPr>
            <a:spLocks noGrp="1"/>
          </p:cNvSpPr>
          <p:nvPr>
            <p:ph type="dt" sz="half" idx="10"/>
          </p:nvPr>
        </p:nvSpPr>
        <p:spPr/>
        <p:txBody>
          <a:bodyPr/>
          <a:lstStyle/>
          <a:p>
            <a:fld id="{8AF9706D-6A07-40C2-8DF2-A581D727338F}" type="datetimeFigureOut">
              <a:rPr lang="it-IT" smtClean="0"/>
              <a:t>28/03/2023</a:t>
            </a:fld>
            <a:endParaRPr lang="it-IT"/>
          </a:p>
        </p:txBody>
      </p:sp>
      <p:sp>
        <p:nvSpPr>
          <p:cNvPr id="5" name="Segnaposto piè di pagina 4"/>
          <p:cNvSpPr>
            <a:spLocks noGrp="1"/>
          </p:cNvSpPr>
          <p:nvPr>
            <p:ph type="ftr" sz="quarter" idx="11"/>
          </p:nvPr>
        </p:nvSpPr>
        <p:spPr/>
        <p:txBody>
          <a:bodyPr/>
          <a:lstStyle/>
          <a:p>
            <a:endParaRPr lang="it-IT"/>
          </a:p>
        </p:txBody>
      </p:sp>
      <p:sp>
        <p:nvSpPr>
          <p:cNvPr id="6" name="Segnaposto numero diapositiva 5"/>
          <p:cNvSpPr>
            <a:spLocks noGrp="1"/>
          </p:cNvSpPr>
          <p:nvPr>
            <p:ph type="sldNum" sz="quarter" idx="12"/>
          </p:nvPr>
        </p:nvSpPr>
        <p:spPr/>
        <p:txBody>
          <a:bodyPr/>
          <a:lstStyle/>
          <a:p>
            <a:fld id="{0E29F51E-3083-479D-9BD2-A377EFE5230F}" type="slidenum">
              <a:rPr lang="it-IT" smtClean="0"/>
              <a:t>‹N›</a:t>
            </a:fld>
            <a:endParaRPr lang="it-IT"/>
          </a:p>
        </p:txBody>
      </p:sp>
    </p:spTree>
    <p:extLst>
      <p:ext uri="{BB962C8B-B14F-4D97-AF65-F5344CB8AC3E}">
        <p14:creationId xmlns:p14="http://schemas.microsoft.com/office/powerpoint/2010/main" val="52004931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Segnaposto titolo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it-IT" smtClean="0"/>
              <a:t>Fare clic per modificare lo stile del titolo</a:t>
            </a:r>
            <a:endParaRPr lang="it-IT"/>
          </a:p>
        </p:txBody>
      </p:sp>
      <p:sp>
        <p:nvSpPr>
          <p:cNvPr id="3" name="Segnaposto testo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data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AF9706D-6A07-40C2-8DF2-A581D727338F}" type="datetimeFigureOut">
              <a:rPr lang="it-IT" smtClean="0"/>
              <a:t>28/03/2023</a:t>
            </a:fld>
            <a:endParaRPr lang="it-IT"/>
          </a:p>
        </p:txBody>
      </p:sp>
      <p:sp>
        <p:nvSpPr>
          <p:cNvPr id="5" name="Segnaposto piè di pagina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it-IT"/>
          </a:p>
        </p:txBody>
      </p:sp>
      <p:sp>
        <p:nvSpPr>
          <p:cNvPr id="6" name="Segnaposto numero diapositiva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E29F51E-3083-479D-9BD2-A377EFE5230F}" type="slidenum">
              <a:rPr lang="it-IT" smtClean="0"/>
              <a:t>‹N›</a:t>
            </a:fld>
            <a:endParaRPr lang="it-IT"/>
          </a:p>
        </p:txBody>
      </p:sp>
    </p:spTree>
    <p:extLst>
      <p:ext uri="{BB962C8B-B14F-4D97-AF65-F5344CB8AC3E}">
        <p14:creationId xmlns:p14="http://schemas.microsoft.com/office/powerpoint/2010/main" val="334262529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ctrTitle"/>
          </p:nvPr>
        </p:nvSpPr>
        <p:spPr>
          <a:xfrm>
            <a:off x="1524000" y="1122362"/>
            <a:ext cx="9144000" cy="2865977"/>
          </a:xfrm>
        </p:spPr>
        <p:txBody>
          <a:bodyPr>
            <a:normAutofit/>
          </a:bodyPr>
          <a:lstStyle/>
          <a:p>
            <a:r>
              <a:rPr lang="it-IT" sz="4200" dirty="0" smtClean="0"/>
              <a:t>Politica economica</a:t>
            </a:r>
            <a:br>
              <a:rPr lang="it-IT" sz="4200" dirty="0" smtClean="0"/>
            </a:br>
            <a:r>
              <a:rPr lang="it-IT" sz="4200" dirty="0" smtClean="0"/>
              <a:t>Lezione </a:t>
            </a:r>
            <a:r>
              <a:rPr lang="it-IT" sz="4200" dirty="0" smtClean="0"/>
              <a:t>15.23</a:t>
            </a:r>
            <a:r>
              <a:rPr lang="it-IT" sz="4200" dirty="0" smtClean="0"/>
              <a:t/>
            </a:r>
            <a:br>
              <a:rPr lang="it-IT" sz="4200" dirty="0" smtClean="0"/>
            </a:br>
            <a:r>
              <a:rPr lang="it-IT" sz="4200" dirty="0"/>
              <a:t/>
            </a:r>
            <a:br>
              <a:rPr lang="it-IT" sz="4200" dirty="0"/>
            </a:br>
            <a:r>
              <a:rPr lang="it-IT" sz="4200" dirty="0" smtClean="0"/>
              <a:t>Politica fiscale nel modello neoclassico</a:t>
            </a:r>
            <a:endParaRPr lang="it-IT" sz="4200" dirty="0"/>
          </a:p>
        </p:txBody>
      </p:sp>
      <p:sp>
        <p:nvSpPr>
          <p:cNvPr id="3" name="Sottotitolo 2"/>
          <p:cNvSpPr>
            <a:spLocks noGrp="1"/>
          </p:cNvSpPr>
          <p:nvPr>
            <p:ph type="subTitle" idx="1"/>
          </p:nvPr>
        </p:nvSpPr>
        <p:spPr/>
        <p:txBody>
          <a:bodyPr>
            <a:normAutofit/>
          </a:bodyPr>
          <a:lstStyle/>
          <a:p>
            <a:endParaRPr lang="it-IT" dirty="0"/>
          </a:p>
          <a:p>
            <a:r>
              <a:rPr lang="it-IT" dirty="0"/>
              <a:t>Paolo Paesani</a:t>
            </a:r>
          </a:p>
          <a:p>
            <a:r>
              <a:rPr lang="it-IT" dirty="0"/>
              <a:t>DEF Tor Vergata</a:t>
            </a:r>
          </a:p>
        </p:txBody>
      </p:sp>
      <p:sp>
        <p:nvSpPr>
          <p:cNvPr id="4" name="CasellaDiTesto 3"/>
          <p:cNvSpPr txBox="1"/>
          <p:nvPr/>
        </p:nvSpPr>
        <p:spPr>
          <a:xfrm>
            <a:off x="9301018" y="5523345"/>
            <a:ext cx="2623127" cy="369332"/>
          </a:xfrm>
          <a:prstGeom prst="rect">
            <a:avLst/>
          </a:prstGeom>
          <a:noFill/>
        </p:spPr>
        <p:txBody>
          <a:bodyPr wrap="square" rtlCol="0">
            <a:spAutoFit/>
          </a:bodyPr>
          <a:lstStyle/>
          <a:p>
            <a:pPr algn="ctr"/>
            <a:r>
              <a:rPr lang="it-IT" dirty="0" smtClean="0"/>
              <a:t>29.03.2023</a:t>
            </a:r>
            <a:endParaRPr lang="it-IT" dirty="0"/>
          </a:p>
        </p:txBody>
      </p:sp>
    </p:spTree>
    <p:extLst>
      <p:ext uri="{BB962C8B-B14F-4D97-AF65-F5344CB8AC3E}">
        <p14:creationId xmlns:p14="http://schemas.microsoft.com/office/powerpoint/2010/main" val="140688131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pPr algn="ctr"/>
            <a:r>
              <a:rPr lang="it-IT" dirty="0" smtClean="0"/>
              <a:t>Politica fiscale: visioni a confronto</a:t>
            </a:r>
            <a:endParaRPr lang="it-IT" dirty="0"/>
          </a:p>
        </p:txBody>
      </p:sp>
      <p:sp>
        <p:nvSpPr>
          <p:cNvPr id="3" name="Segnaposto contenuto 2"/>
          <p:cNvSpPr>
            <a:spLocks noGrp="1"/>
          </p:cNvSpPr>
          <p:nvPr>
            <p:ph idx="1"/>
          </p:nvPr>
        </p:nvSpPr>
        <p:spPr/>
        <p:txBody>
          <a:bodyPr>
            <a:normAutofit fontScale="92500" lnSpcReduction="20000"/>
          </a:bodyPr>
          <a:lstStyle/>
          <a:p>
            <a:r>
              <a:rPr lang="it-IT" dirty="0" smtClean="0"/>
              <a:t>Come per la disoccupazione e le politiche del lavoro, anche l’impatto macroeconomico delle manovre di finanza pubblica può essere analizzato partendo da visioni diverse sul funzionamento del sistema economico. </a:t>
            </a:r>
          </a:p>
          <a:p>
            <a:r>
              <a:rPr lang="it-IT" dirty="0" smtClean="0"/>
              <a:t>La </a:t>
            </a:r>
            <a:r>
              <a:rPr lang="it-IT" dirty="0" smtClean="0">
                <a:solidFill>
                  <a:srgbClr val="FF0000"/>
                </a:solidFill>
              </a:rPr>
              <a:t>Visione 1</a:t>
            </a:r>
            <a:r>
              <a:rPr lang="it-IT" dirty="0" smtClean="0"/>
              <a:t> è coerente con i principi del marginalismo e dell’economia neoclassica. </a:t>
            </a:r>
          </a:p>
          <a:p>
            <a:r>
              <a:rPr lang="it-IT" dirty="0" smtClean="0"/>
              <a:t>La </a:t>
            </a:r>
            <a:r>
              <a:rPr lang="it-IT" dirty="0" smtClean="0">
                <a:solidFill>
                  <a:srgbClr val="FF0000"/>
                </a:solidFill>
              </a:rPr>
              <a:t>Visione 2</a:t>
            </a:r>
            <a:r>
              <a:rPr lang="it-IT" dirty="0" smtClean="0"/>
              <a:t> è coerente con il modello del sistema economico proposto da J.M. Keynes nella </a:t>
            </a:r>
            <a:r>
              <a:rPr lang="it-IT" i="1" dirty="0" smtClean="0"/>
              <a:t>Teoria Generale</a:t>
            </a:r>
            <a:r>
              <a:rPr lang="it-IT" dirty="0" smtClean="0"/>
              <a:t> e con le rielaborazioni successive di quel modello nell’ambito della sintesi neoclassica del pensiero keynesiano.</a:t>
            </a:r>
          </a:p>
          <a:p>
            <a:r>
              <a:rPr lang="it-IT" dirty="0" smtClean="0"/>
              <a:t>Questa lezione è dedicata alla </a:t>
            </a:r>
            <a:r>
              <a:rPr lang="it-IT" dirty="0" smtClean="0">
                <a:solidFill>
                  <a:srgbClr val="FF0000"/>
                </a:solidFill>
              </a:rPr>
              <a:t>Visione 1 e ai concetti di spiazzamento finanziario e tassazione distorsiva </a:t>
            </a:r>
            <a:r>
              <a:rPr lang="it-IT" dirty="0" smtClean="0"/>
              <a:t>nel mercato del lavoro. </a:t>
            </a:r>
          </a:p>
          <a:p>
            <a:r>
              <a:rPr lang="it-IT" dirty="0" smtClean="0"/>
              <a:t>La prossima lezione sarà dedicata alla Visione 2 e ai concetti di moltiplicatore della spesa e politica fiscale keynesiana anticiclica.</a:t>
            </a:r>
            <a:endParaRPr lang="it-IT" dirty="0"/>
          </a:p>
        </p:txBody>
      </p:sp>
    </p:spTree>
    <p:extLst>
      <p:ext uri="{BB962C8B-B14F-4D97-AF65-F5344CB8AC3E}">
        <p14:creationId xmlns:p14="http://schemas.microsoft.com/office/powerpoint/2010/main" val="305616904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pPr algn="ctr"/>
            <a:r>
              <a:rPr lang="it-IT" dirty="0" smtClean="0"/>
              <a:t>Premessa: Risparmio e suo collocamento, 1</a:t>
            </a:r>
            <a:endParaRPr lang="it-IT" dirty="0"/>
          </a:p>
        </p:txBody>
      </p:sp>
      <p:sp>
        <p:nvSpPr>
          <p:cNvPr id="3" name="Segnaposto contenuto 2"/>
          <p:cNvSpPr>
            <a:spLocks noGrp="1"/>
          </p:cNvSpPr>
          <p:nvPr>
            <p:ph idx="1"/>
          </p:nvPr>
        </p:nvSpPr>
        <p:spPr/>
        <p:txBody>
          <a:bodyPr>
            <a:normAutofit fontScale="85000" lnSpcReduction="10000"/>
          </a:bodyPr>
          <a:lstStyle/>
          <a:p>
            <a:r>
              <a:rPr lang="it-IT" dirty="0" smtClean="0"/>
              <a:t>Il risparmio del settore privato è dato da S = (Y + TR – TAX) – C</a:t>
            </a:r>
          </a:p>
          <a:p>
            <a:r>
              <a:rPr lang="it-IT" dirty="0" smtClean="0"/>
              <a:t>Il risparmio può essere tenuto in forma monetaria (non in questo modello) o «investito» cioè impiegato nell’acquisto di titoli o altre attività finanziarie o reali. </a:t>
            </a:r>
          </a:p>
          <a:p>
            <a:r>
              <a:rPr lang="it-IT" dirty="0" smtClean="0"/>
              <a:t>Le imprese emettono titoli (debito privato) per finanziare gli investimenti produttivi (acquisto di nuovi beni capitale). </a:t>
            </a:r>
          </a:p>
          <a:p>
            <a:pPr lvl="1"/>
            <a:r>
              <a:rPr lang="it-IT" dirty="0" smtClean="0"/>
              <a:t>Le alternative ai titoli sono i prestiti bancari (che qui non consideriamo), le emissioni azionarie (titoli) e l’autofinanziamento.</a:t>
            </a:r>
          </a:p>
          <a:p>
            <a:r>
              <a:rPr lang="it-IT" dirty="0" smtClean="0"/>
              <a:t>Lo Stato emette titoli per (debito pubblico) per finanziare il deficit del bilancio pubblico, cioè lo scarto tra spese (G + TR) ed entrate (TAX).</a:t>
            </a:r>
          </a:p>
          <a:p>
            <a:pPr lvl="1"/>
            <a:r>
              <a:rPr lang="it-IT" dirty="0"/>
              <a:t>Le alternative ai titoli sono i prestiti bancari </a:t>
            </a:r>
            <a:r>
              <a:rPr lang="it-IT" dirty="0" smtClean="0"/>
              <a:t>e l’emissione monetaria (che qui non consideriamo).</a:t>
            </a:r>
          </a:p>
          <a:p>
            <a:r>
              <a:rPr lang="it-IT" dirty="0" smtClean="0"/>
              <a:t>Ipotizziamo che titoli pubblici e privati siano equivalenti, perfetti sostituti e che rendano lo stesso interesse</a:t>
            </a:r>
          </a:p>
          <a:p>
            <a:endParaRPr lang="it-IT" dirty="0" smtClean="0"/>
          </a:p>
        </p:txBody>
      </p:sp>
    </p:spTree>
    <p:extLst>
      <p:ext uri="{BB962C8B-B14F-4D97-AF65-F5344CB8AC3E}">
        <p14:creationId xmlns:p14="http://schemas.microsoft.com/office/powerpoint/2010/main" val="181408950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pPr algn="ctr"/>
            <a:r>
              <a:rPr lang="it-IT" dirty="0"/>
              <a:t>Premessa: Risparmio e suo collocamento, </a:t>
            </a:r>
            <a:r>
              <a:rPr lang="it-IT" dirty="0" smtClean="0"/>
              <a:t>2</a:t>
            </a:r>
            <a:endParaRPr lang="it-IT" dirty="0"/>
          </a:p>
        </p:txBody>
      </p:sp>
      <p:sp>
        <p:nvSpPr>
          <p:cNvPr id="3" name="Segnaposto contenuto 2"/>
          <p:cNvSpPr>
            <a:spLocks noGrp="1"/>
          </p:cNvSpPr>
          <p:nvPr>
            <p:ph idx="1"/>
          </p:nvPr>
        </p:nvSpPr>
        <p:spPr/>
        <p:txBody>
          <a:bodyPr>
            <a:normAutofit fontScale="92500" lnSpcReduction="20000"/>
          </a:bodyPr>
          <a:lstStyle/>
          <a:p>
            <a:r>
              <a:rPr lang="it-IT" dirty="0" smtClean="0"/>
              <a:t>Tempo 0: </a:t>
            </a:r>
          </a:p>
          <a:p>
            <a:pPr lvl="1"/>
            <a:r>
              <a:rPr lang="it-IT" dirty="0" smtClean="0"/>
              <a:t>Imprese e/o Stato emettono titoli di valore 100 EUR (es.) che le famiglie sottoscrivono. </a:t>
            </a:r>
          </a:p>
          <a:p>
            <a:pPr lvl="1"/>
            <a:r>
              <a:rPr lang="it-IT" dirty="0" smtClean="0"/>
              <a:t>I titoli fruttano un rendimento annuale del 10% che l’emittente (privato o pubblico) paga al sottoscrittore in aggiunta al capitale prestato</a:t>
            </a:r>
          </a:p>
          <a:p>
            <a:pPr lvl="1"/>
            <a:r>
              <a:rPr lang="it-IT" dirty="0" smtClean="0"/>
              <a:t>i = 0,10 tasso d’interesse nominale netto; 1 + i = 1,1 tasso d’interesse nominale lordo (valore di un 1 euro oggi in termini di euro fra un anno)</a:t>
            </a:r>
          </a:p>
          <a:p>
            <a:r>
              <a:rPr lang="it-IT" dirty="0" smtClean="0"/>
              <a:t>Tempo 1: </a:t>
            </a:r>
          </a:p>
          <a:p>
            <a:pPr lvl="1"/>
            <a:r>
              <a:rPr lang="it-IT" dirty="0" smtClean="0"/>
              <a:t>Il titolo giunge a scadenza (maturità).</a:t>
            </a:r>
          </a:p>
          <a:p>
            <a:pPr lvl="1"/>
            <a:r>
              <a:rPr lang="it-IT" dirty="0" smtClean="0"/>
              <a:t>Imprese e/o Stato pagano 110 EUR alle famiglie.</a:t>
            </a:r>
          </a:p>
          <a:p>
            <a:pPr lvl="1"/>
            <a:r>
              <a:rPr lang="it-IT" dirty="0" smtClean="0"/>
              <a:t>Se fra T0 e T1 i prezzi non sono aumentati (inflazione 0) il rendimento in termini nominali (10%) = rendimenti in termini reali</a:t>
            </a:r>
          </a:p>
          <a:p>
            <a:pPr lvl="1"/>
            <a:r>
              <a:rPr lang="it-IT" dirty="0" smtClean="0"/>
              <a:t>In generale tasso d’interesse reale = tasso nominale – tasso d’inflazione (ne riparleremo)</a:t>
            </a:r>
          </a:p>
          <a:p>
            <a:pPr lvl="1"/>
            <a:endParaRPr lang="it-IT" dirty="0" smtClean="0"/>
          </a:p>
          <a:p>
            <a:pPr lvl="1"/>
            <a:endParaRPr lang="it-IT" dirty="0" smtClean="0"/>
          </a:p>
        </p:txBody>
      </p:sp>
    </p:spTree>
    <p:extLst>
      <p:ext uri="{BB962C8B-B14F-4D97-AF65-F5344CB8AC3E}">
        <p14:creationId xmlns:p14="http://schemas.microsoft.com/office/powerpoint/2010/main" val="336039158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a:xfrm>
            <a:off x="838200" y="346652"/>
            <a:ext cx="10515600" cy="1325563"/>
          </a:xfrm>
        </p:spPr>
        <p:txBody>
          <a:bodyPr/>
          <a:lstStyle/>
          <a:p>
            <a:pPr algn="ctr"/>
            <a:r>
              <a:rPr lang="it-IT" dirty="0" smtClean="0"/>
              <a:t>Il sistema economico nella visione neoclassica</a:t>
            </a:r>
            <a:endParaRPr lang="it-IT" dirty="0"/>
          </a:p>
        </p:txBody>
      </p:sp>
      <p:sp>
        <p:nvSpPr>
          <p:cNvPr id="3" name="Segnaposto contenuto 2"/>
          <p:cNvSpPr>
            <a:spLocks noGrp="1"/>
          </p:cNvSpPr>
          <p:nvPr>
            <p:ph idx="1"/>
          </p:nvPr>
        </p:nvSpPr>
        <p:spPr>
          <a:xfrm>
            <a:off x="838200" y="1825625"/>
            <a:ext cx="10515600" cy="4704484"/>
          </a:xfrm>
        </p:spPr>
        <p:txBody>
          <a:bodyPr>
            <a:normAutofit fontScale="77500" lnSpcReduction="20000"/>
          </a:bodyPr>
          <a:lstStyle/>
          <a:p>
            <a:r>
              <a:rPr lang="it-IT" dirty="0" smtClean="0">
                <a:solidFill>
                  <a:srgbClr val="FF0000"/>
                </a:solidFill>
              </a:rPr>
              <a:t>Il sistema economico è rappresentato come un insieme di mercati perfettamente concorrenziali collegati fra loro (EEG)</a:t>
            </a:r>
            <a:r>
              <a:rPr lang="it-IT" dirty="0" smtClean="0"/>
              <a:t>. </a:t>
            </a:r>
            <a:r>
              <a:rPr lang="it-IT" dirty="0"/>
              <a:t>La concorrenza spinge i mercati verso l’uso pieno ed efficiente delle risorse disponibili (piena occupazione) e l’ottimo paretiano. Questo vale per il mercato del lavoro (analizzato nelle lezioni precedenti) e per tutti gli altri mercati all’interno dell’economia. </a:t>
            </a:r>
            <a:endParaRPr lang="it-IT" dirty="0" smtClean="0"/>
          </a:p>
          <a:p>
            <a:endParaRPr lang="it-IT" dirty="0" smtClean="0"/>
          </a:p>
          <a:p>
            <a:r>
              <a:rPr lang="it-IT" dirty="0" smtClean="0">
                <a:solidFill>
                  <a:srgbClr val="FF0000"/>
                </a:solidFill>
              </a:rPr>
              <a:t>L’economia è popolata da agenti razionali</a:t>
            </a:r>
            <a:r>
              <a:rPr lang="it-IT" dirty="0" smtClean="0"/>
              <a:t>. Famiglie e imprese competono, muovendosi tra i diversi mercati. Le famiglie agiscono con l’obiettivo di massimizzare una funzione di utilità sotto un vincolo di bilancio. Le imprese agiscono con l’obiettivo di massimizzare una funzione di profitto sotto un vincolo tecnologico. </a:t>
            </a:r>
            <a:r>
              <a:rPr lang="it-IT" dirty="0" smtClean="0">
                <a:solidFill>
                  <a:srgbClr val="FF0000"/>
                </a:solidFill>
              </a:rPr>
              <a:t>Tecnologia, preferenze, dotazioni dei fattori produttivi (lavoro e capitale) sono date per ipotesi</a:t>
            </a:r>
            <a:r>
              <a:rPr lang="it-IT" dirty="0" smtClean="0"/>
              <a:t>. </a:t>
            </a:r>
          </a:p>
          <a:p>
            <a:endParaRPr lang="it-IT" dirty="0"/>
          </a:p>
          <a:p>
            <a:r>
              <a:rPr lang="it-IT" dirty="0" smtClean="0">
                <a:solidFill>
                  <a:srgbClr val="FF0000"/>
                </a:solidFill>
              </a:rPr>
              <a:t>Modello statico </a:t>
            </a:r>
            <a:r>
              <a:rPr lang="it-IT" dirty="0" smtClean="0"/>
              <a:t>(Tutte le variabili si riferiscono alla stessa unità di tempo)</a:t>
            </a:r>
            <a:r>
              <a:rPr lang="it-IT" dirty="0"/>
              <a:t> </a:t>
            </a:r>
            <a:r>
              <a:rPr lang="it-IT" dirty="0" smtClean="0"/>
              <a:t>e </a:t>
            </a:r>
            <a:r>
              <a:rPr lang="it-IT" dirty="0" err="1" smtClean="0"/>
              <a:t>deterministico.Il</a:t>
            </a:r>
            <a:r>
              <a:rPr lang="it-IT" dirty="0" smtClean="0"/>
              <a:t> </a:t>
            </a:r>
            <a:r>
              <a:rPr lang="it-IT" dirty="0"/>
              <a:t>futuro è noto in termini probabilistici ed è possibile assicurarsi contro eventi rischiosi.  </a:t>
            </a:r>
            <a:r>
              <a:rPr lang="it-IT" dirty="0" smtClean="0"/>
              <a:t>La </a:t>
            </a:r>
            <a:r>
              <a:rPr lang="it-IT" dirty="0"/>
              <a:t>moneta serve unicamente come intermediario degli scambi e mezzo di pagamento. In questa fase, possiamo non considerarla.  </a:t>
            </a:r>
          </a:p>
          <a:p>
            <a:endParaRPr lang="it-IT" dirty="0"/>
          </a:p>
          <a:p>
            <a:endParaRPr lang="it-IT" dirty="0" smtClean="0"/>
          </a:p>
        </p:txBody>
      </p:sp>
    </p:spTree>
    <p:extLst>
      <p:ext uri="{BB962C8B-B14F-4D97-AF65-F5344CB8AC3E}">
        <p14:creationId xmlns:p14="http://schemas.microsoft.com/office/powerpoint/2010/main" val="259463975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normAutofit/>
          </a:bodyPr>
          <a:lstStyle/>
          <a:p>
            <a:pPr algn="ctr"/>
            <a:r>
              <a:rPr lang="it-IT" sz="3800" dirty="0" smtClean="0"/>
              <a:t>Il modello neoclassico dell’economia: analisi grafica</a:t>
            </a:r>
            <a:endParaRPr lang="it-IT" sz="3800" dirty="0"/>
          </a:p>
        </p:txBody>
      </p:sp>
      <p:pic>
        <p:nvPicPr>
          <p:cNvPr id="4" name="Segnaposto contenuto 3"/>
          <p:cNvPicPr>
            <a:picLocks noGrp="1" noChangeAspect="1"/>
          </p:cNvPicPr>
          <p:nvPr>
            <p:ph idx="1"/>
          </p:nvPr>
        </p:nvPicPr>
        <p:blipFill>
          <a:blip r:embed="rId2"/>
          <a:stretch>
            <a:fillRect/>
          </a:stretch>
        </p:blipFill>
        <p:spPr>
          <a:xfrm>
            <a:off x="1622739" y="1925980"/>
            <a:ext cx="9156878" cy="4248220"/>
          </a:xfrm>
          <a:prstGeom prst="rect">
            <a:avLst/>
          </a:prstGeom>
        </p:spPr>
      </p:pic>
      <p:sp>
        <p:nvSpPr>
          <p:cNvPr id="5" name="CasellaDiTesto 4"/>
          <p:cNvSpPr txBox="1"/>
          <p:nvPr/>
        </p:nvSpPr>
        <p:spPr>
          <a:xfrm>
            <a:off x="2099256" y="6272011"/>
            <a:ext cx="3721995" cy="369332"/>
          </a:xfrm>
          <a:prstGeom prst="rect">
            <a:avLst/>
          </a:prstGeom>
          <a:noFill/>
        </p:spPr>
        <p:txBody>
          <a:bodyPr wrap="square" rtlCol="0">
            <a:spAutoFit/>
          </a:bodyPr>
          <a:lstStyle/>
          <a:p>
            <a:pPr algn="ctr"/>
            <a:r>
              <a:rPr lang="it-IT" dirty="0" smtClean="0"/>
              <a:t>Mercato dei beni</a:t>
            </a:r>
            <a:endParaRPr lang="it-IT" dirty="0"/>
          </a:p>
        </p:txBody>
      </p:sp>
      <p:sp>
        <p:nvSpPr>
          <p:cNvPr id="6" name="CasellaDiTesto 5"/>
          <p:cNvSpPr txBox="1"/>
          <p:nvPr/>
        </p:nvSpPr>
        <p:spPr>
          <a:xfrm>
            <a:off x="7289443" y="6174200"/>
            <a:ext cx="3000777" cy="369332"/>
          </a:xfrm>
          <a:prstGeom prst="rect">
            <a:avLst/>
          </a:prstGeom>
          <a:noFill/>
        </p:spPr>
        <p:txBody>
          <a:bodyPr wrap="square" rtlCol="0">
            <a:spAutoFit/>
          </a:bodyPr>
          <a:lstStyle/>
          <a:p>
            <a:pPr algn="ctr"/>
            <a:r>
              <a:rPr lang="it-IT" dirty="0" smtClean="0"/>
              <a:t>Mercato finanziario</a:t>
            </a:r>
            <a:endParaRPr lang="it-IT" dirty="0"/>
          </a:p>
        </p:txBody>
      </p:sp>
      <p:sp>
        <p:nvSpPr>
          <p:cNvPr id="7" name="CasellaDiTesto 6"/>
          <p:cNvSpPr txBox="1"/>
          <p:nvPr/>
        </p:nvSpPr>
        <p:spPr>
          <a:xfrm>
            <a:off x="3960253" y="2459865"/>
            <a:ext cx="1860998" cy="276999"/>
          </a:xfrm>
          <a:prstGeom prst="rect">
            <a:avLst/>
          </a:prstGeom>
          <a:noFill/>
        </p:spPr>
        <p:txBody>
          <a:bodyPr wrap="square" rtlCol="0">
            <a:spAutoFit/>
          </a:bodyPr>
          <a:lstStyle/>
          <a:p>
            <a:r>
              <a:rPr lang="it-IT" sz="1200" dirty="0" smtClean="0"/>
              <a:t>Offerta aggregata di beni</a:t>
            </a:r>
            <a:endParaRPr lang="it-IT" sz="1200" dirty="0"/>
          </a:p>
        </p:txBody>
      </p:sp>
      <p:sp>
        <p:nvSpPr>
          <p:cNvPr id="8" name="CasellaDiTesto 7"/>
          <p:cNvSpPr txBox="1"/>
          <p:nvPr/>
        </p:nvSpPr>
        <p:spPr>
          <a:xfrm>
            <a:off x="2665927" y="3618963"/>
            <a:ext cx="2189408" cy="276999"/>
          </a:xfrm>
          <a:prstGeom prst="rect">
            <a:avLst/>
          </a:prstGeom>
          <a:noFill/>
        </p:spPr>
        <p:txBody>
          <a:bodyPr wrap="square" rtlCol="0">
            <a:spAutoFit/>
          </a:bodyPr>
          <a:lstStyle/>
          <a:p>
            <a:r>
              <a:rPr lang="it-IT" sz="1200" dirty="0" smtClean="0"/>
              <a:t>Domanda aggregata di beni</a:t>
            </a:r>
            <a:endParaRPr lang="it-IT" sz="1200" dirty="0"/>
          </a:p>
        </p:txBody>
      </p:sp>
      <p:sp>
        <p:nvSpPr>
          <p:cNvPr id="9" name="CasellaDiTesto 8"/>
          <p:cNvSpPr txBox="1"/>
          <p:nvPr/>
        </p:nvSpPr>
        <p:spPr>
          <a:xfrm>
            <a:off x="9337183" y="2459865"/>
            <a:ext cx="1313645" cy="276999"/>
          </a:xfrm>
          <a:prstGeom prst="rect">
            <a:avLst/>
          </a:prstGeom>
          <a:noFill/>
        </p:spPr>
        <p:txBody>
          <a:bodyPr wrap="square" rtlCol="0">
            <a:spAutoFit/>
          </a:bodyPr>
          <a:lstStyle/>
          <a:p>
            <a:r>
              <a:rPr lang="it-IT" sz="1200" dirty="0" smtClean="0"/>
              <a:t>Offerta di prestiti</a:t>
            </a:r>
            <a:endParaRPr lang="it-IT" sz="1200" dirty="0"/>
          </a:p>
        </p:txBody>
      </p:sp>
      <p:sp>
        <p:nvSpPr>
          <p:cNvPr id="10" name="CasellaDiTesto 9"/>
          <p:cNvSpPr txBox="1"/>
          <p:nvPr/>
        </p:nvSpPr>
        <p:spPr>
          <a:xfrm>
            <a:off x="9337183" y="4989524"/>
            <a:ext cx="1700011" cy="276999"/>
          </a:xfrm>
          <a:prstGeom prst="rect">
            <a:avLst/>
          </a:prstGeom>
          <a:noFill/>
        </p:spPr>
        <p:txBody>
          <a:bodyPr wrap="square" rtlCol="0">
            <a:spAutoFit/>
          </a:bodyPr>
          <a:lstStyle/>
          <a:p>
            <a:r>
              <a:rPr lang="it-IT" sz="1200" dirty="0" smtClean="0"/>
              <a:t>Domanda di prestiti</a:t>
            </a:r>
            <a:endParaRPr lang="it-IT" sz="1200" dirty="0"/>
          </a:p>
        </p:txBody>
      </p:sp>
    </p:spTree>
    <p:extLst>
      <p:ext uri="{BB962C8B-B14F-4D97-AF65-F5344CB8AC3E}">
        <p14:creationId xmlns:p14="http://schemas.microsoft.com/office/powerpoint/2010/main" val="419280904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normAutofit/>
          </a:bodyPr>
          <a:lstStyle/>
          <a:p>
            <a:pPr algn="ctr"/>
            <a:r>
              <a:rPr lang="it-IT" sz="3600" dirty="0"/>
              <a:t>Il modello neoclassico dell’economia: analisi </a:t>
            </a:r>
            <a:r>
              <a:rPr lang="it-IT" sz="3600" dirty="0" smtClean="0"/>
              <a:t>grafica, 2</a:t>
            </a:r>
            <a:endParaRPr lang="it-IT" sz="3600" dirty="0"/>
          </a:p>
        </p:txBody>
      </p:sp>
      <p:sp>
        <p:nvSpPr>
          <p:cNvPr id="3" name="Segnaposto contenuto 2"/>
          <p:cNvSpPr>
            <a:spLocks noGrp="1"/>
          </p:cNvSpPr>
          <p:nvPr>
            <p:ph idx="1"/>
          </p:nvPr>
        </p:nvSpPr>
        <p:spPr>
          <a:xfrm>
            <a:off x="838200" y="1825625"/>
            <a:ext cx="10707255" cy="4713720"/>
          </a:xfrm>
        </p:spPr>
        <p:txBody>
          <a:bodyPr>
            <a:normAutofit fontScale="70000" lnSpcReduction="20000"/>
          </a:bodyPr>
          <a:lstStyle/>
          <a:p>
            <a:r>
              <a:rPr lang="it-IT" dirty="0" smtClean="0"/>
              <a:t>(1) Y = F(K, L) = Y</a:t>
            </a:r>
            <a:r>
              <a:rPr lang="it-IT" baseline="-25000" dirty="0" smtClean="0"/>
              <a:t>PO </a:t>
            </a:r>
          </a:p>
          <a:p>
            <a:r>
              <a:rPr lang="it-IT" dirty="0" smtClean="0"/>
              <a:t>(</a:t>
            </a:r>
            <a:r>
              <a:rPr lang="it-IT" dirty="0"/>
              <a:t>2) Y</a:t>
            </a:r>
            <a:r>
              <a:rPr lang="it-IT" baseline="-25000" dirty="0"/>
              <a:t>PO</a:t>
            </a:r>
            <a:r>
              <a:rPr lang="it-IT" dirty="0" smtClean="0"/>
              <a:t> </a:t>
            </a:r>
            <a:r>
              <a:rPr lang="it-IT" dirty="0"/>
              <a:t>= C + I + G  </a:t>
            </a:r>
            <a:r>
              <a:rPr lang="it-IT" dirty="0" smtClean="0"/>
              <a:t>(Legge di </a:t>
            </a:r>
            <a:r>
              <a:rPr lang="it-IT" dirty="0" err="1" smtClean="0"/>
              <a:t>Say</a:t>
            </a:r>
            <a:r>
              <a:rPr lang="it-IT" dirty="0" smtClean="0"/>
              <a:t>)</a:t>
            </a:r>
          </a:p>
          <a:p>
            <a:r>
              <a:rPr lang="it-IT" dirty="0"/>
              <a:t>(3) C = c0 + c</a:t>
            </a:r>
            <a:r>
              <a:rPr lang="it-IT" baseline="-25000" dirty="0"/>
              <a:t>1</a:t>
            </a:r>
            <a:r>
              <a:rPr lang="it-IT" dirty="0"/>
              <a:t> (Y + TR – TAX) + c</a:t>
            </a:r>
            <a:r>
              <a:rPr lang="it-IT" baseline="-25000" dirty="0"/>
              <a:t>2</a:t>
            </a:r>
            <a:r>
              <a:rPr lang="it-IT" dirty="0"/>
              <a:t> (Y</a:t>
            </a:r>
            <a:r>
              <a:rPr lang="it-IT" baseline="30000" dirty="0"/>
              <a:t>e</a:t>
            </a:r>
            <a:r>
              <a:rPr lang="it-IT" dirty="0"/>
              <a:t> + </a:t>
            </a:r>
            <a:r>
              <a:rPr lang="it-IT" dirty="0" err="1"/>
              <a:t>TR</a:t>
            </a:r>
            <a:r>
              <a:rPr lang="it-IT" baseline="30000" dirty="0" err="1"/>
              <a:t>e</a:t>
            </a:r>
            <a:r>
              <a:rPr lang="it-IT" dirty="0"/>
              <a:t> – </a:t>
            </a:r>
            <a:r>
              <a:rPr lang="it-IT" dirty="0" err="1"/>
              <a:t>TAX</a:t>
            </a:r>
            <a:r>
              <a:rPr lang="it-IT" baseline="30000" dirty="0" err="1"/>
              <a:t>e</a:t>
            </a:r>
            <a:r>
              <a:rPr lang="it-IT" dirty="0"/>
              <a:t>) – </a:t>
            </a:r>
            <a:r>
              <a:rPr lang="it-IT" dirty="0" smtClean="0"/>
              <a:t>c</a:t>
            </a:r>
            <a:r>
              <a:rPr lang="it-IT" baseline="-25000" dirty="0" smtClean="0"/>
              <a:t>3</a:t>
            </a:r>
            <a:r>
              <a:rPr lang="it-IT" dirty="0" smtClean="0"/>
              <a:t>r (Scelta </a:t>
            </a:r>
            <a:r>
              <a:rPr lang="it-IT" dirty="0" err="1" smtClean="0"/>
              <a:t>intert</a:t>
            </a:r>
            <a:r>
              <a:rPr lang="it-IT" dirty="0" smtClean="0"/>
              <a:t>.)</a:t>
            </a:r>
            <a:endParaRPr lang="it-IT" dirty="0"/>
          </a:p>
          <a:p>
            <a:pPr lvl="1"/>
            <a:r>
              <a:rPr lang="it-IT" dirty="0" smtClean="0"/>
              <a:t>0 </a:t>
            </a:r>
            <a:r>
              <a:rPr lang="it-IT" dirty="0"/>
              <a:t>&lt; c</a:t>
            </a:r>
            <a:r>
              <a:rPr lang="it-IT" baseline="-25000" dirty="0"/>
              <a:t>1</a:t>
            </a:r>
            <a:r>
              <a:rPr lang="it-IT" dirty="0"/>
              <a:t> &lt; </a:t>
            </a:r>
            <a:r>
              <a:rPr lang="it-IT" dirty="0" smtClean="0"/>
              <a:t>1, c</a:t>
            </a:r>
            <a:r>
              <a:rPr lang="it-IT" baseline="-25000" dirty="0" smtClean="0"/>
              <a:t>2</a:t>
            </a:r>
            <a:r>
              <a:rPr lang="it-IT" dirty="0" smtClean="0"/>
              <a:t> </a:t>
            </a:r>
            <a:r>
              <a:rPr lang="it-IT" dirty="0"/>
              <a:t>&gt; 0, </a:t>
            </a:r>
            <a:r>
              <a:rPr lang="it-IT" dirty="0" smtClean="0"/>
              <a:t>c</a:t>
            </a:r>
            <a:r>
              <a:rPr lang="it-IT" baseline="-25000" dirty="0" smtClean="0"/>
              <a:t>3</a:t>
            </a:r>
            <a:r>
              <a:rPr lang="it-IT" dirty="0" smtClean="0"/>
              <a:t> </a:t>
            </a:r>
            <a:r>
              <a:rPr lang="it-IT" dirty="0"/>
              <a:t>&gt; </a:t>
            </a:r>
            <a:r>
              <a:rPr lang="it-IT" dirty="0" smtClean="0"/>
              <a:t>0</a:t>
            </a:r>
          </a:p>
          <a:p>
            <a:r>
              <a:rPr lang="it-IT" dirty="0"/>
              <a:t>I = I</a:t>
            </a:r>
            <a:r>
              <a:rPr lang="it-IT" baseline="-25000" dirty="0"/>
              <a:t>0</a:t>
            </a:r>
            <a:r>
              <a:rPr lang="it-IT" dirty="0"/>
              <a:t> – </a:t>
            </a:r>
            <a:r>
              <a:rPr lang="it-IT" dirty="0" err="1"/>
              <a:t>br</a:t>
            </a:r>
            <a:endParaRPr lang="it-IT" dirty="0"/>
          </a:p>
          <a:p>
            <a:pPr lvl="1"/>
            <a:r>
              <a:rPr lang="it-IT" dirty="0" smtClean="0"/>
              <a:t>B &gt; 0</a:t>
            </a:r>
            <a:endParaRPr lang="it-IT" dirty="0"/>
          </a:p>
          <a:p>
            <a:r>
              <a:rPr lang="it-IT" dirty="0"/>
              <a:t>(5) S = </a:t>
            </a:r>
            <a:r>
              <a:rPr lang="it-IT" dirty="0" smtClean="0"/>
              <a:t>(</a:t>
            </a:r>
            <a:r>
              <a:rPr lang="it-IT" dirty="0"/>
              <a:t>Y</a:t>
            </a:r>
            <a:r>
              <a:rPr lang="it-IT" baseline="-25000" dirty="0"/>
              <a:t>PO</a:t>
            </a:r>
            <a:r>
              <a:rPr lang="it-IT" dirty="0" smtClean="0"/>
              <a:t> </a:t>
            </a:r>
            <a:r>
              <a:rPr lang="it-IT" dirty="0"/>
              <a:t>– T) – </a:t>
            </a:r>
            <a:r>
              <a:rPr lang="it-IT" dirty="0" smtClean="0"/>
              <a:t>C =  </a:t>
            </a:r>
            <a:r>
              <a:rPr lang="it-IT" dirty="0" smtClean="0">
                <a:solidFill>
                  <a:srgbClr val="FF0000"/>
                </a:solidFill>
              </a:rPr>
              <a:t>(</a:t>
            </a:r>
            <a:r>
              <a:rPr lang="it-IT" dirty="0">
                <a:solidFill>
                  <a:srgbClr val="FF0000"/>
                </a:solidFill>
              </a:rPr>
              <a:t>1 – c</a:t>
            </a:r>
            <a:r>
              <a:rPr lang="it-IT" baseline="-25000" dirty="0">
                <a:solidFill>
                  <a:srgbClr val="FF0000"/>
                </a:solidFill>
              </a:rPr>
              <a:t>1</a:t>
            </a:r>
            <a:r>
              <a:rPr lang="it-IT" dirty="0" smtClean="0">
                <a:solidFill>
                  <a:srgbClr val="FF0000"/>
                </a:solidFill>
              </a:rPr>
              <a:t>)(</a:t>
            </a:r>
            <a:r>
              <a:rPr lang="it-IT" dirty="0"/>
              <a:t>Y</a:t>
            </a:r>
            <a:r>
              <a:rPr lang="it-IT" baseline="-25000" dirty="0"/>
              <a:t>PO</a:t>
            </a:r>
            <a:r>
              <a:rPr lang="it-IT" dirty="0" smtClean="0">
                <a:solidFill>
                  <a:srgbClr val="FF0000"/>
                </a:solidFill>
              </a:rPr>
              <a:t> </a:t>
            </a:r>
            <a:r>
              <a:rPr lang="it-IT" dirty="0">
                <a:solidFill>
                  <a:srgbClr val="FF0000"/>
                </a:solidFill>
              </a:rPr>
              <a:t>– T) – c</a:t>
            </a:r>
            <a:r>
              <a:rPr lang="it-IT" baseline="-25000" dirty="0">
                <a:solidFill>
                  <a:srgbClr val="FF0000"/>
                </a:solidFill>
              </a:rPr>
              <a:t>2</a:t>
            </a:r>
            <a:r>
              <a:rPr lang="it-IT" dirty="0">
                <a:solidFill>
                  <a:srgbClr val="FF0000"/>
                </a:solidFill>
              </a:rPr>
              <a:t>(Y</a:t>
            </a:r>
            <a:r>
              <a:rPr lang="it-IT" baseline="30000" dirty="0">
                <a:solidFill>
                  <a:srgbClr val="FF0000"/>
                </a:solidFill>
              </a:rPr>
              <a:t>e</a:t>
            </a:r>
            <a:r>
              <a:rPr lang="it-IT" dirty="0">
                <a:solidFill>
                  <a:srgbClr val="FF0000"/>
                </a:solidFill>
              </a:rPr>
              <a:t> – T</a:t>
            </a:r>
            <a:r>
              <a:rPr lang="it-IT" baseline="30000" dirty="0">
                <a:solidFill>
                  <a:srgbClr val="FF0000"/>
                </a:solidFill>
              </a:rPr>
              <a:t>e</a:t>
            </a:r>
            <a:r>
              <a:rPr lang="it-IT" dirty="0">
                <a:solidFill>
                  <a:srgbClr val="FF0000"/>
                </a:solidFill>
              </a:rPr>
              <a:t>) + c</a:t>
            </a:r>
            <a:r>
              <a:rPr lang="it-IT" baseline="-25000" dirty="0">
                <a:solidFill>
                  <a:srgbClr val="FF0000"/>
                </a:solidFill>
              </a:rPr>
              <a:t>3</a:t>
            </a:r>
            <a:r>
              <a:rPr lang="it-IT" dirty="0">
                <a:solidFill>
                  <a:srgbClr val="FF0000"/>
                </a:solidFill>
              </a:rPr>
              <a:t>r – </a:t>
            </a:r>
            <a:r>
              <a:rPr lang="it-IT" dirty="0" smtClean="0">
                <a:solidFill>
                  <a:srgbClr val="FF0000"/>
                </a:solidFill>
              </a:rPr>
              <a:t>c0</a:t>
            </a:r>
          </a:p>
          <a:p>
            <a:r>
              <a:rPr lang="it-IT" dirty="0"/>
              <a:t>(6</a:t>
            </a:r>
            <a:r>
              <a:rPr lang="it-IT" dirty="0" smtClean="0"/>
              <a:t>) S = I + (G – T)</a:t>
            </a:r>
          </a:p>
          <a:p>
            <a:pPr lvl="1"/>
            <a:r>
              <a:rPr lang="it-IT" dirty="0" smtClean="0">
                <a:solidFill>
                  <a:srgbClr val="FF0000"/>
                </a:solidFill>
              </a:rPr>
              <a:t>Y </a:t>
            </a:r>
            <a:r>
              <a:rPr lang="it-IT" dirty="0">
                <a:solidFill>
                  <a:srgbClr val="FF0000"/>
                </a:solidFill>
              </a:rPr>
              <a:t>= C + I + </a:t>
            </a:r>
            <a:r>
              <a:rPr lang="it-IT" dirty="0" smtClean="0">
                <a:solidFill>
                  <a:srgbClr val="FF0000"/>
                </a:solidFill>
              </a:rPr>
              <a:t>G, </a:t>
            </a:r>
            <a:r>
              <a:rPr lang="it-IT" dirty="0" smtClean="0"/>
              <a:t>Y </a:t>
            </a:r>
            <a:r>
              <a:rPr lang="it-IT" dirty="0"/>
              <a:t>– T = C + I + (G – T</a:t>
            </a:r>
            <a:r>
              <a:rPr lang="it-IT" dirty="0" smtClean="0"/>
              <a:t>), Y </a:t>
            </a:r>
            <a:r>
              <a:rPr lang="it-IT" dirty="0"/>
              <a:t>– T – C = I + (G – T</a:t>
            </a:r>
            <a:r>
              <a:rPr lang="it-IT" dirty="0" smtClean="0"/>
              <a:t>), </a:t>
            </a:r>
            <a:r>
              <a:rPr lang="it-IT" dirty="0" smtClean="0">
                <a:solidFill>
                  <a:srgbClr val="FF0000"/>
                </a:solidFill>
              </a:rPr>
              <a:t>S </a:t>
            </a:r>
            <a:r>
              <a:rPr lang="it-IT" dirty="0">
                <a:solidFill>
                  <a:srgbClr val="FF0000"/>
                </a:solidFill>
              </a:rPr>
              <a:t>= I + (G – T)</a:t>
            </a:r>
          </a:p>
          <a:p>
            <a:pPr lvl="1"/>
            <a:r>
              <a:rPr lang="it-IT" dirty="0"/>
              <a:t>S = Offerta di prestiti da parte delle famiglie </a:t>
            </a:r>
          </a:p>
          <a:p>
            <a:pPr lvl="1"/>
            <a:r>
              <a:rPr lang="it-IT" dirty="0"/>
              <a:t>I + (G – T) = Domanda di prestiti da parte delle imprese e dello Stato</a:t>
            </a:r>
          </a:p>
          <a:p>
            <a:r>
              <a:rPr lang="it-IT" dirty="0"/>
              <a:t>(7) Variabili di finanza pubblica</a:t>
            </a:r>
          </a:p>
          <a:p>
            <a:pPr lvl="1"/>
            <a:r>
              <a:rPr lang="it-IT" dirty="0"/>
              <a:t>G = G</a:t>
            </a:r>
            <a:r>
              <a:rPr lang="it-IT" baseline="-25000" dirty="0"/>
              <a:t>0</a:t>
            </a:r>
            <a:r>
              <a:rPr lang="it-IT" dirty="0"/>
              <a:t> (dato per ipotesi)</a:t>
            </a:r>
          </a:p>
          <a:p>
            <a:pPr lvl="1"/>
            <a:r>
              <a:rPr lang="it-IT" dirty="0"/>
              <a:t>T = TAX</a:t>
            </a:r>
            <a:r>
              <a:rPr lang="it-IT" baseline="-25000" dirty="0"/>
              <a:t>0</a:t>
            </a:r>
            <a:r>
              <a:rPr lang="it-IT" dirty="0"/>
              <a:t> – TR</a:t>
            </a:r>
            <a:r>
              <a:rPr lang="it-IT" baseline="-25000" dirty="0"/>
              <a:t>0</a:t>
            </a:r>
            <a:r>
              <a:rPr lang="it-IT" dirty="0"/>
              <a:t> = T</a:t>
            </a:r>
            <a:r>
              <a:rPr lang="it-IT" baseline="-25000" dirty="0"/>
              <a:t>0</a:t>
            </a:r>
            <a:r>
              <a:rPr lang="it-IT" dirty="0"/>
              <a:t> (dati per ipotesi)</a:t>
            </a:r>
          </a:p>
          <a:p>
            <a:pPr lvl="1"/>
            <a:r>
              <a:rPr lang="it-IT" dirty="0"/>
              <a:t>DEF = G</a:t>
            </a:r>
            <a:r>
              <a:rPr lang="it-IT" baseline="-25000" dirty="0"/>
              <a:t>0</a:t>
            </a:r>
            <a:r>
              <a:rPr lang="it-IT" dirty="0"/>
              <a:t> – T</a:t>
            </a:r>
            <a:r>
              <a:rPr lang="it-IT" baseline="-25000" dirty="0"/>
              <a:t>0</a:t>
            </a:r>
            <a:r>
              <a:rPr lang="it-IT" dirty="0"/>
              <a:t> = Domanda di prestiti da parte delle AA.PP. (data per ipotesi)</a:t>
            </a:r>
          </a:p>
          <a:p>
            <a:pPr lvl="1"/>
            <a:r>
              <a:rPr lang="it-IT" dirty="0"/>
              <a:t>Risparmio pubblico = TAX – TR – G = T</a:t>
            </a:r>
            <a:r>
              <a:rPr lang="it-IT" baseline="-25000" dirty="0"/>
              <a:t>0</a:t>
            </a:r>
            <a:r>
              <a:rPr lang="it-IT" dirty="0"/>
              <a:t> – G</a:t>
            </a:r>
            <a:r>
              <a:rPr lang="it-IT" baseline="-25000" dirty="0"/>
              <a:t>0</a:t>
            </a:r>
            <a:r>
              <a:rPr lang="it-IT" dirty="0"/>
              <a:t> (opposto del deficit)</a:t>
            </a:r>
          </a:p>
          <a:p>
            <a:endParaRPr lang="it-IT" dirty="0">
              <a:solidFill>
                <a:srgbClr val="FF0000"/>
              </a:solidFill>
            </a:endParaRPr>
          </a:p>
          <a:p>
            <a:endParaRPr lang="it-IT" dirty="0"/>
          </a:p>
          <a:p>
            <a:endParaRPr lang="it-IT" dirty="0"/>
          </a:p>
        </p:txBody>
      </p:sp>
    </p:spTree>
    <p:extLst>
      <p:ext uri="{BB962C8B-B14F-4D97-AF65-F5344CB8AC3E}">
        <p14:creationId xmlns:p14="http://schemas.microsoft.com/office/powerpoint/2010/main" val="315361490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normAutofit/>
          </a:bodyPr>
          <a:lstStyle/>
          <a:p>
            <a:pPr algn="ctr"/>
            <a:r>
              <a:rPr lang="it-IT" sz="3600" dirty="0"/>
              <a:t>Il modello neoclassico dell’economia: analisi grafica, </a:t>
            </a:r>
            <a:r>
              <a:rPr lang="it-IT" sz="3600" dirty="0" smtClean="0"/>
              <a:t>3</a:t>
            </a:r>
            <a:endParaRPr lang="it-IT" sz="3600" dirty="0"/>
          </a:p>
        </p:txBody>
      </p:sp>
      <p:sp>
        <p:nvSpPr>
          <p:cNvPr id="3" name="Segnaposto contenuto 2"/>
          <p:cNvSpPr>
            <a:spLocks noGrp="1"/>
          </p:cNvSpPr>
          <p:nvPr>
            <p:ph idx="1"/>
          </p:nvPr>
        </p:nvSpPr>
        <p:spPr/>
        <p:txBody>
          <a:bodyPr>
            <a:normAutofit fontScale="85000" lnSpcReduction="20000"/>
          </a:bodyPr>
          <a:lstStyle/>
          <a:p>
            <a:r>
              <a:rPr lang="it-IT" dirty="0" smtClean="0"/>
              <a:t>Mercato dei beni e mercato finanziario (p. 156=</a:t>
            </a:r>
          </a:p>
          <a:p>
            <a:pPr lvl="1"/>
            <a:r>
              <a:rPr lang="it-IT" dirty="0" smtClean="0"/>
              <a:t>(</a:t>
            </a:r>
            <a:r>
              <a:rPr lang="it-IT" dirty="0"/>
              <a:t>1) </a:t>
            </a:r>
            <a:r>
              <a:rPr lang="it-IT" dirty="0" smtClean="0"/>
              <a:t>Y </a:t>
            </a:r>
            <a:r>
              <a:rPr lang="it-IT" dirty="0"/>
              <a:t>= </a:t>
            </a:r>
            <a:r>
              <a:rPr lang="it-IT" dirty="0" err="1" smtClean="0"/>
              <a:t>Yp</a:t>
            </a:r>
            <a:endParaRPr lang="it-IT" dirty="0" smtClean="0"/>
          </a:p>
          <a:p>
            <a:pPr lvl="1"/>
            <a:r>
              <a:rPr lang="it-IT" dirty="0" smtClean="0"/>
              <a:t>(2) </a:t>
            </a:r>
            <a:r>
              <a:rPr lang="it-IT" dirty="0" smtClean="0">
                <a:solidFill>
                  <a:srgbClr val="FF0000"/>
                </a:solidFill>
              </a:rPr>
              <a:t>Y = C + I + G0</a:t>
            </a:r>
          </a:p>
          <a:p>
            <a:pPr lvl="1"/>
            <a:r>
              <a:rPr lang="it-IT" dirty="0" smtClean="0"/>
              <a:t>(3) C </a:t>
            </a:r>
            <a:r>
              <a:rPr lang="it-IT" dirty="0"/>
              <a:t>= c0 + c1 (</a:t>
            </a:r>
            <a:r>
              <a:rPr lang="it-IT" dirty="0" smtClean="0"/>
              <a:t>Y* - T0) </a:t>
            </a:r>
            <a:r>
              <a:rPr lang="it-IT" dirty="0"/>
              <a:t>+ c2 (</a:t>
            </a:r>
            <a:r>
              <a:rPr lang="it-IT" dirty="0" smtClean="0"/>
              <a:t>Y*</a:t>
            </a:r>
            <a:r>
              <a:rPr lang="it-IT" baseline="30000" dirty="0" smtClean="0"/>
              <a:t>e</a:t>
            </a:r>
            <a:r>
              <a:rPr lang="it-IT" dirty="0" smtClean="0"/>
              <a:t> - T*</a:t>
            </a:r>
            <a:r>
              <a:rPr lang="it-IT" baseline="30000" dirty="0" smtClean="0"/>
              <a:t>e</a:t>
            </a:r>
            <a:r>
              <a:rPr lang="it-IT" dirty="0"/>
              <a:t>) – </a:t>
            </a:r>
            <a:r>
              <a:rPr lang="it-IT" dirty="0" smtClean="0"/>
              <a:t>c3r</a:t>
            </a:r>
          </a:p>
          <a:p>
            <a:pPr lvl="1"/>
            <a:r>
              <a:rPr lang="it-IT" dirty="0" smtClean="0"/>
              <a:t>(4) I = I0 – </a:t>
            </a:r>
            <a:r>
              <a:rPr lang="it-IT" dirty="0" err="1" smtClean="0"/>
              <a:t>br</a:t>
            </a:r>
            <a:endParaRPr lang="it-IT" dirty="0" smtClean="0"/>
          </a:p>
          <a:p>
            <a:pPr lvl="1"/>
            <a:r>
              <a:rPr lang="it-IT" dirty="0" smtClean="0"/>
              <a:t>(5) S = (Y* - T0) – C</a:t>
            </a:r>
          </a:p>
          <a:p>
            <a:pPr lvl="1"/>
            <a:r>
              <a:rPr lang="it-IT" dirty="0" smtClean="0"/>
              <a:t>(6) </a:t>
            </a:r>
            <a:r>
              <a:rPr lang="it-IT" dirty="0" smtClean="0">
                <a:solidFill>
                  <a:srgbClr val="FF0000"/>
                </a:solidFill>
              </a:rPr>
              <a:t>S = I + (G0 – T0)</a:t>
            </a:r>
          </a:p>
          <a:p>
            <a:endParaRPr lang="it-IT" dirty="0" smtClean="0"/>
          </a:p>
          <a:p>
            <a:r>
              <a:rPr lang="it-IT" dirty="0" smtClean="0"/>
              <a:t>Sistema di equazioni</a:t>
            </a:r>
          </a:p>
          <a:p>
            <a:pPr lvl="1"/>
            <a:r>
              <a:rPr lang="it-IT" dirty="0" smtClean="0"/>
              <a:t>6 Equazioni</a:t>
            </a:r>
          </a:p>
          <a:p>
            <a:pPr lvl="1"/>
            <a:r>
              <a:rPr lang="it-IT" dirty="0" smtClean="0"/>
              <a:t>6 Incognite: Y, C, I, S, (G – T), r (variabili endogene)</a:t>
            </a:r>
          </a:p>
          <a:p>
            <a:pPr lvl="1"/>
            <a:r>
              <a:rPr lang="it-IT" dirty="0" smtClean="0"/>
              <a:t>Variabili esogene: </a:t>
            </a:r>
            <a:r>
              <a:rPr lang="it-IT" dirty="0" err="1" smtClean="0"/>
              <a:t>Yp</a:t>
            </a:r>
            <a:r>
              <a:rPr lang="it-IT" dirty="0" smtClean="0"/>
              <a:t>, C0, I0, T0, G0, Y*</a:t>
            </a:r>
            <a:r>
              <a:rPr lang="it-IT" baseline="30000" dirty="0" smtClean="0"/>
              <a:t>e</a:t>
            </a:r>
            <a:r>
              <a:rPr lang="it-IT" dirty="0" smtClean="0"/>
              <a:t>, </a:t>
            </a:r>
            <a:r>
              <a:rPr lang="it-IT" dirty="0"/>
              <a:t>T*</a:t>
            </a:r>
            <a:r>
              <a:rPr lang="it-IT" baseline="30000" dirty="0"/>
              <a:t>e</a:t>
            </a:r>
            <a:r>
              <a:rPr lang="it-IT" dirty="0" smtClean="0"/>
              <a:t>  </a:t>
            </a:r>
          </a:p>
          <a:p>
            <a:pPr lvl="1"/>
            <a:r>
              <a:rPr lang="it-IT" dirty="0" smtClean="0"/>
              <a:t>Dati: tecnologia, preferenze, dotazione dei fattori</a:t>
            </a:r>
          </a:p>
          <a:p>
            <a:pPr lvl="1"/>
            <a:r>
              <a:rPr lang="it-IT" dirty="0" smtClean="0"/>
              <a:t>Rappresentazione grafica (slide successiva)</a:t>
            </a:r>
          </a:p>
        </p:txBody>
      </p:sp>
    </p:spTree>
    <p:extLst>
      <p:ext uri="{BB962C8B-B14F-4D97-AF65-F5344CB8AC3E}">
        <p14:creationId xmlns:p14="http://schemas.microsoft.com/office/powerpoint/2010/main" val="401467309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normAutofit/>
          </a:bodyPr>
          <a:lstStyle/>
          <a:p>
            <a:r>
              <a:rPr lang="it-IT" sz="3400" dirty="0" smtClean="0"/>
              <a:t>Politica fiscale espansiva (</a:t>
            </a:r>
            <a:r>
              <a:rPr lang="it-IT" sz="3400" dirty="0" smtClean="0">
                <a:sym typeface="Symbol" panose="05050102010706020507" pitchFamily="18" charset="2"/>
              </a:rPr>
              <a:t>G, spesa pubblica improduttiva)</a:t>
            </a:r>
            <a:endParaRPr lang="it-IT" sz="3400" dirty="0"/>
          </a:p>
        </p:txBody>
      </p:sp>
      <p:sp>
        <p:nvSpPr>
          <p:cNvPr id="5" name="CasellaDiTesto 4"/>
          <p:cNvSpPr txBox="1"/>
          <p:nvPr/>
        </p:nvSpPr>
        <p:spPr>
          <a:xfrm>
            <a:off x="2099256" y="6272011"/>
            <a:ext cx="3721995" cy="369332"/>
          </a:xfrm>
          <a:prstGeom prst="rect">
            <a:avLst/>
          </a:prstGeom>
          <a:noFill/>
        </p:spPr>
        <p:txBody>
          <a:bodyPr wrap="square" rtlCol="0">
            <a:spAutoFit/>
          </a:bodyPr>
          <a:lstStyle/>
          <a:p>
            <a:pPr algn="ctr"/>
            <a:r>
              <a:rPr lang="it-IT" dirty="0" smtClean="0"/>
              <a:t>Mercato dei beni</a:t>
            </a:r>
            <a:endParaRPr lang="it-IT" dirty="0"/>
          </a:p>
        </p:txBody>
      </p:sp>
      <p:sp>
        <p:nvSpPr>
          <p:cNvPr id="6" name="CasellaDiTesto 5"/>
          <p:cNvSpPr txBox="1"/>
          <p:nvPr/>
        </p:nvSpPr>
        <p:spPr>
          <a:xfrm>
            <a:off x="7289443" y="6174200"/>
            <a:ext cx="3000777" cy="369332"/>
          </a:xfrm>
          <a:prstGeom prst="rect">
            <a:avLst/>
          </a:prstGeom>
          <a:noFill/>
        </p:spPr>
        <p:txBody>
          <a:bodyPr wrap="square" rtlCol="0">
            <a:spAutoFit/>
          </a:bodyPr>
          <a:lstStyle/>
          <a:p>
            <a:pPr algn="ctr"/>
            <a:r>
              <a:rPr lang="it-IT" dirty="0" smtClean="0"/>
              <a:t>Mercato finanziario</a:t>
            </a:r>
            <a:endParaRPr lang="it-IT" dirty="0"/>
          </a:p>
        </p:txBody>
      </p:sp>
      <p:pic>
        <p:nvPicPr>
          <p:cNvPr id="11" name="Immagine 10"/>
          <p:cNvPicPr>
            <a:picLocks noChangeAspect="1"/>
          </p:cNvPicPr>
          <p:nvPr/>
        </p:nvPicPr>
        <p:blipFill>
          <a:blip r:embed="rId2"/>
          <a:stretch>
            <a:fillRect/>
          </a:stretch>
        </p:blipFill>
        <p:spPr>
          <a:xfrm>
            <a:off x="1712948" y="1819376"/>
            <a:ext cx="8766104" cy="4128326"/>
          </a:xfrm>
          <a:prstGeom prst="rect">
            <a:avLst/>
          </a:prstGeom>
        </p:spPr>
      </p:pic>
    </p:spTree>
    <p:extLst>
      <p:ext uri="{BB962C8B-B14F-4D97-AF65-F5344CB8AC3E}">
        <p14:creationId xmlns:p14="http://schemas.microsoft.com/office/powerpoint/2010/main" val="281543845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pPr algn="ctr"/>
            <a:r>
              <a:rPr lang="it-IT" dirty="0" smtClean="0"/>
              <a:t>Effetto spiazzamento</a:t>
            </a:r>
            <a:endParaRPr lang="it-IT" dirty="0"/>
          </a:p>
        </p:txBody>
      </p:sp>
      <p:sp>
        <p:nvSpPr>
          <p:cNvPr id="3" name="Segnaposto contenuto 2"/>
          <p:cNvSpPr>
            <a:spLocks noGrp="1"/>
          </p:cNvSpPr>
          <p:nvPr>
            <p:ph idx="1"/>
          </p:nvPr>
        </p:nvSpPr>
        <p:spPr/>
        <p:txBody>
          <a:bodyPr>
            <a:normAutofit fontScale="85000" lnSpcReduction="20000"/>
          </a:bodyPr>
          <a:lstStyle/>
          <a:p>
            <a:r>
              <a:rPr lang="it-IT" dirty="0" smtClean="0">
                <a:sym typeface="Symbol" panose="05050102010706020507" pitchFamily="18" charset="2"/>
              </a:rPr>
              <a:t>G  </a:t>
            </a:r>
            <a:r>
              <a:rPr lang="it-IT" dirty="0">
                <a:sym typeface="Symbol" panose="05050102010706020507" pitchFamily="18" charset="2"/>
              </a:rPr>
              <a:t> </a:t>
            </a:r>
            <a:r>
              <a:rPr lang="it-IT" dirty="0" smtClean="0">
                <a:sym typeface="Symbol" panose="05050102010706020507" pitchFamily="18" charset="2"/>
              </a:rPr>
              <a:t>DA (nel mercato dei beni) e (G – T) e quindi la domanda di prestiti da parte delle AA.PP  Data la funzione del risparmio (offerta di prestiti), l’aumento della domanda di prestiti determina </a:t>
            </a:r>
            <a:r>
              <a:rPr lang="it-IT" dirty="0" smtClean="0">
                <a:solidFill>
                  <a:srgbClr val="FF0000"/>
                </a:solidFill>
                <a:sym typeface="Symbol" panose="05050102010706020507" pitchFamily="18" charset="2"/>
              </a:rPr>
              <a:t> r (tasso d’interesse reale) </a:t>
            </a:r>
            <a:r>
              <a:rPr lang="it-IT" dirty="0" smtClean="0">
                <a:sym typeface="Symbol" panose="05050102010706020507" pitchFamily="18" charset="2"/>
              </a:rPr>
              <a:t> aumentano i risparmi, diminuiscono i consumi (C) e degli investimenti privati con effetti negativi sull’accumulazione di capitale e sulle prospettive di crescita del sistema economico (I)</a:t>
            </a:r>
          </a:p>
          <a:p>
            <a:r>
              <a:rPr lang="it-IT" dirty="0" smtClean="0">
                <a:sym typeface="Symbol" panose="05050102010706020507" pitchFamily="18" charset="2"/>
              </a:rPr>
              <a:t>Effetto spiazzamento (la spesa pubblica sostituisce la spesa privata), Nel nuovo equilibrio Y = Y* (come prima) ma la «quota di prodotto che va allo stato» è cresciuta a scapito della «quota di prodotto che va al settore privato»</a:t>
            </a:r>
          </a:p>
          <a:p>
            <a:r>
              <a:rPr lang="it-IT" dirty="0" smtClean="0">
                <a:sym typeface="Symbol" panose="05050102010706020507" pitchFamily="18" charset="2"/>
              </a:rPr>
              <a:t>Ipotesi chiave</a:t>
            </a:r>
          </a:p>
          <a:p>
            <a:pPr lvl="1"/>
            <a:r>
              <a:rPr lang="it-IT" dirty="0" smtClean="0">
                <a:sym typeface="Symbol" panose="05050102010706020507" pitchFamily="18" charset="2"/>
              </a:rPr>
              <a:t>Reddito e prodotto dati al livello di piena occupazione (livello potenziale)?</a:t>
            </a:r>
          </a:p>
          <a:p>
            <a:pPr lvl="1"/>
            <a:r>
              <a:rPr lang="it-IT" dirty="0" smtClean="0">
                <a:sym typeface="Symbol" panose="05050102010706020507" pitchFamily="18" charset="2"/>
              </a:rPr>
              <a:t>Spesa pubblica improduttiva?</a:t>
            </a:r>
          </a:p>
          <a:p>
            <a:pPr lvl="1"/>
            <a:r>
              <a:rPr lang="it-IT" dirty="0" smtClean="0">
                <a:sym typeface="Symbol" panose="05050102010706020507" pitchFamily="18" charset="2"/>
              </a:rPr>
              <a:t>Effetti sulle aspettative?</a:t>
            </a:r>
          </a:p>
          <a:p>
            <a:pPr lvl="1"/>
            <a:r>
              <a:rPr lang="it-IT" dirty="0" smtClean="0">
                <a:sym typeface="Symbol" panose="05050102010706020507" pitchFamily="18" charset="2"/>
              </a:rPr>
              <a:t>Mercati finanziari perfettamente concorrenziali?</a:t>
            </a:r>
          </a:p>
          <a:p>
            <a:pPr marL="457200" lvl="1" indent="0">
              <a:buNone/>
            </a:pPr>
            <a:r>
              <a:rPr lang="it-IT" dirty="0" smtClean="0">
                <a:sym typeface="Symbol" panose="05050102010706020507" pitchFamily="18" charset="2"/>
              </a:rPr>
              <a:t> </a:t>
            </a:r>
          </a:p>
        </p:txBody>
      </p:sp>
    </p:spTree>
    <p:extLst>
      <p:ext uri="{BB962C8B-B14F-4D97-AF65-F5344CB8AC3E}">
        <p14:creationId xmlns:p14="http://schemas.microsoft.com/office/powerpoint/2010/main" val="409030529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normAutofit/>
          </a:bodyPr>
          <a:lstStyle/>
          <a:p>
            <a:pPr algn="ctr"/>
            <a:r>
              <a:rPr lang="it-IT" sz="3400" dirty="0" smtClean="0"/>
              <a:t>Politica fiscale restrittiva (</a:t>
            </a:r>
            <a:r>
              <a:rPr lang="it-IT" sz="3400" dirty="0" smtClean="0">
                <a:sym typeface="Symbol" panose="05050102010706020507" pitchFamily="18" charset="2"/>
              </a:rPr>
              <a:t>T = TAX e/o TR)</a:t>
            </a:r>
            <a:endParaRPr lang="it-IT" sz="3400" dirty="0"/>
          </a:p>
        </p:txBody>
      </p:sp>
      <p:sp>
        <p:nvSpPr>
          <p:cNvPr id="5" name="CasellaDiTesto 4"/>
          <p:cNvSpPr txBox="1"/>
          <p:nvPr/>
        </p:nvSpPr>
        <p:spPr>
          <a:xfrm>
            <a:off x="2099256" y="6272011"/>
            <a:ext cx="3721995" cy="369332"/>
          </a:xfrm>
          <a:prstGeom prst="rect">
            <a:avLst/>
          </a:prstGeom>
          <a:noFill/>
        </p:spPr>
        <p:txBody>
          <a:bodyPr wrap="square" rtlCol="0">
            <a:spAutoFit/>
          </a:bodyPr>
          <a:lstStyle/>
          <a:p>
            <a:pPr algn="ctr"/>
            <a:r>
              <a:rPr lang="it-IT" dirty="0" smtClean="0"/>
              <a:t>Mercato dei beni</a:t>
            </a:r>
            <a:endParaRPr lang="it-IT" dirty="0"/>
          </a:p>
        </p:txBody>
      </p:sp>
      <p:sp>
        <p:nvSpPr>
          <p:cNvPr id="6" name="CasellaDiTesto 5"/>
          <p:cNvSpPr txBox="1"/>
          <p:nvPr/>
        </p:nvSpPr>
        <p:spPr>
          <a:xfrm>
            <a:off x="7289443" y="6174200"/>
            <a:ext cx="3000777" cy="369332"/>
          </a:xfrm>
          <a:prstGeom prst="rect">
            <a:avLst/>
          </a:prstGeom>
          <a:noFill/>
        </p:spPr>
        <p:txBody>
          <a:bodyPr wrap="square" rtlCol="0">
            <a:spAutoFit/>
          </a:bodyPr>
          <a:lstStyle/>
          <a:p>
            <a:pPr algn="ctr"/>
            <a:r>
              <a:rPr lang="it-IT" dirty="0" smtClean="0"/>
              <a:t>Mercato finanziario</a:t>
            </a:r>
            <a:endParaRPr lang="it-IT" dirty="0"/>
          </a:p>
        </p:txBody>
      </p:sp>
      <p:pic>
        <p:nvPicPr>
          <p:cNvPr id="3" name="Immagine 2"/>
          <p:cNvPicPr>
            <a:picLocks noChangeAspect="1"/>
          </p:cNvPicPr>
          <p:nvPr/>
        </p:nvPicPr>
        <p:blipFill>
          <a:blip r:embed="rId2"/>
          <a:stretch>
            <a:fillRect/>
          </a:stretch>
        </p:blipFill>
        <p:spPr>
          <a:xfrm>
            <a:off x="1725769" y="1569153"/>
            <a:ext cx="8876324" cy="4342249"/>
          </a:xfrm>
          <a:prstGeom prst="rect">
            <a:avLst/>
          </a:prstGeom>
        </p:spPr>
      </p:pic>
    </p:spTree>
    <p:extLst>
      <p:ext uri="{BB962C8B-B14F-4D97-AF65-F5344CB8AC3E}">
        <p14:creationId xmlns:p14="http://schemas.microsoft.com/office/powerpoint/2010/main" val="175958960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pPr algn="ctr"/>
            <a:r>
              <a:rPr lang="it-IT" dirty="0" smtClean="0"/>
              <a:t>Benefici dell’austerità fiscale</a:t>
            </a:r>
            <a:endParaRPr lang="it-IT" dirty="0"/>
          </a:p>
        </p:txBody>
      </p:sp>
      <p:sp>
        <p:nvSpPr>
          <p:cNvPr id="3" name="Segnaposto contenuto 2"/>
          <p:cNvSpPr>
            <a:spLocks noGrp="1"/>
          </p:cNvSpPr>
          <p:nvPr>
            <p:ph idx="1"/>
          </p:nvPr>
        </p:nvSpPr>
        <p:spPr/>
        <p:txBody>
          <a:bodyPr>
            <a:normAutofit fontScale="85000" lnSpcReduction="20000"/>
          </a:bodyPr>
          <a:lstStyle/>
          <a:p>
            <a:r>
              <a:rPr lang="it-IT" dirty="0" smtClean="0">
                <a:sym typeface="Symbol" panose="05050102010706020507" pitchFamily="18" charset="2"/>
              </a:rPr>
              <a:t>T (</a:t>
            </a:r>
            <a:r>
              <a:rPr lang="it-IT" dirty="0">
                <a:sym typeface="Symbol" panose="05050102010706020507" pitchFamily="18" charset="2"/>
              </a:rPr>
              <a:t></a:t>
            </a:r>
            <a:r>
              <a:rPr lang="it-IT" dirty="0" smtClean="0">
                <a:sym typeface="Symbol" panose="05050102010706020507" pitchFamily="18" charset="2"/>
              </a:rPr>
              <a:t>TAX, TR)  </a:t>
            </a:r>
            <a:r>
              <a:rPr lang="it-IT" dirty="0">
                <a:sym typeface="Symbol" panose="05050102010706020507" pitchFamily="18" charset="2"/>
              </a:rPr>
              <a:t></a:t>
            </a:r>
            <a:r>
              <a:rPr lang="it-IT" dirty="0" smtClean="0">
                <a:sym typeface="Symbol" panose="05050102010706020507" pitchFamily="18" charset="2"/>
              </a:rPr>
              <a:t> DA (nel mercato dei beni) e </a:t>
            </a:r>
            <a:r>
              <a:rPr lang="it-IT" dirty="0">
                <a:sym typeface="Symbol" panose="05050102010706020507" pitchFamily="18" charset="2"/>
              </a:rPr>
              <a:t></a:t>
            </a:r>
            <a:r>
              <a:rPr lang="it-IT" dirty="0" smtClean="0">
                <a:sym typeface="Symbol" panose="05050102010706020507" pitchFamily="18" charset="2"/>
              </a:rPr>
              <a:t>(G – T) e quindi la domanda di prestiti da parte di AA.PP.  Anche la funzione del risparmio (offerta di prestiti), si sposta verso sinistra (diminuzione) ma diminuisce in misura minore rispetto alla domanda di prestiti (smussamento del consumo)  il doppio spostamento determina </a:t>
            </a:r>
            <a:r>
              <a:rPr lang="it-IT" dirty="0">
                <a:solidFill>
                  <a:srgbClr val="FF0000"/>
                </a:solidFill>
                <a:sym typeface="Symbol" panose="05050102010706020507" pitchFamily="18" charset="2"/>
              </a:rPr>
              <a:t></a:t>
            </a:r>
            <a:r>
              <a:rPr lang="it-IT" dirty="0" smtClean="0">
                <a:solidFill>
                  <a:srgbClr val="FF0000"/>
                </a:solidFill>
                <a:sym typeface="Symbol" panose="05050102010706020507" pitchFamily="18" charset="2"/>
              </a:rPr>
              <a:t> r (tasso d’interesse reale) </a:t>
            </a:r>
            <a:r>
              <a:rPr lang="it-IT" dirty="0" smtClean="0">
                <a:sym typeface="Symbol" panose="05050102010706020507" pitchFamily="18" charset="2"/>
              </a:rPr>
              <a:t> diminuiscono i risparmi, aumentano i consumi (</a:t>
            </a:r>
            <a:r>
              <a:rPr lang="it-IT" dirty="0">
                <a:sym typeface="Symbol" panose="05050102010706020507" pitchFamily="18" charset="2"/>
              </a:rPr>
              <a:t> </a:t>
            </a:r>
            <a:r>
              <a:rPr lang="it-IT" dirty="0" smtClean="0">
                <a:sym typeface="Symbol" panose="05050102010706020507" pitchFamily="18" charset="2"/>
              </a:rPr>
              <a:t>C) e gli investimenti privati con effetti benefici sull’accumulazione di capitale e sulle prospettive di crescita del sistema economico (</a:t>
            </a:r>
            <a:r>
              <a:rPr lang="it-IT" dirty="0">
                <a:sym typeface="Symbol" panose="05050102010706020507" pitchFamily="18" charset="2"/>
              </a:rPr>
              <a:t> </a:t>
            </a:r>
            <a:r>
              <a:rPr lang="it-IT" dirty="0" smtClean="0">
                <a:sym typeface="Symbol" panose="05050102010706020507" pitchFamily="18" charset="2"/>
              </a:rPr>
              <a:t>I)</a:t>
            </a:r>
          </a:p>
          <a:p>
            <a:r>
              <a:rPr lang="it-IT" dirty="0" smtClean="0">
                <a:sym typeface="Symbol" panose="05050102010706020507" pitchFamily="18" charset="2"/>
              </a:rPr>
              <a:t>Effetto contro-spiazzamento (il settore pubblico si rimpicciolisce a favore del settore privato)</a:t>
            </a:r>
          </a:p>
          <a:p>
            <a:r>
              <a:rPr lang="it-IT" dirty="0" smtClean="0">
                <a:sym typeface="Symbol" panose="05050102010706020507" pitchFamily="18" charset="2"/>
              </a:rPr>
              <a:t>Ipotesi chiave</a:t>
            </a:r>
          </a:p>
          <a:p>
            <a:pPr lvl="1"/>
            <a:r>
              <a:rPr lang="it-IT" dirty="0" smtClean="0">
                <a:sym typeface="Symbol" panose="05050102010706020507" pitchFamily="18" charset="2"/>
              </a:rPr>
              <a:t>Prodotto dato e indipendente da TAX e TR?</a:t>
            </a:r>
          </a:p>
          <a:p>
            <a:pPr lvl="1"/>
            <a:r>
              <a:rPr lang="it-IT" dirty="0" smtClean="0">
                <a:sym typeface="Symbol" panose="05050102010706020507" pitchFamily="18" charset="2"/>
              </a:rPr>
              <a:t>Effetti sulle aspettative?</a:t>
            </a:r>
          </a:p>
          <a:p>
            <a:pPr lvl="1"/>
            <a:r>
              <a:rPr lang="it-IT" dirty="0" smtClean="0">
                <a:sym typeface="Symbol" panose="05050102010706020507" pitchFamily="18" charset="2"/>
              </a:rPr>
              <a:t>Tassazione distorsiva?</a:t>
            </a:r>
          </a:p>
          <a:p>
            <a:pPr marL="457200" lvl="1" indent="0">
              <a:buNone/>
            </a:pPr>
            <a:r>
              <a:rPr lang="it-IT" dirty="0" smtClean="0">
                <a:sym typeface="Symbol" panose="05050102010706020507" pitchFamily="18" charset="2"/>
              </a:rPr>
              <a:t> </a:t>
            </a:r>
          </a:p>
        </p:txBody>
      </p:sp>
    </p:spTree>
    <p:extLst>
      <p:ext uri="{BB962C8B-B14F-4D97-AF65-F5344CB8AC3E}">
        <p14:creationId xmlns:p14="http://schemas.microsoft.com/office/powerpoint/2010/main" val="72065914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pPr algn="ctr"/>
            <a:r>
              <a:rPr lang="it-IT" dirty="0" smtClean="0"/>
              <a:t>Tassazione distorsiva (cuneo fiscale)</a:t>
            </a:r>
            <a:endParaRPr lang="it-IT" dirty="0"/>
          </a:p>
        </p:txBody>
      </p:sp>
      <p:pic>
        <p:nvPicPr>
          <p:cNvPr id="4" name="Immagine 3"/>
          <p:cNvPicPr>
            <a:picLocks noChangeAspect="1"/>
          </p:cNvPicPr>
          <p:nvPr/>
        </p:nvPicPr>
        <p:blipFill>
          <a:blip r:embed="rId2"/>
          <a:stretch>
            <a:fillRect/>
          </a:stretch>
        </p:blipFill>
        <p:spPr>
          <a:xfrm>
            <a:off x="1506827" y="1857125"/>
            <a:ext cx="8545467" cy="4170188"/>
          </a:xfrm>
          <a:prstGeom prst="rect">
            <a:avLst/>
          </a:prstGeom>
        </p:spPr>
      </p:pic>
    </p:spTree>
    <p:extLst>
      <p:ext uri="{BB962C8B-B14F-4D97-AF65-F5344CB8AC3E}">
        <p14:creationId xmlns:p14="http://schemas.microsoft.com/office/powerpoint/2010/main" val="103019468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pPr algn="ctr"/>
            <a:r>
              <a:rPr lang="it-IT" dirty="0" smtClean="0"/>
              <a:t>Conclusioni, 1</a:t>
            </a:r>
            <a:endParaRPr lang="it-IT" dirty="0"/>
          </a:p>
        </p:txBody>
      </p:sp>
      <p:sp>
        <p:nvSpPr>
          <p:cNvPr id="3" name="Segnaposto contenuto 2"/>
          <p:cNvSpPr>
            <a:spLocks noGrp="1"/>
          </p:cNvSpPr>
          <p:nvPr>
            <p:ph idx="1"/>
          </p:nvPr>
        </p:nvSpPr>
        <p:spPr/>
        <p:txBody>
          <a:bodyPr>
            <a:normAutofit lnSpcReduction="10000"/>
          </a:bodyPr>
          <a:lstStyle/>
          <a:p>
            <a:r>
              <a:rPr lang="it-IT" dirty="0" smtClean="0">
                <a:solidFill>
                  <a:srgbClr val="FF0000"/>
                </a:solidFill>
              </a:rPr>
              <a:t>Indicazioni per la politica fiscale</a:t>
            </a:r>
          </a:p>
          <a:p>
            <a:pPr lvl="1"/>
            <a:r>
              <a:rPr lang="it-IT" dirty="0" smtClean="0"/>
              <a:t>Contenere la spesa pubblica, per limitare l’effetto spiazzamento, soprattutto se si tratta di spesa pubblica improduttiva («bene» le infrastrutture, «male» la quattordicesima agli statali).</a:t>
            </a:r>
          </a:p>
          <a:p>
            <a:pPr lvl="1"/>
            <a:r>
              <a:rPr lang="it-IT" dirty="0" smtClean="0"/>
              <a:t>Contenere la tassazione, per limitare la distorsione fiscale (e l’incentivo a evadere il Fisco). </a:t>
            </a:r>
          </a:p>
          <a:p>
            <a:pPr lvl="1"/>
            <a:r>
              <a:rPr lang="it-IT" dirty="0" smtClean="0"/>
              <a:t>Evitare brusche oscillazioni delle aliquote (che creano incertezza). </a:t>
            </a:r>
          </a:p>
          <a:p>
            <a:pPr lvl="1"/>
            <a:r>
              <a:rPr lang="it-IT" dirty="0" smtClean="0"/>
              <a:t>Se G deve aumentare transitoriamente per cause di forza maggiore (es. epidemie) meglio finanziarie in deficit e rientrare gradualmente, portando il bilancio in surplus quando la situazione sarà migliorata . </a:t>
            </a:r>
          </a:p>
          <a:p>
            <a:pPr lvl="1"/>
            <a:r>
              <a:rPr lang="it-IT" dirty="0" smtClean="0"/>
              <a:t>In generale, limitato ruolo della manovra di bilancio nella stabilizzazione dell’economia.</a:t>
            </a:r>
          </a:p>
        </p:txBody>
      </p:sp>
    </p:spTree>
    <p:extLst>
      <p:ext uri="{BB962C8B-B14F-4D97-AF65-F5344CB8AC3E}">
        <p14:creationId xmlns:p14="http://schemas.microsoft.com/office/powerpoint/2010/main" val="299127971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pPr algn="ctr"/>
            <a:r>
              <a:rPr lang="it-IT" dirty="0" smtClean="0"/>
              <a:t>Conclusioni, 2</a:t>
            </a:r>
            <a:endParaRPr lang="it-IT" dirty="0"/>
          </a:p>
        </p:txBody>
      </p:sp>
      <p:sp>
        <p:nvSpPr>
          <p:cNvPr id="3" name="Segnaposto contenuto 2"/>
          <p:cNvSpPr>
            <a:spLocks noGrp="1"/>
          </p:cNvSpPr>
          <p:nvPr>
            <p:ph idx="1"/>
          </p:nvPr>
        </p:nvSpPr>
        <p:spPr/>
        <p:txBody>
          <a:bodyPr>
            <a:normAutofit/>
          </a:bodyPr>
          <a:lstStyle/>
          <a:p>
            <a:r>
              <a:rPr lang="it-IT" dirty="0" smtClean="0">
                <a:solidFill>
                  <a:srgbClr val="FF0000"/>
                </a:solidFill>
              </a:rPr>
              <a:t>Indicazioni per la politica fiscale</a:t>
            </a:r>
          </a:p>
          <a:p>
            <a:pPr lvl="1"/>
            <a:r>
              <a:rPr lang="it-IT" dirty="0" smtClean="0"/>
              <a:t>Condizione ideale: Equilibrio di bilancio G – T = 0 (la «mano pubblica» non altera l’equilibrio del mercato finanziario)</a:t>
            </a:r>
          </a:p>
          <a:p>
            <a:pPr lvl="1"/>
            <a:r>
              <a:rPr lang="it-IT" dirty="0" smtClean="0"/>
              <a:t>Shock fiscali che </a:t>
            </a:r>
            <a:r>
              <a:rPr lang="it-IT" dirty="0" smtClean="0">
                <a:sym typeface="Symbol" panose="05050102010706020507" pitchFamily="18" charset="2"/>
              </a:rPr>
              <a:t> </a:t>
            </a:r>
            <a:r>
              <a:rPr lang="it-IT" dirty="0" smtClean="0"/>
              <a:t>(G – T) hanno effetti negativi sull’economia attraverso l’aumento di r (i mercati finanziari «puniscono» gli stati fiscalmente imprudenti, le «cicale»)</a:t>
            </a:r>
          </a:p>
          <a:p>
            <a:pPr lvl="1"/>
            <a:r>
              <a:rPr lang="it-IT" dirty="0" smtClean="0"/>
              <a:t>Shock fiscali che </a:t>
            </a:r>
            <a:r>
              <a:rPr lang="it-IT" dirty="0" smtClean="0">
                <a:sym typeface="Symbol" panose="05050102010706020507" pitchFamily="18" charset="2"/>
              </a:rPr>
              <a:t> </a:t>
            </a:r>
            <a:r>
              <a:rPr lang="it-IT" dirty="0" smtClean="0"/>
              <a:t>(G – T) hanno effetti positivi sull’economia attraverso la diminuzione di r </a:t>
            </a:r>
            <a:r>
              <a:rPr lang="it-IT" dirty="0"/>
              <a:t>(i mercati finanziari </a:t>
            </a:r>
            <a:r>
              <a:rPr lang="it-IT" dirty="0" smtClean="0"/>
              <a:t>«premiano» </a:t>
            </a:r>
            <a:r>
              <a:rPr lang="it-IT" dirty="0"/>
              <a:t>gli stati </a:t>
            </a:r>
            <a:r>
              <a:rPr lang="it-IT" dirty="0" smtClean="0"/>
              <a:t>fiscalmente prudenti, </a:t>
            </a:r>
            <a:r>
              <a:rPr lang="it-IT" dirty="0"/>
              <a:t>le </a:t>
            </a:r>
            <a:r>
              <a:rPr lang="it-IT" dirty="0" smtClean="0"/>
              <a:t>«formiche»)</a:t>
            </a:r>
          </a:p>
          <a:p>
            <a:pPr lvl="1"/>
            <a:r>
              <a:rPr lang="it-IT" dirty="0" smtClean="0"/>
              <a:t>Austerità espansiva (Paradosso)? </a:t>
            </a:r>
            <a:r>
              <a:rPr lang="it-IT" dirty="0"/>
              <a:t>(</a:t>
            </a:r>
            <a:r>
              <a:rPr lang="it-IT" dirty="0" smtClean="0">
                <a:sym typeface="Symbol" panose="05050102010706020507" pitchFamily="18" charset="2"/>
              </a:rPr>
              <a:t>G , </a:t>
            </a:r>
            <a:r>
              <a:rPr lang="it-IT" dirty="0">
                <a:sym typeface="Symbol" panose="05050102010706020507" pitchFamily="18" charset="2"/>
              </a:rPr>
              <a:t></a:t>
            </a:r>
            <a:r>
              <a:rPr lang="it-IT" dirty="0" smtClean="0">
                <a:sym typeface="Symbol" panose="05050102010706020507" pitchFamily="18" charset="2"/>
              </a:rPr>
              <a:t>TR)   Y*</a:t>
            </a:r>
            <a:endParaRPr lang="it-IT" dirty="0" smtClean="0"/>
          </a:p>
          <a:p>
            <a:pPr lvl="1"/>
            <a:endParaRPr lang="it-IT" dirty="0" smtClean="0"/>
          </a:p>
          <a:p>
            <a:endParaRPr lang="it-IT" dirty="0"/>
          </a:p>
        </p:txBody>
      </p:sp>
    </p:spTree>
    <p:extLst>
      <p:ext uri="{BB962C8B-B14F-4D97-AF65-F5344CB8AC3E}">
        <p14:creationId xmlns:p14="http://schemas.microsoft.com/office/powerpoint/2010/main" val="1230590170"/>
      </p:ext>
    </p:extLst>
  </p:cSld>
  <p:clrMapOvr>
    <a:masterClrMapping/>
  </p:clrMapOvr>
</p:sld>
</file>

<file path=ppt/theme/theme1.xml><?xml version="1.0" encoding="utf-8"?>
<a:theme xmlns:a="http://schemas.openxmlformats.org/drawingml/2006/main" name="Tema di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3593</TotalTime>
  <Words>1657</Words>
  <Application>Microsoft Office PowerPoint</Application>
  <PresentationFormat>Widescreen</PresentationFormat>
  <Paragraphs>112</Paragraphs>
  <Slides>15</Slides>
  <Notes>0</Notes>
  <HiddenSlides>0</HiddenSlides>
  <MMClips>0</MMClips>
  <ScaleCrop>false</ScaleCrop>
  <HeadingPairs>
    <vt:vector size="6" baseType="variant">
      <vt:variant>
        <vt:lpstr>Caratteri utilizzati</vt:lpstr>
      </vt:variant>
      <vt:variant>
        <vt:i4>4</vt:i4>
      </vt:variant>
      <vt:variant>
        <vt:lpstr>Tema</vt:lpstr>
      </vt:variant>
      <vt:variant>
        <vt:i4>1</vt:i4>
      </vt:variant>
      <vt:variant>
        <vt:lpstr>Titoli diapositive</vt:lpstr>
      </vt:variant>
      <vt:variant>
        <vt:i4>15</vt:i4>
      </vt:variant>
    </vt:vector>
  </HeadingPairs>
  <TitlesOfParts>
    <vt:vector size="20" baseType="lpstr">
      <vt:lpstr>Arial</vt:lpstr>
      <vt:lpstr>Calibri</vt:lpstr>
      <vt:lpstr>Calibri Light</vt:lpstr>
      <vt:lpstr>Symbol</vt:lpstr>
      <vt:lpstr>Tema di Office</vt:lpstr>
      <vt:lpstr>Politica economica Lezione 15.23  Politica fiscale nel modello neoclassico</vt:lpstr>
      <vt:lpstr>Politica fiscale: visioni a confronto</vt:lpstr>
      <vt:lpstr>Premessa: Risparmio e suo collocamento, 1</vt:lpstr>
      <vt:lpstr>Premessa: Risparmio e suo collocamento, 2</vt:lpstr>
      <vt:lpstr>Il sistema economico nella visione neoclassica</vt:lpstr>
      <vt:lpstr>Il modello neoclassico dell’economia: analisi grafica</vt:lpstr>
      <vt:lpstr>Il modello neoclassico dell’economia: analisi grafica, 2</vt:lpstr>
      <vt:lpstr>Il modello neoclassico dell’economia: analisi grafica, 3</vt:lpstr>
      <vt:lpstr>Politica fiscale espansiva (G, spesa pubblica improduttiva)</vt:lpstr>
      <vt:lpstr>Effetto spiazzamento</vt:lpstr>
      <vt:lpstr>Politica fiscale restrittiva (T = TAX e/o TR)</vt:lpstr>
      <vt:lpstr>Benefici dell’austerità fiscale</vt:lpstr>
      <vt:lpstr>Tassazione distorsiva (cuneo fiscale)</vt:lpstr>
      <vt:lpstr>Conclusioni, 1</vt:lpstr>
      <vt:lpstr>Conclusioni, 2</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SARI  Politica Economica  Paolo Paesani</dc:title>
  <dc:creator>Paolo</dc:creator>
  <cp:lastModifiedBy>paolo paesani</cp:lastModifiedBy>
  <cp:revision>170</cp:revision>
  <dcterms:created xsi:type="dcterms:W3CDTF">2020-03-17T15:33:48Z</dcterms:created>
  <dcterms:modified xsi:type="dcterms:W3CDTF">2023-03-28T20:53:37Z</dcterms:modified>
</cp:coreProperties>
</file>