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20/04/2023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ecb.europa.eu/press/pr/stats/md/html/index.en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dw.ecb.europa.eu/reports.do?node=1000003478" TargetMode="External"/><Relationship Id="rId2" Type="http://schemas.openxmlformats.org/officeDocument/2006/relationships/hyperlink" Target="https://www.ecb.europa.eu/press/pdf/md/ecb.md2002_annex~bae7e891aa.en.pdf?174d61f10876ae8e7748e524c145af5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19.23</a:t>
            </a:r>
            <a:br>
              <a:rPr lang="it-IT" sz="4200" dirty="0" smtClean="0"/>
            </a:br>
            <a:r>
              <a:rPr lang="it-IT" sz="4200"/>
              <a:t/>
            </a:r>
            <a:br>
              <a:rPr lang="it-IT" sz="4200"/>
            </a:br>
            <a:r>
              <a:rPr lang="it-IT" sz="4200" smtClean="0"/>
              <a:t>Moneta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3998701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funzioni della </a:t>
            </a:r>
            <a:r>
              <a:rPr lang="it-IT" dirty="0" smtClean="0"/>
              <a:t>moneta,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Unità di conto</a:t>
            </a:r>
            <a:r>
              <a:rPr lang="it-IT" dirty="0" smtClean="0"/>
              <a:t>: unità di misura dei prezzi, dei debiti, del potere d’acquisto (P, 1/P), essenziale nello svolgimento delle attività economiche (riduzione dei costi di transazione, contabilità).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Mezzo di pagamento </a:t>
            </a:r>
            <a:r>
              <a:rPr lang="it-IT" dirty="0" smtClean="0"/>
              <a:t>: strumento dotato del potere di estinguere i debiti (</a:t>
            </a:r>
            <a:r>
              <a:rPr lang="it-IT" i="1" dirty="0" smtClean="0"/>
              <a:t>pax, </a:t>
            </a:r>
            <a:r>
              <a:rPr lang="it-IT" i="1" dirty="0" err="1" smtClean="0"/>
              <a:t>pacis</a:t>
            </a:r>
            <a:r>
              <a:rPr lang="it-IT" dirty="0" smtClean="0"/>
              <a:t>) secondo quanto stabilito dalla legge (moneta legale) e dalle consuetudini. Pagamento </a:t>
            </a:r>
            <a:r>
              <a:rPr lang="it-IT" dirty="0"/>
              <a:t>come trasferimento </a:t>
            </a:r>
            <a:r>
              <a:rPr lang="it-IT" dirty="0" smtClean="0"/>
              <a:t>unilaterale che estingue un debito (pagamento come atto finale). Pagamenti a pronti e a termine, pagamenti differiti nel tempo, sistema dei pagamenti.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19822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funzioni della </a:t>
            </a:r>
            <a:r>
              <a:rPr lang="it-IT" dirty="0" smtClean="0"/>
              <a:t>moneta,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Intermediario degli scambi</a:t>
            </a:r>
            <a:r>
              <a:rPr lang="it-IT" dirty="0" smtClean="0"/>
              <a:t>: lo strumento che i «venditori» accettano in cambio dei beni/servizi che trasferiscono agli «acquirenti», sulla base dell’aspettativa di poter utilizzare lo stesso strumento per effettuare acquisti in futuro. Scambio come trasferimento bilaterale (</a:t>
            </a:r>
            <a:r>
              <a:rPr lang="it-IT" i="1" dirty="0" smtClean="0"/>
              <a:t>do ut </a:t>
            </a:r>
            <a:r>
              <a:rPr lang="it-IT" i="1" dirty="0" err="1" smtClean="0"/>
              <a:t>des</a:t>
            </a:r>
            <a:r>
              <a:rPr lang="it-IT" dirty="0" smtClean="0"/>
              <a:t>) che prelude a uno scambio futuro (</a:t>
            </a:r>
            <a:r>
              <a:rPr lang="it-IT" dirty="0"/>
              <a:t>riduzione dei costi di </a:t>
            </a:r>
            <a:r>
              <a:rPr lang="it-IT" dirty="0" smtClean="0"/>
              <a:t>transazione). La moneta al servizio del mercato. 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Riserva di valore</a:t>
            </a:r>
            <a:r>
              <a:rPr lang="it-IT" dirty="0" smtClean="0"/>
              <a:t>: strumento dotato del potere di conservare e trasferire il potere d’acquisto nel tempo. Come riserva di valore la moneta è in concorrenza con le attività finanziarie (titoli obbligazionari, titoli azionari, quote di fondi d’investimento …) e le attività reali (oro, terreni, opere d’arte, proprietà immobiliari). Ognuno di questi strumenti ha caratteristiche diverse in termini di rendimento, rischio e liquidità.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32737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Liquidità</a:t>
            </a:r>
            <a:endParaRPr lang="it-IT" dirty="0"/>
          </a:p>
        </p:txBody>
      </p:sp>
      <p:graphicFrame>
        <p:nvGraphicFramePr>
          <p:cNvPr id="4" name="Segnaposto contenuto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690688"/>
          <a:ext cx="10515600" cy="4759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Strumento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Rendimento in termini nominali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Rischio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Moneta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Zero in termini nominali</a:t>
                      </a:r>
                    </a:p>
                    <a:p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Massima</a:t>
                      </a:r>
                      <a:r>
                        <a:rPr lang="it-IT" baseline="0" dirty="0" smtClean="0">
                          <a:solidFill>
                            <a:srgbClr val="FF0000"/>
                          </a:solidFill>
                        </a:rPr>
                        <a:t> liquidità</a:t>
                      </a:r>
                      <a:endParaRPr lang="it-IT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Zero in termini nominali</a:t>
                      </a:r>
                    </a:p>
                    <a:p>
                      <a:r>
                        <a:rPr lang="it-IT" dirty="0" smtClean="0"/>
                        <a:t>Rischio inflazione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Attività finanziarie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Il rendimento</a:t>
                      </a:r>
                      <a:r>
                        <a:rPr lang="it-IT" baseline="0" dirty="0" smtClean="0"/>
                        <a:t> R è composta da due parti: </a:t>
                      </a:r>
                      <a:r>
                        <a:rPr lang="it-IT" baseline="0" dirty="0" smtClean="0">
                          <a:solidFill>
                            <a:srgbClr val="FF0000"/>
                          </a:solidFill>
                        </a:rPr>
                        <a:t>R1</a:t>
                      </a:r>
                      <a:r>
                        <a:rPr lang="it-IT" baseline="0" dirty="0" smtClean="0"/>
                        <a:t> (positivo, legato ai pagamenti che il possesso dell’attività dà diritto a ricevere, es. cedole, dividendi) + </a:t>
                      </a:r>
                      <a:r>
                        <a:rPr lang="it-IT" baseline="0" dirty="0" smtClean="0">
                          <a:solidFill>
                            <a:srgbClr val="FF0000"/>
                          </a:solidFill>
                        </a:rPr>
                        <a:t>R2</a:t>
                      </a:r>
                      <a:r>
                        <a:rPr lang="it-IT" baseline="0" dirty="0" smtClean="0"/>
                        <a:t> (positivo, negativo o nullo a seconda della variazione del prezzo dell’attività sul mercato secondario) </a:t>
                      </a:r>
                    </a:p>
                    <a:p>
                      <a:r>
                        <a:rPr lang="it-IT" baseline="0" dirty="0" smtClean="0"/>
                        <a:t>Liquidità dipende dalle condizioni di mercato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>
                          <a:solidFill>
                            <a:srgbClr val="FF0000"/>
                          </a:solidFill>
                        </a:rPr>
                        <a:t>Rischio</a:t>
                      </a:r>
                      <a:r>
                        <a:rPr lang="it-IT" baseline="0" dirty="0" smtClean="0">
                          <a:solidFill>
                            <a:srgbClr val="FF0000"/>
                          </a:solidFill>
                        </a:rPr>
                        <a:t> di mercato </a:t>
                      </a:r>
                      <a:r>
                        <a:rPr lang="it-IT" baseline="0" dirty="0" smtClean="0"/>
                        <a:t>(rischio che il valore di mercato dell’attività diminuisca)</a:t>
                      </a:r>
                    </a:p>
                    <a:p>
                      <a:r>
                        <a:rPr lang="it-IT" baseline="0" dirty="0" smtClean="0"/>
                        <a:t>Rischio di credito (rischio che l’emittente di un’obbligazione non sia in grado di onorare i propri impegni) </a:t>
                      </a:r>
                    </a:p>
                    <a:p>
                      <a:r>
                        <a:rPr lang="it-IT" baseline="0" dirty="0" smtClean="0"/>
                        <a:t>Rischio d’insolvenza (rischio che l’emittente dichiari bancarotta)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it-IT" dirty="0" smtClean="0"/>
                        <a:t>Attività reali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Il rendimento R dipende in parte dall’uso in parte dalla variazione del prezzo di mercato dell’attività</a:t>
                      </a:r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dirty="0" smtClean="0"/>
                        <a:t>Rischio di mercato, altri</a:t>
                      </a:r>
                      <a:r>
                        <a:rPr lang="it-IT" baseline="0" dirty="0" smtClean="0"/>
                        <a:t> rischi (furto, danneggiamento, ecc.)</a:t>
                      </a:r>
                      <a:endParaRPr lang="it-I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587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Tipi di moneta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Monete metalliche e banconote </a:t>
            </a:r>
            <a:r>
              <a:rPr lang="it-IT" dirty="0" smtClean="0"/>
              <a:t>(circolante, contante): moneta dotata di una dimensione fisica, emessa dallo Stato, utilizzata per piccole transazioni, per risolvere il «problema del resto». L’uso del contante nell’economia sommersa. Vantaggi e rischi.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Moneta bancaria </a:t>
            </a:r>
            <a:r>
              <a:rPr lang="it-IT" dirty="0" smtClean="0"/>
              <a:t>(depositi in conto corrente e a risparmio): moneta scritturale, creata (e gestiti) dalle banche (istituzioni private regolamentate dallo Stato), trasferita attraverso ordini di pagamento cartacei (es. assegni, bonifici). Tracciabilità. Vantaggi e rischi.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Moneta elettronica </a:t>
            </a:r>
            <a:r>
              <a:rPr lang="it-IT" dirty="0" smtClean="0"/>
              <a:t>(bancomat, carte di credito, </a:t>
            </a:r>
            <a:r>
              <a:rPr lang="it-IT" dirty="0" err="1" smtClean="0"/>
              <a:t>paypal</a:t>
            </a:r>
            <a:r>
              <a:rPr lang="it-IT" dirty="0" smtClean="0"/>
              <a:t>): strumenti di pagamento, emessi (e gestiti) da banche e intermediari finanziari non bancari (comunque regolamentati dallo Stato), trasferita attraverso ordini di pagamento elettronici. Tracciabilità. Vantaggi e rischi.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Moneta virtuale </a:t>
            </a:r>
            <a:r>
              <a:rPr lang="it-IT" dirty="0" smtClean="0"/>
              <a:t>(es. </a:t>
            </a:r>
            <a:r>
              <a:rPr lang="it-IT" dirty="0" err="1" smtClean="0"/>
              <a:t>Bitcoin</a:t>
            </a:r>
            <a:r>
              <a:rPr lang="it-IT" dirty="0" smtClean="0"/>
              <a:t>): </a:t>
            </a:r>
            <a:r>
              <a:rPr lang="it-IT" dirty="0"/>
              <a:t>strumenti di pagamento, emessi (e gestiti) da </a:t>
            </a:r>
            <a:r>
              <a:rPr lang="it-IT" dirty="0" smtClean="0"/>
              <a:t>soggetti privati non regolamentati, usata per transazioni online, </a:t>
            </a:r>
            <a:r>
              <a:rPr lang="it-IT" dirty="0"/>
              <a:t>trasferita attraverso ordini di pagamento </a:t>
            </a:r>
            <a:r>
              <a:rPr lang="it-IT" dirty="0" smtClean="0"/>
              <a:t>elettronici gestiti da </a:t>
            </a:r>
            <a:r>
              <a:rPr lang="it-IT" dirty="0" err="1" smtClean="0"/>
              <a:t>blockchain</a:t>
            </a:r>
            <a:r>
              <a:rPr lang="it-IT" dirty="0" smtClean="0"/>
              <a:t>. </a:t>
            </a:r>
            <a:r>
              <a:rPr lang="it-IT" dirty="0"/>
              <a:t>Vantaggi e rischi.</a:t>
            </a:r>
          </a:p>
        </p:txBody>
      </p:sp>
    </p:spTree>
    <p:extLst>
      <p:ext uri="{BB962C8B-B14F-4D97-AF65-F5344CB8AC3E}">
        <p14:creationId xmlns:p14="http://schemas.microsoft.com/office/powerpoint/2010/main" val="202443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A screenshot of a cell phone&#10;&#10;Description automatically generated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589" y="618837"/>
            <a:ext cx="10488666" cy="554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146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Aggregati monetari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La definizione statistica di moneta (aggregati monetari, definizione BCE)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M1</a:t>
            </a:r>
            <a:r>
              <a:rPr lang="it-IT" dirty="0" smtClean="0"/>
              <a:t> = Circolante e depositi overnight (a vista, conti correnti)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M2</a:t>
            </a:r>
            <a:r>
              <a:rPr lang="it-IT" dirty="0" smtClean="0"/>
              <a:t> = M1 + depositi vincolati (depositi a risparmio con scadenza fino a due anni, depositi redimibili con un preavviso fino a tre mesi)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M3</a:t>
            </a:r>
            <a:r>
              <a:rPr lang="it-IT" dirty="0" smtClean="0"/>
              <a:t> = M2 + Attività finanziarie molto liquide negoziabili nel mercato (PT, quote di fondi nel mercato monetario, titoli di debito con scadenza fino a due anni)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Base monetaria = Circolante + Riserve bancarie ( + CBDC ????)</a:t>
            </a:r>
          </a:p>
          <a:p>
            <a:r>
              <a:rPr lang="it-IT" dirty="0" smtClean="0"/>
              <a:t>La logica economica dietro il concetto di aggregato monetario. </a:t>
            </a:r>
          </a:p>
          <a:p>
            <a:pPr lvl="1"/>
            <a:r>
              <a:rPr lang="it-IT" dirty="0" smtClean="0"/>
              <a:t>Liquidità</a:t>
            </a:r>
          </a:p>
          <a:p>
            <a:pPr lvl="1"/>
            <a:r>
              <a:rPr lang="it-IT" dirty="0" smtClean="0"/>
              <a:t>Funzione prevalente</a:t>
            </a:r>
          </a:p>
          <a:p>
            <a:r>
              <a:rPr lang="it-IT" dirty="0" smtClean="0"/>
              <a:t>Analisi degli aggregati monetari</a:t>
            </a:r>
          </a:p>
          <a:p>
            <a:pPr lvl="1"/>
            <a:r>
              <a:rPr lang="it-IT" dirty="0">
                <a:hlinkClick r:id="rId2"/>
              </a:rPr>
              <a:t>https://www.ecb.europa.eu/press/pr/stats/md/html/index.en.html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899272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26473" y="4072946"/>
            <a:ext cx="10827326" cy="2104016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>
                <a:hlinkClick r:id="rId2"/>
              </a:rPr>
              <a:t>Fonte: </a:t>
            </a:r>
            <a:r>
              <a:rPr lang="it-IT" dirty="0">
                <a:hlinkClick r:id="rId3"/>
              </a:rPr>
              <a:t>https://</a:t>
            </a:r>
            <a:r>
              <a:rPr lang="it-IT" dirty="0" smtClean="0">
                <a:hlinkClick r:id="rId3"/>
              </a:rPr>
              <a:t>sdw.ecb.europa.eu/reports.do?node=1000003478</a:t>
            </a:r>
            <a:endParaRPr lang="it-IT" dirty="0" smtClean="0"/>
          </a:p>
          <a:p>
            <a:r>
              <a:rPr lang="it-IT" dirty="0" smtClean="0"/>
              <a:t>Osservazione: Meno di un decimo della moneta che utilizziamo viene dallo stato (monete e banconote), più di nove decimi vengono dal sistema bancario (privato) e dai mercati finanziari (attività molto liquide affini alla moneta).</a:t>
            </a:r>
          </a:p>
          <a:p>
            <a:r>
              <a:rPr lang="it-IT" dirty="0" smtClean="0"/>
              <a:t>Regolamentazione bancari e finanziaria e politica monetaria come elementi cruciali della politica economica. </a:t>
            </a:r>
          </a:p>
          <a:p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2109" y="559283"/>
            <a:ext cx="10500119" cy="3347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8895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Credito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Prima di parlare di banche, alcune informazioni generali sul concetto di credito (avendo già considerato l’esempio dei titoli di stato)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Credito</a:t>
            </a:r>
            <a:r>
              <a:rPr lang="it-IT" dirty="0" smtClean="0"/>
              <a:t> = transazione che prevede lo scambio di valori nel tempo </a:t>
            </a:r>
            <a:endParaRPr lang="it-IT" dirty="0"/>
          </a:p>
          <a:p>
            <a:r>
              <a:rPr lang="it-IT" dirty="0" smtClean="0"/>
              <a:t>Ogni operazione di credito è caratterizzata da alcuni elementi:</a:t>
            </a:r>
          </a:p>
          <a:p>
            <a:pPr lvl="1"/>
            <a:r>
              <a:rPr lang="it-IT" dirty="0" smtClean="0"/>
              <a:t>Durata dell’operazione: breve, medio, lungo termine</a:t>
            </a:r>
          </a:p>
          <a:p>
            <a:pPr lvl="1"/>
            <a:r>
              <a:rPr lang="it-IT" dirty="0" smtClean="0"/>
              <a:t>Identità del debitore e identità del creditore</a:t>
            </a:r>
          </a:p>
          <a:p>
            <a:pPr lvl="1"/>
            <a:r>
              <a:rPr lang="it-IT" dirty="0" smtClean="0"/>
              <a:t>Oggetto della transazione e titolo di credito (negoziabile, non negoziabile, cartolarizzazione)</a:t>
            </a:r>
          </a:p>
          <a:p>
            <a:pPr lvl="1"/>
            <a:r>
              <a:rPr lang="it-IT" dirty="0" smtClean="0"/>
              <a:t>Il pagamento iniziale (emissione)</a:t>
            </a:r>
          </a:p>
          <a:p>
            <a:pPr lvl="1"/>
            <a:r>
              <a:rPr lang="it-IT" dirty="0"/>
              <a:t>Il pagamento finale </a:t>
            </a:r>
            <a:r>
              <a:rPr lang="it-IT" dirty="0" smtClean="0"/>
              <a:t>(finanza</a:t>
            </a:r>
            <a:r>
              <a:rPr lang="it-IT" dirty="0"/>
              <a:t>) e i tre scenari in caso di mancata chiusura dell’operazione</a:t>
            </a:r>
          </a:p>
          <a:p>
            <a:pPr lvl="1"/>
            <a:r>
              <a:rPr lang="it-IT" dirty="0" smtClean="0"/>
              <a:t>Rischio di credito (rischio del debitore, rischio del creditore), problemi d’informazione, garanzie e altri antidoti contro il rischio di credito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La moneta viene emessa (creata) nell’economia principalmente attraverso operazioni di credito. </a:t>
            </a:r>
          </a:p>
        </p:txBody>
      </p:sp>
    </p:spTree>
    <p:extLst>
      <p:ext uri="{BB962C8B-B14F-4D97-AF65-F5344CB8AC3E}">
        <p14:creationId xmlns:p14="http://schemas.microsoft.com/office/powerpoint/2010/main" val="41777130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Le </a:t>
            </a:r>
            <a:r>
              <a:rPr lang="it-IT" dirty="0" smtClean="0"/>
              <a:t>banche ordinarie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Banche = Istituzioni Monetarie Finanziarie</a:t>
            </a:r>
          </a:p>
          <a:p>
            <a:r>
              <a:rPr lang="it-IT" dirty="0" smtClean="0"/>
              <a:t>Come Istituzioni Monetarie le banche «custodiscono» i saldi monetari dei depositanti, forniscono servizi di pagamento e consulenza in materia di gestione della liquidità</a:t>
            </a:r>
          </a:p>
          <a:p>
            <a:r>
              <a:rPr lang="it-IT" dirty="0" smtClean="0"/>
              <a:t>Come Istituzioni Finanziarie le banche «forniscono» credito alla clientela direttamente e attraverso il mercato finanziario (acquisto di titoli all’emissione)</a:t>
            </a:r>
          </a:p>
          <a:p>
            <a:r>
              <a:rPr lang="it-IT" dirty="0" smtClean="0"/>
              <a:t>Sintesi delle due funzioni: vantaggi e rischi</a:t>
            </a:r>
          </a:p>
          <a:p>
            <a:r>
              <a:rPr lang="it-IT" dirty="0" smtClean="0"/>
              <a:t>Le tre attività fondamentali: depositi, prestiti, titoli</a:t>
            </a:r>
          </a:p>
          <a:p>
            <a:r>
              <a:rPr lang="it-IT" dirty="0" smtClean="0"/>
              <a:t>Tipologie diverse di banche (non ne parliamo)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02598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bilancio della </a:t>
            </a:r>
            <a:r>
              <a:rPr lang="it-IT" dirty="0" smtClean="0"/>
              <a:t>banca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800" y="1666875"/>
            <a:ext cx="9296400" cy="352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263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Banche come intermediari finanziari</a:t>
            </a:r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453" y="1607067"/>
            <a:ext cx="8289093" cy="4205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1324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La piramide monetaria</a:t>
            </a:r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9291" y="1922462"/>
            <a:ext cx="7280564" cy="4540732"/>
          </a:xfrm>
          <a:prstGeom prst="rect">
            <a:avLst/>
          </a:prstGeom>
        </p:spPr>
      </p:pic>
      <p:sp>
        <p:nvSpPr>
          <p:cNvPr id="11" name="CasellaDiTesto 10"/>
          <p:cNvSpPr txBox="1"/>
          <p:nvPr/>
        </p:nvSpPr>
        <p:spPr>
          <a:xfrm>
            <a:off x="838200" y="2203489"/>
            <a:ext cx="3565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Base monetaria emessa dalla banca centrale nell’ambito delle sue funzioni</a:t>
            </a:r>
            <a:endParaRPr lang="it-IT" dirty="0"/>
          </a:p>
        </p:txBody>
      </p:sp>
      <p:sp>
        <p:nvSpPr>
          <p:cNvPr id="12" name="CasellaDiTesto 11"/>
          <p:cNvSpPr txBox="1"/>
          <p:nvPr/>
        </p:nvSpPr>
        <p:spPr>
          <a:xfrm>
            <a:off x="635000" y="3358593"/>
            <a:ext cx="358880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 smtClean="0"/>
              <a:t>Depositi bancari creati dalle banche </a:t>
            </a:r>
          </a:p>
          <a:p>
            <a:r>
              <a:rPr lang="it-IT" dirty="0" smtClean="0"/>
              <a:t>attraverso prestiti (depositi attivi) </a:t>
            </a:r>
          </a:p>
          <a:p>
            <a:r>
              <a:rPr lang="it-IT" dirty="0" smtClean="0"/>
              <a:t>o come risultato di </a:t>
            </a:r>
          </a:p>
          <a:p>
            <a:r>
              <a:rPr lang="it-IT" dirty="0" smtClean="0"/>
              <a:t>Pagamenti in entrata </a:t>
            </a:r>
          </a:p>
          <a:p>
            <a:r>
              <a:rPr lang="it-IT" dirty="0" smtClean="0"/>
              <a:t>(depositi passivi)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975697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 mercati finanziari: nozioni generali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Molte operazioni finanziarie danno origine a titoli negoziabili</a:t>
            </a:r>
          </a:p>
          <a:p>
            <a:pPr lvl="1"/>
            <a:r>
              <a:rPr lang="it-IT" dirty="0" smtClean="0"/>
              <a:t>Titoli obbligazionari: a breve, medio, lungo termine; pubblici (titoli di stato, titoli municipali, obbligazioni emesse da enti sovranazionali) o privati (obbligazioni </a:t>
            </a:r>
            <a:r>
              <a:rPr lang="it-IT" i="1" dirty="0" smtClean="0"/>
              <a:t>corporate</a:t>
            </a:r>
            <a:r>
              <a:rPr lang="it-IT" dirty="0" smtClean="0"/>
              <a:t>, obbligazioni bancarie) </a:t>
            </a:r>
          </a:p>
          <a:p>
            <a:pPr lvl="1"/>
            <a:r>
              <a:rPr lang="it-IT" dirty="0" smtClean="0"/>
              <a:t>Titoli azionari (quotati e non quotati), quote di fondi d’investimento e fondi pensione, contratti future, </a:t>
            </a:r>
            <a:r>
              <a:rPr lang="it-IT" dirty="0" err="1" smtClean="0"/>
              <a:t>forward</a:t>
            </a:r>
            <a:r>
              <a:rPr lang="it-IT" dirty="0" smtClean="0"/>
              <a:t>, swap, opzioni (prodotti finanziari derivati) …</a:t>
            </a:r>
          </a:p>
          <a:p>
            <a:pPr lvl="1"/>
            <a:r>
              <a:rPr lang="it-IT" dirty="0" smtClean="0"/>
              <a:t>«Promesse» di pagamento a pronti e a termine (concetto generale)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Nei mercati finanziari questi titoli sono emessi e scambiati successivamente</a:t>
            </a:r>
          </a:p>
          <a:p>
            <a:pPr lvl="1"/>
            <a:r>
              <a:rPr lang="it-IT" dirty="0" smtClean="0"/>
              <a:t>Emissione: </a:t>
            </a:r>
            <a:r>
              <a:rPr lang="it-IT" dirty="0"/>
              <a:t>(mercato </a:t>
            </a:r>
            <a:r>
              <a:rPr lang="it-IT" dirty="0" smtClean="0"/>
              <a:t>primario) è il momento in cui i «finanziatori» (risparmiatori, banche, fondi pensione ecc.) entrano in contatto con </a:t>
            </a:r>
            <a:r>
              <a:rPr lang="it-IT" dirty="0"/>
              <a:t>chi ha bisogno di risorse </a:t>
            </a:r>
            <a:r>
              <a:rPr lang="it-IT" dirty="0" smtClean="0"/>
              <a:t>finanziarie (imprese, stato)</a:t>
            </a:r>
          </a:p>
          <a:p>
            <a:pPr lvl="1"/>
            <a:r>
              <a:rPr lang="it-IT" dirty="0" smtClean="0"/>
              <a:t>Scambio successivo (mercato secondario) è il momento  in cui i «detentori» vendono i titoli in loro possesso ad altri investitori. </a:t>
            </a:r>
          </a:p>
          <a:p>
            <a:endParaRPr lang="it-IT" dirty="0" smtClean="0"/>
          </a:p>
          <a:p>
            <a:r>
              <a:rPr lang="it-IT" dirty="0" smtClean="0"/>
              <a:t>Una distinzione importante: mercati monetari vs. mercati finanziari in senso proprio. 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4309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 mercati </a:t>
            </a:r>
            <a:r>
              <a:rPr lang="it-IT" dirty="0" smtClean="0"/>
              <a:t>monetari: nozioni generali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Nei mercati monetari si scambiano </a:t>
            </a:r>
            <a:r>
              <a:rPr lang="it-IT" dirty="0"/>
              <a:t>attività finanziarie a </a:t>
            </a:r>
            <a:r>
              <a:rPr lang="it-IT" dirty="0">
                <a:solidFill>
                  <a:srgbClr val="FF0000"/>
                </a:solidFill>
              </a:rPr>
              <a:t>breve termine</a:t>
            </a:r>
            <a:r>
              <a:rPr lang="it-IT" dirty="0"/>
              <a:t>. </a:t>
            </a:r>
            <a:endParaRPr lang="it-IT" dirty="0" smtClean="0"/>
          </a:p>
          <a:p>
            <a:r>
              <a:rPr lang="it-IT" dirty="0" smtClean="0"/>
              <a:t>I </a:t>
            </a:r>
            <a:r>
              <a:rPr lang="it-IT" dirty="0"/>
              <a:t>mercati monetari forniscono l'infrastruttura per </a:t>
            </a:r>
            <a:r>
              <a:rPr lang="it-IT" dirty="0">
                <a:solidFill>
                  <a:srgbClr val="FF0000"/>
                </a:solidFill>
              </a:rPr>
              <a:t>riallocare la </a:t>
            </a:r>
            <a:r>
              <a:rPr lang="it-IT" dirty="0" smtClean="0">
                <a:solidFill>
                  <a:srgbClr val="FF0000"/>
                </a:solidFill>
              </a:rPr>
              <a:t>liquidità nell’economia</a:t>
            </a:r>
            <a:r>
              <a:rPr lang="it-IT" dirty="0" smtClean="0"/>
              <a:t> dalle </a:t>
            </a:r>
            <a:r>
              <a:rPr lang="it-IT" dirty="0"/>
              <a:t>unità in eccesso a quelle in deficit. </a:t>
            </a:r>
            <a:endParaRPr lang="it-IT" dirty="0" smtClean="0"/>
          </a:p>
          <a:p>
            <a:r>
              <a:rPr lang="it-IT" dirty="0" smtClean="0"/>
              <a:t>Questa riallocazione è essenziale </a:t>
            </a:r>
            <a:r>
              <a:rPr lang="it-IT" dirty="0"/>
              <a:t>per garantire il buon funzionamento del sistema dei </a:t>
            </a:r>
            <a:r>
              <a:rPr lang="it-IT" dirty="0" smtClean="0"/>
              <a:t>pagamenti (v. dopo). </a:t>
            </a:r>
          </a:p>
          <a:p>
            <a:r>
              <a:rPr lang="it-IT" dirty="0" smtClean="0"/>
              <a:t>Il </a:t>
            </a:r>
            <a:r>
              <a:rPr lang="it-IT" dirty="0"/>
              <a:t>nucleo del mercato monetario è costituito dal mercato interbancario e dal mercato dei </a:t>
            </a:r>
            <a:r>
              <a:rPr lang="it-IT" dirty="0" smtClean="0"/>
              <a:t>cambi.</a:t>
            </a:r>
          </a:p>
          <a:p>
            <a:pPr lvl="1"/>
            <a:r>
              <a:rPr lang="it-IT" dirty="0" smtClean="0"/>
              <a:t>Mercato </a:t>
            </a:r>
            <a:r>
              <a:rPr lang="it-IT" dirty="0"/>
              <a:t>delle riserve </a:t>
            </a:r>
            <a:r>
              <a:rPr lang="it-IT" dirty="0" smtClean="0"/>
              <a:t>bancarie: le </a:t>
            </a:r>
            <a:r>
              <a:rPr lang="it-IT" dirty="0"/>
              <a:t>banche </a:t>
            </a:r>
            <a:r>
              <a:rPr lang="it-IT" dirty="0" smtClean="0"/>
              <a:t>si </a:t>
            </a:r>
            <a:r>
              <a:rPr lang="it-IT" dirty="0"/>
              <a:t>prestano reciprocamente </a:t>
            </a:r>
            <a:r>
              <a:rPr lang="it-IT" dirty="0" smtClean="0"/>
              <a:t>liquidità attraverso </a:t>
            </a:r>
            <a:r>
              <a:rPr lang="it-IT" dirty="0"/>
              <a:t>prestiti </a:t>
            </a:r>
            <a:r>
              <a:rPr lang="it-IT" dirty="0" smtClean="0"/>
              <a:t>interbancari (</a:t>
            </a:r>
            <a:r>
              <a:rPr lang="it-IT" dirty="0"/>
              <a:t>tassi interbancari: EURIBOR, LIBOR, EONIA</a:t>
            </a:r>
            <a:r>
              <a:rPr lang="it-IT" dirty="0" smtClean="0"/>
              <a:t>). Il funzionamento monetario è fortemente condizionato dagli interventi della banca centrale (v. dopo)</a:t>
            </a:r>
          </a:p>
          <a:p>
            <a:pPr lvl="1"/>
            <a:r>
              <a:rPr lang="it-IT" dirty="0" smtClean="0"/>
              <a:t>Mercato </a:t>
            </a:r>
            <a:r>
              <a:rPr lang="it-IT" dirty="0"/>
              <a:t>dei cambi: il mercato in cui i partecipanti sono in grado di acquistare, vendere, scambiare e speculare sulle valute. (Determinazione del tasso di cambio </a:t>
            </a:r>
            <a:r>
              <a:rPr lang="it-IT" dirty="0" smtClean="0"/>
              <a:t>nominale – ne riparleremo).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974877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2.bp.blogspot.com/_pcb4DIRlmgI/SPe2G_gRekI/AAAAAAAAAVI/Z6SbVb7mjp4/s400/interbank15_p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928" y="373487"/>
            <a:ext cx="7786807" cy="5840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56417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0459" y="851212"/>
            <a:ext cx="7995365" cy="5412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6250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Il sistema </a:t>
            </a:r>
            <a:r>
              <a:rPr lang="it-IT" dirty="0" smtClean="0"/>
              <a:t>finanziario nazionale, 1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it-IT" dirty="0" smtClean="0"/>
              <a:t>"</a:t>
            </a:r>
            <a:r>
              <a:rPr lang="it-IT" i="1" dirty="0"/>
              <a:t>Esiste un modello semplificato, ma ancora utile, del sistema finanziario che lo </a:t>
            </a:r>
            <a:r>
              <a:rPr lang="it-IT" i="1" dirty="0" smtClean="0"/>
              <a:t>rappresenta </a:t>
            </a:r>
            <a:r>
              <a:rPr lang="it-IT" i="1" dirty="0"/>
              <a:t>come una </a:t>
            </a:r>
            <a:r>
              <a:rPr lang="it-IT" i="1" dirty="0">
                <a:solidFill>
                  <a:srgbClr val="FF0000"/>
                </a:solidFill>
              </a:rPr>
              <a:t>gerarchia</a:t>
            </a:r>
            <a:r>
              <a:rPr lang="it-IT" i="1" dirty="0"/>
              <a:t> di </a:t>
            </a:r>
            <a:r>
              <a:rPr lang="it-IT" i="1" dirty="0" smtClean="0"/>
              <a:t>finanziatori </a:t>
            </a:r>
            <a:r>
              <a:rPr lang="it-IT" i="1" dirty="0"/>
              <a:t>che possono essere organizzati in anelli. Ogni anello presta all'anello esterno e prende in prestito dall'anello interno; al centro di tutti gli anelli c'è la banca centrale</a:t>
            </a:r>
            <a:r>
              <a:rPr lang="it-IT" dirty="0"/>
              <a:t>". </a:t>
            </a:r>
            <a:r>
              <a:rPr lang="it-IT" dirty="0" smtClean="0"/>
              <a:t>(Fonte: </a:t>
            </a:r>
            <a:r>
              <a:rPr lang="it-IT" dirty="0" err="1" smtClean="0"/>
              <a:t>Hicks</a:t>
            </a:r>
            <a:r>
              <a:rPr lang="it-IT" dirty="0" smtClean="0"/>
              <a:t> </a:t>
            </a:r>
            <a:r>
              <a:rPr lang="it-IT" dirty="0"/>
              <a:t>1967,Essays on </a:t>
            </a:r>
            <a:r>
              <a:rPr lang="it-IT" dirty="0" err="1"/>
              <a:t>monetary</a:t>
            </a:r>
            <a:r>
              <a:rPr lang="it-IT" dirty="0"/>
              <a:t> </a:t>
            </a:r>
            <a:r>
              <a:rPr lang="it-IT" dirty="0" err="1"/>
              <a:t>theory</a:t>
            </a:r>
            <a:r>
              <a:rPr lang="it-IT" dirty="0"/>
              <a:t>, p.58</a:t>
            </a:r>
            <a:r>
              <a:rPr lang="it-IT" dirty="0" smtClean="0"/>
              <a:t>)</a:t>
            </a:r>
          </a:p>
          <a:p>
            <a:r>
              <a:rPr lang="it-IT" dirty="0"/>
              <a:t>Insieme di istituzioni e mercati preposti alla circolazione della moneta e del credito all’interno dell’economia</a:t>
            </a:r>
            <a:r>
              <a:rPr lang="it-IT" dirty="0" smtClean="0"/>
              <a:t>. Funzioni </a:t>
            </a:r>
            <a:r>
              <a:rPr lang="it-IT" dirty="0"/>
              <a:t>principali</a:t>
            </a:r>
          </a:p>
          <a:p>
            <a:pPr lvl="1"/>
            <a:r>
              <a:rPr lang="it-IT" dirty="0"/>
              <a:t>Allocazione delle risorse nel tempo (Investimento/Risparmio);</a:t>
            </a:r>
          </a:p>
          <a:p>
            <a:pPr lvl="1"/>
            <a:r>
              <a:rPr lang="it-IT" dirty="0"/>
              <a:t>Allocazione delle risorse nello spazio (Finanziamento del commercio, Sistema dei pagamenti);</a:t>
            </a:r>
          </a:p>
          <a:p>
            <a:pPr lvl="1"/>
            <a:r>
              <a:rPr lang="it-IT" dirty="0"/>
              <a:t>(</a:t>
            </a:r>
            <a:r>
              <a:rPr lang="it-IT" dirty="0" err="1"/>
              <a:t>Ri</a:t>
            </a:r>
            <a:r>
              <a:rPr lang="it-IT" dirty="0"/>
              <a:t>)allocazione/gestione del rischio sia personale (Assicurazioni) che di mercato (Derivati - copertura / speculazione);</a:t>
            </a:r>
          </a:p>
          <a:p>
            <a:pPr lvl="1"/>
            <a:r>
              <a:rPr lang="it-IT" dirty="0"/>
              <a:t>(</a:t>
            </a:r>
            <a:r>
              <a:rPr lang="it-IT" dirty="0" err="1"/>
              <a:t>Ri</a:t>
            </a:r>
            <a:r>
              <a:rPr lang="it-IT" dirty="0"/>
              <a:t>)allocazione/gestione dei diritti di proprietà sul capitale delle imprese (Aumento di capitale, Corporate </a:t>
            </a:r>
            <a:r>
              <a:rPr lang="it-IT" dirty="0" err="1"/>
              <a:t>governance</a:t>
            </a:r>
            <a:r>
              <a:rPr lang="it-IT" dirty="0"/>
              <a:t>);</a:t>
            </a:r>
          </a:p>
          <a:p>
            <a:pPr lvl="1"/>
            <a:r>
              <a:rPr lang="it-IT" dirty="0"/>
              <a:t>Aggregazione/circolazione di informazioni sui prezzi e sui partecipanti al mercato.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59082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Il sistema finanziario nazionale, </a:t>
            </a:r>
            <a:r>
              <a:rPr lang="it-IT" dirty="0" smtClean="0"/>
              <a:t>2</a:t>
            </a:r>
            <a:endParaRPr lang="it-IT" dirty="0"/>
          </a:p>
        </p:txBody>
      </p:sp>
      <p:pic>
        <p:nvPicPr>
          <p:cNvPr id="4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808820"/>
            <a:ext cx="3888432" cy="2916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sellaDiTesto 4"/>
          <p:cNvSpPr txBox="1"/>
          <p:nvPr/>
        </p:nvSpPr>
        <p:spPr>
          <a:xfrm>
            <a:off x="4868214" y="1506828"/>
            <a:ext cx="648558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AutoNum type="arabicPeriod"/>
            </a:pPr>
            <a:r>
              <a:rPr lang="it-IT" dirty="0" smtClean="0"/>
              <a:t>Istituzioni finanziarie non monetarie</a:t>
            </a:r>
          </a:p>
          <a:p>
            <a:pPr lvl="1">
              <a:buAutoNum type="arabicPeriod"/>
            </a:pPr>
            <a:r>
              <a:rPr lang="it-IT" dirty="0" smtClean="0"/>
              <a:t>Banche d’investimento</a:t>
            </a:r>
          </a:p>
          <a:p>
            <a:pPr lvl="1">
              <a:buAutoNum type="arabicPeriod"/>
            </a:pPr>
            <a:r>
              <a:rPr lang="it-IT" dirty="0" smtClean="0"/>
              <a:t>Compagnie di assicurazione</a:t>
            </a:r>
          </a:p>
          <a:p>
            <a:pPr lvl="1">
              <a:buAutoNum type="arabicPeriod"/>
            </a:pPr>
            <a:r>
              <a:rPr lang="it-IT" dirty="0" smtClean="0"/>
              <a:t>Fondi d’investimenti, fondi pensione, hedge funds …</a:t>
            </a:r>
            <a:endParaRPr lang="it-IT" dirty="0"/>
          </a:p>
          <a:p>
            <a:pPr>
              <a:buAutoNum type="arabicPeriod"/>
            </a:pPr>
            <a:r>
              <a:rPr lang="it-IT" dirty="0" smtClean="0"/>
              <a:t>Mercati finanziari in senso proprio</a:t>
            </a:r>
          </a:p>
          <a:p>
            <a:pPr lvl="1">
              <a:buAutoNum type="arabicPeriod"/>
            </a:pPr>
            <a:r>
              <a:rPr lang="it-IT" dirty="0" smtClean="0"/>
              <a:t>Mercati obbligazionari</a:t>
            </a:r>
          </a:p>
          <a:p>
            <a:pPr lvl="1">
              <a:buAutoNum type="arabicPeriod"/>
            </a:pPr>
            <a:r>
              <a:rPr lang="it-IT" dirty="0" smtClean="0"/>
              <a:t>Mercati azionari</a:t>
            </a:r>
          </a:p>
          <a:p>
            <a:pPr lvl="1">
              <a:buAutoNum type="arabicPeriod"/>
            </a:pPr>
            <a:r>
              <a:rPr lang="it-IT" dirty="0" smtClean="0"/>
              <a:t>Mercati dei derivati</a:t>
            </a:r>
          </a:p>
          <a:p>
            <a:pPr lvl="1">
              <a:buAutoNum type="arabicPeriod"/>
            </a:pPr>
            <a:r>
              <a:rPr lang="it-IT" dirty="0" smtClean="0"/>
              <a:t>Mercati delle </a:t>
            </a:r>
            <a:r>
              <a:rPr lang="it-IT" i="1" dirty="0" err="1" smtClean="0"/>
              <a:t>commodities</a:t>
            </a:r>
            <a:endParaRPr lang="it-IT" i="1" dirty="0"/>
          </a:p>
          <a:p>
            <a:pPr>
              <a:buAutoNum type="arabicPeriod"/>
            </a:pPr>
            <a:r>
              <a:rPr lang="it-IT" dirty="0" smtClean="0"/>
              <a:t>Banche in senso proprio (IMF)</a:t>
            </a:r>
            <a:endParaRPr lang="it-IT" dirty="0"/>
          </a:p>
          <a:p>
            <a:pPr>
              <a:buAutoNum type="arabicPeriod"/>
            </a:pPr>
            <a:r>
              <a:rPr lang="it-IT" dirty="0" smtClean="0"/>
              <a:t>Mercati monetari</a:t>
            </a:r>
          </a:p>
          <a:p>
            <a:pPr lvl="1">
              <a:buAutoNum type="arabicPeriod"/>
            </a:pPr>
            <a:r>
              <a:rPr lang="it-IT" dirty="0" smtClean="0"/>
              <a:t>Mercato interbancario</a:t>
            </a:r>
          </a:p>
          <a:p>
            <a:pPr lvl="1">
              <a:buAutoNum type="arabicPeriod"/>
            </a:pPr>
            <a:r>
              <a:rPr lang="it-IT" dirty="0" smtClean="0"/>
              <a:t>Mercato dei cambi</a:t>
            </a:r>
          </a:p>
          <a:p>
            <a:pPr lvl="1">
              <a:buAutoNum type="arabicPeriod"/>
            </a:pPr>
            <a:r>
              <a:rPr lang="it-IT" dirty="0" smtClean="0"/>
              <a:t>Altri mercati monetari</a:t>
            </a:r>
            <a:endParaRPr lang="it-IT" dirty="0"/>
          </a:p>
          <a:p>
            <a:pPr>
              <a:buAutoNum type="arabicPeriod"/>
            </a:pPr>
            <a:r>
              <a:rPr lang="it-IT" dirty="0" smtClean="0"/>
              <a:t>Banca centrale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7517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81130" y="123351"/>
            <a:ext cx="10515600" cy="1325563"/>
          </a:xfrm>
        </p:spPr>
        <p:txBody>
          <a:bodyPr/>
          <a:lstStyle/>
          <a:p>
            <a:pPr algn="ctr"/>
            <a:r>
              <a:rPr lang="it-IT" dirty="0" smtClean="0"/>
              <a:t>Il sistema finanziario internazionale</a:t>
            </a:r>
            <a:endParaRPr lang="it-IT" dirty="0"/>
          </a:p>
        </p:txBody>
      </p:sp>
      <p:pic>
        <p:nvPicPr>
          <p:cNvPr id="4" name="Picture 2" descr="C:\Users\Paolo\Desktop\TakePartInTheGlobalEconomyGSB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75150" y="1368491"/>
            <a:ext cx="7088795" cy="5133980"/>
          </a:xfrm>
          <a:prstGeom prst="rect">
            <a:avLst/>
          </a:prstGeom>
          <a:noFill/>
        </p:spPr>
      </p:pic>
      <p:pic>
        <p:nvPicPr>
          <p:cNvPr id="5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548" y="3019435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980" y="3183971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9659" y="2603902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598" y="3348507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995" y="3309870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362" y="4691542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9548" y="4728756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vitaliquidadotnet.files.wordpress.com/2013/03/bersaglio_14x14_color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2759" y="2697505"/>
            <a:ext cx="438764" cy="3290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663271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3736</TotalTime>
  <Words>1568</Words>
  <Application>Microsoft Office PowerPoint</Application>
  <PresentationFormat>Widescreen</PresentationFormat>
  <Paragraphs>117</Paragraphs>
  <Slides>20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di Office</vt:lpstr>
      <vt:lpstr>Politica economica Lezione 19.23  Moneta</vt:lpstr>
      <vt:lpstr>Le funzioni della moneta, 1</vt:lpstr>
      <vt:lpstr>Le funzioni della moneta, 2</vt:lpstr>
      <vt:lpstr>Liquidità</vt:lpstr>
      <vt:lpstr>Tipi di moneta</vt:lpstr>
      <vt:lpstr>Presentazione standard di PowerPoint</vt:lpstr>
      <vt:lpstr>Aggregati monetari</vt:lpstr>
      <vt:lpstr>Presentazione standard di PowerPoint</vt:lpstr>
      <vt:lpstr>Credito</vt:lpstr>
      <vt:lpstr>Le banche ordinarie</vt:lpstr>
      <vt:lpstr>Il bilancio della banca</vt:lpstr>
      <vt:lpstr>Banche come intermediari finanziari</vt:lpstr>
      <vt:lpstr>La piramide monetaria</vt:lpstr>
      <vt:lpstr>I mercati finanziari: nozioni generali</vt:lpstr>
      <vt:lpstr>I mercati monetari: nozioni generali</vt:lpstr>
      <vt:lpstr>Presentazione standard di PowerPoint</vt:lpstr>
      <vt:lpstr>Presentazione standard di PowerPoint</vt:lpstr>
      <vt:lpstr>Il sistema finanziario nazionale, 1 </vt:lpstr>
      <vt:lpstr>Il sistema finanziario nazionale, 2</vt:lpstr>
      <vt:lpstr>Il sistema finanziario internazionale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180</cp:revision>
  <dcterms:created xsi:type="dcterms:W3CDTF">2020-03-17T15:33:48Z</dcterms:created>
  <dcterms:modified xsi:type="dcterms:W3CDTF">2023-04-20T05:19:23Z</dcterms:modified>
</cp:coreProperties>
</file>