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2" r:id="rId2"/>
    <p:sldId id="289" r:id="rId3"/>
    <p:sldId id="290" r:id="rId4"/>
    <p:sldId id="291" r:id="rId5"/>
    <p:sldId id="292" r:id="rId6"/>
    <p:sldId id="293" r:id="rId7"/>
    <p:sldId id="294" r:id="rId8"/>
    <p:sldId id="295" r:id="rId9"/>
    <p:sldId id="296" r:id="rId10"/>
    <p:sldId id="297" r:id="rId11"/>
    <p:sldId id="298" r:id="rId12"/>
    <p:sldId id="299" r:id="rId13"/>
    <p:sldId id="300" r:id="rId14"/>
    <p:sldId id="301" r:id="rId15"/>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53" autoAdjust="0"/>
    <p:restoredTop sz="94660"/>
  </p:normalViewPr>
  <p:slideViewPr>
    <p:cSldViewPr snapToGrid="0">
      <p:cViewPr varScale="1">
        <p:scale>
          <a:sx n="69" d="100"/>
          <a:sy n="69" d="100"/>
        </p:scale>
        <p:origin x="51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21/04/2023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368136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21/04/2023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978208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8AF9706D-6A07-40C2-8DF2-A581D727338F}" type="datetimeFigureOut">
              <a:rPr lang="it-IT" smtClean="0"/>
              <a:t>21/04/2023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334687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8AF9706D-6A07-40C2-8DF2-A581D727338F}" type="datetimeFigureOut">
              <a:rPr lang="it-IT" smtClean="0"/>
              <a:t>21/04/2023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636905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8AF9706D-6A07-40C2-8DF2-A581D727338F}" type="datetimeFigureOut">
              <a:rPr lang="it-IT" smtClean="0"/>
              <a:t>21/04/2023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4058507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8AF9706D-6A07-40C2-8DF2-A581D727338F}" type="datetimeFigureOut">
              <a:rPr lang="it-IT" smtClean="0"/>
              <a:t>21/04/2023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624096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AF9706D-6A07-40C2-8DF2-A581D727338F}" type="datetimeFigureOut">
              <a:rPr lang="it-IT" smtClean="0"/>
              <a:t>21/04/2023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477965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21/04/2023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907265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21/04/2023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341048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21/04/2023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147591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21/04/2023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520049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F9706D-6A07-40C2-8DF2-A581D727338F}" type="datetimeFigureOut">
              <a:rPr lang="it-IT" smtClean="0"/>
              <a:t>21/04/2023</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29F51E-3083-479D-9BD2-A377EFE5230F}" type="slidenum">
              <a:rPr lang="it-IT" smtClean="0"/>
              <a:t>‹N›</a:t>
            </a:fld>
            <a:endParaRPr lang="it-IT"/>
          </a:p>
        </p:txBody>
      </p:sp>
    </p:spTree>
    <p:extLst>
      <p:ext uri="{BB962C8B-B14F-4D97-AF65-F5344CB8AC3E}">
        <p14:creationId xmlns:p14="http://schemas.microsoft.com/office/powerpoint/2010/main" val="33426252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dirty="0" smtClean="0"/>
              <a:t>Politica economica</a:t>
            </a:r>
            <a:br>
              <a:rPr lang="it-IT" sz="4200" dirty="0" smtClean="0"/>
            </a:br>
            <a:r>
              <a:rPr lang="it-IT" sz="4200" dirty="0" smtClean="0"/>
              <a:t>Lezione </a:t>
            </a:r>
            <a:r>
              <a:rPr lang="it-IT" sz="4200" dirty="0" smtClean="0"/>
              <a:t>20.23</a:t>
            </a:r>
            <a:r>
              <a:rPr lang="it-IT" sz="4200" dirty="0" smtClean="0"/>
              <a:t/>
            </a:r>
            <a:br>
              <a:rPr lang="it-IT" sz="4200" dirty="0" smtClean="0"/>
            </a:br>
            <a:r>
              <a:rPr lang="it-IT" sz="4200" dirty="0"/>
              <a:t/>
            </a:r>
            <a:br>
              <a:rPr lang="it-IT" sz="4200" dirty="0"/>
            </a:br>
            <a:r>
              <a:rPr lang="it-IT" sz="4200" dirty="0" smtClean="0"/>
              <a:t>Banca centrale</a:t>
            </a:r>
            <a:endParaRPr lang="it-IT" sz="4200" dirty="0"/>
          </a:p>
        </p:txBody>
      </p:sp>
      <p:sp>
        <p:nvSpPr>
          <p:cNvPr id="3" name="Sottotitolo 2"/>
          <p:cNvSpPr>
            <a:spLocks noGrp="1"/>
          </p:cNvSpPr>
          <p:nvPr>
            <p:ph type="subTitle" idx="1"/>
          </p:nvPr>
        </p:nvSpPr>
        <p:spPr/>
        <p:txBody>
          <a:bodyPr>
            <a:normAutofit/>
          </a:bodyPr>
          <a:lstStyle/>
          <a:p>
            <a:endParaRPr lang="it-IT" dirty="0"/>
          </a:p>
          <a:p>
            <a:r>
              <a:rPr lang="it-IT" dirty="0"/>
              <a:t>Paolo Paesani</a:t>
            </a:r>
          </a:p>
          <a:p>
            <a:r>
              <a:rPr lang="it-IT" dirty="0"/>
              <a:t>DEF Tor Vergata</a:t>
            </a:r>
          </a:p>
        </p:txBody>
      </p:sp>
    </p:spTree>
    <p:extLst>
      <p:ext uri="{BB962C8B-B14F-4D97-AF65-F5344CB8AC3E}">
        <p14:creationId xmlns:p14="http://schemas.microsoft.com/office/powerpoint/2010/main" val="3011504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banca centrale</a:t>
            </a:r>
            <a:endParaRPr lang="it-IT" dirty="0"/>
          </a:p>
        </p:txBody>
      </p:sp>
      <p:sp>
        <p:nvSpPr>
          <p:cNvPr id="3" name="Segnaposto contenuto 2"/>
          <p:cNvSpPr>
            <a:spLocks noGrp="1"/>
          </p:cNvSpPr>
          <p:nvPr>
            <p:ph idx="1"/>
          </p:nvPr>
        </p:nvSpPr>
        <p:spPr/>
        <p:txBody>
          <a:bodyPr>
            <a:normAutofit fontScale="92500" lnSpcReduction="10000"/>
          </a:bodyPr>
          <a:lstStyle/>
          <a:p>
            <a:r>
              <a:rPr lang="it-IT" dirty="0"/>
              <a:t>Le banche centrali sono istituzioni monetarie e finanziarie pubbliche (IFM) istituite per svolgere una serie di funzioni relative alla </a:t>
            </a:r>
            <a:r>
              <a:rPr lang="it-IT" dirty="0" smtClean="0"/>
              <a:t>gestione/regolamentazione della moneta </a:t>
            </a:r>
            <a:r>
              <a:rPr lang="it-IT" dirty="0"/>
              <a:t>e del </a:t>
            </a:r>
            <a:r>
              <a:rPr lang="it-IT" dirty="0" smtClean="0"/>
              <a:t>credito nell’economia.</a:t>
            </a:r>
            <a:endParaRPr lang="it-IT" dirty="0"/>
          </a:p>
          <a:p>
            <a:endParaRPr lang="it-IT" dirty="0"/>
          </a:p>
          <a:p>
            <a:r>
              <a:rPr lang="it-IT" dirty="0"/>
              <a:t>Il rapporto tra le banche </a:t>
            </a:r>
            <a:r>
              <a:rPr lang="it-IT" dirty="0" smtClean="0"/>
              <a:t>centrali, </a:t>
            </a:r>
            <a:r>
              <a:rPr lang="it-IT" dirty="0"/>
              <a:t>i governi </a:t>
            </a:r>
            <a:r>
              <a:rPr lang="it-IT" dirty="0" smtClean="0"/>
              <a:t>e i parlamenti nazionali </a:t>
            </a:r>
            <a:r>
              <a:rPr lang="it-IT" dirty="0"/>
              <a:t>si è evoluto nel tempo, in molti casi, dalla subordinazione all'indipendenza </a:t>
            </a:r>
            <a:r>
              <a:rPr lang="it-IT" dirty="0" smtClean="0"/>
              <a:t>(con obbligo di trasparenza e informazione/</a:t>
            </a:r>
            <a:r>
              <a:rPr lang="it-IT" dirty="0" err="1" smtClean="0"/>
              <a:t>accountability</a:t>
            </a:r>
            <a:r>
              <a:rPr lang="it-IT" dirty="0" smtClean="0"/>
              <a:t>).</a:t>
            </a:r>
            <a:endParaRPr lang="it-IT" dirty="0"/>
          </a:p>
          <a:p>
            <a:endParaRPr lang="it-IT" dirty="0"/>
          </a:p>
          <a:p>
            <a:r>
              <a:rPr lang="it-IT" dirty="0" smtClean="0"/>
              <a:t>Esiste un’ampia letteratura scientifica secondo la quale l’indipendenza della banca centrale migliora l'efficacia </a:t>
            </a:r>
            <a:r>
              <a:rPr lang="it-IT" dirty="0"/>
              <a:t>delle </a:t>
            </a:r>
            <a:r>
              <a:rPr lang="it-IT" dirty="0" smtClean="0"/>
              <a:t>sue decisioni soprattutto in tema di politica monetaria </a:t>
            </a:r>
            <a:r>
              <a:rPr lang="it-IT" dirty="0"/>
              <a:t>(ampia letteratura, </a:t>
            </a:r>
            <a:r>
              <a:rPr lang="it-IT" dirty="0" smtClean="0"/>
              <a:t>il dibattito si sta riaprendo).</a:t>
            </a:r>
            <a:endParaRPr lang="it-IT" dirty="0"/>
          </a:p>
        </p:txBody>
      </p:sp>
    </p:spTree>
    <p:extLst>
      <p:ext uri="{BB962C8B-B14F-4D97-AF65-F5344CB8AC3E}">
        <p14:creationId xmlns:p14="http://schemas.microsoft.com/office/powerpoint/2010/main" val="8548016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Le funzioni della banca centrale</a:t>
            </a:r>
            <a:endParaRPr lang="it-IT" dirty="0"/>
          </a:p>
        </p:txBody>
      </p:sp>
      <p:sp>
        <p:nvSpPr>
          <p:cNvPr id="3" name="Segnaposto contenuto 2"/>
          <p:cNvSpPr>
            <a:spLocks noGrp="1"/>
          </p:cNvSpPr>
          <p:nvPr>
            <p:ph idx="1"/>
          </p:nvPr>
        </p:nvSpPr>
        <p:spPr/>
        <p:txBody>
          <a:bodyPr>
            <a:normAutofit fontScale="85000" lnSpcReduction="20000"/>
          </a:bodyPr>
          <a:lstStyle/>
          <a:p>
            <a:r>
              <a:rPr lang="it-IT" dirty="0"/>
              <a:t>Emissione di banconote</a:t>
            </a:r>
          </a:p>
          <a:p>
            <a:r>
              <a:rPr lang="it-IT" dirty="0">
                <a:solidFill>
                  <a:srgbClr val="FF0000"/>
                </a:solidFill>
              </a:rPr>
              <a:t>Politica monetaria</a:t>
            </a:r>
          </a:p>
          <a:p>
            <a:r>
              <a:rPr lang="it-IT" dirty="0"/>
              <a:t>Banca delle banche/prestatore di ultima istanza  </a:t>
            </a:r>
          </a:p>
          <a:p>
            <a:r>
              <a:rPr lang="it-IT" dirty="0"/>
              <a:t>Vigilanza e regolamentazione del settore bancario</a:t>
            </a:r>
          </a:p>
          <a:p>
            <a:r>
              <a:rPr lang="it-IT" dirty="0"/>
              <a:t>Banca dello Stato / Gestione del debito pubblico</a:t>
            </a:r>
          </a:p>
          <a:p>
            <a:r>
              <a:rPr lang="it-IT" dirty="0"/>
              <a:t>Gestione del sistema </a:t>
            </a:r>
            <a:r>
              <a:rPr lang="it-IT" dirty="0" smtClean="0"/>
              <a:t>dei pagamenti interni e internazionali</a:t>
            </a:r>
            <a:endParaRPr lang="it-IT" dirty="0"/>
          </a:p>
          <a:p>
            <a:r>
              <a:rPr lang="it-IT" dirty="0"/>
              <a:t>Gestione delle riserve ufficiali, controllo dei flussi internazionali di capitale, gestione del regime dei </a:t>
            </a:r>
            <a:r>
              <a:rPr lang="it-IT" dirty="0" smtClean="0"/>
              <a:t>cambio (se necessario), </a:t>
            </a:r>
            <a:r>
              <a:rPr lang="it-IT" dirty="0"/>
              <a:t>gestione delle riserve auree</a:t>
            </a:r>
          </a:p>
          <a:p>
            <a:r>
              <a:rPr lang="it-IT" dirty="0"/>
              <a:t>Raccolta ed elaborazione di statistiche economiche e finanziarie </a:t>
            </a:r>
          </a:p>
          <a:p>
            <a:r>
              <a:rPr lang="it-IT" dirty="0"/>
              <a:t>Ricerca economica</a:t>
            </a:r>
          </a:p>
          <a:p>
            <a:r>
              <a:rPr lang="it-IT" dirty="0"/>
              <a:t>Collegamento con organismi internazionali (ad esempio la Banca dei Regolamenti Internazionali)</a:t>
            </a:r>
          </a:p>
          <a:p>
            <a:endParaRPr lang="it-IT" dirty="0"/>
          </a:p>
        </p:txBody>
      </p:sp>
    </p:spTree>
    <p:extLst>
      <p:ext uri="{BB962C8B-B14F-4D97-AF65-F5344CB8AC3E}">
        <p14:creationId xmlns:p14="http://schemas.microsoft.com/office/powerpoint/2010/main" val="1213981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780184"/>
          </a:xfrm>
        </p:spPr>
        <p:txBody>
          <a:bodyPr/>
          <a:lstStyle/>
          <a:p>
            <a:pPr algn="ctr"/>
            <a:r>
              <a:rPr lang="it-IT" dirty="0" smtClean="0"/>
              <a:t>Emissione di banconote</a:t>
            </a:r>
            <a:endParaRPr lang="it-IT" dirty="0"/>
          </a:p>
        </p:txBody>
      </p:sp>
      <p:pic>
        <p:nvPicPr>
          <p:cNvPr id="4" name="Immagine 3"/>
          <p:cNvPicPr>
            <a:picLocks noChangeAspect="1"/>
          </p:cNvPicPr>
          <p:nvPr/>
        </p:nvPicPr>
        <p:blipFill>
          <a:blip r:embed="rId2"/>
          <a:stretch>
            <a:fillRect/>
          </a:stretch>
        </p:blipFill>
        <p:spPr>
          <a:xfrm>
            <a:off x="2434108" y="1407552"/>
            <a:ext cx="6211894" cy="5073184"/>
          </a:xfrm>
          <a:prstGeom prst="rect">
            <a:avLst/>
          </a:prstGeom>
        </p:spPr>
      </p:pic>
    </p:spTree>
    <p:extLst>
      <p:ext uri="{BB962C8B-B14F-4D97-AF65-F5344CB8AC3E}">
        <p14:creationId xmlns:p14="http://schemas.microsoft.com/office/powerpoint/2010/main" val="1608427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Politica monetaria</a:t>
            </a:r>
            <a:endParaRPr lang="it-IT" dirty="0"/>
          </a:p>
        </p:txBody>
      </p:sp>
      <p:sp>
        <p:nvSpPr>
          <p:cNvPr id="3" name="Segnaposto contenuto 2"/>
          <p:cNvSpPr>
            <a:spLocks noGrp="1"/>
          </p:cNvSpPr>
          <p:nvPr>
            <p:ph idx="1"/>
          </p:nvPr>
        </p:nvSpPr>
        <p:spPr/>
        <p:txBody>
          <a:bodyPr>
            <a:normAutofit fontScale="77500" lnSpcReduction="20000"/>
          </a:bodyPr>
          <a:lstStyle/>
          <a:p>
            <a:r>
              <a:rPr lang="it-IT" dirty="0"/>
              <a:t>Politica monetaria </a:t>
            </a:r>
            <a:endParaRPr lang="it-IT" dirty="0" smtClean="0"/>
          </a:p>
          <a:p>
            <a:pPr lvl="1"/>
            <a:r>
              <a:rPr lang="it-IT" dirty="0" smtClean="0"/>
              <a:t>Decisioni di fondo: </a:t>
            </a:r>
            <a:r>
              <a:rPr lang="it-IT" dirty="0"/>
              <a:t>creazione e riforma del sistema monetario e bancario del paese, scelta del corso legale, scelta del regime di cambio.</a:t>
            </a:r>
          </a:p>
          <a:p>
            <a:pPr lvl="1"/>
            <a:r>
              <a:rPr lang="it-IT" dirty="0" smtClean="0"/>
              <a:t>Decisioni operative: </a:t>
            </a:r>
            <a:r>
              <a:rPr lang="it-IT" dirty="0"/>
              <a:t>regolamentazione delle condizioni monetarie e finanziarie </a:t>
            </a:r>
            <a:r>
              <a:rPr lang="it-IT" dirty="0" smtClean="0"/>
              <a:t>interne, in </a:t>
            </a:r>
            <a:r>
              <a:rPr lang="it-IT" dirty="0"/>
              <a:t>vista del raggiungimento di specifici obiettivi </a:t>
            </a:r>
            <a:r>
              <a:rPr lang="it-IT" dirty="0" smtClean="0"/>
              <a:t>macroeconomici. Tra </a:t>
            </a:r>
            <a:r>
              <a:rPr lang="it-IT" dirty="0"/>
              <a:t>i possibili obiettivi di politica monetaria a livello operativo figurano:  Stabilità dei prezzi, Stabilità finanziaria (</a:t>
            </a:r>
            <a:r>
              <a:rPr lang="it-IT" dirty="0" err="1"/>
              <a:t>incl</a:t>
            </a:r>
            <a:r>
              <a:rPr lang="it-IT" dirty="0"/>
              <a:t>. fabbisogno di finanziamento dello Stato), Piena occupazione / Riduzione del tasso di disoccupazione, Crescita sostenuta, Equilibrio esterno.</a:t>
            </a:r>
          </a:p>
          <a:p>
            <a:pPr lvl="1"/>
            <a:r>
              <a:rPr lang="it-IT" dirty="0" smtClean="0"/>
              <a:t>Autorità </a:t>
            </a:r>
            <a:r>
              <a:rPr lang="it-IT" dirty="0"/>
              <a:t>monetarie: Parlamento, </a:t>
            </a:r>
            <a:r>
              <a:rPr lang="it-IT" dirty="0" smtClean="0"/>
              <a:t>Ministero </a:t>
            </a:r>
            <a:r>
              <a:rPr lang="it-IT" dirty="0"/>
              <a:t>dell'economia, </a:t>
            </a:r>
            <a:r>
              <a:rPr lang="it-IT" dirty="0">
                <a:solidFill>
                  <a:srgbClr val="FF0000"/>
                </a:solidFill>
              </a:rPr>
              <a:t>Banca </a:t>
            </a:r>
            <a:r>
              <a:rPr lang="it-IT" dirty="0" smtClean="0">
                <a:solidFill>
                  <a:srgbClr val="FF0000"/>
                </a:solidFill>
              </a:rPr>
              <a:t>centrale</a:t>
            </a:r>
          </a:p>
          <a:p>
            <a:r>
              <a:rPr lang="it-IT" dirty="0"/>
              <a:t>Per raggiungere i suoi obiettivi (operativi</a:t>
            </a:r>
            <a:r>
              <a:rPr lang="it-IT" dirty="0" smtClean="0"/>
              <a:t>) a</a:t>
            </a:r>
            <a:r>
              <a:rPr lang="it-IT" dirty="0"/>
              <a:t>, la </a:t>
            </a:r>
            <a:r>
              <a:rPr lang="it-IT" dirty="0" smtClean="0"/>
              <a:t>BC </a:t>
            </a:r>
            <a:r>
              <a:rPr lang="it-IT" dirty="0"/>
              <a:t>dispone di una serie di </a:t>
            </a:r>
            <a:r>
              <a:rPr lang="it-IT" dirty="0" smtClean="0"/>
              <a:t>strumenti: </a:t>
            </a:r>
          </a:p>
          <a:p>
            <a:pPr lvl="1"/>
            <a:r>
              <a:rPr lang="it-IT" dirty="0" smtClean="0"/>
              <a:t>Strumenti convenzionali (Tassi </a:t>
            </a:r>
            <a:r>
              <a:rPr lang="it-IT" dirty="0"/>
              <a:t>di interesse ufficiali (Sconto), Regime di riserva obbligatoria, Operazioni di mercato </a:t>
            </a:r>
            <a:r>
              <a:rPr lang="it-IT" dirty="0" smtClean="0"/>
              <a:t>aperto), </a:t>
            </a:r>
          </a:p>
          <a:p>
            <a:pPr lvl="1"/>
            <a:r>
              <a:rPr lang="it-IT" dirty="0" smtClean="0"/>
              <a:t>Strumenti </a:t>
            </a:r>
            <a:r>
              <a:rPr lang="it-IT" dirty="0"/>
              <a:t>non </a:t>
            </a:r>
            <a:r>
              <a:rPr lang="it-IT" dirty="0" smtClean="0"/>
              <a:t>convenzionali (Quantitative and credit </a:t>
            </a:r>
            <a:r>
              <a:rPr lang="it-IT" dirty="0" err="1" smtClean="0"/>
              <a:t>easing</a:t>
            </a:r>
            <a:r>
              <a:rPr lang="it-IT" dirty="0" smtClean="0"/>
              <a:t>, </a:t>
            </a:r>
            <a:r>
              <a:rPr lang="it-IT" dirty="0" err="1" smtClean="0"/>
              <a:t>forward</a:t>
            </a:r>
            <a:r>
              <a:rPr lang="it-IT" dirty="0" smtClean="0"/>
              <a:t> </a:t>
            </a:r>
            <a:r>
              <a:rPr lang="it-IT" dirty="0" err="1" smtClean="0"/>
              <a:t>guidance</a:t>
            </a:r>
            <a:r>
              <a:rPr lang="it-IT" dirty="0" smtClean="0"/>
              <a:t>, </a:t>
            </a:r>
            <a:r>
              <a:rPr lang="it-IT" dirty="0"/>
              <a:t>tassi d'interesse </a:t>
            </a:r>
            <a:r>
              <a:rPr lang="it-IT" dirty="0" smtClean="0"/>
              <a:t>negativi, comunicazione)</a:t>
            </a:r>
          </a:p>
          <a:p>
            <a:pPr lvl="1"/>
            <a:r>
              <a:rPr lang="it-IT" dirty="0" smtClean="0"/>
              <a:t>Uso </a:t>
            </a:r>
            <a:r>
              <a:rPr lang="it-IT" dirty="0"/>
              <a:t>selettivo di strumenti quantitativi (ad es. criteri di ammissibilità su </a:t>
            </a:r>
            <a:r>
              <a:rPr lang="it-IT" dirty="0" smtClean="0"/>
              <a:t>quali titoli utilizzare nelle operazioni di rifinanziamento). Specifiche </a:t>
            </a:r>
            <a:r>
              <a:rPr lang="it-IT" dirty="0"/>
              <a:t>condizioni/regolamentazioni imposte a singole categorie di intermediari, singole categorie di operazioni finanziarie</a:t>
            </a:r>
            <a:r>
              <a:rPr lang="it-IT" dirty="0" smtClean="0"/>
              <a:t>, persuasione.</a:t>
            </a:r>
            <a:endParaRPr lang="it-IT" dirty="0"/>
          </a:p>
        </p:txBody>
      </p:sp>
    </p:spTree>
    <p:extLst>
      <p:ext uri="{BB962C8B-B14F-4D97-AF65-F5344CB8AC3E}">
        <p14:creationId xmlns:p14="http://schemas.microsoft.com/office/powerpoint/2010/main" val="9988997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Banca delle banche</a:t>
            </a:r>
            <a:endParaRPr lang="it-IT" dirty="0"/>
          </a:p>
        </p:txBody>
      </p:sp>
      <p:sp>
        <p:nvSpPr>
          <p:cNvPr id="3" name="Segnaposto contenuto 2"/>
          <p:cNvSpPr>
            <a:spLocks noGrp="1"/>
          </p:cNvSpPr>
          <p:nvPr>
            <p:ph idx="1"/>
          </p:nvPr>
        </p:nvSpPr>
        <p:spPr/>
        <p:txBody>
          <a:bodyPr>
            <a:normAutofit fontScale="92500" lnSpcReduction="20000"/>
          </a:bodyPr>
          <a:lstStyle/>
          <a:p>
            <a:r>
              <a:rPr lang="it-IT" dirty="0"/>
              <a:t>Di norma, la banca centrale raccoglie riserve liquide dal sistema bancario (riserve obbligatorie e riserve </a:t>
            </a:r>
            <a:r>
              <a:rPr lang="it-IT" dirty="0" smtClean="0"/>
              <a:t>libere) </a:t>
            </a:r>
            <a:r>
              <a:rPr lang="it-IT" dirty="0"/>
              <a:t>e presta riserve liquide al sistema bancario nell'ambito delle operazioni di </a:t>
            </a:r>
            <a:r>
              <a:rPr lang="it-IT" dirty="0">
                <a:solidFill>
                  <a:srgbClr val="FF0000"/>
                </a:solidFill>
              </a:rPr>
              <a:t>politica monetaria</a:t>
            </a:r>
            <a:r>
              <a:rPr lang="it-IT" dirty="0"/>
              <a:t>. </a:t>
            </a:r>
          </a:p>
          <a:p>
            <a:endParaRPr lang="it-IT" dirty="0"/>
          </a:p>
          <a:p>
            <a:r>
              <a:rPr lang="it-IT" dirty="0"/>
              <a:t>In tempi di instabilità finanziaria, la banca centrale svolge la funzione aggiuntiva di </a:t>
            </a:r>
            <a:r>
              <a:rPr lang="it-IT" dirty="0">
                <a:solidFill>
                  <a:srgbClr val="FF0000"/>
                </a:solidFill>
              </a:rPr>
              <a:t>prestatore di ultima istanza</a:t>
            </a:r>
            <a:r>
              <a:rPr lang="it-IT" dirty="0"/>
              <a:t>: il ruolo della banca centrale come entità che presta denaro alle banche commerciali e ad altre istituzioni finanziarie quando non hanno altri mezzi per raccogliere fondi. </a:t>
            </a:r>
          </a:p>
          <a:p>
            <a:endParaRPr lang="it-IT" dirty="0"/>
          </a:p>
          <a:p>
            <a:r>
              <a:rPr lang="it-IT" dirty="0" smtClean="0"/>
              <a:t>Secondo alcuni, il </a:t>
            </a:r>
            <a:r>
              <a:rPr lang="it-IT" dirty="0"/>
              <a:t>prestito di ultima istanza può portare a problemi di </a:t>
            </a:r>
            <a:r>
              <a:rPr lang="it-IT" dirty="0" smtClean="0"/>
              <a:t>azzardo </a:t>
            </a:r>
            <a:r>
              <a:rPr lang="it-IT" dirty="0"/>
              <a:t>morale, in quanto vi è il timore che alcune banche che sanno che saranno salvate possano correre rischi enormi nella convinzione di essere protette quando le cose vanno male.</a:t>
            </a:r>
          </a:p>
        </p:txBody>
      </p:sp>
    </p:spTree>
    <p:extLst>
      <p:ext uri="{BB962C8B-B14F-4D97-AF65-F5344CB8AC3E}">
        <p14:creationId xmlns:p14="http://schemas.microsoft.com/office/powerpoint/2010/main" val="14040419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Supervisione/regolamentazione delle banche</a:t>
            </a:r>
            <a:endParaRPr lang="it-IT" dirty="0"/>
          </a:p>
        </p:txBody>
      </p:sp>
      <p:sp>
        <p:nvSpPr>
          <p:cNvPr id="3" name="Segnaposto contenuto 2"/>
          <p:cNvSpPr>
            <a:spLocks noGrp="1"/>
          </p:cNvSpPr>
          <p:nvPr>
            <p:ph idx="1"/>
          </p:nvPr>
        </p:nvSpPr>
        <p:spPr/>
        <p:txBody>
          <a:bodyPr>
            <a:normAutofit/>
          </a:bodyPr>
          <a:lstStyle/>
          <a:p>
            <a:r>
              <a:rPr lang="it-IT" dirty="0" smtClean="0"/>
              <a:t>Molte banche </a:t>
            </a:r>
            <a:r>
              <a:rPr lang="it-IT" dirty="0"/>
              <a:t>centrali sono coinvolte nella </a:t>
            </a:r>
            <a:r>
              <a:rPr lang="it-IT" dirty="0">
                <a:solidFill>
                  <a:srgbClr val="FF0000"/>
                </a:solidFill>
              </a:rPr>
              <a:t>regolamentazione e nella vigilanza del sistema bancario </a:t>
            </a:r>
            <a:r>
              <a:rPr lang="it-IT" dirty="0" smtClean="0">
                <a:solidFill>
                  <a:srgbClr val="FF0000"/>
                </a:solidFill>
              </a:rPr>
              <a:t>nazionale</a:t>
            </a:r>
            <a:r>
              <a:rPr lang="it-IT" dirty="0" smtClean="0"/>
              <a:t>. Questa </a:t>
            </a:r>
            <a:r>
              <a:rPr lang="it-IT" dirty="0"/>
              <a:t>attività comprende la gestione di un'ampia gamma di questioni quali: </a:t>
            </a:r>
            <a:endParaRPr lang="it-IT" dirty="0" smtClean="0"/>
          </a:p>
          <a:p>
            <a:pPr lvl="1"/>
            <a:r>
              <a:rPr lang="it-IT" dirty="0" smtClean="0"/>
              <a:t>Ingresso </a:t>
            </a:r>
            <a:r>
              <a:rPr lang="it-IT" dirty="0"/>
              <a:t>nel settore </a:t>
            </a:r>
            <a:r>
              <a:rPr lang="it-IT" dirty="0" smtClean="0"/>
              <a:t>bancario (autorizzazione) </a:t>
            </a:r>
          </a:p>
          <a:p>
            <a:pPr lvl="1"/>
            <a:r>
              <a:rPr lang="it-IT" dirty="0"/>
              <a:t>P</a:t>
            </a:r>
            <a:r>
              <a:rPr lang="it-IT" dirty="0" smtClean="0"/>
              <a:t>roprietà</a:t>
            </a:r>
            <a:r>
              <a:rPr lang="it-IT" dirty="0"/>
              <a:t>, </a:t>
            </a:r>
            <a:r>
              <a:rPr lang="it-IT" dirty="0" smtClean="0"/>
              <a:t>capitale</a:t>
            </a:r>
            <a:r>
              <a:rPr lang="it-IT" dirty="0"/>
              <a:t>, </a:t>
            </a:r>
            <a:r>
              <a:rPr lang="it-IT" dirty="0" smtClean="0"/>
              <a:t>attività</a:t>
            </a:r>
            <a:r>
              <a:rPr lang="it-IT" dirty="0"/>
              <a:t>, </a:t>
            </a:r>
            <a:r>
              <a:rPr lang="it-IT" dirty="0" err="1" smtClean="0"/>
              <a:t>governance</a:t>
            </a:r>
            <a:r>
              <a:rPr lang="it-IT" dirty="0" smtClean="0"/>
              <a:t> bancaria</a:t>
            </a:r>
          </a:p>
          <a:p>
            <a:pPr lvl="1"/>
            <a:r>
              <a:rPr lang="it-IT" dirty="0" smtClean="0"/>
              <a:t>Requisiti </a:t>
            </a:r>
            <a:r>
              <a:rPr lang="it-IT" dirty="0"/>
              <a:t>di revisione contabile esterna, classificazione delle attività, accantonamenti e cancellazioni, </a:t>
            </a:r>
            <a:r>
              <a:rPr lang="it-IT" dirty="0" smtClean="0"/>
              <a:t>contabilità </a:t>
            </a:r>
            <a:r>
              <a:rPr lang="it-IT" dirty="0"/>
              <a:t>e divulgazione di informazioni</a:t>
            </a:r>
            <a:endParaRPr lang="it-IT" dirty="0" smtClean="0"/>
          </a:p>
          <a:p>
            <a:pPr lvl="1"/>
            <a:r>
              <a:rPr lang="it-IT" dirty="0" smtClean="0"/>
              <a:t>Requisiti </a:t>
            </a:r>
            <a:r>
              <a:rPr lang="it-IT" dirty="0"/>
              <a:t>di liquidità e </a:t>
            </a:r>
            <a:r>
              <a:rPr lang="it-IT" dirty="0" smtClean="0"/>
              <a:t>diversificazione</a:t>
            </a:r>
          </a:p>
          <a:p>
            <a:pPr lvl="1"/>
            <a:r>
              <a:rPr lang="it-IT" dirty="0" smtClean="0"/>
              <a:t>Protezione </a:t>
            </a:r>
            <a:r>
              <a:rPr lang="it-IT" dirty="0"/>
              <a:t>dei depositanti (risparmiatori</a:t>
            </a:r>
            <a:r>
              <a:rPr lang="it-IT" dirty="0" smtClean="0"/>
              <a:t>) e protezione dei consumatori </a:t>
            </a:r>
          </a:p>
          <a:p>
            <a:pPr lvl="1"/>
            <a:r>
              <a:rPr lang="it-IT" dirty="0" smtClean="0"/>
              <a:t>Vigilanza, sanzioni, sospensione/ritiro della licenza.</a:t>
            </a:r>
            <a:endParaRPr lang="it-IT" dirty="0"/>
          </a:p>
          <a:p>
            <a:endParaRPr lang="it-IT" dirty="0"/>
          </a:p>
        </p:txBody>
      </p:sp>
    </p:spTree>
    <p:extLst>
      <p:ext uri="{BB962C8B-B14F-4D97-AF65-F5344CB8AC3E}">
        <p14:creationId xmlns:p14="http://schemas.microsoft.com/office/powerpoint/2010/main" val="3384443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Banca dello Stato</a:t>
            </a:r>
            <a:endParaRPr lang="it-IT" dirty="0"/>
          </a:p>
        </p:txBody>
      </p:sp>
      <p:sp>
        <p:nvSpPr>
          <p:cNvPr id="3" name="Segnaposto contenuto 2"/>
          <p:cNvSpPr>
            <a:spLocks noGrp="1"/>
          </p:cNvSpPr>
          <p:nvPr>
            <p:ph idx="1"/>
          </p:nvPr>
        </p:nvSpPr>
        <p:spPr>
          <a:xfrm>
            <a:off x="838200" y="1825624"/>
            <a:ext cx="10515600" cy="4781237"/>
          </a:xfrm>
        </p:spPr>
        <p:txBody>
          <a:bodyPr>
            <a:normAutofit fontScale="77500" lnSpcReduction="20000"/>
          </a:bodyPr>
          <a:lstStyle/>
          <a:p>
            <a:r>
              <a:rPr lang="it-IT" dirty="0"/>
              <a:t>In genere, le banche centrali svolgono il servizio di tesoreria dello Stato. Esso consiste nell'esecuzione di tutti gli ordini di pagamento emessi dagli organi dell'amministrazione centrale, prelevati sia su linee di bilancio che su conti fuori bilancio, e nell'incasso di tutti gli importi dovuti a qualsiasi titolo all'amministrazione centrale, sia direttamente che indirettamente. </a:t>
            </a:r>
            <a:r>
              <a:rPr lang="it-IT" dirty="0" smtClean="0"/>
              <a:t>(Fonte Banca d'Italia)</a:t>
            </a:r>
            <a:endParaRPr lang="it-IT" dirty="0"/>
          </a:p>
          <a:p>
            <a:endParaRPr lang="it-IT" dirty="0"/>
          </a:p>
          <a:p>
            <a:r>
              <a:rPr lang="it-IT" dirty="0"/>
              <a:t>In relazione a questa funzione, le banche centrali spesso assistono i governi nazionali nella gestione del debito </a:t>
            </a:r>
            <a:r>
              <a:rPr lang="it-IT" dirty="0" smtClean="0"/>
              <a:t>pubblico. Definizione </a:t>
            </a:r>
            <a:r>
              <a:rPr lang="it-IT" dirty="0"/>
              <a:t>ed esecuzione di una strategia per la gestione del debito del governo al fine di </a:t>
            </a:r>
            <a:r>
              <a:rPr lang="it-IT" dirty="0" smtClean="0"/>
              <a:t>coprire il fabbisogno finanziario dello stato, dati gli </a:t>
            </a:r>
            <a:r>
              <a:rPr lang="it-IT" dirty="0"/>
              <a:t>obiettivi </a:t>
            </a:r>
            <a:r>
              <a:rPr lang="it-IT" dirty="0" smtClean="0"/>
              <a:t>dell’emittente sovrano in termini di </a:t>
            </a:r>
            <a:r>
              <a:rPr lang="it-IT" dirty="0"/>
              <a:t>rischio e di costo e di soddisfare qualsiasi altro obiettivo </a:t>
            </a:r>
            <a:r>
              <a:rPr lang="it-IT" dirty="0" smtClean="0"/>
              <a:t>che </a:t>
            </a:r>
            <a:r>
              <a:rPr lang="it-IT" dirty="0"/>
              <a:t>il governo possa aver fissato, come lo sviluppo e il mantenimento di un mercato efficiente dei titoli di Stato (Fonte FMI</a:t>
            </a:r>
            <a:r>
              <a:rPr lang="it-IT" dirty="0" smtClean="0"/>
              <a:t>). </a:t>
            </a:r>
          </a:p>
          <a:p>
            <a:endParaRPr lang="it-IT" dirty="0"/>
          </a:p>
          <a:p>
            <a:r>
              <a:rPr lang="it-IT" dirty="0" smtClean="0"/>
              <a:t>Politica di gestione del debito pubblico e coordinamento tra politica fiscale e politica monetaria.</a:t>
            </a:r>
            <a:endParaRPr lang="it-IT" dirty="0"/>
          </a:p>
        </p:txBody>
      </p:sp>
    </p:spTree>
    <p:extLst>
      <p:ext uri="{BB962C8B-B14F-4D97-AF65-F5344CB8AC3E}">
        <p14:creationId xmlns:p14="http://schemas.microsoft.com/office/powerpoint/2010/main" val="31892472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Gestione del sistema dei pagamenti</a:t>
            </a:r>
            <a:endParaRPr lang="it-IT" dirty="0"/>
          </a:p>
        </p:txBody>
      </p:sp>
      <p:sp>
        <p:nvSpPr>
          <p:cNvPr id="3" name="Segnaposto contenuto 2"/>
          <p:cNvSpPr>
            <a:spLocks noGrp="1"/>
          </p:cNvSpPr>
          <p:nvPr>
            <p:ph idx="1"/>
          </p:nvPr>
        </p:nvSpPr>
        <p:spPr/>
        <p:txBody>
          <a:bodyPr>
            <a:normAutofit fontScale="77500" lnSpcReduction="20000"/>
          </a:bodyPr>
          <a:lstStyle/>
          <a:p>
            <a:r>
              <a:rPr lang="it-IT" dirty="0"/>
              <a:t>Il </a:t>
            </a:r>
            <a:r>
              <a:rPr lang="it-IT" dirty="0">
                <a:solidFill>
                  <a:srgbClr val="FF0000"/>
                </a:solidFill>
              </a:rPr>
              <a:t>sistema dei pagamenti </a:t>
            </a:r>
            <a:r>
              <a:rPr lang="it-IT" dirty="0"/>
              <a:t>- che comprende l'infrastruttura del mercato finanziario per i pagamenti, i titoli e i derivati - è una componente fondamentale del sistema </a:t>
            </a:r>
            <a:r>
              <a:rPr lang="it-IT" dirty="0" smtClean="0"/>
              <a:t>finanziario. Affinché l’economia possa «funzionare </a:t>
            </a:r>
            <a:r>
              <a:rPr lang="it-IT" dirty="0"/>
              <a:t>senza problemi, gli operatori </a:t>
            </a:r>
            <a:r>
              <a:rPr lang="it-IT" dirty="0" smtClean="0"/>
              <a:t>devono </a:t>
            </a:r>
            <a:r>
              <a:rPr lang="it-IT" dirty="0"/>
              <a:t>essere in grado di condurre le transazioni in modo sicuro ed efficiente. </a:t>
            </a:r>
            <a:r>
              <a:rPr lang="it-IT" dirty="0" smtClean="0"/>
              <a:t>Gli atti di pagamento, la compensazione </a:t>
            </a:r>
            <a:r>
              <a:rPr lang="it-IT" dirty="0"/>
              <a:t>e regolamento sono di fondamentale importanza per il funzionamento del sistema finanziario e per la conduzione delle transazioni </a:t>
            </a:r>
            <a:r>
              <a:rPr lang="it-IT" dirty="0" smtClean="0"/>
              <a:t>commerciali e finanziarie.</a:t>
            </a:r>
          </a:p>
          <a:p>
            <a:r>
              <a:rPr lang="it-IT" dirty="0" smtClean="0"/>
              <a:t>I sistemi </a:t>
            </a:r>
            <a:r>
              <a:rPr lang="it-IT" dirty="0"/>
              <a:t>di pagamento </a:t>
            </a:r>
            <a:r>
              <a:rPr lang="it-IT" dirty="0" smtClean="0"/>
              <a:t>sono composti </a:t>
            </a:r>
            <a:r>
              <a:rPr lang="it-IT" dirty="0"/>
              <a:t>da tre </a:t>
            </a:r>
            <a:r>
              <a:rPr lang="it-IT" dirty="0" smtClean="0"/>
              <a:t>elementi principali:</a:t>
            </a:r>
            <a:endParaRPr lang="it-IT" dirty="0"/>
          </a:p>
          <a:p>
            <a:pPr lvl="1"/>
            <a:r>
              <a:rPr lang="it-IT" dirty="0" smtClean="0"/>
              <a:t>Strumenti </a:t>
            </a:r>
            <a:r>
              <a:rPr lang="it-IT" dirty="0"/>
              <a:t>di pagamento, che sono un mezzo per autorizzare e presentare un pagamento (cioè il mezzo con cui l'ordinante dà la sua autorizzazione bancaria per i fondi da trasferire o il mezzo con cui il beneficiario dà le sue istruzioni bancarie per i fondi da riscuotere dall'ordinante);</a:t>
            </a:r>
          </a:p>
          <a:p>
            <a:pPr lvl="1"/>
            <a:r>
              <a:rPr lang="it-IT" dirty="0" smtClean="0"/>
              <a:t>Meccanismi per elaborare i pagamenti </a:t>
            </a:r>
            <a:r>
              <a:rPr lang="it-IT" dirty="0"/>
              <a:t>(compresa la compensazione), che comporta lo scambio di istruzioni di pagamento tra le banche (e i conti) interessate;</a:t>
            </a:r>
          </a:p>
          <a:p>
            <a:pPr lvl="1"/>
            <a:r>
              <a:rPr lang="it-IT" dirty="0" smtClean="0"/>
              <a:t>Mezzo </a:t>
            </a:r>
            <a:r>
              <a:rPr lang="it-IT" dirty="0"/>
              <a:t>di regolamento per le banche interessate (ossia la banca del pagatore deve compensare la banca del beneficiario, bilateralmente o attraverso conti che le due banche detengono presso un terzo agente di </a:t>
            </a:r>
            <a:r>
              <a:rPr lang="it-IT" dirty="0" smtClean="0"/>
              <a:t>regolamento)</a:t>
            </a:r>
          </a:p>
          <a:p>
            <a:pPr lvl="1"/>
            <a:r>
              <a:rPr lang="it-IT" dirty="0" smtClean="0"/>
              <a:t>Di </a:t>
            </a:r>
            <a:r>
              <a:rPr lang="it-IT" dirty="0"/>
              <a:t>solito le banche centrali sono al centro dei sistemi nazionali di pagamento. http://www.ecb.europa.eu/pub/pdf/other/paymentsystem201009en.pdf</a:t>
            </a:r>
          </a:p>
          <a:p>
            <a:endParaRPr lang="it-IT" dirty="0"/>
          </a:p>
        </p:txBody>
      </p:sp>
    </p:spTree>
    <p:extLst>
      <p:ext uri="{BB962C8B-B14F-4D97-AF65-F5344CB8AC3E}">
        <p14:creationId xmlns:p14="http://schemas.microsoft.com/office/powerpoint/2010/main" val="19777531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1743970" y="631860"/>
            <a:ext cx="9087162" cy="4823439"/>
          </a:xfrm>
          <a:prstGeom prst="rect">
            <a:avLst/>
          </a:prstGeom>
        </p:spPr>
      </p:pic>
      <p:sp>
        <p:nvSpPr>
          <p:cNvPr id="5" name="CasellaDiTesto 4"/>
          <p:cNvSpPr txBox="1"/>
          <p:nvPr/>
        </p:nvSpPr>
        <p:spPr>
          <a:xfrm>
            <a:off x="4037140" y="5990265"/>
            <a:ext cx="4824975" cy="338554"/>
          </a:xfrm>
          <a:prstGeom prst="rect">
            <a:avLst/>
          </a:prstGeom>
          <a:noFill/>
        </p:spPr>
        <p:txBody>
          <a:bodyPr wrap="none" rtlCol="0">
            <a:spAutoFit/>
          </a:bodyPr>
          <a:lstStyle/>
          <a:p>
            <a:r>
              <a:rPr lang="it-IT" sz="1600" dirty="0" smtClean="0"/>
              <a:t>Source:  de </a:t>
            </a:r>
            <a:r>
              <a:rPr lang="it-IT" sz="1600" dirty="0" err="1" smtClean="0"/>
              <a:t>Haan</a:t>
            </a:r>
            <a:r>
              <a:rPr lang="it-IT" sz="1600" dirty="0" smtClean="0"/>
              <a:t>, </a:t>
            </a:r>
            <a:r>
              <a:rPr lang="it-IT" sz="1600" dirty="0" err="1" smtClean="0"/>
              <a:t>Oosterloo</a:t>
            </a:r>
            <a:r>
              <a:rPr lang="it-IT" sz="1600" dirty="0" smtClean="0"/>
              <a:t>, </a:t>
            </a:r>
            <a:r>
              <a:rPr lang="it-IT" sz="1600" dirty="0" err="1" smtClean="0"/>
              <a:t>Shoenmaker</a:t>
            </a:r>
            <a:r>
              <a:rPr lang="it-IT" sz="1600" dirty="0" smtClean="0"/>
              <a:t> (2012, p. 199)</a:t>
            </a:r>
            <a:endParaRPr lang="it-IT" sz="1600" dirty="0"/>
          </a:p>
        </p:txBody>
      </p:sp>
    </p:spTree>
    <p:extLst>
      <p:ext uri="{BB962C8B-B14F-4D97-AF65-F5344CB8AC3E}">
        <p14:creationId xmlns:p14="http://schemas.microsoft.com/office/powerpoint/2010/main" val="19315996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Pagamenti internazionali e riserve ufficiali</a:t>
            </a:r>
            <a:endParaRPr lang="it-IT" dirty="0"/>
          </a:p>
        </p:txBody>
      </p:sp>
      <p:sp>
        <p:nvSpPr>
          <p:cNvPr id="3" name="Segnaposto contenuto 2"/>
          <p:cNvSpPr>
            <a:spLocks noGrp="1"/>
          </p:cNvSpPr>
          <p:nvPr>
            <p:ph idx="1"/>
          </p:nvPr>
        </p:nvSpPr>
        <p:spPr/>
        <p:txBody>
          <a:bodyPr>
            <a:normAutofit fontScale="92500"/>
          </a:bodyPr>
          <a:lstStyle/>
          <a:p>
            <a:r>
              <a:rPr lang="it-IT" dirty="0"/>
              <a:t>Nell'ambito della sua gestione del sistema dei pagamenti, la banca centrale compila la </a:t>
            </a:r>
            <a:r>
              <a:rPr lang="it-IT" dirty="0">
                <a:solidFill>
                  <a:srgbClr val="FF0000"/>
                </a:solidFill>
              </a:rPr>
              <a:t>Bilancia dei pagamenti </a:t>
            </a:r>
            <a:r>
              <a:rPr lang="it-IT" dirty="0"/>
              <a:t>- un documento che </a:t>
            </a:r>
            <a:r>
              <a:rPr lang="it-IT" dirty="0" smtClean="0"/>
              <a:t>registra le </a:t>
            </a:r>
            <a:r>
              <a:rPr lang="it-IT" dirty="0"/>
              <a:t>transazioni economiche e finanziarie tra i residenti di un paese e il resto del mondo. Nell'ambito di questa attività la banca centrale monitora i flussi internazionali di capitali e li regola </a:t>
            </a:r>
            <a:r>
              <a:rPr lang="it-IT" dirty="0" smtClean="0"/>
              <a:t>occasionalmente. </a:t>
            </a:r>
            <a:endParaRPr lang="it-IT" dirty="0"/>
          </a:p>
          <a:p>
            <a:endParaRPr lang="it-IT" dirty="0"/>
          </a:p>
          <a:p>
            <a:r>
              <a:rPr lang="it-IT" dirty="0"/>
              <a:t>Questa attività è particolarmente importante se il paese opera in </a:t>
            </a:r>
            <a:r>
              <a:rPr lang="it-IT" dirty="0">
                <a:solidFill>
                  <a:srgbClr val="FF0000"/>
                </a:solidFill>
              </a:rPr>
              <a:t>un regime di cambio</a:t>
            </a:r>
            <a:r>
              <a:rPr lang="it-IT" dirty="0"/>
              <a:t> fisso (verificare la definizione). In questo caso, la banca centrale opera in modo da mantenere la valuta vicina alla parità ufficiale (bande di oscillazione).  Questa attività è strettamente legata alla gestione delle riserve ufficiali di valuta estera e di oro.</a:t>
            </a:r>
          </a:p>
        </p:txBody>
      </p:sp>
    </p:spTree>
    <p:extLst>
      <p:ext uri="{BB962C8B-B14F-4D97-AF65-F5344CB8AC3E}">
        <p14:creationId xmlns:p14="http://schemas.microsoft.com/office/powerpoint/2010/main" val="6601113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Statistiche e ricerca economica</a:t>
            </a:r>
            <a:endParaRPr lang="it-IT" dirty="0"/>
          </a:p>
        </p:txBody>
      </p:sp>
      <p:sp>
        <p:nvSpPr>
          <p:cNvPr id="3" name="Segnaposto contenuto 2"/>
          <p:cNvSpPr>
            <a:spLocks noGrp="1"/>
          </p:cNvSpPr>
          <p:nvPr>
            <p:ph idx="1"/>
          </p:nvPr>
        </p:nvSpPr>
        <p:spPr/>
        <p:txBody>
          <a:bodyPr>
            <a:normAutofit/>
          </a:bodyPr>
          <a:lstStyle/>
          <a:p>
            <a:r>
              <a:rPr lang="it-IT" dirty="0"/>
              <a:t>La </a:t>
            </a:r>
            <a:r>
              <a:rPr lang="it-IT" dirty="0" smtClean="0"/>
              <a:t>banca centra raccoglie</a:t>
            </a:r>
            <a:r>
              <a:rPr lang="it-IT" dirty="0"/>
              <a:t>, compila, compila e diffonde un'ampia gamma di statistiche importanti per sostenere la politica </a:t>
            </a:r>
            <a:r>
              <a:rPr lang="it-IT" dirty="0" smtClean="0"/>
              <a:t>monetaria, </a:t>
            </a:r>
            <a:r>
              <a:rPr lang="it-IT" dirty="0"/>
              <a:t>le funzioni di </a:t>
            </a:r>
            <a:r>
              <a:rPr lang="it-IT" dirty="0" smtClean="0"/>
              <a:t>vigilanza, l’analisi dei rischi finanziari. </a:t>
            </a:r>
            <a:r>
              <a:rPr lang="it-IT" dirty="0"/>
              <a:t>Queste statistiche sono utilizzate anche dalle autorità pubbliche, dagli operatori dei mercati finanziari, dai media e dal pubblico in generale.</a:t>
            </a:r>
          </a:p>
          <a:p>
            <a:endParaRPr lang="it-IT" dirty="0"/>
          </a:p>
          <a:p>
            <a:r>
              <a:rPr lang="it-IT" dirty="0"/>
              <a:t>La produzione di ricerche scientifiche di alta qualità contribuisce a fornire solide e rigorose basi per l'analisi delle politiche </a:t>
            </a:r>
            <a:r>
              <a:rPr lang="it-IT" dirty="0" smtClean="0"/>
              <a:t>della banca centrale e </a:t>
            </a:r>
            <a:r>
              <a:rPr lang="it-IT" dirty="0"/>
              <a:t>fornisce quindi un importante contributo al raggiungimento degli obiettivi politici. </a:t>
            </a:r>
          </a:p>
        </p:txBody>
      </p:sp>
    </p:spTree>
    <p:extLst>
      <p:ext uri="{BB962C8B-B14F-4D97-AF65-F5344CB8AC3E}">
        <p14:creationId xmlns:p14="http://schemas.microsoft.com/office/powerpoint/2010/main" val="35754709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748048" y="-98514"/>
            <a:ext cx="10515600" cy="1325563"/>
          </a:xfrm>
        </p:spPr>
        <p:txBody>
          <a:bodyPr/>
          <a:lstStyle/>
          <a:p>
            <a:pPr algn="ctr"/>
            <a:r>
              <a:rPr lang="it-IT" dirty="0" smtClean="0"/>
              <a:t>Il bilancio della BCE</a:t>
            </a:r>
            <a:endParaRPr lang="it-IT" dirty="0"/>
          </a:p>
        </p:txBody>
      </p:sp>
      <p:pic>
        <p:nvPicPr>
          <p:cNvPr id="4" name="Immagine 3"/>
          <p:cNvPicPr>
            <a:picLocks noChangeAspect="1"/>
          </p:cNvPicPr>
          <p:nvPr/>
        </p:nvPicPr>
        <p:blipFill>
          <a:blip r:embed="rId2"/>
          <a:stretch>
            <a:fillRect/>
          </a:stretch>
        </p:blipFill>
        <p:spPr>
          <a:xfrm>
            <a:off x="3144061" y="918681"/>
            <a:ext cx="6261794" cy="5709761"/>
          </a:xfrm>
          <a:prstGeom prst="rect">
            <a:avLst/>
          </a:prstGeom>
        </p:spPr>
      </p:pic>
    </p:spTree>
    <p:extLst>
      <p:ext uri="{BB962C8B-B14F-4D97-AF65-F5344CB8AC3E}">
        <p14:creationId xmlns:p14="http://schemas.microsoft.com/office/powerpoint/2010/main" val="12616765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748048" y="-98514"/>
            <a:ext cx="10515600" cy="1325563"/>
          </a:xfrm>
        </p:spPr>
        <p:txBody>
          <a:bodyPr/>
          <a:lstStyle/>
          <a:p>
            <a:pPr algn="ctr"/>
            <a:r>
              <a:rPr lang="it-IT" dirty="0" smtClean="0"/>
              <a:t>Il bilancio della BCE (2)</a:t>
            </a:r>
            <a:endParaRPr lang="it-IT" dirty="0"/>
          </a:p>
        </p:txBody>
      </p:sp>
      <p:pic>
        <p:nvPicPr>
          <p:cNvPr id="5" name="Immagine 4"/>
          <p:cNvPicPr>
            <a:picLocks noChangeAspect="1"/>
          </p:cNvPicPr>
          <p:nvPr/>
        </p:nvPicPr>
        <p:blipFill>
          <a:blip r:embed="rId2"/>
          <a:stretch>
            <a:fillRect/>
          </a:stretch>
        </p:blipFill>
        <p:spPr>
          <a:xfrm>
            <a:off x="2215166" y="900886"/>
            <a:ext cx="7222123" cy="5610339"/>
          </a:xfrm>
          <a:prstGeom prst="rect">
            <a:avLst/>
          </a:prstGeom>
        </p:spPr>
      </p:pic>
    </p:spTree>
    <p:extLst>
      <p:ext uri="{BB962C8B-B14F-4D97-AF65-F5344CB8AC3E}">
        <p14:creationId xmlns:p14="http://schemas.microsoft.com/office/powerpoint/2010/main" val="2579397366"/>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6128</TotalTime>
  <Words>1242</Words>
  <Application>Microsoft Office PowerPoint</Application>
  <PresentationFormat>Widescreen</PresentationFormat>
  <Paragraphs>69</Paragraphs>
  <Slides>14</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14</vt:i4>
      </vt:variant>
    </vt:vector>
  </HeadingPairs>
  <TitlesOfParts>
    <vt:vector size="18" baseType="lpstr">
      <vt:lpstr>Arial</vt:lpstr>
      <vt:lpstr>Calibri</vt:lpstr>
      <vt:lpstr>Calibri Light</vt:lpstr>
      <vt:lpstr>Tema di Office</vt:lpstr>
      <vt:lpstr>Politica economica Lezione 20.23  Banca centrale</vt:lpstr>
      <vt:lpstr>La banca centrale</vt:lpstr>
      <vt:lpstr>Le funzioni della banca centrale</vt:lpstr>
      <vt:lpstr>Emissione di banconote</vt:lpstr>
      <vt:lpstr>Politica monetaria</vt:lpstr>
      <vt:lpstr>Banca delle banche</vt:lpstr>
      <vt:lpstr>Supervisione/regolamentazione delle banche</vt:lpstr>
      <vt:lpstr>Banca dello Stato</vt:lpstr>
      <vt:lpstr>Gestione del sistema dei pagamenti</vt:lpstr>
      <vt:lpstr>Presentazione standard di PowerPoint</vt:lpstr>
      <vt:lpstr>Pagamenti internazionali e riserve ufficiali</vt:lpstr>
      <vt:lpstr>Statistiche e ricerca economica</vt:lpstr>
      <vt:lpstr>Il bilancio della BCE</vt:lpstr>
      <vt:lpstr>Il bilancio della BCE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SARI  Politica Economica  Paolo Paesani</dc:title>
  <dc:creator>Paolo</dc:creator>
  <cp:lastModifiedBy>paolo paesani</cp:lastModifiedBy>
  <cp:revision>310</cp:revision>
  <dcterms:created xsi:type="dcterms:W3CDTF">2020-03-17T15:33:48Z</dcterms:created>
  <dcterms:modified xsi:type="dcterms:W3CDTF">2023-04-21T05:22:12Z</dcterms:modified>
</cp:coreProperties>
</file>