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98" r:id="rId3"/>
    <p:sldId id="289" r:id="rId4"/>
    <p:sldId id="290" r:id="rId5"/>
    <p:sldId id="293" r:id="rId6"/>
    <p:sldId id="291" r:id="rId7"/>
    <p:sldId id="296" r:id="rId8"/>
    <p:sldId id="292" r:id="rId9"/>
    <p:sldId id="304" r:id="rId10"/>
    <p:sldId id="305" r:id="rId11"/>
    <p:sldId id="306" r:id="rId12"/>
    <p:sldId id="307" r:id="rId13"/>
    <p:sldId id="303" r:id="rId14"/>
    <p:sldId id="308" r:id="rId15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53" autoAdjust="0"/>
    <p:restoredTop sz="94660"/>
  </p:normalViewPr>
  <p:slideViewPr>
    <p:cSldViewPr snapToGrid="0">
      <p:cViewPr varScale="1">
        <p:scale>
          <a:sx n="69" d="100"/>
          <a:sy n="69" d="100"/>
        </p:scale>
        <p:origin x="51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8136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820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468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6905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8507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4096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7965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26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048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591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0049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262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lsole24ore.com/art/il-moltiplicatore-monetario-non-e-strumento-giusto-sterilizzare-debiti-pubblici-AEDi2RUB" TargetMode="External"/><Relationship Id="rId2" Type="http://schemas.openxmlformats.org/officeDocument/2006/relationships/hyperlink" Target="https://www.ilsole24ore.com/art/l-euro-digitale-e-l-occasione-ridurre-debiti-pubblici-senza-generare-inflazione-AE9P7BTB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hyperlink" Target="https://www.ilsole24ore.com/art/la-possibile-rivoluzione-dell-euro-digitale-e-nuovi-parametri-riferimento-AEhhV3VB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65977"/>
          </a:xfrm>
        </p:spPr>
        <p:txBody>
          <a:bodyPr>
            <a:normAutofit/>
          </a:bodyPr>
          <a:lstStyle/>
          <a:p>
            <a:r>
              <a:rPr lang="it-IT" sz="4200" dirty="0" smtClean="0"/>
              <a:t>Politica economica</a:t>
            </a:r>
            <a:br>
              <a:rPr lang="it-IT" sz="4200" dirty="0" smtClean="0"/>
            </a:br>
            <a:r>
              <a:rPr lang="it-IT" sz="4200" dirty="0" smtClean="0"/>
              <a:t>Lezione 21.23</a:t>
            </a:r>
            <a:br>
              <a:rPr lang="it-IT" sz="4200" dirty="0" smtClean="0"/>
            </a:b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 smtClean="0"/>
              <a:t>Teorie </a:t>
            </a:r>
            <a:r>
              <a:rPr lang="it-IT" sz="4200" smtClean="0"/>
              <a:t>monetarie 1</a:t>
            </a: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Paolo Paesani</a:t>
            </a:r>
          </a:p>
          <a:p>
            <a:r>
              <a:rPr lang="it-IT" dirty="0"/>
              <a:t>DEF Tor Vergata</a:t>
            </a:r>
          </a:p>
        </p:txBody>
      </p:sp>
    </p:spTree>
    <p:extLst>
      <p:ext uri="{BB962C8B-B14F-4D97-AF65-F5344CB8AC3E}">
        <p14:creationId xmlns:p14="http://schemas.microsoft.com/office/powerpoint/2010/main" val="25908574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Introduzione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Offerta di moneta</a:t>
            </a:r>
          </a:p>
          <a:p>
            <a:r>
              <a:rPr lang="it-IT" dirty="0" smtClean="0"/>
              <a:t>Variabili rilevanti, nozioni di base, i soggetti coinvolti</a:t>
            </a:r>
          </a:p>
          <a:p>
            <a:r>
              <a:rPr lang="it-IT" dirty="0" smtClean="0"/>
              <a:t>Visione ‘tradizionale’ del processo di creazione dell’offerta di moneta: il moltiplicatore monetario. </a:t>
            </a:r>
          </a:p>
          <a:p>
            <a:r>
              <a:rPr lang="it-IT" dirty="0" smtClean="0"/>
              <a:t>Limiti della visione tradizionale </a:t>
            </a:r>
          </a:p>
          <a:p>
            <a:r>
              <a:rPr lang="it-IT" dirty="0" smtClean="0"/>
              <a:t>L’analisi dell’o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94377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L’offerta di moneta: le variabili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Offerta di moneta: </a:t>
            </a:r>
            <a:r>
              <a:rPr lang="it-IT" dirty="0" smtClean="0">
                <a:solidFill>
                  <a:srgbClr val="FF0000"/>
                </a:solidFill>
              </a:rPr>
              <a:t>M = C + D</a:t>
            </a:r>
          </a:p>
          <a:p>
            <a:pPr lvl="1"/>
            <a:r>
              <a:rPr lang="it-IT" dirty="0" smtClean="0"/>
              <a:t>Depositi in conto corrente e a risparmio </a:t>
            </a:r>
          </a:p>
          <a:p>
            <a:endParaRPr lang="it-IT" dirty="0" smtClean="0"/>
          </a:p>
          <a:p>
            <a:r>
              <a:rPr lang="it-IT" dirty="0" smtClean="0"/>
              <a:t>Base monetaria: </a:t>
            </a:r>
            <a:r>
              <a:rPr lang="it-IT" dirty="0" smtClean="0">
                <a:solidFill>
                  <a:srgbClr val="FF0000"/>
                </a:solidFill>
              </a:rPr>
              <a:t>H = C + R</a:t>
            </a:r>
          </a:p>
          <a:p>
            <a:pPr lvl="1"/>
            <a:r>
              <a:rPr lang="it-IT" dirty="0" smtClean="0"/>
              <a:t>Riserve obbligatorie e libere</a:t>
            </a:r>
          </a:p>
          <a:p>
            <a:pPr lvl="1"/>
            <a:r>
              <a:rPr lang="it-IT" dirty="0" smtClean="0"/>
              <a:t>Central </a:t>
            </a:r>
            <a:r>
              <a:rPr lang="it-IT" dirty="0" err="1" smtClean="0"/>
              <a:t>Bank</a:t>
            </a:r>
            <a:r>
              <a:rPr lang="it-IT" dirty="0" smtClean="0"/>
              <a:t> Digital </a:t>
            </a:r>
            <a:r>
              <a:rPr lang="it-IT" dirty="0" err="1" smtClean="0"/>
              <a:t>Currency</a:t>
            </a:r>
            <a:r>
              <a:rPr lang="it-IT" dirty="0" smtClean="0"/>
              <a:t> (euro digitale)</a:t>
            </a:r>
          </a:p>
          <a:p>
            <a:endParaRPr lang="it-IT" dirty="0" smtClean="0"/>
          </a:p>
          <a:p>
            <a:r>
              <a:rPr lang="it-IT" dirty="0" smtClean="0"/>
              <a:t>Rapporto circolante - depositi: </a:t>
            </a:r>
            <a:r>
              <a:rPr lang="it-IT" dirty="0" smtClean="0">
                <a:solidFill>
                  <a:srgbClr val="FF0000"/>
                </a:solidFill>
              </a:rPr>
              <a:t>h = C/D </a:t>
            </a:r>
            <a:r>
              <a:rPr lang="it-IT" dirty="0"/>
              <a:t>(0 &lt; </a:t>
            </a:r>
            <a:r>
              <a:rPr lang="it-IT" dirty="0" smtClean="0"/>
              <a:t>h </a:t>
            </a:r>
            <a:r>
              <a:rPr lang="it-IT" dirty="0"/>
              <a:t>&lt; 1)</a:t>
            </a:r>
          </a:p>
          <a:p>
            <a:r>
              <a:rPr lang="it-IT" dirty="0" smtClean="0"/>
              <a:t>Rapporto riserve - depositi: </a:t>
            </a:r>
            <a:r>
              <a:rPr lang="it-IT" dirty="0" smtClean="0">
                <a:solidFill>
                  <a:srgbClr val="FF0000"/>
                </a:solidFill>
              </a:rPr>
              <a:t>j = R/D  </a:t>
            </a:r>
            <a:r>
              <a:rPr lang="it-IT" dirty="0" smtClean="0"/>
              <a:t>(0 &lt; j &lt; 1)</a:t>
            </a:r>
          </a:p>
        </p:txBody>
      </p:sp>
    </p:spTree>
    <p:extLst>
      <p:ext uri="{BB962C8B-B14F-4D97-AF65-F5344CB8AC3E}">
        <p14:creationId xmlns:p14="http://schemas.microsoft.com/office/powerpoint/2010/main" val="3241472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L’offerta di </a:t>
            </a:r>
            <a:r>
              <a:rPr lang="it-IT" dirty="0" smtClean="0"/>
              <a:t>moneta: nozioni preliminari, 1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La </a:t>
            </a:r>
            <a:r>
              <a:rPr lang="it-IT" dirty="0" smtClean="0">
                <a:solidFill>
                  <a:srgbClr val="FF0000"/>
                </a:solidFill>
              </a:rPr>
              <a:t>banca centrale controlla </a:t>
            </a:r>
            <a:r>
              <a:rPr lang="it-IT" dirty="0" smtClean="0"/>
              <a:t>la base monetaria (circolante + depositi bancari) in condizioni di monopolio. I </a:t>
            </a:r>
            <a:r>
              <a:rPr lang="it-IT" dirty="0" smtClean="0">
                <a:solidFill>
                  <a:srgbClr val="FF0000"/>
                </a:solidFill>
              </a:rPr>
              <a:t>contanti</a:t>
            </a:r>
            <a:r>
              <a:rPr lang="it-IT" dirty="0" smtClean="0"/>
              <a:t> servono per regolare i pagamenti </a:t>
            </a:r>
            <a:r>
              <a:rPr lang="it-IT" i="1" dirty="0" smtClean="0"/>
              <a:t>peer-to-peer</a:t>
            </a:r>
            <a:r>
              <a:rPr lang="it-IT" dirty="0" smtClean="0"/>
              <a:t> al dettaglio. Le </a:t>
            </a:r>
            <a:r>
              <a:rPr lang="it-IT" dirty="0" smtClean="0">
                <a:solidFill>
                  <a:srgbClr val="FF0000"/>
                </a:solidFill>
              </a:rPr>
              <a:t>riserve</a:t>
            </a:r>
            <a:r>
              <a:rPr lang="it-IT" dirty="0" smtClean="0"/>
              <a:t> bancarie servono per regolare i pagamenti interbancari.</a:t>
            </a:r>
          </a:p>
          <a:p>
            <a:endParaRPr lang="it-IT" dirty="0" smtClean="0"/>
          </a:p>
          <a:p>
            <a:r>
              <a:rPr lang="it-IT" dirty="0" smtClean="0"/>
              <a:t>Quando una banca concede un prestito, crea un deposito di pari ammontare (</a:t>
            </a:r>
            <a:r>
              <a:rPr lang="it-IT" dirty="0" smtClean="0">
                <a:solidFill>
                  <a:srgbClr val="FF0000"/>
                </a:solidFill>
              </a:rPr>
              <a:t>deposito attivo</a:t>
            </a:r>
            <a:r>
              <a:rPr lang="it-IT" dirty="0" smtClean="0"/>
              <a:t>). Quando il prestito viene speso da chi lo ha ricevuto, la banca erogante trasferisce riserve per un valore pari a quello del deposito che ha creato (</a:t>
            </a:r>
            <a:r>
              <a:rPr lang="it-IT" dirty="0" smtClean="0">
                <a:solidFill>
                  <a:srgbClr val="FF0000"/>
                </a:solidFill>
              </a:rPr>
              <a:t>deflusso di riserve</a:t>
            </a:r>
            <a:r>
              <a:rPr lang="it-IT" dirty="0" smtClean="0"/>
              <a:t>).</a:t>
            </a:r>
          </a:p>
          <a:p>
            <a:endParaRPr lang="it-IT" dirty="0" smtClean="0"/>
          </a:p>
          <a:p>
            <a:r>
              <a:rPr lang="it-IT" dirty="0" smtClean="0"/>
              <a:t>Quando una banca riceve un pagamento in entrata, crea una deposito di pari ammontare (</a:t>
            </a:r>
            <a:r>
              <a:rPr lang="it-IT" dirty="0" smtClean="0">
                <a:solidFill>
                  <a:srgbClr val="FF0000"/>
                </a:solidFill>
              </a:rPr>
              <a:t>deposito passivo</a:t>
            </a:r>
            <a:r>
              <a:rPr lang="it-IT" dirty="0" smtClean="0"/>
              <a:t>) a fonte del quale la sua scorta di riserve liquide aumenta (</a:t>
            </a:r>
            <a:r>
              <a:rPr lang="it-IT" dirty="0" smtClean="0">
                <a:solidFill>
                  <a:srgbClr val="FF0000"/>
                </a:solidFill>
              </a:rPr>
              <a:t>afflusso di riserve</a:t>
            </a:r>
            <a:r>
              <a:rPr lang="it-IT" dirty="0" smtClean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938678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L’offerta di </a:t>
            </a:r>
            <a:r>
              <a:rPr lang="it-IT" dirty="0" smtClean="0"/>
              <a:t>moneta: nozioni preliminari, 1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Se deflussi e afflussi di riserve si compensano, la liquidità della banca rimane costante. Se i deflussi superano gli afflussi, la liquidità della banca si riduce (</a:t>
            </a:r>
            <a:r>
              <a:rPr lang="it-IT" dirty="0" smtClean="0">
                <a:solidFill>
                  <a:srgbClr val="FF0000"/>
                </a:solidFill>
              </a:rPr>
              <a:t>deficit di liquidità</a:t>
            </a:r>
            <a:r>
              <a:rPr lang="it-IT" dirty="0" smtClean="0"/>
              <a:t>). </a:t>
            </a:r>
            <a:r>
              <a:rPr lang="it-IT" dirty="0"/>
              <a:t>Se </a:t>
            </a:r>
            <a:r>
              <a:rPr lang="it-IT" dirty="0" smtClean="0"/>
              <a:t>gli afflussi </a:t>
            </a:r>
            <a:r>
              <a:rPr lang="it-IT" dirty="0"/>
              <a:t>superano </a:t>
            </a:r>
            <a:r>
              <a:rPr lang="it-IT" dirty="0" smtClean="0"/>
              <a:t>i deflussi, </a:t>
            </a:r>
            <a:r>
              <a:rPr lang="it-IT" dirty="0"/>
              <a:t>la liquidità della banca </a:t>
            </a:r>
            <a:r>
              <a:rPr lang="it-IT" dirty="0" smtClean="0"/>
              <a:t>aumenta (</a:t>
            </a:r>
            <a:r>
              <a:rPr lang="it-IT" dirty="0" smtClean="0">
                <a:solidFill>
                  <a:srgbClr val="FF0000"/>
                </a:solidFill>
              </a:rPr>
              <a:t>surplus di liquidità</a:t>
            </a:r>
            <a:r>
              <a:rPr lang="it-IT" dirty="0" smtClean="0"/>
              <a:t>). </a:t>
            </a:r>
          </a:p>
          <a:p>
            <a:endParaRPr lang="it-IT" dirty="0" smtClean="0"/>
          </a:p>
          <a:p>
            <a:r>
              <a:rPr lang="it-IT" dirty="0" smtClean="0"/>
              <a:t>Nel </a:t>
            </a:r>
            <a:r>
              <a:rPr lang="it-IT" dirty="0" smtClean="0">
                <a:solidFill>
                  <a:srgbClr val="FF0000"/>
                </a:solidFill>
              </a:rPr>
              <a:t>mercato interbancario</a:t>
            </a:r>
            <a:r>
              <a:rPr lang="it-IT" dirty="0" smtClean="0"/>
              <a:t>, banche in deficit di liquidità prendono in prestito riserve da banche in surplus di liquidità.</a:t>
            </a:r>
          </a:p>
          <a:p>
            <a:endParaRPr lang="it-IT" dirty="0" smtClean="0"/>
          </a:p>
          <a:p>
            <a:r>
              <a:rPr lang="it-IT" dirty="0" smtClean="0"/>
              <a:t>La banca centrale regola la quantità complessiva di riserve bancarie attraverso la </a:t>
            </a:r>
            <a:r>
              <a:rPr lang="it-IT" dirty="0" smtClean="0">
                <a:solidFill>
                  <a:srgbClr val="FF0000"/>
                </a:solidFill>
              </a:rPr>
              <a:t>politica monetaria</a:t>
            </a:r>
            <a:r>
              <a:rPr lang="it-IT" dirty="0" smtClean="0"/>
              <a:t>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939502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Offerta di moneta: i soggetti coinvolti</a:t>
            </a:r>
            <a:endParaRPr lang="it-IT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7800" y="1995054"/>
            <a:ext cx="4310607" cy="345785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6391" y="2096655"/>
            <a:ext cx="5826048" cy="2660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717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4000" dirty="0" smtClean="0"/>
              <a:t>Il ‘moltiplicatore monetario’</a:t>
            </a:r>
            <a:endParaRPr lang="it-IT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1189182" y="1788680"/>
                <a:ext cx="10515600" cy="4351338"/>
              </a:xfrm>
            </p:spPr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𝐷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h𝐷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𝐷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</m:d>
                    <m:r>
                      <a:rPr lang="it-IT" b="0" i="1" smtClean="0">
                        <a:latin typeface="Cambria Math" panose="02040503050406030204" pitchFamily="18" charset="0"/>
                      </a:rPr>
                      <m:t>𝐷</m:t>
                    </m:r>
                  </m:oMath>
                </a14:m>
                <a:endParaRPr lang="it-IT" b="0" dirty="0" smtClean="0"/>
              </a:p>
              <a:p>
                <a:endParaRPr lang="it-IT" b="0" i="1" dirty="0" smtClean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𝐻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𝐶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h𝐷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𝑗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𝐷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h</m:t>
                        </m:r>
                      </m:e>
                    </m:d>
                    <m:r>
                      <a:rPr lang="it-IT" i="1">
                        <a:latin typeface="Cambria Math" panose="02040503050406030204" pitchFamily="18" charset="0"/>
                      </a:rPr>
                      <m:t>𝐷</m:t>
                    </m:r>
                  </m:oMath>
                </a14:m>
                <a:endParaRPr lang="it-IT" dirty="0" smtClean="0"/>
              </a:p>
              <a:p>
                <a:endParaRPr lang="it-IT" i="1" dirty="0" smtClean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𝑀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num>
                      <m:den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den>
                    </m:f>
                    <m:r>
                      <a:rPr lang="it-IT" i="1">
                        <a:latin typeface="Cambria Math" panose="02040503050406030204" pitchFamily="18" charset="0"/>
                      </a:rPr>
                      <m:t>𝐻</m:t>
                    </m:r>
                  </m:oMath>
                </a14:m>
                <a:endParaRPr lang="it-IT" dirty="0"/>
              </a:p>
              <a:p>
                <a:endParaRPr lang="it-IT" i="1" dirty="0" smtClean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𝑚</m:t>
                    </m:r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num>
                      <m:den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den>
                    </m:f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&gt;1</m:t>
                    </m:r>
                  </m:oMath>
                </a14:m>
                <a:endParaRPr lang="it-IT" dirty="0"/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189182" y="1788680"/>
                <a:ext cx="10515600" cy="4351338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834953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Moltiplicatore semplificato</a:t>
            </a:r>
            <a:endParaRPr lang="it-IT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it-IT" dirty="0" smtClean="0"/>
                  <a:t>Moltiplicatore «semplificato»</a:t>
                </a:r>
              </a:p>
              <a:p>
                <a:pPr lvl="1"/>
                <a:r>
                  <a:rPr lang="it-IT" dirty="0" smtClean="0"/>
                  <a:t>Economia senza contante: c = 0, h = 0, M = D, H = R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𝑀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it-IT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𝑗</m:t>
                        </m:r>
                      </m:den>
                    </m:f>
                    <m:r>
                      <a:rPr lang="it-IT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𝐻</m:t>
                    </m:r>
                    <m:r>
                      <a:rPr lang="it-IT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→∆</m:t>
                    </m:r>
                    <m:r>
                      <a:rPr lang="it-IT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𝑀</m:t>
                    </m:r>
                    <m:r>
                      <a:rPr lang="it-IT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</a:rPr>
                          <m:t>𝑗</m:t>
                        </m:r>
                      </m:den>
                    </m:f>
                    <m:r>
                      <a:rPr lang="it-IT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𝐻</m:t>
                    </m:r>
                  </m:oMath>
                </a14:m>
                <a:r>
                  <a:rPr lang="it-IT" b="0" i="1" dirty="0" smtClean="0">
                    <a:latin typeface="Cambria Math" panose="02040503050406030204" pitchFamily="18" charset="0"/>
                  </a:rPr>
                  <a:t> </a:t>
                </a:r>
              </a:p>
              <a:p>
                <a:r>
                  <a:rPr lang="it-IT" dirty="0" smtClean="0"/>
                  <a:t>La «meccanica del moltiplicatore monetario» visione tradizionale</a:t>
                </a:r>
              </a:p>
              <a:p>
                <a:pPr lvl="1"/>
                <a:r>
                  <a:rPr lang="it-IT" dirty="0" smtClean="0"/>
                  <a:t>BC presta </a:t>
                </a: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𝐻</m:t>
                    </m:r>
                  </m:oMath>
                </a14:m>
                <a:r>
                  <a:rPr lang="it-IT" dirty="0" smtClean="0"/>
                  <a:t> alla Banca A che, sulla base delle nuove riserve, presta </a:t>
                </a: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𝐻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𝑃</m:t>
                    </m:r>
                  </m:oMath>
                </a14:m>
                <a:r>
                  <a:rPr lang="it-IT" dirty="0" smtClean="0"/>
                  <a:t> all’impresa X, creando un deposito di pari ammontare (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deposito attivo</a:t>
                </a:r>
                <a:r>
                  <a:rPr lang="it-IT" dirty="0" smtClean="0"/>
                  <a:t>)</a:t>
                </a:r>
              </a:p>
              <a:p>
                <a:pPr lvl="1"/>
                <a:r>
                  <a:rPr lang="it-IT" dirty="0" smtClean="0"/>
                  <a:t>L’impresa X usa il 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prestito</a:t>
                </a:r>
                <a:r>
                  <a:rPr lang="it-IT" dirty="0" smtClean="0"/>
                  <a:t> per effettuare un 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pagamento</a:t>
                </a:r>
                <a:r>
                  <a:rPr lang="it-IT" dirty="0" smtClean="0"/>
                  <a:t> l’impresa Y suo fornitore che ha un conto presso la Banca B.</a:t>
                </a:r>
              </a:p>
              <a:p>
                <a:pPr lvl="1"/>
                <a:r>
                  <a:rPr lang="it-IT" dirty="0" smtClean="0"/>
                  <a:t>Quando il pagamento avviene, la Banca B vede aumentare i suoi depositi di un ammontare </a:t>
                </a: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𝐻</m:t>
                    </m:r>
                  </m:oMath>
                </a14:m>
                <a:r>
                  <a:rPr lang="it-IT" dirty="0" smtClean="0"/>
                  <a:t> 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(deposito passivo)</a:t>
                </a:r>
                <a:r>
                  <a:rPr lang="it-IT" dirty="0" smtClean="0"/>
                  <a:t> ne tiene una quota j a 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riserva</a:t>
                </a:r>
                <a:r>
                  <a:rPr lang="it-IT" dirty="0" smtClean="0"/>
                  <a:t> presso la banca centrale e usa il resto </a:t>
                </a:r>
                <a14:m>
                  <m:oMath xmlns:m="http://schemas.openxmlformats.org/officeDocument/2006/math">
                    <m:r>
                      <a:rPr lang="it-IT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(1−</m:t>
                    </m:r>
                    <m:r>
                      <m:rPr>
                        <m:sty m:val="p"/>
                      </m:rPr>
                      <a:rPr lang="it-IT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j</m:t>
                    </m:r>
                    <m:r>
                      <a:rPr lang="it-IT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  <m:r>
                      <a:rPr lang="it-IT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it-IT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𝐻</m:t>
                    </m:r>
                  </m:oMath>
                </a14:m>
                <a:r>
                  <a:rPr lang="it-IT" dirty="0" smtClean="0"/>
                  <a:t> come base per un nuovo prestito all’impresa Z …</a:t>
                </a:r>
              </a:p>
              <a:p>
                <a:pPr lvl="1"/>
                <a:r>
                  <a:rPr lang="it-IT" dirty="0" smtClean="0"/>
                  <a:t>E così  </a:t>
                </a:r>
                <a:r>
                  <a:rPr lang="it-IT" dirty="0" smtClean="0"/>
                  <a:t>via …</a:t>
                </a:r>
                <a:endParaRPr lang="it-IT" dirty="0"/>
              </a:p>
            </p:txBody>
          </p:sp>
        </mc:Choice>
        <mc:Fallback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2801" r="-23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829653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3800" dirty="0" smtClean="0"/>
              <a:t>Visione tradizionale del processo di creazione dell’offerta di moneta</a:t>
            </a:r>
            <a:endParaRPr lang="en-GB" sz="38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>
                <a:solidFill>
                  <a:srgbClr val="FF0000"/>
                </a:solidFill>
              </a:rPr>
              <a:t>I coefficienti chiave e il moltiplicatore sono costanti nel tempo </a:t>
            </a:r>
            <a:r>
              <a:rPr lang="it-IT" dirty="0"/>
              <a:t>e come tali possono essere utilizzati ai fini della politica monetaria</a:t>
            </a:r>
            <a:r>
              <a:rPr lang="it-IT" dirty="0" smtClean="0"/>
              <a:t>.</a:t>
            </a:r>
          </a:p>
          <a:p>
            <a:r>
              <a:rPr lang="it-IT" dirty="0" smtClean="0"/>
              <a:t>Un </a:t>
            </a:r>
            <a:r>
              <a:rPr lang="it-IT" dirty="0"/>
              <a:t>moltiplicatore stabile riflette un ambiente bancario e monetario stabile. </a:t>
            </a:r>
            <a:r>
              <a:rPr lang="it-IT" dirty="0" smtClean="0"/>
              <a:t>D</a:t>
            </a:r>
          </a:p>
          <a:p>
            <a:r>
              <a:rPr lang="it-IT" dirty="0" smtClean="0"/>
              <a:t>Fissando H </a:t>
            </a:r>
            <a:r>
              <a:rPr lang="it-IT" dirty="0"/>
              <a:t>e r (oltre alle altre prerogative e funzioni), la banca centrale controlla direttamente M. </a:t>
            </a:r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L'offerta </a:t>
            </a:r>
            <a:r>
              <a:rPr lang="it-IT" dirty="0">
                <a:solidFill>
                  <a:srgbClr val="FF0000"/>
                </a:solidFill>
              </a:rPr>
              <a:t>di moneta è esogena </a:t>
            </a:r>
            <a:r>
              <a:rPr lang="it-IT" dirty="0"/>
              <a:t>rispetto all'economia (posizione </a:t>
            </a:r>
            <a:r>
              <a:rPr lang="it-IT" dirty="0" err="1"/>
              <a:t>verticalista</a:t>
            </a:r>
            <a:r>
              <a:rPr lang="it-IT" dirty="0"/>
              <a:t>) e determina i tassi di interesse, il livello dei prezzi, il PIL nominale, il tasso di inflazione.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69817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Dalla visione tradizionale alla visione odierna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Secondo la visione </a:t>
            </a:r>
            <a:r>
              <a:rPr lang="it-IT" dirty="0" err="1" smtClean="0"/>
              <a:t>traidizonale</a:t>
            </a:r>
            <a:r>
              <a:rPr lang="it-IT" dirty="0" smtClean="0"/>
              <a:t>, la </a:t>
            </a:r>
            <a:r>
              <a:rPr lang="it-IT" dirty="0"/>
              <a:t>causalità va da H a M e i "depositi" creano i "prestiti" (intermediazione finanziaria e teoria della riserva frazionaria</a:t>
            </a:r>
            <a:r>
              <a:rPr lang="it-IT" dirty="0" smtClean="0"/>
              <a:t>).</a:t>
            </a:r>
          </a:p>
          <a:p>
            <a:endParaRPr lang="it-IT" dirty="0" smtClean="0"/>
          </a:p>
          <a:p>
            <a:r>
              <a:rPr lang="it-IT" dirty="0" smtClean="0"/>
              <a:t>𝑀</a:t>
            </a:r>
            <a:r>
              <a:rPr lang="it-IT" dirty="0"/>
              <a:t>=((1+𝑐))/((𝑐+𝑟+𝑒)) 𝐻=</a:t>
            </a:r>
            <a:r>
              <a:rPr lang="it-IT" dirty="0" smtClean="0"/>
              <a:t>𝑚𝐻</a:t>
            </a:r>
          </a:p>
          <a:p>
            <a:endParaRPr lang="it-IT" dirty="0" smtClean="0">
              <a:solidFill>
                <a:srgbClr val="FF0000"/>
              </a:solidFill>
            </a:endParaRPr>
          </a:p>
          <a:p>
            <a:r>
              <a:rPr lang="it-IT" dirty="0" smtClean="0">
                <a:solidFill>
                  <a:srgbClr val="FF0000"/>
                </a:solidFill>
              </a:rPr>
              <a:t>La </a:t>
            </a:r>
            <a:r>
              <a:rPr lang="it-IT" dirty="0">
                <a:solidFill>
                  <a:srgbClr val="FF0000"/>
                </a:solidFill>
              </a:rPr>
              <a:t>visione tradizionale sta </a:t>
            </a:r>
            <a:r>
              <a:rPr lang="it-IT" dirty="0" smtClean="0">
                <a:solidFill>
                  <a:srgbClr val="FF0000"/>
                </a:solidFill>
              </a:rPr>
              <a:t>‘passando </a:t>
            </a:r>
            <a:r>
              <a:rPr lang="it-IT" dirty="0">
                <a:solidFill>
                  <a:srgbClr val="FF0000"/>
                </a:solidFill>
              </a:rPr>
              <a:t>di </a:t>
            </a:r>
            <a:r>
              <a:rPr lang="it-IT" dirty="0" smtClean="0">
                <a:solidFill>
                  <a:srgbClr val="FF0000"/>
                </a:solidFill>
              </a:rPr>
              <a:t>moda’</a:t>
            </a:r>
            <a:r>
              <a:rPr lang="it-IT" dirty="0" smtClean="0"/>
              <a:t> </a:t>
            </a:r>
            <a:r>
              <a:rPr lang="it-IT" dirty="0"/>
              <a:t>a causa dell'innovazione finanziaria, della globalizzazione delle attività bancarie e finanziarie, dell'evoluzione degli strumenti di pagamento, della concentrazione bancaria. </a:t>
            </a:r>
            <a:endParaRPr lang="it-IT" dirty="0" smtClean="0"/>
          </a:p>
          <a:p>
            <a:endParaRPr lang="it-IT" dirty="0" smtClean="0"/>
          </a:p>
          <a:p>
            <a:r>
              <a:rPr lang="it-IT" dirty="0" smtClean="0"/>
              <a:t>Pertanto</a:t>
            </a:r>
            <a:r>
              <a:rPr lang="it-IT" dirty="0"/>
              <a:t>, il moltiplicatore monetario viene sostituito da altri conti.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38320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3800" dirty="0"/>
              <a:t>Visione </a:t>
            </a:r>
            <a:r>
              <a:rPr lang="it-IT" sz="3800" dirty="0" smtClean="0"/>
              <a:t>odierna del </a:t>
            </a:r>
            <a:r>
              <a:rPr lang="it-IT" sz="3800" dirty="0"/>
              <a:t>processo di creazione dell’offerta di moneta</a:t>
            </a:r>
            <a:endParaRPr lang="en-GB" sz="38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>
                <a:solidFill>
                  <a:srgbClr val="FF0000"/>
                </a:solidFill>
              </a:rPr>
              <a:t>I coefficienti chiave e il moltiplicatore sono instabili nel tempo </a:t>
            </a:r>
            <a:r>
              <a:rPr lang="it-IT" dirty="0"/>
              <a:t>e come tali non possono essere utilizzati ai fini della politica monetaria</a:t>
            </a:r>
            <a:r>
              <a:rPr lang="it-IT" dirty="0" smtClean="0"/>
              <a:t>.</a:t>
            </a:r>
          </a:p>
          <a:p>
            <a:r>
              <a:rPr lang="it-IT" dirty="0" smtClean="0"/>
              <a:t>Shock </a:t>
            </a:r>
            <a:r>
              <a:rPr lang="it-IT" dirty="0"/>
              <a:t>di diversa natura e l'innovazione finanziaria influenzano il contesto bancario e monetario, rendendolo instabile. </a:t>
            </a:r>
            <a:endParaRPr lang="it-IT" dirty="0" smtClean="0"/>
          </a:p>
          <a:p>
            <a:r>
              <a:rPr lang="it-IT" dirty="0" smtClean="0"/>
              <a:t>La </a:t>
            </a:r>
            <a:r>
              <a:rPr lang="it-IT" dirty="0"/>
              <a:t>banca centrale fornisce alle banche l'H di cui hanno bisogno per svolgere le loro </a:t>
            </a:r>
            <a:r>
              <a:rPr lang="it-IT" dirty="0" smtClean="0"/>
              <a:t>attività, data la loro propensione a prestare. Nel </a:t>
            </a:r>
            <a:r>
              <a:rPr lang="it-IT" dirty="0"/>
              <a:t>migliore dei casi, può sperare di influenzare M indirettamente, fissando i tassi di interesse ufficiali. </a:t>
            </a:r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L'offerta </a:t>
            </a:r>
            <a:r>
              <a:rPr lang="it-IT" dirty="0">
                <a:solidFill>
                  <a:srgbClr val="FF0000"/>
                </a:solidFill>
              </a:rPr>
              <a:t>di moneta è endogena</a:t>
            </a:r>
            <a:r>
              <a:rPr lang="it-IT" dirty="0"/>
              <a:t> rispetto all'economia (posizione </a:t>
            </a:r>
            <a:r>
              <a:rPr lang="it-IT" dirty="0" err="1"/>
              <a:t>orizzontalista</a:t>
            </a:r>
            <a:r>
              <a:rPr lang="it-IT" dirty="0"/>
              <a:t>) ed è determinata dalla domanda di moneta (dato il PIL, i tassi di interesse, l'inflazione).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44972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3800" dirty="0"/>
              <a:t>Visione </a:t>
            </a:r>
            <a:r>
              <a:rPr lang="it-IT" sz="3800" dirty="0" smtClean="0"/>
              <a:t>odierna del </a:t>
            </a:r>
            <a:r>
              <a:rPr lang="it-IT" sz="3800" dirty="0"/>
              <a:t>processo di creazione dell’offerta di moneta</a:t>
            </a:r>
            <a:endParaRPr lang="en-GB" sz="38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>
                <a:solidFill>
                  <a:srgbClr val="FF0000"/>
                </a:solidFill>
              </a:rPr>
              <a:t>I coefficienti chiave e il moltiplicatore sono instabili nel tempo </a:t>
            </a:r>
            <a:r>
              <a:rPr lang="it-IT" dirty="0"/>
              <a:t>e come tali non possono essere utilizzati ai fini della politica monetaria</a:t>
            </a:r>
            <a:r>
              <a:rPr lang="it-IT" dirty="0" smtClean="0"/>
              <a:t>.</a:t>
            </a:r>
          </a:p>
          <a:p>
            <a:r>
              <a:rPr lang="it-IT" dirty="0" smtClean="0"/>
              <a:t>Shock </a:t>
            </a:r>
            <a:r>
              <a:rPr lang="it-IT" dirty="0"/>
              <a:t>di diversa natura e l'innovazione finanziaria influenzano il contesto bancario e monetario, rendendolo instabile. </a:t>
            </a:r>
            <a:endParaRPr lang="it-IT" dirty="0" smtClean="0"/>
          </a:p>
          <a:p>
            <a:r>
              <a:rPr lang="it-IT" dirty="0" smtClean="0"/>
              <a:t>La </a:t>
            </a:r>
            <a:r>
              <a:rPr lang="it-IT" dirty="0"/>
              <a:t>banca centrale fornisce alle banche l'H di cui hanno bisogno per svolgere le loro </a:t>
            </a:r>
            <a:r>
              <a:rPr lang="it-IT" dirty="0" smtClean="0"/>
              <a:t>attività, data la loro propensione a prestare. Nel </a:t>
            </a:r>
            <a:r>
              <a:rPr lang="it-IT" dirty="0"/>
              <a:t>migliore dei casi, può sperare di influenzare M indirettamente, fissando i tassi di interesse ufficiali. </a:t>
            </a:r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L'offerta </a:t>
            </a:r>
            <a:r>
              <a:rPr lang="it-IT" dirty="0">
                <a:solidFill>
                  <a:srgbClr val="FF0000"/>
                </a:solidFill>
              </a:rPr>
              <a:t>di moneta è endogena</a:t>
            </a:r>
            <a:r>
              <a:rPr lang="it-IT" dirty="0"/>
              <a:t> rispetto all'economia (posizione </a:t>
            </a:r>
            <a:r>
              <a:rPr lang="it-IT" dirty="0" err="1"/>
              <a:t>orizzontalista</a:t>
            </a:r>
            <a:r>
              <a:rPr lang="it-IT" dirty="0"/>
              <a:t>) ed è determinata dalla domanda di moneta (dato il PIL, i tassi di interesse, l'inflazione</a:t>
            </a:r>
            <a:r>
              <a:rPr lang="it-IT" dirty="0" smtClean="0"/>
              <a:t>).</a:t>
            </a:r>
          </a:p>
          <a:p>
            <a:r>
              <a:rPr lang="it-IT" dirty="0"/>
              <a:t>La causalità va da M a H e i "prestiti" creano "depositi" (teoria della creazione del credito bancario</a:t>
            </a:r>
            <a:r>
              <a:rPr lang="it-IT" dirty="0" smtClean="0"/>
              <a:t>)</a:t>
            </a:r>
          </a:p>
          <a:p>
            <a:r>
              <a:rPr lang="it-IT" dirty="0" smtClean="0"/>
              <a:t>𝐻</a:t>
            </a:r>
            <a:r>
              <a:rPr lang="it-IT" dirty="0"/>
              <a:t>=((𝑐+𝑟+𝑒))/((1+𝑐</a:t>
            </a:r>
            <a:r>
              <a:rPr lang="it-IT" dirty="0" smtClean="0"/>
              <a:t>))M, H=1</a:t>
            </a:r>
            <a:r>
              <a:rPr lang="it-IT" dirty="0"/>
              <a:t>/𝑚 𝑀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74865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9576" y="692697"/>
            <a:ext cx="7990690" cy="5086325"/>
          </a:xfrm>
          <a:prstGeom prst="rect">
            <a:avLst/>
          </a:prstGeom>
        </p:spPr>
      </p:pic>
      <p:sp>
        <p:nvSpPr>
          <p:cNvPr id="5" name="Rettangolo 4"/>
          <p:cNvSpPr/>
          <p:nvPr/>
        </p:nvSpPr>
        <p:spPr>
          <a:xfrm>
            <a:off x="3403729" y="6237312"/>
            <a:ext cx="57423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/>
              <a:t>https://www.pragcap.com/r-i-p-the-money-multiplier/</a:t>
            </a:r>
          </a:p>
        </p:txBody>
      </p:sp>
    </p:spTree>
    <p:extLst>
      <p:ext uri="{BB962C8B-B14F-4D97-AF65-F5344CB8AC3E}">
        <p14:creationId xmlns:p14="http://schemas.microsoft.com/office/powerpoint/2010/main" val="762339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Approfondimento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Visioni </a:t>
            </a:r>
            <a:r>
              <a:rPr lang="it-IT" dirty="0" smtClean="0"/>
              <a:t>a confronto: </a:t>
            </a:r>
          </a:p>
          <a:p>
            <a:pPr lvl="0"/>
            <a:r>
              <a:rPr lang="it-IT" dirty="0"/>
              <a:t>Becchetti Cozzi 1 </a:t>
            </a:r>
            <a:r>
              <a:rPr lang="it-IT" u="sng" dirty="0">
                <a:hlinkClick r:id="rId2"/>
              </a:rPr>
              <a:t>L’euro digitale è l’occasione per ridurre i debiti pubblici senza generare inflazione - Il Sole 24 ORE</a:t>
            </a:r>
            <a:endParaRPr lang="it-IT" dirty="0"/>
          </a:p>
          <a:p>
            <a:pPr lvl="0"/>
            <a:r>
              <a:rPr lang="it-IT" dirty="0" err="1"/>
              <a:t>Cesaratto</a:t>
            </a:r>
            <a:r>
              <a:rPr lang="it-IT" dirty="0"/>
              <a:t> </a:t>
            </a:r>
            <a:r>
              <a:rPr lang="it-IT" u="sng" dirty="0">
                <a:hlinkClick r:id="rId3"/>
              </a:rPr>
              <a:t>Il moltiplicatore monetario non è lo strumento giusto per sterilizzare i debiti pubblici - Il Sole 24 ORE</a:t>
            </a:r>
            <a:endParaRPr lang="it-IT" dirty="0"/>
          </a:p>
          <a:p>
            <a:pPr lvl="0"/>
            <a:r>
              <a:rPr lang="it-IT" dirty="0"/>
              <a:t>Becchetti Cozzi 2 </a:t>
            </a:r>
            <a:r>
              <a:rPr lang="it-IT" u="sng" dirty="0">
                <a:hlinkClick r:id="rId4"/>
              </a:rPr>
              <a:t>La possibile rivoluzione dell’euro digitale e nuovi parametri di riferimento - Il Sole 24 ORE</a:t>
            </a:r>
            <a:endParaRPr lang="it-IT" dirty="0"/>
          </a:p>
          <a:p>
            <a:endParaRPr lang="it-IT" dirty="0" smtClean="0"/>
          </a:p>
          <a:p>
            <a:endParaRPr lang="it-IT" dirty="0" smtClean="0"/>
          </a:p>
          <a:p>
            <a:pPr lvl="1"/>
            <a:endParaRPr lang="it-IT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85457" y="1690688"/>
            <a:ext cx="2924634" cy="4598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27078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6161</TotalTime>
  <Words>935</Words>
  <Application>Microsoft Office PowerPoint</Application>
  <PresentationFormat>Widescreen</PresentationFormat>
  <Paragraphs>82</Paragraphs>
  <Slides>14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Tema di Office</vt:lpstr>
      <vt:lpstr>Politica economica Lezione 21.23  Teorie monetarie 1</vt:lpstr>
      <vt:lpstr>Introduzione</vt:lpstr>
      <vt:lpstr>L’offerta di moneta: le variabili </vt:lpstr>
      <vt:lpstr>L’offerta di moneta: nozioni preliminari, 1</vt:lpstr>
      <vt:lpstr>L’offerta di moneta: nozioni preliminari, 1</vt:lpstr>
      <vt:lpstr>Offerta di moneta: i soggetti coinvolti</vt:lpstr>
      <vt:lpstr>Il ‘moltiplicatore monetario’</vt:lpstr>
      <vt:lpstr>Moltiplicatore semplificato</vt:lpstr>
      <vt:lpstr>Visione tradizionale del processo di creazione dell’offerta di moneta</vt:lpstr>
      <vt:lpstr>Dalla visione tradizionale alla visione odierna</vt:lpstr>
      <vt:lpstr>Visione odierna del processo di creazione dell’offerta di moneta</vt:lpstr>
      <vt:lpstr>Visione odierna del processo di creazione dell’offerta di moneta</vt:lpstr>
      <vt:lpstr>Presentazione standard di PowerPoint</vt:lpstr>
      <vt:lpstr>Approfondimento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SARI  Politica Economica  Paolo Paesani</dc:title>
  <dc:creator>Paolo</dc:creator>
  <cp:lastModifiedBy>paolo paesani</cp:lastModifiedBy>
  <cp:revision>316</cp:revision>
  <dcterms:created xsi:type="dcterms:W3CDTF">2020-03-17T15:33:48Z</dcterms:created>
  <dcterms:modified xsi:type="dcterms:W3CDTF">2023-04-25T08:44:20Z</dcterms:modified>
</cp:coreProperties>
</file>