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275" r:id="rId3"/>
    <p:sldId id="281" r:id="rId4"/>
    <p:sldId id="282" r:id="rId5"/>
    <p:sldId id="283" r:id="rId6"/>
    <p:sldId id="287" r:id="rId7"/>
    <p:sldId id="284" r:id="rId8"/>
    <p:sldId id="285" r:id="rId9"/>
    <p:sldId id="286" r:id="rId10"/>
    <p:sldId id="288" r:id="rId11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53" autoAdjust="0"/>
    <p:restoredTop sz="94660"/>
  </p:normalViewPr>
  <p:slideViewPr>
    <p:cSldViewPr snapToGrid="0">
      <p:cViewPr varScale="1">
        <p:scale>
          <a:sx n="69" d="100"/>
          <a:sy n="69" d="100"/>
        </p:scale>
        <p:origin x="51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8136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8208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34687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36905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8507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24096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77965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7265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41048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7591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20049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42625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865977"/>
          </a:xfrm>
        </p:spPr>
        <p:txBody>
          <a:bodyPr>
            <a:normAutofit/>
          </a:bodyPr>
          <a:lstStyle/>
          <a:p>
            <a:r>
              <a:rPr lang="it-IT" sz="4200" dirty="0" smtClean="0"/>
              <a:t>Politica economica</a:t>
            </a:r>
            <a:br>
              <a:rPr lang="it-IT" sz="4200" dirty="0" smtClean="0"/>
            </a:br>
            <a:r>
              <a:rPr lang="it-IT" sz="4200" smtClean="0"/>
              <a:t>Lezione </a:t>
            </a:r>
            <a:r>
              <a:rPr lang="it-IT" sz="4200" smtClean="0"/>
              <a:t>22.23</a:t>
            </a:r>
            <a:r>
              <a:rPr lang="it-IT" sz="4200" dirty="0" smtClean="0"/>
              <a:t/>
            </a:r>
            <a:br>
              <a:rPr lang="it-IT" sz="4200" dirty="0" smtClean="0"/>
            </a:br>
            <a:r>
              <a:rPr lang="it-IT" sz="4200" dirty="0"/>
              <a:t/>
            </a:r>
            <a:br>
              <a:rPr lang="it-IT" sz="4200" dirty="0"/>
            </a:br>
            <a:r>
              <a:rPr lang="it-IT" sz="4200" dirty="0" smtClean="0"/>
              <a:t>Teorie monetarie 2</a:t>
            </a:r>
            <a:endParaRPr lang="it-IT" sz="42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it-IT" dirty="0"/>
          </a:p>
          <a:p>
            <a:r>
              <a:rPr lang="it-IT" dirty="0"/>
              <a:t>Paolo Paesani</a:t>
            </a:r>
          </a:p>
          <a:p>
            <a:r>
              <a:rPr lang="it-IT" dirty="0"/>
              <a:t>DEF Tor Vergata</a:t>
            </a:r>
          </a:p>
        </p:txBody>
      </p:sp>
    </p:spTree>
    <p:extLst>
      <p:ext uri="{BB962C8B-B14F-4D97-AF65-F5344CB8AC3E}">
        <p14:creationId xmlns:p14="http://schemas.microsoft.com/office/powerpoint/2010/main" val="25908574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Moneta: visioni </a:t>
            </a:r>
            <a:r>
              <a:rPr lang="it-IT" dirty="0" smtClean="0"/>
              <a:t>a confronto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t-IT" dirty="0" smtClean="0"/>
              <a:t>La </a:t>
            </a:r>
            <a:r>
              <a:rPr lang="it-IT" dirty="0" smtClean="0">
                <a:solidFill>
                  <a:srgbClr val="FF0000"/>
                </a:solidFill>
              </a:rPr>
              <a:t>moneta nella visione dell’economia neoclassica</a:t>
            </a:r>
            <a:r>
              <a:rPr lang="it-IT" dirty="0" smtClean="0"/>
              <a:t>: la moneta è principalmente intermediario degli scambi e mezzo di pagamento, è una </a:t>
            </a:r>
            <a:r>
              <a:rPr lang="it-IT" dirty="0" smtClean="0">
                <a:solidFill>
                  <a:srgbClr val="FF0000"/>
                </a:solidFill>
              </a:rPr>
              <a:t>«creatura» del mercato </a:t>
            </a:r>
            <a:r>
              <a:rPr lang="it-IT" dirty="0" smtClean="0"/>
              <a:t>(«Dai buoi a </a:t>
            </a:r>
            <a:r>
              <a:rPr lang="it-IT" dirty="0" err="1" smtClean="0"/>
              <a:t>bitcoin</a:t>
            </a:r>
            <a:r>
              <a:rPr lang="it-IT" dirty="0" smtClean="0"/>
              <a:t>») inventata per ridurre i costi di transazione. Come tale, la moneta è un «oggetto», una merce che circola insieme alle altre e che è possibile quantificare/standardizzare. Variazioni nell’offerta e nella domanda di moneta non hanno effetti permanenti sull’economia «reale» (produzione, distribuzione, occupazione ecc.) ma solo sul livello generale dei prezzi e sulle altre variabili in termini nominali – </a:t>
            </a:r>
            <a:r>
              <a:rPr lang="it-IT" dirty="0" smtClean="0">
                <a:solidFill>
                  <a:srgbClr val="FF0000"/>
                </a:solidFill>
              </a:rPr>
              <a:t>neutralità della moneta</a:t>
            </a:r>
            <a:r>
              <a:rPr lang="it-IT" dirty="0" smtClean="0"/>
              <a:t>.  </a:t>
            </a:r>
          </a:p>
          <a:p>
            <a:endParaRPr lang="it-IT" dirty="0" smtClean="0"/>
          </a:p>
          <a:p>
            <a:r>
              <a:rPr lang="it-IT" dirty="0" smtClean="0"/>
              <a:t>La </a:t>
            </a:r>
            <a:r>
              <a:rPr lang="it-IT" dirty="0" smtClean="0">
                <a:solidFill>
                  <a:srgbClr val="FF0000"/>
                </a:solidFill>
              </a:rPr>
              <a:t>moneta nella visione di Keynes</a:t>
            </a:r>
            <a:r>
              <a:rPr lang="it-IT" dirty="0" smtClean="0"/>
              <a:t>: </a:t>
            </a:r>
            <a:r>
              <a:rPr lang="it-IT" dirty="0"/>
              <a:t>la moneta è principalmente </a:t>
            </a:r>
            <a:r>
              <a:rPr lang="it-IT" dirty="0" smtClean="0"/>
              <a:t>unità di conto e riserva di valore. E’ </a:t>
            </a:r>
            <a:r>
              <a:rPr lang="it-IT" dirty="0"/>
              <a:t>una </a:t>
            </a:r>
            <a:r>
              <a:rPr lang="it-IT" dirty="0">
                <a:solidFill>
                  <a:srgbClr val="FF0000"/>
                </a:solidFill>
              </a:rPr>
              <a:t>«creatura» </a:t>
            </a:r>
            <a:r>
              <a:rPr lang="it-IT" dirty="0" smtClean="0">
                <a:solidFill>
                  <a:srgbClr val="FF0000"/>
                </a:solidFill>
              </a:rPr>
              <a:t>dello «Stato</a:t>
            </a:r>
            <a:r>
              <a:rPr lang="it-IT" dirty="0" smtClean="0"/>
              <a:t>» inventata </a:t>
            </a:r>
            <a:r>
              <a:rPr lang="it-IT" dirty="0"/>
              <a:t>per </a:t>
            </a:r>
            <a:r>
              <a:rPr lang="it-IT" dirty="0" smtClean="0"/>
              <a:t>regolare i rapporti economici tra l’autorità e i cittadini e per agevolare le attività economiche. E’ un «segno», utilizzato per registrare e tenere memoria dei «rapporti» economici. </a:t>
            </a:r>
            <a:r>
              <a:rPr lang="it-IT" dirty="0"/>
              <a:t>Variazioni nell’offerta e nella domanda di moneta </a:t>
            </a:r>
            <a:r>
              <a:rPr lang="it-IT" dirty="0" smtClean="0"/>
              <a:t>possono avere </a:t>
            </a:r>
            <a:r>
              <a:rPr lang="it-IT" dirty="0"/>
              <a:t>effetti permanenti sull’economia «reale» </a:t>
            </a:r>
            <a:r>
              <a:rPr lang="it-IT" dirty="0" smtClean="0"/>
              <a:t>(economia monetaria di produzione) oltre che sul livello dei prezzi e le altre variabili espresse in termini nominali – </a:t>
            </a:r>
            <a:r>
              <a:rPr lang="it-IT" dirty="0" smtClean="0">
                <a:solidFill>
                  <a:srgbClr val="FF0000"/>
                </a:solidFill>
              </a:rPr>
              <a:t>non</a:t>
            </a:r>
            <a:r>
              <a:rPr lang="it-IT" dirty="0" smtClean="0"/>
              <a:t> </a:t>
            </a:r>
            <a:r>
              <a:rPr lang="it-IT" dirty="0" smtClean="0">
                <a:solidFill>
                  <a:srgbClr val="FF0000"/>
                </a:solidFill>
              </a:rPr>
              <a:t>neutralità </a:t>
            </a:r>
            <a:r>
              <a:rPr lang="it-IT" dirty="0">
                <a:solidFill>
                  <a:srgbClr val="FF0000"/>
                </a:solidFill>
              </a:rPr>
              <a:t>della moneta</a:t>
            </a:r>
            <a:r>
              <a:rPr lang="it-IT" dirty="0" smtClean="0"/>
              <a:t>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1635003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Visione neoclassica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 = </a:t>
            </a:r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it-IT" baseline="-250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</a:t>
            </a:r>
          </a:p>
          <a:p>
            <a:pPr lvl="1"/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Funzione di tecnologia, preferenze, dotazione dei fattori (</a:t>
            </a:r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Cap. 4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 lvl="1"/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Dal mercato del lavoro al reddito di piena occupazione</a:t>
            </a:r>
            <a:endParaRPr lang="it-IT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it-IT" baseline="-250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</a:t>
            </a:r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= C (</a:t>
            </a:r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it-IT" baseline="-250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</a:t>
            </a:r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r) + I (r)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lvl="1"/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Equilibrio nel mercato dei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beni e nel mercato finanziario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Cap. 5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it-IT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it-IT" baseline="-25000" dirty="0" smtClean="0">
                <a:latin typeface="Calibri" panose="020F0502020204030204" pitchFamily="34" charset="0"/>
                <a:cs typeface="Calibri" panose="020F0502020204030204" pitchFamily="34" charset="0"/>
              </a:rPr>
              <a:t>PO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- C (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it-IT" baseline="-25000" dirty="0" smtClean="0">
                <a:latin typeface="Calibri" panose="020F0502020204030204" pitchFamily="34" charset="0"/>
                <a:cs typeface="Calibri" panose="020F0502020204030204" pitchFamily="34" charset="0"/>
              </a:rPr>
              <a:t>PO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r) = I (r)</a:t>
            </a:r>
          </a:p>
          <a:p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 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it-IT" baseline="-250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</a:t>
            </a:r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r) = I (r)</a:t>
            </a:r>
          </a:p>
          <a:p>
            <a:pPr lvl="1"/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Equilibrio nel mercato dei prestiti (mercato finanziario: obbligazioni, azioni)</a:t>
            </a:r>
          </a:p>
          <a:p>
            <a:pPr lvl="1"/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S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it-IT" baseline="-25000" dirty="0" smtClean="0">
                <a:latin typeface="Calibri" panose="020F0502020204030204" pitchFamily="34" charset="0"/>
                <a:cs typeface="Calibri" panose="020F0502020204030204" pitchFamily="34" charset="0"/>
              </a:rPr>
              <a:t>PO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r) =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offerta di prestiti e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I(r) =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domanda di prestiti </a:t>
            </a:r>
            <a:endParaRPr lang="it-IT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Il tasso d’interesse di equilibrio uguaglia la domanda e l’offerta di prestiti e, simultaneamente la domanda e l’offerta di beni di piena occupazione (legge di </a:t>
            </a:r>
            <a:r>
              <a:rPr lang="it-IT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Say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 lvl="1"/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Tasso d’interesse è un fenomeno reale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858229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La moneta nella visione </a:t>
            </a:r>
            <a:r>
              <a:rPr lang="it-IT" dirty="0" smtClean="0"/>
              <a:t>neoclassica: TQM, 1</a:t>
            </a:r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r>
                  <a:rPr lang="it-IT" dirty="0" smtClean="0">
                    <a:solidFill>
                      <a:srgbClr val="FF0000"/>
                    </a:solidFill>
                  </a:rPr>
                  <a:t>MV = PY</a:t>
                </a:r>
              </a:p>
              <a:p>
                <a:pPr lvl="1"/>
                <a:r>
                  <a:rPr lang="it-IT" dirty="0" smtClean="0"/>
                  <a:t>V = velocità di circolazione della moneta </a:t>
                </a:r>
                <a:r>
                  <a:rPr lang="it-IT" dirty="0"/>
                  <a:t>(moneta come </a:t>
                </a:r>
                <a:r>
                  <a:rPr lang="it-IT" dirty="0" smtClean="0"/>
                  <a:t>mezzo di pagamento)</a:t>
                </a:r>
              </a:p>
              <a:p>
                <a:pPr lvl="1"/>
                <a:r>
                  <a:rPr lang="it-IT" dirty="0" smtClean="0"/>
                  <a:t>MV = Domanda di beni in termini nominali</a:t>
                </a:r>
              </a:p>
              <a:p>
                <a:pPr lvl="1"/>
                <a:r>
                  <a:rPr lang="it-IT" dirty="0" smtClean="0"/>
                  <a:t>PY = Offerta di beni in termini nominali (PIL a prezzi correnti)</a:t>
                </a:r>
              </a:p>
              <a:p>
                <a:pPr lvl="1">
                  <a:spcBef>
                    <a:spcPts val="800"/>
                  </a:spcBef>
                  <a:spcAft>
                    <a:spcPts val="800"/>
                  </a:spcAft>
                </a:pPr>
                <a14:m>
                  <m:oMath xmlns:m="http://schemas.openxmlformats.org/officeDocument/2006/math">
                    <m:f>
                      <m:f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𝑃</m:t>
                        </m:r>
                      </m:num>
                      <m:den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den>
                    </m:f>
                    <m:r>
                      <a:rPr lang="it-IT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𝑀</m:t>
                        </m:r>
                      </m:num>
                      <m:den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den>
                    </m:f>
                    <m:r>
                      <a:rPr lang="it-IT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den>
                    </m:f>
                    <m:r>
                      <a:rPr lang="it-IT" b="0" i="1" smtClean="0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𝑌</m:t>
                        </m:r>
                      </m:num>
                      <m:den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𝑌</m:t>
                        </m:r>
                      </m:den>
                    </m:f>
                    <m:r>
                      <a:rPr lang="it-IT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𝑠𝑒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den>
                    </m:f>
                    <m:r>
                      <a:rPr lang="it-IT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𝑌</m:t>
                        </m:r>
                      </m:num>
                      <m:den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𝑌</m:t>
                        </m:r>
                      </m:den>
                    </m:f>
                    <m:r>
                      <a:rPr lang="it-IT" b="0" i="1" smtClean="0">
                        <a:latin typeface="Cambria Math" panose="02040503050406030204" pitchFamily="18" charset="0"/>
                      </a:rPr>
                      <m:t>=0 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𝑎𝑙𝑙𝑜𝑟𝑎</m:t>
                    </m:r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𝑃</m:t>
                        </m:r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</a:rPr>
                          <m:t>𝑃</m:t>
                        </m:r>
                      </m:den>
                    </m:f>
                    <m:r>
                      <a:rPr lang="it-IT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𝑀</m:t>
                        </m:r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</a:rPr>
                          <m:t>𝑀</m:t>
                        </m:r>
                      </m:den>
                    </m:f>
                  </m:oMath>
                </a14:m>
                <a:r>
                  <a:rPr lang="it-IT" dirty="0" smtClean="0"/>
                  <a:t> </a:t>
                </a:r>
              </a:p>
              <a:p>
                <a:pPr lvl="1"/>
                <a:r>
                  <a:rPr lang="it-IT" dirty="0" smtClean="0"/>
                  <a:t>TQM  </a:t>
                </a:r>
                <a:r>
                  <a:rPr lang="it-IT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↑M</a:t>
                </a:r>
                <a:r>
                  <a:rPr lang="it-IT" dirty="0">
                    <a:latin typeface="Calibri" panose="020F0502020204030204" pitchFamily="34" charset="0"/>
                    <a:cs typeface="Calibri" panose="020F0502020204030204" pitchFamily="34" charset="0"/>
                  </a:rPr>
                  <a:t> → </a:t>
                </a:r>
                <a:r>
                  <a:rPr lang="it-IT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↑P</a:t>
                </a:r>
                <a:r>
                  <a:rPr lang="it-IT" dirty="0">
                    <a:latin typeface="Calibri" panose="020F0502020204030204" pitchFamily="34" charset="0"/>
                    <a:cs typeface="Calibri" panose="020F0502020204030204" pitchFamily="34" charset="0"/>
                  </a:rPr>
                  <a:t> →</a:t>
                </a:r>
                <a:r>
                  <a:rPr lang="it-IT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↓1/P)</a:t>
                </a:r>
                <a:endParaRPr lang="it-IT" dirty="0" smtClean="0"/>
              </a:p>
              <a:p>
                <a:r>
                  <a:rPr lang="it-IT" dirty="0" smtClean="0">
                    <a:solidFill>
                      <a:srgbClr val="FF0000"/>
                    </a:solidFill>
                  </a:rPr>
                  <a:t>M = </a:t>
                </a:r>
                <a:r>
                  <a:rPr lang="it-IT" dirty="0" err="1" smtClean="0">
                    <a:solidFill>
                      <a:srgbClr val="FF0000"/>
                    </a:solidFill>
                  </a:rPr>
                  <a:t>kPY</a:t>
                </a:r>
                <a:endParaRPr lang="it-IT" dirty="0" smtClean="0">
                  <a:solidFill>
                    <a:srgbClr val="FF0000"/>
                  </a:solidFill>
                </a:endParaRPr>
              </a:p>
              <a:p>
                <a:pPr lvl="1"/>
                <a:r>
                  <a:rPr lang="it-IT" dirty="0" smtClean="0"/>
                  <a:t>k = coefficiente di giacenza media (moneta come scorta di potere d’acquisto)</a:t>
                </a:r>
              </a:p>
              <a:p>
                <a:pPr lvl="1"/>
                <a:r>
                  <a:rPr lang="it-IT" dirty="0" err="1" smtClean="0"/>
                  <a:t>kPY</a:t>
                </a:r>
                <a:r>
                  <a:rPr lang="it-IT" dirty="0" smtClean="0"/>
                  <a:t> = domanda di moneta per transazioni e precauzionale</a:t>
                </a:r>
              </a:p>
              <a:p>
                <a:pPr lvl="1"/>
                <a:r>
                  <a:rPr lang="it-IT" dirty="0" smtClean="0"/>
                  <a:t>Se 1/k = V le due versioni sono equivalenti</a:t>
                </a:r>
              </a:p>
              <a:p>
                <a:r>
                  <a:rPr lang="it-IT" dirty="0" smtClean="0">
                    <a:solidFill>
                      <a:srgbClr val="FF0000"/>
                    </a:solidFill>
                  </a:rPr>
                  <a:t>V, k e Y indipendenti da M</a:t>
                </a:r>
              </a:p>
              <a:p>
                <a:r>
                  <a:rPr lang="it-IT" dirty="0" smtClean="0">
                    <a:solidFill>
                      <a:srgbClr val="FF0000"/>
                    </a:solidFill>
                  </a:rPr>
                  <a:t>Prezzi flessibili</a:t>
                </a:r>
                <a:r>
                  <a:rPr lang="it-IT" dirty="0" smtClean="0"/>
                  <a:t>  </a:t>
                </a:r>
              </a:p>
              <a:p>
                <a:pPr lvl="1"/>
                <a:endParaRPr lang="it-IT" dirty="0"/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 t="-3501" b="-980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09288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74148"/>
          </a:xfrm>
        </p:spPr>
        <p:txBody>
          <a:bodyPr/>
          <a:lstStyle/>
          <a:p>
            <a:pPr algn="ctr"/>
            <a:r>
              <a:rPr lang="it-IT" dirty="0"/>
              <a:t>La moneta nella visione neoclassica: TQM, </a:t>
            </a:r>
            <a:r>
              <a:rPr lang="it-IT" dirty="0" smtClean="0"/>
              <a:t>2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9411" y="1588655"/>
            <a:ext cx="8951444" cy="4759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5428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TQM 2.0: Monetarismo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/>
              <a:t>Corrente del pensiero economico tra gli anni ‘60 e gli anni ‘80 del XX secolo, che ha ripreso la TQM come teoria della determinazione del reddito nominale (alternativa al moltiplicatore keynesiano).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Proposizioni fondamentali del monetarismo</a:t>
            </a:r>
          </a:p>
          <a:p>
            <a:pPr lvl="1"/>
            <a:r>
              <a:rPr lang="it-IT" dirty="0" smtClean="0"/>
              <a:t>Y tende al reddito naturale (piena occupazione + eventuali rigidità). </a:t>
            </a:r>
          </a:p>
          <a:p>
            <a:pPr lvl="1"/>
            <a:r>
              <a:rPr lang="it-IT" dirty="0" smtClean="0"/>
              <a:t>Lo stesso vale per l’occupazione e la disoccupazione (curva di Phillips verticale)</a:t>
            </a:r>
          </a:p>
          <a:p>
            <a:pPr lvl="1"/>
            <a:r>
              <a:rPr lang="it-IT" dirty="0" smtClean="0"/>
              <a:t>V è una funzione stabile del reddito e del tasso d’interesse</a:t>
            </a:r>
          </a:p>
          <a:p>
            <a:pPr lvl="1"/>
            <a:r>
              <a:rPr lang="it-IT" dirty="0" err="1" smtClean="0"/>
              <a:t>Ypo</a:t>
            </a:r>
            <a:r>
              <a:rPr lang="it-IT" dirty="0" smtClean="0"/>
              <a:t> e V sono indipendenti da M nel lungo periodo</a:t>
            </a:r>
          </a:p>
          <a:p>
            <a:pPr lvl="1"/>
            <a:r>
              <a:rPr lang="it-IT" dirty="0" smtClean="0"/>
              <a:t>L’inflazione è sempre un fenomeno monetario</a:t>
            </a:r>
          </a:p>
          <a:p>
            <a:pPr lvl="1"/>
            <a:r>
              <a:rPr lang="it-IT" dirty="0" smtClean="0"/>
              <a:t>La banca centrale controlla direttamente M e indirettamente P</a:t>
            </a:r>
          </a:p>
          <a:p>
            <a:pPr lvl="1"/>
            <a:r>
              <a:rPr lang="it-IT" dirty="0" smtClean="0"/>
              <a:t>La politica monetaria deve seguire una «regola semplice» per assicurare la stabilità dei prezzi (equazione 9, p. 312)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463038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Visione Keynesiana</a:t>
            </a:r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/>
              </a:bodyPr>
              <a:lstStyle/>
              <a:p>
                <a:r>
                  <a:rPr lang="it-IT" dirty="0" smtClean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Y = C + I</a:t>
                </a:r>
                <a:endParaRPr lang="it-IT" baseline="-25000" dirty="0" smtClean="0">
                  <a:solidFill>
                    <a:srgbClr val="FF0000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1"/>
                <a:r>
                  <a:rPr lang="it-IT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Reddito (e occupazione) sono funzione della domanda aggregata di beni (</a:t>
                </a:r>
                <a:r>
                  <a:rPr lang="it-IT" dirty="0" smtClean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Cap. 4</a:t>
                </a:r>
                <a:r>
                  <a:rPr lang="it-IT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</a:t>
                </a:r>
              </a:p>
              <a:p>
                <a:pPr lvl="1"/>
                <a:r>
                  <a:rPr lang="it-IT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Piena occupazione come «equilibrio limite»</a:t>
                </a:r>
                <a:endParaRPr lang="it-IT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it-IT" dirty="0" smtClean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Y </a:t>
                </a:r>
                <a:r>
                  <a:rPr lang="it-IT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= C (</a:t>
                </a:r>
                <a:r>
                  <a:rPr lang="it-IT" dirty="0" smtClean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Y) </a:t>
                </a:r>
                <a:r>
                  <a:rPr lang="it-IT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+ I </a:t>
                </a:r>
                <a:r>
                  <a:rPr lang="it-IT" dirty="0" smtClean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(i) = </a:t>
                </a:r>
                <a:r>
                  <a:rPr lang="it-IT" dirty="0" err="1" smtClean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cY</a:t>
                </a:r>
                <a:r>
                  <a:rPr lang="it-IT" dirty="0" smtClean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+ I(i),   0 &lt; c &lt; 1</a:t>
                </a:r>
                <a:r>
                  <a:rPr lang="it-IT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lang="it-IT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1"/>
                <a:r>
                  <a:rPr lang="it-IT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Equilibrio nel mercato dei beni (</a:t>
                </a:r>
                <a:r>
                  <a:rPr lang="it-IT" dirty="0" smtClean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Cap. 5</a:t>
                </a:r>
                <a:r>
                  <a:rPr lang="it-IT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𝑌</m:t>
                    </m:r>
                    <m:r>
                      <a:rPr lang="it-IT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  <m:f>
                      <m:fPr>
                        <m:ctrlPr>
                          <a:rPr lang="it-IT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it-IT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a:rPr lang="it-IT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1−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𝑐</m:t>
                        </m:r>
                      </m:den>
                    </m:f>
                    <m:r>
                      <a:rPr lang="it-IT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𝐼</m:t>
                    </m:r>
                    <m:r>
                      <a:rPr lang="it-IT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(</m:t>
                    </m:r>
                    <m:r>
                      <a:rPr lang="it-IT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𝑖</m:t>
                    </m:r>
                    <m:r>
                      <a:rPr lang="it-IT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)</m:t>
                    </m:r>
                  </m:oMath>
                </a14:m>
                <a:r>
                  <a:rPr lang="it-IT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Moltiplicatore</a:t>
                </a:r>
                <a:endParaRPr lang="it-IT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1"/>
                <a:r>
                  <a:rPr lang="it-IT" dirty="0" smtClean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S </a:t>
                </a:r>
                <a:r>
                  <a:rPr lang="it-IT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(</a:t>
                </a:r>
                <a:r>
                  <a:rPr lang="it-IT" dirty="0" smtClean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Y) </a:t>
                </a:r>
                <a:r>
                  <a:rPr lang="it-IT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= I </a:t>
                </a:r>
                <a:r>
                  <a:rPr lang="it-IT" dirty="0" smtClean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(i)</a:t>
                </a:r>
                <a:endParaRPr lang="it-IT" dirty="0">
                  <a:solidFill>
                    <a:srgbClr val="FF0000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1"/>
                <a:r>
                  <a:rPr lang="it-IT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Equilibrio nel mercato dei prestiti S dipende da Y che dipende da I che dipende da i </a:t>
                </a:r>
              </a:p>
              <a:p>
                <a:r>
                  <a:rPr lang="it-IT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E il tasso d’interesse da cosa dipende ? </a:t>
                </a:r>
              </a:p>
              <a:p>
                <a:pPr lvl="1"/>
                <a:r>
                  <a:rPr lang="it-IT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Il tasso d’interesse è un fenomeno monetario.</a:t>
                </a:r>
                <a:endParaRPr lang="it-IT" dirty="0"/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 t="-210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67487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La moneta nella visione keynesiana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M = M</a:t>
            </a:r>
            <a:r>
              <a:rPr lang="it-IT" baseline="-25000" dirty="0" smtClean="0">
                <a:solidFill>
                  <a:srgbClr val="FF0000"/>
                </a:solidFill>
              </a:rPr>
              <a:t>1</a:t>
            </a:r>
            <a:r>
              <a:rPr lang="it-IT" dirty="0" smtClean="0">
                <a:solidFill>
                  <a:srgbClr val="FF0000"/>
                </a:solidFill>
              </a:rPr>
              <a:t> + M</a:t>
            </a:r>
            <a:r>
              <a:rPr lang="it-IT" baseline="-25000" dirty="0" smtClean="0">
                <a:solidFill>
                  <a:srgbClr val="FF0000"/>
                </a:solidFill>
              </a:rPr>
              <a:t>2</a:t>
            </a:r>
          </a:p>
          <a:p>
            <a:pPr lvl="1"/>
            <a:r>
              <a:rPr lang="it-IT" dirty="0" smtClean="0"/>
              <a:t>La banca centrale controlla l’offerta di moneta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L = L</a:t>
            </a:r>
            <a:r>
              <a:rPr lang="it-IT" baseline="-25000" dirty="0" smtClean="0">
                <a:solidFill>
                  <a:srgbClr val="FF0000"/>
                </a:solidFill>
              </a:rPr>
              <a:t>1</a:t>
            </a:r>
            <a:r>
              <a:rPr lang="it-IT" dirty="0" smtClean="0">
                <a:solidFill>
                  <a:srgbClr val="FF0000"/>
                </a:solidFill>
              </a:rPr>
              <a:t>(Y) + L</a:t>
            </a:r>
            <a:r>
              <a:rPr lang="it-IT" baseline="-25000" dirty="0" smtClean="0">
                <a:solidFill>
                  <a:srgbClr val="FF0000"/>
                </a:solidFill>
              </a:rPr>
              <a:t>2</a:t>
            </a:r>
            <a:r>
              <a:rPr lang="it-IT" dirty="0" smtClean="0">
                <a:solidFill>
                  <a:srgbClr val="FF0000"/>
                </a:solidFill>
              </a:rPr>
              <a:t>(i)</a:t>
            </a:r>
          </a:p>
          <a:p>
            <a:pPr lvl="1"/>
            <a:r>
              <a:rPr lang="it-IT" dirty="0"/>
              <a:t>L</a:t>
            </a:r>
            <a:r>
              <a:rPr lang="it-IT" baseline="-25000" dirty="0"/>
              <a:t>1</a:t>
            </a:r>
            <a:r>
              <a:rPr lang="it-IT" dirty="0"/>
              <a:t>(Y)</a:t>
            </a:r>
            <a:r>
              <a:rPr lang="it-IT" dirty="0" smtClean="0"/>
              <a:t> = domanda di moneta per transazioni = Y/V</a:t>
            </a:r>
          </a:p>
          <a:p>
            <a:pPr lvl="1"/>
            <a:r>
              <a:rPr lang="it-IT" dirty="0" smtClean="0"/>
              <a:t>L</a:t>
            </a:r>
            <a:r>
              <a:rPr lang="it-IT" baseline="-25000" dirty="0" smtClean="0"/>
              <a:t>2</a:t>
            </a:r>
            <a:r>
              <a:rPr lang="it-IT" dirty="0" smtClean="0"/>
              <a:t>(i) = domanda di moneta speculativa (alternativa ai titoli)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Lo «speculatore» keynesiano</a:t>
            </a:r>
          </a:p>
          <a:p>
            <a:pPr lvl="1"/>
            <a:r>
              <a:rPr lang="it-IT" dirty="0" smtClean="0"/>
              <a:t>Scelta tra tenere moneta (rischio 0, rendimento 0) e tenere titoli (rischio positivo, rendimento R1 + R2 = i + variazioni attesa nel prezzo dei titoli)</a:t>
            </a:r>
          </a:p>
          <a:p>
            <a:pPr lvl="1"/>
            <a:r>
              <a:rPr lang="it-IT" dirty="0" smtClean="0"/>
              <a:t>Ogni speculatore ha un’aspettativa sul livello futuro del tasso d’interesse (</a:t>
            </a:r>
            <a:r>
              <a:rPr lang="it-IT" dirty="0" err="1" smtClean="0"/>
              <a:t>i</a:t>
            </a:r>
            <a:r>
              <a:rPr lang="it-IT" baseline="30000" dirty="0" err="1" smtClean="0"/>
              <a:t>e</a:t>
            </a:r>
            <a:r>
              <a:rPr lang="it-IT" dirty="0" smtClean="0"/>
              <a:t>) da cui deriva l’aspettativa sul livello futuro del prezzo dei titoli (</a:t>
            </a:r>
            <a:r>
              <a:rPr lang="it-IT" dirty="0" err="1" smtClean="0"/>
              <a:t>Ptit</a:t>
            </a:r>
            <a:r>
              <a:rPr lang="it-IT" dirty="0" smtClean="0"/>
              <a:t> = cedola/</a:t>
            </a:r>
            <a:r>
              <a:rPr lang="it-IT" dirty="0" err="1" smtClean="0"/>
              <a:t>i</a:t>
            </a:r>
            <a:r>
              <a:rPr lang="it-IT" baseline="30000" dirty="0" err="1" smtClean="0"/>
              <a:t>e</a:t>
            </a:r>
            <a:r>
              <a:rPr lang="it-IT" dirty="0" smtClean="0"/>
              <a:t>)</a:t>
            </a:r>
          </a:p>
          <a:p>
            <a:pPr lvl="1"/>
            <a:r>
              <a:rPr lang="it-IT" dirty="0" smtClean="0"/>
              <a:t>«Tori»: </a:t>
            </a:r>
            <a:r>
              <a:rPr lang="it-IT" dirty="0" err="1"/>
              <a:t>i</a:t>
            </a:r>
            <a:r>
              <a:rPr lang="it-IT" baseline="30000" dirty="0" err="1"/>
              <a:t>e</a:t>
            </a:r>
            <a:r>
              <a:rPr lang="it-IT" baseline="30000" dirty="0"/>
              <a:t> </a:t>
            </a:r>
            <a:r>
              <a:rPr lang="it-IT" baseline="30000" dirty="0" smtClean="0"/>
              <a:t> </a:t>
            </a:r>
            <a:r>
              <a:rPr lang="it-IT" dirty="0" smtClean="0"/>
              <a:t>&lt; i ; comprano titoli (o non li vendono)</a:t>
            </a:r>
          </a:p>
          <a:p>
            <a:pPr lvl="1"/>
            <a:r>
              <a:rPr lang="it-IT" dirty="0" smtClean="0"/>
              <a:t>«Orsi»: </a:t>
            </a:r>
            <a:r>
              <a:rPr lang="it-IT" dirty="0" err="1"/>
              <a:t>i</a:t>
            </a:r>
            <a:r>
              <a:rPr lang="it-IT" baseline="30000" dirty="0" err="1"/>
              <a:t>e</a:t>
            </a:r>
            <a:r>
              <a:rPr lang="it-IT" baseline="30000" dirty="0"/>
              <a:t>  </a:t>
            </a:r>
            <a:r>
              <a:rPr lang="it-IT" dirty="0" smtClean="0"/>
              <a:t>&gt; </a:t>
            </a:r>
            <a:r>
              <a:rPr lang="it-IT" dirty="0"/>
              <a:t>i </a:t>
            </a:r>
            <a:r>
              <a:rPr lang="it-IT" dirty="0" smtClean="0"/>
              <a:t>; vendono </a:t>
            </a:r>
            <a:r>
              <a:rPr lang="it-IT" dirty="0"/>
              <a:t>titoli (o non li </a:t>
            </a:r>
            <a:r>
              <a:rPr lang="it-IT" dirty="0" smtClean="0"/>
              <a:t>comprano) e domandano moneta</a:t>
            </a:r>
            <a:endParaRPr lang="it-IT" dirty="0"/>
          </a:p>
          <a:p>
            <a:pPr lvl="1"/>
            <a:endParaRPr lang="it-IT" dirty="0" smtClean="0"/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489849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74148"/>
          </a:xfrm>
        </p:spPr>
        <p:txBody>
          <a:bodyPr/>
          <a:lstStyle/>
          <a:p>
            <a:pPr algn="ctr"/>
            <a:r>
              <a:rPr lang="it-IT" dirty="0"/>
              <a:t>La moneta nella visione </a:t>
            </a:r>
            <a:r>
              <a:rPr lang="it-IT" dirty="0" smtClean="0"/>
              <a:t>keynesiana</a:t>
            </a:r>
            <a:endParaRPr lang="it-IT" dirty="0"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748" y="1489445"/>
            <a:ext cx="7514503" cy="4885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6760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La moneta nella visione </a:t>
            </a:r>
            <a:r>
              <a:rPr lang="it-IT" dirty="0" smtClean="0"/>
              <a:t>keynesiana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5137" y="1524433"/>
            <a:ext cx="6181725" cy="685800"/>
          </a:xfrm>
          <a:prstGeom prst="rect">
            <a:avLst/>
          </a:prstGeom>
        </p:spPr>
      </p:pic>
      <p:sp>
        <p:nvSpPr>
          <p:cNvPr id="5" name="Rettangolo 4"/>
          <p:cNvSpPr/>
          <p:nvPr/>
        </p:nvSpPr>
        <p:spPr>
          <a:xfrm>
            <a:off x="350982" y="2534101"/>
            <a:ext cx="10400145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dirty="0">
                <a:solidFill>
                  <a:srgbClr val="FF0000"/>
                </a:solidFill>
              </a:rPr>
              <a:t>L’aumento dell’offerta di moneta </a:t>
            </a:r>
            <a:r>
              <a:rPr lang="it-IT" dirty="0"/>
              <a:t>(a </a:t>
            </a:r>
            <a:r>
              <a:rPr lang="it-IT" dirty="0" smtClean="0"/>
              <a:t>parità </a:t>
            </a:r>
            <a:r>
              <a:rPr lang="it-IT" dirty="0"/>
              <a:t>di preferenza per la </a:t>
            </a:r>
            <a:r>
              <a:rPr lang="it-IT" dirty="0" smtClean="0"/>
              <a:t>liquidità) determina la </a:t>
            </a:r>
            <a:r>
              <a:rPr lang="it-IT" dirty="0"/>
              <a:t>diminuzione del tasso d’interesse, l’aumento degli investimenti, del </a:t>
            </a:r>
            <a:r>
              <a:rPr lang="it-IT" dirty="0" smtClean="0"/>
              <a:t>reddito e </a:t>
            </a:r>
            <a:r>
              <a:rPr lang="it-IT" dirty="0"/>
              <a:t>dell’occupazione (non </a:t>
            </a:r>
            <a:r>
              <a:rPr lang="it-IT" dirty="0" smtClean="0"/>
              <a:t>neutralità </a:t>
            </a:r>
            <a:r>
              <a:rPr lang="it-IT" dirty="0"/>
              <a:t>della moneta), la diminuzione del salario </a:t>
            </a:r>
            <a:r>
              <a:rPr lang="it-IT" dirty="0" smtClean="0"/>
              <a:t>in termini </a:t>
            </a:r>
            <a:r>
              <a:rPr lang="it-IT" dirty="0"/>
              <a:t>reali (</a:t>
            </a:r>
            <a:r>
              <a:rPr lang="it-IT" dirty="0" smtClean="0"/>
              <a:t>produttività </a:t>
            </a:r>
            <a:r>
              <a:rPr lang="it-IT" dirty="0"/>
              <a:t>marginale del lavoro decrescente), l’aumento del </a:t>
            </a:r>
            <a:r>
              <a:rPr lang="it-IT" dirty="0" smtClean="0"/>
              <a:t>livello generale </a:t>
            </a:r>
            <a:r>
              <a:rPr lang="it-IT" dirty="0"/>
              <a:t>dei prezzi (per un livello dato del salario in termini monetari).</a:t>
            </a:r>
          </a:p>
          <a:p>
            <a:pPr algn="just"/>
            <a:endParaRPr lang="it-IT" dirty="0" smtClean="0"/>
          </a:p>
          <a:p>
            <a:pPr algn="just"/>
            <a:r>
              <a:rPr lang="it-IT" dirty="0" smtClean="0"/>
              <a:t>Questa </a:t>
            </a:r>
            <a:r>
              <a:rPr lang="it-IT" dirty="0"/>
              <a:t>sequenza porta a identificare due cause logicamente distinte, per </a:t>
            </a:r>
            <a:r>
              <a:rPr lang="it-IT" dirty="0" smtClean="0"/>
              <a:t>spiegare l’inflazione</a:t>
            </a:r>
            <a:r>
              <a:rPr lang="it-IT" dirty="0"/>
              <a:t>: il livello della domanda aggregata e il livello dei salari nominali </a:t>
            </a:r>
            <a:r>
              <a:rPr lang="it-IT" dirty="0" smtClean="0"/>
              <a:t>in rapporto </a:t>
            </a:r>
            <a:r>
              <a:rPr lang="it-IT" dirty="0"/>
              <a:t>alla </a:t>
            </a:r>
            <a:r>
              <a:rPr lang="it-IT" dirty="0" smtClean="0"/>
              <a:t>produttività </a:t>
            </a:r>
            <a:r>
              <a:rPr lang="it-IT" dirty="0"/>
              <a:t>del lavoro in termini reali. L’aumento della domanda aggregata</a:t>
            </a:r>
            <a:r>
              <a:rPr lang="it-IT" dirty="0" smtClean="0"/>
              <a:t>, a parità </a:t>
            </a:r>
            <a:r>
              <a:rPr lang="it-IT" dirty="0"/>
              <a:t>del resto, </a:t>
            </a:r>
            <a:r>
              <a:rPr lang="it-IT" dirty="0" smtClean="0"/>
              <a:t>può </a:t>
            </a:r>
            <a:r>
              <a:rPr lang="it-IT" dirty="0"/>
              <a:t>determina una pressione al rialzo sui prezzi </a:t>
            </a:r>
            <a:r>
              <a:rPr lang="it-IT" dirty="0" smtClean="0"/>
              <a:t>innescato dall’aumento </a:t>
            </a:r>
            <a:r>
              <a:rPr lang="it-IT" dirty="0"/>
              <a:t>della produzione e dell’occupazione, dalla diminuzione della</a:t>
            </a:r>
          </a:p>
          <a:p>
            <a:pPr algn="just"/>
            <a:r>
              <a:rPr lang="it-IT" dirty="0" smtClean="0"/>
              <a:t>produttività </a:t>
            </a:r>
            <a:r>
              <a:rPr lang="it-IT" dirty="0"/>
              <a:t>marginale del lavoro a </a:t>
            </a:r>
            <a:r>
              <a:rPr lang="it-IT" dirty="0" smtClean="0"/>
              <a:t>parità </a:t>
            </a:r>
            <a:r>
              <a:rPr lang="it-IT" dirty="0"/>
              <a:t>di salario. </a:t>
            </a:r>
            <a:r>
              <a:rPr lang="it-IT" dirty="0" smtClean="0"/>
              <a:t>L’inflazione </a:t>
            </a:r>
            <a:r>
              <a:rPr lang="it-IT" dirty="0"/>
              <a:t>da domanda </a:t>
            </a:r>
            <a:r>
              <a:rPr lang="it-IT" dirty="0" smtClean="0"/>
              <a:t>ri</a:t>
            </a:r>
            <a:r>
              <a:rPr lang="it-IT" dirty="0"/>
              <a:t>sulta tanto </a:t>
            </a:r>
            <a:r>
              <a:rPr lang="it-IT" dirty="0" err="1"/>
              <a:t>piu</a:t>
            </a:r>
            <a:r>
              <a:rPr lang="it-IT" dirty="0"/>
              <a:t> forte quanto minori sono i margini di capacita produttiva </a:t>
            </a:r>
            <a:r>
              <a:rPr lang="it-IT" dirty="0" smtClean="0"/>
              <a:t>inutilizzata (</a:t>
            </a:r>
            <a:r>
              <a:rPr lang="it-IT" dirty="0">
                <a:solidFill>
                  <a:srgbClr val="FF0000"/>
                </a:solidFill>
              </a:rPr>
              <a:t>inflazione da domanda</a:t>
            </a:r>
            <a:r>
              <a:rPr lang="it-IT" dirty="0"/>
              <a:t>). D’altra parte, l’aumento dei salari, a </a:t>
            </a:r>
            <a:r>
              <a:rPr lang="it-IT" dirty="0" smtClean="0"/>
              <a:t>parità </a:t>
            </a:r>
            <a:r>
              <a:rPr lang="it-IT" dirty="0"/>
              <a:t>di </a:t>
            </a:r>
            <a:r>
              <a:rPr lang="it-IT" dirty="0" smtClean="0"/>
              <a:t>domanda e </a:t>
            </a:r>
            <a:r>
              <a:rPr lang="it-IT" dirty="0"/>
              <a:t>di </a:t>
            </a:r>
            <a:r>
              <a:rPr lang="it-IT" dirty="0" smtClean="0"/>
              <a:t>produttività </a:t>
            </a:r>
            <a:r>
              <a:rPr lang="it-IT" dirty="0"/>
              <a:t>del lavoro, determina un rialzo dei costi di produzione e </a:t>
            </a:r>
            <a:r>
              <a:rPr lang="it-IT" dirty="0" smtClean="0"/>
              <a:t>dei prezzi </a:t>
            </a:r>
            <a:r>
              <a:rPr lang="it-IT" dirty="0"/>
              <a:t>dei beni (</a:t>
            </a:r>
            <a:r>
              <a:rPr lang="it-IT" dirty="0">
                <a:solidFill>
                  <a:srgbClr val="FF0000"/>
                </a:solidFill>
              </a:rPr>
              <a:t>inflazione da costi</a:t>
            </a:r>
            <a:r>
              <a:rPr lang="it-IT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81419087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6151</TotalTime>
  <Words>967</Words>
  <Application>Microsoft Office PowerPoint</Application>
  <PresentationFormat>Widescreen</PresentationFormat>
  <Paragraphs>72</Paragraphs>
  <Slides>10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Cambria Math</vt:lpstr>
      <vt:lpstr>Tema di Office</vt:lpstr>
      <vt:lpstr>Politica economica Lezione 22.23  Teorie monetarie 2</vt:lpstr>
      <vt:lpstr>Moneta: visioni a confronto</vt:lpstr>
      <vt:lpstr>Visione neoclassica</vt:lpstr>
      <vt:lpstr>La moneta nella visione neoclassica: TQM, 1</vt:lpstr>
      <vt:lpstr>La moneta nella visione neoclassica: TQM, 2</vt:lpstr>
      <vt:lpstr>TQM 2.0: Monetarismo</vt:lpstr>
      <vt:lpstr>Visione Keynesiana</vt:lpstr>
      <vt:lpstr>La moneta nella visione keynesiana</vt:lpstr>
      <vt:lpstr>La moneta nella visione keynesiana</vt:lpstr>
      <vt:lpstr>La moneta nella visione keynesiana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SARI  Politica Economica  Paolo Paesani</dc:title>
  <dc:creator>Paolo</dc:creator>
  <cp:lastModifiedBy>paolo paesani</cp:lastModifiedBy>
  <cp:revision>318</cp:revision>
  <dcterms:created xsi:type="dcterms:W3CDTF">2020-03-17T15:33:48Z</dcterms:created>
  <dcterms:modified xsi:type="dcterms:W3CDTF">2023-04-25T08:47:12Z</dcterms:modified>
</cp:coreProperties>
</file>