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95" r:id="rId2"/>
    <p:sldId id="265" r:id="rId3"/>
    <p:sldId id="269" r:id="rId4"/>
    <p:sldId id="266" r:id="rId5"/>
    <p:sldId id="267" r:id="rId6"/>
    <p:sldId id="268" r:id="rId7"/>
    <p:sldId id="270" r:id="rId8"/>
    <p:sldId id="271" r:id="rId9"/>
    <p:sldId id="272" r:id="rId10"/>
    <p:sldId id="273" r:id="rId11"/>
    <p:sldId id="275" r:id="rId12"/>
    <p:sldId id="274" r:id="rId13"/>
    <p:sldId id="277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3" r:id="rId2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7DEF66-231D-4548-8A25-5DE6A50E5AAA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660D3-F4B0-434D-B2D7-31A8AB0EA41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1180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25/04/2023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23.23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Modelli per la politica monetaria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</p:spTree>
    <p:extLst>
      <p:ext uri="{BB962C8B-B14F-4D97-AF65-F5344CB8AC3E}">
        <p14:creationId xmlns:p14="http://schemas.microsoft.com/office/powerpoint/2010/main" val="3296931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modello IS-LM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Modello elaborato per la prima volta da J. </a:t>
            </a:r>
            <a:r>
              <a:rPr lang="it-IT" dirty="0" err="1" smtClean="0"/>
              <a:t>Hicks</a:t>
            </a:r>
            <a:r>
              <a:rPr lang="it-IT" dirty="0" smtClean="0"/>
              <a:t> nel 1937 e rielaborato molte volte nei decenni successivi.</a:t>
            </a:r>
          </a:p>
          <a:p>
            <a:r>
              <a:rPr lang="it-IT" dirty="0" smtClean="0"/>
              <a:t>Il modello IS-LM fornisce </a:t>
            </a:r>
            <a:r>
              <a:rPr lang="it-IT" dirty="0" smtClean="0">
                <a:solidFill>
                  <a:srgbClr val="FF0000"/>
                </a:solidFill>
              </a:rPr>
              <a:t>una rappresentazione schematica di alcune idee keynesiane</a:t>
            </a:r>
            <a:r>
              <a:rPr lang="it-IT" dirty="0" smtClean="0"/>
              <a:t> (principio della domanda effettiva, preferenza per la liquidità, non neutralità della moneta) </a:t>
            </a:r>
            <a:r>
              <a:rPr lang="it-IT" dirty="0" smtClean="0">
                <a:solidFill>
                  <a:srgbClr val="FF0000"/>
                </a:solidFill>
              </a:rPr>
              <a:t>all’interno di uno schema di EEG </a:t>
            </a:r>
            <a:r>
              <a:rPr lang="it-IT" dirty="0" smtClean="0"/>
              <a:t>che coglie l’interrelazione tra settore reale e settore monetario dell’economia. </a:t>
            </a:r>
          </a:p>
          <a:p>
            <a:r>
              <a:rPr lang="it-IT" dirty="0" smtClean="0"/>
              <a:t>Il modello IS-LM è un </a:t>
            </a:r>
            <a:r>
              <a:rPr lang="it-IT" dirty="0" smtClean="0">
                <a:solidFill>
                  <a:srgbClr val="FF0000"/>
                </a:solidFill>
              </a:rPr>
              <a:t>utile strumento didattico </a:t>
            </a:r>
            <a:r>
              <a:rPr lang="it-IT" dirty="0" smtClean="0"/>
              <a:t>per analizzare gli effetti della politica fiscale  e della politica monetaria in economia chiusa e per riflettere sugli effetti macroeconomici di shock reali e finanziari. </a:t>
            </a:r>
          </a:p>
          <a:p>
            <a:r>
              <a:rPr lang="it-IT" dirty="0" smtClean="0"/>
              <a:t>Il modello ruota intorno a due funzioni: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Curva IS </a:t>
            </a:r>
            <a:r>
              <a:rPr lang="it-IT" dirty="0" smtClean="0"/>
              <a:t>(Equilibrio tra domanda e offerta di beni)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Curva LM </a:t>
            </a:r>
            <a:r>
              <a:rPr lang="it-IT" dirty="0"/>
              <a:t>(Equilibrio tra domanda e offerta di </a:t>
            </a:r>
            <a:r>
              <a:rPr lang="it-IT" dirty="0" smtClean="0"/>
              <a:t>moneta)</a:t>
            </a:r>
          </a:p>
          <a:p>
            <a:pPr marL="457200" lvl="1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49440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modello IS-LM (2)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Tre mercati interdipendenti</a:t>
            </a:r>
            <a:r>
              <a:rPr lang="it-IT" dirty="0" smtClean="0"/>
              <a:t>: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Beni</a:t>
            </a:r>
            <a:r>
              <a:rPr lang="it-IT" dirty="0" smtClean="0"/>
              <a:t> : la produzione Y dipende dalla domanda aggregata che, a sua volta, dipende dal tasso d’interesse e da quanto avviene settore monetario/finanziario dell’economia.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Moneta</a:t>
            </a:r>
            <a:r>
              <a:rPr lang="it-IT" dirty="0" smtClean="0"/>
              <a:t>: usata per scopi transattivi, precauzionali, speculativi (in alternativa ai titoli). L’offerta di moneta M è controllata dalla banca centrale.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Titoli</a:t>
            </a:r>
            <a:r>
              <a:rPr lang="it-IT" dirty="0" smtClean="0"/>
              <a:t>: emessi dalle imprese (per finanziare I) e dallo stato (per finanziare G-T) e sottoscritti dai risparmiatori e dagli speculatori (in alternativa alla moneta)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Due condizioni di equilibrio</a:t>
            </a:r>
          </a:p>
          <a:p>
            <a:pPr lvl="1"/>
            <a:r>
              <a:rPr lang="it-IT" dirty="0" smtClean="0"/>
              <a:t>Y = C + I + G (Beni); M = L(Y; i) (Moneta)</a:t>
            </a:r>
          </a:p>
          <a:p>
            <a:pPr lvl="1"/>
            <a:r>
              <a:rPr lang="it-IT" dirty="0" smtClean="0"/>
              <a:t>Se due dei tre mercati sono in equilibrio lo è anche il terzo senza bisogno di rappresentarlo (Legge di </a:t>
            </a:r>
            <a:r>
              <a:rPr lang="it-IT" dirty="0" err="1" smtClean="0"/>
              <a:t>Walras</a:t>
            </a:r>
            <a:r>
              <a:rPr lang="it-IT" dirty="0" smtClean="0"/>
              <a:t>,  prossimo semestre)</a:t>
            </a:r>
          </a:p>
          <a:p>
            <a:r>
              <a:rPr lang="it-IT" dirty="0" smtClean="0"/>
              <a:t>Livello generale dei prezzi </a:t>
            </a:r>
            <a:r>
              <a:rPr lang="it-IT" dirty="0" smtClean="0">
                <a:solidFill>
                  <a:srgbClr val="FF0000"/>
                </a:solidFill>
              </a:rPr>
              <a:t>P</a:t>
            </a:r>
            <a:r>
              <a:rPr lang="it-IT" dirty="0" smtClean="0"/>
              <a:t> e livello dei salari monetari </a:t>
            </a:r>
            <a:r>
              <a:rPr lang="it-IT" dirty="0" smtClean="0">
                <a:solidFill>
                  <a:srgbClr val="FF0000"/>
                </a:solidFill>
              </a:rPr>
              <a:t>W dati</a:t>
            </a:r>
            <a:r>
              <a:rPr lang="it-IT" dirty="0" smtClean="0"/>
              <a:t> per ipotesi (non così nel modello originale)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L’occupazione dipende dall’andamento di Y </a:t>
            </a:r>
            <a:r>
              <a:rPr lang="it-IT" dirty="0" smtClean="0"/>
              <a:t>(variano nella stessa direzione) secondo il principio keynesiano della domanda effettiva.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55033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La curva </a:t>
            </a:r>
            <a:r>
              <a:rPr lang="it-IT" dirty="0" smtClean="0"/>
              <a:t>IS,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AutoNum type="arabicParenR"/>
            </a:pPr>
            <a:r>
              <a:rPr lang="it-IT" dirty="0" smtClean="0">
                <a:solidFill>
                  <a:srgbClr val="FF0000"/>
                </a:solidFill>
              </a:rPr>
              <a:t>Y = C + I + G</a:t>
            </a:r>
            <a:r>
              <a:rPr lang="it-IT" dirty="0" smtClean="0"/>
              <a:t>, equilibrio nel mercato dei beni </a:t>
            </a:r>
          </a:p>
          <a:p>
            <a:pPr marL="514350" indent="-514350">
              <a:buAutoNum type="arabicParenR"/>
            </a:pPr>
            <a:r>
              <a:rPr lang="it-IT" dirty="0" smtClean="0"/>
              <a:t>C = C</a:t>
            </a:r>
            <a:r>
              <a:rPr lang="it-IT" baseline="-25000" dirty="0" smtClean="0"/>
              <a:t>0</a:t>
            </a:r>
            <a:r>
              <a:rPr lang="it-IT" dirty="0" smtClean="0"/>
              <a:t> + c(Y-T), </a:t>
            </a:r>
            <a:r>
              <a:rPr lang="it-IT" dirty="0" smtClean="0">
                <a:solidFill>
                  <a:srgbClr val="FF0000"/>
                </a:solidFill>
              </a:rPr>
              <a:t>c</a:t>
            </a:r>
            <a:r>
              <a:rPr lang="it-IT" dirty="0" smtClean="0"/>
              <a:t> = Propensione marginale al consumo 0 &lt; c &lt; 1, (Y - T) = </a:t>
            </a:r>
            <a:r>
              <a:rPr lang="it-IT" dirty="0" err="1" smtClean="0"/>
              <a:t>Red</a:t>
            </a:r>
            <a:r>
              <a:rPr lang="it-IT" dirty="0" smtClean="0"/>
              <a:t>. </a:t>
            </a:r>
            <a:r>
              <a:rPr lang="it-IT" dirty="0" err="1" smtClean="0"/>
              <a:t>Disp</a:t>
            </a:r>
            <a:r>
              <a:rPr lang="it-IT" dirty="0" smtClean="0"/>
              <a:t>.</a:t>
            </a:r>
          </a:p>
          <a:p>
            <a:pPr marL="514350" indent="-514350">
              <a:buAutoNum type="arabicParenR"/>
            </a:pPr>
            <a:r>
              <a:rPr lang="it-IT" dirty="0" smtClean="0"/>
              <a:t>I = I</a:t>
            </a:r>
            <a:r>
              <a:rPr lang="it-IT" baseline="-25000" dirty="0" smtClean="0"/>
              <a:t>0</a:t>
            </a:r>
            <a:r>
              <a:rPr lang="it-IT" dirty="0" smtClean="0"/>
              <a:t> – di, </a:t>
            </a:r>
            <a:r>
              <a:rPr lang="it-IT" dirty="0" smtClean="0">
                <a:solidFill>
                  <a:srgbClr val="FF0000"/>
                </a:solidFill>
              </a:rPr>
              <a:t>d</a:t>
            </a:r>
            <a:r>
              <a:rPr lang="it-IT" dirty="0" smtClean="0"/>
              <a:t> = elasticità degli investimenti al tasso d’interesse, d &gt; 0</a:t>
            </a:r>
          </a:p>
          <a:p>
            <a:pPr marL="514350" indent="-514350">
              <a:buAutoNum type="arabicParenR"/>
            </a:pPr>
            <a:r>
              <a:rPr lang="it-IT" dirty="0" smtClean="0">
                <a:solidFill>
                  <a:srgbClr val="FF0000"/>
                </a:solidFill>
              </a:rPr>
              <a:t>G = G</a:t>
            </a:r>
            <a:r>
              <a:rPr lang="it-IT" baseline="-25000" dirty="0" smtClean="0">
                <a:solidFill>
                  <a:srgbClr val="FF0000"/>
                </a:solidFill>
              </a:rPr>
              <a:t>0</a:t>
            </a:r>
            <a:r>
              <a:rPr lang="it-IT" dirty="0" smtClean="0"/>
              <a:t>, spesa pubblica data</a:t>
            </a:r>
            <a:endParaRPr lang="it-IT" dirty="0"/>
          </a:p>
          <a:p>
            <a:pPr marL="514350" indent="-514350">
              <a:buAutoNum type="arabicParenR"/>
            </a:pPr>
            <a:r>
              <a:rPr lang="it-IT" dirty="0" smtClean="0">
                <a:solidFill>
                  <a:srgbClr val="FF0000"/>
                </a:solidFill>
              </a:rPr>
              <a:t>T = T</a:t>
            </a:r>
            <a:r>
              <a:rPr lang="it-IT" baseline="-25000" dirty="0" smtClean="0">
                <a:solidFill>
                  <a:srgbClr val="FF0000"/>
                </a:solidFill>
              </a:rPr>
              <a:t>0</a:t>
            </a:r>
            <a:r>
              <a:rPr lang="it-IT" dirty="0" smtClean="0"/>
              <a:t>, T = TAX – TR = data </a:t>
            </a:r>
            <a:r>
              <a:rPr lang="it-IT" dirty="0" err="1" smtClean="0"/>
              <a:t>esogenamente</a:t>
            </a:r>
            <a:r>
              <a:rPr lang="it-IT" dirty="0" smtClean="0"/>
              <a:t>.</a:t>
            </a:r>
          </a:p>
          <a:p>
            <a:pPr marL="514350" indent="-514350">
              <a:buAutoNum type="arabicParenR"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Sostituendo le equazioni da 2) a 5) nella 1) otteniamo</a:t>
            </a:r>
          </a:p>
          <a:p>
            <a:pPr marL="0" indent="0">
              <a:buNone/>
            </a:pPr>
            <a:r>
              <a:rPr lang="it-IT" dirty="0" smtClean="0"/>
              <a:t>6) Y = </a:t>
            </a:r>
            <a:r>
              <a:rPr lang="it-IT" dirty="0"/>
              <a:t>C</a:t>
            </a:r>
            <a:r>
              <a:rPr lang="it-IT" baseline="-25000" dirty="0"/>
              <a:t>0</a:t>
            </a:r>
            <a:r>
              <a:rPr lang="it-IT" dirty="0"/>
              <a:t> + </a:t>
            </a:r>
            <a:r>
              <a:rPr lang="it-IT" dirty="0" smtClean="0"/>
              <a:t>c(Y-T</a:t>
            </a:r>
            <a:r>
              <a:rPr lang="it-IT" baseline="-25000" dirty="0" smtClean="0"/>
              <a:t>0</a:t>
            </a:r>
            <a:r>
              <a:rPr lang="it-IT" dirty="0" smtClean="0"/>
              <a:t>) + </a:t>
            </a:r>
            <a:r>
              <a:rPr lang="it-IT" dirty="0"/>
              <a:t>I</a:t>
            </a:r>
            <a:r>
              <a:rPr lang="it-IT" baseline="-25000" dirty="0"/>
              <a:t>0</a:t>
            </a:r>
            <a:r>
              <a:rPr lang="it-IT" dirty="0"/>
              <a:t> – </a:t>
            </a:r>
            <a:r>
              <a:rPr lang="it-IT" dirty="0" smtClean="0"/>
              <a:t>di + G</a:t>
            </a:r>
            <a:r>
              <a:rPr lang="it-IT" baseline="-25000" dirty="0" smtClean="0"/>
              <a:t>0</a:t>
            </a:r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Mettendo in evidenza Y dalla 6) otteniamo l’equazione della curva IS</a:t>
            </a:r>
          </a:p>
          <a:p>
            <a:pPr marL="0" indent="0">
              <a:buNone/>
            </a:pPr>
            <a:r>
              <a:rPr lang="it-IT" dirty="0" smtClean="0"/>
              <a:t>7) </a:t>
            </a:r>
            <a:r>
              <a:rPr lang="it-IT" dirty="0" smtClean="0">
                <a:solidFill>
                  <a:srgbClr val="FF0000"/>
                </a:solidFill>
              </a:rPr>
              <a:t>Y</a:t>
            </a:r>
            <a:r>
              <a:rPr lang="it-IT" dirty="0" smtClean="0"/>
              <a:t> = (1/1-c)(C</a:t>
            </a:r>
            <a:r>
              <a:rPr lang="it-IT" baseline="-25000" dirty="0" smtClean="0"/>
              <a:t>0</a:t>
            </a:r>
            <a:r>
              <a:rPr lang="it-IT" dirty="0" smtClean="0"/>
              <a:t> + I</a:t>
            </a:r>
            <a:r>
              <a:rPr lang="it-IT" baseline="-25000" dirty="0" smtClean="0"/>
              <a:t>0</a:t>
            </a:r>
            <a:r>
              <a:rPr lang="it-IT" dirty="0" smtClean="0"/>
              <a:t> + G</a:t>
            </a:r>
            <a:r>
              <a:rPr lang="it-IT" baseline="-25000" dirty="0" smtClean="0"/>
              <a:t>0</a:t>
            </a:r>
            <a:r>
              <a:rPr lang="it-IT" dirty="0" smtClean="0"/>
              <a:t> – cT</a:t>
            </a:r>
            <a:r>
              <a:rPr lang="it-IT" baseline="-25000" dirty="0" smtClean="0"/>
              <a:t>0</a:t>
            </a:r>
            <a:r>
              <a:rPr lang="it-IT" dirty="0" smtClean="0"/>
              <a:t>) </a:t>
            </a:r>
            <a:r>
              <a:rPr lang="it-IT" dirty="0" smtClean="0">
                <a:solidFill>
                  <a:srgbClr val="FF0000"/>
                </a:solidFill>
              </a:rPr>
              <a:t>–</a:t>
            </a:r>
            <a:r>
              <a:rPr lang="it-IT" dirty="0" smtClean="0"/>
              <a:t> (d/1-c)</a:t>
            </a:r>
            <a:r>
              <a:rPr lang="it-IT" dirty="0" smtClean="0">
                <a:solidFill>
                  <a:srgbClr val="FF0000"/>
                </a:solidFill>
              </a:rPr>
              <a:t>i </a:t>
            </a:r>
            <a:r>
              <a:rPr lang="it-IT" dirty="0" smtClean="0"/>
              <a:t>che si può scrivere anche così</a:t>
            </a:r>
          </a:p>
          <a:p>
            <a:pPr marL="0" indent="0">
              <a:buNone/>
            </a:pPr>
            <a:r>
              <a:rPr lang="it-IT" dirty="0" smtClean="0"/>
              <a:t>7’) </a:t>
            </a:r>
            <a:r>
              <a:rPr lang="it-IT" dirty="0" smtClean="0">
                <a:solidFill>
                  <a:srgbClr val="FF0000"/>
                </a:solidFill>
              </a:rPr>
              <a:t>i</a:t>
            </a:r>
            <a:r>
              <a:rPr lang="it-IT" dirty="0" smtClean="0"/>
              <a:t> = (1/d) </a:t>
            </a:r>
            <a:r>
              <a:rPr lang="it-IT" dirty="0"/>
              <a:t>(C</a:t>
            </a:r>
            <a:r>
              <a:rPr lang="it-IT" baseline="-25000" dirty="0"/>
              <a:t>0</a:t>
            </a:r>
            <a:r>
              <a:rPr lang="it-IT" dirty="0"/>
              <a:t> + I</a:t>
            </a:r>
            <a:r>
              <a:rPr lang="it-IT" baseline="-25000" dirty="0"/>
              <a:t>0</a:t>
            </a:r>
            <a:r>
              <a:rPr lang="it-IT" dirty="0"/>
              <a:t> + G</a:t>
            </a:r>
            <a:r>
              <a:rPr lang="it-IT" baseline="-25000" dirty="0"/>
              <a:t>0</a:t>
            </a:r>
            <a:r>
              <a:rPr lang="it-IT" dirty="0"/>
              <a:t> – cT</a:t>
            </a:r>
            <a:r>
              <a:rPr lang="it-IT" baseline="-25000" dirty="0"/>
              <a:t>0</a:t>
            </a:r>
            <a:r>
              <a:rPr lang="it-IT" dirty="0" smtClean="0"/>
              <a:t>) </a:t>
            </a:r>
            <a:r>
              <a:rPr lang="it-IT" dirty="0" smtClean="0">
                <a:solidFill>
                  <a:srgbClr val="FF0000"/>
                </a:solidFill>
              </a:rPr>
              <a:t>–</a:t>
            </a:r>
            <a:r>
              <a:rPr lang="it-IT" dirty="0" smtClean="0"/>
              <a:t> [(1-c)/d]</a:t>
            </a:r>
            <a:r>
              <a:rPr lang="it-IT" dirty="0" smtClean="0">
                <a:solidFill>
                  <a:srgbClr val="FF0000"/>
                </a:solidFill>
              </a:rPr>
              <a:t>Y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678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La curva </a:t>
            </a:r>
            <a:r>
              <a:rPr lang="it-IT" dirty="0" smtClean="0"/>
              <a:t>IS,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La </a:t>
            </a:r>
            <a:r>
              <a:rPr lang="it-IT" dirty="0" smtClean="0">
                <a:solidFill>
                  <a:srgbClr val="FF0000"/>
                </a:solidFill>
              </a:rPr>
              <a:t>curva IS</a:t>
            </a:r>
            <a:r>
              <a:rPr lang="it-IT" dirty="0" smtClean="0"/>
              <a:t> rappresenta tutte le </a:t>
            </a:r>
            <a:r>
              <a:rPr lang="it-IT" dirty="0" smtClean="0">
                <a:solidFill>
                  <a:srgbClr val="FF0000"/>
                </a:solidFill>
              </a:rPr>
              <a:t>combinazioni</a:t>
            </a:r>
            <a:r>
              <a:rPr lang="it-IT" dirty="0" smtClean="0"/>
              <a:t> </a:t>
            </a:r>
            <a:r>
              <a:rPr lang="it-IT" dirty="0" smtClean="0">
                <a:solidFill>
                  <a:srgbClr val="FF0000"/>
                </a:solidFill>
              </a:rPr>
              <a:t>tra</a:t>
            </a:r>
            <a:r>
              <a:rPr lang="it-IT" dirty="0" smtClean="0"/>
              <a:t> tasso d’interesse </a:t>
            </a:r>
            <a:r>
              <a:rPr lang="it-IT" dirty="0" smtClean="0">
                <a:solidFill>
                  <a:srgbClr val="FF0000"/>
                </a:solidFill>
              </a:rPr>
              <a:t>i</a:t>
            </a:r>
            <a:r>
              <a:rPr lang="it-IT" dirty="0" smtClean="0"/>
              <a:t> e reddito aggregato </a:t>
            </a:r>
            <a:r>
              <a:rPr lang="it-IT" dirty="0" smtClean="0">
                <a:solidFill>
                  <a:srgbClr val="FF0000"/>
                </a:solidFill>
              </a:rPr>
              <a:t>Y</a:t>
            </a:r>
            <a:r>
              <a:rPr lang="it-IT" dirty="0" smtClean="0"/>
              <a:t> che garantiscono l’</a:t>
            </a:r>
            <a:r>
              <a:rPr lang="it-IT" dirty="0" smtClean="0">
                <a:solidFill>
                  <a:srgbClr val="FF0000"/>
                </a:solidFill>
              </a:rPr>
              <a:t>equilibrio</a:t>
            </a:r>
            <a:r>
              <a:rPr lang="it-IT" dirty="0" smtClean="0"/>
              <a:t> tra domanda e offerta aggregata nel </a:t>
            </a:r>
            <a:r>
              <a:rPr lang="it-IT" dirty="0" smtClean="0">
                <a:solidFill>
                  <a:srgbClr val="FF0000"/>
                </a:solidFill>
              </a:rPr>
              <a:t>mercato di beni</a:t>
            </a:r>
            <a:r>
              <a:rPr lang="it-IT" dirty="0" smtClean="0"/>
              <a:t> (molteplicità di equilibri, non necessariamente di piena occupazione)</a:t>
            </a:r>
          </a:p>
          <a:p>
            <a:r>
              <a:rPr lang="it-IT" dirty="0" smtClean="0"/>
              <a:t>La curva IS riflette il principio della domanda effettiva (DA </a:t>
            </a:r>
            <a:r>
              <a:rPr lang="it-IT" dirty="0" smtClean="0">
                <a:sym typeface="Symbol" panose="05050102010706020507" pitchFamily="18" charset="2"/>
              </a:rPr>
              <a:t> Y). </a:t>
            </a:r>
          </a:p>
          <a:p>
            <a:r>
              <a:rPr lang="it-IT" dirty="0" smtClean="0">
                <a:sym typeface="Symbol" panose="05050102010706020507" pitchFamily="18" charset="2"/>
              </a:rPr>
              <a:t>La domanda effettiva è data dalla somma di due componenti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Componente esogena = </a:t>
            </a:r>
            <a:r>
              <a:rPr lang="it-IT" dirty="0"/>
              <a:t>(1/1-c)(C</a:t>
            </a:r>
            <a:r>
              <a:rPr lang="it-IT" baseline="-25000" dirty="0"/>
              <a:t>0</a:t>
            </a:r>
            <a:r>
              <a:rPr lang="it-IT" dirty="0"/>
              <a:t> + I</a:t>
            </a:r>
            <a:r>
              <a:rPr lang="it-IT" baseline="-25000" dirty="0"/>
              <a:t>0</a:t>
            </a:r>
            <a:r>
              <a:rPr lang="it-IT" dirty="0"/>
              <a:t> + </a:t>
            </a:r>
            <a:r>
              <a:rPr lang="it-IT" dirty="0" smtClean="0"/>
              <a:t>G</a:t>
            </a:r>
            <a:r>
              <a:rPr lang="it-IT" baseline="-25000" dirty="0" smtClean="0"/>
              <a:t>0</a:t>
            </a:r>
            <a:r>
              <a:rPr lang="it-IT" dirty="0" smtClean="0"/>
              <a:t> – cT</a:t>
            </a:r>
            <a:r>
              <a:rPr lang="it-IT" baseline="-25000" dirty="0" smtClean="0"/>
              <a:t>0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Componente endogena = </a:t>
            </a:r>
            <a:r>
              <a:rPr lang="it-IT" dirty="0"/>
              <a:t>– </a:t>
            </a:r>
            <a:r>
              <a:rPr lang="it-IT" dirty="0" smtClean="0"/>
              <a:t>(d/1-c)i</a:t>
            </a:r>
            <a:endParaRPr lang="it-IT" dirty="0"/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Variazioni della componente autonoma dei consumi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C</a:t>
            </a:r>
            <a:r>
              <a:rPr lang="it-IT" baseline="-25000" dirty="0" smtClean="0">
                <a:solidFill>
                  <a:srgbClr val="FF0000"/>
                </a:solidFill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), </a:t>
            </a:r>
            <a:r>
              <a:rPr lang="it-IT" dirty="0">
                <a:sym typeface="Symbol" panose="05050102010706020507" pitchFamily="18" charset="2"/>
              </a:rPr>
              <a:t>della componente autonoma </a:t>
            </a:r>
            <a:r>
              <a:rPr lang="it-IT" dirty="0" smtClean="0">
                <a:sym typeface="Symbol" panose="05050102010706020507" pitchFamily="18" charset="2"/>
              </a:rPr>
              <a:t>degli investimenti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I</a:t>
            </a:r>
            <a:r>
              <a:rPr lang="it-IT" baseline="-25000" dirty="0" smtClean="0">
                <a:solidFill>
                  <a:srgbClr val="FF0000"/>
                </a:solidFill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), della spesa pubblica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G</a:t>
            </a:r>
            <a:r>
              <a:rPr lang="it-IT" baseline="-25000" dirty="0" smtClean="0">
                <a:solidFill>
                  <a:srgbClr val="FF0000"/>
                </a:solidFill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), della tassazione al netto dei trasferimenti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T</a:t>
            </a:r>
            <a:r>
              <a:rPr lang="it-IT" baseline="-25000" dirty="0" smtClean="0">
                <a:solidFill>
                  <a:srgbClr val="FF0000"/>
                </a:solidFill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), della propensione al consumo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c</a:t>
            </a:r>
            <a:r>
              <a:rPr lang="it-IT" dirty="0" smtClean="0">
                <a:sym typeface="Symbol" panose="05050102010706020507" pitchFamily="18" charset="2"/>
              </a:rPr>
              <a:t>), dell’elasticità degli investimenti al tasso d’interesse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d</a:t>
            </a:r>
            <a:r>
              <a:rPr lang="it-IT" dirty="0" smtClean="0">
                <a:sym typeface="Symbol" panose="05050102010706020507" pitchFamily="18" charset="2"/>
              </a:rPr>
              <a:t>) e del tasso d’interesse stesso, modificano la domanda aggregata e la produzione di equilibrio. 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29184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09493"/>
          </a:xfrm>
        </p:spPr>
        <p:txBody>
          <a:bodyPr/>
          <a:lstStyle/>
          <a:p>
            <a:pPr algn="ctr"/>
            <a:r>
              <a:rPr lang="it-IT" dirty="0" smtClean="0"/>
              <a:t>La curva </a:t>
            </a:r>
            <a:r>
              <a:rPr lang="it-IT" dirty="0" smtClean="0"/>
              <a:t>IS, 3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sz="half" idx="2"/>
          </p:nvPr>
        </p:nvSpPr>
        <p:spPr>
          <a:xfrm>
            <a:off x="4768402" y="1477895"/>
            <a:ext cx="7093039" cy="4351338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Equazione</a:t>
            </a:r>
          </a:p>
          <a:p>
            <a:pPr lvl="1"/>
            <a:r>
              <a:rPr lang="it-IT" dirty="0">
                <a:solidFill>
                  <a:srgbClr val="FF0000"/>
                </a:solidFill>
              </a:rPr>
              <a:t>i = (</a:t>
            </a:r>
            <a:r>
              <a:rPr lang="it-IT" dirty="0" smtClean="0">
                <a:solidFill>
                  <a:srgbClr val="FF0000"/>
                </a:solidFill>
              </a:rPr>
              <a:t>1/d)</a:t>
            </a:r>
            <a:r>
              <a:rPr lang="it-IT" dirty="0" smtClean="0"/>
              <a:t> </a:t>
            </a:r>
            <a:r>
              <a:rPr lang="it-IT" dirty="0">
                <a:solidFill>
                  <a:srgbClr val="FF0000"/>
                </a:solidFill>
              </a:rPr>
              <a:t>(C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 + I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 + G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 – cT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)-[(1-c</a:t>
            </a:r>
            <a:r>
              <a:rPr lang="it-IT" dirty="0" smtClean="0">
                <a:solidFill>
                  <a:srgbClr val="FF0000"/>
                </a:solidFill>
              </a:rPr>
              <a:t>)/d]Y</a:t>
            </a:r>
            <a:endParaRPr lang="it-IT" dirty="0" smtClean="0"/>
          </a:p>
          <a:p>
            <a:r>
              <a:rPr lang="it-IT" dirty="0" smtClean="0"/>
              <a:t>Pendenza</a:t>
            </a:r>
          </a:p>
          <a:p>
            <a:pPr lvl="1"/>
            <a:r>
              <a:rPr lang="it-IT" dirty="0" smtClean="0"/>
              <a:t>- (1-c)/d &lt; 0</a:t>
            </a:r>
          </a:p>
          <a:p>
            <a:pPr lvl="1"/>
            <a:r>
              <a:rPr lang="it-IT" dirty="0" smtClean="0"/>
              <a:t>Logica: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i</a:t>
            </a:r>
            <a:r>
              <a:rPr lang="it-IT" dirty="0" smtClean="0">
                <a:sym typeface="Symbol" panose="05050102010706020507" pitchFamily="18" charset="2"/>
              </a:rPr>
              <a:t>  I </a:t>
            </a:r>
            <a:r>
              <a:rPr lang="it-IT" dirty="0">
                <a:sym typeface="Symbol" panose="05050102010706020507" pitchFamily="18" charset="2"/>
              </a:rPr>
              <a:t></a:t>
            </a:r>
            <a:r>
              <a:rPr lang="it-IT" dirty="0" smtClean="0">
                <a:sym typeface="Symbol" panose="05050102010706020507" pitchFamily="18" charset="2"/>
              </a:rPr>
              <a:t>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Y</a:t>
            </a:r>
            <a:r>
              <a:rPr lang="it-IT" dirty="0" smtClean="0">
                <a:sym typeface="Symbol" panose="05050102010706020507" pitchFamily="18" charset="2"/>
              </a:rPr>
              <a:t> ( S) e viceversa</a:t>
            </a:r>
          </a:p>
          <a:p>
            <a:r>
              <a:rPr lang="it-IT" dirty="0" smtClean="0">
                <a:sym typeface="Symbol" panose="05050102010706020507" pitchFamily="18" charset="2"/>
              </a:rPr>
              <a:t>Intercetta con l’asse verticale</a:t>
            </a:r>
          </a:p>
          <a:p>
            <a:pPr lvl="1"/>
            <a:r>
              <a:rPr lang="it-IT" dirty="0" smtClean="0"/>
              <a:t>(1/d)(C</a:t>
            </a:r>
            <a:r>
              <a:rPr lang="it-IT" baseline="-25000" dirty="0" smtClean="0"/>
              <a:t>0</a:t>
            </a:r>
            <a:r>
              <a:rPr lang="it-IT" dirty="0" smtClean="0"/>
              <a:t> </a:t>
            </a:r>
            <a:r>
              <a:rPr lang="it-IT" dirty="0"/>
              <a:t>+ I</a:t>
            </a:r>
            <a:r>
              <a:rPr lang="it-IT" baseline="-25000" dirty="0"/>
              <a:t>0</a:t>
            </a:r>
            <a:r>
              <a:rPr lang="it-IT" dirty="0"/>
              <a:t> + G</a:t>
            </a:r>
            <a:r>
              <a:rPr lang="it-IT" baseline="-25000" dirty="0"/>
              <a:t>0</a:t>
            </a:r>
            <a:r>
              <a:rPr lang="it-IT" dirty="0"/>
              <a:t> – cT</a:t>
            </a:r>
            <a:r>
              <a:rPr lang="it-IT" baseline="-25000" dirty="0"/>
              <a:t>0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/>
              <a:t>Logica: </a:t>
            </a:r>
            <a:r>
              <a:rPr lang="it-IT" dirty="0" smtClean="0">
                <a:sym typeface="Symbol" panose="05050102010706020507" pitchFamily="18" charset="2"/>
              </a:rPr>
              <a:t>C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, I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, G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>
                <a:sym typeface="Symbol" panose="05050102010706020507" pitchFamily="18" charset="2"/>
              </a:rPr>
              <a:t>,</a:t>
            </a:r>
            <a:r>
              <a:rPr lang="it-IT" dirty="0" smtClean="0">
                <a:sym typeface="Symbol" panose="05050102010706020507" pitchFamily="18" charset="2"/>
              </a:rPr>
              <a:t> T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  DA </a:t>
            </a:r>
            <a:r>
              <a:rPr lang="it-IT" dirty="0">
                <a:sym typeface="Symbol" panose="05050102010706020507" pitchFamily="18" charset="2"/>
              </a:rPr>
              <a:t> </a:t>
            </a:r>
            <a:r>
              <a:rPr lang="it-IT" dirty="0" smtClean="0">
                <a:sym typeface="Symbol" panose="05050102010706020507" pitchFamily="18" charset="2"/>
              </a:rPr>
              <a:t>Y (dato i) </a:t>
            </a:r>
          </a:p>
          <a:p>
            <a:r>
              <a:rPr lang="it-IT" dirty="0" smtClean="0">
                <a:sym typeface="Symbol" panose="05050102010706020507" pitchFamily="18" charset="2"/>
              </a:rPr>
              <a:t>Casi particolari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d → 0 ?</a:t>
            </a:r>
          </a:p>
          <a:p>
            <a:pPr lvl="1">
              <a:lnSpc>
                <a:spcPct val="100000"/>
              </a:lnSpc>
            </a:pPr>
            <a:r>
              <a:rPr lang="it-IT" dirty="0">
                <a:sym typeface="Symbol" panose="05050102010706020507" pitchFamily="18" charset="2"/>
              </a:rPr>
              <a:t>d →∞ ?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 </a:t>
            </a:r>
            <a:r>
              <a:rPr lang="it-IT" dirty="0">
                <a:sym typeface="Symbol" panose="05050102010706020507" pitchFamily="18" charset="2"/>
              </a:rPr>
              <a:t>→ 0 ?</a:t>
            </a:r>
          </a:p>
          <a:p>
            <a:pPr lvl="1">
              <a:lnSpc>
                <a:spcPct val="100000"/>
              </a:lnSpc>
            </a:pPr>
            <a:r>
              <a:rPr lang="it-IT" dirty="0" smtClean="0">
                <a:sym typeface="Symbol" panose="05050102010706020507" pitchFamily="18" charset="2"/>
              </a:rPr>
              <a:t>c →1 </a:t>
            </a:r>
            <a:r>
              <a:rPr lang="it-IT" dirty="0">
                <a:sym typeface="Symbol" panose="05050102010706020507" pitchFamily="18" charset="2"/>
              </a:rPr>
              <a:t>? </a:t>
            </a:r>
          </a:p>
          <a:p>
            <a:pPr lvl="1"/>
            <a:endParaRPr lang="it-IT" dirty="0">
              <a:sym typeface="Symbol" panose="05050102010706020507" pitchFamily="18" charset="2"/>
            </a:endParaRPr>
          </a:p>
          <a:p>
            <a:pPr lvl="1"/>
            <a:endParaRPr lang="it-IT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699" y="1935051"/>
            <a:ext cx="3819525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707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La curva </a:t>
            </a:r>
            <a:r>
              <a:rPr lang="it-IT" dirty="0" smtClean="0"/>
              <a:t>LM,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AutoNum type="arabicParenR"/>
            </a:pPr>
            <a:r>
              <a:rPr lang="it-IT" dirty="0" smtClean="0"/>
              <a:t>M = L (Y; i), Equilibrio tra la domanda e l’offerta di moneta </a:t>
            </a:r>
          </a:p>
          <a:p>
            <a:pPr marL="514350" indent="-514350">
              <a:buAutoNum type="arabicParenR"/>
            </a:pPr>
            <a:r>
              <a:rPr lang="it-IT" dirty="0" smtClean="0"/>
              <a:t>Domanda di moneta: L(Y, i) = </a:t>
            </a:r>
            <a:r>
              <a:rPr lang="it-IT" dirty="0" err="1" smtClean="0">
                <a:solidFill>
                  <a:srgbClr val="FF0000"/>
                </a:solidFill>
              </a:rPr>
              <a:t>fY</a:t>
            </a:r>
            <a:r>
              <a:rPr lang="it-IT" dirty="0" smtClean="0"/>
              <a:t> + </a:t>
            </a:r>
            <a:r>
              <a:rPr lang="it-IT" dirty="0" smtClean="0">
                <a:solidFill>
                  <a:srgbClr val="FF0000"/>
                </a:solidFill>
              </a:rPr>
              <a:t>L</a:t>
            </a:r>
            <a:r>
              <a:rPr lang="it-IT" baseline="-25000" dirty="0" smtClean="0">
                <a:solidFill>
                  <a:srgbClr val="FF0000"/>
                </a:solidFill>
              </a:rPr>
              <a:t>0</a:t>
            </a:r>
            <a:r>
              <a:rPr lang="it-IT" dirty="0" smtClean="0">
                <a:solidFill>
                  <a:srgbClr val="FF0000"/>
                </a:solidFill>
              </a:rPr>
              <a:t> - </a:t>
            </a:r>
            <a:r>
              <a:rPr lang="it-IT" dirty="0" err="1" smtClean="0">
                <a:solidFill>
                  <a:srgbClr val="FF0000"/>
                </a:solidFill>
              </a:rPr>
              <a:t>gi</a:t>
            </a:r>
            <a:endParaRPr lang="it-IT" dirty="0" smtClean="0"/>
          </a:p>
          <a:p>
            <a:pPr lvl="1"/>
            <a:r>
              <a:rPr lang="it-IT" dirty="0" smtClean="0"/>
              <a:t>f = coefficiente di giacenza media, f &gt; 0, </a:t>
            </a:r>
            <a:r>
              <a:rPr lang="it-IT" dirty="0" err="1" smtClean="0">
                <a:solidFill>
                  <a:srgbClr val="FF0000"/>
                </a:solidFill>
              </a:rPr>
              <a:t>fY</a:t>
            </a:r>
            <a:r>
              <a:rPr lang="it-IT" dirty="0" smtClean="0"/>
              <a:t> = Domanda di moneta per transazioni e precauzionale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L0 – </a:t>
            </a:r>
            <a:r>
              <a:rPr lang="it-IT" dirty="0" err="1" smtClean="0">
                <a:solidFill>
                  <a:srgbClr val="FF0000"/>
                </a:solidFill>
              </a:rPr>
              <a:t>gi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smtClean="0"/>
              <a:t>= domanda di moneta speculativa (funzione inversa del tasso d’interesse attraverso il coefficiente g)</a:t>
            </a:r>
          </a:p>
          <a:p>
            <a:pPr marL="514350" indent="-514350">
              <a:buAutoNum type="arabicParenR"/>
            </a:pPr>
            <a:r>
              <a:rPr lang="it-IT" dirty="0" smtClean="0"/>
              <a:t>Offerta di moneta: M = M</a:t>
            </a:r>
            <a:r>
              <a:rPr lang="it-IT" baseline="-25000" dirty="0" smtClean="0"/>
              <a:t>0</a:t>
            </a:r>
            <a:r>
              <a:rPr lang="it-IT" dirty="0" smtClean="0"/>
              <a:t>, controllata dalla banca centrale</a:t>
            </a:r>
          </a:p>
          <a:p>
            <a:pPr marL="514350" indent="-514350">
              <a:buAutoNum type="arabicParenR"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Sostituendo le equazioni 2) e 3) nella 1) otteniamo</a:t>
            </a:r>
          </a:p>
          <a:p>
            <a:pPr marL="0" indent="0">
              <a:buNone/>
            </a:pPr>
            <a:r>
              <a:rPr lang="it-IT" dirty="0" smtClean="0"/>
              <a:t>4) M</a:t>
            </a:r>
            <a:r>
              <a:rPr lang="it-IT" baseline="-25000" dirty="0" smtClean="0"/>
              <a:t>0</a:t>
            </a:r>
            <a:r>
              <a:rPr lang="it-IT" dirty="0" smtClean="0"/>
              <a:t> = </a:t>
            </a:r>
            <a:r>
              <a:rPr lang="it-IT" dirty="0" err="1" smtClean="0"/>
              <a:t>fY</a:t>
            </a:r>
            <a:r>
              <a:rPr lang="it-IT" dirty="0" smtClean="0"/>
              <a:t> + L</a:t>
            </a:r>
            <a:r>
              <a:rPr lang="it-IT" baseline="-25000" dirty="0" smtClean="0"/>
              <a:t>0</a:t>
            </a:r>
            <a:r>
              <a:rPr lang="it-IT" dirty="0" smtClean="0"/>
              <a:t> - </a:t>
            </a:r>
            <a:r>
              <a:rPr lang="it-IT" dirty="0" err="1" smtClean="0"/>
              <a:t>gi</a:t>
            </a:r>
            <a:endParaRPr lang="it-IT" dirty="0" smtClean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dirty="0" smtClean="0"/>
              <a:t>Mettendo in evidenza i nella 4) otteniamo l’equazione della curva LM</a:t>
            </a:r>
          </a:p>
          <a:p>
            <a:pPr marL="0" indent="0">
              <a:buNone/>
            </a:pPr>
            <a:r>
              <a:rPr lang="it-IT" dirty="0" smtClean="0"/>
              <a:t>5) </a:t>
            </a:r>
            <a:r>
              <a:rPr lang="it-IT" dirty="0" smtClean="0">
                <a:solidFill>
                  <a:srgbClr val="FF0000"/>
                </a:solidFill>
              </a:rPr>
              <a:t>i</a:t>
            </a:r>
            <a:r>
              <a:rPr lang="it-IT" dirty="0" smtClean="0"/>
              <a:t> = (f/g)</a:t>
            </a:r>
            <a:r>
              <a:rPr lang="it-IT" dirty="0" smtClean="0">
                <a:solidFill>
                  <a:srgbClr val="FF0000"/>
                </a:solidFill>
              </a:rPr>
              <a:t>Y</a:t>
            </a:r>
            <a:r>
              <a:rPr lang="it-IT" dirty="0" smtClean="0"/>
              <a:t> + (1/g)(L</a:t>
            </a:r>
            <a:r>
              <a:rPr lang="it-IT" baseline="-25000" dirty="0" smtClean="0"/>
              <a:t>0</a:t>
            </a:r>
            <a:r>
              <a:rPr lang="it-IT" dirty="0" smtClean="0"/>
              <a:t> – M</a:t>
            </a:r>
            <a:r>
              <a:rPr lang="it-IT" baseline="-25000" dirty="0" smtClean="0"/>
              <a:t>0</a:t>
            </a:r>
            <a:r>
              <a:rPr lang="it-IT" dirty="0" smtClean="0"/>
              <a:t>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73449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La curva LM, </a:t>
            </a:r>
            <a:r>
              <a:rPr lang="it-IT" dirty="0" smtClean="0"/>
              <a:t>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La </a:t>
            </a:r>
            <a:r>
              <a:rPr lang="it-IT" dirty="0" smtClean="0">
                <a:solidFill>
                  <a:srgbClr val="FF0000"/>
                </a:solidFill>
              </a:rPr>
              <a:t>curva LM </a:t>
            </a:r>
            <a:r>
              <a:rPr lang="it-IT" dirty="0" smtClean="0"/>
              <a:t>rappresenta tutte le </a:t>
            </a:r>
            <a:r>
              <a:rPr lang="it-IT" dirty="0" smtClean="0">
                <a:solidFill>
                  <a:srgbClr val="FF0000"/>
                </a:solidFill>
              </a:rPr>
              <a:t>combinazioni tra</a:t>
            </a:r>
            <a:r>
              <a:rPr lang="it-IT" dirty="0" smtClean="0"/>
              <a:t> tasso d’interesse </a:t>
            </a:r>
            <a:r>
              <a:rPr lang="it-IT" dirty="0" smtClean="0">
                <a:solidFill>
                  <a:srgbClr val="FF0000"/>
                </a:solidFill>
              </a:rPr>
              <a:t>i</a:t>
            </a:r>
            <a:r>
              <a:rPr lang="it-IT" dirty="0" smtClean="0"/>
              <a:t> </a:t>
            </a:r>
            <a:r>
              <a:rPr lang="it-IT" dirty="0" smtClean="0">
                <a:solidFill>
                  <a:srgbClr val="FF0000"/>
                </a:solidFill>
              </a:rPr>
              <a:t>e</a:t>
            </a:r>
            <a:r>
              <a:rPr lang="it-IT" dirty="0" smtClean="0"/>
              <a:t> reddito </a:t>
            </a:r>
            <a:r>
              <a:rPr lang="it-IT" i="1" dirty="0" smtClean="0"/>
              <a:t>Y</a:t>
            </a:r>
            <a:r>
              <a:rPr lang="it-IT" dirty="0" smtClean="0"/>
              <a:t> che garantiscono l’</a:t>
            </a:r>
            <a:r>
              <a:rPr lang="it-IT" dirty="0" smtClean="0">
                <a:solidFill>
                  <a:srgbClr val="FF0000"/>
                </a:solidFill>
              </a:rPr>
              <a:t>equilibrio</a:t>
            </a:r>
            <a:r>
              <a:rPr lang="it-IT" dirty="0" smtClean="0"/>
              <a:t> tra domanda e offerta nel </a:t>
            </a:r>
            <a:r>
              <a:rPr lang="it-IT" dirty="0" smtClean="0">
                <a:solidFill>
                  <a:srgbClr val="FF0000"/>
                </a:solidFill>
              </a:rPr>
              <a:t>mercato della moneta</a:t>
            </a:r>
            <a:r>
              <a:rPr lang="it-IT" dirty="0" smtClean="0"/>
              <a:t> (molteplicità di equilibri)</a:t>
            </a:r>
          </a:p>
          <a:p>
            <a:r>
              <a:rPr lang="it-IT" dirty="0" smtClean="0"/>
              <a:t>Riflette la teoria della preferenza per la liquidità</a:t>
            </a:r>
            <a:r>
              <a:rPr lang="it-IT" dirty="0" smtClean="0">
                <a:sym typeface="Symbol" panose="05050102010706020507" pitchFamily="18" charset="2"/>
              </a:rPr>
              <a:t>. </a:t>
            </a:r>
          </a:p>
          <a:p>
            <a:r>
              <a:rPr lang="it-IT" dirty="0" smtClean="0">
                <a:sym typeface="Symbol" panose="05050102010706020507" pitchFamily="18" charset="2"/>
              </a:rPr>
              <a:t>Il tasso d’interesse che garantisce l’equilibrio tra domanda e offerta di moneta (e che influenza gli investimenti e la domanda aggregata di beni) dipende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Componente esogena = </a:t>
            </a:r>
            <a:r>
              <a:rPr lang="it-IT" dirty="0"/>
              <a:t>(</a:t>
            </a:r>
            <a:r>
              <a:rPr lang="it-IT" dirty="0" smtClean="0"/>
              <a:t>1/g)(L</a:t>
            </a:r>
            <a:r>
              <a:rPr lang="it-IT" baseline="-25000" dirty="0" smtClean="0"/>
              <a:t>0</a:t>
            </a:r>
            <a:r>
              <a:rPr lang="it-IT" dirty="0" smtClean="0"/>
              <a:t> – M</a:t>
            </a:r>
            <a:r>
              <a:rPr lang="it-IT" baseline="-25000" dirty="0" smtClean="0"/>
              <a:t>0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Componente endogena = </a:t>
            </a:r>
            <a:r>
              <a:rPr lang="it-IT" dirty="0" smtClean="0"/>
              <a:t>(f/g)Y</a:t>
            </a:r>
            <a:endParaRPr lang="it-IT" dirty="0"/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Variazioni della componente autonoma della preferenza per la liquidità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L</a:t>
            </a:r>
            <a:r>
              <a:rPr lang="it-IT" baseline="-25000" dirty="0" smtClean="0">
                <a:solidFill>
                  <a:srgbClr val="FF0000"/>
                </a:solidFill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), dell’offerta di moneta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M</a:t>
            </a:r>
            <a:r>
              <a:rPr lang="it-IT" baseline="-25000" dirty="0" smtClean="0">
                <a:solidFill>
                  <a:srgbClr val="FF0000"/>
                </a:solidFill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), del coefficiente di giacenza media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f</a:t>
            </a:r>
            <a:r>
              <a:rPr lang="it-IT" dirty="0" smtClean="0">
                <a:sym typeface="Symbol" panose="05050102010706020507" pitchFamily="18" charset="2"/>
              </a:rPr>
              <a:t>), dell’elasticità della preferenza per la liquidità al tasso d’interesse investimenti al tasso d’interesse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g</a:t>
            </a:r>
            <a:r>
              <a:rPr lang="it-IT" dirty="0" smtClean="0">
                <a:sym typeface="Symbol" panose="05050102010706020507" pitchFamily="18" charset="2"/>
              </a:rPr>
              <a:t>) e del reddito Y determinano variazioni del tasso d’interesse. 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841173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La curva LM, </a:t>
            </a:r>
            <a:r>
              <a:rPr lang="it-IT" dirty="0" smtClean="0"/>
              <a:t>3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sz="half" idx="2"/>
          </p:nvPr>
        </p:nvSpPr>
        <p:spPr>
          <a:xfrm>
            <a:off x="4768403" y="1477895"/>
            <a:ext cx="5181600" cy="4351338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Equazione</a:t>
            </a:r>
          </a:p>
          <a:p>
            <a:pPr lvl="1"/>
            <a:r>
              <a:rPr lang="it-IT" dirty="0">
                <a:solidFill>
                  <a:srgbClr val="FF0000"/>
                </a:solidFill>
              </a:rPr>
              <a:t>i = </a:t>
            </a:r>
            <a:r>
              <a:rPr lang="it-IT" dirty="0" smtClean="0">
                <a:solidFill>
                  <a:srgbClr val="FF0000"/>
                </a:solidFill>
              </a:rPr>
              <a:t>(f/g)Y </a:t>
            </a:r>
            <a:r>
              <a:rPr lang="it-IT" dirty="0">
                <a:solidFill>
                  <a:srgbClr val="FF0000"/>
                </a:solidFill>
              </a:rPr>
              <a:t>+ (</a:t>
            </a:r>
            <a:r>
              <a:rPr lang="it-IT" dirty="0" smtClean="0">
                <a:solidFill>
                  <a:srgbClr val="FF0000"/>
                </a:solidFill>
              </a:rPr>
              <a:t>1/g)(</a:t>
            </a:r>
            <a:r>
              <a:rPr lang="it-IT" dirty="0">
                <a:solidFill>
                  <a:srgbClr val="FF0000"/>
                </a:solidFill>
              </a:rPr>
              <a:t>L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 – M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)</a:t>
            </a:r>
            <a:endParaRPr lang="it-IT" dirty="0" smtClean="0">
              <a:solidFill>
                <a:srgbClr val="FF0000"/>
              </a:solidFill>
            </a:endParaRPr>
          </a:p>
          <a:p>
            <a:r>
              <a:rPr lang="it-IT" dirty="0" smtClean="0"/>
              <a:t>Pendenza</a:t>
            </a:r>
          </a:p>
          <a:p>
            <a:pPr lvl="1"/>
            <a:r>
              <a:rPr lang="it-IT" dirty="0" smtClean="0"/>
              <a:t>f/g &gt; 0</a:t>
            </a:r>
          </a:p>
          <a:p>
            <a:pPr lvl="1"/>
            <a:r>
              <a:rPr lang="it-IT" dirty="0" smtClean="0"/>
              <a:t>Logica: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Y</a:t>
            </a:r>
            <a:r>
              <a:rPr lang="it-IT" dirty="0" smtClean="0">
                <a:sym typeface="Symbol" panose="05050102010706020507" pitchFamily="18" charset="2"/>
              </a:rPr>
              <a:t>  DMTR </a:t>
            </a:r>
            <a:r>
              <a:rPr lang="it-IT" dirty="0">
                <a:sym typeface="Symbol" panose="05050102010706020507" pitchFamily="18" charset="2"/>
              </a:rPr>
              <a:t></a:t>
            </a:r>
            <a:r>
              <a:rPr lang="it-IT" dirty="0" smtClean="0">
                <a:sym typeface="Symbol" panose="05050102010706020507" pitchFamily="18" charset="2"/>
              </a:rPr>
              <a:t> OTIT </a:t>
            </a:r>
            <a:r>
              <a:rPr lang="it-IT" dirty="0">
                <a:sym typeface="Symbol" panose="05050102010706020507" pitchFamily="18" charset="2"/>
              </a:rPr>
              <a:t> </a:t>
            </a:r>
            <a:r>
              <a:rPr lang="it-IT" dirty="0" smtClean="0">
                <a:sym typeface="Symbol" panose="05050102010706020507" pitchFamily="18" charset="2"/>
              </a:rPr>
              <a:t>PTIT </a:t>
            </a:r>
            <a:r>
              <a:rPr lang="it-IT" dirty="0">
                <a:sym typeface="Symbol" panose="05050102010706020507" pitchFamily="18" charset="2"/>
              </a:rPr>
              <a:t>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i </a:t>
            </a:r>
            <a:r>
              <a:rPr lang="it-IT" dirty="0" smtClean="0">
                <a:sym typeface="Symbol" panose="05050102010706020507" pitchFamily="18" charset="2"/>
              </a:rPr>
              <a:t>(a parità di M, e DTIT)</a:t>
            </a:r>
          </a:p>
          <a:p>
            <a:r>
              <a:rPr lang="it-IT" dirty="0" smtClean="0">
                <a:sym typeface="Symbol" panose="05050102010706020507" pitchFamily="18" charset="2"/>
              </a:rPr>
              <a:t>Intercetta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 </a:t>
            </a:r>
            <a:r>
              <a:rPr lang="it-IT" dirty="0"/>
              <a:t>(</a:t>
            </a:r>
            <a:r>
              <a:rPr lang="it-IT" dirty="0" smtClean="0"/>
              <a:t>1/g)(L</a:t>
            </a:r>
            <a:r>
              <a:rPr lang="it-IT" baseline="-25000" dirty="0" smtClean="0"/>
              <a:t>0</a:t>
            </a:r>
            <a:r>
              <a:rPr lang="it-IT" dirty="0" smtClean="0"/>
              <a:t> – M</a:t>
            </a:r>
            <a:r>
              <a:rPr lang="it-IT" baseline="-25000" dirty="0" smtClean="0"/>
              <a:t>0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/>
              <a:t>Logica: </a:t>
            </a:r>
            <a:r>
              <a:rPr lang="it-IT" dirty="0" smtClean="0">
                <a:sym typeface="Symbol" panose="05050102010706020507" pitchFamily="18" charset="2"/>
              </a:rPr>
              <a:t>M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, L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  i (a parità di Y) </a:t>
            </a:r>
          </a:p>
          <a:p>
            <a:r>
              <a:rPr lang="it-IT" dirty="0" smtClean="0">
                <a:sym typeface="Symbol" panose="05050102010706020507" pitchFamily="18" charset="2"/>
              </a:rPr>
              <a:t>Casi particolari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g  </a:t>
            </a:r>
            <a:r>
              <a:rPr lang="it-IT" dirty="0" smtClean="0">
                <a:sym typeface="Symbol" panose="05050102010706020507" pitchFamily="18" charset="2"/>
              </a:rPr>
              <a:t>0?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g </a:t>
            </a:r>
            <a:r>
              <a:rPr lang="it-IT" dirty="0">
                <a:sym typeface="Symbol" panose="05050102010706020507" pitchFamily="18" charset="2"/>
              </a:rPr>
              <a:t> </a:t>
            </a:r>
            <a:r>
              <a:rPr lang="it-IT" dirty="0" smtClean="0">
                <a:sym typeface="Symbol" panose="05050102010706020507" pitchFamily="18" charset="2"/>
              </a:rPr>
              <a:t>?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f </a:t>
            </a:r>
            <a:r>
              <a:rPr lang="it-IT" dirty="0">
                <a:sym typeface="Symbol" panose="05050102010706020507" pitchFamily="18" charset="2"/>
              </a:rPr>
              <a:t>→ 0 ?</a:t>
            </a:r>
          </a:p>
          <a:p>
            <a:pPr lvl="1">
              <a:lnSpc>
                <a:spcPct val="100000"/>
              </a:lnSpc>
            </a:pPr>
            <a:r>
              <a:rPr lang="it-IT" dirty="0" smtClean="0">
                <a:sym typeface="Symbol" panose="05050102010706020507" pitchFamily="18" charset="2"/>
              </a:rPr>
              <a:t>f </a:t>
            </a:r>
            <a:r>
              <a:rPr lang="it-IT" dirty="0">
                <a:sym typeface="Symbol" panose="05050102010706020507" pitchFamily="18" charset="2"/>
              </a:rPr>
              <a:t>→∞ ? </a:t>
            </a:r>
          </a:p>
          <a:p>
            <a:pPr lvl="1"/>
            <a:endParaRPr lang="it-IT" dirty="0">
              <a:sym typeface="Symbol" panose="05050102010706020507" pitchFamily="18" charset="2"/>
            </a:endParaRPr>
          </a:p>
          <a:p>
            <a:pPr lvl="1"/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750" y="1690688"/>
            <a:ext cx="3952875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24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Equilibrio IS-LM</a:t>
            </a:r>
            <a:endParaRPr lang="it-IT" dirty="0"/>
          </a:p>
        </p:txBody>
      </p:sp>
      <p:pic>
        <p:nvPicPr>
          <p:cNvPr id="5" name="Segnaposto contenuto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587195" y="1690688"/>
            <a:ext cx="4266993" cy="4182078"/>
          </a:xfrm>
          <a:prstGeom prst="rect">
            <a:avLst/>
          </a:prstGeom>
        </p:spPr>
      </p:pic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513194" y="1606058"/>
            <a:ext cx="6258096" cy="4351338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Mettendo a sistema le equazioni della curva IS e della curva LM determiniamo la coppia </a:t>
            </a:r>
            <a:r>
              <a:rPr lang="it-IT" dirty="0" smtClean="0">
                <a:solidFill>
                  <a:srgbClr val="FF0000"/>
                </a:solidFill>
              </a:rPr>
              <a:t>(Y*; i*)</a:t>
            </a:r>
            <a:r>
              <a:rPr lang="it-IT" dirty="0" smtClean="0"/>
              <a:t> che garantisce simultaneamente l’equilibrio nel mercato dei beni, nel mercato della moneta e nel mercato dei titoli (nascosto dietro le quinte)</a:t>
            </a:r>
          </a:p>
          <a:p>
            <a:endParaRPr lang="it-IT" dirty="0" smtClean="0"/>
          </a:p>
          <a:p>
            <a:pPr lvl="1"/>
            <a:r>
              <a:rPr lang="it-IT" dirty="0" smtClean="0"/>
              <a:t>IS: </a:t>
            </a:r>
            <a:r>
              <a:rPr lang="it-IT" dirty="0">
                <a:solidFill>
                  <a:srgbClr val="FF0000"/>
                </a:solidFill>
              </a:rPr>
              <a:t>Y = (1/1-c)(C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 + I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 + G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 – cT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) – </a:t>
            </a:r>
            <a:r>
              <a:rPr lang="it-IT" dirty="0" smtClean="0">
                <a:solidFill>
                  <a:srgbClr val="FF0000"/>
                </a:solidFill>
              </a:rPr>
              <a:t>(d/1-c)i</a:t>
            </a:r>
          </a:p>
          <a:p>
            <a:pPr lvl="1"/>
            <a:r>
              <a:rPr lang="it-IT" dirty="0" smtClean="0"/>
              <a:t>LM: </a:t>
            </a:r>
            <a:r>
              <a:rPr lang="it-IT" dirty="0" smtClean="0">
                <a:solidFill>
                  <a:srgbClr val="FF0000"/>
                </a:solidFill>
              </a:rPr>
              <a:t>i </a:t>
            </a:r>
            <a:r>
              <a:rPr lang="it-IT" dirty="0">
                <a:solidFill>
                  <a:srgbClr val="FF0000"/>
                </a:solidFill>
              </a:rPr>
              <a:t>= </a:t>
            </a:r>
            <a:r>
              <a:rPr lang="it-IT" dirty="0" smtClean="0">
                <a:solidFill>
                  <a:srgbClr val="FF0000"/>
                </a:solidFill>
              </a:rPr>
              <a:t>(f/g)Y </a:t>
            </a:r>
            <a:r>
              <a:rPr lang="it-IT" dirty="0">
                <a:solidFill>
                  <a:srgbClr val="FF0000"/>
                </a:solidFill>
              </a:rPr>
              <a:t>+ (</a:t>
            </a:r>
            <a:r>
              <a:rPr lang="it-IT" dirty="0" smtClean="0">
                <a:solidFill>
                  <a:srgbClr val="FF0000"/>
                </a:solidFill>
              </a:rPr>
              <a:t>1/g)(</a:t>
            </a:r>
            <a:r>
              <a:rPr lang="it-IT" dirty="0">
                <a:solidFill>
                  <a:srgbClr val="FF0000"/>
                </a:solidFill>
              </a:rPr>
              <a:t>L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>
                <a:solidFill>
                  <a:srgbClr val="FF0000"/>
                </a:solidFill>
              </a:rPr>
              <a:t> – M</a:t>
            </a:r>
            <a:r>
              <a:rPr lang="it-IT" baseline="-25000" dirty="0">
                <a:solidFill>
                  <a:srgbClr val="FF0000"/>
                </a:solidFill>
              </a:rPr>
              <a:t>0</a:t>
            </a:r>
            <a:r>
              <a:rPr lang="it-IT" dirty="0" smtClean="0">
                <a:solidFill>
                  <a:srgbClr val="FF0000"/>
                </a:solidFill>
              </a:rPr>
              <a:t>)</a:t>
            </a:r>
          </a:p>
          <a:p>
            <a:endParaRPr lang="it-IT" dirty="0"/>
          </a:p>
          <a:p>
            <a:r>
              <a:rPr lang="it-IT" dirty="0" smtClean="0"/>
              <a:t>Attraverso la politica di bilancio e la politica monetaria è possibile influenzare l’equilibrio dell’economia, per esempio stabilizzando il reddito intorno al livello di piena occupazione.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855781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Politica monetaria restrittiva</a:t>
            </a: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404575" y="1825625"/>
            <a:ext cx="6949225" cy="4351338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>
                <a:sym typeface="Symbol" panose="05050102010706020507" pitchFamily="18" charset="2"/>
              </a:rPr>
              <a:t>M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  i  I </a:t>
            </a:r>
            <a:r>
              <a:rPr lang="it-IT" dirty="0">
                <a:sym typeface="Symbol" panose="05050102010706020507" pitchFamily="18" charset="2"/>
              </a:rPr>
              <a:t> </a:t>
            </a:r>
            <a:r>
              <a:rPr lang="it-IT" dirty="0" smtClean="0">
                <a:sym typeface="Symbol" panose="05050102010706020507" pitchFamily="18" charset="2"/>
              </a:rPr>
              <a:t>Y (non neutralità della moneta)</a:t>
            </a:r>
          </a:p>
          <a:p>
            <a:r>
              <a:rPr lang="it-IT" dirty="0" smtClean="0">
                <a:sym typeface="Symbol" panose="05050102010706020507" pitchFamily="18" charset="2"/>
              </a:rPr>
              <a:t>Osservazioni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Possibili motivazioni di una manovra del genere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Stessi </a:t>
            </a:r>
            <a:r>
              <a:rPr lang="it-IT" dirty="0">
                <a:sym typeface="Symbol" panose="05050102010706020507" pitchFamily="18" charset="2"/>
              </a:rPr>
              <a:t>effetti se  </a:t>
            </a:r>
            <a:r>
              <a:rPr lang="it-IT" dirty="0" smtClean="0">
                <a:sym typeface="Symbol" panose="05050102010706020507" pitchFamily="18" charset="2"/>
              </a:rPr>
              <a:t>L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La pendenza delle due curve influenza l’efficacia della manovra monetaria. Se IS è verticale l’effetto della manovra monetaria sul reddito è nullo. Se IS è quasi orizzontale l’effetto della manovra monetaria sul reddito è molto pronunciato.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L’aumento del tasso d’interesse avrà una serie di effetti indesiderata (PTIT, costo debito pubblico, I con effetti negativi su accumulazione e prospettive di crescita dell’economia)</a:t>
            </a:r>
            <a:r>
              <a:rPr lang="it-IT" dirty="0">
                <a:sym typeface="Symbol" panose="05050102010706020507" pitchFamily="18" charset="2"/>
              </a:rPr>
              <a:t>.</a:t>
            </a:r>
            <a:endParaRPr lang="it-IT" dirty="0" smtClean="0">
              <a:sym typeface="Symbol" panose="05050102010706020507" pitchFamily="18" charset="2"/>
            </a:endParaRPr>
          </a:p>
          <a:p>
            <a:pPr lvl="1"/>
            <a:endParaRPr lang="it-IT" dirty="0" smtClean="0">
              <a:sym typeface="Symbol" panose="05050102010706020507" pitchFamily="18" charset="2"/>
            </a:endParaRPr>
          </a:p>
          <a:p>
            <a:pPr marL="457200" lvl="1" indent="0">
              <a:buNone/>
            </a:pP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523" y="2086108"/>
            <a:ext cx="4051920" cy="3464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8817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Politica fiscale espansiva</a:t>
            </a:r>
            <a:endParaRPr lang="it-IT" dirty="0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404575" y="1825625"/>
            <a:ext cx="6949225" cy="4351338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>
                <a:sym typeface="Symbol" panose="05050102010706020507" pitchFamily="18" charset="2"/>
              </a:rPr>
              <a:t>G  DA  Y (principio domanda effettiva)</a:t>
            </a:r>
          </a:p>
          <a:p>
            <a:r>
              <a:rPr lang="it-IT" dirty="0">
                <a:sym typeface="Symbol" panose="05050102010706020507" pitchFamily="18" charset="2"/>
              </a:rPr>
              <a:t>G  </a:t>
            </a:r>
            <a:r>
              <a:rPr lang="it-IT" dirty="0" smtClean="0">
                <a:sym typeface="Symbol" panose="05050102010706020507" pitchFamily="18" charset="2"/>
              </a:rPr>
              <a:t>deficit pubblico (OTIT) e </a:t>
            </a:r>
            <a:r>
              <a:rPr lang="it-IT" dirty="0">
                <a:sym typeface="Symbol" panose="05050102010706020507" pitchFamily="18" charset="2"/>
              </a:rPr>
              <a:t> </a:t>
            </a:r>
            <a:r>
              <a:rPr lang="it-IT" dirty="0" smtClean="0">
                <a:sym typeface="Symbol" panose="05050102010706020507" pitchFamily="18" charset="2"/>
              </a:rPr>
              <a:t>DMTR (perché </a:t>
            </a:r>
            <a:r>
              <a:rPr lang="it-IT" dirty="0">
                <a:sym typeface="Symbol" panose="05050102010706020507" pitchFamily="18" charset="2"/>
              </a:rPr>
              <a:t> </a:t>
            </a:r>
            <a:r>
              <a:rPr lang="it-IT" dirty="0" smtClean="0">
                <a:sym typeface="Symbol" panose="05050102010706020507" pitchFamily="18" charset="2"/>
              </a:rPr>
              <a:t>Y)  i (a parità di M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 e </a:t>
            </a:r>
            <a:r>
              <a:rPr lang="it-IT" dirty="0">
                <a:sym typeface="Symbol" panose="05050102010706020507" pitchFamily="18" charset="2"/>
              </a:rPr>
              <a:t>di </a:t>
            </a:r>
            <a:r>
              <a:rPr lang="it-IT" dirty="0" smtClean="0">
                <a:sym typeface="Symbol" panose="05050102010706020507" pitchFamily="18" charset="2"/>
              </a:rPr>
              <a:t>L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)</a:t>
            </a:r>
          </a:p>
          <a:p>
            <a:r>
              <a:rPr lang="it-IT" dirty="0" smtClean="0">
                <a:sym typeface="Symbol" panose="05050102010706020507" pitchFamily="18" charset="2"/>
              </a:rPr>
              <a:t>Osservazioni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Possibili motivazioni di una manovra del </a:t>
            </a:r>
            <a:r>
              <a:rPr lang="it-IT" dirty="0" smtClean="0">
                <a:sym typeface="Symbol" panose="05050102010706020507" pitchFamily="18" charset="2"/>
              </a:rPr>
              <a:t>genere?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Stessi </a:t>
            </a:r>
            <a:r>
              <a:rPr lang="it-IT" dirty="0">
                <a:sym typeface="Symbol" panose="05050102010706020507" pitchFamily="18" charset="2"/>
              </a:rPr>
              <a:t>effetti se </a:t>
            </a:r>
            <a:r>
              <a:rPr lang="it-IT" dirty="0" smtClean="0">
                <a:sym typeface="Symbol" panose="05050102010706020507" pitchFamily="18" charset="2"/>
              </a:rPr>
              <a:t>T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 (aumentare reddito </a:t>
            </a:r>
            <a:r>
              <a:rPr lang="it-IT" dirty="0" err="1" smtClean="0">
                <a:sym typeface="Symbol" panose="05050102010706020507" pitchFamily="18" charset="2"/>
              </a:rPr>
              <a:t>disp</a:t>
            </a:r>
            <a:r>
              <a:rPr lang="it-IT" dirty="0" smtClean="0">
                <a:sym typeface="Symbol" panose="05050102010706020507" pitchFamily="18" charset="2"/>
              </a:rPr>
              <a:t>. e C)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L’aumento di i frena l’aumento di Y (effetto spiazzamento)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La pendenza delle curve influenza l’efficacia della manovra fiscale espansiva. Se LM è verticale l’effetto spiazzamento è massimo e Y non cambia. Se LM è orizzontale, non c’è effetto spiazzamento.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L’effetto spiazzamento è azzerato anche se </a:t>
            </a:r>
            <a:r>
              <a:rPr lang="it-IT" dirty="0">
                <a:sym typeface="Symbol" panose="05050102010706020507" pitchFamily="18" charset="2"/>
              </a:rPr>
              <a:t>G  </a:t>
            </a:r>
            <a:r>
              <a:rPr lang="it-IT" dirty="0" smtClean="0">
                <a:sym typeface="Symbol" panose="05050102010706020507" pitchFamily="18" charset="2"/>
              </a:rPr>
              <a:t>M</a:t>
            </a:r>
            <a:r>
              <a:rPr lang="it-IT" baseline="-25000" dirty="0" smtClean="0">
                <a:sym typeface="Symbol" panose="05050102010706020507" pitchFamily="18" charset="2"/>
              </a:rPr>
              <a:t>0</a:t>
            </a:r>
            <a:r>
              <a:rPr lang="it-IT" dirty="0" smtClean="0">
                <a:sym typeface="Symbol" panose="05050102010706020507" pitchFamily="18" charset="2"/>
              </a:rPr>
              <a:t> (politica monetaria accomodante)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Debito pubblico? Inflazione?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Risposta di c e b alla manovra di politica fiscale (v. Keynes)</a:t>
            </a:r>
          </a:p>
          <a:p>
            <a:pPr marL="457200" lvl="1" indent="0">
              <a:buNone/>
            </a:pP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36" y="2352675"/>
            <a:ext cx="3965620" cy="2900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2723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6EBDB7C-945C-9147-87FD-57D14C7F3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Casi speciali</a:t>
            </a:r>
            <a:endParaRPr lang="it-IT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8524" y="1547735"/>
            <a:ext cx="4108475" cy="4379363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4907152" y="444448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g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→</a:t>
            </a:r>
            <a:r>
              <a:rPr lang="it-IT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∞</a:t>
            </a:r>
            <a:endParaRPr lang="it-IT" dirty="0"/>
          </a:p>
        </p:txBody>
      </p:sp>
      <p:sp>
        <p:nvSpPr>
          <p:cNvPr id="8" name="Rettangolo 7"/>
          <p:cNvSpPr/>
          <p:nvPr/>
        </p:nvSpPr>
        <p:spPr>
          <a:xfrm>
            <a:off x="6895951" y="2404368"/>
            <a:ext cx="631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/>
              <a:t>g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→</a:t>
            </a:r>
            <a:r>
              <a:rPr lang="it-IT" dirty="0">
                <a:latin typeface="Calibri Light" panose="020F0302020204030204" pitchFamily="34" charset="0"/>
                <a:cs typeface="Calibri Light" panose="020F0302020204030204" pitchFamily="34" charset="0"/>
              </a:rPr>
              <a:t>0</a:t>
            </a:r>
            <a:endParaRPr lang="it-IT" dirty="0"/>
          </a:p>
        </p:txBody>
      </p:sp>
      <p:cxnSp>
        <p:nvCxnSpPr>
          <p:cNvPr id="10" name="Connettore diritto 9"/>
          <p:cNvCxnSpPr/>
          <p:nvPr/>
        </p:nvCxnSpPr>
        <p:spPr>
          <a:xfrm>
            <a:off x="5951984" y="3078252"/>
            <a:ext cx="2016224" cy="85480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Connettore diritto 10"/>
          <p:cNvCxnSpPr/>
          <p:nvPr/>
        </p:nvCxnSpPr>
        <p:spPr>
          <a:xfrm>
            <a:off x="5851119" y="3631005"/>
            <a:ext cx="2016224" cy="85480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Connettore diritto 11"/>
          <p:cNvCxnSpPr/>
          <p:nvPr/>
        </p:nvCxnSpPr>
        <p:spPr>
          <a:xfrm>
            <a:off x="4815583" y="4017086"/>
            <a:ext cx="2016224" cy="85480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ttangolo 12"/>
              <p:cNvSpPr/>
              <p:nvPr/>
            </p:nvSpPr>
            <p:spPr>
              <a:xfrm>
                <a:off x="5851120" y="1307153"/>
                <a:ext cx="2571153" cy="9001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it-IT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𝑌</m:t>
                          </m:r>
                        </m:e>
                        <m:sup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  <m:r>
                        <a:rPr lang="it-IT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/</m:t>
                          </m:r>
                          <m:r>
                            <a:rPr lang="it-IT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d>
                            <m:dPr>
                              <m:ctrlPr>
                                <a:rPr lang="it-IT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t-IT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it-IT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</m:d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it-IT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𝑑𝑓</m:t>
                              </m:r>
                            </m:num>
                            <m:den>
                              <m:r>
                                <a:rPr lang="it-IT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den>
                      </m:f>
                      <m:sSub>
                        <m:sSubPr>
                          <m:ctrlP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𝑀</m:t>
                          </m:r>
                        </m:e>
                        <m:sub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13" name="Rettangolo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1120" y="1307153"/>
                <a:ext cx="2571153" cy="90018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asellaDiTesto 13"/>
          <p:cNvSpPr txBox="1"/>
          <p:nvPr/>
        </p:nvSpPr>
        <p:spPr>
          <a:xfrm>
            <a:off x="6831808" y="3138238"/>
            <a:ext cx="128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A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6408746" y="363938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B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5663953" y="4100502"/>
            <a:ext cx="1871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ttangolo 3"/>
              <p:cNvSpPr/>
              <p:nvPr/>
            </p:nvSpPr>
            <p:spPr>
              <a:xfrm>
                <a:off x="360218" y="2403795"/>
                <a:ext cx="4037441" cy="339317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it-IT" i="1" dirty="0" smtClean="0">
                    <a:solidFill>
                      <a:schemeClr val="tx1"/>
                    </a:solidFill>
                    <a:latin typeface="Cambria Math" panose="02040503050406030204" pitchFamily="18" charset="0"/>
                  </a:rPr>
                  <a:t>Effetto di una variazione dell’offerta di moneta sul reddito</a:t>
                </a:r>
              </a:p>
              <a:p>
                <a:endParaRPr lang="it-IT" i="1" dirty="0" smtClean="0">
                  <a:solidFill>
                    <a:schemeClr val="tx1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it-IT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/</m:t>
                          </m:r>
                          <m:r>
                            <a:rPr lang="it-IT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d>
                            <m:dPr>
                              <m:ctrlPr>
                                <a:rPr lang="it-IT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it-IT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it-IT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</m:d>
                          <m:r>
                            <a:rPr lang="it-IT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it-IT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t-IT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𝑑𝑓</m:t>
                              </m:r>
                            </m:num>
                            <m:den>
                              <m:r>
                                <a:rPr lang="it-IT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den>
                          </m:f>
                        </m:den>
                      </m:f>
                    </m:oMath>
                  </m:oMathPara>
                </a14:m>
                <a:endParaRPr lang="it-IT" dirty="0" smtClean="0"/>
              </a:p>
              <a:p>
                <a:endParaRPr lang="it-IT" dirty="0"/>
              </a:p>
              <a:p>
                <a:r>
                  <a:rPr lang="it-IT" dirty="0" smtClean="0"/>
                  <a:t>Nel punto C, questo effetto è praticamente nullo (Trappola della liquidità)</a:t>
                </a:r>
              </a:p>
              <a:p>
                <a:endParaRPr lang="it-IT" dirty="0"/>
              </a:p>
              <a:p>
                <a:r>
                  <a:rPr lang="it-IT" dirty="0" smtClean="0"/>
                  <a:t>Nel punto A è molto elevato (verificare)</a:t>
                </a:r>
                <a:endParaRPr lang="it-IT" dirty="0"/>
              </a:p>
            </p:txBody>
          </p:sp>
        </mc:Choice>
        <mc:Fallback xmlns="">
          <p:sp>
            <p:nvSpPr>
              <p:cNvPr id="4" name="Rettangolo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218" y="2403795"/>
                <a:ext cx="4037441" cy="3393173"/>
              </a:xfrm>
              <a:prstGeom prst="rect">
                <a:avLst/>
              </a:prstGeom>
              <a:blipFill>
                <a:blip r:embed="rId4"/>
                <a:stretch>
                  <a:fillRect l="-1208" t="-1077" b="-1795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139031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27966"/>
          </a:xfrm>
        </p:spPr>
        <p:txBody>
          <a:bodyPr/>
          <a:lstStyle/>
          <a:p>
            <a:pPr algn="ctr"/>
            <a:r>
              <a:rPr lang="it-IT" dirty="0" smtClean="0">
                <a:cs typeface="Calibri" panose="020F0502020204030204" pitchFamily="34" charset="0"/>
              </a:rPr>
              <a:t>Modello IS-MP-IA: Introduzione</a:t>
            </a:r>
            <a:endParaRPr lang="it-IT" dirty="0">
              <a:cs typeface="Calibri" panose="020F050202020403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766618" y="1447800"/>
            <a:ext cx="9691070" cy="4800600"/>
          </a:xfrm>
        </p:spPr>
        <p:txBody>
          <a:bodyPr>
            <a:normAutofit fontScale="92500" lnSpcReduction="10000"/>
          </a:bodyPr>
          <a:lstStyle/>
          <a:p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Revisione del modello IS-LM </a:t>
            </a:r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Differenze principali rispetto a IS-LM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Inflazione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π </a:t>
            </a:r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Idea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che la produzione aggregata y tende verso il suo "naturale" livello di piena occupazione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nel lungo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periodo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La banca centrale attua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la politica monetaria controllando i tassi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d'interesse e non l’offerta di moneta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L'offerta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di moneta si adatta alla domanda di moneta, che dipende positivamente da y e negativamente dal tasso di interesse controllato dalla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BC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Interazione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dinamica tra inflazione e output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gap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Shock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della domanda aggregata e dell'offerta aggregata </a:t>
            </a:r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Uno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sguardo ai modelli DSGE che incarnano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visione attuale dell’economia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Romer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2000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1132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82675"/>
          </a:xfrm>
        </p:spPr>
        <p:txBody>
          <a:bodyPr/>
          <a:lstStyle/>
          <a:p>
            <a:pPr algn="ctr"/>
            <a:r>
              <a:rPr lang="it-IT" dirty="0">
                <a:cs typeface="Calibri" panose="020F0502020204030204" pitchFamily="34" charset="0"/>
              </a:rPr>
              <a:t>Modello IS-MP-IA: </a:t>
            </a:r>
            <a:r>
              <a:rPr lang="it-IT" dirty="0" smtClean="0">
                <a:cs typeface="Calibri" panose="020F0502020204030204" pitchFamily="34" charset="0"/>
              </a:rPr>
              <a:t>Struttura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447800"/>
            <a:ext cx="9619488" cy="4800600"/>
          </a:xfrm>
        </p:spPr>
        <p:txBody>
          <a:bodyPr>
            <a:normAutofit fontScale="92500" lnSpcReduction="20000"/>
          </a:bodyPr>
          <a:lstStyle/>
          <a:p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Il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modello IS-MP-IA si compone di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tre equazioni</a:t>
            </a:r>
          </a:p>
          <a:p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curva IS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che rappresenta le combinazioni tra il tasso di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interesse reale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e il PIL reale che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uguaglia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la domanda aggregata di beni e servizi alla produzione aggregata.</a:t>
            </a:r>
          </a:p>
          <a:p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curva MP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che rappresenta la regola del tasso di interesse applicata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dalla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banca centrale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per conseguire un obiettivo espresso in termini del tasso d’inflazione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curva di IA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che rappresenta la risposta dinamica dell'inflazione π alle variazioni dell'output gap (y-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047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7164" y="365091"/>
            <a:ext cx="3702790" cy="1143000"/>
          </a:xfrm>
        </p:spPr>
        <p:txBody>
          <a:bodyPr>
            <a:normAutofit/>
          </a:bodyPr>
          <a:lstStyle/>
          <a:p>
            <a:r>
              <a:rPr lang="it-IT" dirty="0" smtClean="0">
                <a:cs typeface="Calibri" panose="020F0502020204030204" pitchFamily="34" charset="0"/>
              </a:rPr>
              <a:t>La curva </a:t>
            </a:r>
            <a:r>
              <a:rPr lang="it-IT" dirty="0" smtClean="0">
                <a:cs typeface="Calibri" panose="020F0502020204030204" pitchFamily="34" charset="0"/>
              </a:rPr>
              <a:t>IS</a:t>
            </a:r>
            <a:endParaRPr lang="it-IT" dirty="0">
              <a:cs typeface="Calibri" panose="020F050202020403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produzione aggregata (PIL)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al momento t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dipende: </a:t>
            </a:r>
          </a:p>
          <a:p>
            <a:pPr lvl="1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Positivamente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dal livello naturale del PIL </a:t>
            </a:r>
            <a:r>
              <a:rPr lang="it-IT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che è una funzione della tecnologia, delle preferenze, delle dotazioni, del grado di concorrenza (ricorda la visione classica)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Negativamente,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 dal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divario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tra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tasso di interesse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reale al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momento t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it-IT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data dalla differenza tra il tasso di interesse nominale esso e il tasso di inflazione π</a:t>
            </a:r>
            <a:r>
              <a:rPr lang="it-IT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) e il tasso di interesse reale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corrispondente all'equilibrio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di lungo termine r*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real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interest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rate gap, effetto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una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componente casuale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(ad es. shock fiscale, pessimismo/ottimismo delle famiglie/aziendale). Le realizzazioni positive (negative) di questa componente casuale indicano aumenti (diminuzioni) inattesi della domanda aggregata e dell'impatto sul PIL (principio keynesiano della domanda effettiva valida nel breve periodo).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8084" y="696446"/>
            <a:ext cx="7145716" cy="64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2498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59162" y="211046"/>
            <a:ext cx="2815311" cy="1143000"/>
          </a:xfrm>
        </p:spPr>
        <p:txBody>
          <a:bodyPr>
            <a:normAutofit fontScale="90000"/>
          </a:bodyPr>
          <a:lstStyle/>
          <a:p>
            <a:r>
              <a:rPr lang="it-IT" dirty="0" smtClean="0">
                <a:cs typeface="Calibri" panose="020F0502020204030204" pitchFamily="34" charset="0"/>
              </a:rPr>
              <a:t>La curva </a:t>
            </a:r>
            <a:r>
              <a:rPr lang="it-IT" dirty="0" smtClean="0">
                <a:cs typeface="Calibri" panose="020F0502020204030204" pitchFamily="34" charset="0"/>
              </a:rPr>
              <a:t>MP</a:t>
            </a:r>
            <a:endParaRPr lang="it-IT" dirty="0">
              <a:cs typeface="Calibri" panose="020F050202020403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72655" y="1447800"/>
            <a:ext cx="10206181" cy="5410200"/>
          </a:xfrm>
        </p:spPr>
        <p:txBody>
          <a:bodyPr>
            <a:normAutofit fontScale="92500" lnSpcReduction="10000"/>
          </a:bodyPr>
          <a:lstStyle/>
          <a:p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banca centrale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fissa il tasso di interesse nominale seguendo una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regola di Taylor deterministica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(nessuno shock, idea che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ricorda il monetarismo con la sua enfasi sulle regole di politica monetaria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Il tasso d’interesse di policy dipende 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Positivamente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dal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livello del tasso di interesse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nominale che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corrisponde all'equilibrio nel lungo periodo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i*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Positivamente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, dal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differenziale d'inflazione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cioè il tasso d'inflazione al momento t π</a:t>
            </a:r>
            <a:r>
              <a:rPr lang="it-IT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e l'obiettivo d'inflazione π*. </a:t>
            </a:r>
            <a:endParaRPr lang="it-IT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Più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alto è il 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coefficiente </a:t>
            </a:r>
            <a:r>
              <a:rPr lang="el-GR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Φ</a:t>
            </a:r>
            <a:r>
              <a:rPr lang="el-GR" baseline="-25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più la banca centrale è aggressiva contro l'inflazione. Si noti che questo coefficiente è superiore a 1 per ipotesi. In questo caso, ogni deviazione dell'inflazione dall'obiettivo genera una variazione più che proporzionale del tasso di interesse nominale nella stessa direzione. </a:t>
            </a:r>
          </a:p>
          <a:p>
            <a:pPr lvl="2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π</a:t>
            </a:r>
            <a:r>
              <a:rPr lang="it-IT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sale al di sopra di π*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aumenta più che proporzionalmente rispetto a i*, portando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rt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a salire, con un effetto di smorzamento della domanda aggregata attraverso la funzione IS (meccanismo di stabilizzazione)</a:t>
            </a:r>
          </a:p>
          <a:p>
            <a:pPr lvl="2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π</a:t>
            </a:r>
            <a:r>
              <a:rPr lang="it-IT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scende al di sotto di π*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scende più che proporzionalmente rispetto a i*, portando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rt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a scendere, con un effetto stimolante sulla domanda aggregata tramite IS (meccanismo di stabilizzazione). Possibile ostacolo il limite inferiore dello zero.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7055" y="432310"/>
            <a:ext cx="5399786" cy="691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4531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60763" y="304800"/>
            <a:ext cx="2575164" cy="1143000"/>
          </a:xfrm>
        </p:spPr>
        <p:txBody>
          <a:bodyPr>
            <a:normAutofit fontScale="90000"/>
          </a:bodyPr>
          <a:lstStyle/>
          <a:p>
            <a:r>
              <a:rPr lang="it-IT" dirty="0" smtClean="0">
                <a:cs typeface="Calibri" panose="020F0502020204030204" pitchFamily="34" charset="0"/>
              </a:rPr>
              <a:t>La curva </a:t>
            </a:r>
            <a:r>
              <a:rPr lang="it-IT" dirty="0" smtClean="0">
                <a:cs typeface="Calibri" panose="020F0502020204030204" pitchFamily="34" charset="0"/>
              </a:rPr>
              <a:t>IA</a:t>
            </a:r>
            <a:endParaRPr lang="it-IT" dirty="0">
              <a:cs typeface="Calibri" panose="020F0502020204030204" pitchFamily="34" charset="0"/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28073" y="1447800"/>
            <a:ext cx="10520218" cy="4130964"/>
          </a:xfrm>
        </p:spPr>
        <p:txBody>
          <a:bodyPr>
            <a:normAutofit/>
          </a:bodyPr>
          <a:lstStyle/>
          <a:p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L'inflazione al tempo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t+1,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t+1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dipende: </a:t>
            </a:r>
          </a:p>
          <a:p>
            <a:pPr lvl="1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Positivamente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dal livello di inflazione al momento t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(possibili spiegazioni. 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proxy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per le aspettative di inflazione, inerzia dell'inflazione)</a:t>
            </a:r>
          </a:p>
          <a:p>
            <a:pPr lvl="1"/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Positivamente, 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dall'output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gap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cioè la differenza tra l'</a:t>
            </a:r>
            <a:r>
              <a:rPr lang="it-IT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e il suo livello naturale </a:t>
            </a:r>
            <a:r>
              <a:rPr lang="it-IT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baseline="-250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effetto curva di Phillips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, limiti alla capacità produttiva, costi marginali che aumentano con il livello o la produzione...)</a:t>
            </a:r>
          </a:p>
          <a:p>
            <a:pPr lvl="1"/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Da una </a:t>
            </a:r>
            <a:r>
              <a:rPr lang="it-IT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componente casuale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 (ad es. shock per i salari, prezzi dell'energia, aliquote fiscali, catene di approvvigionamento...). Le realizzazioni positive (negative) di questa componente casuale indicano la comparsa (scomparsa) inaspettata di ostacoli alla produzione che portano l'inflazione ad aumentare (caduta).</a:t>
            </a:r>
          </a:p>
          <a:p>
            <a:pPr lvl="1"/>
            <a:endParaRPr lang="en-US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00" y="474855"/>
            <a:ext cx="5636166" cy="63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630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718127" y="88035"/>
            <a:ext cx="10515600" cy="964702"/>
          </a:xfrm>
        </p:spPr>
        <p:txBody>
          <a:bodyPr/>
          <a:lstStyle/>
          <a:p>
            <a:r>
              <a:rPr lang="it-IT" dirty="0" smtClean="0"/>
              <a:t>IS + MP = AD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sz="half" idx="2"/>
          </p:nvPr>
        </p:nvSpPr>
        <p:spPr>
          <a:xfrm>
            <a:off x="5403273" y="1052736"/>
            <a:ext cx="5948218" cy="5688632"/>
          </a:xfrm>
        </p:spPr>
        <p:txBody>
          <a:bodyPr>
            <a:noAutofit/>
          </a:bodyPr>
          <a:lstStyle/>
          <a:p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La funzione AD definisce una relazione inversa tra il tasso d’inflazione al tempo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</a:rPr>
              <a:t>t (</a:t>
            </a:r>
            <a:r>
              <a:rPr lang="el-GR" sz="2200" dirty="0"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sz="22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e il Pil </a:t>
            </a:r>
            <a:r>
              <a:rPr lang="it-IT" sz="2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real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 al tempo t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it-IT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sz="2200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Pendenza negativa</a:t>
            </a:r>
            <a:endParaRPr lang="it-IT" sz="2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</a:t>
            </a:r>
            <a:r>
              <a:rPr lang="el-GR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π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 i</a:t>
            </a:r>
            <a:r>
              <a:rPr lang="el-GR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 r  DA  Y</a:t>
            </a:r>
          </a:p>
          <a:p>
            <a:pPr lvl="1"/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Effetto regola di Taylor</a:t>
            </a:r>
            <a:endParaRPr lang="it-IT" sz="2200" dirty="0"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it-IT" sz="22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Spostamenti verso l’alto della curva AD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può essere dovuta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C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(ottimismo delle famiglie),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I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(ottimismo delle imprese),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G, TAX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(politica fiscale espansiva),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</a:t>
            </a:r>
            <a:r>
              <a:rPr lang="it-IT" sz="2200" dirty="0" err="1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Exports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, … </a:t>
            </a:r>
          </a:p>
          <a:p>
            <a:r>
              <a:rPr lang="it-IT" sz="22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Spostamenti </a:t>
            </a:r>
            <a:r>
              <a:rPr lang="it-IT" sz="22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verso il basso della curva </a:t>
            </a:r>
            <a:r>
              <a:rPr lang="it-IT" sz="22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AD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può essere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dovuta a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 C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(pessimismo delle famiglie),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 I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(pessimismo delle imprese),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 G,  TAX </a:t>
            </a:r>
            <a:r>
              <a:rPr lang="it-IT" sz="2200" dirty="0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(politica fiscale restrittiva), 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 </a:t>
            </a:r>
            <a:r>
              <a:rPr lang="it-IT" sz="2200" dirty="0" err="1" smtClean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Exports</a:t>
            </a:r>
            <a:r>
              <a:rPr lang="it-IT" sz="22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, …</a:t>
            </a:r>
            <a:endParaRPr lang="it-IT" sz="2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363" y="941899"/>
            <a:ext cx="4567929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8377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960639" y="16595"/>
            <a:ext cx="7498080" cy="1143000"/>
          </a:xfrm>
        </p:spPr>
        <p:txBody>
          <a:bodyPr>
            <a:normAutofit/>
          </a:bodyPr>
          <a:lstStyle/>
          <a:p>
            <a:r>
              <a:rPr lang="it-IT" sz="3000" dirty="0" smtClean="0">
                <a:latin typeface="Calibri" panose="020F0502020204030204" pitchFamily="34" charset="0"/>
                <a:cs typeface="Calibri" panose="020F0502020204030204" pitchFamily="34" charset="0"/>
              </a:rPr>
              <a:t>Equilibrio di breve e di lungo periodo</a:t>
            </a:r>
            <a:endParaRPr lang="it-IT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455277" y="1268761"/>
            <a:ext cx="6256432" cy="5544615"/>
          </a:xfrm>
        </p:spPr>
        <p:txBody>
          <a:bodyPr>
            <a:normAutofit fontScale="92500" lnSpcReduction="10000"/>
          </a:bodyPr>
          <a:lstStyle/>
          <a:p>
            <a:r>
              <a:rPr lang="it-IT" sz="2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Equilibrio di breve periodo E</a:t>
            </a:r>
            <a:r>
              <a:rPr lang="it-IT" sz="2600" baseline="-25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BP</a:t>
            </a:r>
            <a:r>
              <a:rPr lang="it-IT" sz="2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l-GR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sz="2600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sz="26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sz="2600" baseline="-250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it-IT" sz="26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it-IT" sz="2600" baseline="-25000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it-IT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lvl="1"/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Dipende dalla posizione della funzione AD e dal livello iniziale di inflazione (dato). Questo determina il tasso di interesse in termini nominali (tramite MP) e il livello di reddito (tramite IS</a:t>
            </a:r>
            <a:r>
              <a:rPr lang="it-IT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lvl="1"/>
            <a:r>
              <a:rPr lang="it-IT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Se 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yt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&lt; 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sz="2600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(negative output gap) </a:t>
            </a:r>
            <a:r>
              <a:rPr lang="it-IT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l’inflazione </a:t>
            </a:r>
            <a:r>
              <a:rPr lang="it-IT" sz="2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diminusice</a:t>
            </a:r>
            <a:r>
              <a:rPr lang="it-IT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 (tramite 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IA). La banca centrale risponde abbassando il tasso d'interesse. Ciò stimola la domanda aggregata e contribuisce alla convergenza dei tassi di interesse al suo livello naturale</a:t>
            </a:r>
          </a:p>
          <a:p>
            <a:r>
              <a:rPr lang="it-IT" sz="26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Equilibrio di lungo periodo E</a:t>
            </a:r>
            <a:r>
              <a:rPr lang="it-IT" sz="2600" baseline="-25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LP</a:t>
            </a:r>
            <a:endParaRPr lang="it-IT" sz="2600" baseline="-250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sz="2600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LP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it-IT" sz="2600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(full 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employment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, OG = 0)</a:t>
            </a:r>
          </a:p>
          <a:p>
            <a:pPr lvl="1"/>
            <a:r>
              <a:rPr lang="el-GR" sz="2600" dirty="0"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sz="2600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LP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l-GR" sz="2600" dirty="0"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* (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price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stability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, target BC) </a:t>
            </a:r>
          </a:p>
          <a:p>
            <a:pPr lvl="1"/>
            <a:r>
              <a:rPr lang="it-IT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it-IT" sz="2600" baseline="-25000" dirty="0" err="1">
                <a:latin typeface="Calibri" panose="020F0502020204030204" pitchFamily="34" charset="0"/>
                <a:cs typeface="Calibri" panose="020F0502020204030204" pitchFamily="34" charset="0"/>
              </a:rPr>
              <a:t>LP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 = r*+ </a:t>
            </a:r>
            <a:r>
              <a:rPr lang="el-GR" sz="2600" dirty="0">
                <a:latin typeface="Calibri" panose="020F0502020204030204" pitchFamily="34" charset="0"/>
                <a:cs typeface="Calibri" panose="020F0502020204030204" pitchFamily="34" charset="0"/>
              </a:rPr>
              <a:t>π</a:t>
            </a:r>
            <a:r>
              <a:rPr lang="it-IT" sz="2600" dirty="0">
                <a:latin typeface="Calibri" panose="020F0502020204030204" pitchFamily="34" charset="0"/>
                <a:cs typeface="Calibri" panose="020F0502020204030204" pitchFamily="34" charset="0"/>
              </a:rPr>
              <a:t>* (target BC)</a:t>
            </a:r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pPr marL="342900" lvl="1" indent="0">
              <a:buNone/>
            </a:pP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402" y="1268761"/>
            <a:ext cx="4456084" cy="4154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9170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Effetti di una caduta dei consumi delle famiglie</a:t>
            </a:r>
            <a:endParaRPr lang="it-IT" sz="3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9736" y="1700809"/>
            <a:ext cx="5754762" cy="445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7983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3384"/>
          </a:xfrm>
        </p:spPr>
        <p:txBody>
          <a:bodyPr/>
          <a:lstStyle/>
          <a:p>
            <a:pPr algn="ctr"/>
            <a:r>
              <a:rPr lang="it-IT" dirty="0" smtClean="0"/>
              <a:t>Moneta e </a:t>
            </a:r>
            <a:r>
              <a:rPr lang="it-IT" dirty="0" smtClean="0"/>
              <a:t>banche nel modello IS-MP-IA, 1</a:t>
            </a:r>
            <a:endParaRPr lang="it-IT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Segnaposto contenuto 4"/>
              <p:cNvSpPr>
                <a:spLocks noGrp="1"/>
              </p:cNvSpPr>
              <p:nvPr>
                <p:ph idx="1"/>
              </p:nvPr>
            </p:nvSpPr>
            <p:spPr>
              <a:xfrm>
                <a:off x="1062181" y="1524000"/>
                <a:ext cx="9552709" cy="4862945"/>
              </a:xfrm>
            </p:spPr>
            <p:txBody>
              <a:bodyPr>
                <a:normAutofit fontScale="70000" lnSpcReduction="20000"/>
              </a:bodyPr>
              <a:lstStyle/>
              <a:p>
                <a:r>
                  <a:rPr lang="it-IT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In questo modello, il denaro e le banche non hanno un ruolo autonomo specifico (macroeconomia keynesiana senza la LM). È possibile aggiungere le seguenti equazioni al modello senza cambiarne la sostanza</a:t>
                </a:r>
              </a:p>
              <a:p>
                <a:endParaRPr lang="it-IT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𝑀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𝑓𝑦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𝐿</m:t>
                        </m:r>
                      </m:e>
                      <m:sub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𝑔𝑖</m:t>
                    </m:r>
                  </m:oMath>
                </a14:m>
                <a:endParaRPr lang="it-IT" b="0" dirty="0" smtClean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𝐻</m:t>
                    </m:r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𝑗</m:t>
                        </m:r>
                      </m:num>
                      <m:den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it-IT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den>
                    </m:f>
                    <m:r>
                      <a:rPr lang="it-IT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endParaRPr lang="it-IT" b="0" dirty="0" smtClean="0">
                  <a:solidFill>
                    <a:srgbClr val="FF0000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it-IT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it-IT" dirty="0"/>
                  <a:t>Una volta che la banca centrale fissa il tasso di interesse (via MP) e il PIL è determinato di conseguenza (via IS), si ottiene la domanda di </a:t>
                </a:r>
                <a:r>
                  <a:rPr lang="it-IT" dirty="0" smtClean="0"/>
                  <a:t>moneta, </a:t>
                </a:r>
                <a:r>
                  <a:rPr lang="it-IT" dirty="0"/>
                  <a:t>che il sistema bancario (o le istituzioni di prestito non bancarie) </a:t>
                </a:r>
                <a:r>
                  <a:rPr lang="it-IT" dirty="0" smtClean="0"/>
                  <a:t>soddisfano. </a:t>
                </a:r>
                <a:r>
                  <a:rPr lang="it-IT" dirty="0">
                    <a:solidFill>
                      <a:srgbClr val="FF0000"/>
                    </a:solidFill>
                  </a:rPr>
                  <a:t>Questo rende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l’offerta di moneta M endogena rispetto al livello del reddito e del tasso d’interesse.</a:t>
                </a:r>
                <a:endParaRPr lang="it-IT" dirty="0">
                  <a:solidFill>
                    <a:srgbClr val="FF0000"/>
                  </a:solidFill>
                </a:endParaRPr>
              </a:p>
              <a:p>
                <a:endParaRPr lang="it-IT" dirty="0"/>
              </a:p>
              <a:p>
                <a:r>
                  <a:rPr lang="it-IT" dirty="0" smtClean="0">
                    <a:solidFill>
                      <a:srgbClr val="FF0000"/>
                    </a:solidFill>
                  </a:rPr>
                  <a:t>Data </a:t>
                </a:r>
                <a:r>
                  <a:rPr lang="it-IT" dirty="0">
                    <a:solidFill>
                      <a:srgbClr val="FF0000"/>
                    </a:solidFill>
                  </a:rPr>
                  <a:t>M e il </a:t>
                </a:r>
                <a:r>
                  <a:rPr lang="it-IT" dirty="0" smtClean="0">
                    <a:solidFill>
                      <a:srgbClr val="FF0000"/>
                    </a:solidFill>
                  </a:rPr>
                  <a:t>reciproco del moltiplicatore </a:t>
                </a:r>
                <a:r>
                  <a:rPr lang="it-IT" dirty="0">
                    <a:solidFill>
                      <a:srgbClr val="FF0000"/>
                    </a:solidFill>
                  </a:rPr>
                  <a:t>monetario</a:t>
                </a:r>
                <a:r>
                  <a:rPr lang="it-IT" dirty="0"/>
                  <a:t>, la banca centrale determina la quantità di base monetaria H che </a:t>
                </a:r>
                <a:r>
                  <a:rPr lang="it-IT" dirty="0" smtClean="0"/>
                  <a:t>deve fornire alle banche perché queste ultime possano, a loro volta, fornire alle famiglie e alle imprese la moneta domandata.</a:t>
                </a:r>
                <a:endParaRPr lang="it-IT" dirty="0"/>
              </a:p>
            </p:txBody>
          </p:sp>
        </mc:Choice>
        <mc:Fallback xmlns="">
          <p:sp>
            <p:nvSpPr>
              <p:cNvPr id="5" name="Segnaposto contenuto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62181" y="1524000"/>
                <a:ext cx="9552709" cy="4862945"/>
              </a:xfrm>
              <a:blipFill>
                <a:blip r:embed="rId2"/>
                <a:stretch>
                  <a:fillRect l="-574" t="-2256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4485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Osservazioni conclusive</a:t>
            </a:r>
            <a:endParaRPr lang="it-IT" dirty="0"/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>
          <a:xfrm>
            <a:off x="1016001" y="1690688"/>
            <a:ext cx="10067636" cy="4303712"/>
          </a:xfrm>
        </p:spPr>
        <p:txBody>
          <a:bodyPr>
            <a:normAutofit fontScale="70000" lnSpcReduction="20000"/>
          </a:bodyPr>
          <a:lstStyle/>
          <a:p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La macroeconomia keynesiana senza il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LM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significa IS-LM meno le banche più l'inflazione e l'inerzia dell'inflazione </a:t>
            </a:r>
          </a:p>
          <a:p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L'equilibrio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di lungo periodo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combina la piena occupazione (data la tecnologia, le dotazioni, le preferenze, le possibili distorsioni della concorrenza) con la stabilità dei prezzi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(definita sulla base dell’obiettivo d’inflazione fissato dalla banca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centrale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). Nel breve periodo il reddito di equilibrio dipende dalla domanda aggregata di beni che è funzione del tasso d’interesse. 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L’</a:t>
            </a:r>
            <a:r>
              <a:rPr lang="it-IT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inflation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it-IT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targeting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 contribuisce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stabilizzare l’economia </a:t>
            </a:r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intorno alla piena occupazione e alla stabilità dei prezzi nell'ipotesi che la domanda aggregata risponda alle variazioni del tasso di interesse.</a:t>
            </a:r>
          </a:p>
          <a:p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it-IT" dirty="0">
                <a:latin typeface="Calibri" panose="020F0502020204030204" pitchFamily="34" charset="0"/>
                <a:cs typeface="Calibri" panose="020F0502020204030204" pitchFamily="34" charset="0"/>
              </a:rPr>
              <a:t>Il modello è aperto a molte estensioni ed è flessibile proprio come l'IS-LM originale (un fatto, che contribuisce a spiegare il suo </a:t>
            </a:r>
            <a:r>
              <a:rPr lang="it-IT" dirty="0" smtClean="0">
                <a:latin typeface="Calibri" panose="020F0502020204030204" pitchFamily="34" charset="0"/>
                <a:cs typeface="Calibri" panose="020F0502020204030204" pitchFamily="34" charset="0"/>
              </a:rPr>
              <a:t>successo)</a:t>
            </a:r>
            <a:endParaRPr lang="it-IT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3467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7706</TotalTime>
  <Words>2610</Words>
  <Application>Microsoft Office PowerPoint</Application>
  <PresentationFormat>Widescreen</PresentationFormat>
  <Paragraphs>198</Paragraphs>
  <Slides>23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Cambria Math</vt:lpstr>
      <vt:lpstr>Symbol</vt:lpstr>
      <vt:lpstr>Tema di Office</vt:lpstr>
      <vt:lpstr>Politica economica Lezione 23.23  Modelli per la politica monetaria</vt:lpstr>
      <vt:lpstr>Il modello IS-LM</vt:lpstr>
      <vt:lpstr>Il modello IS-LM (2)</vt:lpstr>
      <vt:lpstr>La curva IS, 1</vt:lpstr>
      <vt:lpstr>La curva IS, 2</vt:lpstr>
      <vt:lpstr>La curva IS, 3</vt:lpstr>
      <vt:lpstr>La curva LM, 1</vt:lpstr>
      <vt:lpstr>La curva LM, 2</vt:lpstr>
      <vt:lpstr>La curva LM, 3</vt:lpstr>
      <vt:lpstr>Equilibrio IS-LM</vt:lpstr>
      <vt:lpstr>Politica monetaria restrittiva</vt:lpstr>
      <vt:lpstr>Politica fiscale espansiva</vt:lpstr>
      <vt:lpstr>Casi speciali</vt:lpstr>
      <vt:lpstr>Modello IS-MP-IA: Introduzione</vt:lpstr>
      <vt:lpstr>Modello IS-MP-IA: Struttura</vt:lpstr>
      <vt:lpstr>La curva IS</vt:lpstr>
      <vt:lpstr>La curva MP</vt:lpstr>
      <vt:lpstr>La curva IA</vt:lpstr>
      <vt:lpstr>IS + MP = AD</vt:lpstr>
      <vt:lpstr>Equilibrio di breve e di lungo periodo</vt:lpstr>
      <vt:lpstr>Effetti di una caduta dei consumi delle famiglie</vt:lpstr>
      <vt:lpstr>Moneta e banche nel modello IS-MP-IA, 1</vt:lpstr>
      <vt:lpstr>Osservazioni conclusive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419</cp:revision>
  <dcterms:created xsi:type="dcterms:W3CDTF">2020-03-17T15:33:48Z</dcterms:created>
  <dcterms:modified xsi:type="dcterms:W3CDTF">2023-04-25T08:55:36Z</dcterms:modified>
</cp:coreProperties>
</file>