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67" r:id="rId3"/>
    <p:sldId id="321" r:id="rId4"/>
    <p:sldId id="265" r:id="rId5"/>
    <p:sldId id="268" r:id="rId6"/>
    <p:sldId id="269" r:id="rId7"/>
    <p:sldId id="270" r:id="rId8"/>
    <p:sldId id="322" r:id="rId9"/>
    <p:sldId id="323" r:id="rId10"/>
    <p:sldId id="271" r:id="rId11"/>
    <p:sldId id="272" r:id="rId12"/>
    <p:sldId id="325" r:id="rId13"/>
    <p:sldId id="324" r:id="rId14"/>
    <p:sldId id="273" r:id="rId15"/>
    <p:sldId id="274" r:id="rId16"/>
    <p:sldId id="275" r:id="rId17"/>
    <p:sldId id="320" r:id="rId18"/>
    <p:sldId id="276" r:id="rId19"/>
    <p:sldId id="277" r:id="rId20"/>
    <p:sldId id="326" r:id="rId21"/>
    <p:sldId id="278" r:id="rId22"/>
    <p:sldId id="327" r:id="rId23"/>
    <p:sldId id="32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5" name="Footer Placeholder 4"/>
          <p:cNvSpPr>
            <a:spLocks noGrp="1"/>
          </p:cNvSpPr>
          <p:nvPr>
            <p:ph type="ftr" sz="quarter" idx="11"/>
          </p:nvPr>
        </p:nvSpPr>
        <p:spPr/>
        <p:txBody>
          <a:bodyPr/>
          <a:lstStyle/>
          <a:p>
            <a:endParaRPr lang="it-IT"/>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9558001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it-IT"/>
              <a:t>Fare clic per modificare lo stile del titolo dello schema</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5" name="Footer Placeholder 4"/>
          <p:cNvSpPr>
            <a:spLocks noGrp="1"/>
          </p:cNvSpPr>
          <p:nvPr>
            <p:ph type="ftr" sz="quarter" idx="11"/>
          </p:nvPr>
        </p:nvSpPr>
        <p:spPr/>
        <p:txBody>
          <a:bodyPr/>
          <a:lstStyle/>
          <a:p>
            <a:endParaRPr lang="it-IT"/>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52201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5" name="Footer Placeholder 4"/>
          <p:cNvSpPr>
            <a:spLocks noGrp="1"/>
          </p:cNvSpPr>
          <p:nvPr>
            <p:ph type="ftr" sz="quarter" idx="11"/>
          </p:nvPr>
        </p:nvSpPr>
        <p:spPr/>
        <p:txBody>
          <a:bodyPr/>
          <a:lstStyle/>
          <a:p>
            <a:endParaRPr lang="it-IT"/>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344333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6" name="Footer Placeholder 5"/>
          <p:cNvSpPr>
            <a:spLocks noGrp="1"/>
          </p:cNvSpPr>
          <p:nvPr>
            <p:ph type="ftr" sz="quarter" idx="11"/>
          </p:nvPr>
        </p:nvSpPr>
        <p:spPr/>
        <p:txBody>
          <a:bodyPr/>
          <a:lstStyle/>
          <a:p>
            <a:endParaRPr lang="it-IT"/>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916273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8" name="Footer Placeholder 7"/>
          <p:cNvSpPr>
            <a:spLocks noGrp="1"/>
          </p:cNvSpPr>
          <p:nvPr>
            <p:ph type="ftr" sz="quarter" idx="11"/>
          </p:nvPr>
        </p:nvSpPr>
        <p:spPr/>
        <p:txBody>
          <a:bodyPr/>
          <a:lstStyle/>
          <a:p>
            <a:endParaRPr lang="it-IT"/>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654711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4" name="Footer Placeholder 3"/>
          <p:cNvSpPr>
            <a:spLocks noGrp="1"/>
          </p:cNvSpPr>
          <p:nvPr>
            <p:ph type="ftr" sz="quarter" idx="11"/>
          </p:nvPr>
        </p:nvSpPr>
        <p:spPr/>
        <p:txBody>
          <a:bodyPr/>
          <a:lstStyle/>
          <a:p>
            <a:endParaRPr lang="it-IT"/>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653068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3" name="Footer Placeholder 2"/>
          <p:cNvSpPr>
            <a:spLocks noGrp="1"/>
          </p:cNvSpPr>
          <p:nvPr>
            <p:ph type="ftr" sz="quarter" idx="11"/>
          </p:nvPr>
        </p:nvSpPr>
        <p:spPr/>
        <p:txBody>
          <a:bodyPr/>
          <a:lstStyle/>
          <a:p>
            <a:endParaRPr lang="it-IT"/>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362364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6" name="Footer Placeholder 5"/>
          <p:cNvSpPr>
            <a:spLocks noGrp="1"/>
          </p:cNvSpPr>
          <p:nvPr>
            <p:ph type="ftr" sz="quarter" idx="11"/>
          </p:nvPr>
        </p:nvSpPr>
        <p:spPr/>
        <p:txBody>
          <a:bodyPr/>
          <a:lstStyle/>
          <a:p>
            <a:endParaRPr lang="it-IT"/>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0005408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6" name="Footer Placeholder 5"/>
          <p:cNvSpPr>
            <a:spLocks noGrp="1"/>
          </p:cNvSpPr>
          <p:nvPr>
            <p:ph type="ftr" sz="quarter" idx="11"/>
          </p:nvPr>
        </p:nvSpPr>
        <p:spPr/>
        <p:txBody>
          <a:bodyPr/>
          <a:lstStyle/>
          <a:p>
            <a:endParaRPr lang="it-IT"/>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440556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5" name="Footer Placeholder 4"/>
          <p:cNvSpPr>
            <a:spLocks noGrp="1"/>
          </p:cNvSpPr>
          <p:nvPr>
            <p:ph type="ftr" sz="quarter" idx="11"/>
          </p:nvPr>
        </p:nvSpPr>
        <p:spPr/>
        <p:txBody>
          <a:bodyPr/>
          <a:lstStyle/>
          <a:p>
            <a:endParaRPr lang="it-IT"/>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691055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it-IT"/>
              <a:t>Fare clic per modificare lo stile del titolo dello schema</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5" name="Footer Placeholder 4"/>
          <p:cNvSpPr>
            <a:spLocks noGrp="1"/>
          </p:cNvSpPr>
          <p:nvPr>
            <p:ph type="ftr" sz="quarter" idx="11"/>
          </p:nvPr>
        </p:nvSpPr>
        <p:spPr/>
        <p:txBody>
          <a:bodyPr/>
          <a:lstStyle/>
          <a:p>
            <a:endParaRPr lang="it-IT"/>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F782C33-8A5B-456B-ACD7-DC76D2AF8282}" type="slidenum">
              <a:rPr lang="it-IT" smtClean="0"/>
              <a:pPr/>
              <a:t>‹N›</a:t>
            </a:fld>
            <a:endParaRPr lang="it-IT"/>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76573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it-IT"/>
              <a:t>Fare clic per modificare lo stile del titolo dello schema</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a:t>Modifica gli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6" name="Footer Placeholder 5"/>
          <p:cNvSpPr>
            <a:spLocks noGrp="1"/>
          </p:cNvSpPr>
          <p:nvPr>
            <p:ph type="ftr" sz="quarter" idx="11"/>
          </p:nvPr>
        </p:nvSpPr>
        <p:spPr/>
        <p:txBody>
          <a:bodyPr/>
          <a:lstStyle/>
          <a:p>
            <a:endParaRPr lang="it-IT"/>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40761102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it-IT"/>
              <a:t>Fare clic per modificare lo stile del titolo dello schema</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a:t>Modifica gli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6" name="Footer Placeholder 5"/>
          <p:cNvSpPr>
            <a:spLocks noGrp="1"/>
          </p:cNvSpPr>
          <p:nvPr>
            <p:ph type="ftr" sz="quarter" idx="11"/>
          </p:nvPr>
        </p:nvSpPr>
        <p:spPr/>
        <p:txBody>
          <a:bodyPr/>
          <a:lstStyle/>
          <a:p>
            <a:endParaRPr lang="it-IT"/>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F782C33-8A5B-456B-ACD7-DC76D2AF8282}" type="slidenum">
              <a:rPr lang="it-IT" smtClean="0"/>
              <a:pPr/>
              <a:t>‹N›</a:t>
            </a:fld>
            <a:endParaRPr lang="it-IT"/>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275942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it-IT"/>
              <a:t>Fare clic per modificare lo stile del titolo dello schema</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a:t>Modifica gli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6" name="Footer Placeholder 5"/>
          <p:cNvSpPr>
            <a:spLocks noGrp="1"/>
          </p:cNvSpPr>
          <p:nvPr>
            <p:ph type="ftr" sz="quarter" idx="11"/>
          </p:nvPr>
        </p:nvSpPr>
        <p:spPr/>
        <p:txBody>
          <a:bodyPr/>
          <a:lstStyle/>
          <a:p>
            <a:endParaRPr lang="it-IT"/>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1650089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5" name="Footer Placeholder 4"/>
          <p:cNvSpPr>
            <a:spLocks noGrp="1"/>
          </p:cNvSpPr>
          <p:nvPr>
            <p:ph type="ftr" sz="quarter" idx="11"/>
          </p:nvPr>
        </p:nvSpPr>
        <p:spPr/>
        <p:txBody>
          <a:bodyPr/>
          <a:lstStyle/>
          <a:p>
            <a:endParaRPr lang="it-IT"/>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6087269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1486BB65-421A-49FE-A263-0B7C9DBDB33E}" type="datetimeFigureOut">
              <a:rPr lang="it-IT" smtClean="0"/>
              <a:pPr/>
              <a:t>06/10/2024</a:t>
            </a:fld>
            <a:endParaRPr lang="it-IT"/>
          </a:p>
        </p:txBody>
      </p:sp>
      <p:sp>
        <p:nvSpPr>
          <p:cNvPr id="5" name="Footer Placeholder 4"/>
          <p:cNvSpPr>
            <a:spLocks noGrp="1"/>
          </p:cNvSpPr>
          <p:nvPr>
            <p:ph type="ftr" sz="quarter" idx="11"/>
          </p:nvPr>
        </p:nvSpPr>
        <p:spPr/>
        <p:txBody>
          <a:bodyPr/>
          <a:lstStyle/>
          <a:p>
            <a:endParaRPr lang="it-IT"/>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807260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486BB65-421A-49FE-A263-0B7C9DBDB33E}" type="datetimeFigureOut">
              <a:rPr lang="it-IT" smtClean="0"/>
              <a:pPr/>
              <a:t>06/10/2024</a:t>
            </a:fld>
            <a:endParaRPr lang="it-IT"/>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F782C33-8A5B-456B-ACD7-DC76D2AF8282}" type="slidenum">
              <a:rPr lang="it-IT" smtClean="0"/>
              <a:pPr/>
              <a:t>‹N›</a:t>
            </a:fld>
            <a:endParaRPr lang="it-IT"/>
          </a:p>
        </p:txBody>
      </p:sp>
    </p:spTree>
    <p:extLst>
      <p:ext uri="{BB962C8B-B14F-4D97-AF65-F5344CB8AC3E}">
        <p14:creationId xmlns:p14="http://schemas.microsoft.com/office/powerpoint/2010/main" val="287457688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uniba.it/it/ateneo/relazioni-sindacali/documentazione-varia/accordi-interconfederali/Protocollo_Intesa_1.3.1991.pdf#:~:text=I%20%E2%80%A2%20Intesa%20quadro%20tra%20Cgil,%20Cisl%20e" TargetMode="External"/><Relationship Id="rId2" Type="http://schemas.openxmlformats.org/officeDocument/2006/relationships/hyperlink" Target="https://www.normattiva.it/uri-res/N2Ls?urn:nir:stato:legge:1970-05-20;300!vig=#:~:text=LEGGE%2020%20maggio%201970,%20n.%20300%20Norme%20sulla" TargetMode="External"/><Relationship Id="rId1" Type="http://schemas.openxmlformats.org/officeDocument/2006/relationships/slideLayout" Target="../slideLayouts/slideLayout2.xml"/><Relationship Id="rId4" Type="http://schemas.openxmlformats.org/officeDocument/2006/relationships/hyperlink" Target="http://archivio.fiom.cgil.it/rsu/normativa/acc_interconfederale.pdf#:~:text=Il%20presente%20accordo%20assume%20la%20disciplina%20generale%20i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uniba.it/it/ricerca/dipartimenti/scienze-politiche/docenti/prof.ssa-lauralba-bellardi/bellardi-a.a.-2012-2013/art.-8-l.-148-2011.pdf"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giurcost.org/decisioni/1962/0123s-62.html#:~:text=LA%20CORTE%20COSTITUZIONALE%20.%20dichiara%20non%20fondata%20la%20questione%20di" TargetMode="External"/><Relationship Id="rId2" Type="http://schemas.openxmlformats.org/officeDocument/2006/relationships/hyperlink" Target="https://www.cortecostituzionale.it/actionSchedaPronuncia.do?param_ecli=ECLI:IT:COST:1960:29#:~:text=SENT.%2029/60%20B.%20SERRATA%20ART.%20502,%20PRIMO%20COMMA,%20CODICE%20PENALE" TargetMode="External"/><Relationship Id="rId1" Type="http://schemas.openxmlformats.org/officeDocument/2006/relationships/slideLayout" Target="../slideLayouts/slideLayout2.xml"/><Relationship Id="rId4" Type="http://schemas.openxmlformats.org/officeDocument/2006/relationships/hyperlink" Target="https://giurcost.org/decisioni/1974/0290s-74.html#:~:text=SENTENZA%20N.%20290.%20ANNO%201974.%20REPUBBLICA%20ITALIANA.%20IN%20NOME%20D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2404739" y="3839066"/>
            <a:ext cx="7560840" cy="1752600"/>
          </a:xfrm>
        </p:spPr>
        <p:txBody>
          <a:bodyPr>
            <a:normAutofit/>
          </a:bodyPr>
          <a:lstStyle/>
          <a:p>
            <a:pPr algn="r"/>
            <a:r>
              <a:rPr lang="it-IT" sz="2000" b="1" dirty="0"/>
              <a:t>Prof. Maria Cristina Cataudella</a:t>
            </a:r>
          </a:p>
          <a:p>
            <a:pPr algn="r"/>
            <a:r>
              <a:rPr lang="it-IT" sz="2000" b="1" dirty="0"/>
              <a:t>Canali Giurista d’impresa e Professione e Lavoro</a:t>
            </a:r>
          </a:p>
          <a:p>
            <a:pPr algn="r"/>
            <a:r>
              <a:rPr lang="it-IT" sz="2000" b="1" dirty="0"/>
              <a:t>A.A. 2024-2025</a:t>
            </a:r>
          </a:p>
          <a:p>
            <a:pPr algn="r"/>
            <a:r>
              <a:rPr lang="it-IT" sz="2000" b="1" dirty="0"/>
              <a:t>II PARTE</a:t>
            </a:r>
          </a:p>
        </p:txBody>
      </p:sp>
      <p:sp>
        <p:nvSpPr>
          <p:cNvPr id="4" name="Rettangolo 3"/>
          <p:cNvSpPr/>
          <p:nvPr/>
        </p:nvSpPr>
        <p:spPr>
          <a:xfrm>
            <a:off x="1991545" y="764704"/>
            <a:ext cx="8917345" cy="1754326"/>
          </a:xfrm>
          <a:prstGeom prst="rect">
            <a:avLst/>
          </a:prstGeom>
          <a:noFill/>
        </p:spPr>
        <p:txBody>
          <a:bodyPr wrap="square" lIns="91440" tIns="45720" rIns="91440" bIns="45720">
            <a:spAutoFit/>
          </a:bodyPr>
          <a:lstStyle/>
          <a:p>
            <a:pPr algn="ctr"/>
            <a:r>
              <a:rPr lang="it-IT" sz="5400" b="1" dirty="0">
                <a:ln w="10541" cmpd="sng">
                  <a:solidFill>
                    <a:srgbClr val="90C226">
                      <a:shade val="88000"/>
                      <a:satMod val="110000"/>
                    </a:srgbClr>
                  </a:solidFill>
                  <a:prstDash val="solid"/>
                </a:ln>
                <a:solidFill>
                  <a:schemeClr val="accent1">
                    <a:lumMod val="75000"/>
                  </a:schemeClr>
                </a:solidFill>
                <a:latin typeface="Trebuchet MS" panose="020B0603020202020204"/>
              </a:rPr>
              <a:t>DIRITTO DEL LAVORO</a:t>
            </a:r>
          </a:p>
          <a:p>
            <a:pPr algn="ctr"/>
            <a:r>
              <a:rPr lang="it-IT" sz="5400" b="1" dirty="0">
                <a:ln w="10541" cmpd="sng">
                  <a:solidFill>
                    <a:srgbClr val="90C226">
                      <a:shade val="88000"/>
                      <a:satMod val="110000"/>
                    </a:srgbClr>
                  </a:solidFill>
                  <a:prstDash val="solid"/>
                </a:ln>
                <a:solidFill>
                  <a:schemeClr val="accent1">
                    <a:lumMod val="75000"/>
                  </a:schemeClr>
                </a:solidFill>
                <a:latin typeface="Trebuchet MS" panose="020B0603020202020204"/>
              </a:rPr>
              <a:t>Diritto sindacale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68824" y="645458"/>
            <a:ext cx="9592235" cy="797859"/>
          </a:xfrm>
          <a:solidFill>
            <a:schemeClr val="accent1"/>
          </a:solidFill>
        </p:spPr>
        <p:txBody>
          <a:bodyPr>
            <a:normAutofit/>
          </a:bodyPr>
          <a:lstStyle/>
          <a:p>
            <a:pPr algn="ctr"/>
            <a:r>
              <a:rPr lang="it-IT" b="1" dirty="0">
                <a:solidFill>
                  <a:schemeClr val="tx1"/>
                </a:solidFill>
              </a:rPr>
              <a:t>L’art. 39 Cost. e la libertà sindacale</a:t>
            </a:r>
          </a:p>
        </p:txBody>
      </p:sp>
      <p:sp>
        <p:nvSpPr>
          <p:cNvPr id="3" name="Segnaposto contenuto 2"/>
          <p:cNvSpPr>
            <a:spLocks noGrp="1"/>
          </p:cNvSpPr>
          <p:nvPr>
            <p:ph idx="1"/>
          </p:nvPr>
        </p:nvSpPr>
        <p:spPr>
          <a:xfrm>
            <a:off x="1568823" y="2133600"/>
            <a:ext cx="9592236" cy="3777622"/>
          </a:xfrm>
        </p:spPr>
        <p:txBody>
          <a:bodyPr>
            <a:normAutofit lnSpcReduction="10000"/>
          </a:bodyPr>
          <a:lstStyle/>
          <a:p>
            <a:pPr algn="just"/>
            <a:r>
              <a:rPr lang="it-IT" b="1" u="sng" dirty="0">
                <a:solidFill>
                  <a:schemeClr val="tx1"/>
                </a:solidFill>
              </a:rPr>
              <a:t>Le fonti della libertà sindacale</a:t>
            </a:r>
            <a:r>
              <a:rPr lang="it-IT" dirty="0">
                <a:solidFill>
                  <a:schemeClr val="tx1"/>
                </a:solidFill>
              </a:rPr>
              <a:t>: le norme internazionali e l’art. 39 Cost., 1° comma; la Carta dei diritti fondamentali dell’Unione Europea</a:t>
            </a:r>
          </a:p>
          <a:p>
            <a:pPr algn="just"/>
            <a:r>
              <a:rPr lang="it-IT" dirty="0">
                <a:solidFill>
                  <a:schemeClr val="tx1"/>
                </a:solidFill>
              </a:rPr>
              <a:t>L’art. 39, 1° comma, Cost., è considerata una norma </a:t>
            </a:r>
            <a:r>
              <a:rPr lang="it-IT" u="sng" dirty="0">
                <a:solidFill>
                  <a:schemeClr val="tx1"/>
                </a:solidFill>
              </a:rPr>
              <a:t>immediatamente precettiva</a:t>
            </a:r>
            <a:r>
              <a:rPr lang="it-IT" dirty="0">
                <a:solidFill>
                  <a:schemeClr val="tx1"/>
                </a:solidFill>
              </a:rPr>
              <a:t>, laddove riconosce la libertà dell’organizzazione sindacale</a:t>
            </a:r>
          </a:p>
          <a:p>
            <a:pPr algn="just"/>
            <a:r>
              <a:rPr lang="it-IT" b="1" u="sng" dirty="0">
                <a:solidFill>
                  <a:schemeClr val="tx1"/>
                </a:solidFill>
              </a:rPr>
              <a:t>La nozione di libertà sindacale</a:t>
            </a:r>
            <a:r>
              <a:rPr lang="it-IT" u="sng" dirty="0">
                <a:solidFill>
                  <a:schemeClr val="tx1"/>
                </a:solidFill>
              </a:rPr>
              <a:t>:</a:t>
            </a:r>
            <a:r>
              <a:rPr lang="it-IT" dirty="0">
                <a:solidFill>
                  <a:schemeClr val="tx1"/>
                </a:solidFill>
              </a:rPr>
              <a:t> libertà di coalizione e di azione per la difesa di interessi collettivi</a:t>
            </a:r>
          </a:p>
          <a:p>
            <a:pPr algn="just"/>
            <a:r>
              <a:rPr lang="it-IT" b="1" u="sng" dirty="0">
                <a:solidFill>
                  <a:schemeClr val="tx1"/>
                </a:solidFill>
              </a:rPr>
              <a:t>La nozione di interesse collettivo</a:t>
            </a:r>
            <a:r>
              <a:rPr lang="it-IT" dirty="0">
                <a:solidFill>
                  <a:schemeClr val="tx1"/>
                </a:solidFill>
              </a:rPr>
              <a:t>: sintesi, non somma di interessi individuali (F. Santoro Passarelli)</a:t>
            </a:r>
          </a:p>
          <a:p>
            <a:pPr algn="just"/>
            <a:r>
              <a:rPr lang="it-IT" b="1" u="sng" dirty="0">
                <a:solidFill>
                  <a:schemeClr val="tx1"/>
                </a:solidFill>
              </a:rPr>
              <a:t>La titolarità</a:t>
            </a:r>
            <a:r>
              <a:rPr lang="it-IT" dirty="0">
                <a:solidFill>
                  <a:schemeClr val="tx1"/>
                </a:solidFill>
              </a:rPr>
              <a:t>: titolari della libertà sindacale sono </a:t>
            </a:r>
            <a:r>
              <a:rPr lang="it-IT" i="1" dirty="0">
                <a:solidFill>
                  <a:schemeClr val="tx1"/>
                </a:solidFill>
              </a:rPr>
              <a:t>in primis</a:t>
            </a:r>
            <a:r>
              <a:rPr lang="it-IT" dirty="0">
                <a:solidFill>
                  <a:schemeClr val="tx1"/>
                </a:solidFill>
              </a:rPr>
              <a:t> i lavoratori subordinati. La questione della libertà sindacale dei lavoratori autonomi/parasubordinati e degli imprenditori.</a:t>
            </a:r>
          </a:p>
          <a:p>
            <a:pPr algn="just"/>
            <a:r>
              <a:rPr lang="it-IT" dirty="0">
                <a:solidFill>
                  <a:schemeClr val="tx1"/>
                </a:solidFill>
              </a:rPr>
              <a:t>La libertà sindacale è sia </a:t>
            </a:r>
            <a:r>
              <a:rPr lang="it-IT" u="sng" dirty="0">
                <a:solidFill>
                  <a:schemeClr val="tx1"/>
                </a:solidFill>
              </a:rPr>
              <a:t>positiva</a:t>
            </a:r>
            <a:r>
              <a:rPr lang="it-IT" dirty="0">
                <a:solidFill>
                  <a:schemeClr val="tx1"/>
                </a:solidFill>
              </a:rPr>
              <a:t> che </a:t>
            </a:r>
            <a:r>
              <a:rPr lang="it-IT" u="sng" dirty="0">
                <a:solidFill>
                  <a:schemeClr val="tx1"/>
                </a:solidFill>
              </a:rPr>
              <a:t>negativa</a:t>
            </a:r>
          </a:p>
          <a:p>
            <a:endParaRPr lang="it-IT" dirty="0"/>
          </a:p>
        </p:txBody>
      </p:sp>
    </p:spTree>
    <p:extLst>
      <p:ext uri="{BB962C8B-B14F-4D97-AF65-F5344CB8AC3E}">
        <p14:creationId xmlns:p14="http://schemas.microsoft.com/office/powerpoint/2010/main" val="762001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AE1405FC-D168-43AE-BBAB-1240590B9040}"/>
              </a:ext>
            </a:extLst>
          </p:cNvPr>
          <p:cNvSpPr>
            <a:spLocks noGrp="1"/>
          </p:cNvSpPr>
          <p:nvPr>
            <p:ph idx="1"/>
          </p:nvPr>
        </p:nvSpPr>
        <p:spPr>
          <a:xfrm>
            <a:off x="1550893" y="1748118"/>
            <a:ext cx="9565341" cy="4293245"/>
          </a:xfrm>
        </p:spPr>
        <p:txBody>
          <a:bodyPr>
            <a:normAutofit fontScale="62500" lnSpcReduction="20000"/>
          </a:bodyPr>
          <a:lstStyle/>
          <a:p>
            <a:endParaRPr lang="it-IT" dirty="0"/>
          </a:p>
          <a:p>
            <a:pPr algn="just"/>
            <a:r>
              <a:rPr lang="it-IT" sz="3600" u="sng" dirty="0">
                <a:solidFill>
                  <a:schemeClr val="tx1"/>
                </a:solidFill>
              </a:rPr>
              <a:t>La libertà sindacale opera nei confronti dello Stato</a:t>
            </a:r>
            <a:r>
              <a:rPr lang="it-IT" sz="3600" dirty="0">
                <a:solidFill>
                  <a:schemeClr val="tx1"/>
                </a:solidFill>
              </a:rPr>
              <a:t> </a:t>
            </a:r>
            <a:r>
              <a:rPr lang="it-IT" sz="3600" dirty="0">
                <a:solidFill>
                  <a:schemeClr val="tx1"/>
                </a:solidFill>
                <a:sym typeface="Wingdings" panose="05000000000000000000" pitchFamily="2" charset="2"/>
              </a:rPr>
              <a:t> lo Stato non può limitare o impedire l’attività sindacale</a:t>
            </a:r>
            <a:endParaRPr lang="it-IT" sz="3600" dirty="0">
              <a:solidFill>
                <a:schemeClr val="tx1"/>
              </a:solidFill>
            </a:endParaRPr>
          </a:p>
          <a:p>
            <a:pPr marL="0" indent="0">
              <a:buNone/>
            </a:pPr>
            <a:endParaRPr lang="it-IT" sz="3600" dirty="0">
              <a:solidFill>
                <a:schemeClr val="tx1"/>
              </a:solidFill>
            </a:endParaRPr>
          </a:p>
          <a:p>
            <a:pPr algn="just"/>
            <a:r>
              <a:rPr lang="it-IT" sz="3600" u="sng" dirty="0">
                <a:solidFill>
                  <a:schemeClr val="tx1"/>
                </a:solidFill>
              </a:rPr>
              <a:t>La libertà sindacale opera nei confronti del datore di lavoro</a:t>
            </a:r>
            <a:r>
              <a:rPr lang="it-IT" sz="3600" dirty="0">
                <a:solidFill>
                  <a:schemeClr val="tx1"/>
                </a:solidFill>
                <a:sym typeface="Wingdings" panose="05000000000000000000" pitchFamily="2" charset="2"/>
              </a:rPr>
              <a:t> questa liberà è garantita da alcune norme dello Statuto</a:t>
            </a:r>
            <a:r>
              <a:rPr lang="it-IT" sz="3600" dirty="0">
                <a:solidFill>
                  <a:schemeClr val="tx1"/>
                </a:solidFill>
              </a:rPr>
              <a:t> dei Lavoratori artt. 14 (diritto di associazione e attività sindacale), 15 (divieto di atti discriminatori), 16 (trattamenti economici collettivi discriminatori) e 17 (Sindacati di comodo) dello Statuto dei lavoratori</a:t>
            </a:r>
          </a:p>
          <a:p>
            <a:endParaRPr lang="it-IT" dirty="0">
              <a:solidFill>
                <a:schemeClr val="tx1"/>
              </a:solidFill>
            </a:endParaRPr>
          </a:p>
          <a:p>
            <a:pPr marL="0" indent="0">
              <a:buNone/>
            </a:pPr>
            <a:endParaRPr lang="it-IT" dirty="0">
              <a:solidFill>
                <a:schemeClr val="tx1"/>
              </a:solidFill>
            </a:endParaRPr>
          </a:p>
          <a:p>
            <a:pPr marL="0" indent="0">
              <a:buNone/>
            </a:pPr>
            <a:r>
              <a:rPr lang="it-IT" dirty="0">
                <a:solidFill>
                  <a:schemeClr val="tx1"/>
                </a:solidFill>
              </a:rPr>
              <a:t>* Fonte: Statuto dei lavoratori: https://www.normattiva.it/uri-res/N2Ls?urn:nir:stato:legge:1970-05-20;300!vig=#:~:text=Norme%20sulla%20tutela%20della%20libert%C3%A0%20e%20dignit%C3%A0%20dei</a:t>
            </a:r>
          </a:p>
        </p:txBody>
      </p:sp>
    </p:spTree>
    <p:extLst>
      <p:ext uri="{BB962C8B-B14F-4D97-AF65-F5344CB8AC3E}">
        <p14:creationId xmlns:p14="http://schemas.microsoft.com/office/powerpoint/2010/main" val="13350246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86753" y="609600"/>
            <a:ext cx="9547412" cy="1091208"/>
          </a:xfrm>
          <a:solidFill>
            <a:schemeClr val="accent1">
              <a:lumMod val="75000"/>
            </a:schemeClr>
          </a:solidFill>
        </p:spPr>
        <p:txBody>
          <a:bodyPr>
            <a:normAutofit/>
          </a:bodyPr>
          <a:lstStyle/>
          <a:p>
            <a:pPr algn="ctr"/>
            <a:r>
              <a:rPr lang="it-IT" sz="3200" b="1" dirty="0">
                <a:solidFill>
                  <a:schemeClr val="tx1"/>
                </a:solidFill>
              </a:rPr>
              <a:t>Nascita e evoluzione dell’organizzazione sindacale in Italia</a:t>
            </a:r>
          </a:p>
        </p:txBody>
      </p:sp>
      <p:sp>
        <p:nvSpPr>
          <p:cNvPr id="3" name="Segnaposto contenuto 2"/>
          <p:cNvSpPr>
            <a:spLocks noGrp="1"/>
          </p:cNvSpPr>
          <p:nvPr>
            <p:ph idx="1"/>
          </p:nvPr>
        </p:nvSpPr>
        <p:spPr>
          <a:xfrm>
            <a:off x="1586752" y="2160590"/>
            <a:ext cx="9547413" cy="4220738"/>
          </a:xfrm>
        </p:spPr>
        <p:txBody>
          <a:bodyPr>
            <a:normAutofit/>
          </a:bodyPr>
          <a:lstStyle/>
          <a:p>
            <a:pPr algn="just"/>
            <a:r>
              <a:rPr lang="it-IT" sz="2000" dirty="0">
                <a:solidFill>
                  <a:schemeClr val="tx1"/>
                </a:solidFill>
              </a:rPr>
              <a:t>L’organizzazione sindacale nasce nel momento un gruppo di lavoratori si coalizza per meglio  difendere i propri interessi. Il sindacato nasce spontaneamente e informalmente. Il luogo in cui nasce l’organizzazione sindacale è la grande industria.</a:t>
            </a:r>
          </a:p>
          <a:p>
            <a:pPr algn="just"/>
            <a:r>
              <a:rPr lang="it-IT" sz="2000" dirty="0">
                <a:solidFill>
                  <a:schemeClr val="tx1"/>
                </a:solidFill>
              </a:rPr>
              <a:t>Nel periodo </a:t>
            </a:r>
            <a:r>
              <a:rPr lang="it-IT" sz="2000" dirty="0" err="1">
                <a:solidFill>
                  <a:schemeClr val="tx1"/>
                </a:solidFill>
              </a:rPr>
              <a:t>pre</a:t>
            </a:r>
            <a:r>
              <a:rPr lang="it-IT" sz="2000" dirty="0">
                <a:solidFill>
                  <a:schemeClr val="tx1"/>
                </a:solidFill>
              </a:rPr>
              <a:t>-corporativo: libertà di coalizione, formale indifferenza legislativa, sostanziale sfavore nei confronti dei sindacati. </a:t>
            </a:r>
          </a:p>
          <a:p>
            <a:pPr algn="just"/>
            <a:r>
              <a:rPr lang="it-IT" sz="2000" dirty="0">
                <a:solidFill>
                  <a:schemeClr val="tx1"/>
                </a:solidFill>
              </a:rPr>
              <a:t>Nel periodo corporativo: il sindacato diventa uno strumento dello Stato che persegue interessi di carattere generale (stipula il contratto collettivo ad efficacia generalizzata).</a:t>
            </a:r>
          </a:p>
          <a:p>
            <a:pPr algn="just"/>
            <a:r>
              <a:rPr lang="it-IT" sz="2000" dirty="0">
                <a:solidFill>
                  <a:schemeClr val="tx1"/>
                </a:solidFill>
              </a:rPr>
              <a:t>Con la Costituzione del 1948: viene riconosciuta la libertà dell’organizzazione sindacale (art. 39 Cost.). </a:t>
            </a:r>
          </a:p>
          <a:p>
            <a:pPr marL="0" indent="0">
              <a:buNone/>
            </a:pPr>
            <a:endParaRPr lang="it-IT" dirty="0"/>
          </a:p>
          <a:p>
            <a:pPr marL="0" indent="0">
              <a:buNone/>
            </a:pPr>
            <a:endParaRPr lang="it-IT" dirty="0"/>
          </a:p>
        </p:txBody>
      </p:sp>
    </p:spTree>
    <p:extLst>
      <p:ext uri="{BB962C8B-B14F-4D97-AF65-F5344CB8AC3E}">
        <p14:creationId xmlns:p14="http://schemas.microsoft.com/office/powerpoint/2010/main" val="2036674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1559859" y="609600"/>
            <a:ext cx="9583269" cy="731168"/>
          </a:xfrm>
          <a:solidFill>
            <a:schemeClr val="accent1">
              <a:lumMod val="75000"/>
            </a:schemeClr>
          </a:solidFill>
        </p:spPr>
        <p:txBody>
          <a:bodyPr>
            <a:normAutofit/>
          </a:bodyPr>
          <a:lstStyle/>
          <a:p>
            <a:pPr algn="ctr"/>
            <a:r>
              <a:rPr lang="it-IT" b="1" dirty="0">
                <a:solidFill>
                  <a:schemeClr val="tx1"/>
                </a:solidFill>
              </a:rPr>
              <a:t>Caratteri del sindacato in Italia:</a:t>
            </a:r>
          </a:p>
        </p:txBody>
      </p:sp>
      <p:sp>
        <p:nvSpPr>
          <p:cNvPr id="5" name="Segnaposto contenuto 4"/>
          <p:cNvSpPr>
            <a:spLocks noGrp="1"/>
          </p:cNvSpPr>
          <p:nvPr>
            <p:ph idx="1"/>
          </p:nvPr>
        </p:nvSpPr>
        <p:spPr>
          <a:xfrm>
            <a:off x="1559858" y="1340769"/>
            <a:ext cx="9583269" cy="4700595"/>
          </a:xfrm>
        </p:spPr>
        <p:txBody>
          <a:bodyPr>
            <a:normAutofit fontScale="92500" lnSpcReduction="20000"/>
          </a:bodyPr>
          <a:lstStyle/>
          <a:p>
            <a:pPr algn="just"/>
            <a:r>
              <a:rPr lang="it-IT" dirty="0">
                <a:solidFill>
                  <a:schemeClr val="tx1"/>
                </a:solidFill>
              </a:rPr>
              <a:t>Il sindacato si organizza generalmente come associazione non riconosciuta per la mancata attuazione dell’art. 39, commi 2 e </a:t>
            </a:r>
            <a:r>
              <a:rPr lang="it-IT" dirty="0" err="1">
                <a:solidFill>
                  <a:schemeClr val="tx1"/>
                </a:solidFill>
              </a:rPr>
              <a:t>ss</a:t>
            </a:r>
            <a:r>
              <a:rPr lang="it-IT" dirty="0">
                <a:solidFill>
                  <a:schemeClr val="tx1"/>
                </a:solidFill>
              </a:rPr>
              <a:t>; </a:t>
            </a:r>
          </a:p>
          <a:p>
            <a:pPr algn="just"/>
            <a:r>
              <a:rPr lang="it-IT" dirty="0">
                <a:solidFill>
                  <a:schemeClr val="tx1"/>
                </a:solidFill>
              </a:rPr>
              <a:t>È comunque un soggetto di diritto e dispone di un fondo comune.</a:t>
            </a:r>
          </a:p>
          <a:p>
            <a:pPr algn="just"/>
            <a:r>
              <a:rPr lang="it-IT" dirty="0">
                <a:solidFill>
                  <a:schemeClr val="tx1"/>
                </a:solidFill>
              </a:rPr>
              <a:t>Il ruolo degli statuti sindacali: regolano i fini, l’organizzazione e il funzionamento dei sindacati</a:t>
            </a:r>
          </a:p>
          <a:p>
            <a:pPr algn="just"/>
            <a:r>
              <a:rPr lang="it-IT" dirty="0">
                <a:solidFill>
                  <a:schemeClr val="tx1"/>
                </a:solidFill>
              </a:rPr>
              <a:t>Pluralismo sindacale: coesistenza di sindacati per ramo di industria (chimici, bancari, tessili, </a:t>
            </a:r>
            <a:r>
              <a:rPr lang="it-IT" dirty="0" err="1">
                <a:solidFill>
                  <a:schemeClr val="tx1"/>
                </a:solidFill>
              </a:rPr>
              <a:t>ecc</a:t>
            </a:r>
            <a:r>
              <a:rPr lang="it-IT" dirty="0">
                <a:solidFill>
                  <a:schemeClr val="tx1"/>
                </a:solidFill>
              </a:rPr>
              <a:t>…) e di sindacati di mestiere (insegnanti, medici, piloti, </a:t>
            </a:r>
            <a:r>
              <a:rPr lang="it-IT" dirty="0" err="1">
                <a:solidFill>
                  <a:schemeClr val="tx1"/>
                </a:solidFill>
              </a:rPr>
              <a:t>ecc</a:t>
            </a:r>
            <a:r>
              <a:rPr lang="it-IT" dirty="0">
                <a:solidFill>
                  <a:schemeClr val="tx1"/>
                </a:solidFill>
              </a:rPr>
              <a:t>), esistenza di più sindacati per ogni ramo di industria.</a:t>
            </a:r>
          </a:p>
          <a:p>
            <a:pPr algn="just"/>
            <a:r>
              <a:rPr lang="it-IT" dirty="0">
                <a:solidFill>
                  <a:schemeClr val="tx1"/>
                </a:solidFill>
              </a:rPr>
              <a:t>Organizzazione sindacale sul territorio: le grandi confederazioni, i sindacati nazionali, i sindacati a livello territoriale (provinciale o comprensoriale), i sindacati europei.</a:t>
            </a:r>
          </a:p>
          <a:p>
            <a:pPr algn="just"/>
            <a:r>
              <a:rPr lang="it-IT" dirty="0">
                <a:solidFill>
                  <a:schemeClr val="tx1"/>
                </a:solidFill>
              </a:rPr>
              <a:t>Le organizzazioni dei datori di lavoro: Confindustria (settore industria), Confapi (piccole imprese), Confcommercio e Confesercenti (settore commercio), Confagricoltura, Coldiretti e </a:t>
            </a:r>
            <a:r>
              <a:rPr lang="it-IT" dirty="0" err="1">
                <a:solidFill>
                  <a:schemeClr val="tx1"/>
                </a:solidFill>
              </a:rPr>
              <a:t>Confcoltivatori</a:t>
            </a:r>
            <a:r>
              <a:rPr lang="it-IT" dirty="0">
                <a:solidFill>
                  <a:schemeClr val="tx1"/>
                </a:solidFill>
              </a:rPr>
              <a:t> (settore agricolo), </a:t>
            </a:r>
            <a:r>
              <a:rPr lang="it-IT" dirty="0" err="1">
                <a:solidFill>
                  <a:schemeClr val="tx1"/>
                </a:solidFill>
              </a:rPr>
              <a:t>Abi</a:t>
            </a:r>
            <a:r>
              <a:rPr lang="it-IT" dirty="0">
                <a:solidFill>
                  <a:schemeClr val="tx1"/>
                </a:solidFill>
              </a:rPr>
              <a:t> e </a:t>
            </a:r>
            <a:r>
              <a:rPr lang="it-IT" dirty="0" err="1">
                <a:solidFill>
                  <a:schemeClr val="tx1"/>
                </a:solidFill>
              </a:rPr>
              <a:t>Federcasse</a:t>
            </a:r>
            <a:r>
              <a:rPr lang="it-IT" dirty="0">
                <a:solidFill>
                  <a:schemeClr val="tx1"/>
                </a:solidFill>
              </a:rPr>
              <a:t> (settore bancario), </a:t>
            </a:r>
            <a:r>
              <a:rPr lang="it-IT" dirty="0" err="1">
                <a:solidFill>
                  <a:schemeClr val="tx1"/>
                </a:solidFill>
              </a:rPr>
              <a:t>Ania</a:t>
            </a:r>
            <a:r>
              <a:rPr lang="it-IT" dirty="0">
                <a:solidFill>
                  <a:schemeClr val="tx1"/>
                </a:solidFill>
              </a:rPr>
              <a:t> (Assicurazioni), Aran (PA).</a:t>
            </a:r>
          </a:p>
          <a:p>
            <a:pPr algn="just"/>
            <a:r>
              <a:rPr lang="it-IT" dirty="0">
                <a:solidFill>
                  <a:schemeClr val="tx1"/>
                </a:solidFill>
              </a:rPr>
              <a:t>Enti bilaterali: sono enti di fatto istituiti e disciplinati dai contratti collettivi che hanno una composizione mista, per garantire la rappresentanza dei lavoratori e dei datori di lavoro</a:t>
            </a:r>
          </a:p>
          <a:p>
            <a:pPr marL="0" indent="0" algn="just">
              <a:buNone/>
            </a:pPr>
            <a:endParaRPr lang="it-IT" dirty="0"/>
          </a:p>
        </p:txBody>
      </p:sp>
    </p:spTree>
    <p:extLst>
      <p:ext uri="{BB962C8B-B14F-4D97-AF65-F5344CB8AC3E}">
        <p14:creationId xmlns:p14="http://schemas.microsoft.com/office/powerpoint/2010/main" val="3397219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86754" y="624110"/>
            <a:ext cx="9556376" cy="953678"/>
          </a:xfrm>
          <a:solidFill>
            <a:schemeClr val="accent1">
              <a:lumMod val="75000"/>
            </a:schemeClr>
          </a:solidFill>
        </p:spPr>
        <p:txBody>
          <a:bodyPr>
            <a:normAutofit/>
          </a:bodyPr>
          <a:lstStyle/>
          <a:p>
            <a:pPr algn="ctr"/>
            <a:r>
              <a:rPr lang="it-IT" b="1" dirty="0">
                <a:solidFill>
                  <a:schemeClr val="tx1"/>
                </a:solidFill>
              </a:rPr>
              <a:t>Organizzazione sindacale in Azienda</a:t>
            </a:r>
          </a:p>
        </p:txBody>
      </p:sp>
      <p:sp>
        <p:nvSpPr>
          <p:cNvPr id="3" name="Segnaposto contenuto 2"/>
          <p:cNvSpPr>
            <a:spLocks noGrp="1"/>
          </p:cNvSpPr>
          <p:nvPr>
            <p:ph idx="1"/>
          </p:nvPr>
        </p:nvSpPr>
        <p:spPr>
          <a:xfrm>
            <a:off x="1586754" y="2133599"/>
            <a:ext cx="9556376" cy="4383741"/>
          </a:xfrm>
        </p:spPr>
        <p:txBody>
          <a:bodyPr>
            <a:normAutofit fontScale="92500" lnSpcReduction="20000"/>
          </a:bodyPr>
          <a:lstStyle/>
          <a:p>
            <a:pPr algn="just"/>
            <a:r>
              <a:rPr lang="it-IT" u="sng" dirty="0">
                <a:solidFill>
                  <a:schemeClr val="tx1"/>
                </a:solidFill>
              </a:rPr>
              <a:t>RSA</a:t>
            </a:r>
            <a:r>
              <a:rPr lang="it-IT" dirty="0">
                <a:solidFill>
                  <a:schemeClr val="tx1"/>
                </a:solidFill>
              </a:rPr>
              <a:t> (rappresentanze sindacali aziendali): sono disciplinate dall’art. 19 Statuto dei Lavoratori, così come modificato dal referendum del 1995 (viene abrogato il privilegio originariamente previsto per le confederazioni maggioritarie); la sentenza della Corte Costituzionale n. 231 del 2013 ha dichiarato incostituzionale l’art. 19 nella parte in cui non riconosce il privilegio di costituire RSA ai sindacati che abbiano partecipato alle trattative senza stipulare contratti collettivi. </a:t>
            </a:r>
          </a:p>
          <a:p>
            <a:pPr algn="just"/>
            <a:r>
              <a:rPr lang="it-IT" u="sng" dirty="0">
                <a:solidFill>
                  <a:schemeClr val="tx1"/>
                </a:solidFill>
              </a:rPr>
              <a:t>RSU</a:t>
            </a:r>
            <a:r>
              <a:rPr lang="it-IT" dirty="0">
                <a:solidFill>
                  <a:schemeClr val="tx1"/>
                </a:solidFill>
              </a:rPr>
              <a:t> (rappresentanze sindacali unitarie): vengono istituite nel 1991 e sono disciplinate con l’Accordo interconfederale del 1993; a differenza delle RSA sono unitarie e elettive</a:t>
            </a:r>
          </a:p>
          <a:p>
            <a:r>
              <a:rPr lang="it-IT" u="sng" dirty="0">
                <a:solidFill>
                  <a:schemeClr val="tx1"/>
                </a:solidFill>
              </a:rPr>
              <a:t>CAE</a:t>
            </a:r>
            <a:r>
              <a:rPr lang="it-IT" dirty="0">
                <a:solidFill>
                  <a:schemeClr val="tx1"/>
                </a:solidFill>
              </a:rPr>
              <a:t>: sono stati istituiti con la direttiva comunitaria 45 del 1994 per le sole azienda che hanno una dimensione comunitaria; di occupano solo di questioni di interesse comunitario</a:t>
            </a:r>
          </a:p>
          <a:p>
            <a:pPr>
              <a:buFont typeface="Arial" panose="020B0604020202020204" pitchFamily="34" charset="0"/>
              <a:buChar char="•"/>
            </a:pPr>
            <a:r>
              <a:rPr lang="it-IT" sz="1400" dirty="0">
                <a:solidFill>
                  <a:schemeClr val="tx1"/>
                </a:solidFill>
              </a:rPr>
              <a:t>Fonti:  </a:t>
            </a:r>
            <a:r>
              <a:rPr lang="it-IT" sz="1400" dirty="0">
                <a:solidFill>
                  <a:schemeClr val="tx1"/>
                </a:solidFill>
                <a:hlinkClick r:id="rId2"/>
              </a:rPr>
              <a:t>https://www.normattiva.it/uri-res/N2Ls?urn:nir:stato:legge:1970-05-20;300!vig=#:~:text=LEGGE%2020%20maggio%201970,%20n.%20300%20Norme%20sulla</a:t>
            </a:r>
            <a:endParaRPr lang="it-IT" sz="1400" dirty="0">
              <a:solidFill>
                <a:schemeClr val="tx1"/>
              </a:solidFill>
            </a:endParaRPr>
          </a:p>
          <a:p>
            <a:pPr>
              <a:buFont typeface="Arial" panose="020B0604020202020204" pitchFamily="34" charset="0"/>
              <a:buChar char="•"/>
            </a:pPr>
            <a:r>
              <a:rPr lang="it-IT" sz="1400" dirty="0">
                <a:solidFill>
                  <a:schemeClr val="tx1"/>
                </a:solidFill>
                <a:hlinkClick r:id="rId3"/>
              </a:rPr>
              <a:t>https://www.uniba.it/it/ateneo/relazioni-sindacali/documentazione-varia/accordi-interconfederali/Protocollo_Intesa_1.3.1991.pdf#:~:text=I%20%E2%80%A2%20Intesa%20quadro%20tra%20Cgil,%20Cisl%20e</a:t>
            </a:r>
            <a:endParaRPr lang="it-IT" sz="1400" dirty="0">
              <a:solidFill>
                <a:schemeClr val="tx1"/>
              </a:solidFill>
            </a:endParaRPr>
          </a:p>
          <a:p>
            <a:pPr>
              <a:buFont typeface="Arial" panose="020B0604020202020204" pitchFamily="34" charset="0"/>
              <a:buChar char="•"/>
            </a:pPr>
            <a:r>
              <a:rPr lang="it-IT" sz="1400">
                <a:solidFill>
                  <a:schemeClr val="tx1"/>
                </a:solidFill>
                <a:hlinkClick r:id="rId4"/>
              </a:rPr>
              <a:t>http://archivio.fiom.cgil.it/rsu/normativa/acc_interconfederale.pdf#:~:text=Il%20presente%20accordo%20assume%20la%20disciplina%20generale%20in</a:t>
            </a:r>
            <a:endParaRPr lang="it-IT" sz="1400">
              <a:solidFill>
                <a:schemeClr val="tx1"/>
              </a:solidFill>
            </a:endParaRPr>
          </a:p>
          <a:p>
            <a:pPr>
              <a:buFont typeface="Arial" panose="020B0604020202020204" pitchFamily="34" charset="0"/>
              <a:buChar char="•"/>
            </a:pPr>
            <a:endParaRPr lang="it-IT" sz="1400" dirty="0">
              <a:solidFill>
                <a:schemeClr val="tx1"/>
              </a:solidFill>
            </a:endParaRPr>
          </a:p>
          <a:p>
            <a:pPr>
              <a:buFont typeface="Arial" panose="020B0604020202020204" pitchFamily="34" charset="0"/>
              <a:buChar char="•"/>
            </a:pPr>
            <a:endParaRPr lang="it-IT" sz="1400" dirty="0">
              <a:solidFill>
                <a:schemeClr val="tx1"/>
              </a:solidFill>
            </a:endParaRPr>
          </a:p>
          <a:p>
            <a:pPr>
              <a:buFont typeface="Arial" panose="020B0604020202020204" pitchFamily="34" charset="0"/>
              <a:buChar char="•"/>
            </a:pPr>
            <a:endParaRPr lang="it-IT" dirty="0">
              <a:solidFill>
                <a:schemeClr val="tx1"/>
              </a:solidFill>
            </a:endParaRPr>
          </a:p>
        </p:txBody>
      </p:sp>
    </p:spTree>
    <p:extLst>
      <p:ext uri="{BB962C8B-B14F-4D97-AF65-F5344CB8AC3E}">
        <p14:creationId xmlns:p14="http://schemas.microsoft.com/office/powerpoint/2010/main" val="3455233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22613" y="573742"/>
            <a:ext cx="9547411" cy="762000"/>
          </a:xfrm>
          <a:solidFill>
            <a:schemeClr val="accent1">
              <a:lumMod val="75000"/>
            </a:schemeClr>
          </a:solidFill>
        </p:spPr>
        <p:txBody>
          <a:bodyPr>
            <a:normAutofit/>
          </a:bodyPr>
          <a:lstStyle/>
          <a:p>
            <a:pPr algn="ctr"/>
            <a:r>
              <a:rPr lang="it-IT" sz="4000" b="1" dirty="0"/>
              <a:t>Diritti sindacali in azienda</a:t>
            </a:r>
          </a:p>
        </p:txBody>
      </p:sp>
      <p:sp>
        <p:nvSpPr>
          <p:cNvPr id="3" name="Segnaposto contenuto 2"/>
          <p:cNvSpPr>
            <a:spLocks noGrp="1"/>
          </p:cNvSpPr>
          <p:nvPr>
            <p:ph idx="1"/>
          </p:nvPr>
        </p:nvSpPr>
        <p:spPr>
          <a:xfrm>
            <a:off x="1622613" y="2133600"/>
            <a:ext cx="9547411" cy="3777622"/>
          </a:xfrm>
        </p:spPr>
        <p:txBody>
          <a:bodyPr>
            <a:normAutofit/>
          </a:bodyPr>
          <a:lstStyle/>
          <a:p>
            <a:pPr marL="0" indent="0">
              <a:buNone/>
            </a:pPr>
            <a:r>
              <a:rPr lang="it-IT" sz="2800" b="1" u="sng" dirty="0">
                <a:solidFill>
                  <a:schemeClr val="tx1"/>
                </a:solidFill>
              </a:rPr>
              <a:t>Diritti dei quali sono titolari i singoli lavoratori</a:t>
            </a:r>
            <a:r>
              <a:rPr lang="it-IT" sz="2800" dirty="0">
                <a:solidFill>
                  <a:schemeClr val="tx1"/>
                </a:solidFill>
              </a:rPr>
              <a:t>:</a:t>
            </a:r>
          </a:p>
          <a:p>
            <a:pPr algn="just"/>
            <a:r>
              <a:rPr lang="it-IT" u="sng" dirty="0">
                <a:solidFill>
                  <a:schemeClr val="tx1"/>
                </a:solidFill>
              </a:rPr>
              <a:t>Art. 20 il diritto di assemblea</a:t>
            </a:r>
            <a:r>
              <a:rPr lang="it-IT" dirty="0">
                <a:solidFill>
                  <a:schemeClr val="tx1"/>
                </a:solidFill>
              </a:rPr>
              <a:t>: i lavoratori hanno diritto a 10 ore di assemblea retribuite l’anno; l’assemblea può essere indetta sia congiuntamente che disgiuntamente dalle RSA e RSU; verte su temi che riguardano il rapporto di lavoro o il diritto sindacale.</a:t>
            </a:r>
          </a:p>
          <a:p>
            <a:pPr algn="just"/>
            <a:r>
              <a:rPr lang="it-IT" u="sng" dirty="0">
                <a:solidFill>
                  <a:schemeClr val="tx1"/>
                </a:solidFill>
              </a:rPr>
              <a:t>Art. 21 referendum</a:t>
            </a:r>
            <a:r>
              <a:rPr lang="it-IT" dirty="0">
                <a:solidFill>
                  <a:schemeClr val="tx1"/>
                </a:solidFill>
              </a:rPr>
              <a:t>: si svolge al di fuori dell’orario di lavoro; deve essere indetto congiuntamente dal tutte le rappresentanza sindacali; deve vertere su temi di interesse sindacale.  </a:t>
            </a:r>
          </a:p>
          <a:p>
            <a:pPr algn="just"/>
            <a:r>
              <a:rPr lang="it-IT" u="sng" dirty="0">
                <a:solidFill>
                  <a:schemeClr val="tx1"/>
                </a:solidFill>
              </a:rPr>
              <a:t>Art. 26 contributi e proselitismo</a:t>
            </a:r>
            <a:r>
              <a:rPr lang="it-IT" dirty="0">
                <a:solidFill>
                  <a:schemeClr val="tx1"/>
                </a:solidFill>
              </a:rPr>
              <a:t>: i lavoratori hanno diritto di raccogliere contributi e fare proselitismo sui luoghi di lavoro, a condizione che non creino pregiudizio al normale svolgimento dell’attività lavorativa. </a:t>
            </a:r>
          </a:p>
        </p:txBody>
      </p:sp>
    </p:spTree>
    <p:extLst>
      <p:ext uri="{BB962C8B-B14F-4D97-AF65-F5344CB8AC3E}">
        <p14:creationId xmlns:p14="http://schemas.microsoft.com/office/powerpoint/2010/main" val="2058219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36EB6455-A946-456D-9913-303E54A224DE}"/>
              </a:ext>
            </a:extLst>
          </p:cNvPr>
          <p:cNvSpPr>
            <a:spLocks noGrp="1"/>
          </p:cNvSpPr>
          <p:nvPr>
            <p:ph idx="1"/>
          </p:nvPr>
        </p:nvSpPr>
        <p:spPr>
          <a:xfrm>
            <a:off x="1676400" y="977153"/>
            <a:ext cx="9496518" cy="4969928"/>
          </a:xfrm>
        </p:spPr>
        <p:txBody>
          <a:bodyPr/>
          <a:lstStyle/>
          <a:p>
            <a:pPr marL="0" indent="0">
              <a:buNone/>
            </a:pPr>
            <a:r>
              <a:rPr lang="it-IT" sz="2800" b="1" u="sng" dirty="0">
                <a:solidFill>
                  <a:schemeClr val="tx1"/>
                </a:solidFill>
              </a:rPr>
              <a:t>Diritti dei quali sono titolari le RSA e RSU</a:t>
            </a:r>
            <a:r>
              <a:rPr lang="it-IT" sz="2800" dirty="0">
                <a:solidFill>
                  <a:schemeClr val="tx1"/>
                </a:solidFill>
              </a:rPr>
              <a:t>:</a:t>
            </a:r>
          </a:p>
          <a:p>
            <a:pPr algn="just"/>
            <a:r>
              <a:rPr lang="it-IT" sz="2400" u="sng" dirty="0">
                <a:solidFill>
                  <a:schemeClr val="tx1"/>
                </a:solidFill>
              </a:rPr>
              <a:t>Art. 25 diritto di affissione</a:t>
            </a:r>
            <a:r>
              <a:rPr lang="it-IT" sz="2400" dirty="0">
                <a:solidFill>
                  <a:schemeClr val="tx1"/>
                </a:solidFill>
              </a:rPr>
              <a:t>: le rappresentanze sindacali hanno diritto di affiggere, su appositi spazi, accessibili a tutti i lavoratori, pubblicazioni, testi e comunicati inerenti a materie di interesse sindacale e del lavoro.</a:t>
            </a:r>
          </a:p>
          <a:p>
            <a:pPr algn="just"/>
            <a:r>
              <a:rPr lang="it-IT" sz="2400" u="sng" dirty="0">
                <a:solidFill>
                  <a:schemeClr val="tx1"/>
                </a:solidFill>
              </a:rPr>
              <a:t>Art. 27 Locali per svolgere attività sindacale</a:t>
            </a:r>
            <a:r>
              <a:rPr lang="it-IT" sz="2400" dirty="0">
                <a:solidFill>
                  <a:schemeClr val="tx1"/>
                </a:solidFill>
              </a:rPr>
              <a:t>: i datori di lavoro con più di 200 dipendenti devono mettere permanentemente  adisposizione delle rappresentanze sindacali un locale dove svolgere le loro funzioni.</a:t>
            </a:r>
          </a:p>
          <a:p>
            <a:pPr algn="just"/>
            <a:r>
              <a:rPr lang="it-IT" sz="2400" dirty="0">
                <a:solidFill>
                  <a:schemeClr val="tx1"/>
                </a:solidFill>
              </a:rPr>
              <a:t>N.B.</a:t>
            </a:r>
            <a:r>
              <a:rPr lang="it-IT" sz="2400" u="sng" dirty="0">
                <a:solidFill>
                  <a:schemeClr val="tx1"/>
                </a:solidFill>
              </a:rPr>
              <a:t> Probabilmente la più importante prerogativa delle rappresentanze sindacali è la stipulazione di contratti collettivi aziendali!</a:t>
            </a:r>
          </a:p>
          <a:p>
            <a:endParaRPr lang="it-IT" dirty="0">
              <a:solidFill>
                <a:schemeClr val="tx1"/>
              </a:solidFill>
            </a:endParaRPr>
          </a:p>
        </p:txBody>
      </p:sp>
    </p:spTree>
    <p:extLst>
      <p:ext uri="{BB962C8B-B14F-4D97-AF65-F5344CB8AC3E}">
        <p14:creationId xmlns:p14="http://schemas.microsoft.com/office/powerpoint/2010/main" val="1861397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BC7A4A6B-5A19-4A42-8C96-9248FC585F8B}"/>
              </a:ext>
            </a:extLst>
          </p:cNvPr>
          <p:cNvSpPr/>
          <p:nvPr/>
        </p:nvSpPr>
        <p:spPr>
          <a:xfrm>
            <a:off x="1631575" y="959224"/>
            <a:ext cx="9511553" cy="4975721"/>
          </a:xfrm>
          <a:prstGeom prst="rect">
            <a:avLst/>
          </a:prstGeom>
        </p:spPr>
        <p:txBody>
          <a:bodyPr wrap="square">
            <a:spAutoFit/>
          </a:bodyPr>
          <a:lstStyle/>
          <a:p>
            <a:pPr algn="just"/>
            <a:r>
              <a:rPr lang="it-IT" sz="2800" b="1" u="sng" dirty="0"/>
              <a:t>Diritti dei quali sono titolari i dirigenti sindacali e i componenti delle RSA o RSU</a:t>
            </a:r>
            <a:r>
              <a:rPr lang="it-IT" sz="2800" dirty="0"/>
              <a:t>:</a:t>
            </a:r>
          </a:p>
          <a:p>
            <a:endParaRPr lang="it-IT" sz="2800" dirty="0"/>
          </a:p>
          <a:p>
            <a:pPr marL="342900" indent="-342900" algn="just">
              <a:spcBef>
                <a:spcPts val="1000"/>
              </a:spcBef>
              <a:buClr>
                <a:schemeClr val="accent1"/>
              </a:buClr>
              <a:buFont typeface="Wingdings 3" charset="2"/>
              <a:buChar char=""/>
            </a:pPr>
            <a:r>
              <a:rPr lang="it-IT" sz="2000" u="sng" dirty="0"/>
              <a:t>Art. 23 permessi retribuiti</a:t>
            </a:r>
            <a:r>
              <a:rPr lang="it-IT" sz="2000" dirty="0"/>
              <a:t>: per l’espletamento del mandato; le ore di permesso cambiano secondo le dimensioni dell’azienda.</a:t>
            </a:r>
          </a:p>
          <a:p>
            <a:pPr marL="342900" indent="-342900" algn="just">
              <a:spcBef>
                <a:spcPts val="1000"/>
              </a:spcBef>
              <a:buClr>
                <a:schemeClr val="accent1"/>
              </a:buClr>
              <a:buFont typeface="Wingdings 3" charset="2"/>
              <a:buChar char=""/>
            </a:pPr>
            <a:r>
              <a:rPr lang="it-IT" sz="2000" u="sng" dirty="0"/>
              <a:t>Art. 24 permessi non retribuiti</a:t>
            </a:r>
            <a:r>
              <a:rPr lang="it-IT" sz="2000" dirty="0"/>
              <a:t>: per partecipare a trattative sindacali o a congressi e convegni di natura sindacale, in misura non inferiore a otto giorni all'anno.</a:t>
            </a:r>
          </a:p>
          <a:p>
            <a:pPr marL="342900" indent="-342900" algn="just">
              <a:spcBef>
                <a:spcPts val="1000"/>
              </a:spcBef>
              <a:buClr>
                <a:schemeClr val="accent1"/>
              </a:buClr>
              <a:buFont typeface="Wingdings 3" charset="2"/>
              <a:buChar char=""/>
            </a:pPr>
            <a:r>
              <a:rPr lang="it-IT" sz="2000" u="sng" dirty="0"/>
              <a:t>Art. 22 trasferimento dei dirigenti delle rappresentanze sindacali</a:t>
            </a:r>
            <a:r>
              <a:rPr lang="it-IT" sz="2000" dirty="0"/>
              <a:t>: il trasferimento dei dirigenti delle rappresentanze sindacali aziendali può essere disposto solo previo nulla osta delle associazioni sindacali di appartenenza. </a:t>
            </a:r>
          </a:p>
          <a:p>
            <a:pPr marL="342900" indent="-342900" algn="just">
              <a:spcBef>
                <a:spcPts val="1000"/>
              </a:spcBef>
              <a:buClr>
                <a:schemeClr val="accent1"/>
              </a:buClr>
              <a:buFont typeface="Wingdings 3" charset="2"/>
              <a:buChar char=""/>
            </a:pPr>
            <a:r>
              <a:rPr lang="it-IT" sz="2000" u="sng" dirty="0"/>
              <a:t>Art. 18 commi 4, 5, 6 e 7 licenziamento del dirigente sindacale</a:t>
            </a:r>
          </a:p>
        </p:txBody>
      </p:sp>
    </p:spTree>
    <p:extLst>
      <p:ext uri="{BB962C8B-B14F-4D97-AF65-F5344CB8AC3E}">
        <p14:creationId xmlns:p14="http://schemas.microsoft.com/office/powerpoint/2010/main" val="2420005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13647" y="624110"/>
            <a:ext cx="9538447" cy="1097114"/>
          </a:xfrm>
          <a:solidFill>
            <a:schemeClr val="accent1">
              <a:lumMod val="75000"/>
            </a:schemeClr>
          </a:solidFill>
        </p:spPr>
        <p:txBody>
          <a:bodyPr>
            <a:normAutofit fontScale="90000"/>
          </a:bodyPr>
          <a:lstStyle/>
          <a:p>
            <a:pPr algn="ctr"/>
            <a:r>
              <a:rPr lang="it-IT" dirty="0"/>
              <a:t>Il contratto collettivo: elementi di carattere generale</a:t>
            </a:r>
          </a:p>
        </p:txBody>
      </p:sp>
      <p:sp>
        <p:nvSpPr>
          <p:cNvPr id="3" name="Segnaposto contenuto 2"/>
          <p:cNvSpPr>
            <a:spLocks noGrp="1"/>
          </p:cNvSpPr>
          <p:nvPr>
            <p:ph idx="1"/>
          </p:nvPr>
        </p:nvSpPr>
        <p:spPr>
          <a:xfrm>
            <a:off x="1613647" y="2133600"/>
            <a:ext cx="9538447" cy="3777622"/>
          </a:xfrm>
        </p:spPr>
        <p:txBody>
          <a:bodyPr>
            <a:normAutofit fontScale="92500" lnSpcReduction="20000"/>
          </a:bodyPr>
          <a:lstStyle/>
          <a:p>
            <a:pPr marL="0" indent="0" algn="just">
              <a:buNone/>
            </a:pPr>
            <a:r>
              <a:rPr lang="it-IT" b="1" dirty="0">
                <a:solidFill>
                  <a:schemeClr val="tx1"/>
                </a:solidFill>
              </a:rPr>
              <a:t>F. CARNELUTTI</a:t>
            </a:r>
            <a:r>
              <a:rPr lang="it-IT" dirty="0">
                <a:solidFill>
                  <a:schemeClr val="tx1"/>
                </a:solidFill>
              </a:rPr>
              <a:t>: «</a:t>
            </a:r>
            <a:r>
              <a:rPr lang="it-IT" i="1" dirty="0">
                <a:solidFill>
                  <a:schemeClr val="tx1"/>
                </a:solidFill>
              </a:rPr>
              <a:t>Il contratto collettivo è un ibrido che ha il corpo del contratto e l’anima della legge</a:t>
            </a:r>
            <a:r>
              <a:rPr lang="it-IT" dirty="0">
                <a:solidFill>
                  <a:schemeClr val="tx1"/>
                </a:solidFill>
              </a:rPr>
              <a:t>»</a:t>
            </a:r>
          </a:p>
          <a:p>
            <a:pPr algn="just"/>
            <a:r>
              <a:rPr lang="it-IT" dirty="0">
                <a:solidFill>
                  <a:schemeClr val="tx1"/>
                </a:solidFill>
              </a:rPr>
              <a:t>Il contratto collettivo </a:t>
            </a:r>
            <a:r>
              <a:rPr lang="it-IT" i="1" dirty="0">
                <a:solidFill>
                  <a:schemeClr val="tx1"/>
                </a:solidFill>
              </a:rPr>
              <a:t>ex</a:t>
            </a:r>
            <a:r>
              <a:rPr lang="it-IT" dirty="0">
                <a:solidFill>
                  <a:schemeClr val="tx1"/>
                </a:solidFill>
              </a:rPr>
              <a:t> art. 39 Cost., commi 2 e ss.: il contratto collettivo con efficacia </a:t>
            </a:r>
            <a:r>
              <a:rPr lang="it-IT" i="1" dirty="0">
                <a:solidFill>
                  <a:schemeClr val="tx1"/>
                </a:solidFill>
              </a:rPr>
              <a:t>erga </a:t>
            </a:r>
            <a:r>
              <a:rPr lang="it-IT" i="1" dirty="0" err="1">
                <a:solidFill>
                  <a:schemeClr val="tx1"/>
                </a:solidFill>
              </a:rPr>
              <a:t>omnes</a:t>
            </a:r>
            <a:r>
              <a:rPr lang="it-IT" i="1" dirty="0">
                <a:solidFill>
                  <a:schemeClr val="tx1"/>
                </a:solidFill>
              </a:rPr>
              <a:t>;</a:t>
            </a:r>
            <a:r>
              <a:rPr lang="it-IT" dirty="0">
                <a:solidFill>
                  <a:schemeClr val="tx1"/>
                </a:solidFill>
              </a:rPr>
              <a:t> la mancata attuazione dell’art. 39 Cost. e le sue conseguenze</a:t>
            </a:r>
            <a:r>
              <a:rPr lang="it-IT" i="1" dirty="0">
                <a:solidFill>
                  <a:schemeClr val="tx1"/>
                </a:solidFill>
              </a:rPr>
              <a:t> </a:t>
            </a:r>
            <a:r>
              <a:rPr lang="it-IT" dirty="0">
                <a:solidFill>
                  <a:schemeClr val="tx1"/>
                </a:solidFill>
              </a:rPr>
              <a:t>  </a:t>
            </a:r>
          </a:p>
          <a:p>
            <a:pPr algn="just"/>
            <a:r>
              <a:rPr lang="it-IT" dirty="0">
                <a:solidFill>
                  <a:schemeClr val="tx1"/>
                </a:solidFill>
              </a:rPr>
              <a:t>Il contratto collettivo c.d. «di diritto comune»: il contratto che produce effetti solo per le parti (ex art. 1372 c.c.) e al quale si applicano le regole dei contratti di diritto civile</a:t>
            </a:r>
          </a:p>
          <a:p>
            <a:pPr algn="just"/>
            <a:r>
              <a:rPr lang="it-IT" dirty="0">
                <a:solidFill>
                  <a:schemeClr val="tx1"/>
                </a:solidFill>
              </a:rPr>
              <a:t>Le parti: i sindacati, gli iscritti ai sindacati e le rappresentanze sindacali; le associazioni datoriali e i datori di lavoro iscritti alle stesse </a:t>
            </a:r>
          </a:p>
          <a:p>
            <a:pPr algn="just"/>
            <a:r>
              <a:rPr lang="it-IT" dirty="0">
                <a:solidFill>
                  <a:schemeClr val="tx1"/>
                </a:solidFill>
              </a:rPr>
              <a:t>La forma: per il contratto collettivo la legge non prevede una forma particolare ma viene stipulato in forma scritta e depositato presso il CNEL</a:t>
            </a:r>
          </a:p>
          <a:p>
            <a:pPr algn="just"/>
            <a:r>
              <a:rPr lang="it-IT" dirty="0">
                <a:solidFill>
                  <a:schemeClr val="tx1"/>
                </a:solidFill>
              </a:rPr>
              <a:t>L’interpretazione: legge o contratto?</a:t>
            </a:r>
          </a:p>
          <a:p>
            <a:pPr algn="just"/>
            <a:r>
              <a:rPr lang="it-IT" dirty="0">
                <a:solidFill>
                  <a:schemeClr val="tx1"/>
                </a:solidFill>
              </a:rPr>
              <a:t>Il contenuto: parte normativa (parte economica e parte normativa) e parte obbligatoria </a:t>
            </a:r>
          </a:p>
          <a:p>
            <a:pPr algn="just"/>
            <a:endParaRPr lang="it-IT" dirty="0">
              <a:solidFill>
                <a:schemeClr val="tx1"/>
              </a:solidFill>
            </a:endParaRPr>
          </a:p>
          <a:p>
            <a:endParaRPr lang="it-IT" dirty="0">
              <a:solidFill>
                <a:schemeClr val="tx1"/>
              </a:solidFill>
            </a:endParaRPr>
          </a:p>
        </p:txBody>
      </p:sp>
    </p:spTree>
    <p:extLst>
      <p:ext uri="{BB962C8B-B14F-4D97-AF65-F5344CB8AC3E}">
        <p14:creationId xmlns:p14="http://schemas.microsoft.com/office/powerpoint/2010/main" val="18034779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49507" y="573742"/>
            <a:ext cx="9529481" cy="735106"/>
          </a:xfrm>
          <a:solidFill>
            <a:schemeClr val="accent1">
              <a:lumMod val="75000"/>
            </a:schemeClr>
          </a:solidFill>
        </p:spPr>
        <p:txBody>
          <a:bodyPr>
            <a:normAutofit fontScale="90000"/>
          </a:bodyPr>
          <a:lstStyle/>
          <a:p>
            <a:r>
              <a:rPr lang="it-IT" b="1" dirty="0">
                <a:solidFill>
                  <a:schemeClr val="tx1"/>
                </a:solidFill>
              </a:rPr>
              <a:t>L’efficacia soggettiva del contratto collettivo</a:t>
            </a:r>
          </a:p>
        </p:txBody>
      </p:sp>
      <p:sp>
        <p:nvSpPr>
          <p:cNvPr id="3" name="Segnaposto contenuto 2"/>
          <p:cNvSpPr>
            <a:spLocks noGrp="1"/>
          </p:cNvSpPr>
          <p:nvPr>
            <p:ph idx="1"/>
          </p:nvPr>
        </p:nvSpPr>
        <p:spPr>
          <a:xfrm>
            <a:off x="1757082" y="2106706"/>
            <a:ext cx="9747530" cy="3777622"/>
          </a:xfrm>
        </p:spPr>
        <p:txBody>
          <a:bodyPr>
            <a:normAutofit fontScale="92500" lnSpcReduction="10000"/>
          </a:bodyPr>
          <a:lstStyle/>
          <a:p>
            <a:pPr marL="0" indent="0" algn="just">
              <a:buNone/>
            </a:pPr>
            <a:r>
              <a:rPr lang="it-IT" dirty="0"/>
              <a:t>L’efficacia soggettiva del contratto collettivo ovvero «a chi si applica il contratto collettivo?»: </a:t>
            </a:r>
          </a:p>
          <a:p>
            <a:pPr algn="just">
              <a:buAutoNum type="alphaLcParenR"/>
            </a:pPr>
            <a:r>
              <a:rPr lang="it-IT" dirty="0"/>
              <a:t>Il contratto collettivo produce effetti tra le parto (iscrizione all’associazione stipulante) </a:t>
            </a:r>
          </a:p>
          <a:p>
            <a:pPr algn="just">
              <a:buAutoNum type="alphaLcParenR"/>
            </a:pPr>
            <a:r>
              <a:rPr lang="it-IT" dirty="0"/>
              <a:t>l’estensione dell’efficacia del contratto collettivo attraverso il rinvio formale o di fatto nei contratti individuali ai contratti collettivi </a:t>
            </a:r>
          </a:p>
          <a:p>
            <a:pPr algn="just">
              <a:buAutoNum type="alphaLcParenR"/>
            </a:pPr>
            <a:r>
              <a:rPr lang="it-IT" dirty="0"/>
              <a:t>l’estensione dell’efficacia del contratto collettivo ad opera della legge: </a:t>
            </a:r>
            <a:r>
              <a:rPr lang="it-IT" u="sng" dirty="0"/>
              <a:t>legge 741 de 1959 (Legge Vigorelli) e l. 1207 del 1960 </a:t>
            </a:r>
            <a:r>
              <a:rPr lang="it-IT" dirty="0"/>
              <a:t>(legittimità della misura temporanea, illegittimità di quella permanente); </a:t>
            </a:r>
            <a:r>
              <a:rPr lang="it-IT" u="sng" dirty="0"/>
              <a:t>l’art. 8 del </a:t>
            </a:r>
            <a:r>
              <a:rPr lang="it-IT" u="sng" dirty="0" err="1"/>
              <a:t>d.l.</a:t>
            </a:r>
            <a:r>
              <a:rPr lang="it-IT" u="sng" dirty="0"/>
              <a:t> 138 del 2011</a:t>
            </a:r>
            <a:r>
              <a:rPr lang="it-IT" dirty="0"/>
              <a:t> </a:t>
            </a:r>
          </a:p>
          <a:p>
            <a:pPr algn="just">
              <a:buAutoNum type="alphaLcParenR"/>
            </a:pPr>
            <a:r>
              <a:rPr lang="it-IT" dirty="0"/>
              <a:t>l’estensione dell’efficacia del contratto collettivo ad opera della giurisprudenza: la determinazione della retribuzione proporzionata  e sufficiente </a:t>
            </a:r>
            <a:r>
              <a:rPr lang="it-IT" i="1" dirty="0"/>
              <a:t>ex</a:t>
            </a:r>
            <a:r>
              <a:rPr lang="it-IT" dirty="0"/>
              <a:t> art. 36 Cost.</a:t>
            </a:r>
          </a:p>
          <a:p>
            <a:pPr>
              <a:buFont typeface="Arial" panose="020B0604020202020204" pitchFamily="34" charset="0"/>
              <a:buChar char="•"/>
            </a:pPr>
            <a:r>
              <a:rPr lang="it-IT" dirty="0"/>
              <a:t>Fonti: </a:t>
            </a:r>
            <a:r>
              <a:rPr lang="it-IT" dirty="0">
                <a:hlinkClick r:id="rId2"/>
              </a:rPr>
              <a:t>https://www.uniba.it/it/ricerca/dipartimenti/scienze-politiche/docenti/prof.ssa-lauralba-bellardi/bellardi-a.a.-2012-2013/art.-8-l.-148-2011.pdf</a:t>
            </a:r>
            <a:endParaRPr lang="it-IT" dirty="0"/>
          </a:p>
          <a:p>
            <a:pPr>
              <a:buFont typeface="Arial" panose="020B0604020202020204" pitchFamily="34" charset="0"/>
              <a:buChar char="•"/>
            </a:pPr>
            <a:endParaRPr lang="it-IT" dirty="0"/>
          </a:p>
        </p:txBody>
      </p:sp>
    </p:spTree>
    <p:extLst>
      <p:ext uri="{BB962C8B-B14F-4D97-AF65-F5344CB8AC3E}">
        <p14:creationId xmlns:p14="http://schemas.microsoft.com/office/powerpoint/2010/main" val="9732962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589799-9F0D-48C6-9449-89BEFBEBAB93}"/>
              </a:ext>
            </a:extLst>
          </p:cNvPr>
          <p:cNvSpPr>
            <a:spLocks noGrp="1"/>
          </p:cNvSpPr>
          <p:nvPr>
            <p:ph type="title"/>
          </p:nvPr>
        </p:nvSpPr>
        <p:spPr>
          <a:xfrm>
            <a:off x="1613648" y="624110"/>
            <a:ext cx="9547412" cy="1079184"/>
          </a:xfrm>
          <a:solidFill>
            <a:schemeClr val="accent1"/>
          </a:solidFill>
        </p:spPr>
        <p:txBody>
          <a:bodyPr>
            <a:normAutofit fontScale="90000"/>
          </a:bodyPr>
          <a:lstStyle/>
          <a:p>
            <a:r>
              <a:rPr lang="it-IT" b="1" dirty="0"/>
              <a:t>Art. 8 L. 148 del 2011 «Sostegno alla contrattazione collettiva di prossimità»</a:t>
            </a:r>
          </a:p>
        </p:txBody>
      </p:sp>
      <p:sp>
        <p:nvSpPr>
          <p:cNvPr id="3" name="Segnaposto contenuto 2">
            <a:extLst>
              <a:ext uri="{FF2B5EF4-FFF2-40B4-BE49-F238E27FC236}">
                <a16:creationId xmlns:a16="http://schemas.microsoft.com/office/drawing/2014/main" id="{42FB5993-ACCE-477E-A8B7-6FFFB168B6C7}"/>
              </a:ext>
            </a:extLst>
          </p:cNvPr>
          <p:cNvSpPr>
            <a:spLocks noGrp="1"/>
          </p:cNvSpPr>
          <p:nvPr>
            <p:ph idx="1"/>
          </p:nvPr>
        </p:nvSpPr>
        <p:spPr>
          <a:xfrm>
            <a:off x="1613648" y="1882587"/>
            <a:ext cx="9547412" cy="4580965"/>
          </a:xfrm>
        </p:spPr>
        <p:txBody>
          <a:bodyPr>
            <a:normAutofit fontScale="62500" lnSpcReduction="20000"/>
          </a:bodyPr>
          <a:lstStyle/>
          <a:p>
            <a:pPr algn="just"/>
            <a:r>
              <a:rPr lang="it-IT" sz="2200" dirty="0">
                <a:solidFill>
                  <a:schemeClr val="tx1"/>
                </a:solidFill>
              </a:rPr>
              <a:t>I contratti collettivi di lavoro sottoscritti a livello aziendale o territoriale da associazioni dei lavoratori comparativamente più rappresentative sul piano nazionale o territoriale ovvero dalle loro rappresentanze sindacali operanti in azienda ai sensi della normativa di legge e degli accordi interconfederali vigenti, compreso l'accordo interconfederale del 28 giugno 2011,  possono realizzare specifiche intese con efficacia nei confronti di tutti i lavoratori interessati a condizione di essere sottoscritte sulla base di un criterio maggioritario relativo alle predette rappresentanze sindacali,)) finalizzate alla maggiore occupazione, alla qualità dei contratti di lavoro, all'adozione di forme di partecipazione dei lavoratori, alla emersione del lavoro irregolare, agli incrementi di competitività e di salario, alla gestione delle crisi aziendali e occupazionali, agli investimenti e all'avvio di nuove attività.</a:t>
            </a:r>
          </a:p>
          <a:p>
            <a:pPr algn="just"/>
            <a:r>
              <a:rPr lang="it-IT" sz="2200" dirty="0">
                <a:solidFill>
                  <a:schemeClr val="tx1"/>
                </a:solidFill>
              </a:rPr>
              <a:t>Le specifiche intese di cui al comma 1 possono riguardare la regolazione delle materie inerenti l'organizzazione del lavoro e della produzione ((con riferimento)): a) agli impianti audiovisivi e alla introduzione di nuove tecnologie; b) alle mansioni del lavoratore, alla classificazione e inquadramento del personale; c) ai contratti a termine, ai contratti a orario ridotto, modulato o flessibile, al regime della solidarietà negli appalti e ai casi di ricorso alla somministrazione di lavoro; d) alla disciplina dell'orario di lavoro; e) alle modalità di assunzione e disciplina del rapporto di lavoro, comprese le collaborazioni coordinate e continuative a progetto e le partite IVA, alla trasformazione e conversione dei contratti di lavoro e alle conseguenze del recesso dal rapporto di lavoro, fatta eccezione per il licenziamento discriminatorio e il licenziamento della lavoratrice in concomitanza del matrimonio. </a:t>
            </a:r>
          </a:p>
          <a:p>
            <a:pPr algn="just"/>
            <a:r>
              <a:rPr lang="it-IT" sz="2200" dirty="0">
                <a:solidFill>
                  <a:schemeClr val="tx1"/>
                </a:solidFill>
              </a:rPr>
              <a:t>Fermo restando il rispetto della Costituzione, nonché i vincoli derivanti dalle normative comunitarie e dalle convenzioni internazionali sul lavoro, le specifiche intese di cui al comma 1 operano anche in deroga alle disposizioni di legge che disciplinano le materie richiamate dal comma 2 ed alle relative regolamentazioni contenute nei contratti collettivi nazionali di lavoro </a:t>
            </a:r>
          </a:p>
        </p:txBody>
      </p:sp>
    </p:spTree>
    <p:extLst>
      <p:ext uri="{BB962C8B-B14F-4D97-AF65-F5344CB8AC3E}">
        <p14:creationId xmlns:p14="http://schemas.microsoft.com/office/powerpoint/2010/main" val="3111458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90AC6E1-B172-419E-9D8E-B5810192F37C}"/>
              </a:ext>
            </a:extLst>
          </p:cNvPr>
          <p:cNvSpPr>
            <a:spLocks noGrp="1"/>
          </p:cNvSpPr>
          <p:nvPr>
            <p:ph type="title"/>
          </p:nvPr>
        </p:nvSpPr>
        <p:spPr>
          <a:xfrm>
            <a:off x="1703295" y="555812"/>
            <a:ext cx="9457764" cy="1138517"/>
          </a:xfrm>
          <a:solidFill>
            <a:schemeClr val="accent1">
              <a:lumMod val="75000"/>
            </a:schemeClr>
          </a:solidFill>
        </p:spPr>
        <p:txBody>
          <a:bodyPr>
            <a:normAutofit fontScale="90000"/>
          </a:bodyPr>
          <a:lstStyle/>
          <a:p>
            <a:r>
              <a:rPr lang="it-IT" b="1" dirty="0">
                <a:solidFill>
                  <a:schemeClr val="tx1"/>
                </a:solidFill>
              </a:rPr>
              <a:t>L’efficacia oggettiva del contratto collettivo/inderogabilità</a:t>
            </a:r>
          </a:p>
        </p:txBody>
      </p:sp>
      <p:sp>
        <p:nvSpPr>
          <p:cNvPr id="3" name="Segnaposto contenuto 2">
            <a:extLst>
              <a:ext uri="{FF2B5EF4-FFF2-40B4-BE49-F238E27FC236}">
                <a16:creationId xmlns:a16="http://schemas.microsoft.com/office/drawing/2014/main" id="{02B17141-7AE3-4886-A592-E4FDE0C9A444}"/>
              </a:ext>
            </a:extLst>
          </p:cNvPr>
          <p:cNvSpPr>
            <a:spLocks noGrp="1"/>
          </p:cNvSpPr>
          <p:nvPr>
            <p:ph idx="1"/>
          </p:nvPr>
        </p:nvSpPr>
        <p:spPr>
          <a:xfrm>
            <a:off x="1703294" y="2133600"/>
            <a:ext cx="9457764" cy="3777622"/>
          </a:xfrm>
        </p:spPr>
        <p:txBody>
          <a:bodyPr>
            <a:normAutofit/>
          </a:bodyPr>
          <a:lstStyle/>
          <a:p>
            <a:pPr algn="just"/>
            <a:r>
              <a:rPr lang="it-IT" dirty="0">
                <a:solidFill>
                  <a:schemeClr val="tx1"/>
                </a:solidFill>
              </a:rPr>
              <a:t>L’inderogabilità </a:t>
            </a:r>
            <a:r>
              <a:rPr lang="it-IT" i="1" dirty="0">
                <a:solidFill>
                  <a:schemeClr val="tx1"/>
                </a:solidFill>
              </a:rPr>
              <a:t>in </a:t>
            </a:r>
            <a:r>
              <a:rPr lang="it-IT" i="1" dirty="0" err="1">
                <a:solidFill>
                  <a:schemeClr val="tx1"/>
                </a:solidFill>
              </a:rPr>
              <a:t>p</a:t>
            </a:r>
            <a:r>
              <a:rPr lang="it-IT" dirty="0" err="1">
                <a:solidFill>
                  <a:schemeClr val="tx1"/>
                </a:solidFill>
              </a:rPr>
              <a:t>ejus</a:t>
            </a:r>
            <a:r>
              <a:rPr lang="it-IT" dirty="0">
                <a:solidFill>
                  <a:schemeClr val="tx1"/>
                </a:solidFill>
              </a:rPr>
              <a:t> e la derogabilità in melius del contratto collettivo rispetto al contratto individuale</a:t>
            </a:r>
          </a:p>
          <a:p>
            <a:r>
              <a:rPr lang="it-IT" dirty="0">
                <a:solidFill>
                  <a:schemeClr val="tx1"/>
                </a:solidFill>
              </a:rPr>
              <a:t>A cosa serve l’inderogabilità?</a:t>
            </a:r>
            <a:r>
              <a:rPr lang="it-IT" i="1" dirty="0">
                <a:solidFill>
                  <a:schemeClr val="tx1"/>
                </a:solidFill>
              </a:rPr>
              <a:t> </a:t>
            </a:r>
            <a:r>
              <a:rPr lang="it-IT" dirty="0">
                <a:solidFill>
                  <a:schemeClr val="tx1"/>
                </a:solidFill>
              </a:rPr>
              <a:t>La tutela dei lavoratori</a:t>
            </a:r>
          </a:p>
          <a:p>
            <a:r>
              <a:rPr lang="it-IT" dirty="0">
                <a:solidFill>
                  <a:schemeClr val="tx1"/>
                </a:solidFill>
              </a:rPr>
              <a:t>L’</a:t>
            </a:r>
            <a:r>
              <a:rPr lang="it-IT" u="sng" dirty="0">
                <a:solidFill>
                  <a:schemeClr val="tx1"/>
                </a:solidFill>
              </a:rPr>
              <a:t>art. 2077 c.c. </a:t>
            </a:r>
            <a:r>
              <a:rPr lang="it-IT" dirty="0">
                <a:solidFill>
                  <a:schemeClr val="tx1"/>
                </a:solidFill>
              </a:rPr>
              <a:t>(«Le clausole difformi dei contratti individuali, preesistenti o successivi al contratto collettivo, sono sostituite di diritto da quelle del contratto collettivo, salvo che contengano speciali condizioni più favorevoli ai prestatori di lavoro») e la </a:t>
            </a:r>
            <a:r>
              <a:rPr lang="it-IT" u="sng" dirty="0">
                <a:solidFill>
                  <a:schemeClr val="tx1"/>
                </a:solidFill>
              </a:rPr>
              <a:t>giurisprudenza in funzione normativa</a:t>
            </a:r>
            <a:r>
              <a:rPr lang="it-IT" dirty="0">
                <a:solidFill>
                  <a:schemeClr val="tx1"/>
                </a:solidFill>
              </a:rPr>
              <a:t> </a:t>
            </a:r>
          </a:p>
          <a:p>
            <a:r>
              <a:rPr lang="it-IT" dirty="0">
                <a:solidFill>
                  <a:schemeClr val="tx1"/>
                </a:solidFill>
              </a:rPr>
              <a:t>L’art. 2113 c.c. («rinunzie e transazioni»): «</a:t>
            </a:r>
            <a:r>
              <a:rPr lang="it-IT" i="1" dirty="0">
                <a:solidFill>
                  <a:schemeClr val="tx1"/>
                </a:solidFill>
              </a:rPr>
              <a:t>Le rinunzie e le transazioni, che hanno per oggetto diritti del prestatore di lavoro derivanti da disposizioni inderogabili della legge e dei contratti o accordi collettivi concernenti i rapporti di cui all'articolo 409 del codice di procedura civile, non sono valide»</a:t>
            </a:r>
            <a:r>
              <a:rPr lang="it-IT" dirty="0">
                <a:solidFill>
                  <a:schemeClr val="tx1"/>
                </a:solidFill>
              </a:rPr>
              <a:t>.</a:t>
            </a:r>
            <a:r>
              <a:rPr lang="it-IT" i="1" dirty="0">
                <a:solidFill>
                  <a:schemeClr val="tx1"/>
                </a:solidFill>
              </a:rPr>
              <a:t> </a:t>
            </a:r>
          </a:p>
          <a:p>
            <a:endParaRPr lang="it-IT" dirty="0"/>
          </a:p>
        </p:txBody>
      </p:sp>
    </p:spTree>
    <p:extLst>
      <p:ext uri="{BB962C8B-B14F-4D97-AF65-F5344CB8AC3E}">
        <p14:creationId xmlns:p14="http://schemas.microsoft.com/office/powerpoint/2010/main" val="167500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31577" y="624110"/>
            <a:ext cx="9484658" cy="1280890"/>
          </a:xfrm>
          <a:solidFill>
            <a:schemeClr val="accent1"/>
          </a:solidFill>
        </p:spPr>
        <p:txBody>
          <a:bodyPr>
            <a:normAutofit/>
          </a:bodyPr>
          <a:lstStyle/>
          <a:p>
            <a:pPr algn="ctr"/>
            <a:r>
              <a:rPr lang="it-IT" b="1" dirty="0"/>
              <a:t>Rapporti tra legge, contratti collettivi e contratti individuali</a:t>
            </a:r>
          </a:p>
        </p:txBody>
      </p:sp>
      <p:sp>
        <p:nvSpPr>
          <p:cNvPr id="3" name="Segnaposto contenuto 2"/>
          <p:cNvSpPr>
            <a:spLocks noGrp="1"/>
          </p:cNvSpPr>
          <p:nvPr>
            <p:ph idx="1"/>
          </p:nvPr>
        </p:nvSpPr>
        <p:spPr>
          <a:xfrm>
            <a:off x="1783976" y="2133600"/>
            <a:ext cx="9332259" cy="3777622"/>
          </a:xfrm>
        </p:spPr>
        <p:txBody>
          <a:bodyPr>
            <a:normAutofit/>
          </a:bodyPr>
          <a:lstStyle/>
          <a:p>
            <a:pPr algn="just"/>
            <a:r>
              <a:rPr lang="it-IT" u="sng" dirty="0">
                <a:solidFill>
                  <a:schemeClr val="tx1"/>
                </a:solidFill>
              </a:rPr>
              <a:t>Rapporti tra contratti collettivi di diverso livello:</a:t>
            </a:r>
            <a:r>
              <a:rPr lang="it-IT" dirty="0">
                <a:solidFill>
                  <a:schemeClr val="tx1"/>
                </a:solidFill>
              </a:rPr>
              <a:t> contratto collettivo nazionale, aziendale o territoriale. I criteri elaborati dalla giurisprudenza per superare i conflitti tra contratti collettivi di diverso livello: principio del </a:t>
            </a:r>
            <a:r>
              <a:rPr lang="it-IT" i="1" dirty="0" err="1">
                <a:solidFill>
                  <a:schemeClr val="tx1"/>
                </a:solidFill>
              </a:rPr>
              <a:t>favor</a:t>
            </a:r>
            <a:r>
              <a:rPr lang="it-IT" i="1" dirty="0">
                <a:solidFill>
                  <a:schemeClr val="tx1"/>
                </a:solidFill>
              </a:rPr>
              <a:t> </a:t>
            </a:r>
            <a:r>
              <a:rPr lang="it-IT" i="1" dirty="0" err="1">
                <a:solidFill>
                  <a:schemeClr val="tx1"/>
                </a:solidFill>
              </a:rPr>
              <a:t>lavoratoris</a:t>
            </a:r>
            <a:r>
              <a:rPr lang="it-IT" dirty="0">
                <a:solidFill>
                  <a:schemeClr val="tx1"/>
                </a:solidFill>
              </a:rPr>
              <a:t>; principio gerarchico; principio cronologico e criterio di specialità. </a:t>
            </a:r>
          </a:p>
          <a:p>
            <a:pPr algn="just"/>
            <a:r>
              <a:rPr lang="it-IT" dirty="0">
                <a:solidFill>
                  <a:schemeClr val="tx1"/>
                </a:solidFill>
              </a:rPr>
              <a:t>Rapporti tra contratto collettivo e contratto individuale: inderogabilità in </a:t>
            </a:r>
            <a:r>
              <a:rPr lang="it-IT" dirty="0" err="1">
                <a:solidFill>
                  <a:schemeClr val="tx1"/>
                </a:solidFill>
              </a:rPr>
              <a:t>pejus</a:t>
            </a:r>
            <a:r>
              <a:rPr lang="it-IT" dirty="0">
                <a:solidFill>
                  <a:schemeClr val="tx1"/>
                </a:solidFill>
              </a:rPr>
              <a:t> e derogabilità in melius (rinvio).</a:t>
            </a:r>
          </a:p>
          <a:p>
            <a:pPr algn="just"/>
            <a:r>
              <a:rPr lang="it-IT" dirty="0">
                <a:solidFill>
                  <a:schemeClr val="tx1"/>
                </a:solidFill>
              </a:rPr>
              <a:t>Rapporti tra legge e contratto collettivo: inderogabilità in </a:t>
            </a:r>
            <a:r>
              <a:rPr lang="it-IT" dirty="0" err="1">
                <a:solidFill>
                  <a:schemeClr val="tx1"/>
                </a:solidFill>
              </a:rPr>
              <a:t>pejus</a:t>
            </a:r>
            <a:r>
              <a:rPr lang="it-IT" dirty="0">
                <a:solidFill>
                  <a:schemeClr val="tx1"/>
                </a:solidFill>
              </a:rPr>
              <a:t> e derogabilità in melius.  L’art. 8 della l. 148 del 2011 (rinvio)</a:t>
            </a:r>
          </a:p>
          <a:p>
            <a:endParaRPr lang="it-IT" dirty="0"/>
          </a:p>
        </p:txBody>
      </p:sp>
    </p:spTree>
    <p:extLst>
      <p:ext uri="{BB962C8B-B14F-4D97-AF65-F5344CB8AC3E}">
        <p14:creationId xmlns:p14="http://schemas.microsoft.com/office/powerpoint/2010/main" val="1702751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13648" y="624111"/>
            <a:ext cx="9574306" cy="747490"/>
          </a:xfrm>
          <a:solidFill>
            <a:schemeClr val="accent1">
              <a:lumMod val="75000"/>
            </a:schemeClr>
          </a:solidFill>
        </p:spPr>
        <p:txBody>
          <a:bodyPr/>
          <a:lstStyle/>
          <a:p>
            <a:r>
              <a:rPr lang="it-IT" dirty="0"/>
              <a:t>Lo sciopero </a:t>
            </a:r>
          </a:p>
        </p:txBody>
      </p:sp>
      <p:sp>
        <p:nvSpPr>
          <p:cNvPr id="3" name="Segnaposto contenuto 2"/>
          <p:cNvSpPr>
            <a:spLocks noGrp="1"/>
          </p:cNvSpPr>
          <p:nvPr>
            <p:ph idx="1"/>
          </p:nvPr>
        </p:nvSpPr>
        <p:spPr>
          <a:xfrm>
            <a:off x="1613648" y="2133600"/>
            <a:ext cx="9574306" cy="3777622"/>
          </a:xfrm>
        </p:spPr>
        <p:txBody>
          <a:bodyPr>
            <a:normAutofit fontScale="85000" lnSpcReduction="20000"/>
          </a:bodyPr>
          <a:lstStyle/>
          <a:p>
            <a:pPr algn="just"/>
            <a:r>
              <a:rPr lang="it-IT" dirty="0">
                <a:solidFill>
                  <a:schemeClr val="tx1"/>
                </a:solidFill>
              </a:rPr>
              <a:t>Art. 40 Cost.: «</a:t>
            </a:r>
            <a:r>
              <a:rPr lang="it-IT" i="1" dirty="0">
                <a:solidFill>
                  <a:schemeClr val="tx1"/>
                </a:solidFill>
              </a:rPr>
              <a:t>Il diritto di sciopero si esercita nell’ambito delle leggi che lo regolano</a:t>
            </a:r>
            <a:r>
              <a:rPr lang="it-IT" dirty="0">
                <a:solidFill>
                  <a:schemeClr val="tx1"/>
                </a:solidFill>
              </a:rPr>
              <a:t>». La prima parte è immediatamente precettiva; la seconda parte è rimasta parzialmente inattuata.</a:t>
            </a:r>
          </a:p>
          <a:p>
            <a:pPr algn="just"/>
            <a:r>
              <a:rPr lang="it-IT" dirty="0">
                <a:solidFill>
                  <a:schemeClr val="tx1"/>
                </a:solidFill>
              </a:rPr>
              <a:t>Sciopero come reato (periodo corporativo): lo sciopero costituisce un illecito nei confronti dello Stato ed è penalmente sanzionabile</a:t>
            </a:r>
          </a:p>
          <a:p>
            <a:pPr algn="just"/>
            <a:r>
              <a:rPr lang="it-IT" dirty="0">
                <a:solidFill>
                  <a:schemeClr val="tx1"/>
                </a:solidFill>
              </a:rPr>
              <a:t>Sciopero come libertà (periodo </a:t>
            </a:r>
            <a:r>
              <a:rPr lang="it-IT" dirty="0" err="1">
                <a:solidFill>
                  <a:schemeClr val="tx1"/>
                </a:solidFill>
              </a:rPr>
              <a:t>pre</a:t>
            </a:r>
            <a:r>
              <a:rPr lang="it-IT" dirty="0">
                <a:solidFill>
                  <a:schemeClr val="tx1"/>
                </a:solidFill>
              </a:rPr>
              <a:t>-corporativo): lo sciopero è lecito nei confronti dello Stato ma costituisce un illecito sotto il profilo </a:t>
            </a:r>
            <a:r>
              <a:rPr lang="it-IT" dirty="0" err="1">
                <a:solidFill>
                  <a:schemeClr val="tx1"/>
                </a:solidFill>
              </a:rPr>
              <a:t>civilistic</a:t>
            </a:r>
            <a:r>
              <a:rPr lang="it-IT" dirty="0">
                <a:solidFill>
                  <a:schemeClr val="tx1"/>
                </a:solidFill>
              </a:rPr>
              <a:t> (inadempimento contrattuale) </a:t>
            </a:r>
          </a:p>
          <a:p>
            <a:pPr algn="just"/>
            <a:r>
              <a:rPr lang="it-IT" dirty="0">
                <a:solidFill>
                  <a:schemeClr val="tx1"/>
                </a:solidFill>
              </a:rPr>
              <a:t>Sciopero come diritto (periodo post corporativo): lo sciopero è libero nei confronti dello Stato e non costituisce un illecito contrattuale </a:t>
            </a:r>
          </a:p>
          <a:p>
            <a:pPr algn="just"/>
            <a:r>
              <a:rPr lang="it-IT" dirty="0">
                <a:solidFill>
                  <a:schemeClr val="tx1"/>
                </a:solidFill>
              </a:rPr>
              <a:t>La serrata. Differenza tra sciopero/diritto e serrata/libertà.</a:t>
            </a:r>
          </a:p>
          <a:p>
            <a:pPr algn="just"/>
            <a:r>
              <a:rPr lang="it-IT" dirty="0">
                <a:solidFill>
                  <a:schemeClr val="tx1"/>
                </a:solidFill>
              </a:rPr>
              <a:t>La natura del diritto di sciopero: diritto soggettivo potestativo (durante lo sciopero il rapporto di lavoro si sospende e il lavoratore non ha diritto alla retribuzione).</a:t>
            </a:r>
          </a:p>
          <a:p>
            <a:pPr algn="just"/>
            <a:r>
              <a:rPr lang="it-IT" dirty="0">
                <a:solidFill>
                  <a:schemeClr val="tx1"/>
                </a:solidFill>
              </a:rPr>
              <a:t>La titolarità del diritto di sciopero: i lavoratori subordinati ma anche lavoratori autonomi caratterizzati da una situazione di debolezza (lavoratori </a:t>
            </a:r>
            <a:r>
              <a:rPr lang="it-IT" dirty="0" err="1">
                <a:solidFill>
                  <a:schemeClr val="tx1"/>
                </a:solidFill>
              </a:rPr>
              <a:t>parasubrodinati</a:t>
            </a:r>
            <a:r>
              <a:rPr lang="it-IT" dirty="0">
                <a:solidFill>
                  <a:schemeClr val="tx1"/>
                </a:solidFill>
              </a:rPr>
              <a:t>).</a:t>
            </a:r>
          </a:p>
          <a:p>
            <a:pPr algn="just"/>
            <a:r>
              <a:rPr lang="it-IT" dirty="0">
                <a:solidFill>
                  <a:schemeClr val="tx1"/>
                </a:solidFill>
              </a:rPr>
              <a:t>Titolarità individuale ma esercizio collettivo. </a:t>
            </a:r>
          </a:p>
        </p:txBody>
      </p:sp>
    </p:spTree>
    <p:extLst>
      <p:ext uri="{BB962C8B-B14F-4D97-AF65-F5344CB8AC3E}">
        <p14:creationId xmlns:p14="http://schemas.microsoft.com/office/powerpoint/2010/main" val="821110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13648" y="404664"/>
            <a:ext cx="9511552" cy="1047618"/>
          </a:xfrm>
          <a:solidFill>
            <a:schemeClr val="accent1"/>
          </a:solidFill>
        </p:spPr>
        <p:txBody>
          <a:bodyPr>
            <a:noAutofit/>
          </a:bodyPr>
          <a:lstStyle/>
          <a:p>
            <a:pPr algn="ctr"/>
            <a:r>
              <a:rPr lang="it-IT" sz="2800" b="1" dirty="0"/>
              <a:t>Distinzione tra sciopero e altre condotte diverse dallo sciopero</a:t>
            </a:r>
          </a:p>
        </p:txBody>
      </p:sp>
      <p:sp>
        <p:nvSpPr>
          <p:cNvPr id="3" name="Segnaposto contenuto 2"/>
          <p:cNvSpPr>
            <a:spLocks noGrp="1"/>
          </p:cNvSpPr>
          <p:nvPr>
            <p:ph idx="1"/>
          </p:nvPr>
        </p:nvSpPr>
        <p:spPr>
          <a:xfrm>
            <a:off x="1613648" y="1916832"/>
            <a:ext cx="9511552" cy="4220738"/>
          </a:xfrm>
        </p:spPr>
        <p:txBody>
          <a:bodyPr>
            <a:normAutofit fontScale="92500" lnSpcReduction="20000"/>
          </a:bodyPr>
          <a:lstStyle/>
          <a:p>
            <a:pPr marL="0" indent="0">
              <a:buNone/>
            </a:pPr>
            <a:r>
              <a:rPr lang="it-IT" dirty="0">
                <a:solidFill>
                  <a:schemeClr val="tx1"/>
                </a:solidFill>
              </a:rPr>
              <a:t>La definizione di sciopero: «</a:t>
            </a:r>
            <a:r>
              <a:rPr lang="it-IT" i="1" dirty="0">
                <a:solidFill>
                  <a:schemeClr val="tx1"/>
                </a:solidFill>
              </a:rPr>
              <a:t>astensione </a:t>
            </a:r>
            <a:r>
              <a:rPr lang="it-IT" i="1" u="sng" dirty="0">
                <a:solidFill>
                  <a:schemeClr val="tx1"/>
                </a:solidFill>
              </a:rPr>
              <a:t>totale</a:t>
            </a:r>
            <a:r>
              <a:rPr lang="it-IT" i="1" dirty="0">
                <a:solidFill>
                  <a:schemeClr val="tx1"/>
                </a:solidFill>
              </a:rPr>
              <a:t> collettiva dalle prestazioni</a:t>
            </a:r>
            <a:r>
              <a:rPr lang="it-IT" dirty="0">
                <a:solidFill>
                  <a:schemeClr val="tx1"/>
                </a:solidFill>
              </a:rPr>
              <a:t>». </a:t>
            </a:r>
          </a:p>
          <a:p>
            <a:pPr marL="0" indent="0">
              <a:buNone/>
            </a:pPr>
            <a:r>
              <a:rPr lang="it-IT" dirty="0">
                <a:solidFill>
                  <a:schemeClr val="tx1"/>
                </a:solidFill>
              </a:rPr>
              <a:t>Vi sono delle condotte che non rientrano in questa definizione (ad es. perché l’astensione dalle prestazioni è parziale)</a:t>
            </a:r>
          </a:p>
          <a:p>
            <a:r>
              <a:rPr lang="it-IT" dirty="0">
                <a:solidFill>
                  <a:schemeClr val="tx1"/>
                </a:solidFill>
              </a:rPr>
              <a:t>Lo sciopero delle mansioni: non è considerato legittimo ad autorizza il datore di lavoro a rifiutare la prestazione parziale offertagli</a:t>
            </a:r>
          </a:p>
          <a:p>
            <a:r>
              <a:rPr lang="it-IT" dirty="0">
                <a:solidFill>
                  <a:schemeClr val="tx1"/>
                </a:solidFill>
              </a:rPr>
              <a:t>Lo sciopero dello straordinario: è considerato legittimo</a:t>
            </a:r>
          </a:p>
          <a:p>
            <a:r>
              <a:rPr lang="it-IT" dirty="0">
                <a:solidFill>
                  <a:schemeClr val="tx1"/>
                </a:solidFill>
              </a:rPr>
              <a:t>Lo sciopero del cottimo: è considerato legittimo</a:t>
            </a:r>
          </a:p>
          <a:p>
            <a:r>
              <a:rPr lang="it-IT" dirty="0">
                <a:solidFill>
                  <a:schemeClr val="tx1"/>
                </a:solidFill>
              </a:rPr>
              <a:t>Lo sciopero del rendimento/ostruzionismo/ lo sciopero pignolo</a:t>
            </a:r>
          </a:p>
          <a:p>
            <a:r>
              <a:rPr lang="it-IT" dirty="0">
                <a:solidFill>
                  <a:schemeClr val="tx1"/>
                </a:solidFill>
              </a:rPr>
              <a:t>Sabotaggio: reato (art. 508, comma 2, c.p.)</a:t>
            </a:r>
          </a:p>
          <a:p>
            <a:r>
              <a:rPr lang="it-IT" dirty="0">
                <a:solidFill>
                  <a:schemeClr val="tx1"/>
                </a:solidFill>
              </a:rPr>
              <a:t>Occupazione di azienda: reato(art. 508, comma 1, c.p.)</a:t>
            </a:r>
          </a:p>
          <a:p>
            <a:r>
              <a:rPr lang="it-IT" dirty="0">
                <a:solidFill>
                  <a:schemeClr val="tx1"/>
                </a:solidFill>
              </a:rPr>
              <a:t>Picchettaggio: reato se violento</a:t>
            </a:r>
          </a:p>
          <a:p>
            <a:r>
              <a:rPr lang="it-IT" dirty="0">
                <a:solidFill>
                  <a:schemeClr val="tx1"/>
                </a:solidFill>
              </a:rPr>
              <a:t>Blocco delle merci</a:t>
            </a:r>
          </a:p>
          <a:p>
            <a:r>
              <a:rPr lang="it-IT" dirty="0">
                <a:solidFill>
                  <a:schemeClr val="tx1"/>
                </a:solidFill>
              </a:rPr>
              <a:t>Boicottaggio: reato (art. 507 c.p.)</a:t>
            </a:r>
          </a:p>
          <a:p>
            <a:endParaRPr lang="it-IT" dirty="0"/>
          </a:p>
          <a:p>
            <a:endParaRPr lang="it-IT" dirty="0"/>
          </a:p>
        </p:txBody>
      </p:sp>
    </p:spTree>
    <p:extLst>
      <p:ext uri="{BB962C8B-B14F-4D97-AF65-F5344CB8AC3E}">
        <p14:creationId xmlns:p14="http://schemas.microsoft.com/office/powerpoint/2010/main" val="1442327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22613" y="624110"/>
            <a:ext cx="9547411" cy="1070219"/>
          </a:xfrm>
          <a:solidFill>
            <a:schemeClr val="accent1"/>
          </a:solidFill>
        </p:spPr>
        <p:txBody>
          <a:bodyPr>
            <a:normAutofit fontScale="90000"/>
          </a:bodyPr>
          <a:lstStyle/>
          <a:p>
            <a:pPr algn="ctr"/>
            <a:r>
              <a:rPr lang="it-IT" b="1" dirty="0"/>
              <a:t>Modalità di attuazione dello sciopero: forme anomale di sciopero</a:t>
            </a:r>
          </a:p>
        </p:txBody>
      </p:sp>
      <p:sp>
        <p:nvSpPr>
          <p:cNvPr id="3" name="Segnaposto contenuto 2"/>
          <p:cNvSpPr>
            <a:spLocks noGrp="1"/>
          </p:cNvSpPr>
          <p:nvPr>
            <p:ph idx="1"/>
          </p:nvPr>
        </p:nvSpPr>
        <p:spPr>
          <a:xfrm>
            <a:off x="1739152" y="1988841"/>
            <a:ext cx="9430871" cy="4052523"/>
          </a:xfrm>
        </p:spPr>
        <p:txBody>
          <a:bodyPr/>
          <a:lstStyle/>
          <a:p>
            <a:pPr marL="0" indent="0">
              <a:buNone/>
            </a:pPr>
            <a:endParaRPr lang="it-IT" dirty="0"/>
          </a:p>
          <a:p>
            <a:r>
              <a:rPr lang="it-IT" dirty="0">
                <a:solidFill>
                  <a:schemeClr val="tx1"/>
                </a:solidFill>
              </a:rPr>
              <a:t>Sciopero improvviso (ovvero quello senza preavviso): è considerato legittimo</a:t>
            </a:r>
          </a:p>
          <a:p>
            <a:r>
              <a:rPr lang="it-IT" dirty="0">
                <a:solidFill>
                  <a:schemeClr val="tx1"/>
                </a:solidFill>
              </a:rPr>
              <a:t>Sciopero articolato o a singhiozzo: è considerato legittimo</a:t>
            </a:r>
          </a:p>
          <a:p>
            <a:pPr marL="0" indent="0" algn="just">
              <a:buNone/>
            </a:pPr>
            <a:r>
              <a:rPr lang="it-IT" dirty="0">
                <a:solidFill>
                  <a:schemeClr val="tx1"/>
                </a:solidFill>
              </a:rPr>
              <a:t>Queste forme di sciopero erano originariamente considerate illegittime, adesso sono considerate legittime ma il datore di lavoro può rifiutare le prestazioni lavorative inutilizzabili</a:t>
            </a:r>
          </a:p>
        </p:txBody>
      </p:sp>
    </p:spTree>
    <p:extLst>
      <p:ext uri="{BB962C8B-B14F-4D97-AF65-F5344CB8AC3E}">
        <p14:creationId xmlns:p14="http://schemas.microsoft.com/office/powerpoint/2010/main" val="12617725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67436" y="624110"/>
            <a:ext cx="9475694" cy="899890"/>
          </a:xfrm>
          <a:solidFill>
            <a:schemeClr val="accent1"/>
          </a:solidFill>
        </p:spPr>
        <p:txBody>
          <a:bodyPr/>
          <a:lstStyle/>
          <a:p>
            <a:pPr algn="ctr"/>
            <a:r>
              <a:rPr lang="it-IT" b="1" dirty="0"/>
              <a:t>Le finalità dello sciopero</a:t>
            </a:r>
          </a:p>
        </p:txBody>
      </p:sp>
      <p:sp>
        <p:nvSpPr>
          <p:cNvPr id="3" name="Segnaposto contenuto 2"/>
          <p:cNvSpPr>
            <a:spLocks noGrp="1"/>
          </p:cNvSpPr>
          <p:nvPr>
            <p:ph idx="1"/>
          </p:nvPr>
        </p:nvSpPr>
        <p:spPr>
          <a:xfrm>
            <a:off x="1819835" y="1775012"/>
            <a:ext cx="9720636" cy="4216892"/>
          </a:xfrm>
        </p:spPr>
        <p:txBody>
          <a:bodyPr>
            <a:normAutofit lnSpcReduction="10000"/>
          </a:bodyPr>
          <a:lstStyle/>
          <a:p>
            <a:pPr marL="0" indent="0" algn="just">
              <a:buNone/>
            </a:pPr>
            <a:r>
              <a:rPr lang="it-IT" dirty="0">
                <a:solidFill>
                  <a:schemeClr val="tx1"/>
                </a:solidFill>
              </a:rPr>
              <a:t>Lo sciopero si può classificare anche per le sue finalità:</a:t>
            </a:r>
          </a:p>
          <a:p>
            <a:pPr algn="just"/>
            <a:r>
              <a:rPr lang="it-IT" dirty="0">
                <a:solidFill>
                  <a:schemeClr val="tx1"/>
                </a:solidFill>
              </a:rPr>
              <a:t>Sciopero a fini contrattuali, diretto ad ottenere un miglioramento delle condizioni contrattuali: è un diritto (C. Cost. 29 del 1960)</a:t>
            </a:r>
          </a:p>
          <a:p>
            <a:pPr algn="just"/>
            <a:r>
              <a:rPr lang="it-IT" dirty="0">
                <a:solidFill>
                  <a:schemeClr val="tx1"/>
                </a:solidFill>
              </a:rPr>
              <a:t>Sciopero economico/politico: viene assimilato a quello a fini contrattuali ed è considerato un diritto (C. Cost. 1 del 1974)</a:t>
            </a:r>
          </a:p>
          <a:p>
            <a:pPr algn="just"/>
            <a:r>
              <a:rPr lang="it-IT" dirty="0">
                <a:solidFill>
                  <a:schemeClr val="tx1"/>
                </a:solidFill>
              </a:rPr>
              <a:t>Sciopero politico: è una libertà, non un diritto (C. Cost. 290 del 1974)</a:t>
            </a:r>
          </a:p>
          <a:p>
            <a:pPr algn="just"/>
            <a:r>
              <a:rPr lang="it-IT" dirty="0">
                <a:solidFill>
                  <a:schemeClr val="tx1"/>
                </a:solidFill>
              </a:rPr>
              <a:t>Sciopero di solidarietà: è un diritto (C. Cost. 123 del 1962)</a:t>
            </a:r>
          </a:p>
          <a:p>
            <a:pPr algn="just"/>
            <a:r>
              <a:rPr lang="it-IT" dirty="0">
                <a:solidFill>
                  <a:schemeClr val="tx1"/>
                </a:solidFill>
              </a:rPr>
              <a:t>Sciopero diretto a sovvertire l’ordine costituzionale: è un reato</a:t>
            </a:r>
          </a:p>
          <a:p>
            <a:pPr marL="0" indent="0" algn="just">
              <a:buNone/>
            </a:pPr>
            <a:endParaRPr lang="it-IT" dirty="0">
              <a:solidFill>
                <a:schemeClr val="tx1"/>
              </a:solidFill>
            </a:endParaRPr>
          </a:p>
          <a:p>
            <a:pPr marL="0" indent="0" algn="just">
              <a:buNone/>
            </a:pPr>
            <a:r>
              <a:rPr lang="it-IT" dirty="0">
                <a:solidFill>
                  <a:schemeClr val="tx1"/>
                </a:solidFill>
              </a:rPr>
              <a:t>N.B. Il datore di lavoro è tenuto a sopportare il danno alla produzione, che è considerato una conseguenza naturale dello sciopero, ma non è tenuto a sopportare il danno alla produttività, ovvero il danno alle persone e agli impianti (che incide sulla capacità produttiva)</a:t>
            </a:r>
          </a:p>
        </p:txBody>
      </p:sp>
    </p:spTree>
    <p:extLst>
      <p:ext uri="{BB962C8B-B14F-4D97-AF65-F5344CB8AC3E}">
        <p14:creationId xmlns:p14="http://schemas.microsoft.com/office/powerpoint/2010/main" val="18016507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31577" y="624110"/>
            <a:ext cx="9547411" cy="801278"/>
          </a:xfrm>
          <a:solidFill>
            <a:schemeClr val="accent1"/>
          </a:solidFill>
        </p:spPr>
        <p:txBody>
          <a:bodyPr>
            <a:normAutofit/>
          </a:bodyPr>
          <a:lstStyle/>
          <a:p>
            <a:pPr algn="ctr"/>
            <a:r>
              <a:rPr lang="it-IT" b="1" dirty="0">
                <a:solidFill>
                  <a:schemeClr val="tx1"/>
                </a:solidFill>
              </a:rPr>
              <a:t>Lo sciopero nei servizi pubblici essenziali</a:t>
            </a:r>
          </a:p>
        </p:txBody>
      </p:sp>
      <p:sp>
        <p:nvSpPr>
          <p:cNvPr id="3" name="Segnaposto contenuto 2"/>
          <p:cNvSpPr>
            <a:spLocks noGrp="1"/>
          </p:cNvSpPr>
          <p:nvPr>
            <p:ph idx="1"/>
          </p:nvPr>
        </p:nvSpPr>
        <p:spPr>
          <a:xfrm>
            <a:off x="1631576" y="1855694"/>
            <a:ext cx="9547412" cy="4127246"/>
          </a:xfrm>
        </p:spPr>
        <p:txBody>
          <a:bodyPr>
            <a:normAutofit fontScale="92500" lnSpcReduction="20000"/>
          </a:bodyPr>
          <a:lstStyle/>
          <a:p>
            <a:pPr algn="just"/>
            <a:r>
              <a:rPr lang="it-IT" u="sng" dirty="0">
                <a:solidFill>
                  <a:schemeClr val="tx1"/>
                </a:solidFill>
              </a:rPr>
              <a:t>Definizione di servizi pubblici essenziali (art. 1)</a:t>
            </a:r>
            <a:r>
              <a:rPr lang="it-IT" dirty="0">
                <a:solidFill>
                  <a:schemeClr val="tx1"/>
                </a:solidFill>
              </a:rPr>
              <a:t>: «sono considerati servizi pubblici essenziali, indipendentemente dalla natura giuridica del rapporto di lavoro, anche se svolti in regime di concessione o mediante convenzione, quelli volti a garantire il godimento dei diritti della persona, costituzionalmente tutelati, alla vita, alla salute, alla libertà ed alla sicurezza, alla libertà di circolazione, all'assistenza e previdenza sociale, all'istruzione ed alla libertà di comunicazione.</a:t>
            </a:r>
          </a:p>
          <a:p>
            <a:pPr algn="just"/>
            <a:r>
              <a:rPr lang="it-IT" u="sng" dirty="0">
                <a:solidFill>
                  <a:schemeClr val="tx1"/>
                </a:solidFill>
              </a:rPr>
              <a:t>Finalità della normativa (art. 2)</a:t>
            </a:r>
            <a:r>
              <a:rPr lang="it-IT" dirty="0">
                <a:solidFill>
                  <a:schemeClr val="tx1"/>
                </a:solidFill>
              </a:rPr>
              <a:t>: contemperamento tra diritto di sciopero e altri diritti della persona costituzionalmente garantiti (salute, libertà di circolazione, istruzione, assistenza, </a:t>
            </a:r>
            <a:r>
              <a:rPr lang="it-IT" dirty="0" err="1">
                <a:solidFill>
                  <a:schemeClr val="tx1"/>
                </a:solidFill>
              </a:rPr>
              <a:t>ecc</a:t>
            </a:r>
            <a:r>
              <a:rPr lang="it-IT" dirty="0">
                <a:solidFill>
                  <a:schemeClr val="tx1"/>
                </a:solidFill>
              </a:rPr>
              <a:t>…)</a:t>
            </a:r>
          </a:p>
          <a:p>
            <a:pPr algn="just"/>
            <a:r>
              <a:rPr lang="it-IT" u="sng" dirty="0">
                <a:solidFill>
                  <a:schemeClr val="tx1"/>
                </a:solidFill>
              </a:rPr>
              <a:t>Rispetto di una procedura prevista dalla legge</a:t>
            </a:r>
            <a:r>
              <a:rPr lang="it-IT" dirty="0">
                <a:solidFill>
                  <a:schemeClr val="tx1"/>
                </a:solidFill>
              </a:rPr>
              <a:t>: preavviso (almeno 10 giorni prima dello sciopero; la comunicazione deve includere la durata, le modalità e le ragioni dello sciopero), comunicazione agli utenti (5 gg. prima dello sciopero attraverso i mezzi di comunicazione di massa), procedure di raffreddamento e conciliazione; intervalli di rarefazione oggettiva tra uno sciopero e l’altro inerenti lo stesso bacino di utenza.</a:t>
            </a:r>
          </a:p>
          <a:p>
            <a:pPr marL="0" indent="0" algn="just">
              <a:buNone/>
            </a:pPr>
            <a:r>
              <a:rPr lang="it-IT" dirty="0">
                <a:solidFill>
                  <a:schemeClr val="tx1"/>
                </a:solidFill>
              </a:rPr>
              <a:t>*Fonti: l. 146 del 1990, modificata nel 2000 dalla l. 83 del 2000 https://www.normattiva.it/uri-res/N2Ls?urn:nir:stato:legge:1990-06-12;146!vig=2016-01-25</a:t>
            </a:r>
          </a:p>
          <a:p>
            <a:pPr marL="0" indent="0" algn="just">
              <a:buNone/>
            </a:pPr>
            <a:endParaRPr lang="it-IT" dirty="0">
              <a:solidFill>
                <a:schemeClr val="tx1"/>
              </a:solidFill>
            </a:endParaRPr>
          </a:p>
        </p:txBody>
      </p:sp>
    </p:spTree>
    <p:extLst>
      <p:ext uri="{BB962C8B-B14F-4D97-AF65-F5344CB8AC3E}">
        <p14:creationId xmlns:p14="http://schemas.microsoft.com/office/powerpoint/2010/main" val="2455806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93F95BDA-F2F1-4CF9-8BD3-38B1D56D541C}"/>
              </a:ext>
            </a:extLst>
          </p:cNvPr>
          <p:cNvSpPr>
            <a:spLocks noGrp="1"/>
          </p:cNvSpPr>
          <p:nvPr>
            <p:ph idx="1"/>
          </p:nvPr>
        </p:nvSpPr>
        <p:spPr>
          <a:xfrm>
            <a:off x="1703294" y="627529"/>
            <a:ext cx="9466730" cy="5283693"/>
          </a:xfrm>
        </p:spPr>
        <p:txBody>
          <a:bodyPr>
            <a:normAutofit/>
          </a:bodyPr>
          <a:lstStyle/>
          <a:p>
            <a:pPr algn="just"/>
            <a:r>
              <a:rPr lang="it-IT" dirty="0">
                <a:solidFill>
                  <a:schemeClr val="tx1"/>
                </a:solidFill>
              </a:rPr>
              <a:t>Le </a:t>
            </a:r>
            <a:r>
              <a:rPr lang="it-IT" u="sng" dirty="0">
                <a:solidFill>
                  <a:schemeClr val="tx1"/>
                </a:solidFill>
              </a:rPr>
              <a:t>prestazioni indispensabili (sono le prestazioni che devono essere comunque garantite agli utenti)</a:t>
            </a:r>
            <a:r>
              <a:rPr lang="it-IT" dirty="0">
                <a:solidFill>
                  <a:schemeClr val="tx1"/>
                </a:solidFill>
              </a:rPr>
              <a:t>: sono previste dai contratti collettivi e la loro congruità deve essere valutata dalla Commissione di Garanzia. Nel caso in cui le parti sociali non trovino un accordo, spetta alla Commissione fare una sua proposta, che diventa vincolante finché la parti non si accordano in senso diverso. </a:t>
            </a:r>
          </a:p>
          <a:p>
            <a:pPr algn="just"/>
            <a:r>
              <a:rPr lang="it-IT" u="sng" dirty="0">
                <a:solidFill>
                  <a:schemeClr val="tx1"/>
                </a:solidFill>
              </a:rPr>
              <a:t>La Commissione di Garanzia</a:t>
            </a:r>
            <a:r>
              <a:rPr lang="it-IT" dirty="0">
                <a:solidFill>
                  <a:schemeClr val="tx1"/>
                </a:solidFill>
              </a:rPr>
              <a:t>: è composta da cinque membri, che sono scelti tra esperti in diritto costituzionale, diritto del lavoro e relazioni industriali, su designazione dei Presidenti della Camera dei deputati e del Senato della Repubblica. Le sue principali funzioni sono: assicurare che l'esercizio del diritto di sciopero nei servizi pubblici essenziali rispetti le regole procedurali stabilite dalla legge; emettere normative e regolamenti per gestire i conflitti collettivi; imporre sanzioni alle parti sociali che non rispettano le regole previste dalla legge; mantenere un osservatorio sui conflitti collettivi e un centro di documentazione, contribuendo alla creazione di un calendario degli scioperi.</a:t>
            </a:r>
          </a:p>
          <a:p>
            <a:pPr marL="0" indent="0" algn="just">
              <a:buNone/>
            </a:pPr>
            <a:r>
              <a:rPr lang="it-IT" dirty="0">
                <a:solidFill>
                  <a:schemeClr val="tx1"/>
                </a:solidFill>
              </a:rPr>
              <a:t>*</a:t>
            </a:r>
            <a:r>
              <a:rPr lang="it-IT" sz="1400" dirty="0">
                <a:solidFill>
                  <a:schemeClr val="tx1"/>
                </a:solidFill>
              </a:rPr>
              <a:t> La Corte Costituzionale con sentenza n. 344 del 1996 ha dichiarato legittima la previsione che delega i contratti collettivi a determinare le prestazioni indispensabili, in ragione della loro natura di contratti collettivi gestionali (diversi rispetto a quelli normativi di cui all’art. 39 Cost.).</a:t>
            </a:r>
          </a:p>
        </p:txBody>
      </p:sp>
    </p:spTree>
    <p:extLst>
      <p:ext uri="{BB962C8B-B14F-4D97-AF65-F5344CB8AC3E}">
        <p14:creationId xmlns:p14="http://schemas.microsoft.com/office/powerpoint/2010/main" val="33504693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31577" y="624110"/>
            <a:ext cx="9511552" cy="1124008"/>
          </a:xfrm>
          <a:solidFill>
            <a:schemeClr val="accent1"/>
          </a:solidFill>
          <a:ln>
            <a:solidFill>
              <a:schemeClr val="tx2">
                <a:lumMod val="60000"/>
                <a:lumOff val="40000"/>
              </a:schemeClr>
            </a:solidFill>
          </a:ln>
        </p:spPr>
        <p:txBody>
          <a:bodyPr>
            <a:normAutofit/>
          </a:bodyPr>
          <a:lstStyle/>
          <a:p>
            <a:pPr algn="ctr"/>
            <a:r>
              <a:rPr lang="it-IT" sz="3200" dirty="0"/>
              <a:t>La repressione della condotta antisindacale (art. 28 dello Statuto dei Lavoratori)</a:t>
            </a:r>
          </a:p>
        </p:txBody>
      </p:sp>
      <p:sp>
        <p:nvSpPr>
          <p:cNvPr id="3" name="Segnaposto contenuto 2"/>
          <p:cNvSpPr>
            <a:spLocks noGrp="1"/>
          </p:cNvSpPr>
          <p:nvPr>
            <p:ph idx="1"/>
          </p:nvPr>
        </p:nvSpPr>
        <p:spPr>
          <a:xfrm>
            <a:off x="1631578" y="2133600"/>
            <a:ext cx="9511552" cy="4195482"/>
          </a:xfrm>
        </p:spPr>
        <p:txBody>
          <a:bodyPr>
            <a:normAutofit/>
          </a:bodyPr>
          <a:lstStyle/>
          <a:p>
            <a:pPr algn="just"/>
            <a:r>
              <a:rPr lang="it-IT" u="sng" dirty="0">
                <a:solidFill>
                  <a:schemeClr val="tx1"/>
                </a:solidFill>
              </a:rPr>
              <a:t>Finalità</a:t>
            </a:r>
            <a:r>
              <a:rPr lang="it-IT" dirty="0">
                <a:solidFill>
                  <a:schemeClr val="tx1"/>
                </a:solidFill>
              </a:rPr>
              <a:t>: tutela giurisdizionale della libertà e dell’attività sindacale</a:t>
            </a:r>
          </a:p>
          <a:p>
            <a:pPr algn="just"/>
            <a:r>
              <a:rPr lang="it-IT" dirty="0">
                <a:solidFill>
                  <a:schemeClr val="tx1"/>
                </a:solidFill>
              </a:rPr>
              <a:t>La </a:t>
            </a:r>
            <a:r>
              <a:rPr lang="it-IT" u="sng" dirty="0">
                <a:solidFill>
                  <a:schemeClr val="tx1"/>
                </a:solidFill>
              </a:rPr>
              <a:t>nozione di condotta antisindacale</a:t>
            </a:r>
            <a:r>
              <a:rPr lang="it-IT" dirty="0">
                <a:solidFill>
                  <a:schemeClr val="tx1"/>
                </a:solidFill>
              </a:rPr>
              <a:t>: si concretizza in comportamenti diretti ad impedire o limitare l’esercizio della libertà o dell’attività sindacale; condotta tipica (prevista dalla legge: ad es. violazione del diritto di assemblea o del diritto di affissione) e condotta atipica (non prevista dalla legge), condotta </a:t>
            </a:r>
            <a:r>
              <a:rPr lang="it-IT" dirty="0" err="1">
                <a:solidFill>
                  <a:schemeClr val="tx1"/>
                </a:solidFill>
              </a:rPr>
              <a:t>plurioffensiva</a:t>
            </a:r>
            <a:r>
              <a:rPr lang="it-IT" dirty="0">
                <a:solidFill>
                  <a:schemeClr val="tx1"/>
                </a:solidFill>
              </a:rPr>
              <a:t> (quando danneggia sia gli interessi individuali dei singoli lavoratori, che quelli collettivi delle organizzazioni sindacali: ad es. un licenziamento intimato per ragioni sindacali)</a:t>
            </a:r>
          </a:p>
          <a:p>
            <a:pPr algn="just"/>
            <a:r>
              <a:rPr lang="it-IT" u="sng" dirty="0">
                <a:solidFill>
                  <a:schemeClr val="tx1"/>
                </a:solidFill>
              </a:rPr>
              <a:t>Legittimazione attiva</a:t>
            </a:r>
            <a:r>
              <a:rPr lang="it-IT" dirty="0">
                <a:solidFill>
                  <a:schemeClr val="tx1"/>
                </a:solidFill>
              </a:rPr>
              <a:t>: sono legittimati attivi gli organismi locali delle associazioni sindacali nazionali interessate</a:t>
            </a:r>
          </a:p>
          <a:p>
            <a:pPr algn="just"/>
            <a:r>
              <a:rPr lang="it-IT" u="sng" dirty="0">
                <a:solidFill>
                  <a:schemeClr val="tx1"/>
                </a:solidFill>
              </a:rPr>
              <a:t>Legittimazione passiva</a:t>
            </a:r>
            <a:r>
              <a:rPr lang="it-IT" dirty="0">
                <a:solidFill>
                  <a:schemeClr val="tx1"/>
                </a:solidFill>
              </a:rPr>
              <a:t>: è legittimato passivo il datore di lavoro</a:t>
            </a:r>
          </a:p>
          <a:p>
            <a:endParaRPr lang="it-IT" dirty="0">
              <a:solidFill>
                <a:schemeClr val="tx1"/>
              </a:solidFill>
            </a:endParaRPr>
          </a:p>
        </p:txBody>
      </p:sp>
    </p:spTree>
    <p:extLst>
      <p:ext uri="{BB962C8B-B14F-4D97-AF65-F5344CB8AC3E}">
        <p14:creationId xmlns:p14="http://schemas.microsoft.com/office/powerpoint/2010/main" val="2553833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39C42E75-A898-46C2-9602-8DF84F94829C}"/>
              </a:ext>
            </a:extLst>
          </p:cNvPr>
          <p:cNvSpPr>
            <a:spLocks noGrp="1"/>
          </p:cNvSpPr>
          <p:nvPr>
            <p:ph idx="1"/>
          </p:nvPr>
        </p:nvSpPr>
        <p:spPr>
          <a:xfrm>
            <a:off x="1721224" y="806824"/>
            <a:ext cx="9439835" cy="5104398"/>
          </a:xfrm>
        </p:spPr>
        <p:txBody>
          <a:bodyPr/>
          <a:lstStyle/>
          <a:p>
            <a:pPr algn="just"/>
            <a:r>
              <a:rPr lang="it-IT" u="sng" dirty="0">
                <a:solidFill>
                  <a:schemeClr val="tx1"/>
                </a:solidFill>
              </a:rPr>
              <a:t>Procedimento</a:t>
            </a:r>
            <a:r>
              <a:rPr lang="it-IT" dirty="0">
                <a:solidFill>
                  <a:schemeClr val="tx1"/>
                </a:solidFill>
              </a:rPr>
              <a:t>: il giudice del lavoro del luogo ove è posto in essere il comportamento antisindacale, nei due giorni successivi, convoca le parti e assume sommarie informazioni (non deve fare un’indagine completa)</a:t>
            </a:r>
          </a:p>
          <a:p>
            <a:pPr algn="just"/>
            <a:r>
              <a:rPr lang="it-IT" dirty="0">
                <a:solidFill>
                  <a:schemeClr val="tx1"/>
                </a:solidFill>
              </a:rPr>
              <a:t>Il giudice si pronunzia con un d</a:t>
            </a:r>
            <a:r>
              <a:rPr lang="it-IT" u="sng" dirty="0">
                <a:solidFill>
                  <a:schemeClr val="tx1"/>
                </a:solidFill>
              </a:rPr>
              <a:t>ecreto motivato immediatamente esecutivo</a:t>
            </a:r>
            <a:r>
              <a:rPr lang="it-IT" dirty="0">
                <a:solidFill>
                  <a:schemeClr val="tx1"/>
                </a:solidFill>
              </a:rPr>
              <a:t>: con il decreto, qualora ritenga sussistere la condotta antisindacale, ordina al datore di lavoro di cessare subito la condotta antisindacale (tutela inibitoria) e, se necessario, di ripristinare la situazione antecedente alla condotta antisindacale (tutela ripristinatoria)</a:t>
            </a:r>
          </a:p>
          <a:p>
            <a:pPr algn="just"/>
            <a:r>
              <a:rPr lang="it-IT" dirty="0">
                <a:solidFill>
                  <a:schemeClr val="tx1"/>
                </a:solidFill>
              </a:rPr>
              <a:t>Contro il decreto che decide sul ricorso è ammessa, entro 15 giorni dalla comunicazione del decreto alle parti, opposizione davanti </a:t>
            </a:r>
            <a:r>
              <a:rPr lang="it-IT">
                <a:solidFill>
                  <a:schemeClr val="tx1"/>
                </a:solidFill>
              </a:rPr>
              <a:t>al giudice </a:t>
            </a:r>
            <a:r>
              <a:rPr lang="it-IT" dirty="0">
                <a:solidFill>
                  <a:schemeClr val="tx1"/>
                </a:solidFill>
              </a:rPr>
              <a:t>del lavoro che decide con sentenza immediatamente esecutiva. </a:t>
            </a:r>
          </a:p>
          <a:p>
            <a:endParaRPr lang="it-IT" dirty="0"/>
          </a:p>
        </p:txBody>
      </p:sp>
    </p:spTree>
    <p:extLst>
      <p:ext uri="{BB962C8B-B14F-4D97-AF65-F5344CB8AC3E}">
        <p14:creationId xmlns:p14="http://schemas.microsoft.com/office/powerpoint/2010/main" val="8069500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1FE7D4-12AB-4930-B5DD-CBB2E3C03857}"/>
              </a:ext>
            </a:extLst>
          </p:cNvPr>
          <p:cNvSpPr>
            <a:spLocks noGrp="1"/>
          </p:cNvSpPr>
          <p:nvPr>
            <p:ph type="title"/>
          </p:nvPr>
        </p:nvSpPr>
        <p:spPr>
          <a:xfrm>
            <a:off x="1712259" y="570322"/>
            <a:ext cx="9792353" cy="1280890"/>
          </a:xfrm>
        </p:spPr>
        <p:txBody>
          <a:bodyPr/>
          <a:lstStyle/>
          <a:p>
            <a:r>
              <a:rPr lang="it-IT" dirty="0"/>
              <a:t>Sentenze citate</a:t>
            </a:r>
          </a:p>
        </p:txBody>
      </p:sp>
      <p:sp>
        <p:nvSpPr>
          <p:cNvPr id="3" name="Segnaposto contenuto 2">
            <a:extLst>
              <a:ext uri="{FF2B5EF4-FFF2-40B4-BE49-F238E27FC236}">
                <a16:creationId xmlns:a16="http://schemas.microsoft.com/office/drawing/2014/main" id="{BD52CD3D-9DE2-4E4F-A5B7-35C118CDA381}"/>
              </a:ext>
            </a:extLst>
          </p:cNvPr>
          <p:cNvSpPr>
            <a:spLocks noGrp="1"/>
          </p:cNvSpPr>
          <p:nvPr>
            <p:ph idx="1"/>
          </p:nvPr>
        </p:nvSpPr>
        <p:spPr>
          <a:xfrm>
            <a:off x="1712259" y="1532965"/>
            <a:ext cx="9792353" cy="4378257"/>
          </a:xfrm>
        </p:spPr>
        <p:txBody>
          <a:bodyPr>
            <a:normAutofit fontScale="92500" lnSpcReduction="20000"/>
          </a:bodyPr>
          <a:lstStyle/>
          <a:p>
            <a:r>
              <a:rPr lang="it-IT" dirty="0"/>
              <a:t>Corte Costituzionale 29 del 1960:</a:t>
            </a:r>
          </a:p>
          <a:p>
            <a:pPr marL="0" indent="0">
              <a:buNone/>
            </a:pPr>
            <a:r>
              <a:rPr lang="it-IT" dirty="0">
                <a:hlinkClick r:id="rId2"/>
              </a:rPr>
              <a:t>https://www.cortecostituzionale.it/actionSchedaPronuncia.do?param_ecli=ECLI:IT:COST:1960:29#:~:text=SENT.%2029/60%20B.%20SERRATA%20ART.%20502,%20PRIMO%20COMMA,%20CODICE%20PENALE</a:t>
            </a:r>
            <a:endParaRPr lang="it-IT" dirty="0"/>
          </a:p>
          <a:p>
            <a:r>
              <a:rPr lang="it-IT" dirty="0"/>
              <a:t>Corte Costituzionale 123 del 1962: </a:t>
            </a:r>
          </a:p>
          <a:p>
            <a:pPr marL="0" indent="0">
              <a:buNone/>
            </a:pPr>
            <a:r>
              <a:rPr lang="it-IT" dirty="0">
                <a:hlinkClick r:id="rId3"/>
              </a:rPr>
              <a:t>https://giurcost.org/decisioni/1962/0123s-62.html#:~:text=LA%20CORTE%20COSTITUZIONALE%20.%20dichiara%20non%20fondata%20la%20questione%20di</a:t>
            </a:r>
            <a:endParaRPr lang="it-IT" dirty="0"/>
          </a:p>
          <a:p>
            <a:r>
              <a:rPr lang="it-IT" dirty="0"/>
              <a:t>Corte Costituzionale 290 del 1974:</a:t>
            </a:r>
          </a:p>
          <a:p>
            <a:pPr marL="0" indent="0">
              <a:buNone/>
            </a:pPr>
            <a:r>
              <a:rPr lang="it-IT" dirty="0">
                <a:hlinkClick r:id="rId4"/>
              </a:rPr>
              <a:t>https://giurcost.org/decisioni/1974/0290s-74.html#:~:text=SENTENZA%20N.%20290.%20ANNO%201974.%20REPUBBLICA%20ITALIANA.%20IN%20NOME%20DEL</a:t>
            </a:r>
            <a:endParaRPr lang="it-IT" dirty="0"/>
          </a:p>
          <a:p>
            <a:r>
              <a:rPr lang="it-IT" dirty="0"/>
              <a:t>Corte Costituzionale 344 del 1996:</a:t>
            </a:r>
          </a:p>
          <a:p>
            <a:pPr marL="0" indent="0">
              <a:buNone/>
            </a:pPr>
            <a:r>
              <a:rPr lang="it-IT" dirty="0"/>
              <a:t>https://giurcost.org/decisioni/1996/0344s-96.html#:~:text=LA%20CORTE%20COSTITUZIONALE.%20dichiara%20non%20fondata%20la%20questione%20di%20legittimit%C3%A0</a:t>
            </a:r>
          </a:p>
          <a:p>
            <a:endParaRPr lang="it-IT" dirty="0"/>
          </a:p>
          <a:p>
            <a:pPr marL="0" indent="0">
              <a:buNone/>
            </a:pPr>
            <a:endParaRPr lang="it-IT" dirty="0"/>
          </a:p>
        </p:txBody>
      </p:sp>
    </p:spTree>
    <p:extLst>
      <p:ext uri="{BB962C8B-B14F-4D97-AF65-F5344CB8AC3E}">
        <p14:creationId xmlns:p14="http://schemas.microsoft.com/office/powerpoint/2010/main" val="896511771"/>
      </p:ext>
    </p:extLst>
  </p:cSld>
  <p:clrMapOvr>
    <a:masterClrMapping/>
  </p:clrMapOvr>
</p:sld>
</file>

<file path=ppt/theme/theme1.xml><?xml version="1.0" encoding="utf-8"?>
<a:theme xmlns:a="http://schemas.openxmlformats.org/drawingml/2006/main" name="Filo">
  <a:themeElements>
    <a:clrScheme name="Filo">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Filo">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il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2920</TotalTime>
  <Words>3539</Words>
  <Application>Microsoft Office PowerPoint</Application>
  <PresentationFormat>Widescreen</PresentationFormat>
  <Paragraphs>144</Paragraphs>
  <Slides>23</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23</vt:i4>
      </vt:variant>
    </vt:vector>
  </HeadingPairs>
  <TitlesOfParts>
    <vt:vector size="29" baseType="lpstr">
      <vt:lpstr>Arial</vt:lpstr>
      <vt:lpstr>Century Gothic</vt:lpstr>
      <vt:lpstr>Trebuchet MS</vt:lpstr>
      <vt:lpstr>Wingdings</vt:lpstr>
      <vt:lpstr>Wingdings 3</vt:lpstr>
      <vt:lpstr>Filo</vt:lpstr>
      <vt:lpstr>Presentazione standard di PowerPoint</vt:lpstr>
      <vt:lpstr>L’art. 39 Cost. e la libertà sindacale</vt:lpstr>
      <vt:lpstr>Presentazione standard di PowerPoint</vt:lpstr>
      <vt:lpstr>Nascita e evoluzione dell’organizzazione sindacale in Italia</vt:lpstr>
      <vt:lpstr>Caratteri del sindacato in Italia:</vt:lpstr>
      <vt:lpstr>Organizzazione sindacale in Azienda</vt:lpstr>
      <vt:lpstr>Diritti sindacali in azienda</vt:lpstr>
      <vt:lpstr>Presentazione standard di PowerPoint</vt:lpstr>
      <vt:lpstr>Presentazione standard di PowerPoint</vt:lpstr>
      <vt:lpstr>Il contratto collettivo: elementi di carattere generale</vt:lpstr>
      <vt:lpstr>L’efficacia soggettiva del contratto collettivo</vt:lpstr>
      <vt:lpstr>Art. 8 L. 148 del 2011 «Sostegno alla contrattazione collettiva di prossimità»</vt:lpstr>
      <vt:lpstr>L’efficacia oggettiva del contratto collettivo/inderogabilità</vt:lpstr>
      <vt:lpstr>Rapporti tra legge, contratti collettivi e contratti individuali</vt:lpstr>
      <vt:lpstr>Lo sciopero </vt:lpstr>
      <vt:lpstr>Distinzione tra sciopero e altre condotte diverse dallo sciopero</vt:lpstr>
      <vt:lpstr>Modalità di attuazione dello sciopero: forme anomale di sciopero</vt:lpstr>
      <vt:lpstr>Le finalità dello sciopero</vt:lpstr>
      <vt:lpstr>Lo sciopero nei servizi pubblici essenziali</vt:lpstr>
      <vt:lpstr>Presentazione standard di PowerPoint</vt:lpstr>
      <vt:lpstr>La repressione della condotta antisindacale (art. 28 dello Statuto dei Lavoratori)</vt:lpstr>
      <vt:lpstr>Presentazione standard di PowerPoint</vt:lpstr>
      <vt:lpstr>Sentenze citate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MariaCristina</dc:creator>
  <cp:lastModifiedBy>MariaCristina</cp:lastModifiedBy>
  <cp:revision>42</cp:revision>
  <dcterms:created xsi:type="dcterms:W3CDTF">2024-09-20T06:44:57Z</dcterms:created>
  <dcterms:modified xsi:type="dcterms:W3CDTF">2024-10-06T11:44:21Z</dcterms:modified>
</cp:coreProperties>
</file>