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29" r:id="rId2"/>
    <p:sldId id="279" r:id="rId3"/>
    <p:sldId id="330" r:id="rId4"/>
    <p:sldId id="280" r:id="rId5"/>
    <p:sldId id="331" r:id="rId6"/>
    <p:sldId id="281" r:id="rId7"/>
    <p:sldId id="332" r:id="rId8"/>
    <p:sldId id="335" r:id="rId9"/>
    <p:sldId id="333" r:id="rId10"/>
    <p:sldId id="334" r:id="rId11"/>
    <p:sldId id="282" r:id="rId12"/>
    <p:sldId id="28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5800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201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4333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6273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4711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3068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2364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540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0556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1055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6573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6110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75942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5008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8726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726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6BB65-421A-49FE-A263-0B7C9DBDB33E}" type="datetimeFigureOut">
              <a:rPr lang="it-IT" smtClean="0"/>
              <a:pPr/>
              <a:t>23/10/2024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F782C33-8A5B-456B-ACD7-DC76D2AF8282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4576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404739" y="3839066"/>
            <a:ext cx="7560840" cy="1752600"/>
          </a:xfrm>
        </p:spPr>
        <p:txBody>
          <a:bodyPr>
            <a:normAutofit/>
          </a:bodyPr>
          <a:lstStyle/>
          <a:p>
            <a:pPr algn="r"/>
            <a:r>
              <a:rPr lang="it-IT" sz="2000" b="1" dirty="0"/>
              <a:t>Prof. Maria Cristina Cataudella</a:t>
            </a:r>
          </a:p>
          <a:p>
            <a:pPr algn="r"/>
            <a:r>
              <a:rPr lang="it-IT" sz="2000" b="1" dirty="0"/>
              <a:t>Canali Giurista d’impresa e Professione e Lavoro</a:t>
            </a:r>
          </a:p>
          <a:p>
            <a:pPr algn="r"/>
            <a:r>
              <a:rPr lang="it-IT" sz="2000" b="1" dirty="0"/>
              <a:t>A.A. 2024-2025</a:t>
            </a:r>
          </a:p>
          <a:p>
            <a:pPr algn="r"/>
            <a:r>
              <a:rPr lang="it-IT" sz="2000" b="1" dirty="0"/>
              <a:t>III Parte</a:t>
            </a:r>
          </a:p>
        </p:txBody>
      </p:sp>
      <p:sp>
        <p:nvSpPr>
          <p:cNvPr id="4" name="Rettangolo 3"/>
          <p:cNvSpPr/>
          <p:nvPr/>
        </p:nvSpPr>
        <p:spPr>
          <a:xfrm>
            <a:off x="1991545" y="764704"/>
            <a:ext cx="8917345" cy="160043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DIRITTO DEL LAVORO</a:t>
            </a:r>
          </a:p>
          <a:p>
            <a:pPr algn="ctr"/>
            <a:r>
              <a:rPr lang="it-IT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Lavoro subordinato e autonomo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84434" y="609600"/>
            <a:ext cx="9569669" cy="754117"/>
          </a:xfrm>
          <a:solidFill>
            <a:schemeClr val="accent1"/>
          </a:solidFill>
        </p:spPr>
        <p:txBody>
          <a:bodyPr/>
          <a:lstStyle/>
          <a:p>
            <a:pPr algn="ctr"/>
            <a:r>
              <a:rPr lang="it-IT" b="1" dirty="0"/>
              <a:t>Lavoro subordinato e lavoro autonomo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84434" y="2133600"/>
            <a:ext cx="9569669" cy="3777622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E’ importante distinguere tra lavoro subordinato e lavoro autonomo perché la disciplina protettiva contenuta nella legge e nei contratti collettivi di lavoro si applica generalmente ai soli lavoratori subordinati.  </a:t>
            </a:r>
          </a:p>
          <a:p>
            <a:pPr algn="just"/>
            <a:r>
              <a:rPr lang="it-IT" u="sng" dirty="0"/>
              <a:t>Art. 2094 c.c. </a:t>
            </a:r>
            <a:r>
              <a:rPr lang="it-IT" dirty="0"/>
              <a:t>(definizione di «</a:t>
            </a:r>
            <a:r>
              <a:rPr lang="it-IT" i="1" dirty="0"/>
              <a:t>Prestatore di lavoro subordinato</a:t>
            </a:r>
            <a:r>
              <a:rPr lang="it-IT" dirty="0"/>
              <a:t>»): «</a:t>
            </a:r>
            <a:r>
              <a:rPr lang="it-IT" i="1" dirty="0"/>
              <a:t>È prestatore di lavoro subordinato chi si obbliga mediante retribuzione a collaborare nell'impresa, prestando il proprio lavoro intellettuale o manuale alle dipendenze e sotto la direzione dell’ imprenditore</a:t>
            </a:r>
            <a:r>
              <a:rPr lang="it-IT" dirty="0"/>
              <a:t>».</a:t>
            </a:r>
          </a:p>
          <a:p>
            <a:pPr algn="just"/>
            <a:r>
              <a:rPr lang="it-IT" u="sng" dirty="0"/>
              <a:t>Art. 2222 c.c. </a:t>
            </a:r>
            <a:r>
              <a:rPr lang="it-IT" dirty="0"/>
              <a:t>(definizione di «</a:t>
            </a:r>
            <a:r>
              <a:rPr lang="it-IT" i="1" dirty="0"/>
              <a:t>Contratti d’opera</a:t>
            </a:r>
            <a:r>
              <a:rPr lang="it-IT" dirty="0"/>
              <a:t>»): «</a:t>
            </a:r>
            <a:r>
              <a:rPr lang="it-IT" i="1" dirty="0"/>
              <a:t>Quando una persona si obbliga a compiere verso un corrispettivo un'opera o un servizio, con lavoro prevalentemente proprio e senza vincolo di subordinazione nei confronti del committente, si applicano le norme di questo capo, salvo che il rapporto abbia una disciplina particolare nel libro IV</a:t>
            </a:r>
            <a:r>
              <a:rPr lang="it-IT" dirty="0"/>
              <a:t>» </a:t>
            </a:r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402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530F358-41DB-4FEA-AC05-93A030B6B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029" y="624111"/>
            <a:ext cx="9490840" cy="723842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/>
            <a:r>
              <a:rPr lang="it-IT" b="1" dirty="0"/>
              <a:t>L’eterodirezione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ADCBF3A-F488-4799-BEDE-E90980262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9030" y="2133600"/>
            <a:ext cx="9490840" cy="3777622"/>
          </a:xfrm>
        </p:spPr>
        <p:txBody>
          <a:bodyPr/>
          <a:lstStyle/>
          <a:p>
            <a:r>
              <a:rPr lang="it-IT" dirty="0"/>
              <a:t>L’</a:t>
            </a:r>
            <a:r>
              <a:rPr lang="it-IT" b="1" dirty="0"/>
              <a:t>eterodirezione</a:t>
            </a:r>
            <a:r>
              <a:rPr lang="it-IT" dirty="0"/>
              <a:t> appare ancora l’elemento che meglio contribuisce a definire i confini tra il lavoro subordinato e quello non subordinato.</a:t>
            </a:r>
          </a:p>
          <a:p>
            <a:pPr algn="just"/>
            <a:r>
              <a:rPr lang="it-IT" dirty="0"/>
              <a:t>Per quanto riguarda il datore di lavoro, l’eterodirezione si concretizza nell’esercizio del </a:t>
            </a:r>
            <a:r>
              <a:rPr lang="it-IT" b="1" dirty="0"/>
              <a:t>potere direttivo</a:t>
            </a:r>
            <a:r>
              <a:rPr lang="it-IT" dirty="0"/>
              <a:t> (ovvero dare delle direttive/ordini al lavoratore su come deve essere svolta la prestazione), esercizio che può anche essere potenziale.</a:t>
            </a:r>
          </a:p>
          <a:p>
            <a:pPr algn="just"/>
            <a:r>
              <a:rPr lang="it-IT" dirty="0"/>
              <a:t>A sua volta, il lavoratore è obbligato a rispettare le direttive del datore di lavoro (</a:t>
            </a:r>
            <a:r>
              <a:rPr lang="it-IT" b="1" dirty="0"/>
              <a:t>soggezione al potere direttivo</a:t>
            </a:r>
            <a:r>
              <a:rPr lang="it-IT" dirty="0"/>
              <a:t>); altrimenti è considerato inadempiente. 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12182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15967" y="624110"/>
            <a:ext cx="9522371" cy="897262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it-IT" b="1" dirty="0"/>
              <a:t>La qualificazione dei rapporti di lavoro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15967" y="2133600"/>
            <a:ext cx="9522371" cy="377762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it-IT" dirty="0"/>
          </a:p>
          <a:p>
            <a:pPr algn="just"/>
            <a:r>
              <a:rPr lang="it-IT" dirty="0"/>
              <a:t>La qualificazione è quel procedimento attraverso il quale il giudice stabilisce in quale fattispecie astratta rientra una specifica fattispecie concreta.</a:t>
            </a:r>
          </a:p>
          <a:p>
            <a:pPr algn="just"/>
            <a:r>
              <a:rPr lang="it-IT" dirty="0"/>
              <a:t>Il giudice del lavoro è spesso chiamato a valutare se una fattispecie concreta rientra nell’area del lavoro subordinato o in quella del lavoro autonomo. </a:t>
            </a:r>
          </a:p>
          <a:p>
            <a:pPr algn="just"/>
            <a:r>
              <a:rPr lang="it-IT" dirty="0"/>
              <a:t>Il </a:t>
            </a:r>
            <a:r>
              <a:rPr lang="it-IT" b="1" dirty="0"/>
              <a:t>metodo sussuntivo</a:t>
            </a:r>
            <a:r>
              <a:rPr lang="it-IT" dirty="0"/>
              <a:t> o sillogistico opera attraverso la perfetta riconduzione della fattispecie concreta a quella astratta (si verifica l’esistenza nella fattispecie concreta di tutti gli elementi della fattispecie astratta).</a:t>
            </a:r>
          </a:p>
          <a:p>
            <a:pPr algn="just"/>
            <a:r>
              <a:rPr lang="it-IT" dirty="0"/>
              <a:t>Il </a:t>
            </a:r>
            <a:r>
              <a:rPr lang="it-IT" b="1" dirty="0"/>
              <a:t>metodo tipologico</a:t>
            </a:r>
            <a:r>
              <a:rPr lang="it-IT" dirty="0"/>
              <a:t> o per approssimazione valuta se la fattispecie concreta si avvicina a quella astratta</a:t>
            </a:r>
          </a:p>
          <a:p>
            <a:pPr algn="just"/>
            <a:r>
              <a:rPr lang="it-IT" dirty="0"/>
              <a:t>La giurisprudenza italiana dichiara espressamente di utilizzare esclusivamente il metodo sussuntivo.</a:t>
            </a:r>
          </a:p>
          <a:p>
            <a:pPr algn="just"/>
            <a:r>
              <a:rPr lang="it-IT" dirty="0"/>
              <a:t>L’indisponibilità del tipo lavoro subordinato</a:t>
            </a:r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61591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3E8B0C5-F62B-4C60-9D11-B4C2FC10A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3263" y="624110"/>
            <a:ext cx="9490840" cy="763256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/>
            <a:r>
              <a:rPr lang="it-IT" b="1" dirty="0"/>
              <a:t>Gli indici della subordinazione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AF87DE4-A353-48F1-B9A9-B62E90236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3264" y="2133600"/>
            <a:ext cx="9490840" cy="3777622"/>
          </a:xfrm>
        </p:spPr>
        <p:txBody>
          <a:bodyPr/>
          <a:lstStyle/>
          <a:p>
            <a:pPr algn="just"/>
            <a:r>
              <a:rPr lang="it-IT" dirty="0"/>
              <a:t>Gli </a:t>
            </a:r>
            <a:r>
              <a:rPr lang="it-IT" b="1" dirty="0"/>
              <a:t>indici della subordinazione</a:t>
            </a:r>
            <a:r>
              <a:rPr lang="it-IT" dirty="0"/>
              <a:t> vengono utilizzati dalla giurisprudenza quando non emerge in modo netto l’esistenza di un vincolo di subordinazione/eterodirezione</a:t>
            </a:r>
          </a:p>
          <a:p>
            <a:pPr algn="just"/>
            <a:r>
              <a:rPr lang="it-IT" dirty="0"/>
              <a:t>Gli indici sussidiari della subordinazione sono: orario di lavoro, luogo di lavoro, modalità di erogazione della retribuzione… </a:t>
            </a:r>
          </a:p>
          <a:p>
            <a:pPr algn="just"/>
            <a:r>
              <a:rPr lang="it-IT" dirty="0"/>
              <a:t>Sono elementi indiziari, che vanno valutati nel loro complesso; considerati isolatamente sono scarsamente significativi. </a:t>
            </a:r>
          </a:p>
          <a:p>
            <a:pPr algn="just"/>
            <a:r>
              <a:rPr lang="it-IT" dirty="0"/>
              <a:t>Il rilievo del </a:t>
            </a:r>
            <a:r>
              <a:rPr lang="it-IT" b="1" dirty="0" err="1"/>
              <a:t>nomen</a:t>
            </a:r>
            <a:r>
              <a:rPr lang="it-IT" b="1" dirty="0"/>
              <a:t> </a:t>
            </a:r>
            <a:r>
              <a:rPr lang="it-IT" b="1" dirty="0" err="1"/>
              <a:t>juris</a:t>
            </a:r>
            <a:r>
              <a:rPr lang="it-IT" b="1" dirty="0"/>
              <a:t> </a:t>
            </a:r>
            <a:r>
              <a:rPr lang="it-IT" dirty="0"/>
              <a:t>(ovvero il nome che le parti hanno dato al contratto): s tratta di un elemento che ha un certo rilievo ma che cede rispetto a quelle che sono le concrete modalità di svolgimento del rapporto.</a:t>
            </a:r>
          </a:p>
          <a:p>
            <a:pPr algn="just"/>
            <a:r>
              <a:rPr lang="it-IT" dirty="0"/>
              <a:t>Il </a:t>
            </a:r>
            <a:r>
              <a:rPr lang="it-IT" b="1" dirty="0"/>
              <a:t>principio di indisponibilità del tipo lavoro subordinato</a:t>
            </a:r>
          </a:p>
          <a:p>
            <a:pPr algn="just"/>
            <a:endParaRPr lang="it-IT" dirty="0"/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67513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49692" y="580102"/>
            <a:ext cx="9530498" cy="104374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it-IT" sz="2400" b="1" dirty="0"/>
              <a:t>I contratti di lavoro non subordinati: il lavoro autonomo (contratto d’opera e contratto d’opera intellettuale)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49692" y="2133600"/>
            <a:ext cx="9530498" cy="3777622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chemeClr val="tx1"/>
                </a:solidFill>
              </a:rPr>
              <a:t>L’art. 2222 c.c. definisce il contratto d’opera ma ci sono altri contratti di lavoro autonomo (come il contratto d’opera intellettuale), che hanno delle discipline specifiche.</a:t>
            </a:r>
          </a:p>
          <a:p>
            <a:r>
              <a:rPr lang="it-IT" dirty="0">
                <a:solidFill>
                  <a:schemeClr val="tx1"/>
                </a:solidFill>
              </a:rPr>
              <a:t>La disciplina del contratto d’opera è contenuta agli artt. 2223 e ss. c.c.. Si tratta di una disciplina minima, che interviene quando le parti hanno  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Il contratto d’opera intellettuale è definito all’art. 2229 c.c. ed è disciplinato nelle norme successive. 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L’intervento della l. 81 del 2017 (c.d. Statuto dei lavoratori autonomi): introduce delle norme di tutela per i lavoratori autonomi e altre norme di tutela che si applicano specificamente ai collaboratori coordinati e continuativi.</a:t>
            </a:r>
          </a:p>
        </p:txBody>
      </p:sp>
    </p:spTree>
    <p:extLst>
      <p:ext uri="{BB962C8B-B14F-4D97-AF65-F5344CB8AC3E}">
        <p14:creationId xmlns:p14="http://schemas.microsoft.com/office/powerpoint/2010/main" val="23309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DE184D-2A87-429E-8AC8-5B5A185FF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6825" y="624110"/>
            <a:ext cx="9407951" cy="1016154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it-IT" sz="2400" b="1" dirty="0">
                <a:solidFill>
                  <a:prstClr val="black">
                    <a:lumMod val="85000"/>
                    <a:lumOff val="15000"/>
                  </a:prstClr>
                </a:solidFill>
              </a:rPr>
              <a:t>Il lavoro parasubordinato: le collaborazioni coordinate e continuative e le collaborazioni organizzate dal committente</a:t>
            </a:r>
            <a:endParaRPr lang="it-IT" sz="2400" b="1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E6C2BE7-C482-44F5-9722-783AC076B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6826" y="2133600"/>
            <a:ext cx="9407950" cy="4100290"/>
          </a:xfrm>
        </p:spPr>
        <p:txBody>
          <a:bodyPr>
            <a:normAutofit fontScale="92500"/>
          </a:bodyPr>
          <a:lstStyle/>
          <a:p>
            <a:pPr algn="just"/>
            <a:r>
              <a:rPr lang="it-IT" dirty="0">
                <a:solidFill>
                  <a:schemeClr val="tx1"/>
                </a:solidFill>
              </a:rPr>
              <a:t>Il </a:t>
            </a:r>
            <a:r>
              <a:rPr lang="it-IT" u="sng" dirty="0">
                <a:solidFill>
                  <a:schemeClr val="tx1"/>
                </a:solidFill>
              </a:rPr>
              <a:t>lavoro parasubordinato</a:t>
            </a:r>
            <a:r>
              <a:rPr lang="it-IT" dirty="0">
                <a:solidFill>
                  <a:schemeClr val="tx1"/>
                </a:solidFill>
              </a:rPr>
              <a:t>: con questa espressione la dottrina individuava una serie di prestazioni eterogenee, svolte senza vincolo di subordinazione, ma caratterizzate tutte dalla debolezza del lavoratore nei confronti del committente. 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Le </a:t>
            </a:r>
            <a:r>
              <a:rPr lang="it-IT" u="sng" dirty="0">
                <a:solidFill>
                  <a:schemeClr val="tx1"/>
                </a:solidFill>
              </a:rPr>
              <a:t>collaborazioni coordinate e continuative </a:t>
            </a:r>
            <a:r>
              <a:rPr lang="it-IT" dirty="0">
                <a:solidFill>
                  <a:schemeClr val="tx1"/>
                </a:solidFill>
              </a:rPr>
              <a:t>(co.co.co.): sono previste all’art. art. 409, n. 3, c.p.c. Il d.lgs. n. 276 del 2003 aveva sostituito le collaborazioni coordinate e continuative con il lavoro a progetto ma il d. lgs. n. 81 del 2015 ha successivamente abrogato il lavoro a progetto (art. 52)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Caratteristiche delle collaborazioni coordinate e continuative sono: la continuità, il coordinamento tra lavoratore e committente e la natura prevalentemente personale della prestazione; hanno una disciplina molto limitata  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La disciplina delle co.co.co. è molto scarna: applicazione del processo del lavoro, disciplina delle rinunzie e transazioni (art. 2113 c.c.), disciplina degli interessi e rivalutazione crediti di lavoro, tutele previdenziale </a:t>
            </a:r>
            <a:r>
              <a:rPr lang="it-IT" dirty="0" err="1">
                <a:solidFill>
                  <a:schemeClr val="tx1"/>
                </a:solidFill>
              </a:rPr>
              <a:t>pensinistica</a:t>
            </a:r>
            <a:r>
              <a:rPr lang="it-IT" dirty="0">
                <a:solidFill>
                  <a:schemeClr val="tx1"/>
                </a:solidFill>
              </a:rPr>
              <a:t>, tutale maternità, indennità di disoccupazione, tutela malattie e infortuni.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63957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796DC24-DDFF-4530-B5DE-4CAC0D92F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9028" y="654269"/>
            <a:ext cx="9443544" cy="5256953"/>
          </a:xfrm>
        </p:spPr>
        <p:txBody>
          <a:bodyPr/>
          <a:lstStyle/>
          <a:p>
            <a:pPr algn="just"/>
            <a:r>
              <a:rPr lang="it-IT" dirty="0"/>
              <a:t>Le collaborazioni organizzate dal committente/etero-organizzate (art. 2 d. lgs. 81 del 2015): rapporti di collaborazione che si concretano in prestazioni di lavoro prevalentemente personali, continuative e le cui modalità di esecuzione sono organizzate dal committente; a questi rapporti si applica la disciplina del lavoro subordinato.</a:t>
            </a:r>
          </a:p>
          <a:p>
            <a:pPr algn="just"/>
            <a:r>
              <a:rPr lang="it-IT" dirty="0"/>
              <a:t>Eterodirezione: subordinazione (art. 20194) -&gt; etero-organizzazione: disciplina del lavoro subordinato (</a:t>
            </a:r>
            <a:r>
              <a:rPr lang="it-IT" dirty="0" err="1"/>
              <a:t>arrt</a:t>
            </a:r>
            <a:r>
              <a:rPr lang="it-IT" dirty="0"/>
              <a:t>. 2, d. lgs. n. 81 del 2015) -&gt; coordinamento: autonomia (art. 409, n. 3 c.p.c.)</a:t>
            </a:r>
          </a:p>
          <a:p>
            <a:endParaRPr lang="it-IT" dirty="0"/>
          </a:p>
          <a:p>
            <a:endParaRPr lang="it-IT" dirty="0"/>
          </a:p>
          <a:p>
            <a:pPr marL="0" indent="0">
              <a:buNone/>
            </a:pPr>
            <a:r>
              <a:rPr lang="it-IT" sz="1400" dirty="0">
                <a:solidFill>
                  <a:schemeClr val="tx1"/>
                </a:solidFill>
              </a:rPr>
              <a:t>* Fonti:   https://www.normattiva.it/uri-res/N2Ls?urn:nir:stato:decreto.legislativo:2015;81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776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AD68060-1F07-448C-B807-9F8D12A6A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614683"/>
            <a:ext cx="9483473" cy="780484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/>
            <a:r>
              <a:rPr lang="it-IT" b="1" dirty="0"/>
              <a:t>I lavoratori delle piattaforme digitali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B776A89-6E4D-44B5-8BDA-0161BF028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0156" y="2133600"/>
            <a:ext cx="9483473" cy="4380322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I lavoratori delle piattaforme digitali (i lavoratori della c.d. GIG Economy) sono persone che svolgono attività lavorative organizzate attraverso l’intermediazione di una piattaforma digitale oppure di una applicazione. </a:t>
            </a:r>
          </a:p>
          <a:p>
            <a:pPr algn="just"/>
            <a:r>
              <a:rPr lang="it-IT" dirty="0"/>
              <a:t>Con riferimento a questi lavoratori si pone la questione della natura del loro rapporto: se subordinato autonomo o etero-organizzato </a:t>
            </a:r>
          </a:p>
          <a:p>
            <a:pPr algn="just"/>
            <a:r>
              <a:rPr lang="it-IT" dirty="0"/>
              <a:t>La giurisprudenza italiana (v. le sentenze sui </a:t>
            </a:r>
            <a:r>
              <a:rPr lang="it-IT" dirty="0" err="1"/>
              <a:t>riders</a:t>
            </a:r>
            <a:r>
              <a:rPr lang="it-IT" dirty="0"/>
              <a:t> di </a:t>
            </a:r>
            <a:r>
              <a:rPr lang="it-IT" dirty="0" err="1"/>
              <a:t>foodora</a:t>
            </a:r>
            <a:r>
              <a:rPr lang="it-IT" dirty="0"/>
              <a:t> in Italia) ma anche quella europea e extra U.E. hanno dato delle risposte di volta in volta diverse, anche in considerazione delle effettive modalità di svolgimento del rapporto  </a:t>
            </a:r>
          </a:p>
          <a:p>
            <a:pPr algn="just"/>
            <a:r>
              <a:rPr lang="it-IT" dirty="0"/>
              <a:t>Il legislatore è intervenuto con l’introduzione del Capo V bis del d. lgs. n. 81 del 2015 («</a:t>
            </a:r>
            <a:r>
              <a:rPr lang="it-IT" i="1" dirty="0"/>
              <a:t>Tutela del lavoro tramite piattaforma digitale</a:t>
            </a:r>
            <a:r>
              <a:rPr lang="it-IT" dirty="0"/>
              <a:t>»).</a:t>
            </a:r>
          </a:p>
          <a:p>
            <a:pPr marL="0" indent="0" algn="just">
              <a:buNone/>
            </a:pPr>
            <a:r>
              <a:rPr lang="it-IT" dirty="0"/>
              <a:t>*Fonti: </a:t>
            </a:r>
          </a:p>
          <a:p>
            <a:pPr marL="0" indent="0" algn="just">
              <a:buNone/>
            </a:pPr>
            <a:r>
              <a:rPr lang="it-IT" dirty="0"/>
              <a:t>https://www.normattiva.it/uri-res/N2Ls?urn:nir:stato:decreto.legislativo:2015;81</a:t>
            </a:r>
          </a:p>
        </p:txBody>
      </p:sp>
    </p:spTree>
    <p:extLst>
      <p:ext uri="{BB962C8B-B14F-4D97-AF65-F5344CB8AC3E}">
        <p14:creationId xmlns:p14="http://schemas.microsoft.com/office/powerpoint/2010/main" val="3214294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E9B0FD3-B62A-4851-8055-DB8E18530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7971" y="624110"/>
            <a:ext cx="9523429" cy="912459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/>
            <a:r>
              <a:rPr lang="it-IT" dirty="0"/>
              <a:t> </a:t>
            </a:r>
            <a:r>
              <a:rPr lang="it-IT" b="1" dirty="0"/>
              <a:t>Il lavoro occasionale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4D03A15-2AF1-4F74-B06E-4AFC112C8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0520" y="1857080"/>
            <a:ext cx="9306287" cy="451544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it-IT" dirty="0">
                <a:solidFill>
                  <a:schemeClr val="tx1"/>
                </a:solidFill>
              </a:rPr>
              <a:t>Dal lavoro accessorio (d. lgs. n. 276 del 2003) alle prestazioni di lavoro occasionale (art. 54 bis del </a:t>
            </a:r>
            <a:r>
              <a:rPr lang="it-IT" dirty="0" err="1">
                <a:solidFill>
                  <a:schemeClr val="tx1"/>
                </a:solidFill>
              </a:rPr>
              <a:t>d.l.</a:t>
            </a:r>
            <a:r>
              <a:rPr lang="it-IT" dirty="0">
                <a:solidFill>
                  <a:schemeClr val="tx1"/>
                </a:solidFill>
              </a:rPr>
              <a:t> n. 50 del 2017), passando per una richiesta di abrogazione referendaria. 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Definizione di prestazioni occasionali:  le attività lavorative che danno luogo, nel corso di un anno civile: a) per ciascun prestatore, con riferimento alla totalità degli utilizzatori, a compensi di importo complessivamente non superiore a 5.000 euro; b) per ciascun utilizzatore, con riferimento alla totalità dei prestatori, a compensi di importo complessivamente non superiore a 10.000 euro, elevati a 15.000 euro per gli utilizzatori che operano nei settori dei congressi, delle fiere, degli eventi, degli stabilimenti termali e dei parchi divertimento; c) per le prestazioni complessivamente rese da ogni prestatore in favore del medesimo utilizzatore, a compensi di importo non superiore a 2.500 euro.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Il libretto famiglia: viene utilizzato dalle famiglie e serve per il pagamento delle prestazioni occasionali rese da uno o più prestatori nell'ambito di: a) piccoli lavori domestici, compresi lavori di giardinaggio, di pulizia o di manutenzione; b) assistenza domiciliare ai bambini e alle persone anziane, ammalate o con disabilità; c) insegnamento privato supplementare. </a:t>
            </a:r>
          </a:p>
          <a:p>
            <a:r>
              <a:rPr lang="it-IT" dirty="0">
                <a:solidFill>
                  <a:schemeClr val="tx1"/>
                </a:solidFill>
              </a:rPr>
              <a:t>Il contratto di prestazione occasionale: viene utilizzato dalle imprese (utilizzatori).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>
                <a:solidFill>
                  <a:schemeClr val="tx1"/>
                </a:solidFill>
              </a:rPr>
              <a:t>* Fonti: art. 54 bis, </a:t>
            </a:r>
            <a:r>
              <a:rPr lang="it-IT" dirty="0" err="1">
                <a:solidFill>
                  <a:schemeClr val="tx1"/>
                </a:solidFill>
              </a:rPr>
              <a:t>d.l.</a:t>
            </a:r>
            <a:r>
              <a:rPr lang="it-IT" dirty="0">
                <a:solidFill>
                  <a:schemeClr val="tx1"/>
                </a:solidFill>
              </a:rPr>
              <a:t> n. 50 del 2017 in </a:t>
            </a:r>
          </a:p>
          <a:p>
            <a:pPr marL="0" indent="0">
              <a:buNone/>
            </a:pPr>
            <a:r>
              <a:rPr lang="it-IT" dirty="0">
                <a:solidFill>
                  <a:schemeClr val="tx1"/>
                </a:solidFill>
              </a:rPr>
              <a:t>https://www.normattiva.it/uri-res/N2Ls?urn:nir:stato:decreto.legge:2017;50</a:t>
            </a:r>
          </a:p>
        </p:txBody>
      </p:sp>
    </p:spTree>
    <p:extLst>
      <p:ext uri="{BB962C8B-B14F-4D97-AF65-F5344CB8AC3E}">
        <p14:creationId xmlns:p14="http://schemas.microsoft.com/office/powerpoint/2010/main" val="1310809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49691" y="624110"/>
            <a:ext cx="9539925" cy="73335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algn="ctr"/>
            <a:r>
              <a:rPr lang="it-IT" b="1" dirty="0"/>
              <a:t>I rapporti associativi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49691" y="1838227"/>
            <a:ext cx="9389097" cy="46379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dirty="0">
                <a:solidFill>
                  <a:schemeClr val="tx1"/>
                </a:solidFill>
              </a:rPr>
              <a:t>Differenza rispetto al lavoro subordinato o autonomo: le parti non si trovano in posizioni contrapposte ma hanno lo stesso interesse  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Il lavoro in cooperativa: il socio lavoratore tra rapporto associativo e rapporto di lavoro (l. 142 del 2001).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L’associazione in partecipazione: prima era possibile prestare un’attività lavorativa subordinata, utilizzando lo schema dell’associazione in partecipazione, oggi non è più possibile (art. 2549 c.c., 2° comma, c.c. «</a:t>
            </a:r>
            <a:r>
              <a:rPr lang="it-IT" i="1" dirty="0">
                <a:solidFill>
                  <a:schemeClr val="tx1"/>
                </a:solidFill>
              </a:rPr>
              <a:t>Nel caso in cui l'associato sia una persona fisica l'apporto di cui al primo comma non può consistere, nemmeno in parte, in una prestazione di lavoro</a:t>
            </a:r>
            <a:r>
              <a:rPr lang="it-IT" dirty="0">
                <a:solidFill>
                  <a:schemeClr val="tx1"/>
                </a:solidFill>
              </a:rPr>
              <a:t>»)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L’impresa familiare (art. 230 bis c.c.)</a:t>
            </a:r>
          </a:p>
          <a:p>
            <a:pPr algn="just"/>
            <a:r>
              <a:rPr lang="it-IT" dirty="0">
                <a:solidFill>
                  <a:schemeClr val="tx1"/>
                </a:solidFill>
              </a:rPr>
              <a:t>I rapporti associativi agricoli: mezzadria, colonia parziaria, soccida</a:t>
            </a:r>
            <a:r>
              <a:rPr lang="it-IT" dirty="0">
                <a:solidFill>
                  <a:schemeClr val="tx1"/>
                </a:solidFill>
                <a:sym typeface="Wingdings" panose="05000000000000000000" pitchFamily="2" charset="2"/>
              </a:rPr>
              <a:t> oggi quasi tutti trasformati in contratti d’affitto.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it-IT" dirty="0">
                <a:solidFill>
                  <a:schemeClr val="tx1"/>
                </a:solidFill>
                <a:sym typeface="Wingdings" panose="05000000000000000000" pitchFamily="2" charset="2"/>
              </a:rPr>
              <a:t>Fonti: L. 142 del 2001 in https://www.normattiva.it/uri-res/N2Ls?urn:nir:stato:legge:2001;142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255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40264" y="595829"/>
            <a:ext cx="9864348" cy="884179"/>
          </a:xfrm>
        </p:spPr>
        <p:txBody>
          <a:bodyPr/>
          <a:lstStyle/>
          <a:p>
            <a:pPr algn="ctr"/>
            <a:r>
              <a:rPr lang="it-IT" b="1" dirty="0"/>
              <a:t>Il lavoro gratuito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1093" y="1809946"/>
            <a:ext cx="9713519" cy="4101276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Generalità: la questione dell’ammissibilità nel nostro ordinamento di un contratto di lavoro subordinato gratuito (artt. 36 Cost. e 2094 c.c.). Il lavoro subordinato gratuito come contratto atipico (non rientra nella fattispecie di cui all’art. 2094 c.c.); la necessitò di una valutazione di </a:t>
            </a:r>
            <a:r>
              <a:rPr lang="it-IT" dirty="0" err="1"/>
              <a:t>meritevolezza</a:t>
            </a:r>
            <a:r>
              <a:rPr lang="it-IT" dirty="0"/>
              <a:t> degli interessi (art. 1322 c.c.)</a:t>
            </a:r>
          </a:p>
          <a:p>
            <a:pPr algn="just"/>
            <a:r>
              <a:rPr lang="it-IT" dirty="0"/>
              <a:t>Lavoro familiare: </a:t>
            </a:r>
            <a:r>
              <a:rPr lang="it-IT" dirty="0" err="1"/>
              <a:t>affectionis</a:t>
            </a:r>
            <a:r>
              <a:rPr lang="it-IT" dirty="0"/>
              <a:t> causa</a:t>
            </a:r>
          </a:p>
          <a:p>
            <a:pPr algn="just"/>
            <a:r>
              <a:rPr lang="it-IT" dirty="0"/>
              <a:t>Il volontariato (legge 266 del 1991): il fine di solidarietà</a:t>
            </a:r>
          </a:p>
          <a:p>
            <a:pPr algn="just"/>
            <a:r>
              <a:rPr lang="it-IT" dirty="0"/>
              <a:t>Il lavoro dei religiosi (presunzione di gratuità quando svolge l’attività a favore dell’ordine di appartenenza; presunzione di onerosità quando svolge l’attività a favore di terzi): </a:t>
            </a:r>
            <a:r>
              <a:rPr lang="it-IT" dirty="0" err="1"/>
              <a:t>religionis</a:t>
            </a:r>
            <a:r>
              <a:rPr lang="it-IT" dirty="0"/>
              <a:t> causa</a:t>
            </a:r>
          </a:p>
          <a:p>
            <a:pPr algn="just"/>
            <a:r>
              <a:rPr lang="it-IT" dirty="0"/>
              <a:t>I tirocini formativi e di orientamento: causa formativa</a:t>
            </a:r>
          </a:p>
          <a:p>
            <a:pPr marL="0" indent="0" algn="just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7482254"/>
      </p:ext>
    </p:extLst>
  </p:cSld>
  <p:clrMapOvr>
    <a:masterClrMapping/>
  </p:clrMapOvr>
</p:sld>
</file>

<file path=ppt/theme/theme1.xml><?xml version="1.0" encoding="utf-8"?>
<a:theme xmlns:a="http://schemas.openxmlformats.org/drawingml/2006/main" name="Filo">
  <a:themeElements>
    <a:clrScheme name="Fil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Fil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il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5210</TotalTime>
  <Words>1721</Words>
  <Application>Microsoft Office PowerPoint</Application>
  <PresentationFormat>Widescreen</PresentationFormat>
  <Paragraphs>71</Paragraphs>
  <Slides>12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Wingdings</vt:lpstr>
      <vt:lpstr>Wingdings 3</vt:lpstr>
      <vt:lpstr>Filo</vt:lpstr>
      <vt:lpstr>Presentazione standard di PowerPoint</vt:lpstr>
      <vt:lpstr>Lavoro subordinato e lavoro autonomo</vt:lpstr>
      <vt:lpstr>L’eterodirezione</vt:lpstr>
      <vt:lpstr>La qualificazione dei rapporti di lavoro</vt:lpstr>
      <vt:lpstr>Gli indici della subordinazione</vt:lpstr>
      <vt:lpstr>I contratti di lavoro non subordinati: il lavoro autonomo (contratto d’opera e contratto d’opera intellettuale)</vt:lpstr>
      <vt:lpstr>Il lavoro parasubordinato: le collaborazioni coordinate e continuative e le collaborazioni organizzate dal committente</vt:lpstr>
      <vt:lpstr>Presentazione standard di PowerPoint</vt:lpstr>
      <vt:lpstr>I lavoratori delle piattaforme digitali</vt:lpstr>
      <vt:lpstr> Il lavoro occasionale</vt:lpstr>
      <vt:lpstr>I rapporti associativi</vt:lpstr>
      <vt:lpstr>Il lavoro gratuito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MariaCristina</dc:creator>
  <cp:lastModifiedBy>MariaCristina</cp:lastModifiedBy>
  <cp:revision>69</cp:revision>
  <dcterms:created xsi:type="dcterms:W3CDTF">2024-09-20T06:44:57Z</dcterms:created>
  <dcterms:modified xsi:type="dcterms:W3CDTF">2024-10-23T12:20:37Z</dcterms:modified>
</cp:coreProperties>
</file>