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7" r:id="rId3"/>
    <p:sldId id="328" r:id="rId4"/>
    <p:sldId id="288" r:id="rId5"/>
    <p:sldId id="330" r:id="rId6"/>
    <p:sldId id="327" r:id="rId7"/>
    <p:sldId id="329" r:id="rId8"/>
    <p:sldId id="331" r:id="rId9"/>
    <p:sldId id="289" r:id="rId10"/>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85" d="100"/>
          <a:sy n="85" d="100"/>
        </p:scale>
        <p:origin x="590"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11288" y="-8468"/>
            <a:ext cx="12226405"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Freeform 28"/>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lumMod val="75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it-IT"/>
              <a:t>Fare clic per modificare lo stile del titolo</a:t>
            </a:r>
            <a:endParaRPr lang="en-US"/>
          </a:p>
        </p:txBody>
      </p:sp>
      <p:sp>
        <p:nvSpPr>
          <p:cNvPr id="3" name="Subtitle 2"/>
          <p:cNvSpPr>
            <a:spLocks noGrp="1"/>
          </p:cNvSpPr>
          <p:nvPr>
            <p:ph type="subTitle" idx="1"/>
          </p:nvPr>
        </p:nvSpPr>
        <p:spPr>
          <a:xfrm>
            <a:off x="1507461" y="4050835"/>
            <a:ext cx="776895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889284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it-IT"/>
              <a:t>Fare clic per modificare lo stile del titolo</a:t>
            </a:r>
            <a:endParaRPr lang="en-US"/>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535262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it-IT"/>
              <a:t>Fare clic per modificare lo stile del titolo</a:t>
            </a:r>
            <a:endParaRPr lang="en-US"/>
          </a:p>
        </p:txBody>
      </p:sp>
      <p:sp>
        <p:nvSpPr>
          <p:cNvPr id="3" name="Text Placeholder 2"/>
          <p:cNvSpPr>
            <a:spLocks noGrp="1"/>
          </p:cNvSpPr>
          <p:nvPr>
            <p:ph type="body" idx="1"/>
          </p:nvPr>
        </p:nvSpPr>
        <p:spPr>
          <a:xfrm>
            <a:off x="812798" y="4527448"/>
            <a:ext cx="8463620" cy="860400"/>
          </a:xfrm>
        </p:spPr>
        <p:txBody>
          <a:bodyPr anchor="t"/>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955992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it-IT"/>
              <a:t>Fare clic per modificare lo stile del titolo</a:t>
            </a:r>
            <a:endParaRPr lang="en-US"/>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Date Placeholder 4"/>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812343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it-IT"/>
              <a:t>Fare clic per modificare lo stile del titolo</a:t>
            </a:r>
            <a:endParaRPr lang="en-US"/>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Date Placeholder 6"/>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214605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it-IT"/>
              <a:t>Fare clic per modificare lo stile del titolo</a:t>
            </a:r>
            <a:endParaRPr lang="en-US"/>
          </a:p>
        </p:txBody>
      </p:sp>
      <p:sp>
        <p:nvSpPr>
          <p:cNvPr id="3" name="Date Placeholder 2"/>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2824284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739120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it-IT"/>
              <a:t>Fare clic per modificare lo stile del titolo</a:t>
            </a:r>
            <a:endParaRPr lang="en-US"/>
          </a:p>
        </p:txBody>
      </p:sp>
      <p:sp>
        <p:nvSpPr>
          <p:cNvPr id="3" name="Content Placeholder 2"/>
          <p:cNvSpPr>
            <a:spLocks noGrp="1"/>
          </p:cNvSpPr>
          <p:nvPr>
            <p:ph idx="1"/>
          </p:nvPr>
        </p:nvSpPr>
        <p:spPr>
          <a:xfrm>
            <a:off x="4761701" y="514926"/>
            <a:ext cx="4514716" cy="552643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267092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it-IT"/>
              <a:t>Fare clic per modificare lo stile del titolo</a:t>
            </a:r>
            <a:endParaRPr lang="en-US"/>
          </a:p>
        </p:txBody>
      </p:sp>
      <p:sp>
        <p:nvSpPr>
          <p:cNvPr id="3" name="Picture Placeholder 2"/>
          <p:cNvSpPr>
            <a:spLocks noGrp="1" noChangeAspect="1"/>
          </p:cNvSpPr>
          <p:nvPr>
            <p:ph type="pic" idx="1"/>
          </p:nvPr>
        </p:nvSpPr>
        <p:spPr>
          <a:xfrm>
            <a:off x="812799" y="609600"/>
            <a:ext cx="8463619"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3270163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it-IT"/>
              <a:t>Fare clic per modificare lo stile del titolo</a:t>
            </a:r>
            <a:endParaRPr lang="en-US"/>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32152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
        <p:nvSpPr>
          <p:cNvPr id="24" name="TextBox 23"/>
          <p:cNvSpPr txBox="1"/>
          <p:nvPr/>
        </p:nvSpPr>
        <p:spPr>
          <a:xfrm>
            <a:off x="643615" y="790378"/>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996933" y="2886556"/>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474438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it-IT"/>
              <a:t>Fare clic per modificare lo stile del titolo</a:t>
            </a:r>
            <a:endParaRPr lang="en-US"/>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4249824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
        <p:nvSpPr>
          <p:cNvPr id="24" name="TextBox 23"/>
          <p:cNvSpPr txBox="1"/>
          <p:nvPr/>
        </p:nvSpPr>
        <p:spPr>
          <a:xfrm>
            <a:off x="643615" y="790378"/>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996933" y="2886556"/>
            <a:ext cx="60975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2296607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it-IT"/>
              <a:t>Fare clic per modificare lo stile del titolo</a:t>
            </a:r>
            <a:endParaRPr lang="en-US"/>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7477776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Vertical Text Placeholder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446975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it-IT"/>
              <a:t>Fare clic per modificare lo stile del titolo</a:t>
            </a:r>
            <a:endParaRPr lang="en-US"/>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1486BB65-421A-49FE-A263-0B7C9DBDB33E}" type="datetimeFigureOut">
              <a:rPr lang="it-IT" smtClean="0"/>
              <a:pPr/>
              <a:t>15/11/2024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F782C33-8A5B-456B-ACD7-DC76D2AF8282}" type="slidenum">
              <a:rPr lang="it-IT" smtClean="0"/>
              <a:pPr/>
              <a:t>‹N›</a:t>
            </a:fld>
            <a:endParaRPr lang="it-IT"/>
          </a:p>
        </p:txBody>
      </p:sp>
    </p:spTree>
    <p:extLst>
      <p:ext uri="{BB962C8B-B14F-4D97-AF65-F5344CB8AC3E}">
        <p14:creationId xmlns:p14="http://schemas.microsoft.com/office/powerpoint/2010/main" val="1129986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17" name="Group 16"/>
          <p:cNvGrpSpPr/>
          <p:nvPr/>
        </p:nvGrpSpPr>
        <p:grpSpPr>
          <a:xfrm>
            <a:off x="-11289" y="-8468"/>
            <a:ext cx="12226407" cy="6874935"/>
            <a:chOff x="-8467" y="-8468"/>
            <a:chExt cx="9169805" cy="6874935"/>
          </a:xfrm>
        </p:grpSpPr>
        <p:cxnSp>
          <p:nvCxnSpPr>
            <p:cNvPr id="7" name="Straight Connector 6"/>
            <p:cNvCxnSpPr/>
            <p:nvPr/>
          </p:nvCxnSpPr>
          <p:spPr>
            <a:xfrm flipV="1">
              <a:off x="5130830" y="4175605"/>
              <a:ext cx="4022475" cy="2682396"/>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7042707"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9" name="Freeform 8"/>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812800" y="609600"/>
            <a:ext cx="8463617" cy="1320800"/>
          </a:xfrm>
          <a:prstGeom prst="rect">
            <a:avLst/>
          </a:prstGeom>
        </p:spPr>
        <p:txBody>
          <a:bodyPr vert="horz" lIns="91440" tIns="45720" rIns="91440" bIns="45720" rtlCol="0" anchor="t">
            <a:normAutofit/>
          </a:bodyPr>
          <a:lstStyle/>
          <a:p>
            <a:r>
              <a:rPr lang="it-IT"/>
              <a:t>Fare clic per modificare lo stile del titolo</a:t>
            </a:r>
            <a:endParaRPr lang="en-US"/>
          </a:p>
        </p:txBody>
      </p:sp>
      <p:sp>
        <p:nvSpPr>
          <p:cNvPr id="3" name="Text Placeholder 2"/>
          <p:cNvSpPr>
            <a:spLocks noGrp="1"/>
          </p:cNvSpPr>
          <p:nvPr>
            <p:ph type="body" idx="1"/>
          </p:nvPr>
        </p:nvSpPr>
        <p:spPr>
          <a:xfrm>
            <a:off x="812799" y="2160590"/>
            <a:ext cx="8463619" cy="388077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2"/>
          </p:nvPr>
        </p:nvSpPr>
        <p:spPr>
          <a:xfrm>
            <a:off x="7207011" y="6041364"/>
            <a:ext cx="912176"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486BB65-421A-49FE-A263-0B7C9DBDB33E}" type="datetimeFigureOut">
              <a:rPr lang="it-IT" smtClean="0"/>
              <a:pPr/>
              <a:t>15/11/2024</a:t>
            </a:fld>
            <a:endParaRPr lang="it-IT"/>
          </a:p>
        </p:txBody>
      </p:sp>
      <p:sp>
        <p:nvSpPr>
          <p:cNvPr id="5" name="Footer Placeholder 4"/>
          <p:cNvSpPr>
            <a:spLocks noGrp="1"/>
          </p:cNvSpPr>
          <p:nvPr>
            <p:ph type="ftr" sz="quarter" idx="3"/>
          </p:nvPr>
        </p:nvSpPr>
        <p:spPr>
          <a:xfrm>
            <a:off x="812799" y="6041364"/>
            <a:ext cx="6163964"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592902" y="6041364"/>
            <a:ext cx="683517" cy="365125"/>
          </a:xfrm>
          <a:prstGeom prst="rect">
            <a:avLst/>
          </a:prstGeom>
        </p:spPr>
        <p:txBody>
          <a:bodyPr vert="horz" lIns="91440" tIns="45720" rIns="91440" bIns="45720" rtlCol="0" anchor="ctr"/>
          <a:lstStyle>
            <a:lvl1pPr algn="r">
              <a:defRPr sz="900">
                <a:solidFill>
                  <a:schemeClr val="accent1"/>
                </a:solidFill>
              </a:defRPr>
            </a:lvl1pPr>
          </a:lstStyle>
          <a:p>
            <a:fld id="{8F782C33-8A5B-456B-ACD7-DC76D2AF8282}" type="slidenum">
              <a:rPr lang="it-IT" smtClean="0"/>
              <a:pPr/>
              <a:t>‹N›</a:t>
            </a:fld>
            <a:endParaRPr lang="it-IT"/>
          </a:p>
        </p:txBody>
      </p:sp>
    </p:spTree>
    <p:extLst>
      <p:ext uri="{BB962C8B-B14F-4D97-AF65-F5344CB8AC3E}">
        <p14:creationId xmlns:p14="http://schemas.microsoft.com/office/powerpoint/2010/main" val="305387173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2404739" y="3839066"/>
            <a:ext cx="7560840" cy="1752600"/>
          </a:xfrm>
        </p:spPr>
        <p:txBody>
          <a:bodyPr>
            <a:normAutofit/>
          </a:bodyPr>
          <a:lstStyle/>
          <a:p>
            <a:pPr algn="r"/>
            <a:r>
              <a:rPr lang="it-IT" sz="2000" b="1" dirty="0"/>
              <a:t>Prof. Maria Cristina Cataudella</a:t>
            </a:r>
          </a:p>
          <a:p>
            <a:pPr algn="r"/>
            <a:r>
              <a:rPr lang="it-IT" sz="2000" b="1" dirty="0"/>
              <a:t>Canali Giurista d’impresa e Professione e Lavoro</a:t>
            </a:r>
          </a:p>
          <a:p>
            <a:pPr algn="r"/>
            <a:r>
              <a:rPr lang="it-IT" sz="2000" b="1" dirty="0"/>
              <a:t>A.A. 2024-2025</a:t>
            </a:r>
          </a:p>
          <a:p>
            <a:pPr algn="r"/>
            <a:r>
              <a:rPr lang="it-IT" sz="2000" b="1" dirty="0"/>
              <a:t>IV Parte</a:t>
            </a:r>
          </a:p>
        </p:txBody>
      </p:sp>
      <p:sp>
        <p:nvSpPr>
          <p:cNvPr id="4" name="Rettangolo 3"/>
          <p:cNvSpPr/>
          <p:nvPr/>
        </p:nvSpPr>
        <p:spPr>
          <a:xfrm>
            <a:off x="1991545" y="764705"/>
            <a:ext cx="8917345" cy="2585323"/>
          </a:xfrm>
          <a:prstGeom prst="rect">
            <a:avLst/>
          </a:prstGeom>
          <a:noFill/>
        </p:spPr>
        <p:txBody>
          <a:bodyPr wrap="square" lIns="91440" tIns="45720" rIns="91440" bIns="45720">
            <a:spAutoFit/>
          </a:bodyPr>
          <a:lstStyle/>
          <a:p>
            <a:pPr algn="ctr"/>
            <a:r>
              <a:rPr lang="it-IT" sz="5400" b="1" dirty="0">
                <a:ln w="10541" cmpd="sng">
                  <a:solidFill>
                    <a:srgbClr val="90C226">
                      <a:shade val="88000"/>
                      <a:satMod val="110000"/>
                    </a:srgbClr>
                  </a:solidFill>
                  <a:prstDash val="solid"/>
                </a:ln>
                <a:gradFill>
                  <a:gsLst>
                    <a:gs pos="0">
                      <a:srgbClr val="90C226">
                        <a:tint val="40000"/>
                        <a:satMod val="250000"/>
                      </a:srgbClr>
                    </a:gs>
                    <a:gs pos="9000">
                      <a:srgbClr val="90C226">
                        <a:tint val="52000"/>
                        <a:satMod val="300000"/>
                      </a:srgbClr>
                    </a:gs>
                    <a:gs pos="50000">
                      <a:srgbClr val="90C226">
                        <a:shade val="20000"/>
                        <a:satMod val="300000"/>
                      </a:srgbClr>
                    </a:gs>
                    <a:gs pos="79000">
                      <a:srgbClr val="90C226">
                        <a:tint val="52000"/>
                        <a:satMod val="300000"/>
                      </a:srgbClr>
                    </a:gs>
                    <a:gs pos="100000">
                      <a:srgbClr val="90C226">
                        <a:tint val="40000"/>
                        <a:satMod val="250000"/>
                      </a:srgbClr>
                    </a:gs>
                  </a:gsLst>
                  <a:lin ang="5400000"/>
                </a:gradFill>
                <a:latin typeface="Trebuchet MS" panose="020B0603020202020204"/>
              </a:rPr>
              <a:t>DIRITTO DEL LAVORO</a:t>
            </a:r>
          </a:p>
          <a:p>
            <a:pPr algn="ctr"/>
            <a:r>
              <a:rPr lang="it-IT" sz="5400" b="1" dirty="0">
                <a:ln w="10541" cmpd="sng">
                  <a:solidFill>
                    <a:srgbClr val="90C226">
                      <a:shade val="88000"/>
                      <a:satMod val="110000"/>
                    </a:srgbClr>
                  </a:solidFill>
                  <a:prstDash val="solid"/>
                </a:ln>
                <a:gradFill>
                  <a:gsLst>
                    <a:gs pos="0">
                      <a:srgbClr val="90C226">
                        <a:tint val="40000"/>
                        <a:satMod val="250000"/>
                      </a:srgbClr>
                    </a:gs>
                    <a:gs pos="9000">
                      <a:srgbClr val="90C226">
                        <a:tint val="52000"/>
                        <a:satMod val="300000"/>
                      </a:srgbClr>
                    </a:gs>
                    <a:gs pos="50000">
                      <a:srgbClr val="90C226">
                        <a:shade val="20000"/>
                        <a:satMod val="300000"/>
                      </a:srgbClr>
                    </a:gs>
                    <a:gs pos="79000">
                      <a:srgbClr val="90C226">
                        <a:tint val="52000"/>
                        <a:satMod val="300000"/>
                      </a:srgbClr>
                    </a:gs>
                    <a:gs pos="100000">
                      <a:srgbClr val="90C226">
                        <a:tint val="40000"/>
                        <a:satMod val="250000"/>
                      </a:srgbClr>
                    </a:gs>
                  </a:gsLst>
                  <a:lin ang="5400000"/>
                </a:gradFill>
                <a:latin typeface="Trebuchet MS" panose="020B0603020202020204"/>
              </a:rPr>
              <a:t>I poteri del datore di lavoro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a:t>I poteri del datore di lavoro. </a:t>
            </a:r>
          </a:p>
        </p:txBody>
      </p:sp>
      <p:sp>
        <p:nvSpPr>
          <p:cNvPr id="3" name="Segnaposto contenuto 2"/>
          <p:cNvSpPr>
            <a:spLocks noGrp="1"/>
          </p:cNvSpPr>
          <p:nvPr>
            <p:ph idx="1"/>
          </p:nvPr>
        </p:nvSpPr>
        <p:spPr>
          <a:xfrm>
            <a:off x="2133599" y="1498863"/>
            <a:ext cx="6347714" cy="4542501"/>
          </a:xfrm>
        </p:spPr>
        <p:txBody>
          <a:bodyPr>
            <a:normAutofit/>
          </a:bodyPr>
          <a:lstStyle/>
          <a:p>
            <a:pPr marL="0" indent="0">
              <a:buNone/>
            </a:pPr>
            <a:endParaRPr lang="it-IT" sz="2800" dirty="0"/>
          </a:p>
          <a:p>
            <a:pPr>
              <a:buAutoNum type="alphaLcParenR"/>
            </a:pPr>
            <a:r>
              <a:rPr lang="it-IT" sz="2800" dirty="0"/>
              <a:t>Il potere direttivo </a:t>
            </a:r>
          </a:p>
          <a:p>
            <a:pPr>
              <a:buAutoNum type="alphaLcParenR"/>
            </a:pPr>
            <a:r>
              <a:rPr lang="it-IT" sz="2800" dirty="0"/>
              <a:t>Il potere organizzativo (strettamente collegato a quello direttivo)</a:t>
            </a:r>
          </a:p>
          <a:p>
            <a:pPr>
              <a:buAutoNum type="alphaLcParenR"/>
            </a:pPr>
            <a:r>
              <a:rPr lang="it-IT" sz="2800" dirty="0"/>
              <a:t>Il potere di controllo </a:t>
            </a:r>
          </a:p>
          <a:p>
            <a:pPr>
              <a:buAutoNum type="alphaLcParenR"/>
            </a:pPr>
            <a:r>
              <a:rPr lang="it-IT" sz="2800" dirty="0"/>
              <a:t>Il potere disciplinare</a:t>
            </a:r>
          </a:p>
        </p:txBody>
      </p:sp>
    </p:spTree>
    <p:extLst>
      <p:ext uri="{BB962C8B-B14F-4D97-AF65-F5344CB8AC3E}">
        <p14:creationId xmlns:p14="http://schemas.microsoft.com/office/powerpoint/2010/main" val="10222306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DB43497-E48D-4A5B-854E-16A5CA639DB9}"/>
              </a:ext>
            </a:extLst>
          </p:cNvPr>
          <p:cNvSpPr>
            <a:spLocks noGrp="1"/>
          </p:cNvSpPr>
          <p:nvPr>
            <p:ph type="title"/>
          </p:nvPr>
        </p:nvSpPr>
        <p:spPr>
          <a:xfrm>
            <a:off x="2133600" y="609600"/>
            <a:ext cx="6347713" cy="917542"/>
          </a:xfrm>
        </p:spPr>
        <p:txBody>
          <a:bodyPr/>
          <a:lstStyle/>
          <a:p>
            <a:pPr algn="ctr"/>
            <a:r>
              <a:rPr lang="it-IT" b="1" dirty="0"/>
              <a:t>Il potere direttivo</a:t>
            </a:r>
            <a:endParaRPr lang="it-IT" dirty="0"/>
          </a:p>
        </p:txBody>
      </p:sp>
      <p:sp>
        <p:nvSpPr>
          <p:cNvPr id="3" name="Segnaposto contenuto 2">
            <a:extLst>
              <a:ext uri="{FF2B5EF4-FFF2-40B4-BE49-F238E27FC236}">
                <a16:creationId xmlns:a16="http://schemas.microsoft.com/office/drawing/2014/main" id="{45AA7B6C-2FEA-4A88-B7D2-B83D4AC5E049}"/>
              </a:ext>
            </a:extLst>
          </p:cNvPr>
          <p:cNvSpPr>
            <a:spLocks noGrp="1"/>
          </p:cNvSpPr>
          <p:nvPr>
            <p:ph idx="1"/>
          </p:nvPr>
        </p:nvSpPr>
        <p:spPr/>
        <p:txBody>
          <a:bodyPr/>
          <a:lstStyle/>
          <a:p>
            <a:pPr marL="0" indent="0" algn="just">
              <a:buNone/>
            </a:pPr>
            <a:r>
              <a:rPr lang="it-IT" dirty="0"/>
              <a:t>Il potere direttivo ha la sua fonte:</a:t>
            </a:r>
          </a:p>
          <a:p>
            <a:pPr algn="just">
              <a:buFontTx/>
              <a:buChar char="-"/>
            </a:pPr>
            <a:r>
              <a:rPr lang="it-IT" dirty="0"/>
              <a:t>nell’art. 2094 c.c.: il lavoratore svolge la sua prestazione alle dipendenze e sotto la direzione dell’imprenditore (c.d. eterodirezione)</a:t>
            </a:r>
          </a:p>
          <a:p>
            <a:pPr algn="just">
              <a:buFontTx/>
              <a:buChar char="-"/>
            </a:pPr>
            <a:r>
              <a:rPr lang="it-IT" dirty="0"/>
              <a:t>nell’art. 2104, 2° comma, c.c.: il lavoratore «</a:t>
            </a:r>
            <a:r>
              <a:rPr lang="it-IT" i="1" dirty="0"/>
              <a:t>deve inoltre osservare le disposizioni per l'esecuzione e per la disciplina del lavoro impartite dall'imprenditore e dai collaboratori di questo dai quali gerarchicamente dipende» </a:t>
            </a:r>
            <a:endParaRPr lang="it-IT" dirty="0"/>
          </a:p>
        </p:txBody>
      </p:sp>
    </p:spTree>
    <p:extLst>
      <p:ext uri="{BB962C8B-B14F-4D97-AF65-F5344CB8AC3E}">
        <p14:creationId xmlns:p14="http://schemas.microsoft.com/office/powerpoint/2010/main" val="1488915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85914" y="656735"/>
            <a:ext cx="6881567" cy="992957"/>
          </a:xfrm>
        </p:spPr>
        <p:txBody>
          <a:bodyPr/>
          <a:lstStyle/>
          <a:p>
            <a:pPr algn="ctr"/>
            <a:r>
              <a:rPr lang="it-IT" b="1" dirty="0"/>
              <a:t>Il potere di controllo</a:t>
            </a:r>
          </a:p>
        </p:txBody>
      </p:sp>
      <p:sp>
        <p:nvSpPr>
          <p:cNvPr id="3" name="Segnaposto contenuto 2"/>
          <p:cNvSpPr>
            <a:spLocks noGrp="1"/>
          </p:cNvSpPr>
          <p:nvPr>
            <p:ph idx="1"/>
          </p:nvPr>
        </p:nvSpPr>
        <p:spPr>
          <a:xfrm>
            <a:off x="2133599" y="1904215"/>
            <a:ext cx="6658467" cy="4137149"/>
          </a:xfrm>
        </p:spPr>
        <p:txBody>
          <a:bodyPr>
            <a:normAutofit fontScale="92500"/>
          </a:bodyPr>
          <a:lstStyle/>
          <a:p>
            <a:pPr marL="0" indent="0" algn="just">
              <a:buNone/>
            </a:pPr>
            <a:r>
              <a:rPr lang="it-IT" b="1" dirty="0"/>
              <a:t>Il potere di controllo sull’attività lavorativa rientra nel potere direttivo ed è  propedeutico all’esercizio del potere disciplinare. </a:t>
            </a:r>
          </a:p>
          <a:p>
            <a:pPr marL="0" indent="0" algn="just">
              <a:buNone/>
            </a:pPr>
            <a:r>
              <a:rPr lang="it-IT" b="1" dirty="0"/>
              <a:t>I soggetti che possono controllare l’attività lavorativa sono: il datore di lavoro, i superiori gerarchici del lavoratore, altri soggetti incaricati dal datore di lavoro, il cui nominativo deve essere conosciuto preventivamente dal lavoratore. </a:t>
            </a:r>
          </a:p>
          <a:p>
            <a:pPr marL="0" indent="0" algn="just">
              <a:buNone/>
            </a:pPr>
            <a:r>
              <a:rPr lang="it-IT" b="1" dirty="0"/>
              <a:t>Lo Statuto dei lavoratori fissa dei limiti rigorosi al controllo sullo svolgimento della prestazione di lavoro: </a:t>
            </a:r>
          </a:p>
          <a:p>
            <a:r>
              <a:rPr lang="it-IT" b="1" dirty="0"/>
              <a:t>sono vietati i controlli occulti (art. 3 St. Lav.); </a:t>
            </a:r>
          </a:p>
          <a:p>
            <a:r>
              <a:rPr lang="it-IT" b="1" dirty="0"/>
              <a:t>sono vietati i controlli da parte di guardie giurate (art. 2 St. Lav.), che possono risultare eccessivamente intimidatori; </a:t>
            </a:r>
          </a:p>
          <a:p>
            <a:r>
              <a:rPr lang="it-IT" b="1" dirty="0"/>
              <a:t>sono vietati i controlli a distanza (art. 4 St. Lav.)</a:t>
            </a:r>
          </a:p>
        </p:txBody>
      </p:sp>
    </p:spTree>
    <p:extLst>
      <p:ext uri="{BB962C8B-B14F-4D97-AF65-F5344CB8AC3E}">
        <p14:creationId xmlns:p14="http://schemas.microsoft.com/office/powerpoint/2010/main" val="1058352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C9CBD89B-06B0-4910-832D-54F2A5413342}"/>
              </a:ext>
            </a:extLst>
          </p:cNvPr>
          <p:cNvSpPr>
            <a:spLocks noGrp="1"/>
          </p:cNvSpPr>
          <p:nvPr>
            <p:ph idx="1"/>
          </p:nvPr>
        </p:nvSpPr>
        <p:spPr>
          <a:xfrm>
            <a:off x="2627243" y="675862"/>
            <a:ext cx="6202018" cy="5365502"/>
          </a:xfrm>
        </p:spPr>
        <p:txBody>
          <a:bodyPr>
            <a:normAutofit/>
          </a:bodyPr>
          <a:lstStyle/>
          <a:p>
            <a:pPr marL="0" indent="0" algn="just">
              <a:buNone/>
            </a:pPr>
            <a:r>
              <a:rPr lang="it-IT" b="1" dirty="0"/>
              <a:t>Sono invece ammessi dalla legge i controlli sul patrimonio aziendale effettuati attraverso: guardie giurate (art. 2 St. Lav.);. impianti audiovisivi  e altri strumenti di controllo a distanza (art. 4 St. Lav.); visite personali di controllo (art. 6 St. Lav.). </a:t>
            </a:r>
          </a:p>
          <a:p>
            <a:pPr marL="0" indent="0" algn="just">
              <a:buNone/>
            </a:pPr>
            <a:r>
              <a:rPr lang="it-IT" b="1" dirty="0"/>
              <a:t>Questi controlli sono generalmente subordinati ad accordi tra il datore di lavoro e le rappresentanze sindacali.</a:t>
            </a:r>
          </a:p>
          <a:p>
            <a:pPr marL="0" indent="0" algn="just">
              <a:buNone/>
            </a:pPr>
            <a:r>
              <a:rPr lang="it-IT" b="1" dirty="0"/>
              <a:t>E’ altresì prevista dalla legge la possibilità di effettuare  controlli sanitari sulla malattia del lavoratore (in caso di assenza del lavoratore per malattia) e sulla sua idoneità fisica (art. 5 St. Lav.). Questi controlli non possono essere effettuati direttamente dal datore di lavoro ma solo attraverso strutture pubbliche.</a:t>
            </a:r>
          </a:p>
          <a:p>
            <a:pPr marL="0" indent="0">
              <a:buNone/>
            </a:pPr>
            <a:endParaRPr lang="it-IT" dirty="0"/>
          </a:p>
        </p:txBody>
      </p:sp>
    </p:spTree>
    <p:extLst>
      <p:ext uri="{BB962C8B-B14F-4D97-AF65-F5344CB8AC3E}">
        <p14:creationId xmlns:p14="http://schemas.microsoft.com/office/powerpoint/2010/main" val="3490510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1937F8-8050-4A7D-84BD-44EC4A5A2300}"/>
              </a:ext>
            </a:extLst>
          </p:cNvPr>
          <p:cNvSpPr>
            <a:spLocks noGrp="1"/>
          </p:cNvSpPr>
          <p:nvPr>
            <p:ph type="title"/>
          </p:nvPr>
        </p:nvSpPr>
        <p:spPr>
          <a:xfrm>
            <a:off x="2133600" y="609601"/>
            <a:ext cx="6347713" cy="804421"/>
          </a:xfrm>
        </p:spPr>
        <p:txBody>
          <a:bodyPr/>
          <a:lstStyle/>
          <a:p>
            <a:pPr algn="ctr"/>
            <a:r>
              <a:rPr lang="it-IT" dirty="0"/>
              <a:t>Obbligo di diligenza</a:t>
            </a:r>
          </a:p>
        </p:txBody>
      </p:sp>
      <p:sp>
        <p:nvSpPr>
          <p:cNvPr id="3" name="Segnaposto contenuto 2">
            <a:extLst>
              <a:ext uri="{FF2B5EF4-FFF2-40B4-BE49-F238E27FC236}">
                <a16:creationId xmlns:a16="http://schemas.microsoft.com/office/drawing/2014/main" id="{DDB7B5EA-230E-4BFF-BBC9-8BE0A67A577B}"/>
              </a:ext>
            </a:extLst>
          </p:cNvPr>
          <p:cNvSpPr>
            <a:spLocks noGrp="1"/>
          </p:cNvSpPr>
          <p:nvPr>
            <p:ph idx="1"/>
          </p:nvPr>
        </p:nvSpPr>
        <p:spPr>
          <a:xfrm>
            <a:off x="2133599" y="1706253"/>
            <a:ext cx="6347714" cy="4335111"/>
          </a:xfrm>
        </p:spPr>
        <p:txBody>
          <a:bodyPr>
            <a:normAutofit/>
          </a:bodyPr>
          <a:lstStyle/>
          <a:p>
            <a:pPr marL="0" indent="0" algn="just">
              <a:buNone/>
            </a:pPr>
            <a:r>
              <a:rPr lang="it-IT" dirty="0"/>
              <a:t>Il lavoratore deve eseguire la sua prestazione con diligenza e fedeltà.</a:t>
            </a:r>
          </a:p>
          <a:p>
            <a:pPr marL="0" indent="0" algn="just">
              <a:buNone/>
            </a:pPr>
            <a:endParaRPr lang="it-IT" dirty="0"/>
          </a:p>
          <a:p>
            <a:pPr marL="0" indent="0" algn="just">
              <a:buNone/>
            </a:pPr>
            <a:r>
              <a:rPr lang="it-IT" dirty="0"/>
              <a:t>Obbligo di diligenza: «Il prestatore di lavoro deve usare la diligenza richiesta dalla natura della prestazione dovuta, dall'interesse dell‘impresa e da quello superiore della produzione nazionale» (art. 2104 c.c., 1° comma, c.c.)</a:t>
            </a:r>
          </a:p>
          <a:p>
            <a:pPr algn="just"/>
            <a:endParaRPr lang="it-IT" dirty="0"/>
          </a:p>
        </p:txBody>
      </p:sp>
    </p:spTree>
    <p:extLst>
      <p:ext uri="{BB962C8B-B14F-4D97-AF65-F5344CB8AC3E}">
        <p14:creationId xmlns:p14="http://schemas.microsoft.com/office/powerpoint/2010/main" val="2837758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67ECAA-3CBC-4548-8E76-2CF670A62FE2}"/>
              </a:ext>
            </a:extLst>
          </p:cNvPr>
          <p:cNvSpPr>
            <a:spLocks noGrp="1"/>
          </p:cNvSpPr>
          <p:nvPr>
            <p:ph type="title"/>
          </p:nvPr>
        </p:nvSpPr>
        <p:spPr>
          <a:xfrm>
            <a:off x="2133600" y="609601"/>
            <a:ext cx="6347713" cy="879835"/>
          </a:xfrm>
        </p:spPr>
        <p:txBody>
          <a:bodyPr/>
          <a:lstStyle/>
          <a:p>
            <a:pPr algn="ctr"/>
            <a:r>
              <a:rPr lang="it-IT" dirty="0"/>
              <a:t>Obbligo di fedeltà</a:t>
            </a:r>
          </a:p>
        </p:txBody>
      </p:sp>
      <p:sp>
        <p:nvSpPr>
          <p:cNvPr id="3" name="Segnaposto contenuto 2">
            <a:extLst>
              <a:ext uri="{FF2B5EF4-FFF2-40B4-BE49-F238E27FC236}">
                <a16:creationId xmlns:a16="http://schemas.microsoft.com/office/drawing/2014/main" id="{EACF0E34-0F94-4E73-B92C-34273F4568E1}"/>
              </a:ext>
            </a:extLst>
          </p:cNvPr>
          <p:cNvSpPr>
            <a:spLocks noGrp="1"/>
          </p:cNvSpPr>
          <p:nvPr>
            <p:ph idx="1"/>
          </p:nvPr>
        </p:nvSpPr>
        <p:spPr>
          <a:xfrm>
            <a:off x="1985913" y="1706253"/>
            <a:ext cx="6853287" cy="4335111"/>
          </a:xfrm>
        </p:spPr>
        <p:txBody>
          <a:bodyPr>
            <a:normAutofit lnSpcReduction="10000"/>
          </a:bodyPr>
          <a:lstStyle/>
          <a:p>
            <a:pPr marL="0" indent="0" algn="just">
              <a:buNone/>
            </a:pPr>
            <a:r>
              <a:rPr lang="it-IT" dirty="0"/>
              <a:t>L’obbligo di fedeltà si concretizza in due comportamenti:</a:t>
            </a:r>
          </a:p>
          <a:p>
            <a:pPr algn="just">
              <a:buAutoNum type="alphaUcParenR"/>
            </a:pPr>
            <a:r>
              <a:rPr lang="it-IT" dirty="0"/>
              <a:t>il divieto di concorrenza: «Il prestatore di lavoro non deve trattare affari, per conto proprio o di terzi, in concorrenza con l'imprenditore (…)» (I parte) </a:t>
            </a:r>
          </a:p>
          <a:p>
            <a:pPr algn="just">
              <a:buAutoNum type="alphaUcParenR"/>
            </a:pPr>
            <a:r>
              <a:rPr lang="it-IT" dirty="0"/>
              <a:t>l’obbligo di riservatezza «(…) né divulgare notizie attinenti all'organizzazione e ai metodi di produzione dell'impresa, o farne uso in modo da poter recare ad essa pregiudizio»(II parte). </a:t>
            </a:r>
          </a:p>
          <a:p>
            <a:pPr marL="0" indent="0" algn="just">
              <a:buNone/>
            </a:pPr>
            <a:r>
              <a:rPr lang="it-IT" dirty="0"/>
              <a:t>Secondo una parte della giurisprudenza prevalente il contenuto dell’obbligo di fedeltà sarebbe più ampio, e  non circoscritto alle sole condotte previste dall’art. 2105 c.c.  </a:t>
            </a:r>
          </a:p>
          <a:p>
            <a:pPr marL="0" indent="0" algn="just">
              <a:buNone/>
            </a:pPr>
            <a:r>
              <a:rPr lang="it-IT" dirty="0"/>
              <a:t>L’obbligo di fedeltà dura finché dura il rapporto di lavoro mentre l’obbligo di riservatezza perdura anche una volta cessato il rapporto di lavoro.</a:t>
            </a:r>
          </a:p>
          <a:p>
            <a:endParaRPr lang="it-IT" dirty="0"/>
          </a:p>
        </p:txBody>
      </p:sp>
    </p:spTree>
    <p:extLst>
      <p:ext uri="{BB962C8B-B14F-4D97-AF65-F5344CB8AC3E}">
        <p14:creationId xmlns:p14="http://schemas.microsoft.com/office/powerpoint/2010/main" val="3688978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7A7524A-F135-4ACA-81C7-73D9F4D71FCC}"/>
              </a:ext>
            </a:extLst>
          </p:cNvPr>
          <p:cNvSpPr>
            <a:spLocks noGrp="1"/>
          </p:cNvSpPr>
          <p:nvPr>
            <p:ph type="title"/>
          </p:nvPr>
        </p:nvSpPr>
        <p:spPr>
          <a:xfrm>
            <a:off x="2133600" y="609600"/>
            <a:ext cx="6347713" cy="936396"/>
          </a:xfrm>
        </p:spPr>
        <p:txBody>
          <a:bodyPr/>
          <a:lstStyle/>
          <a:p>
            <a:pPr algn="ctr"/>
            <a:r>
              <a:rPr lang="it-IT" dirty="0"/>
              <a:t>Patto di non concorrenza</a:t>
            </a:r>
          </a:p>
        </p:txBody>
      </p:sp>
      <p:sp>
        <p:nvSpPr>
          <p:cNvPr id="3" name="Segnaposto contenuto 2">
            <a:extLst>
              <a:ext uri="{FF2B5EF4-FFF2-40B4-BE49-F238E27FC236}">
                <a16:creationId xmlns:a16="http://schemas.microsoft.com/office/drawing/2014/main" id="{31604D43-832F-4248-B299-0FF92EFCAE4B}"/>
              </a:ext>
            </a:extLst>
          </p:cNvPr>
          <p:cNvSpPr>
            <a:spLocks noGrp="1"/>
          </p:cNvSpPr>
          <p:nvPr>
            <p:ph idx="1"/>
          </p:nvPr>
        </p:nvSpPr>
        <p:spPr>
          <a:xfrm>
            <a:off x="2133599" y="1857081"/>
            <a:ext cx="6347714" cy="4184283"/>
          </a:xfrm>
        </p:spPr>
        <p:txBody>
          <a:bodyPr>
            <a:normAutofit fontScale="85000" lnSpcReduction="10000"/>
          </a:bodyPr>
          <a:lstStyle/>
          <a:p>
            <a:pPr marL="0" indent="0" algn="just">
              <a:buNone/>
            </a:pPr>
            <a:r>
              <a:rPr lang="it-IT" dirty="0"/>
              <a:t>Il divieto di concorrenza cessa nel momento in cui il rapporto di lavoro si conclude.</a:t>
            </a:r>
          </a:p>
          <a:p>
            <a:pPr marL="0" indent="0" algn="just">
              <a:buNone/>
            </a:pPr>
            <a:r>
              <a:rPr lang="it-IT" dirty="0"/>
              <a:t>Il datore di lavoro che vuole limitare la concorrenza del lavoratore una volta cessato il rapporto di lavoro deve stipulare con il lavoratore un patto di non concorrenza, ex art. 2125 c.c.: </a:t>
            </a:r>
          </a:p>
          <a:p>
            <a:pPr marL="0" indent="0" algn="just">
              <a:buNone/>
            </a:pPr>
            <a:r>
              <a:rPr lang="it-IT" dirty="0"/>
              <a:t>«</a:t>
            </a:r>
            <a:r>
              <a:rPr lang="it-IT" i="1" dirty="0"/>
              <a:t>Il patto con il quale si limita lo svolgimento dell'attività del prestatore di lavoro, per il tempo successivo alla cessazione del contratto, è nullo se non risulta da atto scritto, se non è pattuito un corrispettivo a favore del prestatore di lavoro e se il vincolo non è contenuto entro determinati limiti di oggetto, di tempo e di luogo. La durata del vincolo non può essere superiore a cinque anni, se si tratta di dirigenti, e a tre anni negli altri casi. Se è pattuita una durata maggiore, essa si riduce nella misura suindicata</a:t>
            </a:r>
            <a:r>
              <a:rPr lang="it-IT" dirty="0"/>
              <a:t>».</a:t>
            </a:r>
          </a:p>
          <a:p>
            <a:pPr marL="0" indent="0" algn="just">
              <a:buNone/>
            </a:pPr>
            <a:r>
              <a:rPr lang="it-IT" dirty="0"/>
              <a:t>Condizioni per la validità del patto di prova sono pertanto: la firma scritta, la previsione di un corrispettivo, la durata limitata, la predeterminazione dell’oggetto e del luogo.  </a:t>
            </a:r>
          </a:p>
          <a:p>
            <a:endParaRPr lang="it-IT" dirty="0"/>
          </a:p>
        </p:txBody>
      </p:sp>
    </p:spTree>
    <p:extLst>
      <p:ext uri="{BB962C8B-B14F-4D97-AF65-F5344CB8AC3E}">
        <p14:creationId xmlns:p14="http://schemas.microsoft.com/office/powerpoint/2010/main" val="2940443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133600" y="609601"/>
            <a:ext cx="6347713" cy="955249"/>
          </a:xfrm>
        </p:spPr>
        <p:txBody>
          <a:bodyPr/>
          <a:lstStyle/>
          <a:p>
            <a:pPr algn="ctr"/>
            <a:r>
              <a:rPr lang="it-IT" b="1" dirty="0"/>
              <a:t>Il potere disciplinare </a:t>
            </a:r>
          </a:p>
        </p:txBody>
      </p:sp>
      <p:sp>
        <p:nvSpPr>
          <p:cNvPr id="3" name="Segnaposto contenuto 2"/>
          <p:cNvSpPr>
            <a:spLocks noGrp="1"/>
          </p:cNvSpPr>
          <p:nvPr>
            <p:ph idx="1"/>
          </p:nvPr>
        </p:nvSpPr>
        <p:spPr>
          <a:xfrm>
            <a:off x="1075765" y="1970203"/>
            <a:ext cx="7405548" cy="4071161"/>
          </a:xfrm>
        </p:spPr>
        <p:txBody>
          <a:bodyPr>
            <a:normAutofit fontScale="77500" lnSpcReduction="20000"/>
          </a:bodyPr>
          <a:lstStyle/>
          <a:p>
            <a:pPr marL="0" indent="0" algn="just">
              <a:buNone/>
            </a:pPr>
            <a:r>
              <a:rPr lang="it-IT" dirty="0"/>
              <a:t>Le fonti del potere disciplinare sono:</a:t>
            </a:r>
          </a:p>
          <a:p>
            <a:pPr marL="0" indent="0" algn="just">
              <a:buNone/>
            </a:pPr>
            <a:r>
              <a:rPr lang="it-IT" dirty="0"/>
              <a:t>- l’art. 2106 c.c.: che sancisce il principio di proporzionalità della sanzione all’infrazione; le sanzioni si applicano per comportamenti lesivi degli obblighi di diligenza e di fedeltà di cui agli artt. 2104 e 2105 c.c..</a:t>
            </a:r>
          </a:p>
          <a:p>
            <a:pPr marL="0" indent="0" algn="just">
              <a:buNone/>
            </a:pPr>
            <a:r>
              <a:rPr lang="it-IT" dirty="0"/>
              <a:t>- l’art. 7 dello Statuto dei Lavoratori: che procedimentalizza l’esercizio del potere disciplinare del datore di lavoro.</a:t>
            </a:r>
          </a:p>
          <a:p>
            <a:pPr marL="0" indent="0" algn="just">
              <a:buNone/>
            </a:pPr>
            <a:r>
              <a:rPr lang="it-IT" dirty="0"/>
              <a:t>L’art. 7 dello Statuto prevede: l’affissione del codice disciplinare in un posto visibile a tutti i lavoratori, così da garantire la predeterminazione  e la conoscibilità delle infrazioni e delle sanzioni; l’obbligo per il datore di lavoro di contestare preventivamente l’addebito al lavoratore; almeno 5 giorni al lavoratore per essere ascoltato a sua difesa; la possibilità del lavoratore di ricorrere ad una organo di giustizia stragiudiziale  (conciliazione o arbitrato…) o giudiziale (il giudice del lavoro).</a:t>
            </a:r>
          </a:p>
          <a:p>
            <a:pPr marL="0" indent="0" algn="just">
              <a:buNone/>
            </a:pPr>
            <a:r>
              <a:rPr lang="it-IT" dirty="0"/>
              <a:t>Le sanzioni che il datore di lavoro può irrogare al lavoratore sono: il rimprovero verbale, il rimprovero scritto, la multa fino a 4 ore di retribuzione, la sospensione dal lavoro e dalla retribuzione fino a 10 giorni, il licenziamento disciplinare. Sebbene l’art. 7 preveda che le sanzioni non possano comportare un mutamento definitivo del rapporto di lavoro, la Corte Costituzionale ha ritenuto illegittima l’inapplicabilità della procedura prevista dall’art 7 al licenziamento </a:t>
            </a:r>
            <a:r>
              <a:rPr lang="it-IT"/>
              <a:t>disciplinare.</a:t>
            </a:r>
            <a:endParaRPr lang="it-IT" dirty="0"/>
          </a:p>
          <a:p>
            <a:pPr algn="just"/>
            <a:endParaRPr lang="it-IT" dirty="0"/>
          </a:p>
        </p:txBody>
      </p:sp>
    </p:spTree>
    <p:extLst>
      <p:ext uri="{BB962C8B-B14F-4D97-AF65-F5344CB8AC3E}">
        <p14:creationId xmlns:p14="http://schemas.microsoft.com/office/powerpoint/2010/main" val="858192328"/>
      </p:ext>
    </p:extLst>
  </p:cSld>
  <p:clrMapOvr>
    <a:masterClrMapping/>
  </p:clrMapOvr>
</p:sld>
</file>

<file path=ppt/theme/theme1.xml><?xml version="1.0" encoding="utf-8"?>
<a:theme xmlns:a="http://schemas.openxmlformats.org/drawingml/2006/main" name="Sfaccettatura">
  <a:themeElements>
    <a:clrScheme name="Sfaccettatur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Sfaccettatur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otalTime>9</TotalTime>
  <Words>1018</Words>
  <Application>Microsoft Office PowerPoint</Application>
  <PresentationFormat>Widescreen</PresentationFormat>
  <Paragraphs>47</Paragraphs>
  <Slides>9</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9</vt:i4>
      </vt:variant>
    </vt:vector>
  </HeadingPairs>
  <TitlesOfParts>
    <vt:vector size="13" baseType="lpstr">
      <vt:lpstr>Arial</vt:lpstr>
      <vt:lpstr>Trebuchet MS</vt:lpstr>
      <vt:lpstr>Wingdings 3</vt:lpstr>
      <vt:lpstr>Sfaccettatura</vt:lpstr>
      <vt:lpstr>Presentazione standard di PowerPoint</vt:lpstr>
      <vt:lpstr>I poteri del datore di lavoro. </vt:lpstr>
      <vt:lpstr>Il potere direttivo</vt:lpstr>
      <vt:lpstr>Il potere di controllo</vt:lpstr>
      <vt:lpstr>Presentazione standard di PowerPoint</vt:lpstr>
      <vt:lpstr>Obbligo di diligenza</vt:lpstr>
      <vt:lpstr>Obbligo di fedeltà</vt:lpstr>
      <vt:lpstr>Patto di non concorrenza</vt:lpstr>
      <vt:lpstr>Il potere disciplinare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MariaCristina</dc:creator>
  <cp:lastModifiedBy>MariaCristina</cp:lastModifiedBy>
  <cp:revision>2</cp:revision>
  <dcterms:created xsi:type="dcterms:W3CDTF">2024-11-15T09:37:04Z</dcterms:created>
  <dcterms:modified xsi:type="dcterms:W3CDTF">2024-11-15T09:46:18Z</dcterms:modified>
</cp:coreProperties>
</file>