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02" r:id="rId3"/>
    <p:sldId id="321" r:id="rId4"/>
    <p:sldId id="325" r:id="rId5"/>
    <p:sldId id="322" r:id="rId6"/>
    <p:sldId id="299" r:id="rId7"/>
    <p:sldId id="301" r:id="rId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5" d="100"/>
          <a:sy n="85" d="100"/>
        </p:scale>
        <p:origin x="590"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1288" y="-8468"/>
            <a:ext cx="12226405"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it-IT"/>
              <a:t>Fare clic per modificare lo stile del titolo</a:t>
            </a:r>
            <a:endParaRPr lang="en-US"/>
          </a:p>
        </p:txBody>
      </p:sp>
      <p:sp>
        <p:nvSpPr>
          <p:cNvPr id="3" name="Subtitle 2"/>
          <p:cNvSpPr>
            <a:spLocks noGrp="1"/>
          </p:cNvSpPr>
          <p:nvPr>
            <p:ph type="subTitle" idx="1"/>
          </p:nvPr>
        </p:nvSpPr>
        <p:spPr>
          <a:xfrm>
            <a:off x="1507461" y="4050835"/>
            <a:ext cx="776895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964311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0719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860400"/>
          </a:xfrm>
        </p:spPr>
        <p:txBody>
          <a:bodyPr anchor="t"/>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780733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it-IT"/>
              <a:t>Fare clic per modificare lo stile del titolo</a:t>
            </a:r>
            <a:endParaRPr lang="en-US"/>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500784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534796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793625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98396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it-IT"/>
              <a:t>Fare clic per modificare lo stile del titolo</a:t>
            </a:r>
            <a:endParaRPr lang="en-US"/>
          </a:p>
        </p:txBody>
      </p:sp>
      <p:sp>
        <p:nvSpPr>
          <p:cNvPr id="3" name="Content Placeholder 2"/>
          <p:cNvSpPr>
            <a:spLocks noGrp="1"/>
          </p:cNvSpPr>
          <p:nvPr>
            <p:ph idx="1"/>
          </p:nvPr>
        </p:nvSpPr>
        <p:spPr>
          <a:xfrm>
            <a:off x="4761701" y="514926"/>
            <a:ext cx="4514716" cy="552643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044075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it-IT"/>
              <a:t>Fare clic per modificare lo stile del titolo</a:t>
            </a:r>
            <a:endParaRPr lang="en-US"/>
          </a:p>
        </p:txBody>
      </p:sp>
      <p:sp>
        <p:nvSpPr>
          <p:cNvPr id="3" name="Picture Placeholder 2"/>
          <p:cNvSpPr>
            <a:spLocks noGrp="1" noChangeAspect="1"/>
          </p:cNvSpPr>
          <p:nvPr>
            <p:ph type="pic" idx="1"/>
          </p:nvPr>
        </p:nvSpPr>
        <p:spPr>
          <a:xfrm>
            <a:off x="812799" y="609600"/>
            <a:ext cx="8463619"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21133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40125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851748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3819000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4230144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352695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20684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it-IT"/>
              <a:t>Fare clic per modificare lo stile del titolo</a:t>
            </a:r>
            <a:endParaRPr lang="en-US"/>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04/12/2024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79414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7" name="Group 16"/>
          <p:cNvGrpSpPr/>
          <p:nvPr/>
        </p:nvGrpSpPr>
        <p:grpSpPr>
          <a:xfrm>
            <a:off x="-11289" y="-8468"/>
            <a:ext cx="12226407" cy="6874935"/>
            <a:chOff x="-8467" y="-8468"/>
            <a:chExt cx="9169805" cy="6874935"/>
          </a:xfrm>
        </p:grpSpPr>
        <p:cxnSp>
          <p:nvCxnSpPr>
            <p:cNvPr id="7" name="Straight Connector 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0" y="609600"/>
            <a:ext cx="8463617" cy="1320800"/>
          </a:xfrm>
          <a:prstGeom prst="rect">
            <a:avLst/>
          </a:prstGeom>
        </p:spPr>
        <p:txBody>
          <a:bodyPr vert="horz" lIns="91440" tIns="45720" rIns="91440" bIns="45720" rtlCol="0" anchor="t">
            <a:normAutofit/>
          </a:bodyPr>
          <a:lstStyle/>
          <a:p>
            <a:r>
              <a:rPr lang="it-IT"/>
              <a:t>Fare clic per modificare lo stile del titolo</a:t>
            </a:r>
            <a:endParaRPr lang="en-US"/>
          </a:p>
        </p:txBody>
      </p:sp>
      <p:sp>
        <p:nvSpPr>
          <p:cNvPr id="3" name="Text Placeholder 2"/>
          <p:cNvSpPr>
            <a:spLocks noGrp="1"/>
          </p:cNvSpPr>
          <p:nvPr>
            <p:ph type="body" idx="1"/>
          </p:nvPr>
        </p:nvSpPr>
        <p:spPr>
          <a:xfrm>
            <a:off x="812799" y="2160590"/>
            <a:ext cx="8463619" cy="388077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2"/>
          </p:nvPr>
        </p:nvSpPr>
        <p:spPr>
          <a:xfrm>
            <a:off x="7207011" y="6041364"/>
            <a:ext cx="91217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86BB65-421A-49FE-A263-0B7C9DBDB33E}" type="datetimeFigureOut">
              <a:rPr lang="it-IT" smtClean="0"/>
              <a:pPr/>
              <a:t>04/12/2024</a:t>
            </a:fld>
            <a:endParaRPr lang="it-IT"/>
          </a:p>
        </p:txBody>
      </p:sp>
      <p:sp>
        <p:nvSpPr>
          <p:cNvPr id="5" name="Footer Placeholder 4"/>
          <p:cNvSpPr>
            <a:spLocks noGrp="1"/>
          </p:cNvSpPr>
          <p:nvPr>
            <p:ph type="ftr" sz="quarter" idx="3"/>
          </p:nvPr>
        </p:nvSpPr>
        <p:spPr>
          <a:xfrm>
            <a:off x="812799" y="6041364"/>
            <a:ext cx="6163964"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2902" y="6041364"/>
            <a:ext cx="683517" cy="365125"/>
          </a:xfrm>
          <a:prstGeom prst="rect">
            <a:avLst/>
          </a:prstGeom>
        </p:spPr>
        <p:txBody>
          <a:bodyPr vert="horz" lIns="91440" tIns="45720" rIns="91440" bIns="45720" rtlCol="0" anchor="ctr"/>
          <a:lstStyle>
            <a:lvl1pPr algn="r">
              <a:defRPr sz="900">
                <a:solidFill>
                  <a:schemeClr val="accent1"/>
                </a:solidFill>
              </a:defRPr>
            </a:lvl1pPr>
          </a:lstStyle>
          <a:p>
            <a:fld id="{8F782C33-8A5B-456B-ACD7-DC76D2AF8282}" type="slidenum">
              <a:rPr lang="it-IT" smtClean="0"/>
              <a:pPr/>
              <a:t>‹N›</a:t>
            </a:fld>
            <a:endParaRPr lang="it-IT"/>
          </a:p>
        </p:txBody>
      </p:sp>
    </p:spTree>
    <p:extLst>
      <p:ext uri="{BB962C8B-B14F-4D97-AF65-F5344CB8AC3E}">
        <p14:creationId xmlns:p14="http://schemas.microsoft.com/office/powerpoint/2010/main" val="16920599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3327554" y="3736550"/>
            <a:ext cx="5670630" cy="1314450"/>
          </a:xfrm>
        </p:spPr>
        <p:txBody>
          <a:bodyPr>
            <a:normAutofit/>
          </a:bodyPr>
          <a:lstStyle/>
          <a:p>
            <a:pPr algn="r"/>
            <a:r>
              <a:rPr lang="it-IT" sz="1500" b="1" dirty="0"/>
              <a:t>Prof. Maria Cristina Cataudella</a:t>
            </a:r>
          </a:p>
          <a:p>
            <a:pPr algn="r"/>
            <a:r>
              <a:rPr lang="it-IT" sz="1500" b="1" dirty="0"/>
              <a:t>Canali Giurista d’impresa e Professione e Lavoro</a:t>
            </a:r>
          </a:p>
          <a:p>
            <a:pPr algn="r"/>
            <a:r>
              <a:rPr lang="it-IT" sz="1500" b="1" dirty="0"/>
              <a:t>A.A. 2024-2025</a:t>
            </a:r>
          </a:p>
        </p:txBody>
      </p:sp>
      <p:sp>
        <p:nvSpPr>
          <p:cNvPr id="4" name="Rettangolo 3"/>
          <p:cNvSpPr/>
          <p:nvPr/>
        </p:nvSpPr>
        <p:spPr>
          <a:xfrm>
            <a:off x="3017660" y="1430778"/>
            <a:ext cx="6688009" cy="1938992"/>
          </a:xfrm>
          <a:prstGeom prst="rect">
            <a:avLst/>
          </a:prstGeom>
          <a:noFill/>
        </p:spPr>
        <p:txBody>
          <a:bodyPr wrap="square" lIns="68580" tIns="34290" rIns="68580" bIns="34290">
            <a:spAutoFit/>
          </a:bodyPr>
          <a:lstStyle/>
          <a:p>
            <a:pPr algn="ctr"/>
            <a:r>
              <a:rPr lang="it-IT" sz="405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DIRITTO DEL LAVORO</a:t>
            </a:r>
          </a:p>
          <a:p>
            <a:pPr algn="ctr"/>
            <a:r>
              <a:rPr lang="it-IT" sz="405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Trasferimento d’azienda e sospensioni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66800" y="116632"/>
            <a:ext cx="8650941" cy="1320800"/>
          </a:xfrm>
        </p:spPr>
        <p:txBody>
          <a:bodyPr>
            <a:normAutofit/>
          </a:bodyPr>
          <a:lstStyle/>
          <a:p>
            <a:pPr algn="ctr"/>
            <a:r>
              <a:rPr lang="it-IT" sz="3100" dirty="0"/>
              <a:t>Il trasferimento d’azienda (art. 2112 c.c. e art. 47, l. 428 del 1990)</a:t>
            </a:r>
            <a:r>
              <a:rPr lang="it-IT" dirty="0"/>
              <a:t> </a:t>
            </a:r>
          </a:p>
        </p:txBody>
      </p:sp>
      <p:sp>
        <p:nvSpPr>
          <p:cNvPr id="3" name="Segnaposto contenuto 2"/>
          <p:cNvSpPr>
            <a:spLocks noGrp="1"/>
          </p:cNvSpPr>
          <p:nvPr>
            <p:ph idx="1"/>
          </p:nvPr>
        </p:nvSpPr>
        <p:spPr>
          <a:xfrm>
            <a:off x="1066800" y="1437432"/>
            <a:ext cx="8650941" cy="4870632"/>
          </a:xfrm>
        </p:spPr>
        <p:txBody>
          <a:bodyPr vert="horz" lIns="91440" tIns="45720" rIns="91440" bIns="45720" rtlCol="0" anchor="t">
            <a:normAutofit/>
          </a:bodyPr>
          <a:lstStyle/>
          <a:p>
            <a:pPr marL="0" indent="0" algn="just">
              <a:buNone/>
            </a:pPr>
            <a:r>
              <a:rPr lang="it-IT" dirty="0"/>
              <a:t>La disciplina del trasferimento d’azienda è contenuta all’art. 2112 c.c. e all’art. 47, l. 428 del 1990.</a:t>
            </a:r>
          </a:p>
          <a:p>
            <a:pPr marL="0" indent="0" algn="just">
              <a:buNone/>
            </a:pPr>
            <a:r>
              <a:rPr lang="it-IT" u="sng" dirty="0"/>
              <a:t>Nozione di «</a:t>
            </a:r>
            <a:r>
              <a:rPr lang="it-IT" i="1" u="sng" dirty="0"/>
              <a:t>trasferimento d’azienda</a:t>
            </a:r>
            <a:r>
              <a:rPr lang="it-IT" u="sng" dirty="0"/>
              <a:t>» e di «</a:t>
            </a:r>
            <a:r>
              <a:rPr lang="it-IT" i="1" u="sng" dirty="0"/>
              <a:t>trasferimento di ramo d’azienda</a:t>
            </a:r>
            <a:r>
              <a:rPr lang="it-IT" u="sng" dirty="0"/>
              <a:t>» </a:t>
            </a:r>
            <a:r>
              <a:rPr lang="it-IT" dirty="0">
                <a:sym typeface="Wingdings" panose="05000000000000000000" pitchFamily="2" charset="2"/>
              </a:rPr>
              <a:t> si tratta di nozioni che valgono esclusivamente per il diritto del lavoro (c.d. nozione giuslavoristica di azienda).</a:t>
            </a:r>
            <a:r>
              <a:rPr lang="it-IT" dirty="0"/>
              <a:t> </a:t>
            </a:r>
          </a:p>
          <a:p>
            <a:pPr marL="0" indent="0" algn="just">
              <a:buNone/>
            </a:pPr>
            <a:r>
              <a:rPr lang="it-IT" dirty="0">
                <a:solidFill>
                  <a:schemeClr val="tx1"/>
                </a:solidFill>
                <a:latin typeface="Tahoma"/>
                <a:ea typeface="Tahoma"/>
                <a:cs typeface="Tahoma"/>
              </a:rPr>
              <a:t>«</a:t>
            </a:r>
            <a:r>
              <a:rPr lang="it-IT" i="1" dirty="0">
                <a:solidFill>
                  <a:schemeClr val="tx1"/>
                </a:solidFill>
                <a:latin typeface="Tahoma"/>
                <a:ea typeface="Tahoma"/>
                <a:cs typeface="Tahoma"/>
              </a:rPr>
              <a:t>Ai fini e per gli effetti di cui al presente articolo si intende per trasferimento d'azienda </a:t>
            </a:r>
            <a:r>
              <a:rPr lang="it-IT" i="1" u="sng" dirty="0">
                <a:solidFill>
                  <a:schemeClr val="tx1"/>
                </a:solidFill>
                <a:latin typeface="Tahoma"/>
                <a:ea typeface="Tahoma"/>
                <a:cs typeface="Tahoma"/>
              </a:rPr>
              <a:t>qualsiasi operazione che, in seguito a cessione contrattuale o fusione, comporti il mutamento nella titolarità di un'attività economica organizzata, con o senza scopo di lucro, preesistente al trasferimento e che conserva nel trasferimento la propria identità a prescindere dalla tipologia negoziale o dal provvedimento sulla base del quale il trasferimento è attuato ivi compresi l'usufrutto o l'affitto di azienda. </a:t>
            </a:r>
            <a:r>
              <a:rPr lang="it-IT" i="1" dirty="0">
                <a:solidFill>
                  <a:schemeClr val="tx1"/>
                </a:solidFill>
                <a:latin typeface="Tahoma"/>
                <a:ea typeface="Tahoma"/>
                <a:cs typeface="Tahoma"/>
              </a:rPr>
              <a:t>Le disposizioni del presente articolo si applicano altresì al </a:t>
            </a:r>
            <a:r>
              <a:rPr lang="it-IT" i="1" u="sng" dirty="0">
                <a:solidFill>
                  <a:schemeClr val="tx1"/>
                </a:solidFill>
                <a:latin typeface="Tahoma"/>
                <a:ea typeface="Tahoma"/>
                <a:cs typeface="Tahoma"/>
              </a:rPr>
              <a:t>trasferimento di parte dell'azienda, intesa come articolazione funzionalmente autonoma di un'attività economica organizzata, identificata come tale dal cedente e dal cessionario al momento del suo trasferimento</a:t>
            </a:r>
            <a:r>
              <a:rPr lang="it-IT" u="sng" dirty="0">
                <a:solidFill>
                  <a:schemeClr val="tx1"/>
                </a:solidFill>
                <a:latin typeface="Tahoma"/>
                <a:ea typeface="Tahoma"/>
                <a:cs typeface="Tahoma"/>
              </a:rPr>
              <a:t>»</a:t>
            </a:r>
          </a:p>
          <a:p>
            <a:pPr marL="0" indent="0" algn="just">
              <a:buNone/>
            </a:pPr>
            <a:endParaRPr lang="it-IT" dirty="0">
              <a:solidFill>
                <a:schemeClr val="tx1"/>
              </a:solidFill>
            </a:endParaRPr>
          </a:p>
        </p:txBody>
      </p:sp>
    </p:spTree>
    <p:extLst>
      <p:ext uri="{BB962C8B-B14F-4D97-AF65-F5344CB8AC3E}">
        <p14:creationId xmlns:p14="http://schemas.microsoft.com/office/powerpoint/2010/main" val="445511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004047" y="332657"/>
            <a:ext cx="7551235" cy="5680973"/>
          </a:xfrm>
        </p:spPr>
        <p:txBody>
          <a:bodyPr vert="horz" lIns="91440" tIns="45720" rIns="91440" bIns="45720" rtlCol="0" anchor="t">
            <a:normAutofit/>
          </a:bodyPr>
          <a:lstStyle/>
          <a:p>
            <a:pPr marL="0" indent="0" algn="just">
              <a:buNone/>
            </a:pPr>
            <a:endParaRPr lang="it-IT" b="1" u="sng" dirty="0"/>
          </a:p>
          <a:p>
            <a:pPr marL="0" indent="0" algn="just">
              <a:buNone/>
            </a:pPr>
            <a:r>
              <a:rPr lang="it-IT" b="1" u="sng" dirty="0"/>
              <a:t>La tutela del lavoratore nel trasferimento di impresa</a:t>
            </a:r>
            <a:endParaRPr lang="it-IT" dirty="0"/>
          </a:p>
          <a:p>
            <a:pPr marL="0" indent="0" algn="just">
              <a:buNone/>
            </a:pPr>
            <a:r>
              <a:rPr lang="it-IT" dirty="0"/>
              <a:t>Diritti sostanziali </a:t>
            </a:r>
            <a:r>
              <a:rPr lang="it-IT" b="1" dirty="0"/>
              <a:t> (art. 2112 c.c.):</a:t>
            </a:r>
            <a:r>
              <a:rPr lang="it-IT" dirty="0"/>
              <a:t>: </a:t>
            </a:r>
          </a:p>
          <a:p>
            <a:pPr marL="0" indent="0" algn="just">
              <a:buNone/>
            </a:pPr>
            <a:r>
              <a:rPr lang="it-IT" dirty="0"/>
              <a:t>a) continuazione del rapporto di lavoro con il cessionario e conservazione dei diritti che derivano dal precedente rapporto con il cedente; </a:t>
            </a:r>
          </a:p>
          <a:p>
            <a:pPr marL="0" indent="0" algn="just">
              <a:buNone/>
            </a:pPr>
            <a:r>
              <a:rPr lang="it-IT" dirty="0"/>
              <a:t>b) obbligazione solidale di cedente e cessionario per tutti i crediti che il lavoratore aveva nel momento del trasferimento; </a:t>
            </a:r>
          </a:p>
          <a:p>
            <a:pPr marL="0" indent="0" algn="just">
              <a:buNone/>
            </a:pPr>
            <a:r>
              <a:rPr lang="it-IT" dirty="0"/>
              <a:t>c) applicazione dei contratti collettivi del cedente anche dopo il trasferimento (a meno che non vengano sostituiti da contratti collettivi applicati dal cessionario); </a:t>
            </a:r>
          </a:p>
          <a:p>
            <a:pPr marL="0" indent="0" algn="just">
              <a:buNone/>
            </a:pPr>
            <a:r>
              <a:rPr lang="it-IT" dirty="0"/>
              <a:t>d) il trasferimento d’azienda non costituisce di per se motivo di licenziamento; </a:t>
            </a:r>
          </a:p>
          <a:p>
            <a:pPr marL="0" indent="0" algn="just">
              <a:buNone/>
            </a:pPr>
            <a:r>
              <a:rPr lang="it-IT" dirty="0"/>
              <a:t>e) le dimissioni del lavoratore nei tre mesi successivi al trasferimento determinate da una modifica sostanziale delle sue condizioni lavorative sono considerate dimissioni per giusta causa. </a:t>
            </a:r>
            <a:endParaRPr lang="it-IT" dirty="0">
              <a:solidFill>
                <a:schemeClr val="tx1"/>
              </a:solidFill>
            </a:endParaRPr>
          </a:p>
        </p:txBody>
      </p:sp>
    </p:spTree>
    <p:extLst>
      <p:ext uri="{BB962C8B-B14F-4D97-AF65-F5344CB8AC3E}">
        <p14:creationId xmlns:p14="http://schemas.microsoft.com/office/powerpoint/2010/main" val="233469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FB53E751-137A-ABC6-4548-C94605773F67}"/>
              </a:ext>
            </a:extLst>
          </p:cNvPr>
          <p:cNvSpPr>
            <a:spLocks noGrp="1"/>
          </p:cNvSpPr>
          <p:nvPr>
            <p:ph idx="1"/>
          </p:nvPr>
        </p:nvSpPr>
        <p:spPr>
          <a:xfrm>
            <a:off x="1066799" y="750426"/>
            <a:ext cx="8650941" cy="5357148"/>
          </a:xfrm>
        </p:spPr>
        <p:txBody>
          <a:bodyPr vert="horz" lIns="91440" tIns="45720" rIns="91440" bIns="45720" rtlCol="0" anchor="t">
            <a:normAutofit/>
          </a:bodyPr>
          <a:lstStyle/>
          <a:p>
            <a:pPr marL="0" indent="0" algn="just">
              <a:buNone/>
            </a:pPr>
            <a:r>
              <a:rPr lang="it-IT" dirty="0"/>
              <a:t>Art. 2112 c.c.: «</a:t>
            </a:r>
            <a:r>
              <a:rPr lang="it-IT" i="1" dirty="0"/>
              <a:t>In caso di trasferimento d'azienda, il rapporto di lavoro continua con il cessionario ed il lavoratore conserva tutti i diritti che ne derivano.</a:t>
            </a:r>
          </a:p>
          <a:p>
            <a:pPr marL="0" indent="0" algn="just">
              <a:buNone/>
            </a:pPr>
            <a:r>
              <a:rPr lang="it-IT" i="1" dirty="0"/>
              <a:t>Il cedente ed il cessionario sono obbligati, in solido, per tutti i crediti che il lavoratore aveva al tempo del trasferimento. Con le procedure di cui agli articoli 410 e 411 del codice di procedura civile il lavoratore può consentire la liberazione del cedente dalle obbligazioni derivanti dal rapporto di lavoro.</a:t>
            </a:r>
          </a:p>
          <a:p>
            <a:pPr marL="0" indent="0" algn="just">
              <a:buNone/>
            </a:pPr>
            <a:r>
              <a:rPr lang="it-IT" i="1" dirty="0"/>
              <a:t>Il cessionario è tenuto ad applicare i trattamenti economici e normativi previsti dai contratti collettivi nazionali, territoriali ed aziendali vigenti alla data del trasferimento, fino alla loro scadenza, salvo che siano sostituiti da altri contratti collettivi applicabili all'impresa del cessionario. L'effetto di sostituzione si produce esclusivamente fra contratti collettivi del medesimo livello.</a:t>
            </a:r>
          </a:p>
          <a:p>
            <a:pPr marL="0" indent="0" algn="just">
              <a:buNone/>
            </a:pPr>
            <a:r>
              <a:rPr lang="it-IT" i="1" dirty="0"/>
              <a:t>Ferma restando la facoltà di esercitare il recesso ai sensi della normativa in materia di licenziamenti, il trasferimento d'azienda non costituisce di per sé motivo di licenziamento. Il lavoratore, le cui condizioni di lavoro subiscono una sostanziale modifica nei tre mesi successivi al trasferimento d'azienda, può rassegnare le proprie dimissioni con gli effetti di cui all'articolo 2119, primo comma</a:t>
            </a:r>
            <a:r>
              <a:rPr lang="it-IT" dirty="0"/>
              <a:t>».</a:t>
            </a:r>
          </a:p>
          <a:p>
            <a:pPr algn="just"/>
            <a:endParaRPr lang="it-IT" dirty="0"/>
          </a:p>
        </p:txBody>
      </p:sp>
    </p:spTree>
    <p:extLst>
      <p:ext uri="{BB962C8B-B14F-4D97-AF65-F5344CB8AC3E}">
        <p14:creationId xmlns:p14="http://schemas.microsoft.com/office/powerpoint/2010/main" val="1196524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057834" y="431560"/>
            <a:ext cx="8615083" cy="5636699"/>
          </a:xfrm>
        </p:spPr>
        <p:txBody>
          <a:bodyPr vert="horz" lIns="91440" tIns="45720" rIns="91440" bIns="45720" rtlCol="0" anchor="t">
            <a:normAutofit/>
          </a:bodyPr>
          <a:lstStyle/>
          <a:p>
            <a:pPr marL="0" indent="0">
              <a:buNone/>
            </a:pPr>
            <a:r>
              <a:rPr lang="it-IT" b="1" u="sng" dirty="0"/>
              <a:t>Obblighi procedurali per il datore di lavoro (art. 47, l. 428 del 1990)</a:t>
            </a:r>
            <a:r>
              <a:rPr lang="it-IT" dirty="0"/>
              <a:t>:</a:t>
            </a:r>
          </a:p>
          <a:p>
            <a:pPr marL="0" indent="0" algn="just">
              <a:buNone/>
            </a:pPr>
            <a:endParaRPr lang="it-IT" dirty="0"/>
          </a:p>
          <a:p>
            <a:pPr marL="0" indent="0" algn="just">
              <a:buNone/>
            </a:pPr>
            <a:r>
              <a:rPr lang="it-IT" dirty="0"/>
              <a:t>A) </a:t>
            </a:r>
            <a:r>
              <a:rPr lang="it-IT" b="1" u="sng" dirty="0"/>
              <a:t>Informazione</a:t>
            </a:r>
            <a:r>
              <a:rPr lang="it-IT" dirty="0"/>
              <a:t> alle rappresentanza sindacali (RSA o RSU): a) la data o la data proposta del trasferimento; b) i motivi del programmato trasferimento d'azienda; c) le sue conseguenze giuridiche, economiche e sociali per i lavoratori; d) le eventuali misure previste nei confronti di questi ultimi.</a:t>
            </a:r>
          </a:p>
          <a:p>
            <a:pPr marL="0" indent="0" algn="just">
              <a:spcBef>
                <a:spcPts val="0"/>
              </a:spcBef>
              <a:buNone/>
            </a:pPr>
            <a:r>
              <a:rPr lang="it-IT" dirty="0"/>
              <a:t>B) </a:t>
            </a:r>
            <a:r>
              <a:rPr lang="it-IT" b="1" u="sng" dirty="0"/>
              <a:t>Consultazione</a:t>
            </a:r>
            <a:r>
              <a:rPr lang="it-IT" dirty="0"/>
              <a:t>: "</a:t>
            </a:r>
            <a:r>
              <a:rPr lang="it-IT" i="1" dirty="0"/>
              <a:t>Su richiesta scritta delle rappresentanze sindacali o dei sindacati di categoria, comunicata entro sette giorni dal ricevimento della comunicazione di cui al comma 1, il cedente e il cessionario sono tenuti ad avviare, entro sette giorni dal ricevimento della predetta richiesta, un esame congiunto con i soggetti sindacali richiedenti".</a:t>
            </a:r>
          </a:p>
          <a:p>
            <a:pPr marL="0" indent="0" algn="just">
              <a:spcBef>
                <a:spcPts val="0"/>
              </a:spcBef>
              <a:buNone/>
            </a:pPr>
            <a:r>
              <a:rPr lang="it-IT" dirty="0"/>
              <a:t>La consultazione si intende esaurita se non si raggiunge un accordo entro 10 giorni dall'inizio della consultazione.</a:t>
            </a:r>
          </a:p>
          <a:p>
            <a:pPr marL="0" indent="0" algn="just">
              <a:spcBef>
                <a:spcPts val="0"/>
              </a:spcBef>
              <a:buNone/>
            </a:pPr>
            <a:r>
              <a:rPr lang="it-IT" dirty="0"/>
              <a:t>C) </a:t>
            </a:r>
            <a:r>
              <a:rPr lang="it-IT" u="sng" dirty="0"/>
              <a:t>Eventuale accordo tra le parti</a:t>
            </a:r>
          </a:p>
          <a:p>
            <a:pPr marL="0" indent="0" algn="just">
              <a:spcBef>
                <a:spcPts val="0"/>
              </a:spcBef>
              <a:buNone/>
            </a:pPr>
            <a:endParaRPr lang="it-IT" dirty="0"/>
          </a:p>
          <a:p>
            <a:pPr marL="0" indent="0" algn="just">
              <a:buNone/>
            </a:pPr>
            <a:r>
              <a:rPr lang="it-IT" dirty="0"/>
              <a:t>Se il cedente o il cessionario violano i diritti di informazione  o non rispettano le procedure, trova applicazione l'art. 28 dello Statuto dei lavoratori (repressione della condotta antisindacale del datore di lavoro).</a:t>
            </a:r>
          </a:p>
          <a:p>
            <a:pPr marL="0" indent="0">
              <a:buNone/>
            </a:pPr>
            <a:endParaRPr lang="it-IT" dirty="0"/>
          </a:p>
        </p:txBody>
      </p:sp>
    </p:spTree>
    <p:extLst>
      <p:ext uri="{BB962C8B-B14F-4D97-AF65-F5344CB8AC3E}">
        <p14:creationId xmlns:p14="http://schemas.microsoft.com/office/powerpoint/2010/main" val="3701028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764" y="609600"/>
            <a:ext cx="8606117" cy="1102659"/>
          </a:xfrm>
        </p:spPr>
        <p:txBody>
          <a:bodyPr>
            <a:normAutofit fontScale="90000"/>
          </a:bodyPr>
          <a:lstStyle/>
          <a:p>
            <a:pPr algn="ctr"/>
            <a:r>
              <a:rPr lang="it-IT" sz="3100" dirty="0"/>
              <a:t>Le sospensioni del rapporto di lavoro per eventi che riguardano la persona del lavoratore</a:t>
            </a:r>
            <a:r>
              <a:rPr lang="it-IT" dirty="0"/>
              <a:t>  </a:t>
            </a:r>
          </a:p>
        </p:txBody>
      </p:sp>
      <p:sp>
        <p:nvSpPr>
          <p:cNvPr id="3" name="Segnaposto contenuto 2"/>
          <p:cNvSpPr>
            <a:spLocks noGrp="1"/>
          </p:cNvSpPr>
          <p:nvPr>
            <p:ph idx="1"/>
          </p:nvPr>
        </p:nvSpPr>
        <p:spPr>
          <a:xfrm>
            <a:off x="1075765" y="1846729"/>
            <a:ext cx="8606117" cy="4167739"/>
          </a:xfrm>
        </p:spPr>
        <p:txBody>
          <a:bodyPr>
            <a:normAutofit fontScale="85000" lnSpcReduction="10000"/>
          </a:bodyPr>
          <a:lstStyle/>
          <a:p>
            <a:pPr marL="0" indent="0" algn="just">
              <a:spcBef>
                <a:spcPts val="0"/>
              </a:spcBef>
              <a:buNone/>
            </a:pPr>
            <a:r>
              <a:rPr lang="it-IT" dirty="0"/>
              <a:t>«Art. 2110 c.c.: «</a:t>
            </a:r>
            <a:r>
              <a:rPr lang="it-IT" i="1" dirty="0"/>
              <a:t>In caso di infortunio, di malattia, di gravidanza o di puerperio, se la legge [o le norme corporative] non stabiliscono forme equivalenti di previdenza o di assistenza, è dovuta al prestatore di lavoro la retribuzione o un'indennità nella misura e per il tempo determinati dalle leggi speciali [dalle norme corporative], dagli usi o secondo equità [38 Cost.].</a:t>
            </a:r>
          </a:p>
          <a:p>
            <a:pPr marL="0" indent="0" algn="just">
              <a:spcBef>
                <a:spcPts val="0"/>
              </a:spcBef>
              <a:buNone/>
            </a:pPr>
            <a:r>
              <a:rPr lang="it-IT" i="1" dirty="0"/>
              <a:t>Nei casi indicati nel comma precedente, l'imprenditore ha diritto di recedere dal contratto a norma dell'articolo 2118, decorso il periodo stabilito dalla legge [dalle norme corporative](1), dagli usi o secondo equità.</a:t>
            </a:r>
          </a:p>
          <a:p>
            <a:pPr marL="0" indent="0" algn="just">
              <a:spcBef>
                <a:spcPts val="0"/>
              </a:spcBef>
              <a:buNone/>
            </a:pPr>
            <a:r>
              <a:rPr lang="it-IT" i="1" dirty="0"/>
              <a:t>Il periodo di assenza dal lavoro per una delle cause anzidette deve essere computato nell'anzianità di servizio</a:t>
            </a:r>
            <a:r>
              <a:rPr lang="it-IT" dirty="0"/>
              <a:t>».</a:t>
            </a:r>
          </a:p>
          <a:p>
            <a:pPr marL="0" indent="0" algn="just">
              <a:buNone/>
            </a:pPr>
            <a:r>
              <a:rPr lang="it-IT" dirty="0"/>
              <a:t>Infortunio e malattia: il lavoratore ha diritto alla conservazione del posto di lavoro e alla retribuzione per il periodo previsto dalla contrattazione collettiva/ c.c. periodo di comporto (comporto secco e per sommatoria). </a:t>
            </a:r>
          </a:p>
          <a:p>
            <a:pPr marL="0" indent="0" algn="just">
              <a:buNone/>
            </a:pPr>
            <a:r>
              <a:rPr lang="it-IT" dirty="0"/>
              <a:t>Gravidanze e maternità (paternità): congedo obbligatorio di maternità; congedo di paternità; congedi parentali; divieto di licenziamento della lavoratrice madre fino ad un anno di età del figlio; il diritto alla conservazione del posto di lavoro durante il congedo.</a:t>
            </a:r>
          </a:p>
          <a:p>
            <a:pPr marL="0" indent="0" algn="just">
              <a:buNone/>
            </a:pPr>
            <a:r>
              <a:rPr lang="it-IT" dirty="0"/>
              <a:t>Altre ipotesi di sospensione: sciopero, tossicodipendenza, patologie </a:t>
            </a:r>
            <a:r>
              <a:rPr lang="it-IT" dirty="0" err="1"/>
              <a:t>alcoolcorrelate</a:t>
            </a:r>
            <a:r>
              <a:rPr lang="it-IT" dirty="0"/>
              <a:t>, formazione (i congedi formativi).</a:t>
            </a:r>
          </a:p>
        </p:txBody>
      </p:sp>
    </p:spTree>
    <p:extLst>
      <p:ext uri="{BB962C8B-B14F-4D97-AF65-F5344CB8AC3E}">
        <p14:creationId xmlns:p14="http://schemas.microsoft.com/office/powerpoint/2010/main" val="726552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12800" y="609600"/>
            <a:ext cx="8463617" cy="959224"/>
          </a:xfrm>
        </p:spPr>
        <p:txBody>
          <a:bodyPr>
            <a:normAutofit/>
          </a:bodyPr>
          <a:lstStyle/>
          <a:p>
            <a:pPr algn="ctr"/>
            <a:r>
              <a:rPr lang="it-IT" sz="2800" b="1" dirty="0"/>
              <a:t>Le sospensioni del rapporto di lavoro per fatti inerenti l’impresa</a:t>
            </a:r>
          </a:p>
        </p:txBody>
      </p:sp>
      <p:sp>
        <p:nvSpPr>
          <p:cNvPr id="3" name="Segnaposto contenuto 2"/>
          <p:cNvSpPr>
            <a:spLocks noGrp="1"/>
          </p:cNvSpPr>
          <p:nvPr>
            <p:ph idx="1"/>
          </p:nvPr>
        </p:nvSpPr>
        <p:spPr>
          <a:xfrm>
            <a:off x="1075764" y="1846730"/>
            <a:ext cx="7942729" cy="4194634"/>
          </a:xfrm>
        </p:spPr>
        <p:txBody>
          <a:bodyPr>
            <a:normAutofit fontScale="85000" lnSpcReduction="20000"/>
          </a:bodyPr>
          <a:lstStyle/>
          <a:p>
            <a:pPr marL="0" indent="0" algn="just">
              <a:buNone/>
            </a:pPr>
            <a:r>
              <a:rPr lang="it-IT" b="1" u="sng" dirty="0"/>
              <a:t>Cassa integrazione guadagni</a:t>
            </a:r>
            <a:r>
              <a:rPr lang="it-IT" b="1" dirty="0"/>
              <a:t> </a:t>
            </a:r>
            <a:r>
              <a:rPr lang="it-IT" dirty="0"/>
              <a:t>(ammortizzatori sociali in costanza di rapporto): </a:t>
            </a:r>
          </a:p>
          <a:p>
            <a:pPr algn="just">
              <a:buAutoNum type="alphaLcParenR"/>
            </a:pPr>
            <a:r>
              <a:rPr lang="it-IT" b="1" dirty="0"/>
              <a:t>ordinaria/CIGO: è prevista </a:t>
            </a:r>
            <a:r>
              <a:rPr lang="it-IT" dirty="0"/>
              <a:t>solo per le imprese che svolgono attività industriali o altre attività specificamente individuate dalla legge; sono concesse per sospensioni o riduzioni dell’attività produttiva conseguenti a situazioni aziendali dovute ad eventi transitori non imputabili all’impresa; obbligo del datore di lavoro di dare corso preventivamente ad una procedura di informazione e consultazione sindacale, domanda all’INPS, durata tredici settimane; </a:t>
            </a:r>
          </a:p>
          <a:p>
            <a:pPr algn="just">
              <a:buAutoNum type="alphaLcParenR"/>
            </a:pPr>
            <a:r>
              <a:rPr lang="it-IT" b="1" dirty="0"/>
              <a:t>straordinaria/CIGS:</a:t>
            </a:r>
            <a:r>
              <a:rPr lang="it-IT" dirty="0"/>
              <a:t> è alternativa alla CIGO; possono beneficiarne le imprese industriali che, nel semestre precedente alla domanda, occupavano almeno 15 dipendenti e le imprese commerciali con più di 50 dipendenti; causali: riorganizzazione aziendale o crisi aziendale; procedura di informazione e consultazione aziendale, la domanda va presentata sia all’INPS che al Ministero del Lavoro e alle direzioni territoriali del lavoro;  la durata del trattamento varia  a seconda delle causale dai dodici ai ventiquattro mesi. </a:t>
            </a:r>
          </a:p>
          <a:p>
            <a:pPr algn="just">
              <a:buAutoNum type="alphaLcParenR"/>
            </a:pPr>
            <a:r>
              <a:rPr lang="it-IT" b="1" dirty="0"/>
              <a:t>in deroga </a:t>
            </a:r>
            <a:r>
              <a:rPr lang="it-IT" dirty="0"/>
              <a:t>(per quei lavoratori che non possono fruire della CIGO)</a:t>
            </a:r>
          </a:p>
          <a:p>
            <a:pPr marL="0" indent="0" algn="just">
              <a:buNone/>
            </a:pPr>
            <a:r>
              <a:rPr lang="it-IT" b="1" u="sng" dirty="0"/>
              <a:t>I fondi di solidarietà</a:t>
            </a:r>
            <a:r>
              <a:rPr lang="it-IT" b="1" dirty="0"/>
              <a:t>: sono costituiti dalla contrattazione collettiva, la funzione è quella di garantire ai lavoratori esclusi dalla CIG una tutela analoga in caso di sospensione o riduzione dell’attività lavorativa.</a:t>
            </a:r>
          </a:p>
          <a:p>
            <a:pPr algn="just"/>
            <a:endParaRPr lang="it-IT" b="1" dirty="0"/>
          </a:p>
          <a:p>
            <a:pPr algn="just"/>
            <a:endParaRPr lang="it-IT" b="1" dirty="0"/>
          </a:p>
          <a:p>
            <a:endParaRPr lang="it-IT" dirty="0"/>
          </a:p>
          <a:p>
            <a:endParaRPr lang="it-IT" dirty="0"/>
          </a:p>
        </p:txBody>
      </p:sp>
    </p:spTree>
    <p:extLst>
      <p:ext uri="{BB962C8B-B14F-4D97-AF65-F5344CB8AC3E}">
        <p14:creationId xmlns:p14="http://schemas.microsoft.com/office/powerpoint/2010/main" val="1561431440"/>
      </p:ext>
    </p:extLst>
  </p:cSld>
  <p:clrMapOvr>
    <a:masterClrMapping/>
  </p:clrMapOvr>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otalTime>836</TotalTime>
  <Words>1252</Words>
  <Application>Microsoft Office PowerPoint</Application>
  <PresentationFormat>Widescreen</PresentationFormat>
  <Paragraphs>44</Paragraphs>
  <Slides>7</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7</vt:i4>
      </vt:variant>
    </vt:vector>
  </HeadingPairs>
  <TitlesOfParts>
    <vt:vector size="13" baseType="lpstr">
      <vt:lpstr>Arial</vt:lpstr>
      <vt:lpstr>Tahoma</vt:lpstr>
      <vt:lpstr>Trebuchet MS</vt:lpstr>
      <vt:lpstr>Wingdings</vt:lpstr>
      <vt:lpstr>Wingdings 3</vt:lpstr>
      <vt:lpstr>Sfaccettatura</vt:lpstr>
      <vt:lpstr>Presentazione standard di PowerPoint</vt:lpstr>
      <vt:lpstr>Il trasferimento d’azienda (art. 2112 c.c. e art. 47, l. 428 del 1990) </vt:lpstr>
      <vt:lpstr>Presentazione standard di PowerPoint</vt:lpstr>
      <vt:lpstr>Presentazione standard di PowerPoint</vt:lpstr>
      <vt:lpstr>Presentazione standard di PowerPoint</vt:lpstr>
      <vt:lpstr>Le sospensioni del rapporto di lavoro per eventi che riguardano la persona del lavoratore  </vt:lpstr>
      <vt:lpstr>Le sospensioni del rapporto di lavoro per fatti inerenti l’impresa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MariaCristina</dc:creator>
  <cp:lastModifiedBy>Cecilia Pozzi</cp:lastModifiedBy>
  <cp:revision>6</cp:revision>
  <dcterms:created xsi:type="dcterms:W3CDTF">2024-11-28T17:52:02Z</dcterms:created>
  <dcterms:modified xsi:type="dcterms:W3CDTF">2024-12-04T19:57:31Z</dcterms:modified>
</cp:coreProperties>
</file>