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1" r:id="rId6"/>
    <p:sldId id="263" r:id="rId7"/>
    <p:sldId id="262" r:id="rId8"/>
    <p:sldId id="327" r:id="rId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14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288" y="-8468"/>
            <a:ext cx="12226405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Freeform 28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61" y="2404534"/>
            <a:ext cx="776895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461" y="4050835"/>
            <a:ext cx="776895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8662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8909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2700869"/>
            <a:ext cx="8463620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0971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9" cy="1320800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1" y="2160589"/>
            <a:ext cx="411747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8939" y="2160590"/>
            <a:ext cx="411748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16699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7" cy="13208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160983"/>
            <a:ext cx="41208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2799" y="2737247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5520" y="2160983"/>
            <a:ext cx="41208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5520" y="2737247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0629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609600"/>
            <a:ext cx="8463619" cy="1320800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8041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9355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1498604"/>
            <a:ext cx="3720243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1701" y="514926"/>
            <a:ext cx="4514716" cy="552643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2777069"/>
            <a:ext cx="3720243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7779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4800600"/>
            <a:ext cx="846361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799" y="609600"/>
            <a:ext cx="8463619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5367338"/>
            <a:ext cx="8463619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9257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9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4470400"/>
            <a:ext cx="846361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190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68099" y="3632200"/>
            <a:ext cx="722640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470400"/>
            <a:ext cx="846362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4" name="TextBox 23"/>
          <p:cNvSpPr txBox="1"/>
          <p:nvPr/>
        </p:nvSpPr>
        <p:spPr>
          <a:xfrm>
            <a:off x="643615" y="790378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3" y="288655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71285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1931988"/>
            <a:ext cx="8463620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6268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4" name="TextBox 23"/>
          <p:cNvSpPr txBox="1"/>
          <p:nvPr/>
        </p:nvSpPr>
        <p:spPr>
          <a:xfrm>
            <a:off x="643615" y="790378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3" y="288655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559095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131" y="609600"/>
            <a:ext cx="845528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8762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461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9749" y="609601"/>
            <a:ext cx="1305083" cy="5251451"/>
          </a:xfrm>
        </p:spPr>
        <p:txBody>
          <a:bodyPr vert="eaVert" anchor="ctr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799" y="609601"/>
            <a:ext cx="6926701" cy="5251451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1440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1289" y="-8468"/>
            <a:ext cx="12226407" cy="6874935"/>
            <a:chOff x="-8467" y="-8468"/>
            <a:chExt cx="9169805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7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160590"/>
            <a:ext cx="846361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7011" y="6041364"/>
            <a:ext cx="91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6BB65-421A-49FE-A263-0B7C9DBDB33E}" type="datetimeFigureOut">
              <a:rPr lang="it-IT" smtClean="0"/>
              <a:pPr/>
              <a:t>15/09/2025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799" y="6041364"/>
            <a:ext cx="6163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902" y="6041364"/>
            <a:ext cx="683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82790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404739" y="3839066"/>
            <a:ext cx="7560840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it-IT" sz="2000" b="1" dirty="0"/>
              <a:t>Prof.ssa Maria Cristina Cataudella</a:t>
            </a:r>
          </a:p>
          <a:p>
            <a:pPr algn="r"/>
            <a:r>
              <a:rPr lang="it-IT" sz="2000" b="1" dirty="0"/>
              <a:t>cataudella@economia.uniroma2.it</a:t>
            </a:r>
          </a:p>
          <a:p>
            <a:pPr algn="r"/>
            <a:r>
              <a:rPr lang="it-IT" sz="2000" b="1" dirty="0"/>
              <a:t>Canali: Giurista d’impresa e Professione e Lavoro</a:t>
            </a:r>
          </a:p>
          <a:p>
            <a:pPr algn="r"/>
            <a:r>
              <a:rPr lang="it-IT" sz="2000" b="1" dirty="0"/>
              <a:t>A.A. 2025-2026</a:t>
            </a:r>
          </a:p>
          <a:p>
            <a:pPr algn="r"/>
            <a:r>
              <a:rPr lang="it-IT" sz="2000" b="1" dirty="0"/>
              <a:t>I PARTE - Premessa</a:t>
            </a:r>
          </a:p>
        </p:txBody>
      </p:sp>
      <p:sp>
        <p:nvSpPr>
          <p:cNvPr id="4" name="Rettangolo 3"/>
          <p:cNvSpPr/>
          <p:nvPr/>
        </p:nvSpPr>
        <p:spPr>
          <a:xfrm>
            <a:off x="1991545" y="764704"/>
            <a:ext cx="891734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5400" b="1" dirty="0">
                <a:ln w="10541" cmpd="sng">
                  <a:solidFill>
                    <a:srgbClr val="90C226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90C226">
                        <a:tint val="40000"/>
                        <a:satMod val="250000"/>
                      </a:srgbClr>
                    </a:gs>
                    <a:gs pos="9000">
                      <a:srgbClr val="90C226">
                        <a:tint val="52000"/>
                        <a:satMod val="300000"/>
                      </a:srgbClr>
                    </a:gs>
                    <a:gs pos="50000">
                      <a:srgbClr val="90C226">
                        <a:shade val="20000"/>
                        <a:satMod val="300000"/>
                      </a:srgbClr>
                    </a:gs>
                    <a:gs pos="79000">
                      <a:srgbClr val="90C226">
                        <a:tint val="52000"/>
                        <a:satMod val="300000"/>
                      </a:srgbClr>
                    </a:gs>
                    <a:gs pos="100000">
                      <a:srgbClr val="90C226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rebuchet MS" panose="020B0603020202020204"/>
              </a:rPr>
              <a:t>DIRITTO DEL LAVORO</a:t>
            </a:r>
          </a:p>
          <a:p>
            <a:pPr algn="ctr"/>
            <a:r>
              <a:rPr lang="it-IT" sz="5400" b="1" dirty="0">
                <a:ln w="10541" cmpd="sng">
                  <a:solidFill>
                    <a:srgbClr val="90C226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90C226">
                        <a:tint val="40000"/>
                        <a:satMod val="250000"/>
                      </a:srgbClr>
                    </a:gs>
                    <a:gs pos="9000">
                      <a:srgbClr val="90C226">
                        <a:tint val="52000"/>
                        <a:satMod val="300000"/>
                      </a:srgbClr>
                    </a:gs>
                    <a:gs pos="50000">
                      <a:srgbClr val="90C226">
                        <a:shade val="20000"/>
                        <a:satMod val="300000"/>
                      </a:srgbClr>
                    </a:gs>
                    <a:gs pos="79000">
                      <a:srgbClr val="90C226">
                        <a:tint val="52000"/>
                        <a:satMod val="300000"/>
                      </a:srgbClr>
                    </a:gs>
                    <a:gs pos="100000">
                      <a:srgbClr val="90C226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rebuchet MS" panose="020B0603020202020204"/>
              </a:rPr>
              <a:t>Premessa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2054" y="274639"/>
            <a:ext cx="7937939" cy="872843"/>
          </a:xfr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Di cosa si occupa il diritto del lavoro?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08993" y="2253007"/>
            <a:ext cx="8001000" cy="3873157"/>
          </a:xfrm>
        </p:spPr>
        <p:txBody>
          <a:bodyPr>
            <a:normAutofit/>
          </a:bodyPr>
          <a:lstStyle/>
          <a:p>
            <a:pPr algn="just"/>
            <a:r>
              <a:rPr lang="it-IT" dirty="0"/>
              <a:t>Il Diritto del Lavoro, in una prima approssimazione, studia le norme che disciplinano il rapporto di lavoro e la relazione tra lavoratore e datore di lavoro.</a:t>
            </a:r>
          </a:p>
          <a:p>
            <a:pPr marL="0" indent="0" algn="just">
              <a:buNone/>
            </a:pPr>
            <a:endParaRPr lang="it-IT" dirty="0"/>
          </a:p>
          <a:p>
            <a:pPr algn="just"/>
            <a:r>
              <a:rPr lang="it-IT" dirty="0"/>
              <a:t>Il Diritto del lavoro è prevalentemente diritto del lavoro «subordinato», anche se negli ultimi anni si occupa anche di lavoratori non subordinati (spesso lavoratori deboli).</a:t>
            </a:r>
          </a:p>
          <a:p>
            <a:pPr algn="just"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56290" y="418364"/>
            <a:ext cx="7961586" cy="980130"/>
          </a:xfrm>
          <a:solidFill>
            <a:schemeClr val="tx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it-IT" sz="3200" b="1" dirty="0"/>
              <a:t>La tripartizione del diritto del Lavoro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56290" y="2806262"/>
            <a:ext cx="7961586" cy="3235101"/>
          </a:xfrm>
        </p:spPr>
        <p:txBody>
          <a:bodyPr>
            <a:normAutofit/>
          </a:bodyPr>
          <a:lstStyle/>
          <a:p>
            <a:pPr algn="just"/>
            <a:r>
              <a:rPr lang="it-IT" dirty="0"/>
              <a:t>Il diritto del lavoro in senso stretto o diritto del rapporto di lavoro</a:t>
            </a:r>
          </a:p>
          <a:p>
            <a:pPr algn="just"/>
            <a:endParaRPr lang="it-IT" dirty="0"/>
          </a:p>
          <a:p>
            <a:pPr algn="just"/>
            <a:r>
              <a:rPr lang="it-IT" dirty="0"/>
              <a:t>Il diritto sindacale o diritto delle relazioni industriali</a:t>
            </a:r>
          </a:p>
          <a:p>
            <a:pPr algn="just"/>
            <a:endParaRPr lang="it-IT" dirty="0"/>
          </a:p>
          <a:p>
            <a:pPr algn="just"/>
            <a:r>
              <a:rPr lang="it-IT" dirty="0"/>
              <a:t>Il diritto della previdenza sociale o della sicurezza sociale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12799" y="188640"/>
            <a:ext cx="8463619" cy="1012631"/>
          </a:xfrm>
          <a:solidFill>
            <a:schemeClr val="tx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it-IT" b="1" dirty="0"/>
              <a:t>Le fonti del diritto del lavoro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12799" y="1909482"/>
            <a:ext cx="8463619" cy="4131881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it-IT" dirty="0"/>
              <a:t>La Costituzione e le norme costituzionali</a:t>
            </a:r>
          </a:p>
          <a:p>
            <a:pPr algn="just"/>
            <a:endParaRPr lang="it-IT" dirty="0"/>
          </a:p>
          <a:p>
            <a:pPr algn="just"/>
            <a:r>
              <a:rPr lang="it-IT" dirty="0"/>
              <a:t>Le norme internazionali e dell’Unione Europea (Trattati, regolamenti e direttive)</a:t>
            </a:r>
          </a:p>
          <a:p>
            <a:pPr algn="just"/>
            <a:endParaRPr lang="it-IT" dirty="0"/>
          </a:p>
          <a:p>
            <a:pPr algn="just"/>
            <a:r>
              <a:rPr lang="it-IT" dirty="0"/>
              <a:t>La legge ordinaria (statale e regionale). Il principio di inderogabilità e il </a:t>
            </a:r>
            <a:r>
              <a:rPr lang="it-IT" dirty="0" err="1"/>
              <a:t>favoro</a:t>
            </a:r>
            <a:r>
              <a:rPr lang="it-IT" dirty="0"/>
              <a:t> verso il lavoratore</a:t>
            </a:r>
          </a:p>
          <a:p>
            <a:pPr algn="just"/>
            <a:endParaRPr lang="it-IT" dirty="0"/>
          </a:p>
          <a:p>
            <a:pPr algn="just"/>
            <a:r>
              <a:rPr lang="it-IT" dirty="0"/>
              <a:t>La contrattazione collettiva come fonte </a:t>
            </a:r>
            <a:r>
              <a:rPr lang="it-IT" i="1" dirty="0"/>
              <a:t>extra </a:t>
            </a:r>
            <a:r>
              <a:rPr lang="it-IT" i="1" dirty="0" err="1"/>
              <a:t>ordinem</a:t>
            </a:r>
            <a:r>
              <a:rPr lang="it-IT" dirty="0"/>
              <a:t> </a:t>
            </a:r>
          </a:p>
          <a:p>
            <a:pPr algn="just"/>
            <a:endParaRPr lang="it-IT" dirty="0"/>
          </a:p>
          <a:p>
            <a:pPr algn="just"/>
            <a:r>
              <a:rPr lang="it-IT" dirty="0"/>
              <a:t>Il contratto individuale di lavoro</a:t>
            </a:r>
          </a:p>
          <a:p>
            <a:pPr algn="just"/>
            <a:endParaRPr lang="it-IT" dirty="0"/>
          </a:p>
          <a:p>
            <a:pPr algn="just"/>
            <a:r>
              <a:rPr lang="it-IT" dirty="0"/>
              <a:t>Gli usi (normativi e aziendali) e l’equità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EEFD2B5-E17E-4A79-91B4-9154673C5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188" y="609600"/>
            <a:ext cx="7513125" cy="1362635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it-IT" sz="2400" dirty="0">
                <a:solidFill>
                  <a:schemeClr val="bg1"/>
                </a:solidFill>
              </a:rPr>
              <a:t>Evoluzione del Diritto del Lavoro in  Italia: da diritto di protezione del lavoratore subordinato a diritto di regolamentazione del mercato del lavoro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5144182-218A-4E92-AA1A-492040183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8188" y="2318995"/>
            <a:ext cx="7513125" cy="3722369"/>
          </a:xfrm>
        </p:spPr>
        <p:txBody>
          <a:bodyPr>
            <a:normAutofit fontScale="70000" lnSpcReduction="20000"/>
          </a:bodyPr>
          <a:lstStyle/>
          <a:p>
            <a:r>
              <a:rPr lang="it-IT" dirty="0"/>
              <a:t>Il Codice Civile del 1865: eguaglianza formale tra datore di lavoro e lavoratore ma forti disuguaglianze sostanziali </a:t>
            </a:r>
          </a:p>
          <a:p>
            <a:r>
              <a:rPr lang="it-IT" dirty="0"/>
              <a:t>La prime norme giuslavoristiche in Italia: il riconoscimento della libertà sindacale e la liceità dello sciopero e della serrata l. n. 80 del 1898 (infortuni sul lavoro)</a:t>
            </a:r>
          </a:p>
          <a:p>
            <a:r>
              <a:rPr lang="it-IT" dirty="0"/>
              <a:t>Il Codice Civile del 1942 e la Costituzione del 1948</a:t>
            </a:r>
          </a:p>
          <a:p>
            <a:r>
              <a:rPr lang="it-IT" dirty="0"/>
              <a:t>Lo Statuto dei Lavoratori (L. 300 del 1970): protezione dei lavoratori e rigidità del mercato del lavoro</a:t>
            </a:r>
          </a:p>
          <a:p>
            <a:r>
              <a:rPr lang="it-IT" dirty="0"/>
              <a:t>Il Pacchetto Treu (1997) e la Legge Biagi (2003): la tutela dell’occupazione attraverso la flessibilità in entrata (introduzione di nuove tipologie di lavoro subordinato e non)</a:t>
            </a:r>
          </a:p>
          <a:p>
            <a:r>
              <a:rPr lang="it-IT" dirty="0"/>
              <a:t>La Riforma Fornero (2012) e il Jobs Act (2014-2015): la crisi economica e la salvaguardia dell’occupazione attraverso la flessibilità in uscita</a:t>
            </a:r>
          </a:p>
          <a:p>
            <a:r>
              <a:rPr lang="it-IT" dirty="0"/>
              <a:t>Il Decreto Dignità (2018): un passo indietro?</a:t>
            </a:r>
          </a:p>
          <a:p>
            <a:r>
              <a:rPr lang="it-IT" dirty="0"/>
              <a:t>La normativa emergenziale</a:t>
            </a:r>
          </a:p>
          <a:p>
            <a:r>
              <a:rPr lang="it-IT" dirty="0"/>
              <a:t>Il decreto lavoro</a:t>
            </a:r>
          </a:p>
          <a:p>
            <a:r>
              <a:rPr lang="it-IT" dirty="0"/>
              <a:t>Legge 203 del 2024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33997375"/>
      </p:ext>
    </p:extLst>
  </p:cSld>
  <p:clrMapOvr>
    <a:masterClrMapping/>
  </p:clrMapOvr>
</p:sld>
</file>

<file path=ppt/theme/theme1.xml><?xml version="1.0" encoding="utf-8"?>
<a:theme xmlns:a="http://schemas.openxmlformats.org/drawingml/2006/main" name="Sfaccettatura">
  <a:themeElements>
    <a:clrScheme name="Sfaccettatur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Sfaccettatur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faccettatur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d7abe09-103f-405b-b6ab-63a5335399ed">
      <Terms xmlns="http://schemas.microsoft.com/office/infopath/2007/PartnerControls"/>
    </lcf76f155ced4ddcb4097134ff3c332f>
    <TaxCatchAll xmlns="b50db441-2ed2-4bf7-9757-d04220d6039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AF7501415BC7B408BB5BDB567A0D79C" ma:contentTypeVersion="12" ma:contentTypeDescription="Creare un nuovo documento." ma:contentTypeScope="" ma:versionID="1fd874d600b0c1ec6e58b0c22f98ccd9">
  <xsd:schema xmlns:xsd="http://www.w3.org/2001/XMLSchema" xmlns:xs="http://www.w3.org/2001/XMLSchema" xmlns:p="http://schemas.microsoft.com/office/2006/metadata/properties" xmlns:ns2="bd7abe09-103f-405b-b6ab-63a5335399ed" xmlns:ns3="b50db441-2ed2-4bf7-9757-d04220d60391" targetNamespace="http://schemas.microsoft.com/office/2006/metadata/properties" ma:root="true" ma:fieldsID="63ecba9c0f5204811edf4502d75a2ff1" ns2:_="" ns3:_="">
    <xsd:import namespace="bd7abe09-103f-405b-b6ab-63a5335399ed"/>
    <xsd:import namespace="b50db441-2ed2-4bf7-9757-d04220d603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7abe09-103f-405b-b6ab-63a5335399e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Tag immagine" ma:readOnly="false" ma:fieldId="{5cf76f15-5ced-4ddc-b409-7134ff3c332f}" ma:taxonomyMulti="true" ma:sspId="1013fbc9-b00e-4d37-9f0b-4b76e146b3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0db441-2ed2-4bf7-9757-d04220d6039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36171009-62b2-4855-b264-f0380b8f6b70}" ma:internalName="TaxCatchAll" ma:showField="CatchAllData" ma:web="b50db441-2ed2-4bf7-9757-d04220d603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0A7CAA-2B41-44A2-A455-E1769B1E6516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elements/1.1/"/>
    <ds:schemaRef ds:uri="b50db441-2ed2-4bf7-9757-d04220d60391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d7abe09-103f-405b-b6ab-63a5335399ed"/>
  </ds:schemaRefs>
</ds:datastoreItem>
</file>

<file path=customXml/itemProps2.xml><?xml version="1.0" encoding="utf-8"?>
<ds:datastoreItem xmlns:ds="http://schemas.openxmlformats.org/officeDocument/2006/customXml" ds:itemID="{424478F3-A032-4851-9D66-CB2A71803D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7abe09-103f-405b-b6ab-63a5335399ed"/>
    <ds:schemaRef ds:uri="b50db441-2ed2-4bf7-9757-d04220d603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696F8F1-01BF-4339-B157-881E749F22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54</TotalTime>
  <Words>381</Words>
  <Application>Microsoft Office PowerPoint</Application>
  <PresentationFormat>Widescreen</PresentationFormat>
  <Paragraphs>40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Sfaccettatura</vt:lpstr>
      <vt:lpstr>Presentazione standard di PowerPoint</vt:lpstr>
      <vt:lpstr>Di cosa si occupa il diritto del lavoro?</vt:lpstr>
      <vt:lpstr>La tripartizione del diritto del Lavoro</vt:lpstr>
      <vt:lpstr>Le fonti del diritto del lavoro</vt:lpstr>
      <vt:lpstr>Evoluzione del Diritto del Lavoro in  Italia: da diritto di protezione del lavoratore subordinato a diritto di regolamentazione del mercato del lavoro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MariaCristina</dc:creator>
  <cp:lastModifiedBy>Maria Cristina Cataudella</cp:lastModifiedBy>
  <cp:revision>8</cp:revision>
  <dcterms:created xsi:type="dcterms:W3CDTF">2024-09-18T17:04:21Z</dcterms:created>
  <dcterms:modified xsi:type="dcterms:W3CDTF">2025-09-15T09:18:04Z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0x010100AAF7501415BC7B408BB5BDB567A0D79C</vt:lpwstr>
  </property>
</Properties>
</file>