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62" r:id="rId1"/>
  </p:sldMasterIdLst>
  <p:notesMasterIdLst>
    <p:notesMasterId r:id="rId35"/>
  </p:notesMasterIdLst>
  <p:handoutMasterIdLst>
    <p:handoutMasterId r:id="rId36"/>
  </p:handoutMasterIdLst>
  <p:sldIdLst>
    <p:sldId id="264" r:id="rId2"/>
    <p:sldId id="319" r:id="rId3"/>
    <p:sldId id="337" r:id="rId4"/>
    <p:sldId id="338" r:id="rId5"/>
    <p:sldId id="339" r:id="rId6"/>
    <p:sldId id="341" r:id="rId7"/>
    <p:sldId id="344" r:id="rId8"/>
    <p:sldId id="345" r:id="rId9"/>
    <p:sldId id="346" r:id="rId10"/>
    <p:sldId id="347" r:id="rId11"/>
    <p:sldId id="348" r:id="rId12"/>
    <p:sldId id="349" r:id="rId13"/>
    <p:sldId id="350" r:id="rId14"/>
    <p:sldId id="351" r:id="rId15"/>
    <p:sldId id="352" r:id="rId16"/>
    <p:sldId id="353" r:id="rId17"/>
    <p:sldId id="354" r:id="rId18"/>
    <p:sldId id="355" r:id="rId19"/>
    <p:sldId id="356" r:id="rId20"/>
    <p:sldId id="357" r:id="rId21"/>
    <p:sldId id="358" r:id="rId22"/>
    <p:sldId id="359" r:id="rId23"/>
    <p:sldId id="360" r:id="rId24"/>
    <p:sldId id="361" r:id="rId25"/>
    <p:sldId id="362" r:id="rId26"/>
    <p:sldId id="363" r:id="rId27"/>
    <p:sldId id="364" r:id="rId28"/>
    <p:sldId id="365" r:id="rId29"/>
    <p:sldId id="366" r:id="rId30"/>
    <p:sldId id="367" r:id="rId31"/>
    <p:sldId id="369" r:id="rId32"/>
    <p:sldId id="370" r:id="rId33"/>
    <p:sldId id="371" r:id="rId34"/>
  </p:sldIdLst>
  <p:sldSz cx="9144000" cy="6858000" type="screen4x3"/>
  <p:notesSz cx="6858000" cy="9144000"/>
  <p:custDataLst>
    <p:tags r:id="rId37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FF"/>
    <a:srgbClr val="009999"/>
    <a:srgbClr val="FF3300"/>
    <a:srgbClr val="FF6633"/>
    <a:srgbClr val="0066CC"/>
    <a:srgbClr val="0033CC"/>
    <a:srgbClr val="0000FF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474" autoAdjust="0"/>
    <p:restoredTop sz="50000" autoAdjust="0"/>
  </p:normalViewPr>
  <p:slideViewPr>
    <p:cSldViewPr>
      <p:cViewPr varScale="1">
        <p:scale>
          <a:sx n="76" d="100"/>
          <a:sy n="76" d="100"/>
        </p:scale>
        <p:origin x="67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F48151-BC6B-4F41-818C-26EEB8797317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F26DB97B-0F1A-7641-83A2-1A53AD1CEB8A}">
      <dgm:prSet/>
      <dgm:spPr/>
      <dgm:t>
        <a:bodyPr/>
        <a:lstStyle/>
        <a:p>
          <a:pPr rtl="0"/>
          <a:r>
            <a:rPr lang="it-IT" dirty="0"/>
            <a:t>Idea </a:t>
          </a:r>
          <a:r>
            <a:rPr lang="it-IT" dirty="0" err="1"/>
            <a:t>if</a:t>
          </a:r>
          <a:r>
            <a:rPr lang="it-IT" dirty="0"/>
            <a:t> EU</a:t>
          </a:r>
        </a:p>
      </dgm:t>
    </dgm:pt>
    <dgm:pt modelId="{ED8F5C1D-22E8-3B40-8893-0856DACF13A9}" type="parTrans" cxnId="{5A06C3FF-B65A-D149-8B7A-81A55ED2AC1C}">
      <dgm:prSet/>
      <dgm:spPr/>
      <dgm:t>
        <a:bodyPr/>
        <a:lstStyle/>
        <a:p>
          <a:endParaRPr lang="it-IT"/>
        </a:p>
      </dgm:t>
    </dgm:pt>
    <dgm:pt modelId="{7AAE4A75-6FC3-4945-B5AD-76E0DE407F65}" type="sibTrans" cxnId="{5A06C3FF-B65A-D149-8B7A-81A55ED2AC1C}">
      <dgm:prSet/>
      <dgm:spPr/>
      <dgm:t>
        <a:bodyPr/>
        <a:lstStyle/>
        <a:p>
          <a:endParaRPr lang="it-IT"/>
        </a:p>
      </dgm:t>
    </dgm:pt>
    <dgm:pt modelId="{AF0E57B2-EB6E-BB4D-9E66-8410563B886D}">
      <dgm:prSet/>
      <dgm:spPr/>
      <dgm:t>
        <a:bodyPr/>
        <a:lstStyle/>
        <a:p>
          <a:pPr rtl="0"/>
          <a:r>
            <a:rPr lang="it-IT" dirty="0"/>
            <a:t>Idea of </a:t>
          </a:r>
          <a:r>
            <a:rPr lang="it-IT" dirty="0" err="1"/>
            <a:t>Sovereign</a:t>
          </a:r>
          <a:r>
            <a:rPr lang="it-IT" dirty="0"/>
            <a:t> State</a:t>
          </a:r>
        </a:p>
      </dgm:t>
    </dgm:pt>
    <dgm:pt modelId="{EF94B29F-0806-4F44-8317-601160924645}" type="parTrans" cxnId="{F4DBB6A9-920E-6440-9A9B-60E6E5767CB9}">
      <dgm:prSet/>
      <dgm:spPr/>
      <dgm:t>
        <a:bodyPr/>
        <a:lstStyle/>
        <a:p>
          <a:endParaRPr lang="it-IT"/>
        </a:p>
      </dgm:t>
    </dgm:pt>
    <dgm:pt modelId="{8BC19F50-28BF-214F-B7CC-365538353E4C}" type="sibTrans" cxnId="{F4DBB6A9-920E-6440-9A9B-60E6E5767CB9}">
      <dgm:prSet/>
      <dgm:spPr/>
      <dgm:t>
        <a:bodyPr/>
        <a:lstStyle/>
        <a:p>
          <a:endParaRPr lang="it-IT"/>
        </a:p>
      </dgm:t>
    </dgm:pt>
    <dgm:pt modelId="{29FEE739-0EF2-2848-B627-63B72EEBA57A}" type="pres">
      <dgm:prSet presAssocID="{A2F48151-BC6B-4F41-818C-26EEB879731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45E7875F-ED96-BD41-9B7C-9C64EA9556E9}" type="pres">
      <dgm:prSet presAssocID="{F26DB97B-0F1A-7641-83A2-1A53AD1CEB8A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6DD585B-D6DB-4647-BC19-D828453F0382}" type="pres">
      <dgm:prSet presAssocID="{7AAE4A75-6FC3-4945-B5AD-76E0DE407F65}" presName="sibTrans" presStyleCnt="0"/>
      <dgm:spPr/>
    </dgm:pt>
    <dgm:pt modelId="{CEED3F83-8779-6641-A981-F04AD2692699}" type="pres">
      <dgm:prSet presAssocID="{AF0E57B2-EB6E-BB4D-9E66-8410563B886D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A7B63A1E-415D-A84D-B38E-FD0D14B78325}" type="presOf" srcId="{A2F48151-BC6B-4F41-818C-26EEB8797317}" destId="{29FEE739-0EF2-2848-B627-63B72EEBA57A}" srcOrd="0" destOrd="0" presId="urn:microsoft.com/office/officeart/2005/8/layout/default"/>
    <dgm:cxn modelId="{5A06C3FF-B65A-D149-8B7A-81A55ED2AC1C}" srcId="{A2F48151-BC6B-4F41-818C-26EEB8797317}" destId="{F26DB97B-0F1A-7641-83A2-1A53AD1CEB8A}" srcOrd="0" destOrd="0" parTransId="{ED8F5C1D-22E8-3B40-8893-0856DACF13A9}" sibTransId="{7AAE4A75-6FC3-4945-B5AD-76E0DE407F65}"/>
    <dgm:cxn modelId="{F4DBB6A9-920E-6440-9A9B-60E6E5767CB9}" srcId="{A2F48151-BC6B-4F41-818C-26EEB8797317}" destId="{AF0E57B2-EB6E-BB4D-9E66-8410563B886D}" srcOrd="1" destOrd="0" parTransId="{EF94B29F-0806-4F44-8317-601160924645}" sibTransId="{8BC19F50-28BF-214F-B7CC-365538353E4C}"/>
    <dgm:cxn modelId="{02CF89CA-B257-284E-B14B-8EED60DFF535}" type="presOf" srcId="{F26DB97B-0F1A-7641-83A2-1A53AD1CEB8A}" destId="{45E7875F-ED96-BD41-9B7C-9C64EA9556E9}" srcOrd="0" destOrd="0" presId="urn:microsoft.com/office/officeart/2005/8/layout/default"/>
    <dgm:cxn modelId="{086A280B-22A6-2744-8773-1F4A1D8FAFC4}" type="presOf" srcId="{AF0E57B2-EB6E-BB4D-9E66-8410563B886D}" destId="{CEED3F83-8779-6641-A981-F04AD2692699}" srcOrd="0" destOrd="0" presId="urn:microsoft.com/office/officeart/2005/8/layout/default"/>
    <dgm:cxn modelId="{E1708E09-E79C-5D4B-AF38-2EC6EF9255C2}" type="presParOf" srcId="{29FEE739-0EF2-2848-B627-63B72EEBA57A}" destId="{45E7875F-ED96-BD41-9B7C-9C64EA9556E9}" srcOrd="0" destOrd="0" presId="urn:microsoft.com/office/officeart/2005/8/layout/default"/>
    <dgm:cxn modelId="{B9130A77-2D38-8449-A667-830E785DD6B1}" type="presParOf" srcId="{29FEE739-0EF2-2848-B627-63B72EEBA57A}" destId="{56DD585B-D6DB-4647-BC19-D828453F0382}" srcOrd="1" destOrd="0" presId="urn:microsoft.com/office/officeart/2005/8/layout/default"/>
    <dgm:cxn modelId="{FBB37D55-D987-C141-914E-C7C4D9AD067F}" type="presParOf" srcId="{29FEE739-0EF2-2848-B627-63B72EEBA57A}" destId="{CEED3F83-8779-6641-A981-F04AD2692699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7DE8D8-C9C4-404C-99D5-2DC115D82FA7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0B25FB8C-8724-D241-B52A-0C130E85F345}">
      <dgm:prSet custT="1"/>
      <dgm:spPr>
        <a:solidFill>
          <a:srgbClr val="800000"/>
        </a:solidFill>
      </dgm:spPr>
      <dgm:t>
        <a:bodyPr/>
        <a:lstStyle/>
        <a:p>
          <a:pPr algn="ctr" rtl="0"/>
          <a:r>
            <a:rPr lang="it-IT" sz="3200" dirty="0">
              <a:latin typeface="Constantia" panose="02030602050306030303" pitchFamily="18" charset="0"/>
            </a:rPr>
            <a:t>è</a:t>
          </a:r>
        </a:p>
      </dgm:t>
    </dgm:pt>
    <dgm:pt modelId="{15F44885-284E-5D40-AD5E-1318A0D83CA9}" type="parTrans" cxnId="{F3B2EE3E-09F2-4B45-848D-2E078CA6688A}">
      <dgm:prSet/>
      <dgm:spPr/>
      <dgm:t>
        <a:bodyPr/>
        <a:lstStyle/>
        <a:p>
          <a:endParaRPr lang="it-IT"/>
        </a:p>
      </dgm:t>
    </dgm:pt>
    <dgm:pt modelId="{4982BE34-5836-1542-B2C3-4A22100D200D}" type="sibTrans" cxnId="{F3B2EE3E-09F2-4B45-848D-2E078CA6688A}">
      <dgm:prSet/>
      <dgm:spPr/>
      <dgm:t>
        <a:bodyPr/>
        <a:lstStyle/>
        <a:p>
          <a:endParaRPr lang="it-IT"/>
        </a:p>
      </dgm:t>
    </dgm:pt>
    <dgm:pt modelId="{67256D3D-FB71-4D4C-96A9-EA7F4DFF9EA1}">
      <dgm:prSet/>
      <dgm:spPr/>
      <dgm:t>
        <a:bodyPr/>
        <a:lstStyle/>
        <a:p>
          <a:pPr rtl="0"/>
          <a:r>
            <a:rPr lang="it-IT" b="1" dirty="0">
              <a:latin typeface="Constantia" panose="02030602050306030303" pitchFamily="18" charset="0"/>
            </a:rPr>
            <a:t>Un’unione economica e politica di </a:t>
          </a:r>
          <a:r>
            <a:rPr lang="it-IT" b="1" dirty="0" smtClean="0">
              <a:latin typeface="Constantia" panose="02030602050306030303" pitchFamily="18" charset="0"/>
            </a:rPr>
            <a:t>27 </a:t>
          </a:r>
          <a:r>
            <a:rPr lang="it-IT" b="1" dirty="0">
              <a:latin typeface="Constantia" panose="02030602050306030303" pitchFamily="18" charset="0"/>
            </a:rPr>
            <a:t>Stati membri localizzati principalmente in Europa</a:t>
          </a:r>
          <a:endParaRPr lang="it-IT" dirty="0">
            <a:latin typeface="Constantia" panose="02030602050306030303" pitchFamily="18" charset="0"/>
          </a:endParaRPr>
        </a:p>
      </dgm:t>
    </dgm:pt>
    <dgm:pt modelId="{AF82672A-A472-E04D-8E9F-C47CAA62A976}" type="parTrans" cxnId="{D5D9F1A5-6592-4F44-AC1A-84DA3123C13B}">
      <dgm:prSet/>
      <dgm:spPr/>
      <dgm:t>
        <a:bodyPr/>
        <a:lstStyle/>
        <a:p>
          <a:endParaRPr lang="it-IT"/>
        </a:p>
      </dgm:t>
    </dgm:pt>
    <dgm:pt modelId="{61C13405-A37E-9942-895C-33B367B4D09C}" type="sibTrans" cxnId="{D5D9F1A5-6592-4F44-AC1A-84DA3123C13B}">
      <dgm:prSet/>
      <dgm:spPr/>
      <dgm:t>
        <a:bodyPr/>
        <a:lstStyle/>
        <a:p>
          <a:endParaRPr lang="it-IT"/>
        </a:p>
      </dgm:t>
    </dgm:pt>
    <dgm:pt modelId="{CD602CB4-254B-6345-91AE-AB4CD71B74BE}">
      <dgm:prSet/>
      <dgm:spPr/>
      <dgm:t>
        <a:bodyPr/>
        <a:lstStyle/>
        <a:p>
          <a:pPr rtl="0"/>
          <a:r>
            <a:rPr lang="en-GB" b="1" dirty="0">
              <a:latin typeface="Constantia" panose="02030602050306030303" pitchFamily="18" charset="0"/>
            </a:rPr>
            <a:t>Un </a:t>
          </a:r>
          <a:r>
            <a:rPr lang="en-GB" b="1" dirty="0" err="1">
              <a:latin typeface="Constantia" panose="02030602050306030303" pitchFamily="18" charset="0"/>
            </a:rPr>
            <a:t>soggetto</a:t>
          </a:r>
          <a:r>
            <a:rPr lang="en-GB" b="1" dirty="0">
              <a:latin typeface="Constantia" panose="02030602050306030303" pitchFamily="18" charset="0"/>
            </a:rPr>
            <a:t> di </a:t>
          </a:r>
          <a:r>
            <a:rPr lang="en-GB" b="1" dirty="0" err="1">
              <a:latin typeface="Constantia" panose="02030602050306030303" pitchFamily="18" charset="0"/>
            </a:rPr>
            <a:t>diritto</a:t>
          </a:r>
          <a:r>
            <a:rPr lang="en-GB" b="1" dirty="0">
              <a:latin typeface="Constantia" panose="02030602050306030303" pitchFamily="18" charset="0"/>
            </a:rPr>
            <a:t> </a:t>
          </a:r>
          <a:r>
            <a:rPr lang="en-GB" b="1" dirty="0" err="1">
              <a:latin typeface="Constantia" panose="02030602050306030303" pitchFamily="18" charset="0"/>
            </a:rPr>
            <a:t>internazionale</a:t>
          </a:r>
          <a:endParaRPr lang="en-GB" dirty="0">
            <a:latin typeface="Constantia" panose="02030602050306030303" pitchFamily="18" charset="0"/>
          </a:endParaRPr>
        </a:p>
      </dgm:t>
    </dgm:pt>
    <dgm:pt modelId="{B909809C-5756-6143-A88E-06D55A7C0BDB}" type="parTrans" cxnId="{E04D4C93-DBE8-0644-B8C8-D3470FDB6526}">
      <dgm:prSet/>
      <dgm:spPr/>
      <dgm:t>
        <a:bodyPr/>
        <a:lstStyle/>
        <a:p>
          <a:endParaRPr lang="it-IT"/>
        </a:p>
      </dgm:t>
    </dgm:pt>
    <dgm:pt modelId="{BBD4D5FB-DB7D-7E4A-9887-821C7F444B58}" type="sibTrans" cxnId="{E04D4C93-DBE8-0644-B8C8-D3470FDB6526}">
      <dgm:prSet/>
      <dgm:spPr/>
      <dgm:t>
        <a:bodyPr/>
        <a:lstStyle/>
        <a:p>
          <a:endParaRPr lang="it-IT"/>
        </a:p>
      </dgm:t>
    </dgm:pt>
    <dgm:pt modelId="{8ADF3BB4-94A5-9B49-82D7-F74C63F52AC8}">
      <dgm:prSet/>
      <dgm:spPr/>
      <dgm:t>
        <a:bodyPr/>
        <a:lstStyle/>
        <a:p>
          <a:pPr rtl="0"/>
          <a:r>
            <a:rPr lang="en-GB" b="1" dirty="0" err="1">
              <a:latin typeface="Constantia" panose="02030602050306030303" pitchFamily="18" charset="0"/>
            </a:rPr>
            <a:t>Creato</a:t>
          </a:r>
          <a:r>
            <a:rPr lang="en-GB" b="1" dirty="0">
              <a:latin typeface="Constantia" panose="02030602050306030303" pitchFamily="18" charset="0"/>
            </a:rPr>
            <a:t> </a:t>
          </a:r>
          <a:r>
            <a:rPr lang="en-GB" b="1" dirty="0" err="1">
              <a:latin typeface="Constantia" panose="02030602050306030303" pitchFamily="18" charset="0"/>
            </a:rPr>
            <a:t>attraverso</a:t>
          </a:r>
          <a:r>
            <a:rPr lang="en-GB" b="1" dirty="0">
              <a:latin typeface="Constantia" panose="02030602050306030303" pitchFamily="18" charset="0"/>
            </a:rPr>
            <a:t> </a:t>
          </a:r>
          <a:r>
            <a:rPr lang="en-GB" b="1" dirty="0" err="1">
              <a:latin typeface="Constantia" panose="02030602050306030303" pitchFamily="18" charset="0"/>
            </a:rPr>
            <a:t>Trattati</a:t>
          </a:r>
          <a:r>
            <a:rPr lang="en-GB" b="1" dirty="0">
              <a:latin typeface="Constantia" panose="02030602050306030303" pitchFamily="18" charset="0"/>
            </a:rPr>
            <a:t> </a:t>
          </a:r>
          <a:r>
            <a:rPr lang="en-GB" b="1" dirty="0" err="1">
              <a:latin typeface="Constantia" panose="02030602050306030303" pitchFamily="18" charset="0"/>
            </a:rPr>
            <a:t>siglati</a:t>
          </a:r>
          <a:r>
            <a:rPr lang="en-GB" b="1" dirty="0">
              <a:latin typeface="Constantia" panose="02030602050306030303" pitchFamily="18" charset="0"/>
            </a:rPr>
            <a:t> </a:t>
          </a:r>
          <a:r>
            <a:rPr lang="en-GB" b="1" dirty="0" err="1">
              <a:latin typeface="Constantia" panose="02030602050306030303" pitchFamily="18" charset="0"/>
            </a:rPr>
            <a:t>dagli</a:t>
          </a:r>
          <a:r>
            <a:rPr lang="en-GB" b="1" dirty="0">
              <a:latin typeface="Constantia" panose="02030602050306030303" pitchFamily="18" charset="0"/>
            </a:rPr>
            <a:t> SM</a:t>
          </a:r>
          <a:endParaRPr lang="en-GB" dirty="0">
            <a:latin typeface="Constantia" panose="02030602050306030303" pitchFamily="18" charset="0"/>
          </a:endParaRPr>
        </a:p>
      </dgm:t>
    </dgm:pt>
    <dgm:pt modelId="{4F1E2ABE-311D-0343-9EC0-FC894D14B0DC}" type="parTrans" cxnId="{8F2F8A45-EE36-5943-9EE5-FB33CF3C751E}">
      <dgm:prSet/>
      <dgm:spPr/>
      <dgm:t>
        <a:bodyPr/>
        <a:lstStyle/>
        <a:p>
          <a:endParaRPr lang="it-IT"/>
        </a:p>
      </dgm:t>
    </dgm:pt>
    <dgm:pt modelId="{0988989F-3E6D-A84E-95F0-3C5891E857F1}" type="sibTrans" cxnId="{8F2F8A45-EE36-5943-9EE5-FB33CF3C751E}">
      <dgm:prSet/>
      <dgm:spPr/>
      <dgm:t>
        <a:bodyPr/>
        <a:lstStyle/>
        <a:p>
          <a:endParaRPr lang="it-IT"/>
        </a:p>
      </dgm:t>
    </dgm:pt>
    <dgm:pt modelId="{897E6641-1FE8-004C-9D7A-DED886DC89F7}">
      <dgm:prSet/>
      <dgm:spPr/>
      <dgm:t>
        <a:bodyPr/>
        <a:lstStyle/>
        <a:p>
          <a:pPr rtl="0"/>
          <a:r>
            <a:rPr lang="en-GB" b="1" dirty="0" err="1">
              <a:latin typeface="Constantia" panose="02030602050306030303" pitchFamily="18" charset="0"/>
            </a:rPr>
            <a:t>Governata</a:t>
          </a:r>
          <a:r>
            <a:rPr lang="en-GB" b="1" dirty="0">
              <a:latin typeface="Constantia" panose="02030602050306030303" pitchFamily="18" charset="0"/>
            </a:rPr>
            <a:t> da </a:t>
          </a:r>
          <a:r>
            <a:rPr lang="en-GB" b="1" dirty="0" err="1">
              <a:latin typeface="Constantia" panose="02030602050306030303" pitchFamily="18" charset="0"/>
            </a:rPr>
            <a:t>Istituzioni</a:t>
          </a:r>
          <a:r>
            <a:rPr lang="en-GB" b="1" dirty="0">
              <a:latin typeface="Constantia" panose="02030602050306030303" pitchFamily="18" charset="0"/>
            </a:rPr>
            <a:t> </a:t>
          </a:r>
          <a:r>
            <a:rPr lang="en-GB" b="1" dirty="0" err="1">
              <a:latin typeface="Constantia" panose="02030602050306030303" pitchFamily="18" charset="0"/>
            </a:rPr>
            <a:t>Europee</a:t>
          </a:r>
          <a:endParaRPr lang="en-GB" dirty="0">
            <a:latin typeface="Constantia" panose="02030602050306030303" pitchFamily="18" charset="0"/>
          </a:endParaRPr>
        </a:p>
      </dgm:t>
    </dgm:pt>
    <dgm:pt modelId="{7631C1FD-6CAD-C24A-A358-64E4B6C24205}" type="parTrans" cxnId="{D15B2C3D-92D7-7441-8A9A-9A61EDD4D887}">
      <dgm:prSet/>
      <dgm:spPr/>
      <dgm:t>
        <a:bodyPr/>
        <a:lstStyle/>
        <a:p>
          <a:endParaRPr lang="it-IT"/>
        </a:p>
      </dgm:t>
    </dgm:pt>
    <dgm:pt modelId="{C4F175FB-34DD-0D4A-B943-58D75B9FDF5B}" type="sibTrans" cxnId="{D15B2C3D-92D7-7441-8A9A-9A61EDD4D887}">
      <dgm:prSet/>
      <dgm:spPr/>
      <dgm:t>
        <a:bodyPr/>
        <a:lstStyle/>
        <a:p>
          <a:endParaRPr lang="it-IT"/>
        </a:p>
      </dgm:t>
    </dgm:pt>
    <dgm:pt modelId="{39A7111E-870A-A245-8C16-98FF9073BB8F}" type="pres">
      <dgm:prSet presAssocID="{E47DE8D8-C9C4-404C-99D5-2DC115D82FA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AB945F6C-EE5D-FA4D-A695-9DF79F244501}" type="pres">
      <dgm:prSet presAssocID="{0B25FB8C-8724-D241-B52A-0C130E85F345}" presName="parentText" presStyleLbl="node1" presStyleIdx="0" presStyleCnt="5" custScaleY="74767" custLinFactY="-2439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94BF09C-E091-834A-9C7C-8FB23AE5F9F7}" type="pres">
      <dgm:prSet presAssocID="{4982BE34-5836-1542-B2C3-4A22100D200D}" presName="spacer" presStyleCnt="0"/>
      <dgm:spPr/>
    </dgm:pt>
    <dgm:pt modelId="{9DB2DA1A-AF2F-E543-A91C-EDD65E83B2DC}" type="pres">
      <dgm:prSet presAssocID="{67256D3D-FB71-4D4C-96A9-EA7F4DFF9EA1}" presName="parentText" presStyleLbl="node1" presStyleIdx="1" presStyleCnt="5" custScaleY="98964" custLinFactNeighborY="-9534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7B72DF2-1A75-E341-BE71-193A9D819AA4}" type="pres">
      <dgm:prSet presAssocID="{61C13405-A37E-9942-895C-33B367B4D09C}" presName="spacer" presStyleCnt="0"/>
      <dgm:spPr/>
    </dgm:pt>
    <dgm:pt modelId="{6CD81F8E-2FFD-E042-A61A-58DF38F430C5}" type="pres">
      <dgm:prSet presAssocID="{CD602CB4-254B-6345-91AE-AB4CD71B74BE}" presName="parentText" presStyleLbl="node1" presStyleIdx="2" presStyleCnt="5" custScaleY="4617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FB82C2F-A5FE-3741-A287-97AF7E626265}" type="pres">
      <dgm:prSet presAssocID="{BBD4D5FB-DB7D-7E4A-9887-821C7F444B58}" presName="spacer" presStyleCnt="0"/>
      <dgm:spPr/>
    </dgm:pt>
    <dgm:pt modelId="{AEF53D41-1BE1-FF4F-808C-6FDA61BDA69C}" type="pres">
      <dgm:prSet presAssocID="{8ADF3BB4-94A5-9B49-82D7-F74C63F52AC8}" presName="parentText" presStyleLbl="node1" presStyleIdx="3" presStyleCnt="5" custScaleY="48836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8234DAD-C64F-5741-82BD-A18C9715BB6F}" type="pres">
      <dgm:prSet presAssocID="{0988989F-3E6D-A84E-95F0-3C5891E857F1}" presName="spacer" presStyleCnt="0"/>
      <dgm:spPr/>
    </dgm:pt>
    <dgm:pt modelId="{CB658601-00B5-5244-90A5-619EA0A884B3}" type="pres">
      <dgm:prSet presAssocID="{897E6641-1FE8-004C-9D7A-DED886DC89F7}" presName="parentText" presStyleLbl="node1" presStyleIdx="4" presStyleCnt="5" custScaleY="50021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D15B2C3D-92D7-7441-8A9A-9A61EDD4D887}" srcId="{E47DE8D8-C9C4-404C-99D5-2DC115D82FA7}" destId="{897E6641-1FE8-004C-9D7A-DED886DC89F7}" srcOrd="4" destOrd="0" parTransId="{7631C1FD-6CAD-C24A-A358-64E4B6C24205}" sibTransId="{C4F175FB-34DD-0D4A-B943-58D75B9FDF5B}"/>
    <dgm:cxn modelId="{D5D9F1A5-6592-4F44-AC1A-84DA3123C13B}" srcId="{E47DE8D8-C9C4-404C-99D5-2DC115D82FA7}" destId="{67256D3D-FB71-4D4C-96A9-EA7F4DFF9EA1}" srcOrd="1" destOrd="0" parTransId="{AF82672A-A472-E04D-8E9F-C47CAA62A976}" sibTransId="{61C13405-A37E-9942-895C-33B367B4D09C}"/>
    <dgm:cxn modelId="{D3AF066E-EFD4-2B4F-908D-AB42995E670F}" type="presOf" srcId="{0B25FB8C-8724-D241-B52A-0C130E85F345}" destId="{AB945F6C-EE5D-FA4D-A695-9DF79F244501}" srcOrd="0" destOrd="0" presId="urn:microsoft.com/office/officeart/2005/8/layout/vList2"/>
    <dgm:cxn modelId="{EAB5E92B-6E79-7F46-94C4-6A5971FDA6A0}" type="presOf" srcId="{67256D3D-FB71-4D4C-96A9-EA7F4DFF9EA1}" destId="{9DB2DA1A-AF2F-E543-A91C-EDD65E83B2DC}" srcOrd="0" destOrd="0" presId="urn:microsoft.com/office/officeart/2005/8/layout/vList2"/>
    <dgm:cxn modelId="{74770FBA-41BB-B34A-8D3A-102064B0DA38}" type="presOf" srcId="{CD602CB4-254B-6345-91AE-AB4CD71B74BE}" destId="{6CD81F8E-2FFD-E042-A61A-58DF38F430C5}" srcOrd="0" destOrd="0" presId="urn:microsoft.com/office/officeart/2005/8/layout/vList2"/>
    <dgm:cxn modelId="{F3B2EE3E-09F2-4B45-848D-2E078CA6688A}" srcId="{E47DE8D8-C9C4-404C-99D5-2DC115D82FA7}" destId="{0B25FB8C-8724-D241-B52A-0C130E85F345}" srcOrd="0" destOrd="0" parTransId="{15F44885-284E-5D40-AD5E-1318A0D83CA9}" sibTransId="{4982BE34-5836-1542-B2C3-4A22100D200D}"/>
    <dgm:cxn modelId="{AE4EE6BE-32AA-2C40-99E1-A69B5883751E}" type="presOf" srcId="{E47DE8D8-C9C4-404C-99D5-2DC115D82FA7}" destId="{39A7111E-870A-A245-8C16-98FF9073BB8F}" srcOrd="0" destOrd="0" presId="urn:microsoft.com/office/officeart/2005/8/layout/vList2"/>
    <dgm:cxn modelId="{E04D4C93-DBE8-0644-B8C8-D3470FDB6526}" srcId="{E47DE8D8-C9C4-404C-99D5-2DC115D82FA7}" destId="{CD602CB4-254B-6345-91AE-AB4CD71B74BE}" srcOrd="2" destOrd="0" parTransId="{B909809C-5756-6143-A88E-06D55A7C0BDB}" sibTransId="{BBD4D5FB-DB7D-7E4A-9887-821C7F444B58}"/>
    <dgm:cxn modelId="{44BF5AE4-A8F3-8D4C-B4B7-4F02ADFE497E}" type="presOf" srcId="{8ADF3BB4-94A5-9B49-82D7-F74C63F52AC8}" destId="{AEF53D41-1BE1-FF4F-808C-6FDA61BDA69C}" srcOrd="0" destOrd="0" presId="urn:microsoft.com/office/officeart/2005/8/layout/vList2"/>
    <dgm:cxn modelId="{F396BC5E-6D23-DB45-A11F-80813902051C}" type="presOf" srcId="{897E6641-1FE8-004C-9D7A-DED886DC89F7}" destId="{CB658601-00B5-5244-90A5-619EA0A884B3}" srcOrd="0" destOrd="0" presId="urn:microsoft.com/office/officeart/2005/8/layout/vList2"/>
    <dgm:cxn modelId="{8F2F8A45-EE36-5943-9EE5-FB33CF3C751E}" srcId="{E47DE8D8-C9C4-404C-99D5-2DC115D82FA7}" destId="{8ADF3BB4-94A5-9B49-82D7-F74C63F52AC8}" srcOrd="3" destOrd="0" parTransId="{4F1E2ABE-311D-0343-9EC0-FC894D14B0DC}" sibTransId="{0988989F-3E6D-A84E-95F0-3C5891E857F1}"/>
    <dgm:cxn modelId="{25C113FB-A337-0547-B752-D03826028DE9}" type="presParOf" srcId="{39A7111E-870A-A245-8C16-98FF9073BB8F}" destId="{AB945F6C-EE5D-FA4D-A695-9DF79F244501}" srcOrd="0" destOrd="0" presId="urn:microsoft.com/office/officeart/2005/8/layout/vList2"/>
    <dgm:cxn modelId="{1DD0302F-9C07-1449-B305-BDAD9C9DB9EF}" type="presParOf" srcId="{39A7111E-870A-A245-8C16-98FF9073BB8F}" destId="{B94BF09C-E091-834A-9C7C-8FB23AE5F9F7}" srcOrd="1" destOrd="0" presId="urn:microsoft.com/office/officeart/2005/8/layout/vList2"/>
    <dgm:cxn modelId="{E97DB845-7A73-DF41-B518-227868FF7422}" type="presParOf" srcId="{39A7111E-870A-A245-8C16-98FF9073BB8F}" destId="{9DB2DA1A-AF2F-E543-A91C-EDD65E83B2DC}" srcOrd="2" destOrd="0" presId="urn:microsoft.com/office/officeart/2005/8/layout/vList2"/>
    <dgm:cxn modelId="{E9CE9D51-6884-654C-BD75-56A6353C4A33}" type="presParOf" srcId="{39A7111E-870A-A245-8C16-98FF9073BB8F}" destId="{67B72DF2-1A75-E341-BE71-193A9D819AA4}" srcOrd="3" destOrd="0" presId="urn:microsoft.com/office/officeart/2005/8/layout/vList2"/>
    <dgm:cxn modelId="{79B9C576-147A-764A-9081-2F44DB5DC292}" type="presParOf" srcId="{39A7111E-870A-A245-8C16-98FF9073BB8F}" destId="{6CD81F8E-2FFD-E042-A61A-58DF38F430C5}" srcOrd="4" destOrd="0" presId="urn:microsoft.com/office/officeart/2005/8/layout/vList2"/>
    <dgm:cxn modelId="{93E4AF65-4411-B149-AAA2-E3987FCBAD3A}" type="presParOf" srcId="{39A7111E-870A-A245-8C16-98FF9073BB8F}" destId="{1FB82C2F-A5FE-3741-A287-97AF7E626265}" srcOrd="5" destOrd="0" presId="urn:microsoft.com/office/officeart/2005/8/layout/vList2"/>
    <dgm:cxn modelId="{6FE38225-A405-FC42-9465-9B59EF2A1287}" type="presParOf" srcId="{39A7111E-870A-A245-8C16-98FF9073BB8F}" destId="{AEF53D41-1BE1-FF4F-808C-6FDA61BDA69C}" srcOrd="6" destOrd="0" presId="urn:microsoft.com/office/officeart/2005/8/layout/vList2"/>
    <dgm:cxn modelId="{A7B59491-2E9A-C447-83E2-9F0A492F3CCC}" type="presParOf" srcId="{39A7111E-870A-A245-8C16-98FF9073BB8F}" destId="{C8234DAD-C64F-5741-82BD-A18C9715BB6F}" srcOrd="7" destOrd="0" presId="urn:microsoft.com/office/officeart/2005/8/layout/vList2"/>
    <dgm:cxn modelId="{E2F6F0D3-F613-0A4B-BB8A-CD95A7F150E7}" type="presParOf" srcId="{39A7111E-870A-A245-8C16-98FF9073BB8F}" destId="{CB658601-00B5-5244-90A5-619EA0A884B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E7875F-ED96-BD41-9B7C-9C64EA9556E9}">
      <dsp:nvSpPr>
        <dsp:cNvPr id="0" name=""/>
        <dsp:cNvSpPr/>
      </dsp:nvSpPr>
      <dsp:spPr>
        <a:xfrm>
          <a:off x="925" y="1065590"/>
          <a:ext cx="3610303" cy="2166181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4500" kern="1200" dirty="0"/>
            <a:t>Idea </a:t>
          </a:r>
          <a:r>
            <a:rPr lang="it-IT" sz="4500" kern="1200" dirty="0" err="1"/>
            <a:t>if</a:t>
          </a:r>
          <a:r>
            <a:rPr lang="it-IT" sz="4500" kern="1200" dirty="0"/>
            <a:t> EU</a:t>
          </a:r>
        </a:p>
      </dsp:txBody>
      <dsp:txXfrm>
        <a:off x="925" y="1065590"/>
        <a:ext cx="3610303" cy="2166181"/>
      </dsp:txXfrm>
    </dsp:sp>
    <dsp:sp modelId="{CEED3F83-8779-6641-A981-F04AD2692699}">
      <dsp:nvSpPr>
        <dsp:cNvPr id="0" name=""/>
        <dsp:cNvSpPr/>
      </dsp:nvSpPr>
      <dsp:spPr>
        <a:xfrm>
          <a:off x="3972259" y="1065590"/>
          <a:ext cx="3610303" cy="2166181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4500" kern="1200" dirty="0"/>
            <a:t>Idea of </a:t>
          </a:r>
          <a:r>
            <a:rPr lang="it-IT" sz="4500" kern="1200" dirty="0" err="1"/>
            <a:t>Sovereign</a:t>
          </a:r>
          <a:r>
            <a:rPr lang="it-IT" sz="4500" kern="1200" dirty="0"/>
            <a:t> State</a:t>
          </a:r>
        </a:p>
      </dsp:txBody>
      <dsp:txXfrm>
        <a:off x="3972259" y="1065590"/>
        <a:ext cx="3610303" cy="21661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945F6C-EE5D-FA4D-A695-9DF79F244501}">
      <dsp:nvSpPr>
        <dsp:cNvPr id="0" name=""/>
        <dsp:cNvSpPr/>
      </dsp:nvSpPr>
      <dsp:spPr>
        <a:xfrm>
          <a:off x="0" y="57831"/>
          <a:ext cx="9144000" cy="950441"/>
        </a:xfrm>
        <a:prstGeom prst="roundRect">
          <a:avLst/>
        </a:prstGeom>
        <a:solidFill>
          <a:srgbClr val="80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3200" kern="1200" dirty="0">
              <a:latin typeface="Constantia" panose="02030602050306030303" pitchFamily="18" charset="0"/>
            </a:rPr>
            <a:t>è</a:t>
          </a:r>
        </a:p>
      </dsp:txBody>
      <dsp:txXfrm>
        <a:off x="46397" y="104228"/>
        <a:ext cx="9051206" cy="857647"/>
      </dsp:txXfrm>
    </dsp:sp>
    <dsp:sp modelId="{9DB2DA1A-AF2F-E543-A91C-EDD65E83B2DC}">
      <dsp:nvSpPr>
        <dsp:cNvPr id="0" name=""/>
        <dsp:cNvSpPr/>
      </dsp:nvSpPr>
      <dsp:spPr>
        <a:xfrm>
          <a:off x="0" y="1414808"/>
          <a:ext cx="9144000" cy="1258035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b="1" kern="1200" dirty="0">
              <a:latin typeface="Constantia" panose="02030602050306030303" pitchFamily="18" charset="0"/>
            </a:rPr>
            <a:t>Un’unione economica e politica di </a:t>
          </a:r>
          <a:r>
            <a:rPr lang="it-IT" sz="2400" b="1" kern="1200" dirty="0" smtClean="0">
              <a:latin typeface="Constantia" panose="02030602050306030303" pitchFamily="18" charset="0"/>
            </a:rPr>
            <a:t>27 </a:t>
          </a:r>
          <a:r>
            <a:rPr lang="it-IT" sz="2400" b="1" kern="1200" dirty="0">
              <a:latin typeface="Constantia" panose="02030602050306030303" pitchFamily="18" charset="0"/>
            </a:rPr>
            <a:t>Stati membri localizzati principalmente in Europa</a:t>
          </a:r>
          <a:endParaRPr lang="it-IT" sz="2400" kern="1200" dirty="0">
            <a:latin typeface="Constantia" panose="02030602050306030303" pitchFamily="18" charset="0"/>
          </a:endParaRPr>
        </a:p>
      </dsp:txBody>
      <dsp:txXfrm>
        <a:off x="61412" y="1476220"/>
        <a:ext cx="9021176" cy="1135211"/>
      </dsp:txXfrm>
    </dsp:sp>
    <dsp:sp modelId="{6CD81F8E-2FFD-E042-A61A-58DF38F430C5}">
      <dsp:nvSpPr>
        <dsp:cNvPr id="0" name=""/>
        <dsp:cNvSpPr/>
      </dsp:nvSpPr>
      <dsp:spPr>
        <a:xfrm>
          <a:off x="0" y="2852873"/>
          <a:ext cx="9144000" cy="586915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dirty="0">
              <a:latin typeface="Constantia" panose="02030602050306030303" pitchFamily="18" charset="0"/>
            </a:rPr>
            <a:t>Un </a:t>
          </a:r>
          <a:r>
            <a:rPr lang="en-GB" sz="2400" b="1" kern="1200" dirty="0" err="1">
              <a:latin typeface="Constantia" panose="02030602050306030303" pitchFamily="18" charset="0"/>
            </a:rPr>
            <a:t>soggetto</a:t>
          </a:r>
          <a:r>
            <a:rPr lang="en-GB" sz="2400" b="1" kern="1200" dirty="0">
              <a:latin typeface="Constantia" panose="02030602050306030303" pitchFamily="18" charset="0"/>
            </a:rPr>
            <a:t> di </a:t>
          </a:r>
          <a:r>
            <a:rPr lang="en-GB" sz="2400" b="1" kern="1200" dirty="0" err="1">
              <a:latin typeface="Constantia" panose="02030602050306030303" pitchFamily="18" charset="0"/>
            </a:rPr>
            <a:t>diritto</a:t>
          </a:r>
          <a:r>
            <a:rPr lang="en-GB" sz="2400" b="1" kern="1200" dirty="0">
              <a:latin typeface="Constantia" panose="02030602050306030303" pitchFamily="18" charset="0"/>
            </a:rPr>
            <a:t> </a:t>
          </a:r>
          <a:r>
            <a:rPr lang="en-GB" sz="2400" b="1" kern="1200" dirty="0" err="1">
              <a:latin typeface="Constantia" panose="02030602050306030303" pitchFamily="18" charset="0"/>
            </a:rPr>
            <a:t>internazionale</a:t>
          </a:r>
          <a:endParaRPr lang="en-GB" sz="2400" kern="1200" dirty="0">
            <a:latin typeface="Constantia" panose="02030602050306030303" pitchFamily="18" charset="0"/>
          </a:endParaRPr>
        </a:p>
      </dsp:txBody>
      <dsp:txXfrm>
        <a:off x="28651" y="2881524"/>
        <a:ext cx="9086698" cy="529613"/>
      </dsp:txXfrm>
    </dsp:sp>
    <dsp:sp modelId="{AEF53D41-1BE1-FF4F-808C-6FDA61BDA69C}">
      <dsp:nvSpPr>
        <dsp:cNvPr id="0" name=""/>
        <dsp:cNvSpPr/>
      </dsp:nvSpPr>
      <dsp:spPr>
        <a:xfrm>
          <a:off x="0" y="3531948"/>
          <a:ext cx="9144000" cy="620805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dirty="0" err="1">
              <a:latin typeface="Constantia" panose="02030602050306030303" pitchFamily="18" charset="0"/>
            </a:rPr>
            <a:t>Creato</a:t>
          </a:r>
          <a:r>
            <a:rPr lang="en-GB" sz="2400" b="1" kern="1200" dirty="0">
              <a:latin typeface="Constantia" panose="02030602050306030303" pitchFamily="18" charset="0"/>
            </a:rPr>
            <a:t> </a:t>
          </a:r>
          <a:r>
            <a:rPr lang="en-GB" sz="2400" b="1" kern="1200" dirty="0" err="1">
              <a:latin typeface="Constantia" panose="02030602050306030303" pitchFamily="18" charset="0"/>
            </a:rPr>
            <a:t>attraverso</a:t>
          </a:r>
          <a:r>
            <a:rPr lang="en-GB" sz="2400" b="1" kern="1200" dirty="0">
              <a:latin typeface="Constantia" panose="02030602050306030303" pitchFamily="18" charset="0"/>
            </a:rPr>
            <a:t> </a:t>
          </a:r>
          <a:r>
            <a:rPr lang="en-GB" sz="2400" b="1" kern="1200" dirty="0" err="1">
              <a:latin typeface="Constantia" panose="02030602050306030303" pitchFamily="18" charset="0"/>
            </a:rPr>
            <a:t>Trattati</a:t>
          </a:r>
          <a:r>
            <a:rPr lang="en-GB" sz="2400" b="1" kern="1200" dirty="0">
              <a:latin typeface="Constantia" panose="02030602050306030303" pitchFamily="18" charset="0"/>
            </a:rPr>
            <a:t> </a:t>
          </a:r>
          <a:r>
            <a:rPr lang="en-GB" sz="2400" b="1" kern="1200" dirty="0" err="1">
              <a:latin typeface="Constantia" panose="02030602050306030303" pitchFamily="18" charset="0"/>
            </a:rPr>
            <a:t>siglati</a:t>
          </a:r>
          <a:r>
            <a:rPr lang="en-GB" sz="2400" b="1" kern="1200" dirty="0">
              <a:latin typeface="Constantia" panose="02030602050306030303" pitchFamily="18" charset="0"/>
            </a:rPr>
            <a:t> </a:t>
          </a:r>
          <a:r>
            <a:rPr lang="en-GB" sz="2400" b="1" kern="1200" dirty="0" err="1">
              <a:latin typeface="Constantia" panose="02030602050306030303" pitchFamily="18" charset="0"/>
            </a:rPr>
            <a:t>dagli</a:t>
          </a:r>
          <a:r>
            <a:rPr lang="en-GB" sz="2400" b="1" kern="1200" dirty="0">
              <a:latin typeface="Constantia" panose="02030602050306030303" pitchFamily="18" charset="0"/>
            </a:rPr>
            <a:t> SM</a:t>
          </a:r>
          <a:endParaRPr lang="en-GB" sz="2400" kern="1200" dirty="0">
            <a:latin typeface="Constantia" panose="02030602050306030303" pitchFamily="18" charset="0"/>
          </a:endParaRPr>
        </a:p>
      </dsp:txBody>
      <dsp:txXfrm>
        <a:off x="30305" y="3562253"/>
        <a:ext cx="9083390" cy="560195"/>
      </dsp:txXfrm>
    </dsp:sp>
    <dsp:sp modelId="{CB658601-00B5-5244-90A5-619EA0A884B3}">
      <dsp:nvSpPr>
        <dsp:cNvPr id="0" name=""/>
        <dsp:cNvSpPr/>
      </dsp:nvSpPr>
      <dsp:spPr>
        <a:xfrm>
          <a:off x="0" y="4244914"/>
          <a:ext cx="9144000" cy="635869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6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6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dirty="0" err="1">
              <a:latin typeface="Constantia" panose="02030602050306030303" pitchFamily="18" charset="0"/>
            </a:rPr>
            <a:t>Governata</a:t>
          </a:r>
          <a:r>
            <a:rPr lang="en-GB" sz="2400" b="1" kern="1200" dirty="0">
              <a:latin typeface="Constantia" panose="02030602050306030303" pitchFamily="18" charset="0"/>
            </a:rPr>
            <a:t> da </a:t>
          </a:r>
          <a:r>
            <a:rPr lang="en-GB" sz="2400" b="1" kern="1200" dirty="0" err="1">
              <a:latin typeface="Constantia" panose="02030602050306030303" pitchFamily="18" charset="0"/>
            </a:rPr>
            <a:t>Istituzioni</a:t>
          </a:r>
          <a:r>
            <a:rPr lang="en-GB" sz="2400" b="1" kern="1200" dirty="0">
              <a:latin typeface="Constantia" panose="02030602050306030303" pitchFamily="18" charset="0"/>
            </a:rPr>
            <a:t> </a:t>
          </a:r>
          <a:r>
            <a:rPr lang="en-GB" sz="2400" b="1" kern="1200" dirty="0" err="1">
              <a:latin typeface="Constantia" panose="02030602050306030303" pitchFamily="18" charset="0"/>
            </a:rPr>
            <a:t>Europee</a:t>
          </a:r>
          <a:endParaRPr lang="en-GB" sz="2400" kern="1200" dirty="0">
            <a:latin typeface="Constantia" panose="02030602050306030303" pitchFamily="18" charset="0"/>
          </a:endParaRPr>
        </a:p>
      </dsp:txBody>
      <dsp:txXfrm>
        <a:off x="31041" y="4275955"/>
        <a:ext cx="9081918" cy="5737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pPr>
              <a:defRPr/>
            </a:pPr>
            <a:r>
              <a:rPr lang="it-IT"/>
              <a:t>Angelo Castaldo &amp; Stefano da Empoli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pPr>
              <a:defRPr/>
            </a:pPr>
            <a:r>
              <a:rPr lang="it-IT"/>
              <a:t>Title goes here</a:t>
            </a: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B2B86C2A-6E18-4B58-9BC7-38C27E3130E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09015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0" hangingPunct="0"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r>
              <a:rPr lang="en-US"/>
              <a:t>Angelo Castaldo &amp; Stefano da Empoli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fld id="{5BD5EDB3-4CD9-4C48-A8B7-D13334056AA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092445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>
                <a:latin typeface="Times New Roman" pitchFamily="18" charset="0"/>
              </a:rPr>
              <a:t>Angelo Castaldo &amp; Stefano da Empoli</a:t>
            </a:r>
          </a:p>
        </p:txBody>
      </p:sp>
      <p:sp>
        <p:nvSpPr>
          <p:cNvPr id="14438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715801A-4C15-432A-87F9-8197333062C6}" type="slidenum">
              <a:rPr lang="en-US" smtClean="0">
                <a:latin typeface="Times New Roman" pitchFamily="18" charset="0"/>
              </a:rPr>
              <a:pPr/>
              <a:t>1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1443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F4D0C0D-8E44-FA47-B2B6-8F3A4480E151}" type="slidenum">
              <a:rPr lang="fr-FR" sz="1200"/>
              <a:pPr eaLnBrk="1" hangingPunct="1"/>
              <a:t>2</a:t>
            </a:fld>
            <a:endParaRPr lang="fr-FR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fr-FR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012790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 err="1"/>
              <a:t>Globalization</a:t>
            </a:r>
            <a:r>
              <a:rPr lang="it-IT" dirty="0"/>
              <a:t> (or </a:t>
            </a:r>
            <a:r>
              <a:rPr lang="it-IT" dirty="0" err="1"/>
              <a:t>globalisation</a:t>
            </a:r>
            <a:r>
              <a:rPr lang="it-IT" dirty="0"/>
              <a:t>) </a:t>
            </a:r>
            <a:r>
              <a:rPr lang="it-IT" dirty="0" err="1"/>
              <a:t>is</a:t>
            </a:r>
            <a:r>
              <a:rPr lang="it-IT" dirty="0"/>
              <a:t> the </a:t>
            </a:r>
            <a:r>
              <a:rPr lang="it-IT" dirty="0" err="1"/>
              <a:t>process</a:t>
            </a:r>
            <a:r>
              <a:rPr lang="it-IT" dirty="0"/>
              <a:t> of </a:t>
            </a:r>
            <a:r>
              <a:rPr lang="it-IT" dirty="0" err="1"/>
              <a:t>international</a:t>
            </a:r>
            <a:r>
              <a:rPr lang="it-IT" dirty="0"/>
              <a:t> </a:t>
            </a:r>
            <a:r>
              <a:rPr lang="it-IT" dirty="0" err="1"/>
              <a:t>integration</a:t>
            </a:r>
            <a:r>
              <a:rPr lang="it-IT" dirty="0"/>
              <a:t> </a:t>
            </a:r>
            <a:r>
              <a:rPr lang="it-IT" dirty="0" err="1"/>
              <a:t>arising</a:t>
            </a:r>
            <a:r>
              <a:rPr lang="it-IT" dirty="0"/>
              <a:t> from the </a:t>
            </a:r>
            <a:r>
              <a:rPr lang="it-IT" dirty="0" err="1"/>
              <a:t>interchange</a:t>
            </a:r>
            <a:r>
              <a:rPr lang="it-IT" dirty="0"/>
              <a:t> of world </a:t>
            </a:r>
            <a:r>
              <a:rPr lang="it-IT" dirty="0" err="1"/>
              <a:t>views</a:t>
            </a:r>
            <a:r>
              <a:rPr lang="it-IT" dirty="0"/>
              <a:t>, </a:t>
            </a:r>
            <a:r>
              <a:rPr lang="it-IT" dirty="0" err="1"/>
              <a:t>products</a:t>
            </a:r>
            <a:r>
              <a:rPr lang="it-IT" dirty="0"/>
              <a:t>, </a:t>
            </a:r>
            <a:r>
              <a:rPr lang="it-IT" dirty="0" err="1"/>
              <a:t>ideas</a:t>
            </a:r>
            <a:r>
              <a:rPr lang="it-IT" dirty="0"/>
              <a:t>, and </a:t>
            </a:r>
            <a:r>
              <a:rPr lang="it-IT" dirty="0" err="1"/>
              <a:t>other</a:t>
            </a:r>
            <a:r>
              <a:rPr lang="it-IT" dirty="0"/>
              <a:t> </a:t>
            </a:r>
            <a:r>
              <a:rPr lang="it-IT" dirty="0" err="1"/>
              <a:t>aspects</a:t>
            </a:r>
            <a:r>
              <a:rPr lang="it-IT" dirty="0"/>
              <a:t> of culture.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In 2000, the International </a:t>
            </a:r>
            <a:r>
              <a:rPr lang="it-IT" dirty="0" err="1"/>
              <a:t>Monetary</a:t>
            </a:r>
            <a:r>
              <a:rPr lang="it-IT" dirty="0"/>
              <a:t> Fund (IMF) </a:t>
            </a:r>
            <a:r>
              <a:rPr lang="it-IT" dirty="0" err="1"/>
              <a:t>identified</a:t>
            </a:r>
            <a:r>
              <a:rPr lang="it-IT" dirty="0"/>
              <a:t> </a:t>
            </a:r>
            <a:r>
              <a:rPr lang="it-IT" dirty="0" err="1"/>
              <a:t>four</a:t>
            </a:r>
            <a:r>
              <a:rPr lang="it-IT" dirty="0"/>
              <a:t> </a:t>
            </a:r>
            <a:r>
              <a:rPr lang="it-IT" dirty="0" err="1"/>
              <a:t>basic</a:t>
            </a:r>
            <a:r>
              <a:rPr lang="it-IT" dirty="0"/>
              <a:t> </a:t>
            </a:r>
            <a:r>
              <a:rPr lang="it-IT" dirty="0" err="1"/>
              <a:t>aspects</a:t>
            </a:r>
            <a:r>
              <a:rPr lang="it-IT" dirty="0"/>
              <a:t> of </a:t>
            </a:r>
            <a:r>
              <a:rPr lang="it-IT" dirty="0" err="1"/>
              <a:t>globalization</a:t>
            </a:r>
            <a:r>
              <a:rPr lang="it-IT" dirty="0"/>
              <a:t>: 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it-IT" dirty="0" err="1"/>
              <a:t>trade</a:t>
            </a:r>
            <a:r>
              <a:rPr lang="it-IT" dirty="0"/>
              <a:t> and </a:t>
            </a:r>
            <a:r>
              <a:rPr lang="it-IT" dirty="0" err="1"/>
              <a:t>transactions</a:t>
            </a:r>
            <a:r>
              <a:rPr lang="it-IT" dirty="0"/>
              <a:t>, 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it-IT" dirty="0"/>
              <a:t>capital and </a:t>
            </a:r>
            <a:r>
              <a:rPr lang="it-IT" dirty="0" err="1"/>
              <a:t>investment</a:t>
            </a:r>
            <a:r>
              <a:rPr lang="it-IT" dirty="0"/>
              <a:t> </a:t>
            </a:r>
            <a:r>
              <a:rPr lang="it-IT" dirty="0" err="1"/>
              <a:t>movements</a:t>
            </a:r>
            <a:r>
              <a:rPr lang="it-IT" dirty="0"/>
              <a:t>, 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it-IT" dirty="0" err="1"/>
              <a:t>migration</a:t>
            </a:r>
            <a:r>
              <a:rPr lang="it-IT" dirty="0"/>
              <a:t> and </a:t>
            </a:r>
            <a:r>
              <a:rPr lang="it-IT" dirty="0" err="1"/>
              <a:t>movement</a:t>
            </a:r>
            <a:r>
              <a:rPr lang="it-IT" dirty="0"/>
              <a:t> of </a:t>
            </a:r>
            <a:r>
              <a:rPr lang="it-IT" dirty="0" err="1"/>
              <a:t>people</a:t>
            </a:r>
            <a:r>
              <a:rPr lang="it-IT" dirty="0"/>
              <a:t> and 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it-IT" dirty="0"/>
              <a:t>the </a:t>
            </a:r>
            <a:r>
              <a:rPr lang="it-IT" dirty="0" err="1"/>
              <a:t>dissemination</a:t>
            </a:r>
            <a:r>
              <a:rPr lang="it-IT" dirty="0"/>
              <a:t> of </a:t>
            </a:r>
            <a:r>
              <a:rPr lang="it-IT" dirty="0" err="1"/>
              <a:t>knowledge</a:t>
            </a:r>
            <a:r>
              <a:rPr lang="it-IT" dirty="0"/>
              <a:t>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25155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b="1" dirty="0"/>
              <a:t>ECONOMIC</a:t>
            </a:r>
            <a:r>
              <a:rPr lang="it-IT" dirty="0"/>
              <a:t>: </a:t>
            </a:r>
            <a:r>
              <a:rPr lang="it-IT" dirty="0" err="1"/>
              <a:t>almost</a:t>
            </a:r>
            <a:r>
              <a:rPr lang="it-IT" dirty="0"/>
              <a:t> </a:t>
            </a:r>
            <a:r>
              <a:rPr lang="it-IT" dirty="0" err="1"/>
              <a:t>all</a:t>
            </a:r>
            <a:r>
              <a:rPr lang="it-IT" dirty="0"/>
              <a:t> </a:t>
            </a:r>
            <a:r>
              <a:rPr lang="it-IT" dirty="0" err="1"/>
              <a:t>member</a:t>
            </a:r>
            <a:r>
              <a:rPr lang="it-IT" dirty="0"/>
              <a:t> </a:t>
            </a:r>
            <a:r>
              <a:rPr lang="it-IT" dirty="0" err="1"/>
              <a:t>states</a:t>
            </a:r>
            <a:r>
              <a:rPr lang="it-IT" dirty="0"/>
              <a:t> of EU join EMU: </a:t>
            </a:r>
            <a:r>
              <a:rPr lang="it-IT" dirty="0" err="1"/>
              <a:t>except</a:t>
            </a:r>
            <a:r>
              <a:rPr lang="it-IT" dirty="0"/>
              <a:t> </a:t>
            </a:r>
            <a:r>
              <a:rPr lang="it-IT" dirty="0" err="1"/>
              <a:t>Denmark</a:t>
            </a:r>
            <a:r>
              <a:rPr lang="it-IT" dirty="0"/>
              <a:t> and UK.</a:t>
            </a:r>
            <a:r>
              <a:rPr lang="it-IT" baseline="0" dirty="0"/>
              <a:t> </a:t>
            </a:r>
            <a:r>
              <a:rPr lang="it-IT" dirty="0"/>
              <a:t>Common market – EMU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b="1" dirty="0"/>
              <a:t>POLITICAL</a:t>
            </a:r>
            <a:r>
              <a:rPr lang="it-IT" dirty="0"/>
              <a:t>: The </a:t>
            </a:r>
            <a:r>
              <a:rPr lang="it-IT" dirty="0" err="1"/>
              <a:t>Politics</a:t>
            </a:r>
            <a:r>
              <a:rPr lang="it-IT" dirty="0"/>
              <a:t> of the </a:t>
            </a:r>
            <a:r>
              <a:rPr lang="it-IT" dirty="0" err="1"/>
              <a:t>European</a:t>
            </a:r>
            <a:r>
              <a:rPr lang="it-IT" dirty="0"/>
              <a:t> Union are </a:t>
            </a:r>
            <a:r>
              <a:rPr lang="it-IT" dirty="0" err="1"/>
              <a:t>different</a:t>
            </a:r>
            <a:r>
              <a:rPr lang="it-IT" dirty="0"/>
              <a:t> from </a:t>
            </a:r>
            <a:r>
              <a:rPr lang="it-IT" dirty="0" err="1"/>
              <a:t>other</a:t>
            </a:r>
            <a:r>
              <a:rPr lang="it-IT" dirty="0"/>
              <a:t> </a:t>
            </a:r>
            <a:r>
              <a:rPr lang="it-IT" dirty="0" err="1"/>
              <a:t>organisations</a:t>
            </a:r>
            <a:r>
              <a:rPr lang="it-IT" dirty="0"/>
              <a:t> and </a:t>
            </a:r>
            <a:r>
              <a:rPr lang="it-IT" dirty="0" err="1"/>
              <a:t>states</a:t>
            </a:r>
            <a:r>
              <a:rPr lang="it-IT" dirty="0"/>
              <a:t> due to the </a:t>
            </a:r>
            <a:r>
              <a:rPr lang="it-IT" dirty="0" err="1"/>
              <a:t>unique</a:t>
            </a:r>
            <a:r>
              <a:rPr lang="it-IT" dirty="0"/>
              <a:t> nature of the </a:t>
            </a:r>
            <a:r>
              <a:rPr lang="it-IT" dirty="0" err="1"/>
              <a:t>European</a:t>
            </a:r>
            <a:r>
              <a:rPr lang="it-IT" dirty="0"/>
              <a:t> Union (EU). The EU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dirty="0" err="1"/>
              <a:t>similar</a:t>
            </a:r>
            <a:r>
              <a:rPr lang="it-IT" dirty="0"/>
              <a:t> to a </a:t>
            </a:r>
            <a:r>
              <a:rPr lang="it-IT" dirty="0" err="1"/>
              <a:t>confederation</a:t>
            </a:r>
            <a:r>
              <a:rPr lang="it-IT" dirty="0"/>
              <a:t>, </a:t>
            </a:r>
            <a:r>
              <a:rPr lang="it-IT" dirty="0" err="1"/>
              <a:t>where</a:t>
            </a:r>
            <a:r>
              <a:rPr lang="it-IT" dirty="0"/>
              <a:t> </a:t>
            </a:r>
            <a:r>
              <a:rPr lang="it-IT" dirty="0" err="1"/>
              <a:t>many</a:t>
            </a:r>
            <a:r>
              <a:rPr lang="it-IT" dirty="0"/>
              <a:t> policy </a:t>
            </a:r>
            <a:r>
              <a:rPr lang="it-IT" dirty="0" err="1"/>
              <a:t>areas</a:t>
            </a:r>
            <a:r>
              <a:rPr lang="it-IT" dirty="0"/>
              <a:t> are </a:t>
            </a:r>
            <a:r>
              <a:rPr lang="it-IT" dirty="0" err="1"/>
              <a:t>federalised</a:t>
            </a:r>
            <a:r>
              <a:rPr lang="it-IT" dirty="0"/>
              <a:t> </a:t>
            </a:r>
            <a:r>
              <a:rPr lang="it-IT" dirty="0" err="1"/>
              <a:t>into</a:t>
            </a:r>
            <a:r>
              <a:rPr lang="it-IT" dirty="0"/>
              <a:t> common </a:t>
            </a:r>
            <a:r>
              <a:rPr lang="it-IT" dirty="0" err="1"/>
              <a:t>institutions</a:t>
            </a:r>
            <a:r>
              <a:rPr lang="it-IT" dirty="0"/>
              <a:t> </a:t>
            </a:r>
            <a:r>
              <a:rPr lang="it-IT" dirty="0" err="1"/>
              <a:t>capable</a:t>
            </a:r>
            <a:r>
              <a:rPr lang="it-IT" dirty="0"/>
              <a:t> of </a:t>
            </a:r>
            <a:r>
              <a:rPr lang="it-IT" dirty="0" err="1"/>
              <a:t>making</a:t>
            </a:r>
            <a:r>
              <a:rPr lang="it-IT" dirty="0"/>
              <a:t> law; </a:t>
            </a:r>
            <a:r>
              <a:rPr lang="it-IT" dirty="0" err="1"/>
              <a:t>however</a:t>
            </a:r>
            <a:r>
              <a:rPr lang="it-IT" dirty="0"/>
              <a:t> the EU </a:t>
            </a:r>
            <a:r>
              <a:rPr lang="it-IT" dirty="0" err="1"/>
              <a:t>does</a:t>
            </a:r>
            <a:r>
              <a:rPr lang="it-IT" dirty="0"/>
              <a:t> </a:t>
            </a:r>
            <a:r>
              <a:rPr lang="it-IT" dirty="0" err="1"/>
              <a:t>not</a:t>
            </a:r>
            <a:r>
              <a:rPr lang="it-IT" dirty="0"/>
              <a:t>, </a:t>
            </a:r>
            <a:r>
              <a:rPr lang="it-IT" dirty="0" err="1"/>
              <a:t>unlike</a:t>
            </a:r>
            <a:r>
              <a:rPr lang="it-IT" dirty="0"/>
              <a:t> </a:t>
            </a:r>
            <a:r>
              <a:rPr lang="it-IT" dirty="0" err="1"/>
              <a:t>most</a:t>
            </a:r>
            <a:r>
              <a:rPr lang="it-IT" dirty="0"/>
              <a:t> </a:t>
            </a:r>
            <a:r>
              <a:rPr lang="it-IT" dirty="0" err="1"/>
              <a:t>states</a:t>
            </a:r>
            <a:r>
              <a:rPr lang="it-IT" dirty="0"/>
              <a:t>, control </a:t>
            </a:r>
            <a:r>
              <a:rPr lang="it-IT" b="1" dirty="0" err="1"/>
              <a:t>foreign</a:t>
            </a:r>
            <a:r>
              <a:rPr lang="it-IT" b="1" dirty="0"/>
              <a:t> policy</a:t>
            </a:r>
            <a:r>
              <a:rPr lang="it-IT" dirty="0"/>
              <a:t>, </a:t>
            </a:r>
            <a:r>
              <a:rPr lang="it-IT" b="1" dirty="0" err="1"/>
              <a:t>defence</a:t>
            </a:r>
            <a:r>
              <a:rPr lang="it-IT" b="1" dirty="0"/>
              <a:t> policy </a:t>
            </a:r>
            <a:r>
              <a:rPr lang="it-IT" dirty="0"/>
              <a:t>or the </a:t>
            </a:r>
            <a:r>
              <a:rPr lang="it-IT" b="1" dirty="0" err="1"/>
              <a:t>majority</a:t>
            </a:r>
            <a:r>
              <a:rPr lang="it-IT" b="1" dirty="0"/>
              <a:t> of </a:t>
            </a:r>
            <a:r>
              <a:rPr lang="it-IT" b="1" dirty="0" err="1"/>
              <a:t>direct</a:t>
            </a:r>
            <a:r>
              <a:rPr lang="it-IT" b="1" dirty="0"/>
              <a:t> </a:t>
            </a:r>
            <a:r>
              <a:rPr lang="it-IT" b="1" dirty="0" err="1"/>
              <a:t>taxation</a:t>
            </a:r>
            <a:r>
              <a:rPr lang="it-IT" b="1" dirty="0"/>
              <a:t> </a:t>
            </a:r>
            <a:r>
              <a:rPr lang="it-IT" b="1" dirty="0" err="1"/>
              <a:t>policies</a:t>
            </a:r>
            <a:endParaRPr lang="it-IT" b="1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1871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D69995C-5B8B-EC41-BB21-EBAF5DA2D953}" type="slidenum">
              <a:rPr lang="fr-FR" sz="1200"/>
              <a:pPr eaLnBrk="1" hangingPunct="1"/>
              <a:t>10</a:t>
            </a:fld>
            <a:endParaRPr lang="fr-FR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fr-FR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40260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sz="1200" dirty="0">
                <a:effectLst/>
              </a:rPr>
              <a:t>EEC </a:t>
            </a:r>
            <a:r>
              <a:rPr lang="it-IT" sz="1200" dirty="0" err="1">
                <a:effectLst/>
              </a:rPr>
              <a:t>would</a:t>
            </a:r>
            <a:r>
              <a:rPr lang="it-IT" sz="1200" dirty="0">
                <a:effectLst/>
              </a:rPr>
              <a:t> involve building a </a:t>
            </a:r>
            <a:r>
              <a:rPr lang="it-IT" sz="1200" dirty="0" err="1">
                <a:effectLst/>
              </a:rPr>
              <a:t>wider</a:t>
            </a:r>
            <a:r>
              <a:rPr lang="it-IT" sz="1200" dirty="0">
                <a:effectLst/>
              </a:rPr>
              <a:t> common market </a:t>
            </a:r>
            <a:r>
              <a:rPr lang="it-IT" sz="1200" dirty="0" err="1">
                <a:effectLst/>
              </a:rPr>
              <a:t>covering</a:t>
            </a:r>
            <a:r>
              <a:rPr lang="it-IT" sz="1200" dirty="0">
                <a:effectLst/>
              </a:rPr>
              <a:t> a </a:t>
            </a:r>
            <a:r>
              <a:rPr lang="it-IT" sz="1200" dirty="0" err="1">
                <a:effectLst/>
              </a:rPr>
              <a:t>whole</a:t>
            </a:r>
            <a:r>
              <a:rPr lang="it-IT" sz="1200" dirty="0">
                <a:effectLst/>
              </a:rPr>
              <a:t> </a:t>
            </a:r>
            <a:r>
              <a:rPr lang="it-IT" sz="1200" dirty="0" err="1">
                <a:effectLst/>
              </a:rPr>
              <a:t>range</a:t>
            </a:r>
            <a:r>
              <a:rPr lang="it-IT" sz="1200" dirty="0">
                <a:effectLst/>
              </a:rPr>
              <a:t> of </a:t>
            </a:r>
            <a:r>
              <a:rPr lang="it-IT" sz="1200" dirty="0" err="1">
                <a:effectLst/>
              </a:rPr>
              <a:t>goods</a:t>
            </a:r>
            <a:r>
              <a:rPr lang="it-IT" sz="1200" dirty="0">
                <a:effectLst/>
              </a:rPr>
              <a:t> and </a:t>
            </a:r>
            <a:r>
              <a:rPr lang="it-IT" sz="1200" dirty="0" err="1">
                <a:effectLst/>
              </a:rPr>
              <a:t>services</a:t>
            </a:r>
            <a:r>
              <a:rPr lang="it-IT" sz="1200" dirty="0">
                <a:effectLst/>
              </a:rPr>
              <a:t>. </a:t>
            </a:r>
          </a:p>
          <a:p>
            <a:pPr marL="0" indent="0">
              <a:buNone/>
            </a:pPr>
            <a:r>
              <a:rPr lang="it-IT" sz="1200" dirty="0" err="1">
                <a:effectLst/>
              </a:rPr>
              <a:t>Customs</a:t>
            </a:r>
            <a:r>
              <a:rPr lang="it-IT" sz="1200" dirty="0">
                <a:effectLst/>
              </a:rPr>
              <a:t> </a:t>
            </a:r>
            <a:r>
              <a:rPr lang="it-IT" sz="1200" dirty="0" err="1">
                <a:effectLst/>
              </a:rPr>
              <a:t>duties</a:t>
            </a:r>
            <a:r>
              <a:rPr lang="it-IT" sz="1200" dirty="0">
                <a:effectLst/>
              </a:rPr>
              <a:t> </a:t>
            </a:r>
            <a:r>
              <a:rPr lang="it-IT" sz="1200" dirty="0" err="1">
                <a:effectLst/>
              </a:rPr>
              <a:t>between</a:t>
            </a:r>
            <a:r>
              <a:rPr lang="it-IT" sz="1200" dirty="0">
                <a:effectLst/>
              </a:rPr>
              <a:t> the </a:t>
            </a:r>
            <a:r>
              <a:rPr lang="it-IT" sz="1200" dirty="0" err="1">
                <a:effectLst/>
              </a:rPr>
              <a:t>six</a:t>
            </a:r>
            <a:r>
              <a:rPr lang="it-IT" sz="1200" dirty="0">
                <a:effectLst/>
              </a:rPr>
              <a:t> </a:t>
            </a:r>
            <a:r>
              <a:rPr lang="it-IT" sz="1200" dirty="0" err="1">
                <a:effectLst/>
              </a:rPr>
              <a:t>countries</a:t>
            </a:r>
            <a:r>
              <a:rPr lang="it-IT" sz="1200" dirty="0">
                <a:effectLst/>
              </a:rPr>
              <a:t> </a:t>
            </a:r>
            <a:r>
              <a:rPr lang="it-IT" sz="1200" dirty="0" err="1">
                <a:effectLst/>
              </a:rPr>
              <a:t>were</a:t>
            </a:r>
            <a:r>
              <a:rPr lang="it-IT" sz="1200" dirty="0">
                <a:effectLst/>
              </a:rPr>
              <a:t> </a:t>
            </a:r>
            <a:r>
              <a:rPr lang="it-IT" sz="1200" dirty="0" err="1">
                <a:effectLst/>
              </a:rPr>
              <a:t>abolished</a:t>
            </a:r>
            <a:r>
              <a:rPr lang="it-IT" sz="1200" dirty="0">
                <a:effectLst/>
              </a:rPr>
              <a:t> on 1 </a:t>
            </a:r>
            <a:r>
              <a:rPr lang="it-IT" sz="1200" dirty="0" err="1">
                <a:effectLst/>
              </a:rPr>
              <a:t>July</a:t>
            </a:r>
            <a:r>
              <a:rPr lang="it-IT" sz="1200" dirty="0">
                <a:effectLst/>
              </a:rPr>
              <a:t> 1968 and common </a:t>
            </a:r>
            <a:r>
              <a:rPr lang="it-IT" sz="1200" dirty="0" err="1">
                <a:effectLst/>
              </a:rPr>
              <a:t>policies</a:t>
            </a:r>
            <a:r>
              <a:rPr lang="it-IT" sz="1200" dirty="0">
                <a:effectLst/>
              </a:rPr>
              <a:t>, </a:t>
            </a:r>
            <a:r>
              <a:rPr lang="it-IT" sz="1200" dirty="0" err="1">
                <a:effectLst/>
              </a:rPr>
              <a:t>notably</a:t>
            </a:r>
            <a:r>
              <a:rPr lang="it-IT" sz="1200" dirty="0">
                <a:effectLst/>
              </a:rPr>
              <a:t> on </a:t>
            </a:r>
            <a:r>
              <a:rPr lang="it-IT" sz="1200" dirty="0" err="1">
                <a:effectLst/>
              </a:rPr>
              <a:t>trade</a:t>
            </a:r>
            <a:r>
              <a:rPr lang="it-IT" sz="1200" dirty="0">
                <a:effectLst/>
              </a:rPr>
              <a:t> and </a:t>
            </a:r>
            <a:r>
              <a:rPr lang="it-IT" sz="1200" dirty="0" err="1">
                <a:effectLst/>
              </a:rPr>
              <a:t>agriculture</a:t>
            </a:r>
            <a:r>
              <a:rPr lang="it-IT" sz="1200" dirty="0">
                <a:effectLst/>
              </a:rPr>
              <a:t>, </a:t>
            </a:r>
            <a:r>
              <a:rPr lang="it-IT" sz="1200" dirty="0" err="1">
                <a:effectLst/>
              </a:rPr>
              <a:t>were</a:t>
            </a:r>
            <a:r>
              <a:rPr lang="it-IT" sz="1200" dirty="0">
                <a:effectLst/>
              </a:rPr>
              <a:t> </a:t>
            </a:r>
            <a:r>
              <a:rPr lang="it-IT" sz="1200" dirty="0" err="1">
                <a:effectLst/>
              </a:rPr>
              <a:t>also</a:t>
            </a:r>
            <a:r>
              <a:rPr lang="it-IT" sz="1200" dirty="0">
                <a:effectLst/>
              </a:rPr>
              <a:t> put in </a:t>
            </a:r>
            <a:r>
              <a:rPr lang="it-IT" sz="1200" dirty="0" err="1">
                <a:effectLst/>
              </a:rPr>
              <a:t>place</a:t>
            </a:r>
            <a:r>
              <a:rPr lang="it-IT" sz="1200" dirty="0">
                <a:effectLst/>
              </a:rPr>
              <a:t> </a:t>
            </a:r>
            <a:r>
              <a:rPr lang="it-IT" sz="1200" dirty="0" err="1">
                <a:effectLst/>
              </a:rPr>
              <a:t>during</a:t>
            </a:r>
            <a:r>
              <a:rPr lang="it-IT" sz="1200" dirty="0">
                <a:effectLst/>
              </a:rPr>
              <a:t> the 1960s. </a:t>
            </a:r>
            <a:endParaRPr lang="it-IT" sz="1200" b="1" dirty="0">
              <a:effectLst/>
            </a:endParaRP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26427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D502F49C-9179-A44E-9D79-6403BF6A2C40}" type="slidenum">
              <a:rPr lang="en-US" sz="1200"/>
              <a:pPr/>
              <a:t>13</a:t>
            </a:fld>
            <a:endParaRPr lang="en-US" sz="120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New social and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environmental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policies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were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introduced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the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European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Regional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Development Fund (ERDF)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set up in 1975. </a:t>
            </a:r>
            <a:endParaRPr lang="it-IT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924262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5332FCCC-10B3-D346-92E9-03F9A6896975}" type="slidenum">
              <a:rPr lang="en-US" sz="1200"/>
              <a:pPr/>
              <a:t>16</a:t>
            </a:fld>
            <a:endParaRPr lang="en-US" sz="120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04B6A54D-033A-8F45-8D7C-A42EDD6EFE53}" type="slidenum">
              <a:rPr lang="en-US" sz="1200"/>
              <a:pPr/>
              <a:t>17</a:t>
            </a:fld>
            <a:endParaRPr lang="en-US" sz="120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DA23D7E0-3754-564E-92A0-57A442EADE75}" type="slidenum">
              <a:rPr lang="en-US" sz="1200"/>
              <a:pPr/>
              <a:t>18</a:t>
            </a:fld>
            <a:endParaRPr lang="en-US" sz="120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1C5DF9EF-E664-494C-BC92-99562774C1D0}" type="slidenum">
              <a:rPr lang="en-US" sz="1200"/>
              <a:pPr/>
              <a:t>19</a:t>
            </a:fld>
            <a:endParaRPr lang="en-US" sz="120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BD587A4D-48F5-3546-A3E2-EAA4268310E6}" type="slidenum">
              <a:rPr lang="en-US" sz="1200"/>
              <a:pPr/>
              <a:t>20</a:t>
            </a:fld>
            <a:endParaRPr lang="en-US" sz="120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18DCAB59-4E3F-CB46-97CC-688D20CA338D}" type="slidenum">
              <a:rPr lang="en-US" sz="1200"/>
              <a:pPr/>
              <a:t>21</a:t>
            </a:fld>
            <a:endParaRPr lang="en-US" sz="120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3F4948F-9C5D-8049-AA15-B6B53FBE22C5}" type="slidenum">
              <a:rPr lang="en-US" sz="1200"/>
              <a:pPr/>
              <a:t>22</a:t>
            </a:fld>
            <a:endParaRPr lang="en-US" sz="120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worldwide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economic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recession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early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1980s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brought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with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wave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‘euro-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pessimism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’.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However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hope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sprang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new in 1985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European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Commission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under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its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President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Jacques Delors,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published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White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Paper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setting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out a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timetable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for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completing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European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single market by 1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January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1993.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ambitious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goal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enshrined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Single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European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Act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which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signed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February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1986 and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came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into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force on 1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July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1987. </a:t>
            </a:r>
            <a:endParaRPr lang="it-IT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673554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CHALLANGES OD GLOBALIZATION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unemployment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rising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cost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pensions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were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putting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pressure on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national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economies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it-IT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28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80858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4FC02A2B-7932-DC45-83C7-2968A3DFDFCA}" type="slidenum">
              <a:rPr lang="en-US" sz="1200"/>
              <a:pPr/>
              <a:t>29</a:t>
            </a:fld>
            <a:endParaRPr lang="en-US" sz="120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9463" y="1918447"/>
            <a:ext cx="7583488" cy="1470025"/>
          </a:xfrm>
        </p:spPr>
        <p:txBody>
          <a:bodyPr anchor="b" anchorCtr="0"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9463" y="3478306"/>
            <a:ext cx="7583487" cy="17526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55946A-AD3F-447F-BA50-43CE3D2C55A4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9144000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>
                <a:latin typeface="Engravers MT" panose="02090707080505020304" pitchFamily="18" charset="0"/>
              </a:defRPr>
            </a:lvl1pPr>
          </a:lstStyle>
          <a:p>
            <a:r>
              <a:rPr lang="it-IT" dirty="0"/>
              <a:t>Fare clic per modificare stile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>
                <a:latin typeface="Constantia" panose="02030602050306030303" pitchFamily="18" charset="0"/>
              </a:defRPr>
            </a:lvl1pPr>
            <a:lvl2pPr>
              <a:defRPr sz="2200">
                <a:latin typeface="Constantia" panose="02030602050306030303" pitchFamily="18" charset="0"/>
              </a:defRPr>
            </a:lvl2pPr>
            <a:lvl3pPr>
              <a:defRPr sz="2200">
                <a:latin typeface="Constantia" panose="02030602050306030303" pitchFamily="18" charset="0"/>
              </a:defRPr>
            </a:lvl3pPr>
            <a:lvl4pPr>
              <a:defRPr sz="2200">
                <a:latin typeface="Constantia" panose="02030602050306030303" pitchFamily="18" charset="0"/>
              </a:defRPr>
            </a:lvl4pPr>
            <a:lvl5pPr>
              <a:defRPr sz="2200">
                <a:latin typeface="Constantia" panose="02030602050306030303" pitchFamily="18" charset="0"/>
              </a:defRPr>
            </a:lvl5pPr>
          </a:lstStyle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EBE938-6F13-4DBA-A42E-3F4873790255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titolo con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9463" y="789081"/>
            <a:ext cx="7583488" cy="1470025"/>
          </a:xfrm>
        </p:spPr>
        <p:txBody>
          <a:bodyPr anchor="ctr" anchorCtr="0"/>
          <a:lstStyle>
            <a:lvl1pPr>
              <a:defRPr sz="3600">
                <a:latin typeface="Engravers MT" panose="02090707080505020304" pitchFamily="18" charset="0"/>
              </a:defRPr>
            </a:lvl1pPr>
          </a:lstStyle>
          <a:p>
            <a:r>
              <a:rPr lang="it-IT" dirty="0"/>
              <a:t>Fare clic per modificare stile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9463" y="4724400"/>
            <a:ext cx="7583487" cy="1385047"/>
          </a:xfrm>
        </p:spPr>
        <p:txBody>
          <a:bodyPr anchor="ctr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Constantia" panose="02030602050306030303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0CA637-BF4D-4934-81FF-81F81847F4F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9144000" cy="125016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3677371" y="2564085"/>
            <a:ext cx="1789259" cy="1729830"/>
          </a:xfrm>
          <a:prstGeom prst="ellipse">
            <a:avLst/>
          </a:prstGeom>
          <a:noFill/>
          <a:ln w="127000">
            <a:solidFill>
              <a:schemeClr val="tx2"/>
            </a:solidFill>
          </a:ln>
          <a:effectLst>
            <a:innerShdw blurRad="101600" dist="76200" dir="13500000">
              <a:prstClr val="black">
                <a:alpha val="57000"/>
              </a:prstClr>
            </a:innerShdw>
          </a:effectLst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1pPr>
          </a:lstStyle>
          <a:p>
            <a:r>
              <a:rPr lang="it-IT" dirty="0"/>
              <a:t>Trascinare l'immagine su un segnaposto o fare clic sull'icona per aggiungerla</a:t>
            </a:r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6984"/>
            <a:ext cx="9144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66667"/>
          <a:stretch>
            <a:fillRect/>
          </a:stretch>
        </p:blipFill>
        <p:spPr>
          <a:xfrm>
            <a:off x="0" y="4572000"/>
            <a:ext cx="9144000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971800"/>
            <a:ext cx="7583487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Engravers MT" panose="02090707080505020304" pitchFamily="18" charset="0"/>
                <a:ea typeface="+mj-ea"/>
                <a:cs typeface="+mj-cs"/>
              </a:defRPr>
            </a:lvl1pPr>
          </a:lstStyle>
          <a:p>
            <a:r>
              <a:rPr lang="it-IT" dirty="0"/>
              <a:t>Fare clic per modificare stile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4724400"/>
            <a:ext cx="7583487" cy="1398494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 typeface="Calisto MT" pitchFamily="18" charset="0"/>
              <a:buNone/>
              <a:defRPr sz="18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Constantia" panose="02030602050306030303" pitchFamily="18" charset="0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1A2530-951D-4F28-A430-5B4D837F2059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11" name="Picture 10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</p:spPr>
        <p:txBody>
          <a:bodyPr/>
          <a:lstStyle>
            <a:lvl1pPr>
              <a:defRPr sz="3600">
                <a:latin typeface="Engravers MT" panose="02090707080505020304" pitchFamily="18" charset="0"/>
              </a:defRPr>
            </a:lvl1pPr>
          </a:lstStyle>
          <a:p>
            <a:r>
              <a:rPr lang="it-IT" dirty="0"/>
              <a:t>Fare clic per modificare stile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3" y="1828800"/>
            <a:ext cx="3566160" cy="4297363"/>
          </a:xfrm>
        </p:spPr>
        <p:txBody>
          <a:bodyPr>
            <a:normAutofit/>
          </a:bodyPr>
          <a:lstStyle>
            <a:lvl1pPr>
              <a:defRPr sz="2000">
                <a:latin typeface="Constantia" panose="02030602050306030303" pitchFamily="18" charset="0"/>
              </a:defRPr>
            </a:lvl1pPr>
            <a:lvl2pPr>
              <a:defRPr sz="1800">
                <a:latin typeface="Constantia" panose="02030602050306030303" pitchFamily="18" charset="0"/>
              </a:defRPr>
            </a:lvl2pPr>
            <a:lvl3pPr>
              <a:defRPr sz="1800">
                <a:latin typeface="Constantia" panose="02030602050306030303" pitchFamily="18" charset="0"/>
              </a:defRPr>
            </a:lvl3pPr>
            <a:lvl4pPr>
              <a:defRPr sz="1800">
                <a:latin typeface="Constantia" panose="02030602050306030303" pitchFamily="18" charset="0"/>
              </a:defRPr>
            </a:lvl4pPr>
            <a:lvl5pPr>
              <a:defRPr sz="1800">
                <a:latin typeface="Constantia" panose="02030602050306030303" pitchFamily="18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6791" y="1828800"/>
            <a:ext cx="3566160" cy="4297363"/>
          </a:xfrm>
        </p:spPr>
        <p:txBody>
          <a:bodyPr>
            <a:normAutofit/>
          </a:bodyPr>
          <a:lstStyle>
            <a:lvl1pPr>
              <a:defRPr sz="2000">
                <a:latin typeface="Constantia" panose="02030602050306030303" pitchFamily="18" charset="0"/>
              </a:defRPr>
            </a:lvl1pPr>
            <a:lvl2pPr>
              <a:defRPr sz="1800">
                <a:latin typeface="Constantia" panose="02030602050306030303" pitchFamily="18" charset="0"/>
              </a:defRPr>
            </a:lvl2pPr>
            <a:lvl3pPr>
              <a:defRPr sz="1800">
                <a:latin typeface="Constantia" panose="02030602050306030303" pitchFamily="18" charset="0"/>
              </a:defRPr>
            </a:lvl3pPr>
            <a:lvl4pPr>
              <a:defRPr sz="1800">
                <a:latin typeface="Constantia" panose="02030602050306030303" pitchFamily="18" charset="0"/>
              </a:defRPr>
            </a:lvl4pPr>
            <a:lvl5pPr>
              <a:defRPr sz="1800">
                <a:latin typeface="Constantia" panose="02030602050306030303" pitchFamily="18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0CA637-BF4D-4934-81FF-81F81847F4F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13" name="Picture 12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</p:spPr>
        <p:txBody>
          <a:bodyPr/>
          <a:lstStyle>
            <a:lvl1pPr>
              <a:defRPr sz="3600">
                <a:latin typeface="Engravers MT" panose="02090707080505020304" pitchFamily="18" charset="0"/>
              </a:defRPr>
            </a:lvl1pPr>
          </a:lstStyle>
          <a:p>
            <a:r>
              <a:rPr lang="it-IT" dirty="0"/>
              <a:t>Fare clic per modificare stile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8611" y="1471459"/>
            <a:ext cx="356616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000" b="0">
                <a:latin typeface="Constantia" panose="0203060205030603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93576"/>
            <a:ext cx="3566160" cy="3732585"/>
          </a:xfrm>
        </p:spPr>
        <p:txBody>
          <a:bodyPr>
            <a:normAutofit/>
          </a:bodyPr>
          <a:lstStyle>
            <a:lvl1pPr>
              <a:defRPr sz="2000">
                <a:latin typeface="Constantia" panose="02030602050306030303" pitchFamily="18" charset="0"/>
              </a:defRPr>
            </a:lvl1pPr>
            <a:lvl2pPr>
              <a:defRPr sz="1800">
                <a:latin typeface="Constantia" panose="02030602050306030303" pitchFamily="18" charset="0"/>
              </a:defRPr>
            </a:lvl2pPr>
            <a:lvl3pPr>
              <a:defRPr sz="1800">
                <a:latin typeface="Constantia" panose="02030602050306030303" pitchFamily="18" charset="0"/>
              </a:defRPr>
            </a:lvl3pPr>
            <a:lvl4pPr>
              <a:defRPr sz="1800">
                <a:latin typeface="Constantia" panose="02030602050306030303" pitchFamily="18" charset="0"/>
              </a:defRPr>
            </a:lvl4pPr>
            <a:lvl5pPr>
              <a:defRPr sz="1800">
                <a:latin typeface="Constantia" panose="02030602050306030303" pitchFamily="18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6791" y="1524000"/>
            <a:ext cx="356616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000" b="0">
                <a:latin typeface="Constantia" panose="0203060205030603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96791" y="2393576"/>
            <a:ext cx="3566160" cy="3732585"/>
          </a:xfrm>
        </p:spPr>
        <p:txBody>
          <a:bodyPr>
            <a:normAutofit/>
          </a:bodyPr>
          <a:lstStyle>
            <a:lvl1pPr>
              <a:defRPr sz="2000">
                <a:latin typeface="Constantia" panose="02030602050306030303" pitchFamily="18" charset="0"/>
              </a:defRPr>
            </a:lvl1pPr>
            <a:lvl2pPr>
              <a:defRPr sz="1800">
                <a:latin typeface="Constantia" panose="02030602050306030303" pitchFamily="18" charset="0"/>
              </a:defRPr>
            </a:lvl2pPr>
            <a:lvl3pPr>
              <a:defRPr sz="1800">
                <a:latin typeface="Constantia" panose="02030602050306030303" pitchFamily="18" charset="0"/>
              </a:defRPr>
            </a:lvl3pPr>
            <a:lvl4pPr>
              <a:defRPr sz="1800">
                <a:latin typeface="Constantia" panose="02030602050306030303" pitchFamily="18" charset="0"/>
              </a:defRPr>
            </a:lvl4pPr>
            <a:lvl5pPr>
              <a:defRPr sz="1800">
                <a:latin typeface="Constantia" panose="02030602050306030303" pitchFamily="18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06269F-9ABC-429A-A499-D6C1B0B684F9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>
                <a:latin typeface="Engravers MT" panose="02090707080505020304" pitchFamily="18" charset="0"/>
              </a:defRPr>
            </a:lvl1pPr>
          </a:lstStyle>
          <a:p>
            <a:r>
              <a:rPr lang="it-IT" dirty="0"/>
              <a:t>Fare clic per modificare stile</a:t>
            </a:r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745F9D-9998-47DD-B3AA-4308793B991D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  <p:pic>
        <p:nvPicPr>
          <p:cNvPr id="10" name="Picture 9" descr="Overlay-FullBackground.jpg"/>
          <p:cNvPicPr>
            <a:picLocks noChangeAspect="1"/>
          </p:cNvPicPr>
          <p:nvPr/>
        </p:nvPicPr>
        <p:blipFill>
          <a:blip r:embed="rId3"/>
          <a:srcRect t="21046"/>
          <a:stretch>
            <a:fillRect/>
          </a:stretch>
        </p:blipFill>
        <p:spPr>
          <a:xfrm>
            <a:off x="0" y="1447800"/>
            <a:ext cx="9144000" cy="54146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0CA637-BF4D-4934-81FF-81F81847F4F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4482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73049"/>
            <a:ext cx="3962400" cy="1690221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6401" y="273050"/>
            <a:ext cx="3959352" cy="58531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1975104"/>
            <a:ext cx="3962400" cy="320040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 defTabSz="914400" rtl="0" eaLnBrk="1" latinLnBrk="0" hangingPunct="1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67000" y="6356350"/>
            <a:ext cx="1622612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2047" y="6356350"/>
            <a:ext cx="1891553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92808" y="5748338"/>
            <a:ext cx="762000" cy="57626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127B8570-FD29-4AAE-9243-29A19B334598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1086391" y="3365075"/>
            <a:ext cx="6855164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4482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1086391" y="3365075"/>
            <a:ext cx="6855164" cy="125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74320"/>
            <a:ext cx="3959352" cy="1691640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64608" y="264907"/>
            <a:ext cx="3959352" cy="6328186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1970801"/>
            <a:ext cx="3959352" cy="32004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70048" y="6356350"/>
            <a:ext cx="1627632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2047" y="6356350"/>
            <a:ext cx="1892808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92808" y="5738129"/>
            <a:ext cx="758952" cy="57607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1FD1A0CD-13C0-4BBA-83F9-5F4E8CB1ECC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sopra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038600"/>
            <a:ext cx="7620000" cy="990600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ctr">
              <a:defRPr sz="36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2900" y="265176"/>
            <a:ext cx="8458200" cy="3697224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2000"/>
              </a:spcBef>
              <a:buFont typeface="Calisto MT" pitchFamily="18" charset="0"/>
              <a:buNone/>
              <a:defRPr sz="24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Constantia" panose="02030602050306030303" pitchFamily="18" charset="0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dirty="0"/>
              <a:t>Trascinare l'immagine su un segnaposto o fare clic sull'icona per aggiungerla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5042647"/>
            <a:ext cx="7620000" cy="1129553"/>
          </a:xfrm>
        </p:spPr>
        <p:txBody>
          <a:bodyPr>
            <a:normAutofit/>
          </a:bodyPr>
          <a:lstStyle>
            <a:lvl1pPr marL="0" indent="0" algn="ctr">
              <a:lnSpc>
                <a:spcPct val="11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0CA637-BF4D-4934-81FF-81F81847F4F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rmula di chius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5C0CA637-BF4D-4934-81FF-81F81847F4F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3C2B83-BB44-4D9F-A67D-BEABDC4586D3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2"/>
          <a:srcRect r="14719"/>
          <a:stretch>
            <a:fillRect/>
          </a:stretch>
        </p:blipFill>
        <p:spPr>
          <a:xfrm>
            <a:off x="0" y="4482"/>
            <a:ext cx="779811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48600" y="457200"/>
            <a:ext cx="1219200" cy="5668963"/>
          </a:xfrm>
        </p:spPr>
        <p:txBody>
          <a:bodyPr vert="eaVert">
            <a:normAutofit/>
          </a:bodyPr>
          <a:lstStyle/>
          <a:p>
            <a:r>
              <a:rPr lang="it-IT" dirty="0"/>
              <a:t>Fare clic per modificare stile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457200"/>
            <a:ext cx="6383337" cy="56689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24800" y="6356350"/>
            <a:ext cx="1066800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0CA637-BF4D-4934-81FF-81F81847F4F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5400000" flipH="1">
            <a:off x="4421262" y="3365075"/>
            <a:ext cx="6855164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 dirty="0"/>
              <a:t>Fare clic per modificare stile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828800"/>
            <a:ext cx="7583488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32494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2047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67200" y="6356350"/>
            <a:ext cx="609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pPr>
              <a:defRPr/>
            </a:pPr>
            <a:fld id="{5C0CA637-BF4D-4934-81FF-81F81847F4F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  <p:sldLayoutId id="2147483874" r:id="rId12"/>
    <p:sldLayoutId id="2147483875" r:id="rId13"/>
    <p:sldLayoutId id="2147483876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effectLst>
            <a:outerShdw blurRad="50800" dist="12700" dir="2700000" sx="100500" sy="100500" algn="tl" rotWithShape="0">
              <a:prstClr val="black">
                <a:alpha val="60000"/>
              </a:prstClr>
            </a:outerShdw>
          </a:effectLst>
          <a:latin typeface="Engravers MT" panose="02090707080505020304" pitchFamily="18" charset="0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Calisto MT" pitchFamily="18" charset="0"/>
        <a:buChar char="•"/>
        <a:defRPr sz="24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Constantia" panose="02030602050306030303" pitchFamily="18" charset="0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22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Constantia" panose="02030602050306030303" pitchFamily="18" charset="0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20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Constantia" panose="02030602050306030303" pitchFamily="18" charset="0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Constantia" panose="02030602050306030303" pitchFamily="18" charset="0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Constantia" panose="02030602050306030303" pitchFamily="18" charset="0"/>
          <a:ea typeface="+mn-ea"/>
          <a:cs typeface="+mn-cs"/>
        </a:defRPr>
      </a:lvl5pPr>
      <a:lvl6pPr marL="1711325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6pPr>
      <a:lvl7pPr marL="20002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7pPr>
      <a:lvl8pPr marL="2290763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8pPr>
      <a:lvl9pPr marL="25717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europa.eu/european-union/topics/single-market_it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europa.eu/european-union/topics_it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ext Box 21"/>
          <p:cNvSpPr txBox="1">
            <a:spLocks noChangeArrowheads="1"/>
          </p:cNvSpPr>
          <p:nvPr/>
        </p:nvSpPr>
        <p:spPr bwMode="auto">
          <a:xfrm>
            <a:off x="899592" y="3645024"/>
            <a:ext cx="71437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342900" eaLnBrk="0" hangingPunct="0">
              <a:spcBef>
                <a:spcPct val="50000"/>
              </a:spcBef>
            </a:pPr>
            <a:r>
              <a:rPr lang="it-IT" sz="2400" b="1" dirty="0">
                <a:solidFill>
                  <a:srgbClr val="333333"/>
                </a:solidFill>
                <a:latin typeface="Constantia" panose="02030602050306030303" pitchFamily="18" charset="0"/>
                <a:cs typeface="Arial"/>
                <a:sym typeface="Arial"/>
              </a:rPr>
              <a:t>Corso di </a:t>
            </a:r>
          </a:p>
          <a:p>
            <a:pPr algn="ctr" defTabSz="342900" eaLnBrk="0" hangingPunct="0">
              <a:spcBef>
                <a:spcPct val="50000"/>
              </a:spcBef>
            </a:pPr>
            <a:r>
              <a:rPr lang="it-IT" sz="2400" b="1" dirty="0">
                <a:solidFill>
                  <a:srgbClr val="333333"/>
                </a:solidFill>
                <a:latin typeface="Constantia" panose="02030602050306030303" pitchFamily="18" charset="0"/>
                <a:cs typeface="Arial"/>
                <a:sym typeface="Arial"/>
              </a:rPr>
              <a:t>Diritto pubblico dell’economia</a:t>
            </a:r>
          </a:p>
          <a:p>
            <a:pPr algn="ctr" defTabSz="342900" eaLnBrk="0" hangingPunct="0">
              <a:spcBef>
                <a:spcPct val="50000"/>
              </a:spcBef>
            </a:pPr>
            <a:endParaRPr lang="it-IT" sz="1600" b="1" dirty="0">
              <a:solidFill>
                <a:srgbClr val="333333"/>
              </a:solidFill>
              <a:latin typeface="Constantia" panose="02030602050306030303" pitchFamily="18" charset="0"/>
              <a:cs typeface="Arial"/>
              <a:sym typeface="Arial"/>
            </a:endParaRPr>
          </a:p>
          <a:p>
            <a:pPr algn="ctr" defTabSz="342900" eaLnBrk="0" hangingPunct="0">
              <a:spcBef>
                <a:spcPct val="50000"/>
              </a:spcBef>
            </a:pPr>
            <a:r>
              <a:rPr lang="it-IT" sz="1600" b="1" dirty="0">
                <a:solidFill>
                  <a:srgbClr val="333333"/>
                </a:solidFill>
                <a:latin typeface="Constantia" panose="02030602050306030303" pitchFamily="18" charset="0"/>
                <a:cs typeface="Arial"/>
                <a:sym typeface="Arial"/>
              </a:rPr>
              <a:t>UNIVERSITA’ DI ROMA TOR VERGATA</a:t>
            </a:r>
          </a:p>
          <a:p>
            <a:pPr algn="ctr" defTabSz="342900" eaLnBrk="0" hangingPunct="0">
              <a:spcBef>
                <a:spcPct val="50000"/>
              </a:spcBef>
            </a:pPr>
            <a:r>
              <a:rPr lang="it-IT" sz="1600" b="1" smtClean="0">
                <a:solidFill>
                  <a:srgbClr val="333333"/>
                </a:solidFill>
                <a:latin typeface="Constantia" panose="02030602050306030303" pitchFamily="18" charset="0"/>
                <a:cs typeface="Arial"/>
                <a:sym typeface="Arial"/>
              </a:rPr>
              <a:t>Prof.ssa </a:t>
            </a:r>
            <a:r>
              <a:rPr lang="it-IT" sz="1600" b="1" dirty="0">
                <a:solidFill>
                  <a:srgbClr val="333333"/>
                </a:solidFill>
                <a:latin typeface="Constantia" panose="02030602050306030303" pitchFamily="18" charset="0"/>
                <a:cs typeface="Arial"/>
                <a:sym typeface="Arial"/>
              </a:rPr>
              <a:t>Biancamaria </a:t>
            </a:r>
            <a:r>
              <a:rPr lang="it-IT" sz="1600" b="1" dirty="0" err="1">
                <a:solidFill>
                  <a:srgbClr val="333333"/>
                </a:solidFill>
                <a:latin typeface="Constantia" panose="02030602050306030303" pitchFamily="18" charset="0"/>
                <a:cs typeface="Arial"/>
                <a:sym typeface="Arial"/>
              </a:rPr>
              <a:t>Raganelli</a:t>
            </a:r>
            <a:r>
              <a:rPr lang="it-IT" sz="1600" b="1" dirty="0">
                <a:solidFill>
                  <a:srgbClr val="333333"/>
                </a:solidFill>
                <a:latin typeface="Constantia" panose="02030602050306030303" pitchFamily="18" charset="0"/>
                <a:cs typeface="Arial"/>
                <a:sym typeface="Arial"/>
              </a:rPr>
              <a:t> </a:t>
            </a:r>
          </a:p>
          <a:p>
            <a:pPr algn="ctr" defTabSz="342900"/>
            <a:r>
              <a:rPr lang="it-IT" sz="1600" dirty="0">
                <a:solidFill>
                  <a:srgbClr val="3366FF"/>
                </a:solidFill>
                <a:latin typeface="Constantia" panose="02030602050306030303" pitchFamily="18" charset="0"/>
                <a:cs typeface="Arial"/>
                <a:sym typeface="Arial"/>
              </a:rPr>
              <a:t>biancamaria.raganelli@uniroma2.it</a:t>
            </a:r>
            <a:endParaRPr kumimoji="0" lang="it-IT" sz="1400" dirty="0">
              <a:solidFill>
                <a:schemeClr val="bg2"/>
              </a:solidFill>
              <a:latin typeface="Tahoma" pitchFamily="34" charset="0"/>
              <a:ea typeface="ＭＳ Ｐゴシック" pitchFamily="34" charset="-128"/>
            </a:endParaRPr>
          </a:p>
        </p:txBody>
      </p:sp>
      <p:sp>
        <p:nvSpPr>
          <p:cNvPr id="12294" name="Rectangle 19"/>
          <p:cNvSpPr>
            <a:spLocks noChangeArrowheads="1"/>
          </p:cNvSpPr>
          <p:nvPr/>
        </p:nvSpPr>
        <p:spPr bwMode="auto">
          <a:xfrm>
            <a:off x="251520" y="980728"/>
            <a:ext cx="8568952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4400" cap="all" dirty="0" err="1">
                <a:latin typeface="Engravers MT" panose="02090707080505020304" pitchFamily="18" charset="0"/>
              </a:rPr>
              <a:t>unione</a:t>
            </a:r>
            <a:r>
              <a:rPr lang="en-US" sz="4400" cap="all" dirty="0">
                <a:latin typeface="Engravers MT" panose="02090707080505020304" pitchFamily="18" charset="0"/>
              </a:rPr>
              <a:t> </a:t>
            </a:r>
            <a:r>
              <a:rPr lang="en-US" sz="4400" cap="all" dirty="0" err="1">
                <a:latin typeface="Engravers MT" panose="02090707080505020304" pitchFamily="18" charset="0"/>
              </a:rPr>
              <a:t>europea</a:t>
            </a:r>
            <a:r>
              <a:rPr lang="en-US" sz="4400" cap="all" dirty="0">
                <a:latin typeface="Engravers MT" panose="02090707080505020304" pitchFamily="18" charset="0"/>
              </a:rPr>
              <a:t>: </a:t>
            </a:r>
            <a:r>
              <a:rPr lang="en-US" sz="4400" cap="all" dirty="0" smtClean="0">
                <a:latin typeface="Engravers MT" panose="02090707080505020304" pitchFamily="18" charset="0"/>
              </a:rPr>
              <a:t>QUADRO REGOLAMENTARE</a:t>
            </a:r>
            <a:endParaRPr lang="en-US" sz="4400" cap="all" dirty="0">
              <a:latin typeface="Engravers MT" panose="02090707080505020304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2753"/>
            <a:ext cx="9144000" cy="1283167"/>
          </a:xfrm>
        </p:spPr>
        <p:txBody>
          <a:bodyPr/>
          <a:lstStyle/>
          <a:p>
            <a:pPr eaLnBrk="1" hangingPunct="1"/>
            <a:r>
              <a:rPr lang="en-US" sz="2800" dirty="0">
                <a:latin typeface="Engravers MT" panose="02090707080505020304" pitchFamily="18" charset="0"/>
              </a:rPr>
              <a:t>The European Union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2454" y="1196752"/>
            <a:ext cx="5119092" cy="5190989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5580112" y="6218464"/>
            <a:ext cx="222567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" dirty="0"/>
              <a:t>Source: https://european-union.europa.eu/easy-read_en</a:t>
            </a:r>
          </a:p>
        </p:txBody>
      </p:sp>
    </p:spTree>
    <p:extLst>
      <p:ext uri="{BB962C8B-B14F-4D97-AF65-F5344CB8AC3E}">
        <p14:creationId xmlns:p14="http://schemas.microsoft.com/office/powerpoint/2010/main" val="1050321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THE IDEA OF EU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0163617"/>
              </p:ext>
            </p:extLst>
          </p:nvPr>
        </p:nvGraphicFramePr>
        <p:xfrm>
          <a:off x="779463" y="1828800"/>
          <a:ext cx="758348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99117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IDEA OF EU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70932" y="1557867"/>
            <a:ext cx="8619067" cy="5300133"/>
          </a:xfrm>
        </p:spPr>
        <p:txBody>
          <a:bodyPr>
            <a:noAutofit/>
          </a:bodyPr>
          <a:lstStyle/>
          <a:p>
            <a:r>
              <a:rPr lang="it-IT" sz="2800" dirty="0"/>
              <a:t>L’idea di Unione Europee è vecchia quanto quella di sovranità dello Stato.</a:t>
            </a:r>
          </a:p>
          <a:p>
            <a:r>
              <a:rPr lang="it-IT" sz="2800" dirty="0"/>
              <a:t>Quest’ultima è stata travolta dalle ultime due guerre mondiali nel XX secolo e dagli effetti della globalizzazione.</a:t>
            </a:r>
          </a:p>
          <a:p>
            <a:r>
              <a:rPr lang="it-IT" sz="2800" dirty="0"/>
              <a:t>Il declino dello Stato monade – l’espansione della cooperazione tra Stati.</a:t>
            </a:r>
            <a:endParaRPr lang="it-IT" sz="2800" b="1" dirty="0"/>
          </a:p>
          <a:p>
            <a:r>
              <a:rPr lang="it-IT" sz="2800" dirty="0"/>
              <a:t>Da un diritto internazionale della COESISTENZA a uno della COOPERAZIONE.</a:t>
            </a:r>
            <a:endParaRPr lang="it-IT" sz="2800" b="1" dirty="0"/>
          </a:p>
        </p:txBody>
      </p:sp>
    </p:spTree>
    <p:extLst>
      <p:ext uri="{BB962C8B-B14F-4D97-AF65-F5344CB8AC3E}">
        <p14:creationId xmlns:p14="http://schemas.microsoft.com/office/powerpoint/2010/main" val="3794926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STATO SOVRANO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86267" y="1523441"/>
            <a:ext cx="8839200" cy="5156480"/>
          </a:xfrm>
        </p:spPr>
        <p:txBody>
          <a:bodyPr>
            <a:noAutofit/>
          </a:bodyPr>
          <a:lstStyle/>
          <a:p>
            <a:endParaRPr lang="it-IT" sz="2800" dirty="0"/>
          </a:p>
          <a:p>
            <a:r>
              <a:rPr lang="it-IT" sz="2800" dirty="0"/>
              <a:t>Uno Stato sovrano è un’entità giuridica del sistema legale internazionale rappresentata da un governo centrale che esercita un’autorità indipendente e suprema su una certa area geografica. </a:t>
            </a:r>
          </a:p>
        </p:txBody>
      </p:sp>
    </p:spTree>
    <p:extLst>
      <p:ext uri="{BB962C8B-B14F-4D97-AF65-F5344CB8AC3E}">
        <p14:creationId xmlns:p14="http://schemas.microsoft.com/office/powerpoint/2010/main" val="2395416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779463" y="0"/>
            <a:ext cx="7583488" cy="1283167"/>
          </a:xfrm>
        </p:spPr>
        <p:txBody>
          <a:bodyPr/>
          <a:lstStyle/>
          <a:p>
            <a:r>
              <a:rPr lang="en-GB" dirty="0"/>
              <a:t>EUROPEAN UNION</a:t>
            </a:r>
          </a:p>
        </p:txBody>
      </p:sp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1663850679"/>
              </p:ext>
            </p:extLst>
          </p:nvPr>
        </p:nvGraphicFramePr>
        <p:xfrm>
          <a:off x="0" y="1517140"/>
          <a:ext cx="9144000" cy="53408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67946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>
          <a:xfrm>
            <a:off x="779463" y="462863"/>
            <a:ext cx="7583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it-IT" sz="2800" b="1" dirty="0">
                <a:latin typeface="Engravers MT" pitchFamily="18" charset="0"/>
              </a:rPr>
              <a:t>unione </a:t>
            </a:r>
            <a:r>
              <a:rPr lang="it-IT" sz="2800" b="1" dirty="0" err="1">
                <a:latin typeface="Engravers MT" pitchFamily="18" charset="0"/>
              </a:rPr>
              <a:t>eUROPEA</a:t>
            </a:r>
            <a:endParaRPr lang="it-IT" sz="2800" dirty="0">
              <a:latin typeface="Engravers MT" pitchFamily="18" charset="0"/>
            </a:endParaRPr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>
          <a:xfrm>
            <a:off x="176397" y="1828800"/>
            <a:ext cx="8819870" cy="489267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it-IT" dirty="0"/>
              <a:t>L'Unione europea (UE) è un'unione economica e politica, unica nel suo genere, tra </a:t>
            </a:r>
            <a:r>
              <a:rPr lang="it-IT" u="sng" dirty="0" err="1"/>
              <a:t>paesi</a:t>
            </a:r>
            <a:r>
              <a:rPr lang="it-IT" dirty="0" err="1"/>
              <a:t>che</a:t>
            </a:r>
            <a:r>
              <a:rPr lang="it-IT" dirty="0"/>
              <a:t> coprono buona parte del continente.</a:t>
            </a:r>
          </a:p>
          <a:p>
            <a:pPr>
              <a:buFont typeface="Wingdings" pitchFamily="2" charset="2"/>
              <a:buChar char="Ø"/>
            </a:pPr>
            <a:r>
              <a:rPr lang="it-IT" dirty="0"/>
              <a:t>All’indomani della Seconda guerra mondiale nasce l’idea di </a:t>
            </a:r>
            <a:r>
              <a:rPr lang="it-IT" b="1" dirty="0"/>
              <a:t>EUROPA UNITA </a:t>
            </a:r>
            <a:r>
              <a:rPr lang="it-IT" dirty="0"/>
              <a:t>(</a:t>
            </a:r>
            <a:r>
              <a:rPr lang="it-IT" b="1" dirty="0"/>
              <a:t>dalla </a:t>
            </a:r>
            <a:r>
              <a:rPr lang="it-IT" b="1" dirty="0" err="1"/>
              <a:t>coesistanza</a:t>
            </a:r>
            <a:r>
              <a:rPr lang="it-IT" b="1" dirty="0"/>
              <a:t> alla cooperazione</a:t>
            </a:r>
            <a:r>
              <a:rPr lang="it-IT" dirty="0"/>
              <a:t>) con l’obiettivo di promuovere innanzitutto la cooperazione economica partendo dal principio che il commercio produce un’interdipendenza tra i paesi che </a:t>
            </a:r>
            <a:r>
              <a:rPr lang="it-IT" u="sng" dirty="0"/>
              <a:t>riduce i rischi di conflitti</a:t>
            </a:r>
            <a:r>
              <a:rPr lang="it-IT" dirty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it-IT" dirty="0"/>
              <a:t>Seguita la creazione di un </a:t>
            </a:r>
            <a:r>
              <a:rPr lang="it-IT" u="sng" dirty="0">
                <a:hlinkClick r:id="rId2"/>
              </a:rPr>
              <a:t>mercato unico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8656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charset="0"/>
              <a:buNone/>
            </a:pPr>
            <a:r>
              <a:rPr lang="it-IT" dirty="0">
                <a:latin typeface="Calibri" charset="0"/>
              </a:rPr>
              <a:t> </a:t>
            </a:r>
          </a:p>
        </p:txBody>
      </p:sp>
      <p:sp>
        <p:nvSpPr>
          <p:cNvPr id="10254" name="Segnaposto numero diapositiv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Georgia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Georgia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Georgia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Georgia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Georgia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eorgia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eorgia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eorgia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eorgia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1726AB48-E2B9-BB4B-AB3F-493870451EB2}" type="slidenum">
              <a:rPr lang="it-IT" smtClean="0">
                <a:solidFill>
                  <a:srgbClr val="898989"/>
                </a:solidFill>
              </a:rPr>
              <a:pPr eaLnBrk="1" hangingPunct="1"/>
              <a:t>8</a:t>
            </a:fld>
            <a:endParaRPr lang="it-IT">
              <a:solidFill>
                <a:srgbClr val="898989"/>
              </a:solidFill>
            </a:endParaRPr>
          </a:p>
        </p:txBody>
      </p:sp>
      <p:sp>
        <p:nvSpPr>
          <p:cNvPr id="17" name="Rettangolo 16"/>
          <p:cNvSpPr/>
          <p:nvPr/>
        </p:nvSpPr>
        <p:spPr>
          <a:xfrm>
            <a:off x="635032" y="109815"/>
            <a:ext cx="79731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Engravers MT" pitchFamily="18" charset="0"/>
              </a:rPr>
              <a:t>Attuale estensione dell’unione europea</a:t>
            </a:r>
            <a:endParaRPr lang="it-IT" sz="2800" dirty="0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821" y="1251349"/>
            <a:ext cx="5895583" cy="545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148074"/>
      </p:ext>
    </p:extLst>
  </p:cSld>
  <p:clrMapOvr>
    <a:masterClrMapping/>
  </p:clrMapOvr>
  <p:transition spd="slow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41118" y="1552422"/>
            <a:ext cx="8731671" cy="530557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it-IT" dirty="0"/>
              <a:t> Quella che era nata come un'unione puramente economica è diventata col tempo un'organizzazione attiva in tutta una serie di </a:t>
            </a:r>
            <a:r>
              <a:rPr lang="it-IT" dirty="0">
                <a:hlinkClick r:id="rId2"/>
              </a:rPr>
              <a:t>settori</a:t>
            </a:r>
            <a:r>
              <a:rPr lang="it-IT" dirty="0"/>
              <a:t> che vanno dal clima, all’ambiente, alla salute, alle relazioni esterne, alla sicurezza, alla giustizia e all’immigrazione.</a:t>
            </a:r>
          </a:p>
          <a:p>
            <a:pPr>
              <a:buFont typeface="Wingdings" pitchFamily="2" charset="2"/>
              <a:buChar char="q"/>
            </a:pPr>
            <a:r>
              <a:rPr lang="it-IT" dirty="0">
                <a:solidFill>
                  <a:schemeClr val="bg2">
                    <a:lumMod val="50000"/>
                  </a:schemeClr>
                </a:solidFill>
              </a:rPr>
              <a:t>Per riflettere questo </a:t>
            </a:r>
            <a:r>
              <a:rPr lang="it-IT" dirty="0"/>
              <a:t>cambiamento, nel 1993 il nome di Comunità economica europea (CEE) è stato sostituito da Unione europea (UE).</a:t>
            </a:r>
          </a:p>
          <a:p>
            <a:pPr>
              <a:buFont typeface="Wingdings" pitchFamily="2" charset="2"/>
              <a:buChar char="q"/>
            </a:pPr>
            <a:r>
              <a:rPr lang="it-IT" dirty="0"/>
              <a:t>L'Unione europea si fonda sul </a:t>
            </a:r>
            <a:r>
              <a:rPr lang="it-IT" b="1" dirty="0"/>
              <a:t>principio dello Stato di diritto</a:t>
            </a:r>
            <a:endParaRPr lang="it-IT" dirty="0"/>
          </a:p>
        </p:txBody>
      </p:sp>
      <p:sp>
        <p:nvSpPr>
          <p:cNvPr id="5" name="Titolo 4"/>
          <p:cNvSpPr>
            <a:spLocks noGrp="1"/>
          </p:cNvSpPr>
          <p:nvPr>
            <p:ph type="title"/>
          </p:nvPr>
        </p:nvSpPr>
        <p:spPr>
          <a:xfrm>
            <a:off x="779463" y="442726"/>
            <a:ext cx="7583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it-IT" sz="2800" b="1" dirty="0">
                <a:latin typeface="Engravers MT" pitchFamily="18" charset="0"/>
              </a:rPr>
              <a:t>unione </a:t>
            </a:r>
            <a:r>
              <a:rPr lang="it-IT" sz="2800" b="1" dirty="0" err="1">
                <a:latin typeface="Engravers MT" pitchFamily="18" charset="0"/>
              </a:rPr>
              <a:t>eUROPEA</a:t>
            </a:r>
            <a:endParaRPr lang="it-IT" sz="2800" dirty="0">
              <a:latin typeface="Engravers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082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4" descr="feather-found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01725"/>
            <a:ext cx="8736013" cy="575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427913" cy="1143000"/>
          </a:xfrm>
        </p:spPr>
        <p:txBody>
          <a:bodyPr/>
          <a:lstStyle/>
          <a:p>
            <a:pPr eaLnBrk="1" hangingPunct="1"/>
            <a:r>
              <a:rPr lang="en-GB" dirty="0">
                <a:latin typeface="Verdana" charset="0"/>
              </a:rPr>
              <a:t>            </a:t>
            </a:r>
            <a:r>
              <a:rPr lang="en-GB" dirty="0"/>
              <a:t>Founders</a:t>
            </a:r>
            <a:endParaRPr lang="en-US" dirty="0"/>
          </a:p>
        </p:txBody>
      </p:sp>
      <p:sp>
        <p:nvSpPr>
          <p:cNvPr id="2052" name="Rectangle 6"/>
          <p:cNvSpPr>
            <a:spLocks noChangeArrowheads="1"/>
          </p:cNvSpPr>
          <p:nvPr/>
        </p:nvSpPr>
        <p:spPr bwMode="auto">
          <a:xfrm>
            <a:off x="1855788" y="1295400"/>
            <a:ext cx="5688012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r>
              <a:rPr lang="en-US" sz="1500" b="1">
                <a:solidFill>
                  <a:schemeClr val="accent2"/>
                </a:solidFill>
                <a:latin typeface="Verdana" charset="0"/>
              </a:rPr>
              <a:t>New ideas for lasting peace and prosperity…</a:t>
            </a:r>
            <a:endParaRPr lang="en-US" sz="1500" b="1" i="1">
              <a:solidFill>
                <a:srgbClr val="003366"/>
              </a:solidFill>
              <a:latin typeface="Verdana" charset="0"/>
            </a:endParaRPr>
          </a:p>
        </p:txBody>
      </p:sp>
      <p:sp>
        <p:nvSpPr>
          <p:cNvPr id="2053" name="Text Box 15"/>
          <p:cNvSpPr txBox="1">
            <a:spLocks noChangeArrowheads="1"/>
          </p:cNvSpPr>
          <p:nvPr/>
        </p:nvSpPr>
        <p:spPr bwMode="auto">
          <a:xfrm>
            <a:off x="971550" y="3452813"/>
            <a:ext cx="20161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200" b="1">
                <a:solidFill>
                  <a:schemeClr val="accent2"/>
                </a:solidFill>
              </a:rPr>
              <a:t>Konrad Adenauer</a:t>
            </a:r>
          </a:p>
        </p:txBody>
      </p:sp>
      <p:sp>
        <p:nvSpPr>
          <p:cNvPr id="2054" name="Text Box 16"/>
          <p:cNvSpPr txBox="1">
            <a:spLocks noChangeArrowheads="1"/>
          </p:cNvSpPr>
          <p:nvPr/>
        </p:nvSpPr>
        <p:spPr bwMode="auto">
          <a:xfrm>
            <a:off x="971550" y="5845175"/>
            <a:ext cx="20161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200" b="1">
                <a:solidFill>
                  <a:schemeClr val="accent2"/>
                </a:solidFill>
              </a:rPr>
              <a:t>Robert Schuman</a:t>
            </a:r>
          </a:p>
        </p:txBody>
      </p:sp>
      <p:sp>
        <p:nvSpPr>
          <p:cNvPr id="2055" name="Text Box 17"/>
          <p:cNvSpPr txBox="1">
            <a:spLocks noChangeArrowheads="1"/>
          </p:cNvSpPr>
          <p:nvPr/>
        </p:nvSpPr>
        <p:spPr bwMode="auto">
          <a:xfrm>
            <a:off x="3348038" y="4676775"/>
            <a:ext cx="20161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200" b="1">
                <a:solidFill>
                  <a:schemeClr val="accent2"/>
                </a:solidFill>
              </a:rPr>
              <a:t>Winston Churchill</a:t>
            </a:r>
          </a:p>
        </p:txBody>
      </p:sp>
      <p:sp>
        <p:nvSpPr>
          <p:cNvPr id="2056" name="Text Box 18"/>
          <p:cNvSpPr txBox="1">
            <a:spLocks noChangeArrowheads="1"/>
          </p:cNvSpPr>
          <p:nvPr/>
        </p:nvSpPr>
        <p:spPr bwMode="auto">
          <a:xfrm>
            <a:off x="5724525" y="3452813"/>
            <a:ext cx="20161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200" b="1">
                <a:solidFill>
                  <a:schemeClr val="accent2"/>
                </a:solidFill>
              </a:rPr>
              <a:t>Alcide De Gasperi</a:t>
            </a:r>
          </a:p>
        </p:txBody>
      </p:sp>
      <p:sp>
        <p:nvSpPr>
          <p:cNvPr id="2057" name="Text Box 19"/>
          <p:cNvSpPr txBox="1">
            <a:spLocks noChangeArrowheads="1"/>
          </p:cNvSpPr>
          <p:nvPr/>
        </p:nvSpPr>
        <p:spPr bwMode="auto">
          <a:xfrm>
            <a:off x="5724525" y="5845175"/>
            <a:ext cx="20161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200" b="1">
                <a:solidFill>
                  <a:schemeClr val="accent2"/>
                </a:solidFill>
              </a:rPr>
              <a:t>Jean Monnet</a:t>
            </a:r>
          </a:p>
        </p:txBody>
      </p:sp>
    </p:spTree>
    <p:extLst>
      <p:ext uri="{BB962C8B-B14F-4D97-AF65-F5344CB8AC3E}">
        <p14:creationId xmlns:p14="http://schemas.microsoft.com/office/powerpoint/2010/main" val="2896602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FIRST STEP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2256" y="1828800"/>
            <a:ext cx="8530292" cy="4692698"/>
          </a:xfrm>
        </p:spPr>
        <p:txBody>
          <a:bodyPr>
            <a:normAutofit fontScale="92500" lnSpcReduction="20000"/>
          </a:bodyPr>
          <a:lstStyle/>
          <a:p>
            <a:pPr>
              <a:buFont typeface="Wingdings" charset="2"/>
              <a:buChar char="Ø"/>
            </a:pPr>
            <a:r>
              <a:rPr lang="it-IT" sz="4800" dirty="0">
                <a:effectLst/>
                <a:latin typeface="Webdings"/>
              </a:rPr>
              <a:t> </a:t>
            </a:r>
            <a:r>
              <a:rPr lang="it-IT" sz="4800" b="1" dirty="0">
                <a:effectLst/>
              </a:rPr>
              <a:t>1951</a:t>
            </a:r>
            <a:r>
              <a:rPr lang="it-IT" sz="4000" b="1" dirty="0">
                <a:effectLst/>
              </a:rPr>
              <a:t>: </a:t>
            </a:r>
          </a:p>
          <a:p>
            <a:pPr marL="0" indent="0" algn="ctr">
              <a:buNone/>
            </a:pPr>
            <a:r>
              <a:rPr lang="it-IT" sz="4000" b="1" u="sng" dirty="0" err="1">
                <a:solidFill>
                  <a:srgbClr val="FF0000"/>
                </a:solidFill>
                <a:effectLst/>
              </a:rPr>
              <a:t>Treaty</a:t>
            </a:r>
            <a:r>
              <a:rPr lang="it-IT" sz="4000" b="1" u="sng" dirty="0">
                <a:solidFill>
                  <a:srgbClr val="FF0000"/>
                </a:solidFill>
                <a:effectLst/>
              </a:rPr>
              <a:t> of Paris </a:t>
            </a:r>
            <a:r>
              <a:rPr lang="it-IT" sz="4000" dirty="0">
                <a:effectLst/>
              </a:rPr>
              <a:t>of (18 April 1951)</a:t>
            </a:r>
            <a:endParaRPr lang="it-IT" sz="4000" b="1" dirty="0">
              <a:effectLst/>
            </a:endParaRPr>
          </a:p>
          <a:p>
            <a:pPr marL="0" indent="0" algn="ctr">
              <a:buNone/>
            </a:pPr>
            <a:r>
              <a:rPr lang="it-IT" sz="2800" b="1" dirty="0">
                <a:effectLst/>
              </a:rPr>
              <a:t>The </a:t>
            </a:r>
            <a:r>
              <a:rPr lang="it-IT" sz="2800" b="1" dirty="0" err="1">
                <a:effectLst/>
              </a:rPr>
              <a:t>European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Coal</a:t>
            </a:r>
            <a:r>
              <a:rPr lang="it-IT" sz="2800" b="1" dirty="0">
                <a:effectLst/>
              </a:rPr>
              <a:t> and Steel Community (</a:t>
            </a:r>
            <a:r>
              <a:rPr lang="it-IT" sz="4400" b="1" dirty="0">
                <a:solidFill>
                  <a:srgbClr val="FF0000"/>
                </a:solidFill>
                <a:effectLst/>
              </a:rPr>
              <a:t>ECSC</a:t>
            </a:r>
            <a:r>
              <a:rPr lang="it-IT" sz="2800" b="1" dirty="0">
                <a:effectLst/>
              </a:rPr>
              <a:t>) </a:t>
            </a:r>
            <a:r>
              <a:rPr lang="it-IT" sz="2800" b="1" dirty="0" err="1">
                <a:effectLst/>
              </a:rPr>
              <a:t>was</a:t>
            </a:r>
            <a:r>
              <a:rPr lang="it-IT" sz="2800" b="1" dirty="0">
                <a:effectLst/>
              </a:rPr>
              <a:t> set up by the </a:t>
            </a:r>
            <a:r>
              <a:rPr lang="it-IT" sz="2800" b="1" dirty="0" err="1">
                <a:effectLst/>
              </a:rPr>
              <a:t>six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founding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members</a:t>
            </a:r>
            <a:r>
              <a:rPr lang="it-IT" sz="2800" b="1" dirty="0">
                <a:effectLst/>
              </a:rPr>
              <a:t>:</a:t>
            </a:r>
          </a:p>
          <a:p>
            <a:pPr marL="0" indent="0" algn="ctr">
              <a:buNone/>
            </a:pPr>
            <a:r>
              <a:rPr lang="it-IT" sz="2800" b="1" dirty="0">
                <a:effectLst/>
              </a:rPr>
              <a:t>ITALY, GERMANY, FRANCE, BELGIUM, NEDERLANDS, LUXEMBOURG</a:t>
            </a:r>
          </a:p>
          <a:p>
            <a:r>
              <a:rPr lang="it-IT" sz="2800" dirty="0">
                <a:effectLst/>
              </a:rPr>
              <a:t>The </a:t>
            </a:r>
            <a:r>
              <a:rPr lang="it-IT" sz="2800" dirty="0" err="1">
                <a:effectLst/>
              </a:rPr>
              <a:t>aim</a:t>
            </a:r>
            <a:r>
              <a:rPr lang="it-IT" sz="2800" dirty="0">
                <a:effectLst/>
              </a:rPr>
              <a:t>: to </a:t>
            </a:r>
            <a:r>
              <a:rPr lang="it-IT" sz="2800" dirty="0" err="1">
                <a:effectLst/>
              </a:rPr>
              <a:t>secure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peace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between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European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nations</a:t>
            </a:r>
            <a:r>
              <a:rPr lang="it-IT" sz="2800" dirty="0">
                <a:effectLst/>
              </a:rPr>
              <a:t> and </a:t>
            </a:r>
            <a:r>
              <a:rPr lang="it-IT" sz="2800" dirty="0" err="1">
                <a:effectLst/>
              </a:rPr>
              <a:t>bring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them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together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as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equals</a:t>
            </a:r>
            <a:r>
              <a:rPr lang="it-IT" sz="2800" dirty="0">
                <a:effectLst/>
              </a:rPr>
              <a:t>, </a:t>
            </a:r>
            <a:r>
              <a:rPr lang="it-IT" sz="2800" dirty="0" err="1">
                <a:effectLst/>
              </a:rPr>
              <a:t>cooperating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within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shared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institutions</a:t>
            </a:r>
            <a:r>
              <a:rPr lang="it-IT" sz="2800" dirty="0">
                <a:effectLst/>
              </a:rPr>
              <a:t>. </a:t>
            </a:r>
            <a:endParaRPr lang="it-IT" sz="2800" dirty="0"/>
          </a:p>
          <a:p>
            <a:pPr marL="0" indent="0">
              <a:buNone/>
            </a:pPr>
            <a:endParaRPr lang="it-IT" sz="2800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830413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SECOND STEP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32693" y="1668290"/>
            <a:ext cx="8814636" cy="5042787"/>
          </a:xfrm>
        </p:spPr>
        <p:txBody>
          <a:bodyPr>
            <a:normAutofit fontScale="92500" lnSpcReduction="10000"/>
          </a:bodyPr>
          <a:lstStyle/>
          <a:p>
            <a:pPr>
              <a:buFont typeface="Wingdings" charset="2"/>
              <a:buChar char="Ø"/>
            </a:pPr>
            <a:r>
              <a:rPr lang="it-IT" sz="4400" dirty="0">
                <a:effectLst/>
                <a:latin typeface="Webdings"/>
              </a:rPr>
              <a:t> </a:t>
            </a:r>
            <a:r>
              <a:rPr lang="it-IT" sz="4400" b="1" dirty="0">
                <a:effectLst/>
              </a:rPr>
              <a:t>1957</a:t>
            </a:r>
            <a:r>
              <a:rPr lang="it-IT" sz="2800" b="1" dirty="0">
                <a:effectLst/>
              </a:rPr>
              <a:t>: </a:t>
            </a:r>
          </a:p>
          <a:p>
            <a:pPr marL="0" indent="0" algn="ctr">
              <a:buNone/>
            </a:pPr>
            <a:r>
              <a:rPr lang="it-IT" sz="2800" b="1" dirty="0">
                <a:effectLst/>
              </a:rPr>
              <a:t>The </a:t>
            </a:r>
            <a:r>
              <a:rPr lang="it-IT" sz="2800" b="1" dirty="0" err="1">
                <a:effectLst/>
              </a:rPr>
              <a:t>same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six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countries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sign</a:t>
            </a:r>
            <a:r>
              <a:rPr lang="it-IT" sz="2800" b="1" dirty="0">
                <a:effectLst/>
              </a:rPr>
              <a:t> the </a:t>
            </a:r>
            <a:r>
              <a:rPr lang="it-IT" sz="3600" b="1" u="sng" dirty="0" err="1">
                <a:solidFill>
                  <a:srgbClr val="FF0000"/>
                </a:solidFill>
                <a:effectLst/>
              </a:rPr>
              <a:t>Treaty</a:t>
            </a:r>
            <a:r>
              <a:rPr lang="it-IT" sz="3600" b="1" u="sng" dirty="0">
                <a:solidFill>
                  <a:srgbClr val="FF0000"/>
                </a:solidFill>
                <a:effectLst/>
              </a:rPr>
              <a:t> of Rome </a:t>
            </a:r>
            <a:r>
              <a:rPr lang="it-IT" sz="2800" b="1" dirty="0">
                <a:effectLst/>
              </a:rPr>
              <a:t>(25 March 1957), </a:t>
            </a:r>
            <a:r>
              <a:rPr lang="it-IT" sz="2800" b="1" dirty="0" err="1">
                <a:effectLst/>
              </a:rPr>
              <a:t>setting</a:t>
            </a:r>
            <a:r>
              <a:rPr lang="it-IT" sz="2800" b="1" dirty="0">
                <a:effectLst/>
              </a:rPr>
              <a:t> up:</a:t>
            </a:r>
          </a:p>
          <a:p>
            <a:pPr>
              <a:buFontTx/>
              <a:buChar char="-"/>
            </a:pPr>
            <a:r>
              <a:rPr lang="it-IT" sz="2800" b="1" dirty="0">
                <a:effectLst/>
              </a:rPr>
              <a:t>the </a:t>
            </a:r>
            <a:r>
              <a:rPr lang="it-IT" sz="2800" b="1" dirty="0" err="1">
                <a:effectLst/>
              </a:rPr>
              <a:t>European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Economic</a:t>
            </a:r>
            <a:r>
              <a:rPr lang="it-IT" sz="2800" b="1" dirty="0">
                <a:effectLst/>
              </a:rPr>
              <a:t> Community (</a:t>
            </a:r>
            <a:r>
              <a:rPr lang="it-IT" sz="4400" b="1" dirty="0">
                <a:solidFill>
                  <a:srgbClr val="FF0000"/>
                </a:solidFill>
                <a:effectLst/>
              </a:rPr>
              <a:t>EEC</a:t>
            </a:r>
            <a:r>
              <a:rPr lang="it-IT" sz="2800" b="1" dirty="0">
                <a:effectLst/>
              </a:rPr>
              <a:t>)</a:t>
            </a:r>
          </a:p>
          <a:p>
            <a:pPr marL="0" indent="0">
              <a:buNone/>
            </a:pPr>
            <a:r>
              <a:rPr lang="it-IT" sz="2800" dirty="0">
                <a:effectLst/>
              </a:rPr>
              <a:t>EEC </a:t>
            </a:r>
            <a:r>
              <a:rPr lang="it-IT" sz="2800" dirty="0" err="1">
                <a:effectLst/>
              </a:rPr>
              <a:t>would</a:t>
            </a:r>
            <a:r>
              <a:rPr lang="it-IT" sz="2800" dirty="0">
                <a:effectLst/>
              </a:rPr>
              <a:t> involve building a </a:t>
            </a:r>
            <a:r>
              <a:rPr lang="it-IT" sz="2800" dirty="0" err="1">
                <a:effectLst/>
              </a:rPr>
              <a:t>wider</a:t>
            </a:r>
            <a:r>
              <a:rPr lang="it-IT" sz="2800" dirty="0">
                <a:effectLst/>
              </a:rPr>
              <a:t> common market </a:t>
            </a:r>
            <a:r>
              <a:rPr lang="it-IT" sz="2800" dirty="0" err="1">
                <a:effectLst/>
              </a:rPr>
              <a:t>covering</a:t>
            </a:r>
            <a:r>
              <a:rPr lang="it-IT" sz="2800" dirty="0">
                <a:effectLst/>
              </a:rPr>
              <a:t> a </a:t>
            </a:r>
            <a:r>
              <a:rPr lang="it-IT" sz="2800" dirty="0" err="1">
                <a:effectLst/>
              </a:rPr>
              <a:t>whole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range</a:t>
            </a:r>
            <a:r>
              <a:rPr lang="it-IT" sz="2800" dirty="0">
                <a:effectLst/>
              </a:rPr>
              <a:t> of </a:t>
            </a:r>
            <a:r>
              <a:rPr lang="it-IT" sz="2800" dirty="0" err="1">
                <a:effectLst/>
              </a:rPr>
              <a:t>goods</a:t>
            </a:r>
            <a:r>
              <a:rPr lang="it-IT" sz="2800" dirty="0">
                <a:effectLst/>
              </a:rPr>
              <a:t> and </a:t>
            </a:r>
            <a:r>
              <a:rPr lang="it-IT" sz="2800" dirty="0" err="1">
                <a:effectLst/>
              </a:rPr>
              <a:t>services</a:t>
            </a:r>
            <a:r>
              <a:rPr lang="it-IT" sz="2800" dirty="0">
                <a:effectLst/>
              </a:rPr>
              <a:t>. </a:t>
            </a:r>
          </a:p>
          <a:p>
            <a:pPr>
              <a:buFontTx/>
              <a:buChar char="-"/>
            </a:pPr>
            <a:r>
              <a:rPr lang="it-IT" sz="2800" b="1" dirty="0">
                <a:effectLst/>
              </a:rPr>
              <a:t>the </a:t>
            </a:r>
            <a:r>
              <a:rPr lang="it-IT" sz="2800" b="1" dirty="0" err="1">
                <a:effectLst/>
              </a:rPr>
              <a:t>European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Atomic</a:t>
            </a:r>
            <a:r>
              <a:rPr lang="it-IT" sz="2800" b="1" dirty="0">
                <a:effectLst/>
              </a:rPr>
              <a:t> Energy Community (</a:t>
            </a:r>
            <a:r>
              <a:rPr lang="it-IT" sz="4400" b="1" dirty="0" err="1">
                <a:solidFill>
                  <a:srgbClr val="FF0000"/>
                </a:solidFill>
                <a:effectLst/>
              </a:rPr>
              <a:t>Euratom</a:t>
            </a:r>
            <a:r>
              <a:rPr lang="it-IT" sz="2800" b="1" dirty="0">
                <a:effectLst/>
              </a:rPr>
              <a:t>). </a:t>
            </a:r>
            <a:r>
              <a:rPr lang="it-IT" dirty="0">
                <a:effectLst/>
                <a:latin typeface="Webdings"/>
              </a:rPr>
              <a:t>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540884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5400" b="1" dirty="0">
                <a:latin typeface="+mn-lt"/>
                <a:ea typeface="ＭＳ Ｐゴシック" charset="0"/>
              </a:rPr>
              <a:t>1957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35919" y="2556801"/>
            <a:ext cx="4608081" cy="3801137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Clr>
                <a:srgbClr val="333399"/>
              </a:buClr>
            </a:pPr>
            <a:r>
              <a:rPr lang="en-US" sz="1800" dirty="0">
                <a:ea typeface="ＭＳ Ｐゴシック" charset="0"/>
              </a:rPr>
              <a:t>The six founding countries expanded cooperation to other economic sectors, creating the European Economic Community (EEC) – or </a:t>
            </a:r>
            <a:r>
              <a:rPr lang="ja-JP" altLang="en-US" sz="1800" dirty="0">
                <a:ea typeface="ＭＳ Ｐゴシック" charset="0"/>
              </a:rPr>
              <a:t>“</a:t>
            </a:r>
            <a:r>
              <a:rPr lang="en-US" sz="1800" dirty="0">
                <a:ea typeface="ＭＳ Ｐゴシック" charset="0"/>
              </a:rPr>
              <a:t>common market.</a:t>
            </a:r>
            <a:r>
              <a:rPr lang="ja-JP" altLang="en-US" sz="1800" dirty="0">
                <a:ea typeface="ＭＳ Ｐゴシック" charset="0"/>
              </a:rPr>
              <a:t>”</a:t>
            </a:r>
            <a:endParaRPr lang="en-US" sz="1800" dirty="0">
              <a:ea typeface="ＭＳ Ｐゴシック" charset="0"/>
            </a:endParaRPr>
          </a:p>
          <a:p>
            <a:pPr eaLnBrk="1" hangingPunct="1">
              <a:lnSpc>
                <a:spcPct val="120000"/>
              </a:lnSpc>
              <a:buClr>
                <a:srgbClr val="333399"/>
              </a:buClr>
            </a:pPr>
            <a:r>
              <a:rPr lang="en-US" sz="1800" dirty="0">
                <a:ea typeface="ＭＳ Ｐゴシック" charset="0"/>
              </a:rPr>
              <a:t>As a result, people, goods, services, and capital today move freely across the Union.</a:t>
            </a:r>
          </a:p>
        </p:txBody>
      </p:sp>
      <p:pic>
        <p:nvPicPr>
          <p:cNvPr id="11269" name="Picture 8" descr="Treaty of Rome 4 PP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722438"/>
            <a:ext cx="4191000" cy="2087562"/>
          </a:xfrm>
          <a:prstGeom prst="rect">
            <a:avLst/>
          </a:prstGeom>
          <a:noFill/>
          <a:ln w="9525">
            <a:solidFill>
              <a:srgbClr val="4C4C4C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1" name="Text Box 11"/>
          <p:cNvSpPr txBox="1">
            <a:spLocks noChangeArrowheads="1"/>
          </p:cNvSpPr>
          <p:nvPr/>
        </p:nvSpPr>
        <p:spPr bwMode="auto">
          <a:xfrm>
            <a:off x="914400" y="3916363"/>
            <a:ext cx="24939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200" i="1">
                <a:solidFill>
                  <a:srgbClr val="333399"/>
                </a:solidFill>
                <a:latin typeface="Verdana" charset="0"/>
              </a:rPr>
              <a:t>Signing of the Treaty of Rome</a:t>
            </a:r>
          </a:p>
        </p:txBody>
      </p:sp>
      <p:pic>
        <p:nvPicPr>
          <p:cNvPr id="11272" name="Picture 12" descr="EUAnniversaryLogosne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" y="4724400"/>
            <a:ext cx="2416175" cy="163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4684367" y="1722438"/>
            <a:ext cx="43214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en-US" sz="2800" dirty="0">
                <a:solidFill>
                  <a:srgbClr val="C21418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Constantia" panose="02030602050306030303" pitchFamily="18" charset="0"/>
                <a:ea typeface="ＭＳ Ｐゴシック" charset="0"/>
                <a:cs typeface="+mj-cs"/>
              </a:rPr>
              <a:t>Treaty of Rome</a:t>
            </a:r>
          </a:p>
        </p:txBody>
      </p:sp>
    </p:spTree>
    <p:extLst>
      <p:ext uri="{BB962C8B-B14F-4D97-AF65-F5344CB8AC3E}">
        <p14:creationId xmlns:p14="http://schemas.microsoft.com/office/powerpoint/2010/main" val="7153125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EURATOM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37067" y="1794933"/>
            <a:ext cx="8365066" cy="4805363"/>
          </a:xfrm>
        </p:spPr>
        <p:txBody>
          <a:bodyPr/>
          <a:lstStyle/>
          <a:p>
            <a:pPr marL="0" indent="0">
              <a:buNone/>
            </a:pPr>
            <a:r>
              <a:rPr lang="it-IT" sz="2800" dirty="0">
                <a:effectLst/>
              </a:rPr>
              <a:t>The </a:t>
            </a:r>
            <a:r>
              <a:rPr lang="it-IT" sz="2800" dirty="0" err="1">
                <a:effectLst/>
              </a:rPr>
              <a:t>principal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aims</a:t>
            </a:r>
            <a:r>
              <a:rPr lang="it-IT" sz="2800" dirty="0">
                <a:effectLst/>
              </a:rPr>
              <a:t> of the </a:t>
            </a:r>
            <a:r>
              <a:rPr lang="it-IT" sz="2800" dirty="0" err="1">
                <a:effectLst/>
              </a:rPr>
              <a:t>Euratom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Treaty</a:t>
            </a:r>
            <a:r>
              <a:rPr lang="it-IT" sz="2800" dirty="0">
                <a:effectLst/>
              </a:rPr>
              <a:t> include: </a:t>
            </a:r>
            <a:endParaRPr lang="it-IT" sz="2800" dirty="0"/>
          </a:p>
          <a:p>
            <a:r>
              <a:rPr lang="it-IT" sz="2800" dirty="0">
                <a:effectLst/>
              </a:rPr>
              <a:t>  the promotion of </a:t>
            </a:r>
            <a:r>
              <a:rPr lang="it-IT" sz="2800" dirty="0" err="1">
                <a:effectLst/>
              </a:rPr>
              <a:t>investment</a:t>
            </a:r>
            <a:r>
              <a:rPr lang="it-IT" sz="2800" dirty="0">
                <a:effectLst/>
              </a:rPr>
              <a:t> in the </a:t>
            </a:r>
            <a:r>
              <a:rPr lang="it-IT" sz="2800" dirty="0" err="1">
                <a:effectLst/>
              </a:rPr>
              <a:t>nuclear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energy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industry</a:t>
            </a:r>
            <a:r>
              <a:rPr lang="it-IT" sz="2800" dirty="0">
                <a:effectLst/>
              </a:rPr>
              <a:t>;  </a:t>
            </a:r>
          </a:p>
          <a:p>
            <a:r>
              <a:rPr lang="it-IT" sz="2800" dirty="0">
                <a:effectLst/>
              </a:rPr>
              <a:t> the establishment of </a:t>
            </a:r>
            <a:r>
              <a:rPr lang="it-IT" sz="2800" dirty="0" err="1">
                <a:effectLst/>
              </a:rPr>
              <a:t>uniform</a:t>
            </a:r>
            <a:r>
              <a:rPr lang="it-IT" sz="2800" dirty="0">
                <a:effectLst/>
              </a:rPr>
              <a:t> safety </a:t>
            </a:r>
            <a:r>
              <a:rPr lang="it-IT" sz="2800" dirty="0" err="1">
                <a:effectLst/>
              </a:rPr>
              <a:t>standards</a:t>
            </a:r>
            <a:r>
              <a:rPr lang="it-IT" sz="2800" dirty="0">
                <a:effectLst/>
              </a:rPr>
              <a:t> for the protection of workers and the general public from </a:t>
            </a:r>
            <a:r>
              <a:rPr lang="it-IT" sz="2800" dirty="0" err="1">
                <a:effectLst/>
              </a:rPr>
              <a:t>atomic</a:t>
            </a:r>
            <a:r>
              <a:rPr lang="it-IT" sz="2800" dirty="0">
                <a:effectLst/>
              </a:rPr>
              <a:t> hazards; </a:t>
            </a:r>
          </a:p>
          <a:p>
            <a:r>
              <a:rPr lang="it-IT" sz="2800" dirty="0">
                <a:effectLst/>
              </a:rPr>
              <a:t>  </a:t>
            </a:r>
            <a:r>
              <a:rPr lang="it-IT" sz="2800" dirty="0" err="1">
                <a:effectLst/>
              </a:rPr>
              <a:t>ensuring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that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nuclear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materials</a:t>
            </a:r>
            <a:r>
              <a:rPr lang="it-IT" sz="2800" dirty="0">
                <a:effectLst/>
              </a:rPr>
              <a:t> are </a:t>
            </a:r>
            <a:r>
              <a:rPr lang="it-IT" sz="2800" dirty="0" err="1">
                <a:effectLst/>
              </a:rPr>
              <a:t>not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diverted</a:t>
            </a:r>
            <a:r>
              <a:rPr lang="it-IT" sz="2800" dirty="0">
                <a:effectLst/>
              </a:rPr>
              <a:t> for </a:t>
            </a:r>
            <a:r>
              <a:rPr lang="it-IT" sz="2800" dirty="0" err="1">
                <a:effectLst/>
              </a:rPr>
              <a:t>aims</a:t>
            </a:r>
            <a:r>
              <a:rPr lang="it-IT" sz="2800" dirty="0">
                <a:effectLst/>
              </a:rPr>
              <a:t> other </a:t>
            </a:r>
            <a:r>
              <a:rPr lang="it-IT" sz="2800" dirty="0" err="1">
                <a:effectLst/>
              </a:rPr>
              <a:t>than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peaceful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purposes</a:t>
            </a:r>
            <a:r>
              <a:rPr lang="it-IT" sz="2800" dirty="0">
                <a:effectLst/>
              </a:rPr>
              <a:t>. 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343294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Third, </a:t>
            </a:r>
            <a:r>
              <a:rPr lang="it-IT" dirty="0" err="1"/>
              <a:t>forth</a:t>
            </a:r>
            <a:r>
              <a:rPr lang="it-IT" dirty="0"/>
              <a:t>, </a:t>
            </a:r>
            <a:r>
              <a:rPr lang="it-IT" dirty="0" err="1"/>
              <a:t>fifth</a:t>
            </a:r>
            <a:r>
              <a:rPr lang="it-IT" dirty="0"/>
              <a:t> </a:t>
            </a:r>
            <a:r>
              <a:rPr lang="it-IT" dirty="0" err="1"/>
              <a:t>steps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89562" y="1828800"/>
            <a:ext cx="8700899" cy="5029200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it-IT" sz="4400" b="1" dirty="0">
                <a:effectLst/>
              </a:rPr>
              <a:t>  1973</a:t>
            </a:r>
            <a:r>
              <a:rPr lang="it-IT" sz="2800" b="1" dirty="0">
                <a:effectLst/>
              </a:rPr>
              <a:t>: 9 Stati membri e introdotte più politiche comuni </a:t>
            </a:r>
            <a:r>
              <a:rPr lang="it-IT" sz="2800" dirty="0">
                <a:effectLst/>
              </a:rPr>
              <a:t>(Danimarca, Irlanda, UK)</a:t>
            </a:r>
            <a:endParaRPr lang="it-IT" sz="2800" b="1" dirty="0">
              <a:effectLst/>
            </a:endParaRPr>
          </a:p>
          <a:p>
            <a:pPr>
              <a:buFont typeface="Wingdings" charset="2"/>
              <a:buChar char="Ø"/>
            </a:pPr>
            <a:r>
              <a:rPr lang="it-IT" sz="4400" b="1" dirty="0">
                <a:effectLst/>
              </a:rPr>
              <a:t>  1979</a:t>
            </a:r>
            <a:r>
              <a:rPr lang="it-IT" sz="2800" b="1" dirty="0">
                <a:effectLst/>
              </a:rPr>
              <a:t>: prima elezione a </a:t>
            </a:r>
            <a:r>
              <a:rPr lang="it-IT" sz="2800" b="1" dirty="0" err="1">
                <a:effectLst/>
              </a:rPr>
              <a:t>sufraggio</a:t>
            </a:r>
            <a:r>
              <a:rPr lang="it-IT" sz="2800" b="1" dirty="0">
                <a:effectLst/>
              </a:rPr>
              <a:t> universale diretto. </a:t>
            </a:r>
            <a:endParaRPr lang="it-IT" sz="2800" dirty="0"/>
          </a:p>
          <a:p>
            <a:pPr>
              <a:buFont typeface="Wingdings" charset="2"/>
              <a:buChar char="Ø"/>
            </a:pPr>
            <a:r>
              <a:rPr lang="it-IT" sz="4400" dirty="0">
                <a:effectLst/>
                <a:latin typeface="Webdings"/>
              </a:rPr>
              <a:t> </a:t>
            </a:r>
            <a:r>
              <a:rPr lang="it-IT" sz="4400" b="1" dirty="0">
                <a:effectLst/>
              </a:rPr>
              <a:t>1981</a:t>
            </a:r>
            <a:r>
              <a:rPr lang="it-IT" sz="2800" b="1" dirty="0">
                <a:effectLst/>
              </a:rPr>
              <a:t>: primo allargamento</a:t>
            </a:r>
          </a:p>
          <a:p>
            <a:pPr marL="0" indent="0" algn="ctr">
              <a:buNone/>
            </a:pPr>
            <a:r>
              <a:rPr lang="it-IT" sz="2800" b="1" dirty="0">
                <a:effectLst/>
              </a:rPr>
              <a:t>(1981: GREECE, 1986: SPAIN, PORTUGAL)</a:t>
            </a:r>
          </a:p>
          <a:p>
            <a:pPr marL="0" indent="0">
              <a:buNone/>
            </a:pPr>
            <a:r>
              <a:rPr lang="it-IT" sz="2800" b="1" dirty="0">
                <a:effectLst/>
              </a:rPr>
              <a:t> </a:t>
            </a:r>
            <a:endParaRPr lang="it-IT" sz="2800" dirty="0"/>
          </a:p>
          <a:p>
            <a:pPr>
              <a:buFont typeface="Wingdings" charset="2"/>
              <a:buChar char="Ø"/>
            </a:pPr>
            <a:endParaRPr lang="it-IT" sz="2800" dirty="0"/>
          </a:p>
          <a:p>
            <a:pPr>
              <a:buFont typeface="Wingdings" charset="2"/>
              <a:buChar char="Ø"/>
            </a:pPr>
            <a:endParaRPr lang="it-IT" sz="2800" b="1" dirty="0">
              <a:effectLst/>
            </a:endParaRP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391634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0" y="2003425"/>
            <a:ext cx="2057400" cy="372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800" b="1" i="1" dirty="0">
                <a:latin typeface="Constantia" panose="02030602050306030303" pitchFamily="18" charset="0"/>
              </a:rPr>
              <a:t>1951</a:t>
            </a:r>
          </a:p>
          <a:p>
            <a:pPr algn="ctr">
              <a:lnSpc>
                <a:spcPct val="120000"/>
              </a:lnSpc>
            </a:pPr>
            <a:endParaRPr lang="en-US" sz="1800" b="1" i="1" dirty="0">
              <a:latin typeface="Constantia" panose="02030602050306030303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sz="1800" b="1" i="1" dirty="0">
                <a:solidFill>
                  <a:srgbClr val="C21418"/>
                </a:solidFill>
                <a:latin typeface="Constantia" panose="02030602050306030303" pitchFamily="18" charset="0"/>
              </a:rPr>
              <a:t>Founding Members</a:t>
            </a:r>
            <a:r>
              <a:rPr lang="en-US" sz="1800" i="1" dirty="0">
                <a:solidFill>
                  <a:srgbClr val="C21418"/>
                </a:solidFill>
                <a:latin typeface="Constantia" panose="02030602050306030303" pitchFamily="18" charset="0"/>
              </a:rPr>
              <a:t> </a:t>
            </a:r>
          </a:p>
          <a:p>
            <a:pPr algn="ctr">
              <a:lnSpc>
                <a:spcPct val="120000"/>
              </a:lnSpc>
            </a:pPr>
            <a:endParaRPr lang="en-US" sz="1800" i="1" dirty="0">
              <a:solidFill>
                <a:srgbClr val="C21418"/>
              </a:solidFill>
              <a:latin typeface="Constantia" panose="02030602050306030303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sz="1800" dirty="0">
                <a:latin typeface="Constantia" panose="02030602050306030303" pitchFamily="18" charset="0"/>
              </a:rPr>
              <a:t>Belgium</a:t>
            </a:r>
          </a:p>
          <a:p>
            <a:pPr algn="ctr">
              <a:lnSpc>
                <a:spcPct val="120000"/>
              </a:lnSpc>
            </a:pPr>
            <a:r>
              <a:rPr lang="en-US" sz="1800" dirty="0">
                <a:latin typeface="Constantia" panose="02030602050306030303" pitchFamily="18" charset="0"/>
              </a:rPr>
              <a:t>France</a:t>
            </a:r>
          </a:p>
          <a:p>
            <a:pPr algn="ctr">
              <a:lnSpc>
                <a:spcPct val="120000"/>
              </a:lnSpc>
            </a:pPr>
            <a:r>
              <a:rPr lang="en-US" sz="1800" dirty="0">
                <a:latin typeface="Constantia" panose="02030602050306030303" pitchFamily="18" charset="0"/>
              </a:rPr>
              <a:t>Germany</a:t>
            </a:r>
          </a:p>
          <a:p>
            <a:pPr algn="ctr">
              <a:lnSpc>
                <a:spcPct val="120000"/>
              </a:lnSpc>
            </a:pPr>
            <a:r>
              <a:rPr lang="en-US" sz="1800" dirty="0">
                <a:latin typeface="Constantia" panose="02030602050306030303" pitchFamily="18" charset="0"/>
              </a:rPr>
              <a:t>Italy</a:t>
            </a:r>
          </a:p>
          <a:p>
            <a:pPr algn="ctr">
              <a:lnSpc>
                <a:spcPct val="120000"/>
              </a:lnSpc>
            </a:pPr>
            <a:r>
              <a:rPr lang="en-US" sz="1800" dirty="0">
                <a:latin typeface="Constantia" panose="02030602050306030303" pitchFamily="18" charset="0"/>
              </a:rPr>
              <a:t>Luxembourg</a:t>
            </a:r>
          </a:p>
          <a:p>
            <a:pPr algn="ctr">
              <a:lnSpc>
                <a:spcPct val="120000"/>
              </a:lnSpc>
            </a:pPr>
            <a:r>
              <a:rPr lang="en-US" sz="1800" dirty="0">
                <a:latin typeface="Constantia" panose="02030602050306030303" pitchFamily="18" charset="0"/>
              </a:rPr>
              <a:t>Netherlands</a:t>
            </a:r>
            <a:endParaRPr lang="en-US" sz="1600" dirty="0">
              <a:latin typeface="Constantia" panose="02030602050306030303" pitchFamily="18" charset="0"/>
            </a:endParaRPr>
          </a:p>
        </p:txBody>
      </p:sp>
      <p:sp>
        <p:nvSpPr>
          <p:cNvPr id="12291" name="Line 6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12292" name="Picture 8" descr="195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50273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0" y="2003425"/>
            <a:ext cx="2057400" cy="2064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800" b="1" i="1" dirty="0">
                <a:latin typeface="Constantia" panose="02030602050306030303" pitchFamily="18" charset="0"/>
              </a:rPr>
              <a:t>1973</a:t>
            </a:r>
            <a:r>
              <a:rPr lang="en-US" sz="1800" i="1" dirty="0">
                <a:latin typeface="Constantia" panose="02030602050306030303" pitchFamily="18" charset="0"/>
              </a:rPr>
              <a:t> </a:t>
            </a:r>
          </a:p>
          <a:p>
            <a:pPr algn="ctr">
              <a:lnSpc>
                <a:spcPct val="120000"/>
              </a:lnSpc>
            </a:pPr>
            <a:endParaRPr lang="en-US" sz="1800" dirty="0">
              <a:latin typeface="Constantia" panose="02030602050306030303" pitchFamily="18" charset="0"/>
            </a:endParaRPr>
          </a:p>
          <a:p>
            <a:pPr algn="ctr">
              <a:lnSpc>
                <a:spcPct val="120000"/>
              </a:lnSpc>
            </a:pPr>
            <a:endParaRPr lang="en-US" sz="1800" dirty="0">
              <a:latin typeface="Constantia" panose="02030602050306030303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sz="1800" dirty="0">
                <a:latin typeface="Constantia" panose="02030602050306030303" pitchFamily="18" charset="0"/>
              </a:rPr>
              <a:t>Denmark</a:t>
            </a:r>
          </a:p>
          <a:p>
            <a:pPr algn="ctr">
              <a:lnSpc>
                <a:spcPct val="120000"/>
              </a:lnSpc>
            </a:pPr>
            <a:r>
              <a:rPr lang="en-US" sz="1800" dirty="0">
                <a:latin typeface="Constantia" panose="02030602050306030303" pitchFamily="18" charset="0"/>
              </a:rPr>
              <a:t>Ireland</a:t>
            </a:r>
          </a:p>
          <a:p>
            <a:pPr algn="ctr">
              <a:lnSpc>
                <a:spcPct val="120000"/>
              </a:lnSpc>
            </a:pPr>
            <a:r>
              <a:rPr lang="en-US" sz="1800" dirty="0">
                <a:latin typeface="Constantia" panose="02030602050306030303" pitchFamily="18" charset="0"/>
              </a:rPr>
              <a:t>United Kingdom</a:t>
            </a:r>
          </a:p>
        </p:txBody>
      </p:sp>
      <p:sp>
        <p:nvSpPr>
          <p:cNvPr id="13315" name="Line 5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13316" name="Picture 10" descr="19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6487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5"/>
          <p:cNvSpPr txBox="1">
            <a:spLocks noChangeArrowheads="1"/>
          </p:cNvSpPr>
          <p:nvPr/>
        </p:nvSpPr>
        <p:spPr bwMode="auto">
          <a:xfrm>
            <a:off x="0" y="2003425"/>
            <a:ext cx="2057400" cy="1254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600" b="1" i="1" dirty="0">
                <a:latin typeface="Constantia" panose="02030602050306030303" pitchFamily="18" charset="0"/>
              </a:rPr>
              <a:t>1981</a:t>
            </a:r>
            <a:r>
              <a:rPr lang="en-US" sz="1600" i="1" dirty="0">
                <a:latin typeface="Constantia" panose="02030602050306030303" pitchFamily="18" charset="0"/>
              </a:rPr>
              <a:t> </a:t>
            </a:r>
          </a:p>
          <a:p>
            <a:pPr algn="ctr">
              <a:lnSpc>
                <a:spcPct val="120000"/>
              </a:lnSpc>
            </a:pPr>
            <a:endParaRPr lang="en-US" sz="1600" dirty="0">
              <a:latin typeface="Constantia" panose="02030602050306030303" pitchFamily="18" charset="0"/>
            </a:endParaRPr>
          </a:p>
          <a:p>
            <a:pPr algn="ctr">
              <a:lnSpc>
                <a:spcPct val="120000"/>
              </a:lnSpc>
            </a:pPr>
            <a:endParaRPr lang="en-US" sz="1600" dirty="0">
              <a:latin typeface="Constantia" panose="02030602050306030303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sz="1600" dirty="0">
                <a:latin typeface="Constantia" panose="02030602050306030303" pitchFamily="18" charset="0"/>
              </a:rPr>
              <a:t>Greece</a:t>
            </a:r>
          </a:p>
        </p:txBody>
      </p:sp>
      <p:sp>
        <p:nvSpPr>
          <p:cNvPr id="14339" name="Line 6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14340" name="Picture 9" descr="198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79546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0" y="2003425"/>
            <a:ext cx="2057400" cy="1549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600" b="1" i="1" dirty="0">
                <a:latin typeface="Constantia" panose="02030602050306030303" pitchFamily="18" charset="0"/>
              </a:rPr>
              <a:t>1986</a:t>
            </a:r>
          </a:p>
          <a:p>
            <a:pPr algn="ctr">
              <a:lnSpc>
                <a:spcPct val="120000"/>
              </a:lnSpc>
            </a:pPr>
            <a:r>
              <a:rPr lang="en-US" sz="1600" i="1" dirty="0">
                <a:latin typeface="Constantia" panose="02030602050306030303" pitchFamily="18" charset="0"/>
              </a:rPr>
              <a:t> </a:t>
            </a:r>
          </a:p>
          <a:p>
            <a:pPr algn="ctr">
              <a:lnSpc>
                <a:spcPct val="120000"/>
              </a:lnSpc>
            </a:pPr>
            <a:endParaRPr lang="en-US" sz="1600" dirty="0">
              <a:latin typeface="Constantia" panose="02030602050306030303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sz="1600" dirty="0">
                <a:latin typeface="Constantia" panose="02030602050306030303" pitchFamily="18" charset="0"/>
              </a:rPr>
              <a:t>Portugal</a:t>
            </a:r>
          </a:p>
          <a:p>
            <a:pPr algn="ctr">
              <a:lnSpc>
                <a:spcPct val="120000"/>
              </a:lnSpc>
            </a:pPr>
            <a:r>
              <a:rPr lang="en-US" sz="1600" dirty="0">
                <a:latin typeface="Constantia" panose="02030602050306030303" pitchFamily="18" charset="0"/>
              </a:rPr>
              <a:t>Spain</a:t>
            </a:r>
          </a:p>
        </p:txBody>
      </p:sp>
      <p:sp>
        <p:nvSpPr>
          <p:cNvPr id="15363" name="Line 5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15364" name="Picture 9" descr="198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40302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6" descr="198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Line 3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74757" name="Picture 5" descr="berl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295400"/>
            <a:ext cx="3098800" cy="41148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7"/>
          <p:cNvSpPr txBox="1">
            <a:spLocks noChangeArrowheads="1"/>
          </p:cNvSpPr>
          <p:nvPr/>
        </p:nvSpPr>
        <p:spPr bwMode="auto">
          <a:xfrm>
            <a:off x="152400" y="2003425"/>
            <a:ext cx="1752600" cy="2731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600" b="1" i="1" dirty="0">
                <a:latin typeface="Constantia" panose="02030602050306030303" pitchFamily="18" charset="0"/>
              </a:rPr>
              <a:t>November 1989</a:t>
            </a:r>
          </a:p>
          <a:p>
            <a:pPr algn="ctr">
              <a:lnSpc>
                <a:spcPct val="120000"/>
              </a:lnSpc>
            </a:pPr>
            <a:endParaRPr lang="en-US" sz="1600" b="1" i="1" dirty="0">
              <a:latin typeface="Constantia" panose="02030602050306030303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sz="1600" b="1" i="1" dirty="0">
                <a:latin typeface="Constantia" panose="02030602050306030303" pitchFamily="18" charset="0"/>
              </a:rPr>
              <a:t>Fall of the</a:t>
            </a:r>
          </a:p>
          <a:p>
            <a:pPr algn="ctr">
              <a:lnSpc>
                <a:spcPct val="120000"/>
              </a:lnSpc>
            </a:pPr>
            <a:r>
              <a:rPr lang="en-US" sz="1600" b="1" i="1" dirty="0">
                <a:latin typeface="Constantia" panose="02030602050306030303" pitchFamily="18" charset="0"/>
              </a:rPr>
              <a:t>Berlin Wall</a:t>
            </a:r>
          </a:p>
          <a:p>
            <a:pPr algn="ctr">
              <a:lnSpc>
                <a:spcPct val="120000"/>
              </a:lnSpc>
            </a:pPr>
            <a:r>
              <a:rPr lang="en-US" sz="1600" b="1" i="1" dirty="0">
                <a:latin typeface="Constantia" panose="02030602050306030303" pitchFamily="18" charset="0"/>
              </a:rPr>
              <a:t>sets the</a:t>
            </a:r>
          </a:p>
          <a:p>
            <a:pPr algn="ctr">
              <a:lnSpc>
                <a:spcPct val="120000"/>
              </a:lnSpc>
            </a:pPr>
            <a:r>
              <a:rPr lang="en-US" sz="1600" b="1" i="1" dirty="0">
                <a:latin typeface="Constantia" panose="02030602050306030303" pitchFamily="18" charset="0"/>
              </a:rPr>
              <a:t>stage for</a:t>
            </a:r>
          </a:p>
          <a:p>
            <a:pPr algn="ctr">
              <a:lnSpc>
                <a:spcPct val="120000"/>
              </a:lnSpc>
            </a:pPr>
            <a:r>
              <a:rPr lang="en-US" sz="1600" b="1" i="1" dirty="0">
                <a:latin typeface="Constantia" panose="02030602050306030303" pitchFamily="18" charset="0"/>
              </a:rPr>
              <a:t>unifying</a:t>
            </a:r>
          </a:p>
          <a:p>
            <a:pPr algn="ctr">
              <a:lnSpc>
                <a:spcPct val="120000"/>
              </a:lnSpc>
            </a:pPr>
            <a:r>
              <a:rPr lang="en-US" sz="1600" b="1" i="1" dirty="0">
                <a:latin typeface="Constantia" panose="02030602050306030303" pitchFamily="18" charset="0"/>
              </a:rPr>
              <a:t>Europe and</a:t>
            </a:r>
          </a:p>
          <a:p>
            <a:pPr algn="ctr">
              <a:lnSpc>
                <a:spcPct val="120000"/>
              </a:lnSpc>
            </a:pPr>
            <a:r>
              <a:rPr lang="en-US" sz="1600" b="1" i="1" dirty="0">
                <a:latin typeface="Constantia" panose="02030602050306030303" pitchFamily="18" charset="0"/>
              </a:rPr>
              <a:t>EU enlargement</a:t>
            </a:r>
            <a:endParaRPr lang="en-US" sz="1600" dirty="0">
              <a:latin typeface="Constantia" panose="02030602050306030303" pitchFamily="18" charset="0"/>
            </a:endParaRPr>
          </a:p>
        </p:txBody>
      </p:sp>
      <p:pic>
        <p:nvPicPr>
          <p:cNvPr id="74760" name="Picture 8" descr="1101891120_4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850" y="2743200"/>
            <a:ext cx="2892425" cy="3810000"/>
          </a:xfrm>
          <a:prstGeom prst="rect">
            <a:avLst/>
          </a:prstGeom>
          <a:noFill/>
          <a:ln w="9525">
            <a:solidFill>
              <a:srgbClr val="4C4C4C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5302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0" y="2003425"/>
            <a:ext cx="2057400" cy="1845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600" b="1" i="1" dirty="0">
                <a:latin typeface="Constantia" panose="02030602050306030303" pitchFamily="18" charset="0"/>
              </a:rPr>
              <a:t>1995</a:t>
            </a:r>
            <a:r>
              <a:rPr lang="en-US" sz="1600" i="1" dirty="0">
                <a:latin typeface="Constantia" panose="02030602050306030303" pitchFamily="18" charset="0"/>
              </a:rPr>
              <a:t> </a:t>
            </a:r>
          </a:p>
          <a:p>
            <a:pPr algn="ctr">
              <a:lnSpc>
                <a:spcPct val="120000"/>
              </a:lnSpc>
            </a:pPr>
            <a:endParaRPr lang="en-US" sz="1600" i="1" dirty="0">
              <a:latin typeface="Constantia" panose="02030602050306030303" pitchFamily="18" charset="0"/>
            </a:endParaRPr>
          </a:p>
          <a:p>
            <a:pPr algn="ctr">
              <a:lnSpc>
                <a:spcPct val="120000"/>
              </a:lnSpc>
            </a:pPr>
            <a:endParaRPr lang="en-US" sz="1600" dirty="0">
              <a:latin typeface="Constantia" panose="02030602050306030303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sz="1600" dirty="0">
                <a:latin typeface="Constantia" panose="02030602050306030303" pitchFamily="18" charset="0"/>
              </a:rPr>
              <a:t>Austria</a:t>
            </a:r>
          </a:p>
          <a:p>
            <a:pPr algn="ctr">
              <a:lnSpc>
                <a:spcPct val="120000"/>
              </a:lnSpc>
            </a:pPr>
            <a:r>
              <a:rPr lang="en-US" sz="1600" dirty="0">
                <a:latin typeface="Constantia" panose="02030602050306030303" pitchFamily="18" charset="0"/>
              </a:rPr>
              <a:t>Finland</a:t>
            </a:r>
          </a:p>
          <a:p>
            <a:pPr algn="ctr">
              <a:lnSpc>
                <a:spcPct val="120000"/>
              </a:lnSpc>
            </a:pPr>
            <a:r>
              <a:rPr lang="en-US" sz="1600" dirty="0">
                <a:latin typeface="Constantia" panose="02030602050306030303" pitchFamily="18" charset="0"/>
              </a:rPr>
              <a:t>Sweden</a:t>
            </a:r>
            <a:endParaRPr lang="en-US" sz="1400" dirty="0">
              <a:latin typeface="Constantia" panose="02030602050306030303" pitchFamily="18" charset="0"/>
            </a:endParaRPr>
          </a:p>
        </p:txBody>
      </p:sp>
      <p:sp>
        <p:nvSpPr>
          <p:cNvPr id="17411" name="Line 5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17412" name="Picture 9" descr="19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41193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0" y="2003425"/>
            <a:ext cx="2057400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400" b="1" i="1">
                <a:latin typeface="Verdana" charset="0"/>
              </a:rPr>
              <a:t>2004</a:t>
            </a:r>
            <a:r>
              <a:rPr lang="en-US" sz="1400" i="1">
                <a:latin typeface="Verdana" charset="0"/>
              </a:rPr>
              <a:t> </a:t>
            </a:r>
          </a:p>
          <a:p>
            <a:pPr algn="ctr">
              <a:lnSpc>
                <a:spcPct val="120000"/>
              </a:lnSpc>
            </a:pPr>
            <a:endParaRPr lang="en-US" sz="1400" i="1">
              <a:latin typeface="Verdana" charset="0"/>
            </a:endParaRPr>
          </a:p>
          <a:p>
            <a:pPr algn="ctr">
              <a:lnSpc>
                <a:spcPct val="120000"/>
              </a:lnSpc>
            </a:pPr>
            <a:endParaRPr lang="en-US" sz="1400">
              <a:latin typeface="Verdana" charset="0"/>
            </a:endParaRP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Cyprus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Czech Republic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Estonia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Hungary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Latvia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Lithuania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Malta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Poland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Slovakia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Slovenia</a:t>
            </a:r>
          </a:p>
        </p:txBody>
      </p:sp>
      <p:sp>
        <p:nvSpPr>
          <p:cNvPr id="18435" name="Line 5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18436" name="Picture 8" descr="2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15937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enlargment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2800" dirty="0" err="1">
                <a:effectLst/>
              </a:rPr>
              <a:t>Each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Treaty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admitting</a:t>
            </a:r>
            <a:r>
              <a:rPr lang="it-IT" sz="2800" dirty="0">
                <a:effectLst/>
              </a:rPr>
              <a:t> a new </a:t>
            </a:r>
            <a:r>
              <a:rPr lang="it-IT" sz="2800" dirty="0" err="1">
                <a:effectLst/>
              </a:rPr>
              <a:t>member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requires</a:t>
            </a:r>
            <a:r>
              <a:rPr lang="it-IT" sz="2800" dirty="0">
                <a:effectLst/>
              </a:rPr>
              <a:t> the </a:t>
            </a:r>
            <a:r>
              <a:rPr lang="it-IT" sz="2800" b="1" dirty="0">
                <a:effectLst/>
              </a:rPr>
              <a:t>UNANIMOUS APPROVAL </a:t>
            </a:r>
            <a:r>
              <a:rPr lang="it-IT" sz="2800" dirty="0">
                <a:effectLst/>
              </a:rPr>
              <a:t>of </a:t>
            </a:r>
            <a:r>
              <a:rPr lang="it-IT" sz="2800" dirty="0" err="1">
                <a:effectLst/>
              </a:rPr>
              <a:t>all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member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states</a:t>
            </a:r>
            <a:r>
              <a:rPr lang="it-IT" sz="2800" dirty="0">
                <a:effectLst/>
              </a:rPr>
              <a:t>.</a:t>
            </a:r>
          </a:p>
          <a:p>
            <a:r>
              <a:rPr lang="it-IT" sz="2800" dirty="0">
                <a:effectLst/>
              </a:rPr>
              <a:t>In </a:t>
            </a:r>
            <a:r>
              <a:rPr lang="it-IT" sz="2800" dirty="0" err="1">
                <a:effectLst/>
              </a:rPr>
              <a:t>addition</a:t>
            </a:r>
            <a:r>
              <a:rPr lang="it-IT" sz="2800" dirty="0">
                <a:effectLst/>
              </a:rPr>
              <a:t>, in </a:t>
            </a:r>
            <a:r>
              <a:rPr lang="it-IT" sz="2800" dirty="0" err="1">
                <a:effectLst/>
              </a:rPr>
              <a:t>advance</a:t>
            </a:r>
            <a:r>
              <a:rPr lang="it-IT" sz="2800" dirty="0">
                <a:effectLst/>
              </a:rPr>
              <a:t> of </a:t>
            </a:r>
            <a:r>
              <a:rPr lang="it-IT" sz="2800" dirty="0" err="1">
                <a:effectLst/>
              </a:rPr>
              <a:t>each</a:t>
            </a:r>
            <a:r>
              <a:rPr lang="it-IT" sz="2800" dirty="0">
                <a:effectLst/>
              </a:rPr>
              <a:t> new </a:t>
            </a:r>
            <a:r>
              <a:rPr lang="it-IT" sz="2800" dirty="0" err="1">
                <a:effectLst/>
              </a:rPr>
              <a:t>enlargement</a:t>
            </a:r>
            <a:r>
              <a:rPr lang="it-IT" sz="2800" dirty="0">
                <a:effectLst/>
              </a:rPr>
              <a:t>, the EU must </a:t>
            </a:r>
            <a:r>
              <a:rPr lang="it-IT" sz="2800" dirty="0" err="1">
                <a:effectLst/>
              </a:rPr>
              <a:t>assess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its</a:t>
            </a:r>
            <a:r>
              <a:rPr lang="it-IT" sz="2800" dirty="0">
                <a:effectLst/>
              </a:rPr>
              <a:t> </a:t>
            </a:r>
            <a:r>
              <a:rPr lang="it-IT" sz="2800" b="1" dirty="0" err="1">
                <a:effectLst/>
              </a:rPr>
              <a:t>capacity</a:t>
            </a:r>
            <a:r>
              <a:rPr lang="it-IT" sz="2800" b="1" dirty="0">
                <a:effectLst/>
              </a:rPr>
              <a:t> to </a:t>
            </a:r>
            <a:r>
              <a:rPr lang="it-IT" sz="2800" b="1" dirty="0" err="1">
                <a:effectLst/>
              </a:rPr>
              <a:t>absorb</a:t>
            </a:r>
            <a:r>
              <a:rPr lang="it-IT" sz="2800" b="1" dirty="0">
                <a:effectLst/>
              </a:rPr>
              <a:t> the new </a:t>
            </a:r>
            <a:r>
              <a:rPr lang="it-IT" sz="2800" b="1" dirty="0" err="1">
                <a:effectLst/>
              </a:rPr>
              <a:t>member</a:t>
            </a:r>
            <a:r>
              <a:rPr lang="it-IT" sz="2800" b="1" dirty="0">
                <a:effectLst/>
              </a:rPr>
              <a:t>(</a:t>
            </a:r>
            <a:r>
              <a:rPr lang="it-IT" sz="2800" b="1" dirty="0" err="1">
                <a:effectLst/>
              </a:rPr>
              <a:t>s</a:t>
            </a:r>
            <a:r>
              <a:rPr lang="it-IT" sz="2800" b="1" dirty="0">
                <a:effectLst/>
              </a:rPr>
              <a:t>) </a:t>
            </a:r>
            <a:r>
              <a:rPr lang="it-IT" sz="2800" dirty="0">
                <a:effectLst/>
              </a:rPr>
              <a:t>and the </a:t>
            </a:r>
            <a:r>
              <a:rPr lang="it-IT" sz="2800" dirty="0" err="1">
                <a:effectLst/>
              </a:rPr>
              <a:t>ability</a:t>
            </a:r>
            <a:r>
              <a:rPr lang="it-IT" sz="2800" dirty="0">
                <a:effectLst/>
              </a:rPr>
              <a:t> of </a:t>
            </a:r>
            <a:r>
              <a:rPr lang="it-IT" sz="2800" dirty="0" err="1">
                <a:effectLst/>
              </a:rPr>
              <a:t>its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institutions</a:t>
            </a:r>
            <a:r>
              <a:rPr lang="it-IT" sz="2800" dirty="0">
                <a:effectLst/>
              </a:rPr>
              <a:t> to continue to </a:t>
            </a:r>
            <a:r>
              <a:rPr lang="it-IT" sz="2800" dirty="0" err="1">
                <a:effectLst/>
              </a:rPr>
              <a:t>function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properly</a:t>
            </a:r>
            <a:r>
              <a:rPr lang="it-IT" sz="2800" dirty="0">
                <a:effectLst/>
              </a:rPr>
              <a:t>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248856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Sixth </a:t>
            </a:r>
            <a:r>
              <a:rPr lang="it-IT" dirty="0" err="1"/>
              <a:t>step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it-IT" sz="4400" b="1" dirty="0">
                <a:solidFill>
                  <a:srgbClr val="333333"/>
                </a:solidFill>
                <a:effectLst/>
              </a:rPr>
              <a:t>1986</a:t>
            </a:r>
            <a:r>
              <a:rPr lang="it-IT" sz="2800" b="1" dirty="0">
                <a:effectLst/>
              </a:rPr>
              <a:t>:  SINGLE EUROPEAN ACT</a:t>
            </a:r>
          </a:p>
          <a:p>
            <a:pPr marL="0" indent="0" algn="ctr">
              <a:buNone/>
            </a:pPr>
            <a:r>
              <a:rPr lang="it-IT" sz="2800" b="1" dirty="0">
                <a:effectLst/>
              </a:rPr>
              <a:t>The </a:t>
            </a:r>
            <a:r>
              <a:rPr lang="it-IT" sz="4400" b="1" dirty="0" err="1">
                <a:effectLst/>
              </a:rPr>
              <a:t>European</a:t>
            </a:r>
            <a:r>
              <a:rPr lang="it-IT" sz="4400" b="1" dirty="0">
                <a:effectLst/>
              </a:rPr>
              <a:t> single market </a:t>
            </a:r>
            <a:r>
              <a:rPr lang="it-IT" sz="2800" b="1" dirty="0" err="1">
                <a:effectLst/>
              </a:rPr>
              <a:t>has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been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completed</a:t>
            </a:r>
            <a:r>
              <a:rPr lang="it-IT" sz="2800" b="1" dirty="0">
                <a:effectLst/>
              </a:rPr>
              <a:t> in 1992</a:t>
            </a:r>
          </a:p>
          <a:p>
            <a:pPr marL="0" indent="0" algn="ctr">
              <a:buNone/>
            </a:pPr>
            <a:endParaRPr lang="it-IT" sz="2800" b="1" dirty="0">
              <a:effectLst/>
            </a:endParaRPr>
          </a:p>
          <a:p>
            <a:pPr marL="0" indent="0" algn="just">
              <a:buNone/>
            </a:pP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40740381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Seventh</a:t>
            </a:r>
            <a:r>
              <a:rPr lang="it-IT" dirty="0"/>
              <a:t> STEP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23354" y="1828800"/>
            <a:ext cx="8273038" cy="4839558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it-IT" sz="4400" b="1" dirty="0">
                <a:effectLst/>
              </a:rPr>
              <a:t>1993</a:t>
            </a:r>
            <a:r>
              <a:rPr lang="it-IT" sz="2800" b="1" dirty="0">
                <a:effectLst/>
              </a:rPr>
              <a:t>:</a:t>
            </a:r>
            <a:endParaRPr lang="it-IT" sz="4400" b="1" dirty="0">
              <a:effectLst/>
            </a:endParaRPr>
          </a:p>
          <a:p>
            <a:pPr marL="0" indent="0" algn="ctr">
              <a:buNone/>
            </a:pPr>
            <a:r>
              <a:rPr lang="it-IT" sz="2800" b="1" dirty="0">
                <a:effectLst/>
              </a:rPr>
              <a:t>The </a:t>
            </a:r>
            <a:r>
              <a:rPr lang="it-IT" sz="2800" b="1" dirty="0" err="1">
                <a:effectLst/>
              </a:rPr>
              <a:t>Treaty</a:t>
            </a:r>
            <a:r>
              <a:rPr lang="it-IT" sz="2800" b="1" dirty="0">
                <a:effectLst/>
              </a:rPr>
              <a:t> of Maastricht </a:t>
            </a:r>
            <a:r>
              <a:rPr lang="it-IT" sz="2800" b="1" dirty="0" err="1">
                <a:effectLst/>
              </a:rPr>
              <a:t>establishes</a:t>
            </a:r>
            <a:r>
              <a:rPr lang="it-IT" sz="2800" b="1" dirty="0">
                <a:effectLst/>
              </a:rPr>
              <a:t> the </a:t>
            </a:r>
          </a:p>
          <a:p>
            <a:pPr marL="0" indent="0" algn="ctr">
              <a:buNone/>
            </a:pPr>
            <a:r>
              <a:rPr lang="it-IT" sz="2800" b="1" dirty="0" err="1">
                <a:effectLst/>
              </a:rPr>
              <a:t>European</a:t>
            </a:r>
            <a:r>
              <a:rPr lang="it-IT" sz="2800" b="1" dirty="0">
                <a:effectLst/>
              </a:rPr>
              <a:t> Union (</a:t>
            </a:r>
            <a:r>
              <a:rPr lang="it-IT" sz="4400" b="1" dirty="0">
                <a:solidFill>
                  <a:srgbClr val="FF0000"/>
                </a:solidFill>
                <a:effectLst/>
              </a:rPr>
              <a:t>EU</a:t>
            </a:r>
            <a:r>
              <a:rPr lang="it-IT" sz="2800" b="1" dirty="0">
                <a:effectLst/>
              </a:rPr>
              <a:t>) </a:t>
            </a:r>
          </a:p>
          <a:p>
            <a:pPr marL="0" indent="0" algn="ctr">
              <a:buNone/>
            </a:pPr>
            <a:r>
              <a:rPr lang="it-IT" sz="2800" b="1" dirty="0">
                <a:effectLst/>
              </a:rPr>
              <a:t>THREE PILLARS SYSTEM</a:t>
            </a:r>
            <a:endParaRPr lang="it-IT" sz="2800" dirty="0">
              <a:effectLst/>
            </a:endParaRPr>
          </a:p>
          <a:p>
            <a:pPr marL="0" indent="0" algn="just">
              <a:buNone/>
            </a:pPr>
            <a:endParaRPr lang="it-IT" sz="2800" dirty="0"/>
          </a:p>
          <a:p>
            <a:pPr marL="0" indent="0" algn="just">
              <a:buNone/>
            </a:pP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34668174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foto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638" y="404813"/>
            <a:ext cx="3678237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12525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oc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04775"/>
            <a:ext cx="7848600" cy="658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08208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EIGHTH and NINTH STEPS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it-IT" sz="4400" b="1" dirty="0">
                <a:effectLst/>
              </a:rPr>
              <a:t>2002</a:t>
            </a:r>
            <a:r>
              <a:rPr lang="it-IT" sz="2800" b="1" dirty="0">
                <a:effectLst/>
              </a:rPr>
              <a:t>: Entra in circolazione l’euro (12 Paesi) </a:t>
            </a:r>
            <a:r>
              <a:rPr lang="it-IT" sz="4400" b="1" dirty="0">
                <a:solidFill>
                  <a:srgbClr val="FF0000"/>
                </a:solidFill>
                <a:effectLst/>
              </a:rPr>
              <a:t>EMU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completed</a:t>
            </a:r>
            <a:endParaRPr lang="it-IT" sz="2800" b="1" dirty="0">
              <a:effectLst/>
            </a:endParaRPr>
          </a:p>
          <a:p>
            <a:pPr>
              <a:buFont typeface="Wingdings" charset="2"/>
              <a:buChar char="Ø"/>
            </a:pPr>
            <a:endParaRPr lang="it-IT" sz="2800" dirty="0"/>
          </a:p>
          <a:p>
            <a:pPr>
              <a:buFont typeface="Wingdings" charset="2"/>
              <a:buChar char="Ø"/>
            </a:pPr>
            <a:r>
              <a:rPr lang="it-IT" sz="4400" dirty="0">
                <a:effectLst/>
                <a:latin typeface="Webdings"/>
              </a:rPr>
              <a:t> </a:t>
            </a:r>
            <a:r>
              <a:rPr lang="it-IT" sz="4400" b="1" dirty="0">
                <a:effectLst/>
              </a:rPr>
              <a:t>2007</a:t>
            </a:r>
            <a:r>
              <a:rPr lang="it-IT" sz="2800" b="1" dirty="0">
                <a:effectLst/>
              </a:rPr>
              <a:t>: L’UE ha 27 SM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176403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5"/>
          <p:cNvSpPr txBox="1">
            <a:spLocks noChangeArrowheads="1"/>
          </p:cNvSpPr>
          <p:nvPr/>
        </p:nvSpPr>
        <p:spPr bwMode="auto">
          <a:xfrm>
            <a:off x="0" y="2001838"/>
            <a:ext cx="2057400" cy="252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400" b="1" i="1" dirty="0">
                <a:latin typeface="Constantia" panose="02030602050306030303" pitchFamily="18" charset="0"/>
              </a:rPr>
              <a:t>2007</a:t>
            </a:r>
            <a:r>
              <a:rPr lang="en-US" sz="1400" i="1" dirty="0">
                <a:latin typeface="Constantia" panose="02030602050306030303" pitchFamily="18" charset="0"/>
              </a:rPr>
              <a:t> </a:t>
            </a:r>
          </a:p>
          <a:p>
            <a:pPr algn="ctr">
              <a:lnSpc>
                <a:spcPct val="120000"/>
              </a:lnSpc>
            </a:pPr>
            <a:endParaRPr lang="en-US" sz="1400" dirty="0">
              <a:latin typeface="Constantia" panose="02030602050306030303" pitchFamily="18" charset="0"/>
            </a:endParaRPr>
          </a:p>
          <a:p>
            <a:pPr algn="ctr">
              <a:lnSpc>
                <a:spcPct val="120000"/>
              </a:lnSpc>
            </a:pPr>
            <a:endParaRPr lang="en-US" sz="1400" dirty="0">
              <a:latin typeface="Constantia" panose="02030602050306030303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sz="1400" dirty="0">
                <a:latin typeface="Constantia" panose="02030602050306030303" pitchFamily="18" charset="0"/>
              </a:rPr>
              <a:t>Bulgaria</a:t>
            </a:r>
          </a:p>
          <a:p>
            <a:pPr algn="ctr">
              <a:lnSpc>
                <a:spcPct val="120000"/>
              </a:lnSpc>
            </a:pPr>
            <a:r>
              <a:rPr lang="en-US" sz="1400" dirty="0" smtClean="0">
                <a:latin typeface="Constantia" panose="02030602050306030303" pitchFamily="18" charset="0"/>
              </a:rPr>
              <a:t>Romania</a:t>
            </a:r>
          </a:p>
          <a:p>
            <a:pPr algn="ctr">
              <a:lnSpc>
                <a:spcPct val="120000"/>
              </a:lnSpc>
            </a:pPr>
            <a:endParaRPr lang="en-US" sz="1400" dirty="0">
              <a:latin typeface="Constantia" panose="02030602050306030303" pitchFamily="18" charset="0"/>
            </a:endParaRPr>
          </a:p>
          <a:p>
            <a:pPr algn="ctr">
              <a:lnSpc>
                <a:spcPct val="120000"/>
              </a:lnSpc>
            </a:pPr>
            <a:endParaRPr lang="en-US" sz="1000" dirty="0">
              <a:latin typeface="Verdana" charset="0"/>
            </a:endParaRPr>
          </a:p>
          <a:p>
            <a:pPr algn="ctr">
              <a:lnSpc>
                <a:spcPct val="120000"/>
              </a:lnSpc>
            </a:pPr>
            <a:r>
              <a:rPr lang="en-US" sz="1000" b="1" i="1" dirty="0">
                <a:latin typeface="Verdana" charset="0"/>
              </a:rPr>
              <a:t>2020</a:t>
            </a:r>
          </a:p>
          <a:p>
            <a:pPr algn="ctr">
              <a:lnSpc>
                <a:spcPct val="120000"/>
              </a:lnSpc>
            </a:pPr>
            <a:r>
              <a:rPr lang="en-US" sz="1000" dirty="0">
                <a:latin typeface="Verdana" charset="0"/>
              </a:rPr>
              <a:t>UK left the EU</a:t>
            </a:r>
          </a:p>
          <a:p>
            <a:pPr algn="ctr">
              <a:lnSpc>
                <a:spcPct val="120000"/>
              </a:lnSpc>
            </a:pPr>
            <a:endParaRPr lang="en-US" sz="800" dirty="0">
              <a:latin typeface="Verdana" charset="0"/>
            </a:endParaRPr>
          </a:p>
          <a:p>
            <a:pPr algn="ctr">
              <a:lnSpc>
                <a:spcPct val="120000"/>
              </a:lnSpc>
            </a:pPr>
            <a:endParaRPr lang="en-US" sz="1000" dirty="0">
              <a:latin typeface="Constantia" panose="02030602050306030303" pitchFamily="18" charset="0"/>
            </a:endParaRPr>
          </a:p>
        </p:txBody>
      </p:sp>
      <p:sp>
        <p:nvSpPr>
          <p:cNvPr id="19459" name="Line 6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19460" name="Picture 12" descr="20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28284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FROM 1957 TO 2007</a:t>
            </a:r>
          </a:p>
        </p:txBody>
      </p: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50025" y="1715532"/>
            <a:ext cx="8675433" cy="4239340"/>
            <a:chOff x="1665" y="2928"/>
            <a:chExt cx="3807" cy="864"/>
          </a:xfrm>
        </p:grpSpPr>
        <p:sp>
          <p:nvSpPr>
            <p:cNvPr id="5" name="Rectangle 20"/>
            <p:cNvSpPr>
              <a:spLocks noChangeArrowheads="1"/>
            </p:cNvSpPr>
            <p:nvPr/>
          </p:nvSpPr>
          <p:spPr bwMode="auto">
            <a:xfrm>
              <a:off x="1824" y="2928"/>
              <a:ext cx="3648" cy="219"/>
            </a:xfrm>
            <a:prstGeom prst="rect">
              <a:avLst/>
            </a:prstGeom>
            <a:solidFill>
              <a:srgbClr val="33339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IE"/>
            </a:p>
          </p:txBody>
        </p:sp>
        <p:sp>
          <p:nvSpPr>
            <p:cNvPr id="6" name="Text Box 21"/>
            <p:cNvSpPr txBox="1">
              <a:spLocks noChangeArrowheads="1"/>
            </p:cNvSpPr>
            <p:nvPr/>
          </p:nvSpPr>
          <p:spPr bwMode="auto">
            <a:xfrm>
              <a:off x="1858" y="3045"/>
              <a:ext cx="3590" cy="4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>
              <a:spAutoFit/>
            </a:bodyPr>
            <a:lstStyle>
              <a:lvl1pPr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>
                  <a:srgbClr val="DC171D"/>
                </a:buClr>
              </a:pPr>
              <a:r>
                <a:rPr lang="en-US" sz="1400" b="1" dirty="0">
                  <a:solidFill>
                    <a:schemeClr val="bg1"/>
                  </a:solidFill>
                  <a:latin typeface="Verdana" charset="0"/>
                </a:rPr>
                <a:t>		</a:t>
              </a:r>
              <a:r>
                <a:rPr lang="en-US" sz="2800" b="1" dirty="0">
                  <a:solidFill>
                    <a:srgbClr val="FF0000"/>
                  </a:solidFill>
                  <a:latin typeface="Verdana" charset="0"/>
                </a:rPr>
                <a:t>1957	2007</a:t>
              </a:r>
            </a:p>
            <a:p>
              <a:pPr eaLnBrk="1" hangingPunct="1">
                <a:spcBef>
                  <a:spcPct val="50000"/>
                </a:spcBef>
                <a:buClr>
                  <a:srgbClr val="DC171D"/>
                </a:buClr>
              </a:pPr>
              <a:r>
                <a:rPr lang="en-US" b="1" dirty="0">
                  <a:solidFill>
                    <a:schemeClr val="bg2"/>
                  </a:solidFill>
                  <a:latin typeface="Verdana" charset="0"/>
                </a:rPr>
                <a:t>Member States 	6		27</a:t>
              </a:r>
            </a:p>
            <a:p>
              <a:pPr eaLnBrk="1" hangingPunct="1">
                <a:spcBef>
                  <a:spcPct val="50000"/>
                </a:spcBef>
                <a:buClr>
                  <a:srgbClr val="DC171D"/>
                </a:buClr>
              </a:pPr>
              <a:r>
                <a:rPr lang="en-US" b="1" dirty="0">
                  <a:solidFill>
                    <a:schemeClr val="bg2"/>
                  </a:solidFill>
                  <a:latin typeface="Verdana" charset="0"/>
                </a:rPr>
                <a:t>Population     	          174 million 493 million</a:t>
              </a:r>
            </a:p>
            <a:p>
              <a:pPr eaLnBrk="1" hangingPunct="1">
                <a:spcBef>
                  <a:spcPct val="50000"/>
                </a:spcBef>
                <a:buClr>
                  <a:srgbClr val="DC171D"/>
                </a:buClr>
              </a:pPr>
              <a:r>
                <a:rPr lang="en-US" b="1" dirty="0">
                  <a:solidFill>
                    <a:schemeClr val="bg2"/>
                  </a:solidFill>
                  <a:latin typeface="Verdana" charset="0"/>
                </a:rPr>
                <a:t>Languages	   	4		23</a:t>
              </a:r>
            </a:p>
          </p:txBody>
        </p:sp>
        <p:sp>
          <p:nvSpPr>
            <p:cNvPr id="7" name="Line 22"/>
            <p:cNvSpPr>
              <a:spLocks noChangeShapeType="1"/>
            </p:cNvSpPr>
            <p:nvPr/>
          </p:nvSpPr>
          <p:spPr bwMode="auto">
            <a:xfrm>
              <a:off x="1665" y="2928"/>
              <a:ext cx="3648" cy="0"/>
            </a:xfrm>
            <a:prstGeom prst="line">
              <a:avLst/>
            </a:prstGeom>
            <a:noFill/>
            <a:ln w="9525">
              <a:solidFill>
                <a:srgbClr val="969696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8" name="Rectangle 26"/>
            <p:cNvSpPr>
              <a:spLocks noChangeArrowheads="1"/>
            </p:cNvSpPr>
            <p:nvPr/>
          </p:nvSpPr>
          <p:spPr bwMode="auto">
            <a:xfrm>
              <a:off x="1824" y="2934"/>
              <a:ext cx="3648" cy="858"/>
            </a:xfrm>
            <a:prstGeom prst="rect">
              <a:avLst/>
            </a:prstGeom>
            <a:noFill/>
            <a:ln w="25400">
              <a:solidFill>
                <a:srgbClr val="333399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IE"/>
            </a:p>
          </p:txBody>
        </p:sp>
      </p:grpSp>
    </p:spTree>
    <p:extLst>
      <p:ext uri="{BB962C8B-B14F-4D97-AF65-F5344CB8AC3E}">
        <p14:creationId xmlns:p14="http://schemas.microsoft.com/office/powerpoint/2010/main" val="30710067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gnaposto contenuto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 t="-371" b="-371"/>
          <a:stretch>
            <a:fillRect/>
          </a:stretch>
        </p:blipFill>
        <p:spPr>
          <a:xfrm>
            <a:off x="317515" y="229336"/>
            <a:ext cx="8555274" cy="6156764"/>
          </a:xfrm>
        </p:spPr>
      </p:pic>
    </p:spTree>
    <p:extLst>
      <p:ext uri="{BB962C8B-B14F-4D97-AF65-F5344CB8AC3E}">
        <p14:creationId xmlns:p14="http://schemas.microsoft.com/office/powerpoint/2010/main" val="23517048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The PROCESS TO THE </a:t>
            </a:r>
            <a:r>
              <a:rPr lang="it-IT" dirty="0" err="1"/>
              <a:t>treaty</a:t>
            </a:r>
            <a:r>
              <a:rPr lang="it-IT" dirty="0"/>
              <a:t> of </a:t>
            </a:r>
            <a:r>
              <a:rPr lang="it-IT" dirty="0" err="1"/>
              <a:t>lisbon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83799" y="1587597"/>
            <a:ext cx="8788934" cy="5013463"/>
          </a:xfrm>
        </p:spPr>
        <p:txBody>
          <a:bodyPr>
            <a:normAutofit/>
          </a:bodyPr>
          <a:lstStyle/>
          <a:p>
            <a:r>
              <a:rPr lang="it-IT" b="1" dirty="0">
                <a:effectLst/>
              </a:rPr>
              <a:t>Ottobre 2004: progetto Costituzione europea</a:t>
            </a:r>
          </a:p>
          <a:p>
            <a:pPr marL="0" indent="0">
              <a:buNone/>
            </a:pPr>
            <a:r>
              <a:rPr lang="it-IT" dirty="0">
                <a:effectLst/>
              </a:rPr>
              <a:t>Per affrontare questioni complesse nel 21 secolo, l’allargamento dell’Europa richiede un metodo più semplice ed </a:t>
            </a:r>
            <a:r>
              <a:rPr lang="it-IT" dirty="0" err="1">
                <a:effectLst/>
              </a:rPr>
              <a:t>efficenze</a:t>
            </a:r>
            <a:r>
              <a:rPr lang="it-IT" dirty="0">
                <a:effectLst/>
              </a:rPr>
              <a:t> di acquisizione delle decisioni</a:t>
            </a:r>
          </a:p>
          <a:p>
            <a:r>
              <a:rPr lang="it-IT" dirty="0">
                <a:effectLst/>
              </a:rPr>
              <a:t>Rigettato da due </a:t>
            </a:r>
            <a:r>
              <a:rPr lang="it-IT" b="1" dirty="0">
                <a:effectLst/>
              </a:rPr>
              <a:t>referendum costituzionali </a:t>
            </a:r>
            <a:r>
              <a:rPr lang="it-IT" dirty="0">
                <a:effectLst/>
              </a:rPr>
              <a:t>nel 2005. </a:t>
            </a:r>
          </a:p>
          <a:p>
            <a:r>
              <a:rPr lang="it-IT" dirty="0">
                <a:effectLst/>
              </a:rPr>
              <a:t>La Costituzione è stata sostituita dal </a:t>
            </a:r>
            <a:r>
              <a:rPr lang="it-IT" b="1" dirty="0">
                <a:effectLst/>
              </a:rPr>
              <a:t>Trattato di Lisbona</a:t>
            </a:r>
            <a:r>
              <a:rPr lang="it-IT" dirty="0">
                <a:effectLst/>
              </a:rPr>
              <a:t>. </a:t>
            </a:r>
          </a:p>
          <a:p>
            <a:pPr>
              <a:buFont typeface="Wingdings" charset="2"/>
              <a:buChar char="Ø"/>
            </a:pPr>
            <a:r>
              <a:rPr lang="it-IT" sz="2000" b="1" cap="all" dirty="0" err="1">
                <a:effectLst/>
              </a:rPr>
              <a:t>It</a:t>
            </a:r>
            <a:r>
              <a:rPr lang="it-IT" sz="2000" b="1" cap="all" dirty="0">
                <a:effectLst/>
              </a:rPr>
              <a:t> </a:t>
            </a:r>
            <a:r>
              <a:rPr lang="it-IT" sz="2000" b="1" cap="all" dirty="0" err="1">
                <a:effectLst/>
              </a:rPr>
              <a:t>amends</a:t>
            </a:r>
            <a:r>
              <a:rPr lang="it-IT" sz="2000" b="1" cap="all" dirty="0">
                <a:effectLst/>
              </a:rPr>
              <a:t> </a:t>
            </a:r>
            <a:r>
              <a:rPr lang="it-IT" sz="2000" b="1" cap="all" dirty="0" err="1">
                <a:effectLst/>
              </a:rPr>
              <a:t>but</a:t>
            </a:r>
            <a:r>
              <a:rPr lang="it-IT" sz="2000" b="1" cap="all" dirty="0">
                <a:effectLst/>
              </a:rPr>
              <a:t> </a:t>
            </a:r>
            <a:r>
              <a:rPr lang="it-IT" sz="2000" b="1" cap="all" dirty="0" err="1">
                <a:effectLst/>
              </a:rPr>
              <a:t>does</a:t>
            </a:r>
            <a:r>
              <a:rPr lang="it-IT" sz="2000" b="1" cap="all" dirty="0">
                <a:effectLst/>
              </a:rPr>
              <a:t> </a:t>
            </a:r>
            <a:r>
              <a:rPr lang="it-IT" sz="2000" b="1" cap="all" dirty="0" err="1">
                <a:effectLst/>
              </a:rPr>
              <a:t>not</a:t>
            </a:r>
            <a:r>
              <a:rPr lang="it-IT" sz="2000" b="1" cap="all" dirty="0">
                <a:effectLst/>
              </a:rPr>
              <a:t> </a:t>
            </a:r>
            <a:r>
              <a:rPr lang="it-IT" sz="2000" b="1" cap="all" dirty="0" err="1">
                <a:effectLst/>
              </a:rPr>
              <a:t>replace</a:t>
            </a:r>
            <a:r>
              <a:rPr lang="it-IT" sz="2000" b="1" cap="all" dirty="0">
                <a:effectLst/>
              </a:rPr>
              <a:t> the </a:t>
            </a:r>
            <a:r>
              <a:rPr lang="it-IT" sz="2000" b="1" cap="all" dirty="0" err="1">
                <a:effectLst/>
              </a:rPr>
              <a:t>previous</a:t>
            </a:r>
            <a:r>
              <a:rPr lang="it-IT" sz="2000" b="1" cap="all" dirty="0">
                <a:effectLst/>
              </a:rPr>
              <a:t> </a:t>
            </a:r>
            <a:r>
              <a:rPr lang="it-IT" sz="2000" b="1" cap="all" dirty="0" err="1">
                <a:effectLst/>
              </a:rPr>
              <a:t>Treaties</a:t>
            </a:r>
            <a:endParaRPr lang="it-IT" sz="2000" b="1" cap="all" dirty="0">
              <a:effectLst/>
            </a:endParaRPr>
          </a:p>
          <a:p>
            <a:pPr>
              <a:buFont typeface="Wingdings" charset="2"/>
              <a:buChar char="Ø"/>
            </a:pPr>
            <a:r>
              <a:rPr lang="it-IT" sz="2000" b="1" cap="all" dirty="0" err="1">
                <a:effectLst/>
              </a:rPr>
              <a:t>It</a:t>
            </a:r>
            <a:r>
              <a:rPr lang="it-IT" sz="2000" b="1" cap="all" dirty="0">
                <a:effectLst/>
              </a:rPr>
              <a:t> </a:t>
            </a:r>
            <a:r>
              <a:rPr lang="it-IT" sz="2000" b="1" cap="all" dirty="0" err="1">
                <a:effectLst/>
              </a:rPr>
              <a:t>introduces</a:t>
            </a:r>
            <a:r>
              <a:rPr lang="it-IT" sz="2000" b="1" cap="all" dirty="0">
                <a:effectLst/>
              </a:rPr>
              <a:t> </a:t>
            </a:r>
            <a:r>
              <a:rPr lang="it-IT" sz="2000" b="1" cap="all" dirty="0" err="1">
                <a:effectLst/>
              </a:rPr>
              <a:t>most</a:t>
            </a:r>
            <a:r>
              <a:rPr lang="it-IT" sz="2000" b="1" cap="all" dirty="0">
                <a:effectLst/>
              </a:rPr>
              <a:t> of the </a:t>
            </a:r>
            <a:r>
              <a:rPr lang="it-IT" sz="2000" b="1" cap="all" dirty="0" err="1">
                <a:effectLst/>
              </a:rPr>
              <a:t>changes</a:t>
            </a:r>
            <a:r>
              <a:rPr lang="it-IT" sz="2000" b="1" cap="all" dirty="0">
                <a:effectLst/>
              </a:rPr>
              <a:t> </a:t>
            </a:r>
            <a:r>
              <a:rPr lang="it-IT" sz="2000" b="1" cap="all" dirty="0" err="1">
                <a:effectLst/>
              </a:rPr>
              <a:t>that</a:t>
            </a:r>
            <a:r>
              <a:rPr lang="it-IT" sz="2000" b="1" cap="all" dirty="0">
                <a:effectLst/>
              </a:rPr>
              <a:t> </a:t>
            </a:r>
            <a:r>
              <a:rPr lang="it-IT" sz="2000" b="1" cap="all" dirty="0" err="1">
                <a:effectLst/>
              </a:rPr>
              <a:t>featured</a:t>
            </a:r>
            <a:r>
              <a:rPr lang="it-IT" sz="2000" b="1" cap="all" dirty="0">
                <a:effectLst/>
              </a:rPr>
              <a:t> in the </a:t>
            </a:r>
            <a:r>
              <a:rPr lang="it-IT" sz="2000" b="1" cap="all" dirty="0" err="1">
                <a:effectLst/>
              </a:rPr>
              <a:t>Constitution</a:t>
            </a:r>
            <a:r>
              <a:rPr lang="it-IT" sz="2000" b="1" cap="all" dirty="0">
                <a:effectLst/>
              </a:rPr>
              <a:t> </a:t>
            </a:r>
            <a:endParaRPr lang="it-IT" sz="2000" b="1" cap="all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15162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Tenth</a:t>
            </a:r>
            <a:r>
              <a:rPr lang="it-IT" dirty="0"/>
              <a:t> </a:t>
            </a:r>
            <a:r>
              <a:rPr lang="it-IT" dirty="0" err="1"/>
              <a:t>step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50381" y="1554174"/>
            <a:ext cx="8805643" cy="5147155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it-IT" sz="5700" b="1" dirty="0">
                <a:effectLst/>
              </a:rPr>
              <a:t>2009</a:t>
            </a:r>
            <a:r>
              <a:rPr lang="it-IT" b="1" dirty="0">
                <a:effectLst/>
              </a:rPr>
              <a:t>:</a:t>
            </a:r>
          </a:p>
          <a:p>
            <a:pPr marL="0" indent="0" algn="ctr">
              <a:buNone/>
            </a:pPr>
            <a:r>
              <a:rPr lang="it-IT" sz="5100" b="1" dirty="0">
                <a:solidFill>
                  <a:srgbClr val="FF0000"/>
                </a:solidFill>
                <a:effectLst/>
              </a:rPr>
              <a:t>LISBON TREATY</a:t>
            </a:r>
            <a:r>
              <a:rPr lang="it-IT" sz="4000" b="1" dirty="0">
                <a:effectLst/>
              </a:rPr>
              <a:t> </a:t>
            </a:r>
          </a:p>
          <a:p>
            <a:pPr marL="0" indent="0" algn="ctr">
              <a:buNone/>
            </a:pPr>
            <a:r>
              <a:rPr lang="it-IT" sz="4000" b="1" dirty="0">
                <a:effectLst/>
              </a:rPr>
              <a:t>entra in vigore il 1 Dicembre 2009</a:t>
            </a:r>
            <a:endParaRPr lang="it-IT" sz="2800" b="1" dirty="0">
              <a:effectLst/>
            </a:endParaRPr>
          </a:p>
          <a:p>
            <a:pPr marL="0" indent="0" algn="just">
              <a:buNone/>
            </a:pPr>
            <a:endParaRPr lang="it-IT" sz="4000" dirty="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6574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RANCHTO" val="0"/>
  <p:tag name="DEFINEDINNAVIGATOR" val="False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cedente">
  <a:themeElements>
    <a:clrScheme name="Precedente">
      <a:dk1>
        <a:srgbClr val="921F07"/>
      </a:dk1>
      <a:lt1>
        <a:sysClr val="window" lastClr="FFFFFF"/>
      </a:lt1>
      <a:dk2>
        <a:srgbClr val="333333"/>
      </a:dk2>
      <a:lt2>
        <a:srgbClr val="E5E5D3"/>
      </a:lt2>
      <a:accent1>
        <a:srgbClr val="993232"/>
      </a:accent1>
      <a:accent2>
        <a:srgbClr val="9B6C34"/>
      </a:accent2>
      <a:accent3>
        <a:srgbClr val="736C5D"/>
      </a:accent3>
      <a:accent4>
        <a:srgbClr val="C9972B"/>
      </a:accent4>
      <a:accent5>
        <a:srgbClr val="C95F2B"/>
      </a:accent5>
      <a:accent6>
        <a:srgbClr val="8F7A05"/>
      </a:accent6>
      <a:hlink>
        <a:srgbClr val="933926"/>
      </a:hlink>
      <a:folHlink>
        <a:srgbClr val="916019"/>
      </a:folHlink>
    </a:clrScheme>
    <a:fontScheme name="Precedente">
      <a:majorFont>
        <a:latin typeface="Perpetua Titling MT"/>
        <a:ea typeface=""/>
        <a:cs typeface=""/>
        <a:font script="Jpan" typeface="ＭＳ Ｐ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inorFont>
    </a:fontScheme>
    <a:fmtScheme name="Precedente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tint val="100000"/>
                <a:shade val="30000"/>
                <a:satMod val="135000"/>
              </a:schemeClr>
            </a:gs>
          </a:gsLst>
          <a:path path="circle">
            <a:fillToRect l="70000" t="10000" b="7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5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25400" dir="4800000" sx="103000" sy="103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3000000"/>
            </a:lightRig>
          </a:scene3d>
          <a:sp3d prstMaterial="softEdge">
            <a:bevelT w="0" h="0"/>
          </a:sp3d>
        </a:effectStyle>
        <a:effectStyle>
          <a:effectLst>
            <a:innerShdw blurRad="127000" dist="38100" dir="13200000">
              <a:srgbClr val="000000">
                <a:alpha val="75000"/>
              </a:srgbClr>
            </a:innerShdw>
            <a:outerShdw blurRad="38100" dist="12700" dir="1800000" sx="101000" sy="101000" rotWithShape="0">
              <a:srgbClr val="000000">
                <a:alpha val="40000"/>
              </a:srgbClr>
            </a:outerShdw>
            <a:reflection blurRad="127000" stA="25000" endPos="30000" dist="1270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1200000"/>
            </a:lightRig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shade val="30000"/>
                <a:satMod val="150000"/>
              </a:schemeClr>
            </a:gs>
          </a:gsLst>
          <a:path path="circle">
            <a:fillToRect t="10000" r="70000" b="7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30000"/>
                <a:lumMod val="80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1067</Words>
  <Application>Microsoft Office PowerPoint</Application>
  <PresentationFormat>Presentazione su schermo (4:3)</PresentationFormat>
  <Paragraphs>205</Paragraphs>
  <Slides>33</Slides>
  <Notes>20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33</vt:i4>
      </vt:variant>
    </vt:vector>
  </HeadingPairs>
  <TitlesOfParts>
    <vt:vector size="47" baseType="lpstr">
      <vt:lpstr>ＭＳ Ｐゴシック</vt:lpstr>
      <vt:lpstr>Arial</vt:lpstr>
      <vt:lpstr>Calibri</vt:lpstr>
      <vt:lpstr>Calisto MT</vt:lpstr>
      <vt:lpstr>Constantia</vt:lpstr>
      <vt:lpstr>Engravers MT</vt:lpstr>
      <vt:lpstr>Georgia</vt:lpstr>
      <vt:lpstr>Perpetua Titling MT</vt:lpstr>
      <vt:lpstr>Tahoma</vt:lpstr>
      <vt:lpstr>Times New Roman</vt:lpstr>
      <vt:lpstr>Verdana</vt:lpstr>
      <vt:lpstr>Webdings</vt:lpstr>
      <vt:lpstr>Wingdings</vt:lpstr>
      <vt:lpstr>Precedente</vt:lpstr>
      <vt:lpstr>Presentazione standard di PowerPoint</vt:lpstr>
      <vt:lpstr>The European Union</vt:lpstr>
      <vt:lpstr>THE IDEA OF EU</vt:lpstr>
      <vt:lpstr>IDEA OF EU</vt:lpstr>
      <vt:lpstr>STATO SOVRANO</vt:lpstr>
      <vt:lpstr>EUROPEAN UNION</vt:lpstr>
      <vt:lpstr>unione eUROPEA</vt:lpstr>
      <vt:lpstr>Presentazione standard di PowerPoint</vt:lpstr>
      <vt:lpstr>unione eUROPEA</vt:lpstr>
      <vt:lpstr>            Founders</vt:lpstr>
      <vt:lpstr>FIRST STEP</vt:lpstr>
      <vt:lpstr>SECOND STEP</vt:lpstr>
      <vt:lpstr>1957</vt:lpstr>
      <vt:lpstr>EURATOM</vt:lpstr>
      <vt:lpstr>Third, forth, fifth steps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enlargment</vt:lpstr>
      <vt:lpstr>Sixth step</vt:lpstr>
      <vt:lpstr>Seventh STEP</vt:lpstr>
      <vt:lpstr>Presentazione standard di PowerPoint</vt:lpstr>
      <vt:lpstr>Presentazione standard di PowerPoint</vt:lpstr>
      <vt:lpstr>EIGHTH and NINTH STEPS</vt:lpstr>
      <vt:lpstr>Presentazione standard di PowerPoint</vt:lpstr>
      <vt:lpstr>FROM 1957 TO 2007</vt:lpstr>
      <vt:lpstr>Presentazione standard di PowerPoint</vt:lpstr>
      <vt:lpstr>The PROCESS TO THE treaty of lisbon</vt:lpstr>
      <vt:lpstr>Tenth step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Selling an Idea or a Product</dc:title>
  <dc:creator>simone manuela</dc:creator>
  <cp:lastModifiedBy>doriana mirashi</cp:lastModifiedBy>
  <cp:revision>696</cp:revision>
  <cp:lastPrinted>2005-12-16T03:48:59Z</cp:lastPrinted>
  <dcterms:created xsi:type="dcterms:W3CDTF">1904-01-01T00:00:00Z</dcterms:created>
  <dcterms:modified xsi:type="dcterms:W3CDTF">2023-03-01T22:35:24Z</dcterms:modified>
</cp:coreProperties>
</file>