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64" r:id="rId11"/>
    <p:sldId id="270" r:id="rId12"/>
    <p:sldId id="271" r:id="rId13"/>
    <p:sldId id="265" r:id="rId14"/>
    <p:sldId id="267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170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137529-283E-0D49-829C-8884702E9244}" type="datetimeFigureOut">
              <a:rPr lang="en-US" smtClean="0"/>
              <a:t>9/22/15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AB8E58-BD47-A744-BC9A-21E3AD6F62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36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1A42D-3A8D-044A-A21C-47007E247B7C}" type="datetimeFigureOut">
              <a:rPr lang="en-US" smtClean="0"/>
              <a:t>9/22/15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668A3-4220-504A-984F-249804F49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62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1A42D-3A8D-044A-A21C-47007E247B7C}" type="datetimeFigureOut">
              <a:rPr lang="en-US" smtClean="0"/>
              <a:t>9/22/15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668A3-4220-504A-984F-249804F49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763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1A42D-3A8D-044A-A21C-47007E247B7C}" type="datetimeFigureOut">
              <a:rPr lang="en-US" smtClean="0"/>
              <a:t>9/22/15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668A3-4220-504A-984F-249804F49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911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1A42D-3A8D-044A-A21C-47007E247B7C}" type="datetimeFigureOut">
              <a:rPr lang="en-US" smtClean="0"/>
              <a:t>9/22/15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668A3-4220-504A-984F-249804F49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150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1A42D-3A8D-044A-A21C-47007E247B7C}" type="datetimeFigureOut">
              <a:rPr lang="en-US" smtClean="0"/>
              <a:t>9/22/15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668A3-4220-504A-984F-249804F49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522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1A42D-3A8D-044A-A21C-47007E247B7C}" type="datetimeFigureOut">
              <a:rPr lang="en-US" smtClean="0"/>
              <a:t>9/22/15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668A3-4220-504A-984F-249804F49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239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1A42D-3A8D-044A-A21C-47007E247B7C}" type="datetimeFigureOut">
              <a:rPr lang="en-US" smtClean="0"/>
              <a:t>9/22/15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668A3-4220-504A-984F-249804F49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504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1A42D-3A8D-044A-A21C-47007E247B7C}" type="datetimeFigureOut">
              <a:rPr lang="en-US" smtClean="0"/>
              <a:t>9/22/15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668A3-4220-504A-984F-249804F49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921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1A42D-3A8D-044A-A21C-47007E247B7C}" type="datetimeFigureOut">
              <a:rPr lang="en-US" smtClean="0"/>
              <a:t>9/22/15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668A3-4220-504A-984F-249804F49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754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1A42D-3A8D-044A-A21C-47007E247B7C}" type="datetimeFigureOut">
              <a:rPr lang="en-US" smtClean="0"/>
              <a:t>9/22/15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668A3-4220-504A-984F-249804F49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121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1A42D-3A8D-044A-A21C-47007E247B7C}" type="datetimeFigureOut">
              <a:rPr lang="en-US" smtClean="0"/>
              <a:t>9/22/15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668A3-4220-504A-984F-249804F49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7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1A42D-3A8D-044A-A21C-47007E247B7C}" type="datetimeFigureOut">
              <a:rPr lang="en-US" smtClean="0"/>
              <a:t>9/22/15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D668A3-4220-504A-984F-249804F496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189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atella@uniroma2.it" TargetMode="External"/><Relationship Id="rId3" Type="http://schemas.openxmlformats.org/officeDocument/2006/relationships/hyperlink" Target="mailto:gloria.dicaprera@yahoo.it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economia.uniroma2.it/dida/login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Macroeconomia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CLEMIF – 2015-16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95646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68798"/>
            <a:ext cx="8229600" cy="1117508"/>
          </a:xfrm>
        </p:spPr>
        <p:txBody>
          <a:bodyPr>
            <a:noAutofit/>
          </a:bodyPr>
          <a:lstStyle/>
          <a:p>
            <a:r>
              <a:rPr lang="en-US" sz="3600" dirty="0" smtClean="0"/>
              <a:t>I TEMI AFFRONTATI </a:t>
            </a:r>
            <a:br>
              <a:rPr lang="en-US" sz="3600" dirty="0" smtClean="0"/>
            </a:br>
            <a:r>
              <a:rPr lang="en-US" sz="3600" dirty="0" smtClean="0"/>
              <a:t>E I RICHIAMI AI FATTI QUOTIDIANI</a:t>
            </a:r>
            <a:endParaRPr lang="en-US" sz="3600" dirty="0"/>
          </a:p>
        </p:txBody>
      </p:sp>
      <p:pic>
        <p:nvPicPr>
          <p:cNvPr id="3" name="Picture 2" descr="Screen Shot 2015-09-21 at 12.09.3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957" y="1286306"/>
            <a:ext cx="6584728" cy="5571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289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760" y="404664"/>
            <a:ext cx="8350696" cy="589186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definizione</a:t>
            </a:r>
            <a:r>
              <a:rPr lang="en-US" dirty="0" smtClean="0"/>
              <a:t> di </a:t>
            </a:r>
            <a:r>
              <a:rPr lang="en-US" dirty="0" err="1" smtClean="0"/>
              <a:t>macroeconomia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484784"/>
            <a:ext cx="7770813" cy="480992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La </a:t>
            </a:r>
            <a:r>
              <a:rPr lang="en-US" dirty="0" err="1"/>
              <a:t>teoria</a:t>
            </a:r>
            <a:r>
              <a:rPr lang="en-US" dirty="0"/>
              <a:t> </a:t>
            </a:r>
            <a:r>
              <a:rPr lang="en-US" dirty="0" err="1"/>
              <a:t>economica</a:t>
            </a:r>
            <a:r>
              <a:rPr lang="en-US" dirty="0"/>
              <a:t> non </a:t>
            </a:r>
            <a:r>
              <a:rPr lang="en-US" dirty="0" err="1"/>
              <a:t>fornisce</a:t>
            </a:r>
            <a:r>
              <a:rPr lang="en-US" dirty="0"/>
              <a:t> un </a:t>
            </a:r>
            <a:r>
              <a:rPr lang="en-US" dirty="0" err="1"/>
              <a:t>corpo</a:t>
            </a:r>
            <a:r>
              <a:rPr lang="en-US" dirty="0"/>
              <a:t> di </a:t>
            </a:r>
            <a:r>
              <a:rPr lang="en-US" dirty="0" err="1"/>
              <a:t>conclusioni</a:t>
            </a:r>
            <a:r>
              <a:rPr lang="en-US" dirty="0"/>
              <a:t> </a:t>
            </a:r>
            <a:r>
              <a:rPr lang="en-US" dirty="0" smtClean="0"/>
              <a:t>consolidate, </a:t>
            </a:r>
            <a:r>
              <a:rPr lang="en-US" dirty="0" err="1" smtClean="0"/>
              <a:t>immediatamente</a:t>
            </a:r>
            <a:r>
              <a:rPr lang="en-US" dirty="0" smtClean="0"/>
              <a:t> </a:t>
            </a:r>
            <a:r>
              <a:rPr lang="en-US" dirty="0" err="1" smtClean="0"/>
              <a:t>utilizzabili</a:t>
            </a:r>
            <a:r>
              <a:rPr lang="en-US" dirty="0" smtClean="0"/>
              <a:t> </a:t>
            </a:r>
            <a:r>
              <a:rPr lang="en-US" dirty="0" err="1" smtClean="0"/>
              <a:t>ai</a:t>
            </a:r>
            <a:r>
              <a:rPr lang="en-US" dirty="0" smtClean="0"/>
              <a:t> </a:t>
            </a:r>
            <a:r>
              <a:rPr lang="en-US" dirty="0" err="1" smtClean="0"/>
              <a:t>fini</a:t>
            </a:r>
            <a:r>
              <a:rPr lang="en-US" dirty="0" smtClean="0"/>
              <a:t> </a:t>
            </a:r>
            <a:r>
              <a:rPr lang="en-US" dirty="0" err="1" smtClean="0"/>
              <a:t>della</a:t>
            </a:r>
            <a:r>
              <a:rPr lang="en-US" dirty="0" smtClean="0"/>
              <a:t> </a:t>
            </a:r>
            <a:r>
              <a:rPr lang="en-US" dirty="0" err="1" smtClean="0"/>
              <a:t>politica</a:t>
            </a:r>
            <a:r>
              <a:rPr lang="en-US" dirty="0" smtClean="0"/>
              <a:t> </a:t>
            </a:r>
            <a:r>
              <a:rPr lang="en-US" dirty="0" err="1" smtClean="0"/>
              <a:t>economica</a:t>
            </a:r>
            <a:r>
              <a:rPr lang="en-US" dirty="0" smtClean="0"/>
              <a:t>. </a:t>
            </a:r>
            <a:r>
              <a:rPr lang="en-US" dirty="0" err="1" smtClean="0"/>
              <a:t>Essa</a:t>
            </a:r>
            <a:r>
              <a:rPr lang="en-US" dirty="0" smtClean="0"/>
              <a:t> </a:t>
            </a:r>
            <a:r>
              <a:rPr lang="en-US" dirty="0"/>
              <a:t>è un </a:t>
            </a:r>
            <a:r>
              <a:rPr lang="en-US" dirty="0" err="1"/>
              <a:t>metodo</a:t>
            </a:r>
            <a:r>
              <a:rPr lang="en-US" dirty="0"/>
              <a:t> </a:t>
            </a:r>
            <a:r>
              <a:rPr lang="en-US" dirty="0" err="1"/>
              <a:t>piu</a:t>
            </a:r>
            <a:r>
              <a:rPr lang="en-US" dirty="0"/>
              <a:t>̀ </a:t>
            </a:r>
            <a:r>
              <a:rPr lang="en-US" dirty="0" err="1"/>
              <a:t>che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dottrina</a:t>
            </a:r>
            <a:r>
              <a:rPr lang="en-US" dirty="0"/>
              <a:t>, un </a:t>
            </a:r>
            <a:r>
              <a:rPr lang="en-US" dirty="0" err="1"/>
              <a:t>apparato</a:t>
            </a:r>
            <a:r>
              <a:rPr lang="en-US" dirty="0"/>
              <a:t> </a:t>
            </a:r>
            <a:r>
              <a:rPr lang="en-US" dirty="0" err="1" smtClean="0"/>
              <a:t>mentale</a:t>
            </a:r>
            <a:r>
              <a:rPr lang="en-US" dirty="0" smtClean="0"/>
              <a:t>, un </a:t>
            </a:r>
            <a:r>
              <a:rPr lang="en-US" dirty="0" err="1" smtClean="0"/>
              <a:t>modo</a:t>
            </a:r>
            <a:r>
              <a:rPr lang="en-US" dirty="0" smtClean="0"/>
              <a:t> di </a:t>
            </a:r>
            <a:r>
              <a:rPr lang="en-US" dirty="0" err="1" smtClean="0"/>
              <a:t>ragionare</a:t>
            </a:r>
            <a:r>
              <a:rPr lang="en-US" dirty="0" smtClean="0"/>
              <a:t> </a:t>
            </a:r>
            <a:r>
              <a:rPr lang="en-US" dirty="0" err="1" smtClean="0"/>
              <a:t>che</a:t>
            </a:r>
            <a:r>
              <a:rPr lang="en-US" dirty="0" smtClean="0"/>
              <a:t> </a:t>
            </a:r>
            <a:r>
              <a:rPr lang="en-US" dirty="0" err="1" smtClean="0"/>
              <a:t>aiuta</a:t>
            </a:r>
            <a:r>
              <a:rPr lang="en-US" dirty="0" smtClean="0"/>
              <a:t> </a:t>
            </a:r>
            <a:r>
              <a:rPr lang="en-US" dirty="0"/>
              <a:t>chi la </a:t>
            </a:r>
            <a:r>
              <a:rPr lang="en-US" dirty="0" err="1"/>
              <a:t>possiede</a:t>
            </a:r>
            <a:r>
              <a:rPr lang="en-US" dirty="0"/>
              <a:t> a </a:t>
            </a:r>
            <a:r>
              <a:rPr lang="en-US" dirty="0" err="1"/>
              <a:t>trarre</a:t>
            </a:r>
            <a:r>
              <a:rPr lang="en-US" dirty="0"/>
              <a:t> </a:t>
            </a:r>
            <a:r>
              <a:rPr lang="en-US" dirty="0" err="1"/>
              <a:t>corrette</a:t>
            </a:r>
            <a:r>
              <a:rPr lang="en-US" dirty="0"/>
              <a:t> </a:t>
            </a:r>
            <a:r>
              <a:rPr lang="en-US" dirty="0" err="1"/>
              <a:t>conclusioni</a:t>
            </a:r>
            <a:r>
              <a:rPr lang="en-US" dirty="0"/>
              <a:t>. </a:t>
            </a:r>
            <a:endParaRPr lang="en-US" dirty="0" smtClean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b="1" dirty="0" smtClean="0"/>
              <a:t>John Maynard Keynes</a:t>
            </a:r>
          </a:p>
        </p:txBody>
      </p:sp>
    </p:spTree>
    <p:extLst>
      <p:ext uri="{BB962C8B-B14F-4D97-AF65-F5344CB8AC3E}">
        <p14:creationId xmlns:p14="http://schemas.microsoft.com/office/powerpoint/2010/main" val="29834172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2298"/>
            <a:ext cx="8229600" cy="595341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Obiettivi</a:t>
            </a:r>
            <a:r>
              <a:rPr lang="en-US" dirty="0" smtClean="0"/>
              <a:t> </a:t>
            </a:r>
            <a:r>
              <a:rPr lang="en-US" dirty="0" err="1" smtClean="0"/>
              <a:t>dell’economia</a:t>
            </a:r>
            <a:r>
              <a:rPr lang="en-US" dirty="0" smtClean="0"/>
              <a:t> </a:t>
            </a:r>
            <a:r>
              <a:rPr lang="en-US" dirty="0" err="1" smtClean="0"/>
              <a:t>politica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31926"/>
            <a:ext cx="8229600" cy="5094238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US" sz="4400" dirty="0" smtClean="0"/>
              <a:t>Un “…</a:t>
            </a:r>
            <a:r>
              <a:rPr lang="en-US" sz="4400" dirty="0" err="1" smtClean="0"/>
              <a:t>obiettivo</a:t>
            </a:r>
            <a:r>
              <a:rPr lang="en-US" sz="4400" dirty="0" smtClean="0"/>
              <a:t> </a:t>
            </a:r>
            <a:r>
              <a:rPr lang="en-US" sz="4400" dirty="0"/>
              <a:t>è </a:t>
            </a:r>
            <a:r>
              <a:rPr lang="en-US" sz="4400" dirty="0" err="1"/>
              <a:t>quello</a:t>
            </a:r>
            <a:r>
              <a:rPr lang="en-US" sz="4400" dirty="0"/>
              <a:t> di far </a:t>
            </a:r>
            <a:r>
              <a:rPr lang="en-US" sz="4400" dirty="0" err="1"/>
              <a:t>si</a:t>
            </a:r>
            <a:r>
              <a:rPr lang="en-US" sz="4400" dirty="0"/>
              <a:t>̀ </a:t>
            </a:r>
            <a:r>
              <a:rPr lang="en-US" sz="4400" dirty="0" err="1"/>
              <a:t>che</a:t>
            </a:r>
            <a:r>
              <a:rPr lang="en-US" sz="4400" dirty="0"/>
              <a:t> lo studio </a:t>
            </a:r>
            <a:r>
              <a:rPr lang="en-US" sz="4400" dirty="0" err="1"/>
              <a:t>dell'economia</a:t>
            </a:r>
            <a:r>
              <a:rPr lang="en-US" sz="4400" dirty="0"/>
              <a:t> </a:t>
            </a:r>
            <a:r>
              <a:rPr lang="en-US" sz="4400" dirty="0" err="1"/>
              <a:t>concorra</a:t>
            </a:r>
            <a:r>
              <a:rPr lang="en-US" sz="4400" dirty="0"/>
              <a:t> al </a:t>
            </a:r>
            <a:r>
              <a:rPr lang="en-US" sz="4400" dirty="0" err="1"/>
              <a:t>processo</a:t>
            </a:r>
            <a:r>
              <a:rPr lang="en-US" sz="4400" dirty="0"/>
              <a:t> di </a:t>
            </a:r>
            <a:r>
              <a:rPr lang="en-US" sz="4400" dirty="0" err="1"/>
              <a:t>maturazione</a:t>
            </a:r>
            <a:r>
              <a:rPr lang="en-US" sz="4400" dirty="0"/>
              <a:t> </a:t>
            </a:r>
            <a:r>
              <a:rPr lang="en-US" sz="4400" dirty="0" err="1"/>
              <a:t>dello</a:t>
            </a:r>
            <a:r>
              <a:rPr lang="en-US" sz="4400" dirty="0"/>
              <a:t> </a:t>
            </a:r>
            <a:r>
              <a:rPr lang="en-US" sz="4400" dirty="0" err="1"/>
              <a:t>studente</a:t>
            </a:r>
            <a:r>
              <a:rPr lang="en-US" sz="4400" dirty="0"/>
              <a:t> in </a:t>
            </a:r>
            <a:r>
              <a:rPr lang="en-US" sz="4400" dirty="0" err="1"/>
              <a:t>quanto</a:t>
            </a:r>
            <a:r>
              <a:rPr lang="en-US" sz="4400" dirty="0"/>
              <a:t> </a:t>
            </a:r>
            <a:r>
              <a:rPr lang="en-US" sz="4400" dirty="0" err="1"/>
              <a:t>cittadino</a:t>
            </a:r>
            <a:r>
              <a:rPr lang="en-US" sz="4400" dirty="0"/>
              <a:t>. </a:t>
            </a:r>
            <a:r>
              <a:rPr lang="en-US" sz="4400" dirty="0" err="1"/>
              <a:t>Attraverso</a:t>
            </a:r>
            <a:r>
              <a:rPr lang="en-US" sz="4400" dirty="0"/>
              <a:t> la </a:t>
            </a:r>
            <a:r>
              <a:rPr lang="en-US" sz="4400" dirty="0" err="1"/>
              <a:t>comprensione</a:t>
            </a:r>
            <a:r>
              <a:rPr lang="en-US" sz="4400" dirty="0"/>
              <a:t> </a:t>
            </a:r>
            <a:r>
              <a:rPr lang="en-US" sz="4400" dirty="0" err="1"/>
              <a:t>della</a:t>
            </a:r>
            <a:r>
              <a:rPr lang="en-US" sz="4400" dirty="0"/>
              <a:t> </a:t>
            </a:r>
            <a:r>
              <a:rPr lang="en-US" sz="4400" dirty="0" err="1"/>
              <a:t>natura</a:t>
            </a:r>
            <a:r>
              <a:rPr lang="en-US" sz="4400" dirty="0"/>
              <a:t> </a:t>
            </a:r>
            <a:r>
              <a:rPr lang="en-US" sz="4400" dirty="0" err="1"/>
              <a:t>il</a:t>
            </a:r>
            <a:r>
              <a:rPr lang="en-US" sz="4400" dirty="0"/>
              <a:t> </a:t>
            </a:r>
            <a:r>
              <a:rPr lang="en-US" sz="4400" dirty="0" err="1"/>
              <a:t>piu</a:t>
            </a:r>
            <a:r>
              <a:rPr lang="en-US" sz="4400" dirty="0"/>
              <a:t>̀ </a:t>
            </a:r>
            <a:r>
              <a:rPr lang="en-US" sz="4400" dirty="0" err="1"/>
              <a:t>delle</a:t>
            </a:r>
            <a:r>
              <a:rPr lang="en-US" sz="4400" dirty="0"/>
              <a:t> volte </a:t>
            </a:r>
            <a:r>
              <a:rPr lang="en-US" sz="4400" dirty="0" err="1"/>
              <a:t>strategica</a:t>
            </a:r>
            <a:r>
              <a:rPr lang="en-US" sz="4400" dirty="0"/>
              <a:t> </a:t>
            </a:r>
            <a:r>
              <a:rPr lang="en-US" sz="4400" dirty="0" err="1"/>
              <a:t>delle</a:t>
            </a:r>
            <a:r>
              <a:rPr lang="en-US" sz="4400" dirty="0"/>
              <a:t> </a:t>
            </a:r>
            <a:r>
              <a:rPr lang="en-US" sz="4400" dirty="0" err="1"/>
              <a:t>decisioni</a:t>
            </a:r>
            <a:r>
              <a:rPr lang="en-US" sz="4400" dirty="0"/>
              <a:t> </a:t>
            </a:r>
            <a:r>
              <a:rPr lang="en-US" sz="4400" dirty="0" err="1"/>
              <a:t>economiche</a:t>
            </a:r>
            <a:r>
              <a:rPr lang="en-US" sz="4400" dirty="0"/>
              <a:t> e del </a:t>
            </a:r>
            <a:r>
              <a:rPr lang="en-US" sz="4400" dirty="0" err="1"/>
              <a:t>carattere</a:t>
            </a:r>
            <a:r>
              <a:rPr lang="en-US" sz="4400" dirty="0"/>
              <a:t> </a:t>
            </a:r>
            <a:r>
              <a:rPr lang="en-US" sz="4400" dirty="0" err="1"/>
              <a:t>inerentemente</a:t>
            </a:r>
            <a:r>
              <a:rPr lang="en-US" sz="4400" dirty="0"/>
              <a:t> "politico" </a:t>
            </a:r>
            <a:r>
              <a:rPr lang="en-US" sz="4400" dirty="0" err="1"/>
              <a:t>delle</a:t>
            </a:r>
            <a:r>
              <a:rPr lang="en-US" sz="4400" dirty="0"/>
              <a:t> </a:t>
            </a:r>
            <a:r>
              <a:rPr lang="en-US" sz="4400" dirty="0" err="1"/>
              <a:t>stesse</a:t>
            </a:r>
            <a:r>
              <a:rPr lang="en-US" sz="4400" dirty="0"/>
              <a:t>, </a:t>
            </a:r>
            <a:r>
              <a:rPr lang="en-US" sz="4400" dirty="0" err="1"/>
              <a:t>il</a:t>
            </a:r>
            <a:r>
              <a:rPr lang="en-US" sz="4400" dirty="0"/>
              <a:t> </a:t>
            </a:r>
            <a:r>
              <a:rPr lang="en-US" sz="4400" dirty="0" err="1"/>
              <a:t>giovane</a:t>
            </a:r>
            <a:r>
              <a:rPr lang="en-US" sz="4400" dirty="0"/>
              <a:t> </a:t>
            </a:r>
            <a:r>
              <a:rPr lang="en-US" sz="4400" dirty="0" err="1"/>
              <a:t>acquista</a:t>
            </a:r>
            <a:r>
              <a:rPr lang="en-US" sz="4400" dirty="0"/>
              <a:t> </a:t>
            </a:r>
            <a:r>
              <a:rPr lang="en-US" sz="4400" dirty="0" err="1"/>
              <a:t>coscienza</a:t>
            </a:r>
            <a:r>
              <a:rPr lang="en-US" sz="4400" dirty="0"/>
              <a:t> del </a:t>
            </a:r>
            <a:r>
              <a:rPr lang="en-US" sz="4400" dirty="0" err="1"/>
              <a:t>fatto</a:t>
            </a:r>
            <a:r>
              <a:rPr lang="en-US" sz="4400" dirty="0"/>
              <a:t> </a:t>
            </a:r>
            <a:r>
              <a:rPr lang="en-US" sz="4400" dirty="0" err="1"/>
              <a:t>che</a:t>
            </a:r>
            <a:r>
              <a:rPr lang="en-US" sz="4400" dirty="0"/>
              <a:t> </a:t>
            </a:r>
            <a:r>
              <a:rPr lang="en-US" sz="4400" dirty="0" err="1"/>
              <a:t>l'assetto</a:t>
            </a:r>
            <a:r>
              <a:rPr lang="en-US" sz="4400" dirty="0"/>
              <a:t> </a:t>
            </a:r>
            <a:r>
              <a:rPr lang="en-US" sz="4400" dirty="0" err="1"/>
              <a:t>economico-istituzionale</a:t>
            </a:r>
            <a:r>
              <a:rPr lang="en-US" sz="4400" dirty="0"/>
              <a:t> </a:t>
            </a:r>
            <a:r>
              <a:rPr lang="en-US" sz="4400" dirty="0" err="1"/>
              <a:t>della</a:t>
            </a:r>
            <a:r>
              <a:rPr lang="en-US" sz="4400" dirty="0"/>
              <a:t> </a:t>
            </a:r>
            <a:r>
              <a:rPr lang="en-US" sz="4400" dirty="0" err="1"/>
              <a:t>societa</a:t>
            </a:r>
            <a:r>
              <a:rPr lang="en-US" sz="4400" dirty="0"/>
              <a:t>̀ in cui vive - la </a:t>
            </a:r>
            <a:r>
              <a:rPr lang="en-US" sz="4400" dirty="0" err="1"/>
              <a:t>cosiddetta</a:t>
            </a:r>
            <a:r>
              <a:rPr lang="en-US" sz="4400" dirty="0"/>
              <a:t> </a:t>
            </a:r>
            <a:r>
              <a:rPr lang="en-US" sz="4400" dirty="0" err="1"/>
              <a:t>costituzione</a:t>
            </a:r>
            <a:r>
              <a:rPr lang="en-US" sz="4400" dirty="0"/>
              <a:t> </a:t>
            </a:r>
            <a:r>
              <a:rPr lang="en-US" sz="4400" dirty="0" err="1"/>
              <a:t>economica</a:t>
            </a:r>
            <a:r>
              <a:rPr lang="en-US" sz="4400" dirty="0"/>
              <a:t> - non è un </a:t>
            </a:r>
            <a:r>
              <a:rPr lang="en-US" sz="4400" dirty="0" err="1"/>
              <a:t>dato</a:t>
            </a:r>
            <a:r>
              <a:rPr lang="en-US" sz="4400" dirty="0"/>
              <a:t> di </a:t>
            </a:r>
            <a:r>
              <a:rPr lang="en-US" sz="4400" dirty="0" err="1"/>
              <a:t>natura</a:t>
            </a:r>
            <a:r>
              <a:rPr lang="en-US" sz="4400" dirty="0"/>
              <a:t> </a:t>
            </a:r>
            <a:r>
              <a:rPr lang="en-US" sz="4400" dirty="0" err="1"/>
              <a:t>permanente</a:t>
            </a:r>
            <a:r>
              <a:rPr lang="en-US" sz="4400" dirty="0"/>
              <a:t> e </a:t>
            </a:r>
            <a:r>
              <a:rPr lang="en-US" sz="4400" dirty="0" err="1"/>
              <a:t>dunque</a:t>
            </a:r>
            <a:r>
              <a:rPr lang="en-US" sz="4400" dirty="0"/>
              <a:t> </a:t>
            </a:r>
            <a:r>
              <a:rPr lang="en-US" sz="4400" dirty="0" err="1"/>
              <a:t>immodificabile</a:t>
            </a:r>
            <a:r>
              <a:rPr lang="en-US" sz="4400" dirty="0"/>
              <a:t>. Al </a:t>
            </a:r>
            <a:r>
              <a:rPr lang="en-US" sz="4400" dirty="0" err="1"/>
              <a:t>contrario</a:t>
            </a:r>
            <a:r>
              <a:rPr lang="en-US" sz="4400" dirty="0"/>
              <a:t>, </a:t>
            </a:r>
            <a:r>
              <a:rPr lang="en-US" sz="4400" dirty="0" err="1"/>
              <a:t>esso</a:t>
            </a:r>
            <a:r>
              <a:rPr lang="en-US" sz="4400" dirty="0"/>
              <a:t> è opera </a:t>
            </a:r>
            <a:r>
              <a:rPr lang="en-US" sz="4400" dirty="0" err="1"/>
              <a:t>dell'uomo</a:t>
            </a:r>
            <a:r>
              <a:rPr lang="en-US" sz="4400" dirty="0"/>
              <a:t> e, in </a:t>
            </a:r>
            <a:r>
              <a:rPr lang="en-US" sz="4400" dirty="0" err="1"/>
              <a:t>quanto</a:t>
            </a:r>
            <a:r>
              <a:rPr lang="en-US" sz="4400" dirty="0"/>
              <a:t> tale, </a:t>
            </a:r>
            <a:r>
              <a:rPr lang="en-US" sz="4400" dirty="0" err="1"/>
              <a:t>puo</a:t>
            </a:r>
            <a:r>
              <a:rPr lang="en-US" sz="4400" dirty="0"/>
              <a:t>̀ </a:t>
            </a:r>
            <a:r>
              <a:rPr lang="en-US" sz="4400" dirty="0" err="1"/>
              <a:t>essere</a:t>
            </a:r>
            <a:r>
              <a:rPr lang="en-US" sz="4400" dirty="0"/>
              <a:t> </a:t>
            </a:r>
            <a:r>
              <a:rPr lang="en-US" sz="4400" dirty="0" err="1"/>
              <a:t>cambiato</a:t>
            </a:r>
            <a:r>
              <a:rPr lang="en-US" sz="4400" dirty="0"/>
              <a:t> o </a:t>
            </a:r>
            <a:r>
              <a:rPr lang="en-US" sz="4400" dirty="0" err="1"/>
              <a:t>corretto</a:t>
            </a:r>
            <a:r>
              <a:rPr lang="en-US" sz="4400" dirty="0"/>
              <a:t> per </a:t>
            </a:r>
            <a:r>
              <a:rPr lang="en-US" sz="4400" dirty="0" err="1"/>
              <a:t>il</a:t>
            </a:r>
            <a:r>
              <a:rPr lang="en-US" sz="4400" dirty="0"/>
              <a:t> </a:t>
            </a:r>
            <a:r>
              <a:rPr lang="en-US" sz="4400" dirty="0" err="1"/>
              <a:t>meglio</a:t>
            </a:r>
            <a:r>
              <a:rPr lang="en-US" sz="4400" dirty="0"/>
              <a:t>. E' un </a:t>
            </a:r>
            <a:r>
              <a:rPr lang="en-US" sz="4400" dirty="0" err="1"/>
              <a:t>fatto</a:t>
            </a:r>
            <a:r>
              <a:rPr lang="en-US" sz="4400" dirty="0"/>
              <a:t>, </a:t>
            </a:r>
            <a:r>
              <a:rPr lang="en-US" sz="4400" dirty="0" err="1"/>
              <a:t>ormai</a:t>
            </a:r>
            <a:r>
              <a:rPr lang="en-US" sz="4400" dirty="0"/>
              <a:t> sotto </a:t>
            </a:r>
            <a:r>
              <a:rPr lang="en-US" sz="4400" dirty="0" err="1"/>
              <a:t>gli</a:t>
            </a:r>
            <a:r>
              <a:rPr lang="en-US" sz="4400" dirty="0"/>
              <a:t> </a:t>
            </a:r>
            <a:r>
              <a:rPr lang="en-US" sz="4400" dirty="0" err="1"/>
              <a:t>occhi</a:t>
            </a:r>
            <a:r>
              <a:rPr lang="en-US" sz="4400" dirty="0"/>
              <a:t> di </a:t>
            </a:r>
            <a:r>
              <a:rPr lang="en-US" sz="4400" dirty="0" err="1"/>
              <a:t>tutti</a:t>
            </a:r>
            <a:r>
              <a:rPr lang="en-US" sz="4400" dirty="0"/>
              <a:t>, </a:t>
            </a:r>
            <a:r>
              <a:rPr lang="en-US" sz="4400" dirty="0" err="1"/>
              <a:t>che</a:t>
            </a:r>
            <a:r>
              <a:rPr lang="en-US" sz="4400" dirty="0"/>
              <a:t> </a:t>
            </a:r>
            <a:r>
              <a:rPr lang="en-US" sz="4400" dirty="0" err="1"/>
              <a:t>il</a:t>
            </a:r>
            <a:r>
              <a:rPr lang="en-US" sz="4400" dirty="0"/>
              <a:t> </a:t>
            </a:r>
            <a:r>
              <a:rPr lang="en-US" sz="4400" dirty="0" err="1"/>
              <a:t>cittadino</a:t>
            </a:r>
            <a:r>
              <a:rPr lang="en-US" sz="4400" dirty="0"/>
              <a:t>, </a:t>
            </a:r>
            <a:r>
              <a:rPr lang="en-US" sz="4400" dirty="0" err="1"/>
              <a:t>soprattutto</a:t>
            </a:r>
            <a:r>
              <a:rPr lang="en-US" sz="4400" dirty="0"/>
              <a:t> se </a:t>
            </a:r>
            <a:r>
              <a:rPr lang="en-US" sz="4400" dirty="0" err="1"/>
              <a:t>giovane</a:t>
            </a:r>
            <a:r>
              <a:rPr lang="en-US" sz="4400" dirty="0"/>
              <a:t>, vive in un </a:t>
            </a:r>
            <a:r>
              <a:rPr lang="en-US" sz="4400" dirty="0" err="1"/>
              <a:t>mondo</a:t>
            </a:r>
            <a:r>
              <a:rPr lang="en-US" sz="4400" dirty="0"/>
              <a:t> </a:t>
            </a:r>
            <a:r>
              <a:rPr lang="en-US" sz="4400" dirty="0" err="1"/>
              <a:t>saturo</a:t>
            </a:r>
            <a:r>
              <a:rPr lang="en-US" sz="4400" dirty="0"/>
              <a:t> di "</a:t>
            </a:r>
            <a:r>
              <a:rPr lang="en-US" sz="4400" dirty="0" err="1"/>
              <a:t>rumori</a:t>
            </a:r>
            <a:r>
              <a:rPr lang="en-US" sz="4400" dirty="0"/>
              <a:t> </a:t>
            </a:r>
            <a:r>
              <a:rPr lang="en-US" sz="4400" dirty="0" err="1"/>
              <a:t>economici</a:t>
            </a:r>
            <a:r>
              <a:rPr lang="en-US" sz="4400" dirty="0"/>
              <a:t>", </a:t>
            </a:r>
            <a:r>
              <a:rPr lang="en-US" sz="4400" dirty="0" err="1"/>
              <a:t>che</a:t>
            </a:r>
            <a:r>
              <a:rPr lang="en-US" sz="4400" dirty="0"/>
              <a:t> </a:t>
            </a:r>
            <a:r>
              <a:rPr lang="en-US" sz="4400" dirty="0" err="1"/>
              <a:t>anziche</a:t>
            </a:r>
            <a:r>
              <a:rPr lang="en-US" sz="4400" dirty="0"/>
              <a:t>́ </a:t>
            </a:r>
            <a:r>
              <a:rPr lang="en-US" sz="4400" dirty="0" err="1"/>
              <a:t>educarlo</a:t>
            </a:r>
            <a:r>
              <a:rPr lang="en-US" sz="4400" dirty="0"/>
              <a:t> lo </a:t>
            </a:r>
            <a:r>
              <a:rPr lang="en-US" sz="4400" dirty="0" err="1"/>
              <a:t>sbalordiscono</a:t>
            </a:r>
            <a:r>
              <a:rPr lang="en-US" sz="4400" dirty="0"/>
              <a:t>. La </a:t>
            </a:r>
            <a:r>
              <a:rPr lang="en-US" sz="4400" dirty="0" err="1"/>
              <a:t>sua</a:t>
            </a:r>
            <a:r>
              <a:rPr lang="en-US" sz="4400" dirty="0"/>
              <a:t> </a:t>
            </a:r>
            <a:r>
              <a:rPr lang="en-US" sz="4400" dirty="0" err="1"/>
              <a:t>autonomia</a:t>
            </a:r>
            <a:r>
              <a:rPr lang="en-US" sz="4400" dirty="0"/>
              <a:t> </a:t>
            </a:r>
            <a:r>
              <a:rPr lang="en-US" sz="4400" dirty="0" err="1"/>
              <a:t>intellettuale</a:t>
            </a:r>
            <a:r>
              <a:rPr lang="en-US" sz="4400" dirty="0"/>
              <a:t> è </a:t>
            </a:r>
            <a:r>
              <a:rPr lang="en-US" sz="4400" dirty="0" err="1"/>
              <a:t>paradossalmente</a:t>
            </a:r>
            <a:r>
              <a:rPr lang="en-US" sz="4400" dirty="0"/>
              <a:t> </a:t>
            </a:r>
            <a:r>
              <a:rPr lang="en-US" sz="4400" dirty="0" err="1"/>
              <a:t>messa</a:t>
            </a:r>
            <a:r>
              <a:rPr lang="en-US" sz="4400" dirty="0"/>
              <a:t> in </a:t>
            </a:r>
            <a:r>
              <a:rPr lang="en-US" sz="4400" dirty="0" err="1"/>
              <a:t>pericolo</a:t>
            </a:r>
            <a:r>
              <a:rPr lang="en-US" sz="4400" dirty="0"/>
              <a:t> </a:t>
            </a:r>
            <a:r>
              <a:rPr lang="en-US" sz="4400" dirty="0" err="1"/>
              <a:t>proprio</a:t>
            </a:r>
            <a:r>
              <a:rPr lang="en-US" sz="4400" dirty="0"/>
              <a:t> </a:t>
            </a:r>
            <a:r>
              <a:rPr lang="en-US" sz="4400" dirty="0" err="1"/>
              <a:t>dalla</a:t>
            </a:r>
            <a:r>
              <a:rPr lang="en-US" sz="4400" dirty="0"/>
              <a:t> </a:t>
            </a:r>
            <a:r>
              <a:rPr lang="en-US" sz="4400" dirty="0" err="1"/>
              <a:t>facilita</a:t>
            </a:r>
            <a:r>
              <a:rPr lang="en-US" sz="4400" dirty="0"/>
              <a:t>̀ e </a:t>
            </a:r>
            <a:r>
              <a:rPr lang="en-US" sz="4400" dirty="0" err="1"/>
              <a:t>dalla</a:t>
            </a:r>
            <a:r>
              <a:rPr lang="en-US" sz="4400" dirty="0"/>
              <a:t> </a:t>
            </a:r>
            <a:r>
              <a:rPr lang="en-US" sz="4400" dirty="0" err="1"/>
              <a:t>rapidita</a:t>
            </a:r>
            <a:r>
              <a:rPr lang="en-US" sz="4400" dirty="0"/>
              <a:t>̀ di </a:t>
            </a:r>
            <a:r>
              <a:rPr lang="en-US" sz="4400" dirty="0" err="1"/>
              <a:t>circolazione</a:t>
            </a:r>
            <a:r>
              <a:rPr lang="en-US" sz="4400" dirty="0"/>
              <a:t> </a:t>
            </a:r>
            <a:r>
              <a:rPr lang="en-US" sz="4400" dirty="0" err="1"/>
              <a:t>delle</a:t>
            </a:r>
            <a:r>
              <a:rPr lang="en-US" sz="4400" dirty="0"/>
              <a:t> </a:t>
            </a:r>
            <a:r>
              <a:rPr lang="en-US" sz="4400" dirty="0" err="1"/>
              <a:t>informazioni</a:t>
            </a:r>
            <a:r>
              <a:rPr lang="en-US" sz="4400" dirty="0"/>
              <a:t> di </a:t>
            </a:r>
            <a:r>
              <a:rPr lang="en-US" sz="4400" dirty="0" err="1"/>
              <a:t>genere</a:t>
            </a:r>
            <a:r>
              <a:rPr lang="en-US" sz="4400" dirty="0"/>
              <a:t> </a:t>
            </a:r>
            <a:r>
              <a:rPr lang="en-US" sz="4400" dirty="0" err="1"/>
              <a:t>economico</a:t>
            </a:r>
            <a:r>
              <a:rPr lang="en-US" sz="4400" dirty="0"/>
              <a:t>. </a:t>
            </a:r>
            <a:r>
              <a:rPr lang="en-US" sz="4400" dirty="0" err="1"/>
              <a:t>Cio</a:t>
            </a:r>
            <a:r>
              <a:rPr lang="en-US" sz="4400" dirty="0"/>
              <a:t>̀ non </a:t>
            </a:r>
            <a:r>
              <a:rPr lang="en-US" sz="4400" dirty="0" err="1"/>
              <a:t>aiuta</a:t>
            </a:r>
            <a:r>
              <a:rPr lang="en-US" sz="4400" dirty="0"/>
              <a:t> </a:t>
            </a:r>
            <a:r>
              <a:rPr lang="en-US" sz="4400" dirty="0" err="1"/>
              <a:t>certo</a:t>
            </a:r>
            <a:r>
              <a:rPr lang="en-US" sz="4400" dirty="0"/>
              <a:t> </a:t>
            </a:r>
            <a:r>
              <a:rPr lang="en-US" sz="4400" dirty="0" err="1"/>
              <a:t>il</a:t>
            </a:r>
            <a:r>
              <a:rPr lang="en-US" sz="4400" dirty="0"/>
              <a:t> </a:t>
            </a:r>
            <a:r>
              <a:rPr lang="en-US" sz="4400" dirty="0" err="1"/>
              <a:t>giovane</a:t>
            </a:r>
            <a:r>
              <a:rPr lang="en-US" sz="4400" dirty="0"/>
              <a:t> a </a:t>
            </a:r>
            <a:r>
              <a:rPr lang="en-US" sz="4400" dirty="0" err="1"/>
              <a:t>maturare</a:t>
            </a:r>
            <a:r>
              <a:rPr lang="en-US" sz="4400" dirty="0"/>
              <a:t> </a:t>
            </a:r>
            <a:r>
              <a:rPr lang="en-US" sz="4400" dirty="0" err="1"/>
              <a:t>scelte</a:t>
            </a:r>
            <a:r>
              <a:rPr lang="en-US" sz="4400" dirty="0"/>
              <a:t> </a:t>
            </a:r>
            <a:r>
              <a:rPr lang="en-US" sz="4400" dirty="0" err="1"/>
              <a:t>autenticamente</a:t>
            </a:r>
            <a:r>
              <a:rPr lang="en-US" sz="4400" dirty="0"/>
              <a:t> </a:t>
            </a:r>
            <a:r>
              <a:rPr lang="en-US" sz="4400" dirty="0" err="1"/>
              <a:t>consapevoli</a:t>
            </a:r>
            <a:r>
              <a:rPr lang="en-US" sz="4400" dirty="0"/>
              <a:t>. </a:t>
            </a:r>
            <a:r>
              <a:rPr lang="en-US" sz="4400" dirty="0" err="1"/>
              <a:t>Eppure</a:t>
            </a:r>
            <a:r>
              <a:rPr lang="en-US" sz="4400" dirty="0"/>
              <a:t>, </a:t>
            </a:r>
            <a:r>
              <a:rPr lang="en-US" sz="4400" dirty="0" err="1"/>
              <a:t>una</a:t>
            </a:r>
            <a:r>
              <a:rPr lang="en-US" sz="4400" dirty="0"/>
              <a:t> </a:t>
            </a:r>
            <a:r>
              <a:rPr lang="en-US" sz="4400" dirty="0" err="1"/>
              <a:t>democrazia</a:t>
            </a:r>
            <a:r>
              <a:rPr lang="en-US" sz="4400" dirty="0"/>
              <a:t> </a:t>
            </a:r>
            <a:r>
              <a:rPr lang="en-US" sz="4400" dirty="0" err="1"/>
              <a:t>avanzata</a:t>
            </a:r>
            <a:r>
              <a:rPr lang="en-US" sz="4400" dirty="0"/>
              <a:t> </a:t>
            </a:r>
            <a:r>
              <a:rPr lang="en-US" sz="4400" dirty="0" err="1"/>
              <a:t>esige</a:t>
            </a:r>
            <a:r>
              <a:rPr lang="en-US" sz="4400" dirty="0"/>
              <a:t> </a:t>
            </a:r>
            <a:r>
              <a:rPr lang="en-US" sz="4400" dirty="0" err="1"/>
              <a:t>cittadini-elettori</a:t>
            </a:r>
            <a:r>
              <a:rPr lang="en-US" sz="4400" dirty="0"/>
              <a:t> non </a:t>
            </a:r>
            <a:r>
              <a:rPr lang="en-US" sz="4400" dirty="0" err="1"/>
              <a:t>si</a:t>
            </a:r>
            <a:r>
              <a:rPr lang="en-US" sz="4400" dirty="0"/>
              <a:t> </a:t>
            </a:r>
            <a:r>
              <a:rPr lang="en-US" sz="4400" dirty="0" err="1"/>
              <a:t>dimentichi</a:t>
            </a:r>
            <a:r>
              <a:rPr lang="en-US" sz="4400" dirty="0"/>
              <a:t> </a:t>
            </a:r>
            <a:r>
              <a:rPr lang="en-US" sz="4400" dirty="0" err="1"/>
              <a:t>che</a:t>
            </a:r>
            <a:r>
              <a:rPr lang="en-US" sz="4400" dirty="0"/>
              <a:t> </a:t>
            </a:r>
            <a:r>
              <a:rPr lang="en-US" sz="4400" dirty="0" err="1" smtClean="0"/>
              <a:t>all'uscita</a:t>
            </a:r>
            <a:r>
              <a:rPr lang="en-US" sz="4400" dirty="0" smtClean="0"/>
              <a:t> </a:t>
            </a:r>
            <a:r>
              <a:rPr lang="en-US" sz="4400" dirty="0" err="1"/>
              <a:t>dalla</a:t>
            </a:r>
            <a:r>
              <a:rPr lang="en-US" sz="4400" dirty="0"/>
              <a:t> </a:t>
            </a:r>
            <a:r>
              <a:rPr lang="en-US" sz="4400" dirty="0" err="1"/>
              <a:t>scuola</a:t>
            </a:r>
            <a:r>
              <a:rPr lang="en-US" sz="4400" dirty="0"/>
              <a:t> </a:t>
            </a:r>
            <a:r>
              <a:rPr lang="en-US" sz="4400" dirty="0" err="1"/>
              <a:t>superiore</a:t>
            </a:r>
            <a:r>
              <a:rPr lang="en-US" sz="4400" dirty="0"/>
              <a:t> lo </a:t>
            </a:r>
            <a:r>
              <a:rPr lang="en-US" sz="4400" dirty="0" err="1"/>
              <a:t>studente</a:t>
            </a:r>
            <a:r>
              <a:rPr lang="en-US" sz="4400" dirty="0"/>
              <a:t> </a:t>
            </a:r>
            <a:r>
              <a:rPr lang="en-US" sz="4400" dirty="0" err="1"/>
              <a:t>sara</a:t>
            </a:r>
            <a:r>
              <a:rPr lang="en-US" sz="4400" dirty="0"/>
              <a:t>̀ </a:t>
            </a:r>
            <a:r>
              <a:rPr lang="en-US" sz="4400" dirty="0" err="1"/>
              <a:t>gia</a:t>
            </a:r>
            <a:r>
              <a:rPr lang="en-US" sz="4400" dirty="0"/>
              <a:t>̀ un </a:t>
            </a:r>
            <a:r>
              <a:rPr lang="en-US" sz="4400" dirty="0" err="1"/>
              <a:t>elettore</a:t>
            </a:r>
            <a:r>
              <a:rPr lang="en-US" sz="4400" dirty="0"/>
              <a:t> </a:t>
            </a:r>
            <a:r>
              <a:rPr lang="en-US" sz="4400" dirty="0" err="1"/>
              <a:t>che</a:t>
            </a:r>
            <a:r>
              <a:rPr lang="en-US" sz="4400" dirty="0"/>
              <a:t> </a:t>
            </a:r>
            <a:r>
              <a:rPr lang="en-US" sz="4400" dirty="0" err="1"/>
              <a:t>siano</a:t>
            </a:r>
            <a:r>
              <a:rPr lang="en-US" sz="4400" dirty="0"/>
              <a:t> </a:t>
            </a:r>
            <a:r>
              <a:rPr lang="en-US" sz="4400" dirty="0" err="1"/>
              <a:t>capaci</a:t>
            </a:r>
            <a:r>
              <a:rPr lang="en-US" sz="4400" dirty="0"/>
              <a:t> di </a:t>
            </a:r>
            <a:r>
              <a:rPr lang="en-US" sz="4400" dirty="0" err="1"/>
              <a:t>discernere</a:t>
            </a:r>
            <a:r>
              <a:rPr lang="en-US" sz="4400" dirty="0"/>
              <a:t> </a:t>
            </a:r>
            <a:r>
              <a:rPr lang="en-US" sz="4400" dirty="0" err="1"/>
              <a:t>nel</a:t>
            </a:r>
            <a:r>
              <a:rPr lang="en-US" sz="4400" dirty="0"/>
              <a:t> </a:t>
            </a:r>
            <a:r>
              <a:rPr lang="en-US" sz="4400" dirty="0" err="1"/>
              <a:t>caos</a:t>
            </a:r>
            <a:r>
              <a:rPr lang="en-US" sz="4400" dirty="0"/>
              <a:t> </a:t>
            </a:r>
            <a:r>
              <a:rPr lang="en-US" sz="4400" dirty="0" err="1"/>
              <a:t>dell'informazione</a:t>
            </a:r>
            <a:r>
              <a:rPr lang="en-US" sz="4400" dirty="0" smtClean="0"/>
              <a:t>.” </a:t>
            </a:r>
          </a:p>
          <a:p>
            <a:pPr algn="ctr"/>
            <a:endParaRPr lang="en-US" sz="3600" dirty="0"/>
          </a:p>
          <a:p>
            <a:pPr marL="0" indent="0" algn="ctr">
              <a:buNone/>
            </a:pPr>
            <a:r>
              <a:rPr lang="en-US" sz="4400" dirty="0" smtClean="0"/>
              <a:t>Stefano </a:t>
            </a:r>
            <a:r>
              <a:rPr lang="en-US" sz="4400" dirty="0" err="1" smtClean="0"/>
              <a:t>Zamagni</a:t>
            </a:r>
            <a:endParaRPr lang="en-US" sz="4400" dirty="0" smtClean="0"/>
          </a:p>
        </p:txBody>
      </p:sp>
    </p:spTree>
    <p:extLst>
      <p:ext uri="{BB962C8B-B14F-4D97-AF65-F5344CB8AC3E}">
        <p14:creationId xmlns:p14="http://schemas.microsoft.com/office/powerpoint/2010/main" val="5280166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234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IMPARARE A SFATARE I MITI </a:t>
            </a:r>
            <a:br>
              <a:rPr lang="en-US" sz="3600" dirty="0" smtClean="0"/>
            </a:br>
            <a:r>
              <a:rPr lang="en-US" sz="3600" dirty="0" smtClean="0"/>
              <a:t>E I LUOGHI COMUNI</a:t>
            </a:r>
            <a:endParaRPr lang="en-US" sz="3600" dirty="0"/>
          </a:p>
        </p:txBody>
      </p:sp>
      <p:pic>
        <p:nvPicPr>
          <p:cNvPr id="4" name="Picture 3" descr="Screen Shot 2015-09-21 at 12.11.0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66" y="1708698"/>
            <a:ext cx="2435529" cy="1658232"/>
          </a:xfrm>
          <a:prstGeom prst="rect">
            <a:avLst/>
          </a:prstGeom>
        </p:spPr>
      </p:pic>
      <p:pic>
        <p:nvPicPr>
          <p:cNvPr id="5" name="Picture 4" descr="Screen Shot 2015-09-21 at 12.11.3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324" y="5556388"/>
            <a:ext cx="4495800" cy="1130300"/>
          </a:xfrm>
          <a:prstGeom prst="rect">
            <a:avLst/>
          </a:prstGeom>
        </p:spPr>
      </p:pic>
      <p:pic>
        <p:nvPicPr>
          <p:cNvPr id="6" name="Picture 5" descr="Screen Shot 2015-09-21 at 12.12.14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53405">
            <a:off x="5563275" y="1914379"/>
            <a:ext cx="3479800" cy="1206500"/>
          </a:xfrm>
          <a:prstGeom prst="rect">
            <a:avLst/>
          </a:prstGeom>
        </p:spPr>
      </p:pic>
      <p:pic>
        <p:nvPicPr>
          <p:cNvPr id="7" name="Picture 6" descr="Screen Shot 2015-09-21 at 12.13.29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0359">
            <a:off x="4452785" y="4250338"/>
            <a:ext cx="4432300" cy="1320800"/>
          </a:xfrm>
          <a:prstGeom prst="rect">
            <a:avLst/>
          </a:prstGeom>
        </p:spPr>
      </p:pic>
      <p:pic>
        <p:nvPicPr>
          <p:cNvPr id="8" name="Picture 7" descr="Screen Shot 2015-09-21 at 12.13.42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05101">
            <a:off x="95167" y="3589594"/>
            <a:ext cx="5294935" cy="978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0829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ORARIO SETTIMANA 21-25/9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Lunedì</a:t>
            </a:r>
            <a:r>
              <a:rPr lang="en-US" dirty="0" smtClean="0"/>
              <a:t>		14.00 – 16.00</a:t>
            </a:r>
          </a:p>
          <a:p>
            <a:r>
              <a:rPr lang="en-US" dirty="0" err="1" smtClean="0"/>
              <a:t>Martedì</a:t>
            </a:r>
            <a:r>
              <a:rPr lang="en-US" dirty="0" smtClean="0"/>
              <a:t>		</a:t>
            </a:r>
            <a:r>
              <a:rPr lang="en-US" dirty="0" smtClean="0">
                <a:solidFill>
                  <a:srgbClr val="FF0000"/>
                </a:solidFill>
              </a:rPr>
              <a:t>No </a:t>
            </a:r>
            <a:r>
              <a:rPr lang="en-US" dirty="0" err="1" smtClean="0">
                <a:solidFill>
                  <a:srgbClr val="FF0000"/>
                </a:solidFill>
              </a:rPr>
              <a:t>lezione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err="1" smtClean="0"/>
              <a:t>Mercoledì</a:t>
            </a:r>
            <a:r>
              <a:rPr lang="en-US" dirty="0" smtClean="0"/>
              <a:t>	15.00 – 16.30</a:t>
            </a:r>
          </a:p>
          <a:p>
            <a:r>
              <a:rPr lang="en-US" dirty="0" err="1" smtClean="0"/>
              <a:t>Giovedì</a:t>
            </a:r>
            <a:r>
              <a:rPr lang="en-US" dirty="0" smtClean="0"/>
              <a:t>		</a:t>
            </a:r>
            <a:r>
              <a:rPr lang="en-US" dirty="0" smtClean="0">
                <a:solidFill>
                  <a:srgbClr val="FF0000"/>
                </a:solidFill>
              </a:rPr>
              <a:t>No </a:t>
            </a:r>
            <a:r>
              <a:rPr lang="en-US" dirty="0" err="1" smtClean="0">
                <a:solidFill>
                  <a:srgbClr val="FF0000"/>
                </a:solidFill>
              </a:rPr>
              <a:t>esercitazione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3921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LIBRO DI TESTO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Immagine 2" descr="Burda 2 cover provv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559" y="1512168"/>
            <a:ext cx="3831663" cy="5358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5570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RIFERIMENTI PER IL CORSO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Prof. Vincenzo Atella</a:t>
            </a:r>
          </a:p>
          <a:p>
            <a:pPr lvl="1"/>
            <a:r>
              <a:rPr lang="en-US" dirty="0" smtClean="0">
                <a:hlinkClick r:id="rId2"/>
              </a:rPr>
              <a:t>atella@uniroma2.it</a:t>
            </a:r>
            <a:endParaRPr lang="en-US" dirty="0" smtClean="0"/>
          </a:p>
          <a:p>
            <a:pPr lvl="1"/>
            <a:r>
              <a:rPr lang="en-US" dirty="0" err="1" smtClean="0"/>
              <a:t>Ricevimento</a:t>
            </a:r>
            <a:r>
              <a:rPr lang="en-US" dirty="0" smtClean="0"/>
              <a:t>: </a:t>
            </a:r>
            <a:r>
              <a:rPr lang="en-US" dirty="0" err="1" smtClean="0"/>
              <a:t>dopo</a:t>
            </a:r>
            <a:r>
              <a:rPr lang="en-US" dirty="0" smtClean="0"/>
              <a:t> </a:t>
            </a:r>
            <a:r>
              <a:rPr lang="en-US" dirty="0" err="1" smtClean="0"/>
              <a:t>lezione</a:t>
            </a:r>
            <a:r>
              <a:rPr lang="en-US" dirty="0" smtClean="0"/>
              <a:t> o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appuntamento</a:t>
            </a:r>
            <a:endParaRPr lang="en-US" dirty="0" smtClean="0"/>
          </a:p>
          <a:p>
            <a:r>
              <a:rPr lang="en-US" dirty="0" err="1" smtClean="0"/>
              <a:t>Dott</a:t>
            </a:r>
            <a:r>
              <a:rPr lang="en-US" dirty="0" smtClean="0"/>
              <a:t>. Gloria Di </a:t>
            </a:r>
            <a:r>
              <a:rPr lang="en-US" dirty="0" err="1" smtClean="0"/>
              <a:t>Caprera</a:t>
            </a:r>
            <a:endParaRPr lang="en-US" dirty="0" smtClean="0"/>
          </a:p>
          <a:p>
            <a:pPr lvl="1"/>
            <a:r>
              <a:rPr lang="en-US" dirty="0" smtClean="0">
                <a:hlinkClick r:id="rId3"/>
              </a:rPr>
              <a:t>gloria.dicaprera@yahoo.it</a:t>
            </a:r>
            <a:endParaRPr lang="en-US" dirty="0" smtClean="0"/>
          </a:p>
          <a:p>
            <a:pPr lvl="1"/>
            <a:r>
              <a:rPr lang="en-US" dirty="0" err="1" smtClean="0"/>
              <a:t>Ricevimento</a:t>
            </a:r>
            <a:r>
              <a:rPr lang="en-US" dirty="0" smtClean="0"/>
              <a:t>: </a:t>
            </a:r>
            <a:r>
              <a:rPr lang="en-US" dirty="0" err="1" smtClean="0"/>
              <a:t>dopo</a:t>
            </a:r>
            <a:r>
              <a:rPr lang="en-US" dirty="0" smtClean="0"/>
              <a:t> </a:t>
            </a:r>
            <a:r>
              <a:rPr lang="en-US" dirty="0" err="1" smtClean="0"/>
              <a:t>lezione</a:t>
            </a:r>
            <a:r>
              <a:rPr lang="en-US" dirty="0" smtClean="0"/>
              <a:t> o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appuntamento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346940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ORARI LEZIONI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11526" cy="4525963"/>
          </a:xfrm>
        </p:spPr>
        <p:txBody>
          <a:bodyPr>
            <a:normAutofit/>
          </a:bodyPr>
          <a:lstStyle/>
          <a:p>
            <a:r>
              <a:rPr lang="en-US" dirty="0" err="1" smtClean="0"/>
              <a:t>Lunedì</a:t>
            </a:r>
            <a:r>
              <a:rPr lang="en-US" dirty="0" smtClean="0"/>
              <a:t> 		ore	14.00 – 16.00</a:t>
            </a:r>
          </a:p>
          <a:p>
            <a:r>
              <a:rPr lang="en-US" dirty="0" err="1" smtClean="0"/>
              <a:t>Martedì</a:t>
            </a:r>
            <a:r>
              <a:rPr lang="en-US" dirty="0" smtClean="0"/>
              <a:t> 		ore	14.00 – 16.00</a:t>
            </a:r>
          </a:p>
          <a:p>
            <a:r>
              <a:rPr lang="en-US" dirty="0" err="1" smtClean="0"/>
              <a:t>Mercoledì</a:t>
            </a:r>
            <a:r>
              <a:rPr lang="en-US" dirty="0" smtClean="0"/>
              <a:t> 	ore	14.00 – 16.00</a:t>
            </a:r>
          </a:p>
          <a:p>
            <a:r>
              <a:rPr lang="en-US" dirty="0" err="1" smtClean="0">
                <a:solidFill>
                  <a:srgbClr val="FF0000"/>
                </a:solidFill>
              </a:rPr>
              <a:t>Giovedì</a:t>
            </a:r>
            <a:r>
              <a:rPr lang="en-US" dirty="0" smtClean="0">
                <a:solidFill>
                  <a:srgbClr val="FF0000"/>
                </a:solidFill>
              </a:rPr>
              <a:t> 		ore	14.00 – 16.00  (</a:t>
            </a:r>
            <a:r>
              <a:rPr lang="en-US" dirty="0" err="1" smtClean="0">
                <a:solidFill>
                  <a:srgbClr val="FF0000"/>
                </a:solidFill>
              </a:rPr>
              <a:t>esercitazione</a:t>
            </a:r>
            <a:r>
              <a:rPr lang="en-US" dirty="0" smtClean="0">
                <a:solidFill>
                  <a:srgbClr val="FF0000"/>
                </a:solidFill>
              </a:rPr>
              <a:t>) 					a </a:t>
            </a:r>
            <a:r>
              <a:rPr lang="en-US" dirty="0" err="1" smtClean="0">
                <a:solidFill>
                  <a:srgbClr val="FF0000"/>
                </a:solidFill>
              </a:rPr>
              <a:t>partire</a:t>
            </a:r>
            <a:r>
              <a:rPr lang="en-US" dirty="0" smtClean="0">
                <a:solidFill>
                  <a:srgbClr val="FF0000"/>
                </a:solidFill>
              </a:rPr>
              <a:t> dal 1 </a:t>
            </a:r>
            <a:r>
              <a:rPr lang="en-US" dirty="0" err="1" smtClean="0">
                <a:solidFill>
                  <a:srgbClr val="FF0000"/>
                </a:solidFill>
              </a:rPr>
              <a:t>Ottobre</a:t>
            </a: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AULA – T5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6084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STRUTTURA CORSO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Programma</a:t>
            </a:r>
            <a:r>
              <a:rPr lang="en-US" dirty="0" smtClean="0"/>
              <a:t> – </a:t>
            </a:r>
            <a:r>
              <a:rPr lang="en-US" dirty="0" err="1"/>
              <a:t>C</a:t>
            </a:r>
            <a:r>
              <a:rPr lang="en-US" dirty="0" err="1" smtClean="0"/>
              <a:t>oordinato</a:t>
            </a:r>
            <a:r>
              <a:rPr lang="en-US" dirty="0" smtClean="0"/>
              <a:t> con CLESE</a:t>
            </a:r>
          </a:p>
          <a:p>
            <a:r>
              <a:rPr lang="en-US" dirty="0" err="1" smtClean="0"/>
              <a:t>Materiale</a:t>
            </a:r>
            <a:r>
              <a:rPr lang="en-US" dirty="0" smtClean="0"/>
              <a:t> </a:t>
            </a:r>
            <a:r>
              <a:rPr lang="en-US" dirty="0" err="1" smtClean="0"/>
              <a:t>didattico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Slides </a:t>
            </a:r>
            <a:r>
              <a:rPr lang="en-US" dirty="0" err="1" smtClean="0"/>
              <a:t>lezioni</a:t>
            </a:r>
            <a:endParaRPr lang="en-US" dirty="0" smtClean="0"/>
          </a:p>
          <a:p>
            <a:pPr lvl="1"/>
            <a:r>
              <a:rPr lang="en-US" dirty="0" smtClean="0"/>
              <a:t>Slides </a:t>
            </a:r>
            <a:r>
              <a:rPr lang="en-US" dirty="0" err="1" smtClean="0"/>
              <a:t>esercitazioni</a:t>
            </a:r>
            <a:endParaRPr lang="en-US" dirty="0" smtClean="0"/>
          </a:p>
          <a:p>
            <a:r>
              <a:rPr lang="en-US" dirty="0" err="1" smtClean="0"/>
              <a:t>Organizzazione</a:t>
            </a:r>
            <a:r>
              <a:rPr lang="en-US" dirty="0" smtClean="0"/>
              <a:t> e </a:t>
            </a:r>
            <a:r>
              <a:rPr lang="en-US" dirty="0" err="1" smtClean="0"/>
              <a:t>regole</a:t>
            </a:r>
            <a:r>
              <a:rPr lang="en-US" dirty="0" smtClean="0"/>
              <a:t> </a:t>
            </a:r>
            <a:r>
              <a:rPr lang="en-US" dirty="0" err="1"/>
              <a:t>e</a:t>
            </a:r>
            <a:r>
              <a:rPr lang="en-US" dirty="0" err="1" smtClean="0"/>
              <a:t>sami</a:t>
            </a:r>
            <a:endParaRPr lang="en-US" dirty="0" smtClean="0"/>
          </a:p>
          <a:p>
            <a:endParaRPr lang="en-US" dirty="0"/>
          </a:p>
          <a:p>
            <a:pPr marL="0" indent="0" algn="ctr">
              <a:buNone/>
            </a:pPr>
            <a:r>
              <a:rPr lang="en-US" dirty="0" smtClean="0">
                <a:hlinkClick r:id="rId2"/>
              </a:rPr>
              <a:t>http://economia.uniroma2.it/dida/login</a:t>
            </a:r>
            <a:endParaRPr lang="en-US" dirty="0" smtClean="0"/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234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17508"/>
          </a:xfrm>
        </p:spPr>
        <p:txBody>
          <a:bodyPr>
            <a:noAutofit/>
          </a:bodyPr>
          <a:lstStyle/>
          <a:p>
            <a:r>
              <a:rPr lang="en-US" sz="3600" dirty="0" smtClean="0"/>
              <a:t>I TEMI AFFRONTATI </a:t>
            </a:r>
            <a:br>
              <a:rPr lang="en-US" sz="3600" dirty="0" smtClean="0"/>
            </a:br>
            <a:r>
              <a:rPr lang="en-US" sz="3600" dirty="0" smtClean="0"/>
              <a:t>E I RICHIAMI AI FATTI QUOTIDIANI</a:t>
            </a:r>
            <a:endParaRPr lang="en-US" sz="3600" dirty="0"/>
          </a:p>
        </p:txBody>
      </p:sp>
      <p:pic>
        <p:nvPicPr>
          <p:cNvPr id="5" name="Picture 4" descr="Screen Shot 2015-09-21 at 11.50.3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718" y="1392146"/>
            <a:ext cx="7323238" cy="5234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9602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5-09-21 at 11.53.35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864" y="1411142"/>
            <a:ext cx="7293107" cy="5370657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68798"/>
            <a:ext cx="8229600" cy="1117508"/>
          </a:xfrm>
        </p:spPr>
        <p:txBody>
          <a:bodyPr>
            <a:noAutofit/>
          </a:bodyPr>
          <a:lstStyle/>
          <a:p>
            <a:r>
              <a:rPr lang="en-US" sz="3600" dirty="0" smtClean="0"/>
              <a:t>I TEMI AFFRONTATI </a:t>
            </a:r>
            <a:br>
              <a:rPr lang="en-US" sz="3600" dirty="0" smtClean="0"/>
            </a:br>
            <a:r>
              <a:rPr lang="en-US" sz="3600" dirty="0" smtClean="0"/>
              <a:t>E I RICHIAMI AI FATTI QUOTIDIANI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2107589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68798"/>
            <a:ext cx="8229600" cy="1117508"/>
          </a:xfrm>
        </p:spPr>
        <p:txBody>
          <a:bodyPr>
            <a:noAutofit/>
          </a:bodyPr>
          <a:lstStyle/>
          <a:p>
            <a:r>
              <a:rPr lang="en-US" sz="3600" dirty="0" smtClean="0"/>
              <a:t>I TEMI AFFRONTATI </a:t>
            </a:r>
            <a:br>
              <a:rPr lang="en-US" sz="3600" dirty="0" smtClean="0"/>
            </a:br>
            <a:r>
              <a:rPr lang="en-US" sz="3600" dirty="0" smtClean="0"/>
              <a:t>E I RICHIAMI AI FATTI QUOTIDIANI</a:t>
            </a:r>
            <a:endParaRPr lang="en-US" sz="3600" dirty="0"/>
          </a:p>
        </p:txBody>
      </p:sp>
      <p:pic>
        <p:nvPicPr>
          <p:cNvPr id="2" name="Picture 1" descr="Screen Shot 2015-09-21 at 12.30.2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961" y="1373059"/>
            <a:ext cx="6588269" cy="523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8293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68798"/>
            <a:ext cx="8229600" cy="1117508"/>
          </a:xfrm>
        </p:spPr>
        <p:txBody>
          <a:bodyPr>
            <a:noAutofit/>
          </a:bodyPr>
          <a:lstStyle/>
          <a:p>
            <a:r>
              <a:rPr lang="en-US" sz="3600" dirty="0" smtClean="0"/>
              <a:t>I TEMI AFFRONTATI </a:t>
            </a:r>
            <a:br>
              <a:rPr lang="en-US" sz="3600" dirty="0" smtClean="0"/>
            </a:br>
            <a:r>
              <a:rPr lang="en-US" sz="3600" dirty="0" smtClean="0"/>
              <a:t>E I RICHIAMI AI FATTI QUOTIDIANI</a:t>
            </a:r>
            <a:endParaRPr lang="en-US" sz="3600" dirty="0"/>
          </a:p>
        </p:txBody>
      </p:sp>
      <p:pic>
        <p:nvPicPr>
          <p:cNvPr id="2" name="Picture 1" descr="Screen Shot 2015-09-21 at 11.55.5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756" y="1392996"/>
            <a:ext cx="7583071" cy="527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268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368</Words>
  <Application>Microsoft Macintosh PowerPoint</Application>
  <PresentationFormat>On-screen Show (4:3)</PresentationFormat>
  <Paragraphs>44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Macroeconomia</vt:lpstr>
      <vt:lpstr>LIBRO DI TESTO</vt:lpstr>
      <vt:lpstr>RIFERIMENTI PER IL CORSO</vt:lpstr>
      <vt:lpstr>ORARI LEZIONI</vt:lpstr>
      <vt:lpstr>STRUTTURA CORSO</vt:lpstr>
      <vt:lpstr>I TEMI AFFRONTATI  E I RICHIAMI AI FATTI QUOTIDIANI</vt:lpstr>
      <vt:lpstr>I TEMI AFFRONTATI  E I RICHIAMI AI FATTI QUOTIDIANI</vt:lpstr>
      <vt:lpstr>I TEMI AFFRONTATI  E I RICHIAMI AI FATTI QUOTIDIANI</vt:lpstr>
      <vt:lpstr>I TEMI AFFRONTATI  E I RICHIAMI AI FATTI QUOTIDIANI</vt:lpstr>
      <vt:lpstr>I TEMI AFFRONTATI  E I RICHIAMI AI FATTI QUOTIDIANI</vt:lpstr>
      <vt:lpstr>Una definizione di macroeconomia</vt:lpstr>
      <vt:lpstr>Obiettivi dell’economia politica</vt:lpstr>
      <vt:lpstr>IMPARARE A SFATARE I MITI  E I LUOGHI COMUNI</vt:lpstr>
      <vt:lpstr>ORARIO SETTIMANA 21-25/9</vt:lpstr>
    </vt:vector>
  </TitlesOfParts>
  <Company>University of Roma Tor Vergata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Macroeconomia</dc:title>
  <dc:creator>Vincenzo Atella</dc:creator>
  <cp:lastModifiedBy>Vincenzo Atella</cp:lastModifiedBy>
  <cp:revision>9</cp:revision>
  <dcterms:created xsi:type="dcterms:W3CDTF">2015-09-21T09:37:04Z</dcterms:created>
  <dcterms:modified xsi:type="dcterms:W3CDTF">2015-09-22T06:59:10Z</dcterms:modified>
</cp:coreProperties>
</file>