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56" r:id="rId2"/>
    <p:sldId id="257" r:id="rId3"/>
    <p:sldId id="262" r:id="rId4"/>
    <p:sldId id="264" r:id="rId5"/>
    <p:sldId id="266" r:id="rId6"/>
    <p:sldId id="268" r:id="rId7"/>
    <p:sldId id="267" r:id="rId8"/>
    <p:sldId id="269" r:id="rId9"/>
    <p:sldId id="258" r:id="rId10"/>
    <p:sldId id="259" r:id="rId11"/>
    <p:sldId id="260" r:id="rId12"/>
    <p:sldId id="270" r:id="rId13"/>
    <p:sldId id="271" r:id="rId14"/>
    <p:sldId id="272" r:id="rId15"/>
  </p:sldIdLst>
  <p:sldSz cx="9144000" cy="6858000" type="screen4x3"/>
  <p:notesSz cx="6797675" cy="9926638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C00D6C-F00F-4555-A180-2B0C95DC9B87}" type="datetimeFigureOut">
              <a:rPr lang="it-IT" smtClean="0"/>
              <a:pPr/>
              <a:t>10/03/2015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678B462-B962-4D84-8411-39B518249674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25681759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C27BFB-303E-45E4-A323-836FB3AAF547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460694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D5ECE-F985-4ACE-BD2C-1DEA8EB8B796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1525874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B680B5-C6CB-4F22-9100-6559E9DFD011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0894096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D97454-D24A-47B3-8682-904E6E71013C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5562376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7" name="Segnaposto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62C33A-0F5E-47AA-8A9C-D9BF11E449BF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8" name="Segnaposto piè di pa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9" name="Segnaposto numero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878513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D0C64A-3A6E-483C-BD99-151653966C8B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4293711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DB86B03-96D6-494F-B0D0-FC3264D15836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3" name="Segnaposto piè di pa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33103396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53ABA5-7403-4090-A2A2-6A8E295ED741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660692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Segnaposto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B0A238-8252-4C0C-8B3C-BCBBA19A7C95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6998551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4B58AA-9A92-4316-AF35-C9B9D95B52F7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7184942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AFF0B6-0167-4626-8D59-4439BADE4E60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0120508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1EABAE-4424-4E88-99DF-DB69B3D2C697}" type="datetime1">
              <a:rPr lang="it-IT" smtClean="0"/>
              <a:pPr/>
              <a:t>10/03/2015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6C59B1-83BA-4506-9166-146EF9E7E517}" type="slidenum">
              <a:rPr lang="it-IT" smtClean="0"/>
              <a:pPr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2075398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Ricapitoliamo</a:t>
            </a:r>
            <a:br>
              <a:rPr lang="it-IT" dirty="0" smtClean="0"/>
            </a:br>
            <a:r>
              <a:rPr lang="it-IT" dirty="0" smtClean="0"/>
              <a:t>25 febbraio 2015</a:t>
            </a:r>
            <a:endParaRPr lang="it-IT" dirty="0"/>
          </a:p>
        </p:txBody>
      </p:sp>
      <p:sp>
        <p:nvSpPr>
          <p:cNvPr id="5" name="Segnaposto contenut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Teoria economia del benessere: branca dell’economia che si occupa dei problemi </a:t>
            </a:r>
            <a:r>
              <a:rPr lang="it-IT" i="1" dirty="0" smtClean="0"/>
              <a:t>normativi</a:t>
            </a:r>
            <a:r>
              <a:rPr lang="it-IT" dirty="0" smtClean="0"/>
              <a:t> – (non descrive l’economia ma si occupa di come possa funzionare meglio)</a:t>
            </a:r>
          </a:p>
          <a:p>
            <a:r>
              <a:rPr lang="it-IT" dirty="0" smtClean="0"/>
              <a:t>Dati i gusti, le risorse, la tecnologia, una allocazione è efficiente in senso paretiano se non si può migliorare qualcuno senza che peggiori qualcun altro</a:t>
            </a:r>
            <a:endParaRPr lang="it-IT" dirty="0"/>
          </a:p>
        </p:txBody>
      </p:sp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85751959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1 teorema economia del benessere: sotto certe condizioni l’equilibrio di mercato è </a:t>
            </a:r>
            <a:r>
              <a:rPr lang="it-IT" dirty="0" err="1" smtClean="0"/>
              <a:t>pareto</a:t>
            </a:r>
            <a:r>
              <a:rPr lang="it-IT" dirty="0" smtClean="0"/>
              <a:t> ottimo</a:t>
            </a:r>
          </a:p>
          <a:p>
            <a:r>
              <a:rPr lang="it-IT" dirty="0" smtClean="0"/>
              <a:t>2 teorema ogni ottimo paretiano può essere realizzato da mercati concorrenziali data un’appropriata redistribuzione iniziale</a:t>
            </a:r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8220822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63600" y="1695450"/>
            <a:ext cx="7416800" cy="3467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15950157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96434" y="1644254"/>
            <a:ext cx="6951133" cy="356949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0238782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13985" y="1788319"/>
            <a:ext cx="5513916" cy="3281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Segnaposto piè di pagina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numero diapositiva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5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19202830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it-IT" dirty="0" smtClean="0"/>
              <a:t>Da d  → </a:t>
            </a:r>
            <a:r>
              <a:rPr lang="it-IT" dirty="0" err="1" smtClean="0"/>
              <a:t>c,b,a</a:t>
            </a:r>
            <a:r>
              <a:rPr lang="it-IT" dirty="0" smtClean="0"/>
              <a:t> migliora l’efficienza (net gain positive) chi migliora può compensare chi peggiora</a:t>
            </a:r>
          </a:p>
          <a:p>
            <a:r>
              <a:rPr lang="it-IT" dirty="0" smtClean="0"/>
              <a:t>Efficienza: qualsiasi spostamento sulla frontiera</a:t>
            </a:r>
          </a:p>
          <a:p>
            <a:r>
              <a:rPr lang="it-IT" dirty="0" smtClean="0"/>
              <a:t>Ma come muoverci da a → b? non basta l’efficienza, occorre l’equità, giudizi di valore per valutare se il miglioramento di uno migliora o no il benessere dato che l’altro peggiora</a:t>
            </a:r>
          </a:p>
          <a:p>
            <a:r>
              <a:rPr lang="it-IT" dirty="0" smtClean="0"/>
              <a:t>Social Welfare </a:t>
            </a:r>
            <a:r>
              <a:rPr lang="it-IT" dirty="0" err="1" smtClean="0"/>
              <a:t>Function</a:t>
            </a:r>
            <a:r>
              <a:rPr lang="it-IT" dirty="0" smtClean="0"/>
              <a:t> come funzione dell’utilità dei singoli – </a:t>
            </a:r>
            <a:r>
              <a:rPr lang="it-IT" dirty="0" err="1" smtClean="0"/>
              <a:t>Bergson</a:t>
            </a:r>
            <a:r>
              <a:rPr lang="it-IT" dirty="0" smtClean="0"/>
              <a:t> 1938</a:t>
            </a:r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33482630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Funzione del Benessere Sociale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W = W(</a:t>
            </a:r>
            <a:r>
              <a:rPr lang="it-IT" dirty="0" err="1" smtClean="0"/>
              <a:t>Ua</a:t>
            </a:r>
            <a:r>
              <a:rPr lang="it-IT" dirty="0" smtClean="0"/>
              <a:t> , </a:t>
            </a:r>
            <a:r>
              <a:rPr lang="it-IT" dirty="0" err="1" smtClean="0"/>
              <a:t>Ub</a:t>
            </a:r>
            <a:r>
              <a:rPr lang="it-IT" dirty="0" smtClean="0"/>
              <a:t>) nella figura W1,W2,W3,W4</a:t>
            </a:r>
            <a:endParaRPr lang="it-IT" dirty="0"/>
          </a:p>
          <a:p>
            <a:r>
              <a:rPr lang="it-IT" dirty="0" err="1" smtClean="0"/>
              <a:t>Bergson</a:t>
            </a:r>
            <a:r>
              <a:rPr lang="it-IT" dirty="0" smtClean="0"/>
              <a:t> (38)</a:t>
            </a:r>
          </a:p>
          <a:p>
            <a:r>
              <a:rPr lang="it-IT" dirty="0" smtClean="0"/>
              <a:t>Utilitaristica (</a:t>
            </a:r>
            <a:r>
              <a:rPr lang="it-IT" dirty="0" err="1" smtClean="0"/>
              <a:t>Bentham</a:t>
            </a:r>
            <a:r>
              <a:rPr lang="it-IT" dirty="0" smtClean="0"/>
              <a:t>-somma)</a:t>
            </a:r>
          </a:p>
          <a:p>
            <a:r>
              <a:rPr lang="it-IT" dirty="0" smtClean="0"/>
              <a:t>W= </a:t>
            </a:r>
            <a:r>
              <a:rPr lang="it-IT" dirty="0" err="1" smtClean="0"/>
              <a:t>Ua</a:t>
            </a:r>
            <a:r>
              <a:rPr lang="it-IT" dirty="0" smtClean="0"/>
              <a:t> + </a:t>
            </a:r>
            <a:r>
              <a:rPr lang="it-IT" dirty="0" err="1" smtClean="0"/>
              <a:t>Ub</a:t>
            </a:r>
            <a:endParaRPr lang="it-IT" dirty="0" smtClean="0"/>
          </a:p>
          <a:p>
            <a:r>
              <a:rPr lang="it-IT" dirty="0" err="1" smtClean="0"/>
              <a:t>Rawls</a:t>
            </a:r>
            <a:r>
              <a:rPr lang="it-IT" dirty="0" smtClean="0"/>
              <a:t> </a:t>
            </a:r>
          </a:p>
          <a:p>
            <a:r>
              <a:rPr lang="it-IT" dirty="0" smtClean="0"/>
              <a:t>W= </a:t>
            </a:r>
            <a:r>
              <a:rPr lang="it-IT" dirty="0" err="1" smtClean="0"/>
              <a:t>min</a:t>
            </a:r>
            <a:r>
              <a:rPr lang="it-IT" dirty="0" smtClean="0"/>
              <a:t> (</a:t>
            </a:r>
            <a:r>
              <a:rPr lang="it-IT" dirty="0" err="1" smtClean="0"/>
              <a:t>Ua,Ub</a:t>
            </a:r>
            <a:r>
              <a:rPr lang="it-IT" dirty="0" smtClean="0"/>
              <a:t>)</a:t>
            </a:r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7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0650722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it-IT" dirty="0"/>
              <a:t>W = W (U</a:t>
            </a:r>
            <a:r>
              <a:rPr lang="it-IT" baseline="-25000" dirty="0"/>
              <a:t>1</a:t>
            </a:r>
            <a:r>
              <a:rPr lang="it-IT" dirty="0"/>
              <a:t>, U</a:t>
            </a:r>
            <a:r>
              <a:rPr lang="it-IT" baseline="-25000" dirty="0"/>
              <a:t>2</a:t>
            </a:r>
            <a:r>
              <a:rPr lang="it-IT" dirty="0"/>
              <a:t>,U</a:t>
            </a:r>
            <a:r>
              <a:rPr lang="it-IT" baseline="-25000" dirty="0"/>
              <a:t>3</a:t>
            </a:r>
            <a:r>
              <a:rPr lang="it-IT" dirty="0"/>
              <a:t>,U</a:t>
            </a:r>
            <a:r>
              <a:rPr lang="it-IT" baseline="-25000" dirty="0"/>
              <a:t>4,    ……….</a:t>
            </a:r>
            <a:r>
              <a:rPr lang="it-IT" dirty="0"/>
              <a:t>U</a:t>
            </a:r>
            <a:r>
              <a:rPr lang="it-IT" baseline="-25000" dirty="0"/>
              <a:t>n</a:t>
            </a:r>
            <a:r>
              <a:rPr lang="it-IT" dirty="0"/>
              <a:t>)</a:t>
            </a:r>
          </a:p>
          <a:p>
            <a:r>
              <a:rPr lang="it-IT" dirty="0"/>
              <a:t> </a:t>
            </a:r>
          </a:p>
          <a:p>
            <a:r>
              <a:rPr lang="it-IT" dirty="0"/>
              <a:t>W(U</a:t>
            </a:r>
            <a:r>
              <a:rPr lang="it-IT" baseline="-25000" dirty="0"/>
              <a:t>1</a:t>
            </a:r>
            <a:r>
              <a:rPr lang="it-IT" dirty="0"/>
              <a:t> (x);U</a:t>
            </a:r>
            <a:r>
              <a:rPr lang="it-IT" baseline="-25000" dirty="0"/>
              <a:t>2</a:t>
            </a:r>
            <a:r>
              <a:rPr lang="it-IT" dirty="0"/>
              <a:t> (x); ….U</a:t>
            </a:r>
            <a:r>
              <a:rPr lang="it-IT" baseline="-25000" dirty="0"/>
              <a:t>n</a:t>
            </a:r>
            <a:r>
              <a:rPr lang="it-IT" dirty="0"/>
              <a:t>(x) ) &gt; W(U</a:t>
            </a:r>
            <a:r>
              <a:rPr lang="it-IT" baseline="-25000" dirty="0"/>
              <a:t>1</a:t>
            </a:r>
            <a:r>
              <a:rPr lang="it-IT" dirty="0"/>
              <a:t>(y); U</a:t>
            </a:r>
            <a:r>
              <a:rPr lang="it-IT" baseline="-25000" dirty="0"/>
              <a:t>2</a:t>
            </a:r>
            <a:r>
              <a:rPr lang="it-IT" dirty="0"/>
              <a:t>(y); ……U</a:t>
            </a:r>
            <a:r>
              <a:rPr lang="it-IT" baseline="-25000" dirty="0"/>
              <a:t>n</a:t>
            </a:r>
            <a:r>
              <a:rPr lang="it-IT" dirty="0"/>
              <a:t>(y) )</a:t>
            </a:r>
          </a:p>
          <a:p>
            <a:r>
              <a:rPr lang="it-IT" dirty="0"/>
              <a:t>lo stato x è preferito a y se vale la disuguaglianza(restrizioni sulla funzione sociale </a:t>
            </a:r>
            <a:r>
              <a:rPr lang="it-IT" dirty="0" err="1"/>
              <a:t>i.e</a:t>
            </a:r>
            <a:r>
              <a:rPr lang="it-IT" dirty="0"/>
              <a:t> non decrescente relativamente all’utilità di ciascun).</a:t>
            </a:r>
          </a:p>
          <a:p>
            <a:r>
              <a:rPr lang="it-IT" dirty="0"/>
              <a:t> </a:t>
            </a:r>
          </a:p>
          <a:p>
            <a:r>
              <a:rPr lang="it-IT" dirty="0"/>
              <a:t>Funzione somma: ∑ </a:t>
            </a:r>
            <a:r>
              <a:rPr lang="it-IT" dirty="0" err="1"/>
              <a:t>U</a:t>
            </a:r>
            <a:r>
              <a:rPr lang="it-IT" baseline="-25000" dirty="0" err="1"/>
              <a:t>i</a:t>
            </a:r>
            <a:r>
              <a:rPr lang="it-IT" dirty="0"/>
              <a:t>(x) &gt; ∑ </a:t>
            </a:r>
            <a:r>
              <a:rPr lang="it-IT" dirty="0" err="1"/>
              <a:t>U</a:t>
            </a:r>
            <a:r>
              <a:rPr lang="it-IT" baseline="-25000" dirty="0" err="1"/>
              <a:t>i</a:t>
            </a:r>
            <a:r>
              <a:rPr lang="it-IT" dirty="0"/>
              <a:t>(y)</a:t>
            </a:r>
          </a:p>
          <a:p>
            <a:r>
              <a:rPr lang="it-IT" dirty="0"/>
              <a:t>- cardinalità</a:t>
            </a:r>
          </a:p>
          <a:p>
            <a:r>
              <a:rPr lang="it-IT" dirty="0"/>
              <a:t>- raffronti interpersonali</a:t>
            </a:r>
          </a:p>
          <a:p>
            <a:r>
              <a:rPr lang="it-IT" dirty="0"/>
              <a:t> </a:t>
            </a:r>
          </a:p>
          <a:p>
            <a:r>
              <a:rPr lang="it-IT" dirty="0"/>
              <a:t>L’equità si misura con gli indici di ineguaglianza e povertà e si cerca di capire come la collettività vuole risolvere il </a:t>
            </a:r>
            <a:r>
              <a:rPr lang="it-IT" dirty="0" err="1"/>
              <a:t>trade</a:t>
            </a:r>
            <a:r>
              <a:rPr lang="it-IT" dirty="0"/>
              <a:t>-off tra efficienza ed equità cioè i giudizi di valore prevalenti (quanta equità si desidera  - efficienza che si ritiene di poter perdere)</a:t>
            </a:r>
          </a:p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8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05278816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Funzioni dello Stato (settore pubblico).</a:t>
            </a:r>
          </a:p>
          <a:p>
            <a:r>
              <a:rPr lang="it-IT" dirty="0" smtClean="0"/>
              <a:t>1. Servizi essenziali</a:t>
            </a:r>
          </a:p>
          <a:p>
            <a:r>
              <a:rPr lang="it-IT" dirty="0" smtClean="0"/>
              <a:t>2. Intervento pubblico per motivi di efficienza</a:t>
            </a:r>
          </a:p>
          <a:p>
            <a:r>
              <a:rPr lang="it-IT" dirty="0" smtClean="0"/>
              <a:t>  ( Intervento pubblico per beni di merito) </a:t>
            </a:r>
          </a:p>
          <a:p>
            <a:r>
              <a:rPr lang="it-IT" dirty="0" smtClean="0"/>
              <a:t>3. Intervento pubblico per motivi di equità</a:t>
            </a:r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9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35779107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it-IT" dirty="0" smtClean="0"/>
              <a:t>2 intervento per motivi di </a:t>
            </a:r>
            <a:r>
              <a:rPr lang="it-IT" i="1" dirty="0" smtClean="0"/>
              <a:t>efficienza i.e.</a:t>
            </a:r>
          </a:p>
          <a:p>
            <a:pPr marL="0" indent="0">
              <a:buNone/>
            </a:pPr>
            <a:r>
              <a:rPr lang="it-IT" dirty="0"/>
              <a:t> </a:t>
            </a:r>
            <a:r>
              <a:rPr lang="it-IT" u="sng" dirty="0"/>
              <a:t>F</a:t>
            </a:r>
            <a:r>
              <a:rPr lang="it-IT" u="sng" dirty="0" smtClean="0"/>
              <a:t>allimenti del mercato </a:t>
            </a:r>
          </a:p>
          <a:p>
            <a:r>
              <a:rPr lang="it-IT" dirty="0" smtClean="0"/>
              <a:t>monopolio</a:t>
            </a:r>
          </a:p>
          <a:p>
            <a:r>
              <a:rPr lang="it-IT" dirty="0" smtClean="0"/>
              <a:t>Beni pubblici</a:t>
            </a:r>
          </a:p>
          <a:p>
            <a:r>
              <a:rPr lang="it-IT" dirty="0" smtClean="0"/>
              <a:t>Esternalità </a:t>
            </a:r>
          </a:p>
          <a:p>
            <a:r>
              <a:rPr lang="it-IT" dirty="0" smtClean="0"/>
              <a:t>mercati incompleti </a:t>
            </a:r>
          </a:p>
          <a:p>
            <a:r>
              <a:rPr lang="it-IT" dirty="0" smtClean="0"/>
              <a:t>informazione incompleta</a:t>
            </a:r>
          </a:p>
          <a:p>
            <a:r>
              <a:rPr lang="it-IT" dirty="0" smtClean="0"/>
              <a:t>Disoccupazione</a:t>
            </a:r>
          </a:p>
          <a:p>
            <a:r>
              <a:rPr lang="it-IT" dirty="0" smtClean="0"/>
              <a:t>Inflazione </a:t>
            </a:r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10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10885084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it-IT" dirty="0" smtClean="0"/>
              <a:t> 3. Intervento per motivi di equità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dirty="0" smtClean="0"/>
              <a:t>Quali sono gli strumenti di intervento pubblico? Politica monetaria; </a:t>
            </a:r>
            <a:r>
              <a:rPr lang="it-IT" dirty="0" err="1" smtClean="0"/>
              <a:t>pol.fiscale</a:t>
            </a:r>
            <a:r>
              <a:rPr lang="it-IT" dirty="0" smtClean="0"/>
              <a:t>; politica del cambio; regolamentazione; ……</a:t>
            </a:r>
          </a:p>
          <a:p>
            <a:pPr marL="0" indent="0">
              <a:buNone/>
            </a:pPr>
            <a:endParaRPr lang="it-IT" dirty="0" smtClean="0"/>
          </a:p>
          <a:p>
            <a:r>
              <a:rPr lang="it-IT" u="sng" dirty="0" smtClean="0"/>
              <a:t>Fallimenti dello Stato</a:t>
            </a:r>
            <a:r>
              <a:rPr lang="it-IT" dirty="0" smtClean="0"/>
              <a:t>:</a:t>
            </a:r>
          </a:p>
          <a:p>
            <a:pPr marL="514350" indent="-514350">
              <a:buAutoNum type="arabicPeriod"/>
            </a:pPr>
            <a:r>
              <a:rPr lang="it-IT" dirty="0" smtClean="0"/>
              <a:t>Limited information (chi è veramente disabile)</a:t>
            </a:r>
          </a:p>
          <a:p>
            <a:pPr marL="514350" indent="-514350">
              <a:buAutoNum type="arabicPeriod"/>
            </a:pPr>
            <a:r>
              <a:rPr lang="it-IT" dirty="0" smtClean="0"/>
              <a:t>Burocrazia</a:t>
            </a:r>
          </a:p>
          <a:p>
            <a:pPr marL="514350" indent="-514350">
              <a:buAutoNum type="arabicPeriod"/>
            </a:pPr>
            <a:r>
              <a:rPr lang="it-IT" dirty="0" smtClean="0"/>
              <a:t>Corruzione</a:t>
            </a:r>
          </a:p>
          <a:p>
            <a:pPr marL="514350" indent="-514350">
              <a:buAutoNum type="arabicPeriod"/>
            </a:pPr>
            <a:r>
              <a:rPr lang="it-IT" dirty="0" smtClean="0"/>
              <a:t>Non conosce reazioni del pubblico ( stabilisce un prezzo…..)</a:t>
            </a:r>
          </a:p>
          <a:p>
            <a:pPr marL="514350" indent="-514350">
              <a:buAutoNum type="arabicPeriod"/>
            </a:pPr>
            <a:r>
              <a:rPr lang="it-IT" dirty="0" err="1" smtClean="0"/>
              <a:t>Lobbies</a:t>
            </a:r>
            <a:r>
              <a:rPr lang="it-IT" dirty="0" smtClean="0"/>
              <a:t>, gruppi di interessi (sussidi), meccanismi politici (interventi non più motivati dall’economia – efficienza/equità-ma appunto da privilegi politici)</a:t>
            </a:r>
          </a:p>
          <a:p>
            <a:pPr marL="0" indent="0">
              <a:buNone/>
            </a:pPr>
            <a:r>
              <a:rPr lang="it-IT" dirty="0" smtClean="0"/>
              <a:t>• </a:t>
            </a:r>
            <a:r>
              <a:rPr lang="it-IT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Teoria della politica economica (</a:t>
            </a:r>
            <a:r>
              <a:rPr lang="it-IT" u="sng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Tinbergen</a:t>
            </a:r>
            <a:r>
              <a:rPr lang="it-IT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</a:t>
            </a:r>
            <a:endParaRPr lang="it-IT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11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2857616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Politica economica ottima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err="1" smtClean="0"/>
              <a:t>Jan</a:t>
            </a:r>
            <a:r>
              <a:rPr lang="it-IT" dirty="0" smtClean="0"/>
              <a:t> </a:t>
            </a:r>
            <a:r>
              <a:rPr lang="it-IT" dirty="0" err="1" smtClean="0"/>
              <a:t>Tinbergen</a:t>
            </a:r>
            <a:r>
              <a:rPr lang="it-IT" dirty="0" smtClean="0"/>
              <a:t>, On the </a:t>
            </a:r>
            <a:r>
              <a:rPr lang="it-IT" dirty="0" err="1" smtClean="0"/>
              <a:t>theory</a:t>
            </a:r>
            <a:r>
              <a:rPr lang="it-IT" dirty="0" smtClean="0"/>
              <a:t> of </a:t>
            </a:r>
            <a:r>
              <a:rPr lang="it-IT" dirty="0" err="1" smtClean="0"/>
              <a:t>economic</a:t>
            </a:r>
            <a:r>
              <a:rPr lang="it-IT" dirty="0" smtClean="0"/>
              <a:t> policy, </a:t>
            </a:r>
            <a:r>
              <a:rPr lang="it-IT" dirty="0"/>
              <a:t>N</a:t>
            </a:r>
            <a:r>
              <a:rPr lang="it-IT" dirty="0" smtClean="0"/>
              <a:t>orth </a:t>
            </a:r>
            <a:r>
              <a:rPr lang="it-IT" dirty="0" err="1"/>
              <a:t>H</a:t>
            </a:r>
            <a:r>
              <a:rPr lang="it-IT" dirty="0" err="1" smtClean="0"/>
              <a:t>olland</a:t>
            </a:r>
            <a:r>
              <a:rPr lang="it-IT" dirty="0" smtClean="0"/>
              <a:t>, 1952 – primo ad ottenere il </a:t>
            </a:r>
            <a:r>
              <a:rPr lang="it-IT" dirty="0" err="1" smtClean="0"/>
              <a:t>Noble</a:t>
            </a:r>
            <a:r>
              <a:rPr lang="it-IT" dirty="0" smtClean="0"/>
              <a:t> per l’economia nel 1969  </a:t>
            </a:r>
          </a:p>
          <a:p>
            <a:endParaRPr lang="it-IT" dirty="0"/>
          </a:p>
          <a:p>
            <a:r>
              <a:rPr lang="it-IT" dirty="0" smtClean="0"/>
              <a:t>Teorema: per raggiungere «n» obiettivi occorre disporre di almeno «n» strumenti linearmente indipendenti</a:t>
            </a:r>
          </a:p>
          <a:p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12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01180048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Policy </a:t>
            </a:r>
            <a:r>
              <a:rPr lang="it-IT" dirty="0" err="1" smtClean="0"/>
              <a:t>makers</a:t>
            </a:r>
            <a:r>
              <a:rPr lang="it-IT" dirty="0" smtClean="0"/>
              <a:t> devono perseguire la massimizzazione della funzione del benessere sociale, attraverso:</a:t>
            </a:r>
          </a:p>
          <a:p>
            <a:r>
              <a:rPr lang="it-IT" dirty="0"/>
              <a:t>l</a:t>
            </a:r>
            <a:r>
              <a:rPr lang="it-IT" dirty="0" smtClean="0"/>
              <a:t>’individuazione degli  obiettivi</a:t>
            </a:r>
          </a:p>
          <a:p>
            <a:r>
              <a:rPr lang="it-IT" dirty="0" err="1" smtClean="0"/>
              <a:t>l’utilizzazioni</a:t>
            </a:r>
            <a:r>
              <a:rPr lang="it-IT" dirty="0" smtClean="0"/>
              <a:t> degli strumenti</a:t>
            </a:r>
          </a:p>
          <a:p>
            <a:r>
              <a:rPr lang="it-IT" dirty="0" smtClean="0"/>
              <a:t>l’uso di un modello economico che metta in relazione gli obiettivi e gli strumenti  </a:t>
            </a:r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13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413255884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it-IT" dirty="0" smtClean="0"/>
              <a:t>Due obiettivi e due strumenti</a:t>
            </a:r>
          </a:p>
          <a:p>
            <a:r>
              <a:rPr lang="it-IT" dirty="0" smtClean="0"/>
              <a:t>Sistema economico rappresentabile tramite relazioni lineari</a:t>
            </a:r>
          </a:p>
          <a:p>
            <a:r>
              <a:rPr lang="it-IT" dirty="0" smtClean="0"/>
              <a:t>«</a:t>
            </a:r>
            <a:r>
              <a:rPr lang="it-IT" dirty="0" err="1" smtClean="0"/>
              <a:t>Bliss</a:t>
            </a:r>
            <a:r>
              <a:rPr lang="it-IT" dirty="0" smtClean="0"/>
              <a:t> </a:t>
            </a:r>
            <a:r>
              <a:rPr lang="it-IT" dirty="0" err="1" smtClean="0"/>
              <a:t>point</a:t>
            </a:r>
            <a:r>
              <a:rPr lang="it-IT" dirty="0" smtClean="0"/>
              <a:t>»</a:t>
            </a:r>
            <a:endParaRPr lang="it-IT" dirty="0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B6C59B1-83BA-4506-9166-146EF9E7E517}" type="slidenum">
              <a:rPr lang="it-IT" smtClean="0"/>
              <a:pPr/>
              <a:t>14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xmlns="" val="3602801918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229</TotalTime>
  <Words>447</Words>
  <Application>Microsoft Office PowerPoint</Application>
  <PresentationFormat>Presentazione su schermo (4:3)</PresentationFormat>
  <Paragraphs>76</Paragraphs>
  <Slides>14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14</vt:i4>
      </vt:variant>
    </vt:vector>
  </HeadingPairs>
  <TitlesOfParts>
    <vt:vector size="15" baseType="lpstr">
      <vt:lpstr>Tema di Office</vt:lpstr>
      <vt:lpstr>Ricapitoliamo 25 febbraio 2015</vt:lpstr>
      <vt:lpstr>Diapositiva 2</vt:lpstr>
      <vt:lpstr>Diapositiva 3</vt:lpstr>
      <vt:lpstr>Diapositiva 4</vt:lpstr>
      <vt:lpstr>Diapositiva 5</vt:lpstr>
      <vt:lpstr>Diapositiva 6</vt:lpstr>
      <vt:lpstr>Funzione del Benessere Sociale</vt:lpstr>
      <vt:lpstr>Diapositiva 8</vt:lpstr>
      <vt:lpstr>Diapositiva 9</vt:lpstr>
      <vt:lpstr>Diapositiva 10</vt:lpstr>
      <vt:lpstr>Diapositiva 11</vt:lpstr>
      <vt:lpstr>Politica economica ottima</vt:lpstr>
      <vt:lpstr>Diapositiva 13</vt:lpstr>
      <vt:lpstr>Diapositiva 14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ricapitoliamo</dc:title>
  <dc:creator>castellucci</dc:creator>
  <cp:lastModifiedBy>Laura</cp:lastModifiedBy>
  <cp:revision>29</cp:revision>
  <cp:lastPrinted>2015-02-25T10:56:54Z</cp:lastPrinted>
  <dcterms:created xsi:type="dcterms:W3CDTF">2015-02-24T12:26:15Z</dcterms:created>
  <dcterms:modified xsi:type="dcterms:W3CDTF">2015-03-10T19:45:42Z</dcterms:modified>
</cp:coreProperties>
</file>