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6" r:id="rId6"/>
    <p:sldId id="259" r:id="rId7"/>
    <p:sldId id="262" r:id="rId8"/>
    <p:sldId id="261" r:id="rId9"/>
    <p:sldId id="265" r:id="rId10"/>
    <p:sldId id="263" r:id="rId11"/>
    <p:sldId id="264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84184-2E44-4BB1-8E1C-A73495AF79B8}" type="datetimeFigureOut">
              <a:rPr lang="it-IT" smtClean="0"/>
              <a:t>23/04/2015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A849E-189F-4A67-A5CD-65ADFE2F51EF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“Petrolio”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Tavola rotonda – Laura </a:t>
            </a:r>
            <a:r>
              <a:rPr lang="it-IT" dirty="0" err="1" smtClean="0"/>
              <a:t>Castellucci</a:t>
            </a:r>
            <a:endParaRPr lang="it-IT" dirty="0" smtClean="0"/>
          </a:p>
          <a:p>
            <a:r>
              <a:rPr lang="it-IT" dirty="0" smtClean="0"/>
              <a:t>23 aprile 2015</a:t>
            </a:r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Il petrolio è un fondamentale reale che influenza le Borse </a:t>
            </a:r>
            <a:r>
              <a:rPr lang="it-IT" dirty="0" err="1" smtClean="0"/>
              <a:t>……</a:t>
            </a:r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r>
              <a:rPr lang="it-IT" dirty="0" err="1" smtClean="0"/>
              <a:t>……</a:t>
            </a:r>
            <a:r>
              <a:rPr lang="it-IT" dirty="0" smtClean="0"/>
              <a:t> e , a volte, produce Bolle speculative (febbraio 2008 – dopo l’estate la bolla si sgonfia)</a:t>
            </a:r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“Prezzo” del petrolio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Tutto confluisce sul prezzo e   rimbalza sull’economia </a:t>
            </a:r>
          </a:p>
          <a:p>
            <a:r>
              <a:rPr lang="it-IT" dirty="0" smtClean="0"/>
              <a:t>Ruolo: 1. della quantità prodotta e domandata</a:t>
            </a:r>
          </a:p>
          <a:p>
            <a:r>
              <a:rPr lang="it-IT" dirty="0"/>
              <a:t> </a:t>
            </a:r>
            <a:r>
              <a:rPr lang="it-IT" dirty="0" smtClean="0"/>
              <a:t>            2. della geopolitica</a:t>
            </a:r>
          </a:p>
          <a:p>
            <a:r>
              <a:rPr lang="it-IT" dirty="0"/>
              <a:t> </a:t>
            </a:r>
            <a:r>
              <a:rPr lang="it-IT" dirty="0" smtClean="0"/>
              <a:t>            3. della tecnologia (nuove scoperte)</a:t>
            </a:r>
          </a:p>
          <a:p>
            <a:r>
              <a:rPr lang="it-IT" dirty="0"/>
              <a:t> </a:t>
            </a:r>
            <a:r>
              <a:rPr lang="it-IT" dirty="0" smtClean="0"/>
              <a:t>            4. delle guerre</a:t>
            </a:r>
          </a:p>
          <a:p>
            <a:r>
              <a:rPr lang="it-IT" dirty="0"/>
              <a:t> </a:t>
            </a:r>
            <a:r>
              <a:rPr lang="it-IT" dirty="0" smtClean="0"/>
              <a:t>            5. dei costi di produzione (dei sostituti)</a:t>
            </a:r>
          </a:p>
          <a:p>
            <a:r>
              <a:rPr lang="it-IT" dirty="0"/>
              <a:t> </a:t>
            </a:r>
            <a:r>
              <a:rPr lang="it-IT" dirty="0" smtClean="0"/>
              <a:t>            6. picco di </a:t>
            </a:r>
            <a:r>
              <a:rPr lang="it-IT" dirty="0" err="1" smtClean="0"/>
              <a:t>Hubbert</a:t>
            </a:r>
            <a:r>
              <a:rPr lang="it-IT" dirty="0" smtClean="0"/>
              <a:t> (esaurimento)</a:t>
            </a:r>
          </a:p>
          <a:p>
            <a:r>
              <a:rPr lang="it-IT" dirty="0" err="1"/>
              <a:t>e</a:t>
            </a:r>
            <a:r>
              <a:rPr lang="it-IT" dirty="0" err="1" smtClean="0"/>
              <a:t>t</a:t>
            </a:r>
            <a:r>
              <a:rPr lang="it-IT" dirty="0" smtClean="0"/>
              <a:t> altro </a:t>
            </a:r>
            <a:r>
              <a:rPr lang="it-IT" dirty="0" err="1" smtClean="0"/>
              <a:t>………………………………………</a:t>
            </a:r>
            <a:r>
              <a:rPr lang="it-IT" dirty="0" smtClean="0"/>
              <a:t>.</a:t>
            </a:r>
          </a:p>
          <a:p>
            <a:r>
              <a:rPr lang="it-IT" dirty="0"/>
              <a:t> </a:t>
            </a:r>
            <a:r>
              <a:rPr lang="it-IT" dirty="0" smtClean="0"/>
              <a:t>             7. delle riserve strategiche americane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Situazione nel mercato della produzione di greggio (crude oil)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Cartello OPEC (detiene ancora il 75% delle riserve</a:t>
            </a:r>
            <a:r>
              <a:rPr lang="it-IT" dirty="0" smtClean="0"/>
              <a:t>)</a:t>
            </a:r>
          </a:p>
          <a:p>
            <a:r>
              <a:rPr lang="it-IT" dirty="0" smtClean="0"/>
              <a:t>Bagdad 59 – 5 paesi </a:t>
            </a:r>
            <a:r>
              <a:rPr lang="it-IT" dirty="0" err="1" smtClean="0"/>
              <a:t>Iran,Iraq,Arabia</a:t>
            </a:r>
            <a:r>
              <a:rPr lang="it-IT" dirty="0" smtClean="0"/>
              <a:t> Saudita, </a:t>
            </a:r>
            <a:r>
              <a:rPr lang="it-IT" dirty="0" err="1" smtClean="0"/>
              <a:t>Kwait,Venezuela</a:t>
            </a:r>
            <a:r>
              <a:rPr lang="it-IT" dirty="0" smtClean="0"/>
              <a:t> – ora sono 12</a:t>
            </a:r>
            <a:endParaRPr lang="it-IT" dirty="0" smtClean="0"/>
          </a:p>
          <a:p>
            <a:r>
              <a:rPr lang="it-IT" dirty="0" smtClean="0"/>
              <a:t>Principali paesi produttori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1026" name="Picture 2" descr="F:\principali paesi produttori di petrolio_B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841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Effetti del “rimbalzo” : esempio dal primo shock petrolifero 1973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i="1" dirty="0" smtClean="0"/>
              <a:t>Il prezzo passa da 2$ al barile a 10/ 12 $:</a:t>
            </a:r>
          </a:p>
          <a:p>
            <a:r>
              <a:rPr lang="it-IT" dirty="0" smtClean="0"/>
              <a:t>Migliora l’efficienza energetica</a:t>
            </a:r>
          </a:p>
          <a:p>
            <a:r>
              <a:rPr lang="it-IT" dirty="0" smtClean="0"/>
              <a:t>Si costituisce l’IEA – 29 paesi Parigi</a:t>
            </a:r>
          </a:p>
          <a:p>
            <a:r>
              <a:rPr lang="it-IT" dirty="0" smtClean="0"/>
              <a:t>Francia potenzia il nucleare </a:t>
            </a:r>
          </a:p>
          <a:p>
            <a:r>
              <a:rPr lang="it-IT" dirty="0" smtClean="0"/>
              <a:t>USA leggi a favore della ricerca nel solare</a:t>
            </a:r>
          </a:p>
          <a:p>
            <a:r>
              <a:rPr lang="it-IT" dirty="0" smtClean="0"/>
              <a:t>Italia prime leggi per il risparmio energetico</a:t>
            </a:r>
          </a:p>
          <a:p>
            <a:r>
              <a:rPr lang="it-IT" dirty="0" err="1" smtClean="0"/>
              <a:t>………………………</a:t>
            </a:r>
            <a:r>
              <a:rPr lang="it-IT" dirty="0" smtClean="0"/>
              <a:t>..</a:t>
            </a:r>
          </a:p>
          <a:p>
            <a:r>
              <a:rPr lang="it-IT" dirty="0" smtClean="0"/>
              <a:t>“</a:t>
            </a:r>
            <a:r>
              <a:rPr lang="it-IT" dirty="0" err="1" smtClean="0"/>
              <a:t>energy</a:t>
            </a:r>
            <a:r>
              <a:rPr lang="it-IT" dirty="0" smtClean="0"/>
              <a:t> security” , spesso intesa come indipendenza dalle importazioni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Esempio </a:t>
            </a:r>
            <a:r>
              <a:rPr lang="it-IT" dirty="0" err="1" smtClean="0"/>
              <a:t>recetissimo</a:t>
            </a:r>
            <a:r>
              <a:rPr lang="it-IT" dirty="0" smtClean="0"/>
              <a:t> di rimbalzo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Il 14 aprile il Brent era a 56.16 e l’</a:t>
            </a:r>
            <a:r>
              <a:rPr lang="it-IT" dirty="0" err="1" smtClean="0"/>
              <a:t>Wti</a:t>
            </a:r>
            <a:r>
              <a:rPr lang="it-IT" dirty="0" smtClean="0"/>
              <a:t> a 51.91</a:t>
            </a:r>
          </a:p>
          <a:p>
            <a:endParaRPr lang="it-IT" dirty="0"/>
          </a:p>
          <a:p>
            <a:r>
              <a:rPr lang="it-IT" dirty="0" smtClean="0"/>
              <a:t>Ma l’Arabia Saudita bombarda lo Yemen → i prezzi diventano rispettivamente 62.73 e 57.93  perché si pensa che le petroliere non potranno passare dallo stretto di </a:t>
            </a:r>
            <a:r>
              <a:rPr lang="it-IT" dirty="0" err="1" smtClean="0"/>
              <a:t>Bab</a:t>
            </a:r>
            <a:r>
              <a:rPr lang="it-IT" dirty="0" smtClean="0"/>
              <a:t> </a:t>
            </a:r>
            <a:r>
              <a:rPr lang="it-IT" dirty="0" err="1" smtClean="0"/>
              <a:t>el-Mandeb</a:t>
            </a:r>
            <a:r>
              <a:rPr lang="it-IT" dirty="0" smtClean="0"/>
              <a:t> (</a:t>
            </a:r>
            <a:r>
              <a:rPr lang="it-IT" dirty="0" err="1" smtClean="0"/>
              <a:t>cessati-il</a:t>
            </a:r>
            <a:r>
              <a:rPr lang="it-IT" dirty="0" smtClean="0"/>
              <a:t> prezzo torna a scendere)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Oggi il prezzo è </a:t>
            </a:r>
            <a:r>
              <a:rPr lang="it-IT" smtClean="0"/>
              <a:t>“basso”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BRENT e WTI</a:t>
            </a:r>
          </a:p>
          <a:p>
            <a:r>
              <a:rPr lang="it-IT" dirty="0" smtClean="0"/>
              <a:t>Prezzo del giorno e prezzo future</a:t>
            </a:r>
          </a:p>
          <a:p>
            <a:r>
              <a:rPr lang="it-IT" dirty="0" smtClean="0"/>
              <a:t>Future</a:t>
            </a:r>
          </a:p>
          <a:p>
            <a:r>
              <a:rPr lang="it-IT" dirty="0" smtClean="0"/>
              <a:t>Operatori finanziari (non collegati al petrolio fisico) – speculazione – volatilit</a:t>
            </a:r>
            <a:r>
              <a:rPr lang="it-IT" dirty="0"/>
              <a:t>à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mtClean="0"/>
              <a:t>Arabia Saudita vs USA?</a:t>
            </a:r>
            <a:endParaRPr lang="it-IT" dirty="0" smtClean="0"/>
          </a:p>
          <a:p>
            <a:r>
              <a:rPr lang="it-IT" dirty="0" smtClean="0"/>
              <a:t>Il ruolo degli </a:t>
            </a:r>
            <a:r>
              <a:rPr lang="it-IT" dirty="0" err="1" smtClean="0"/>
              <a:t>shale</a:t>
            </a:r>
            <a:r>
              <a:rPr lang="it-IT" dirty="0" smtClean="0"/>
              <a:t> gas</a:t>
            </a:r>
          </a:p>
          <a:p>
            <a:r>
              <a:rPr lang="it-IT" dirty="0" smtClean="0"/>
              <a:t>Lift dell’embargo Iran?</a:t>
            </a:r>
          </a:p>
          <a:p>
            <a:r>
              <a:rPr lang="it-IT" dirty="0" smtClean="0"/>
              <a:t>Lift del divieto in americano  di esportare greggio?...</a:t>
            </a:r>
          </a:p>
          <a:p>
            <a:endParaRPr lang="it-IT" dirty="0"/>
          </a:p>
          <a:p>
            <a:r>
              <a:rPr lang="it-IT" dirty="0" err="1" smtClean="0"/>
              <a:t>……………</a:t>
            </a:r>
            <a:r>
              <a:rPr lang="it-IT" dirty="0" smtClean="0"/>
              <a:t>..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Il ruolo delle riserve strategiche americane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Gli osservatori hanno come principale punto di riferimento le riserve strategiche</a:t>
            </a:r>
          </a:p>
          <a:p>
            <a:r>
              <a:rPr lang="it-IT" dirty="0" smtClean="0"/>
              <a:t>Ora sono molto cresciute; si specula su quanto spazio abbiano ancora per accumularle; (63% vs 47%........); </a:t>
            </a:r>
            <a:r>
              <a:rPr lang="it-IT" dirty="0" err="1" smtClean="0"/>
              <a:t>---------</a:t>
            </a:r>
            <a:endParaRPr lang="it-IT" dirty="0" smtClean="0"/>
          </a:p>
          <a:p>
            <a:r>
              <a:rPr lang="it-IT" dirty="0" smtClean="0"/>
              <a:t>Goldman Sacks dice: il prezzo andrà a 40/ 30 </a:t>
            </a:r>
            <a:r>
              <a:rPr lang="it-IT" dirty="0" err="1" smtClean="0"/>
              <a:t>……</a:t>
            </a:r>
            <a:r>
              <a:rPr lang="it-IT" dirty="0" smtClean="0"/>
              <a:t>.. </a:t>
            </a:r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informazioni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EIA e i suoi </a:t>
            </a:r>
            <a:r>
              <a:rPr lang="it-IT" dirty="0" err="1" smtClean="0"/>
              <a:t>Annual</a:t>
            </a:r>
            <a:r>
              <a:rPr lang="it-IT" dirty="0" smtClean="0"/>
              <a:t> Energy Outlook</a:t>
            </a:r>
          </a:p>
          <a:p>
            <a:r>
              <a:rPr lang="it-IT" dirty="0" smtClean="0"/>
              <a:t>Quello del 2015 con previsioni al 20140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387</Words>
  <Application>Microsoft Office PowerPoint</Application>
  <PresentationFormat>Presentazione su schermo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Tema di Office</vt:lpstr>
      <vt:lpstr>“Petrolio”</vt:lpstr>
      <vt:lpstr>Presentazione standard di PowerPoint</vt:lpstr>
      <vt:lpstr>“Prezzo” del petrolio</vt:lpstr>
      <vt:lpstr>Situazione nel mercato della produzione di greggio (crude oil)</vt:lpstr>
      <vt:lpstr>Presentazione standard di PowerPoint</vt:lpstr>
      <vt:lpstr>Effetti del “rimbalzo” : esempio dal primo shock petrolifero 1973</vt:lpstr>
      <vt:lpstr>Esempio recetissimo di rimbalzo </vt:lpstr>
      <vt:lpstr>Oggi il prezzo è “basso”</vt:lpstr>
      <vt:lpstr>Presentazione standard di PowerPoint</vt:lpstr>
      <vt:lpstr>Il ruolo delle riserve strategiche americane</vt:lpstr>
      <vt:lpstr>informazioni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“petrolio”</dc:title>
  <dc:creator>Laura</dc:creator>
  <cp:lastModifiedBy>castellucci</cp:lastModifiedBy>
  <cp:revision>19</cp:revision>
  <dcterms:created xsi:type="dcterms:W3CDTF">2015-04-23T10:06:54Z</dcterms:created>
  <dcterms:modified xsi:type="dcterms:W3CDTF">2015-04-23T12:05:21Z</dcterms:modified>
</cp:coreProperties>
</file>