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1" r:id="rId1"/>
  </p:sldMasterIdLst>
  <p:notesMasterIdLst>
    <p:notesMasterId r:id="rId64"/>
  </p:notesMasterIdLst>
  <p:handoutMasterIdLst>
    <p:handoutMasterId r:id="rId65"/>
  </p:handoutMasterIdLst>
  <p:sldIdLst>
    <p:sldId id="316" r:id="rId2"/>
    <p:sldId id="317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47" r:id="rId33"/>
    <p:sldId id="348" r:id="rId34"/>
    <p:sldId id="349" r:id="rId35"/>
    <p:sldId id="350" r:id="rId36"/>
    <p:sldId id="351" r:id="rId37"/>
    <p:sldId id="352" r:id="rId38"/>
    <p:sldId id="353" r:id="rId39"/>
    <p:sldId id="354" r:id="rId40"/>
    <p:sldId id="355" r:id="rId41"/>
    <p:sldId id="356" r:id="rId42"/>
    <p:sldId id="357" r:id="rId43"/>
    <p:sldId id="358" r:id="rId44"/>
    <p:sldId id="359" r:id="rId45"/>
    <p:sldId id="360" r:id="rId46"/>
    <p:sldId id="361" r:id="rId47"/>
    <p:sldId id="362" r:id="rId48"/>
    <p:sldId id="363" r:id="rId49"/>
    <p:sldId id="364" r:id="rId50"/>
    <p:sldId id="365" r:id="rId51"/>
    <p:sldId id="366" r:id="rId52"/>
    <p:sldId id="367" r:id="rId53"/>
    <p:sldId id="368" r:id="rId54"/>
    <p:sldId id="369" r:id="rId55"/>
    <p:sldId id="370" r:id="rId56"/>
    <p:sldId id="371" r:id="rId57"/>
    <p:sldId id="372" r:id="rId58"/>
    <p:sldId id="373" r:id="rId59"/>
    <p:sldId id="374" r:id="rId60"/>
    <p:sldId id="375" r:id="rId61"/>
    <p:sldId id="378" r:id="rId62"/>
    <p:sldId id="377" r:id="rId63"/>
  </p:sldIdLst>
  <p:sldSz cx="9144000" cy="6858000" type="screen4x3"/>
  <p:notesSz cx="6858000" cy="9144000"/>
  <p:custDataLst>
    <p:tags r:id="rId6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3435"/>
    <a:srgbClr val="D28026"/>
    <a:srgbClr val="B85826"/>
    <a:srgbClr val="B83A26"/>
    <a:srgbClr val="FAEB61"/>
    <a:srgbClr val="00579C"/>
    <a:srgbClr val="FFCC66"/>
    <a:srgbClr val="6D7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00" autoAdjust="0"/>
  </p:normalViewPr>
  <p:slideViewPr>
    <p:cSldViewPr>
      <p:cViewPr>
        <p:scale>
          <a:sx n="75" d="100"/>
          <a:sy n="75" d="100"/>
        </p:scale>
        <p:origin x="-66" y="-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5.wmf"/><Relationship Id="rId5" Type="http://schemas.openxmlformats.org/officeDocument/2006/relationships/image" Target="../media/image20.wmf"/><Relationship Id="rId4" Type="http://schemas.openxmlformats.org/officeDocument/2006/relationships/image" Target="../media/image22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2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4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5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Verdana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Verdana" pitchFamily="-105" charset="0"/>
              </a:defRPr>
            </a:lvl1pPr>
          </a:lstStyle>
          <a:p>
            <a:pPr>
              <a:defRPr/>
            </a:pPr>
            <a:fld id="{6A37756E-7EF0-4D95-B18E-BD44B4E49392}" type="datetime1">
              <a:rPr lang="en-US"/>
              <a:pPr>
                <a:defRPr/>
              </a:pPr>
              <a:t>9/18/2012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Verdana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Verdana" pitchFamily="-105" charset="0"/>
              </a:defRPr>
            </a:lvl1pPr>
          </a:lstStyle>
          <a:p>
            <a:pPr>
              <a:defRPr/>
            </a:pPr>
            <a:fld id="{D91C1351-7C91-45DC-8FAA-46526216293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1110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Verdana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Verdana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Verdana" pitchFamily="-105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Verdana" pitchFamily="-105" charset="0"/>
              </a:defRPr>
            </a:lvl1pPr>
          </a:lstStyle>
          <a:p>
            <a:pPr>
              <a:defRPr/>
            </a:pPr>
            <a:fld id="{4B62B1A5-693F-4333-BBC0-B0653D7412E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9196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05" charset="0"/>
        <a:ea typeface="ＭＳ Ｐゴシック" pitchFamily="-10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05" charset="0"/>
        <a:ea typeface="ＭＳ Ｐゴシック" pitchFamily="-10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05" charset="0"/>
        <a:ea typeface="ＭＳ Ｐゴシック" pitchFamily="-10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-105" charset="0"/>
        <a:ea typeface="ＭＳ Ｐゴシック" pitchFamily="-10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r">
              <a:buNone/>
            </a:pPr>
            <a:fld id="{2F8BCC96-2275-4C83-B2A4-5F0898A0C5D2}" type="slidenum">
              <a:rPr lang="en-US" sz="1200" b="0" i="0">
                <a:latin typeface="Verdana"/>
                <a:ea typeface="+mn-ea"/>
                <a:cs typeface="+mn-cs"/>
              </a:rPr>
              <a:pPr algn="r">
                <a:buNone/>
              </a:pPr>
              <a:t>1</a:t>
            </a:fld>
            <a:endParaRPr lang="en-US" sz="1200" b="0" i="0">
              <a:latin typeface="Verdana"/>
              <a:ea typeface="+mn-ea"/>
              <a:cs typeface="+mn-cs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mtClean="0">
              <a:latin typeface="Verdana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F2A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228600" y="6240463"/>
            <a:ext cx="563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>
              <a:spcBef>
                <a:spcPts val="480"/>
              </a:spcBef>
              <a:buNone/>
            </a:pPr>
            <a:r>
              <a:rPr lang="en-US" sz="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Copyright © 2012 Pearson Italia, Milano – Torino     </a:t>
            </a:r>
          </a:p>
        </p:txBody>
      </p:sp>
    </p:spTree>
    <p:extLst>
      <p:ext uri="{BB962C8B-B14F-4D97-AF65-F5344CB8AC3E}">
        <p14:creationId xmlns:p14="http://schemas.microsoft.com/office/powerpoint/2010/main" val="607621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2B040755-DD65-4BA2-ADD2-96833D45B8F7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151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2750" y="303213"/>
            <a:ext cx="2152650" cy="5868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3213"/>
            <a:ext cx="6305550" cy="5868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2AB458A3-6BE6-47BB-9F04-E0C32461ACE4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77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A3EE96DC-3973-41F4-8A36-3C41BE3F993B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46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3DF0EC04-1DF7-47A3-A63F-D0523151CC8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91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0703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27550" y="1600200"/>
            <a:ext cx="4071938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980F3682-5375-42AF-AB76-C8689A0A623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26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DC1F3DEF-0D10-4C4B-AB10-1D005B5649F8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21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97C5C311-081F-4E55-A135-E2C7CE37E06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24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65B0611A-61E6-4D6C-B34D-0721337562E3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54E83212-C325-4F7F-A0F1-8C986F32BE78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387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</a:t>
            </a:r>
            <a:fld id="{3773DA08-61CA-4F12-B49A-CBF74B85C75D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545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3213"/>
            <a:ext cx="8610600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00200"/>
            <a:ext cx="829468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9867" name="Rectangle 11"/>
          <p:cNvSpPr>
            <a:spLocks noChangeArrowheads="1"/>
          </p:cNvSpPr>
          <p:nvPr/>
        </p:nvSpPr>
        <p:spPr bwMode="auto">
          <a:xfrm flipH="1">
            <a:off x="8229600" y="6172200"/>
            <a:ext cx="914400" cy="685800"/>
          </a:xfrm>
          <a:prstGeom prst="rect">
            <a:avLst/>
          </a:prstGeom>
          <a:solidFill>
            <a:srgbClr val="F2A15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en-US" sz="2400">
              <a:latin typeface="Verdana" pitchFamily="-105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3213" y="6459538"/>
            <a:ext cx="4572000" cy="214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spcBef>
                <a:spcPts val="480"/>
              </a:spcBef>
              <a:buNone/>
            </a:pPr>
            <a:r>
              <a:rPr lang="en-US" sz="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Copyright © 2012 Pearson Italia, Milano – Torino     </a:t>
            </a:r>
          </a:p>
        </p:txBody>
      </p:sp>
      <p:sp>
        <p:nvSpPr>
          <p:cNvPr id="1669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62484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latin typeface="Verdana" pitchFamily="-105" charset="0"/>
              </a:defRPr>
            </a:lvl1pPr>
          </a:lstStyle>
          <a:p>
            <a:pPr>
              <a:defRPr/>
            </a:pPr>
            <a:r>
              <a:rPr lang="en-US"/>
              <a:t>4-</a:t>
            </a:r>
            <a:fld id="{C820B1C5-BC0F-44D4-9675-432E89DFE654}" type="slidenum">
              <a:rPr lang="en-US"/>
              <a:pPr>
                <a:defRPr/>
              </a:pPr>
              <a:t>‹N›</a:t>
            </a:fld>
            <a:endParaRPr lang="en-US"/>
          </a:p>
        </p:txBody>
      </p:sp>
      <p:sp>
        <p:nvSpPr>
          <p:cNvPr id="166921" name="Rectangle 9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F2A15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Verdana" pitchFamily="-105" charset="0"/>
            </a:endParaRPr>
          </a:p>
        </p:txBody>
      </p:sp>
      <p:sp>
        <p:nvSpPr>
          <p:cNvPr id="166922" name="Rectangle 10"/>
          <p:cNvSpPr>
            <a:spLocks noChangeArrowheads="1"/>
          </p:cNvSpPr>
          <p:nvPr/>
        </p:nvSpPr>
        <p:spPr bwMode="auto">
          <a:xfrm>
            <a:off x="8991600" y="0"/>
            <a:ext cx="152400" cy="6705600"/>
          </a:xfrm>
          <a:prstGeom prst="rect">
            <a:avLst/>
          </a:prstGeom>
          <a:solidFill>
            <a:srgbClr val="F2A15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Verdana" pitchFamily="-105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-105" charset="0"/>
          <a:ea typeface="ＭＳ Ｐゴシック" pitchFamily="-105" charset="-128"/>
          <a:cs typeface="ＭＳ Ｐゴシック" pitchFamily="-105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-105" charset="0"/>
          <a:ea typeface="ＭＳ Ｐゴシック" pitchFamily="-105" charset="-128"/>
          <a:cs typeface="ＭＳ Ｐゴシック" pitchFamily="-105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-105" charset="0"/>
          <a:ea typeface="ＭＳ Ｐゴシック" pitchFamily="-105" charset="-128"/>
          <a:cs typeface="ＭＳ Ｐゴシック" pitchFamily="-105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-105" charset="0"/>
          <a:ea typeface="ＭＳ Ｐゴシック" pitchFamily="-105" charset="-128"/>
          <a:cs typeface="ＭＳ Ｐゴシック" pitchFamily="-10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-10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-10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-10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-10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pitchFamily="-10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pitchFamily="-10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ＭＳ Ｐゴシック" pitchFamily="-10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10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10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10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10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0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30.bin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4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22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2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20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image" Target="../media/image18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oleObject" Target="../embeddings/oleObject39.bin"/><Relationship Id="rId4" Type="http://schemas.openxmlformats.org/officeDocument/2006/relationships/image" Target="../media/image18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7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28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32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34.w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35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36.w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3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40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4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60.bin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59.bin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63.bin"/><Relationship Id="rId5" Type="http://schemas.openxmlformats.org/officeDocument/2006/relationships/oleObject" Target="../embeddings/oleObject62.bin"/><Relationship Id="rId4" Type="http://schemas.openxmlformats.org/officeDocument/2006/relationships/image" Target="../media/image47.w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304800" y="2174875"/>
            <a:ext cx="3659188" cy="3951288"/>
          </a:xfrm>
        </p:spPr>
        <p:txBody>
          <a:bodyPr/>
          <a:lstStyle/>
          <a:p>
            <a:pPr marL="9144" indent="-9144">
              <a:buNone/>
            </a:pPr>
            <a:r>
              <a:rPr lang="en-US" b="1" i="0">
                <a:ea typeface="ＭＳ Ｐゴシック"/>
              </a:rPr>
              <a:t>Verifica di ipotesi e intervalli di confidenza nella regressione multipla</a:t>
            </a: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anchor="t"/>
          <a:lstStyle/>
          <a:p>
            <a:r>
              <a:rPr lang="en-US" b="0" i="0">
                <a:ea typeface="ＭＳ Ｐゴシック"/>
              </a:rPr>
              <a:t>Capitolo 7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992" y="188639"/>
            <a:ext cx="4680520" cy="630700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dimensione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di una verifica è l'effettivo tasso di rifiuto sotto l'ipotesi nulla.</a:t>
            </a:r>
          </a:p>
        </p:txBody>
      </p:sp>
      <p:sp>
        <p:nvSpPr>
          <p:cNvPr id="614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dimensione della verifica del "buon senso" non è 5%!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effetti, la sua dimensione dipende dalla correlazione tra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(e quindi dalla correlazione tra     e    ).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Due 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soluzioni: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Utilizzare un valore critico diverso in questa procedura – non 1,96 (questo è il "metodo Bonferroni" – vedi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Appendice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7.1) (in ogni caso, questo metodo è utilizzato raramente nella pratica)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Utilizzare una statistica di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diversa studiata per verificare subito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sia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sia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(questa è pratica comune)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61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58555B59-9646-40E9-AB24-F6160B4C72E9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10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pic>
        <p:nvPicPr>
          <p:cNvPr id="2" name="Immagin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25700"/>
            <a:ext cx="3175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842000" y="2413000"/>
          <a:ext cx="406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4" imgW="406224" imgH="482391" progId="">
                  <p:embed/>
                </p:oleObj>
              </mc:Choice>
              <mc:Fallback>
                <p:oleObj name="Equation" r:id="rId4" imgW="406224" imgH="482391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0" y="2413000"/>
                        <a:ext cx="406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</a:p>
        </p:txBody>
      </p:sp>
      <p:sp>
        <p:nvSpPr>
          <p:cNvPr id="717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verifica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tutte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parti di un'ipotesi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congiunta in un colpo solo.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Formula per il caso speciale dell'ipotesi congiunta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in una regressione con due regressori: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     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dove        stima la correlazione tra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Rifiuta quando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grande (quanto grande?)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71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30E6685D-B213-4BCC-9171-37B75F9E384B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11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3189288" y="3689350"/>
          <a:ext cx="2600325" cy="958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Equation" r:id="rId3" imgW="2895600" imgH="1066800" progId="">
                  <p:embed/>
                </p:oleObj>
              </mc:Choice>
              <mc:Fallback>
                <p:oleObj name="Equation" r:id="rId3" imgW="2895600" imgH="10668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9288" y="3689350"/>
                        <a:ext cx="2600325" cy="958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1143000" y="4800600"/>
          <a:ext cx="635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Equation" r:id="rId5" imgW="634725" imgH="457002" progId="">
                  <p:embed/>
                </p:oleObj>
              </mc:Choice>
              <mc:Fallback>
                <p:oleObj name="Equation" r:id="rId5" imgW="634725" imgH="457002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800600"/>
                        <a:ext cx="635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verifica della statistica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800" b="1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800" b="1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800" b="1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</a:p>
        </p:txBody>
      </p:sp>
      <p:sp>
        <p:nvSpPr>
          <p:cNvPr id="819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 F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grande quando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e/o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grande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corregge (nel modo giusto) per la correlazione tra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formula per più di due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brutta a vedersi, a meno che non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 utilizzil'algebra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matriciale.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Ciò fornisce alla statistica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una buona distribuzione approssimata in grandi campioni, ossia…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har char="•"/>
            </a:pPr>
            <a:endParaRPr lang="en-US" sz="2400" dirty="0" smtClean="0">
              <a:ea typeface="ＭＳ Ｐゴシック"/>
            </a:endParaRPr>
          </a:p>
        </p:txBody>
      </p:sp>
      <p:sp>
        <p:nvSpPr>
          <p:cNvPr id="819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8756A02A-28D7-4C57-911F-FCB2D7ED2F3B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12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3341688" y="1377950"/>
          <a:ext cx="2611437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3" imgW="2895600" imgH="1066800" progId="">
                  <p:embed/>
                </p:oleObj>
              </mc:Choice>
              <mc:Fallback>
                <p:oleObj name="Equation" r:id="rId3" imgW="2895600" imgH="10668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1688" y="1377950"/>
                        <a:ext cx="2611437" cy="96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Distribuzione in grandi campioni della statistica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</a:p>
        </p:txBody>
      </p:sp>
      <p:sp>
        <p:nvSpPr>
          <p:cNvPr id="9222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800"/>
              </a:spcAft>
              <a:buNone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 consideri il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caso speciale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che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siano indipendenti,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perciò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0; in grandi campioni la formula diventa</a:t>
            </a:r>
            <a:b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Sotto l'ipotesi nulla,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hanno distribuzioni normali standard che, in questo caso speciale, sono indipendenti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distribuzione in grandi campioni della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la distribuzione della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dei quadrati di due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variabili casuali standard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distribuite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modo indipendente.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922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9680C870-8804-4BB0-AA80-3DDD1A7F4E55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13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2444750" y="2455863"/>
          <a:ext cx="387985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" name="Equation" r:id="rId3" imgW="5041900" imgH="1066800" progId="">
                  <p:embed/>
                </p:oleObj>
              </mc:Choice>
              <mc:Fallback>
                <p:oleObj name="Equation" r:id="rId3" imgW="5041900" imgH="10668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4750" y="2455863"/>
                        <a:ext cx="3879850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4"/>
          <p:cNvGraphicFramePr>
            <a:graphicFrameLocks noChangeAspect="1"/>
          </p:cNvGraphicFramePr>
          <p:nvPr/>
        </p:nvGraphicFramePr>
        <p:xfrm>
          <a:off x="360363" y="1905000"/>
          <a:ext cx="635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2" name="Equation" r:id="rId5" imgW="634725" imgH="457002" progId="">
                  <p:embed/>
                </p:oleObj>
              </mc:Choice>
              <mc:Fallback>
                <p:oleObj name="Equation" r:id="rId5" imgW="634725" imgH="457002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1905000"/>
                        <a:ext cx="635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5"/>
          <p:cNvGraphicFramePr>
            <a:graphicFrameLocks noChangeAspect="1"/>
          </p:cNvGraphicFramePr>
          <p:nvPr/>
        </p:nvGraphicFramePr>
        <p:xfrm>
          <a:off x="990600" y="1854200"/>
          <a:ext cx="355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" name="Equation" r:id="rId7" imgW="355446" imgH="533169" progId="">
                  <p:embed/>
                </p:oleObj>
              </mc:Choice>
              <mc:Fallback>
                <p:oleObj name="Equation" r:id="rId7" imgW="355446" imgH="533169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854200"/>
                        <a:ext cx="355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distribuzione chi-quadrato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distribuzione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chi-quadrato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con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gradi di libertà (     ) è definita come distribuzione della somma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dei quadrati di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variabili casuali normali standard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indipendenti.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grandi campioni,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distribuita come      /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Valori critici in grandi campioni selezionati di      /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</a:t>
            </a:r>
            <a:r>
              <a:rPr lang="en-US" sz="2000" b="0" i="1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</a:t>
            </a: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5% del valore critico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1	3,84	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perché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?)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2	3,00	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(il caso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=2 precedente)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3	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2,60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4	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2,37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5	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2,21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endParaRPr lang="en-US" sz="2000" dirty="0" smtClean="0"/>
          </a:p>
        </p:txBody>
      </p:sp>
      <p:sp>
        <p:nvSpPr>
          <p:cNvPr id="1024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722C3064-3FB5-4721-A709-E5C8302ACEE1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14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7315200" y="15240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2" name="Equation" r:id="rId3" imgW="368300" imgH="533400" progId="">
                  <p:embed/>
                </p:oleObj>
              </mc:Choice>
              <mc:Fallback>
                <p:oleObj name="Equation" r:id="rId3" imgW="368300" imgH="5334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15240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6261100" y="2846388"/>
          <a:ext cx="3683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name="Equation" r:id="rId5" imgW="368140" imgH="495085" progId="">
                  <p:embed/>
                </p:oleObj>
              </mc:Choice>
              <mc:Fallback>
                <p:oleObj name="Equation" r:id="rId5" imgW="368140" imgH="495085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1100" y="2846388"/>
                        <a:ext cx="3683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6946900" y="3548063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4" name="Equation" r:id="rId7" imgW="368300" imgH="533400" progId="">
                  <p:embed/>
                </p:oleObj>
              </mc:Choice>
              <mc:Fallback>
                <p:oleObj name="Equation" r:id="rId7" imgW="368300" imgH="5334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6900" y="3548063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Calcolo del valore-p mediante la statistica F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</a:p>
        </p:txBody>
      </p:sp>
      <p:sp>
        <p:nvSpPr>
          <p:cNvPr id="11268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839200" cy="4572000"/>
          </a:xfrm>
        </p:spPr>
        <p:txBody>
          <a:bodyPr/>
          <a:lstStyle/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valore-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probabilità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nelle code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distribuzione  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/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oltre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statistica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effettivamente calcolata.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Implementazione in STATA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Utilizzare il comando "test" dopo la regressione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Esempio: 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Verificare l'ipotesi congiunta che i coefficienti di </a:t>
            </a:r>
            <a:r>
              <a:rPr lang="en-US" sz="24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delle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spese per studente (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expn_stu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siano entrambi zero, a fronte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dell'alternativa che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almeno uno dei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sia diverso da zero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 </a:t>
            </a:r>
          </a:p>
        </p:txBody>
      </p:sp>
      <p:sp>
        <p:nvSpPr>
          <p:cNvPr id="1126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FA9A0A58-8CFB-481E-97CA-17CE8F8D5948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15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617812"/>
              </p:ext>
            </p:extLst>
          </p:nvPr>
        </p:nvGraphicFramePr>
        <p:xfrm>
          <a:off x="8166100" y="15494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Equation" r:id="rId3" imgW="368300" imgH="533400" progId="">
                  <p:embed/>
                </p:oleObj>
              </mc:Choice>
              <mc:Fallback>
                <p:oleObj name="Equation" r:id="rId3" imgW="368300" imgH="5334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6100" y="15494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Esempio di verifica F, dati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sulle dimensioni delle classi della California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5791200"/>
          </a:xfrm>
        </p:spPr>
        <p:txBody>
          <a:bodyPr/>
          <a:lstStyle/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reg testscr str expn_stu pctel, r; 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Regression with robust standard errors                 Number of obs =     420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                                       F(  3,   416) =  147,20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                                       Prob &gt; F      =  0.0000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                                       R-squared     =  0,4366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                                       Root MSE      =  14.353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------------------------------------------------------------------------------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|               Robust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testscr |      Coef.   Std. Err.      t    P&gt;|t|     [95% Conf. Interval]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-------------+----------------------------------------------------------------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str |  -.2863992   .4820728    -0.59   0.553    -1.234001     .661203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expn_stu |   .0038679   .0015807     2.45   0.015     .0007607    .0069751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pctel |  -.6560227   .0317844   -20.64   0.000    -.7185008   -.5935446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_cons |   649.5779   15.45834    42.02   0.000     619.1917    679.9641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------------------------------------------------------------------------------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"/>
                <a:ea typeface="ＭＳ Ｐゴシック"/>
                <a:cs typeface="ＭＳ Ｐゴシック"/>
              </a:rPr>
              <a:t>						</a:t>
            </a: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	</a:t>
            </a:r>
            <a:r>
              <a:rPr lang="en-US" sz="1200" b="1" i="1" u="sng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NOTA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test str expn_stu;	</a:t>
            </a:r>
            <a:r>
              <a:rPr lang="en-US" sz="1200" b="1" i="1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Il comando "test" segue la regressione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 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( 1)  str = 0,0	</a:t>
            </a:r>
            <a:r>
              <a:rPr lang="en-US" sz="1200" b="1" i="1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Vi sono q=2 restrizioni in verifica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( 2)  expn_stu = 0.0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F(  2,   416) =    5,43	</a:t>
            </a:r>
            <a:r>
              <a:rPr lang="en-US" sz="1200" b="1" i="1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Il 5% del valore critico per q=2 è </a:t>
            </a:r>
            <a:r>
              <a:rPr lang="en-US" sz="1200" b="1" i="0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3,00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Prob &gt; F =    0,0047  	</a:t>
            </a:r>
            <a:r>
              <a:rPr lang="en-US" sz="1200" b="1" i="1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Stata calcola per voi il valore-p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endParaRPr lang="en-US" sz="1200" dirty="0" smtClean="0">
              <a:latin typeface="Courier New"/>
              <a:ea typeface="ＭＳ Ｐゴシック"/>
              <a:cs typeface="Courier New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070634FD-9AC7-4B5D-BE35-24DD00586950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16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Ulteriori informazioni sulla statistica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Esiste una formula semplice per la statistica F, valida </a:t>
            </a:r>
            <a:r>
              <a:rPr lang="en-US" sz="2000" b="0" i="1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solo </a:t>
            </a:r>
            <a:r>
              <a:rPr lang="en-US" sz="2000" b="0" i="1" u="sng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condizinoi di omoschedasticità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(perciò non molto utile), che tuttavia può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aiutare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 comprendere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che cosa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fa la statistica F.</a:t>
            </a:r>
          </a:p>
          <a:p>
            <a:pPr marL="0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condizioni di omoschedasticità 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pura</a:t>
            </a:r>
          </a:p>
          <a:p>
            <a:pPr marL="0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Quando gli errori sono omoschedastici, esiste una formula semplice per il calcolo della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presenza di "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omoschedasticità pura":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Eseguire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due regressioni, una sotto l'ipotesi nulla (regressione "vincolata") e una sotto l'ipotesi alternativa (regressione "senza vincolo").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Confrontare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gli adattamenti delle regressioni – gli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se il modello "non vincolato" si adatta sufficientemente meglio,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rifiutare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l'ipotesi nulla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E0A0ED5F-45A7-434B-8C3A-14396BA02C1F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17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"vincolata" e "non vincolata"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Esempio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i coefficienti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sono zero?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 </a:t>
            </a:r>
            <a:r>
              <a:rPr lang="en-US" sz="2000" b="0" i="0" u="sng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senza </a:t>
            </a: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vincolo (sotto </a:t>
            </a:r>
            <a:r>
              <a:rPr lang="en-US" sz="2000" b="0" i="1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u="sng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):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TestScore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3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 </a:t>
            </a:r>
            <a:r>
              <a:rPr lang="en-US" sz="2000" b="0" i="0" u="sng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vincolata </a:t>
            </a: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(ossia, sotto </a:t>
            </a:r>
            <a:r>
              <a:rPr lang="en-US" sz="2000" b="0" i="1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u="sng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):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TestScore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3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perché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?)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numero di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vincoli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sotto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2 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perché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?).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L'adattamento risulterà migliore 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sarà maggiore) nella regressione non vincolata 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perché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?)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quanto dovrà aumentare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affinché i coefficienti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siano giudicati statisticamente significativi?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CD2855B2-61F4-46BD-9C04-4B34F88432F9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18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Formula semplice per la statistica F classica:</a:t>
            </a:r>
          </a:p>
        </p:txBody>
      </p:sp>
      <p:sp>
        <p:nvSpPr>
          <p:cNvPr id="122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 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dove: 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per la regressione vincolata 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per la regressione non vincolata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numero di restrizioni sotto l'ipotesi nulla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k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unrestricted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numero di regressori nella regressione non vincolata.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Più grande è la differenza tra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l’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vincolato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non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vincolato,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maggiore è il miglioramento dell'adattamento aggiungendo le variabili in questione – maggiore è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in presenza di omoschedasticità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pura.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1229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1A1D0E5C-8329-40B0-9D08-AE039515F7FC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19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2590800" y="1371600"/>
          <a:ext cx="38227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0" name="Equation" r:id="rId3" imgW="4356100" imgH="1016000" progId="">
                  <p:embed/>
                </p:oleObj>
              </mc:Choice>
              <mc:Fallback>
                <p:oleObj name="Equation" r:id="rId3" imgW="4356100" imgH="10160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371600"/>
                        <a:ext cx="382270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719138" y="2590800"/>
          <a:ext cx="977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1" name="Equation" r:id="rId5" imgW="977900" imgH="495300" progId="">
                  <p:embed/>
                </p:oleObj>
              </mc:Choice>
              <mc:Fallback>
                <p:oleObj name="Equation" r:id="rId5" imgW="977900" imgH="49530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138" y="2590800"/>
                        <a:ext cx="977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703263" y="3124200"/>
          <a:ext cx="1168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Equation" r:id="rId7" imgW="1168400" imgH="495300" progId="">
                  <p:embed/>
                </p:oleObj>
              </mc:Choice>
              <mc:Fallback>
                <p:oleObj name="Equation" r:id="rId7" imgW="1168400" imgH="4953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3124200"/>
                        <a:ext cx="1168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Sommario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2064" indent="-512064" algn="l">
              <a:spcBef>
                <a:spcPts val="672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ipotesi e intervalli di confidenza per un singolo coefficiente</a:t>
            </a:r>
          </a:p>
          <a:p>
            <a:pPr marL="512064" indent="-512064" algn="l">
              <a:spcBef>
                <a:spcPts val="672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ipotesi congiunte su più coefficienti</a:t>
            </a:r>
          </a:p>
          <a:p>
            <a:pPr marL="512064" indent="-512064" algn="l">
              <a:spcBef>
                <a:spcPts val="672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Altri tipi di ipotesi che implicano più coefficienti</a:t>
            </a:r>
          </a:p>
          <a:p>
            <a:pPr marL="512064" indent="-512064" algn="l">
              <a:spcBef>
                <a:spcPts val="672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Variabili di interesse, variabili di controllo e come decidere quali variabili includere in un modello di regressione</a:t>
            </a:r>
          </a:p>
        </p:txBody>
      </p:sp>
      <p:sp>
        <p:nvSpPr>
          <p:cNvPr id="43012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3B0580FE-1EEC-46BB-BC0E-3A0C9F651816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Esempio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</a:p>
        </p:txBody>
      </p:sp>
      <p:sp>
        <p:nvSpPr>
          <p:cNvPr id="13321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94688" cy="4572000"/>
          </a:xfrm>
        </p:spPr>
        <p:txBody>
          <a:bodyPr/>
          <a:lstStyle/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 vincolata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= 644,7 –0,671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                = 0,4149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	     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1,0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0,032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 non vincolata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= 649,6 – 0,29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+ 3,87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0,656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15,5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0,48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1,59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0,032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347472" indent="-347472" algn="l">
              <a:spcBef>
                <a:spcPts val="432"/>
              </a:spcBef>
              <a:spcAft>
                <a:spcPts val="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               = 0,4366,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k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unrestricted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3, 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2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32"/>
              </a:spcBef>
              <a:spcAft>
                <a:spcPts val="42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Quindi 		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F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</a:p>
          <a:p>
            <a:pPr marL="347472" indent="-347472" algn="l">
              <a:spcBef>
                <a:spcPts val="432"/>
              </a:spcBef>
              <a:spcAft>
                <a:spcPts val="30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         =                                       = </a:t>
            </a:r>
            <a:r>
              <a:rPr lang="en-US" sz="1800" b="1" i="0" smtClean="0">
                <a:solidFill>
                  <a:srgbClr val="FF0000"/>
                </a:solidFill>
                <a:latin typeface="Verdana"/>
                <a:ea typeface="ＭＳ Ｐゴシック"/>
                <a:cs typeface="ＭＳ Ｐゴシック"/>
              </a:rPr>
              <a:t>8,01</a:t>
            </a:r>
            <a:endParaRPr lang="en-US" sz="1800" b="1" i="0">
              <a:solidFill>
                <a:srgbClr val="FF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32"/>
              </a:spcBef>
              <a:spcAft>
                <a:spcPts val="2400"/>
              </a:spcAft>
              <a:buNone/>
            </a:pPr>
            <a:r>
              <a:rPr lang="en-US" sz="1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Nota: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F </a:t>
            </a:r>
            <a:r>
              <a:rPr lang="en-US" sz="18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robusta all'eteroschedasticità = </a:t>
            </a:r>
            <a:r>
              <a:rPr lang="en-US" sz="1800" b="1" i="0">
                <a:solidFill>
                  <a:srgbClr val="FF0000"/>
                </a:solidFill>
                <a:latin typeface="Verdana"/>
                <a:ea typeface="ＭＳ Ｐゴシック"/>
                <a:cs typeface="ＭＳ Ｐゴシック"/>
              </a:rPr>
              <a:t>5,43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…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Char char="•"/>
            </a:pPr>
            <a:endParaRPr lang="en-US" sz="1800" dirty="0" smtClean="0">
              <a:ea typeface="ＭＳ Ｐゴシック"/>
            </a:endParaRPr>
          </a:p>
        </p:txBody>
      </p:sp>
      <p:sp>
        <p:nvSpPr>
          <p:cNvPr id="133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FEF05633-A206-4978-8102-E2402B9C1058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20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342900" y="1627188"/>
          <a:ext cx="11858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1" name="Equation" r:id="rId3" imgW="1384300" imgH="482600" progId="">
                  <p:embed/>
                </p:oleObj>
              </mc:Choice>
              <mc:Fallback>
                <p:oleObj name="Equation" r:id="rId3" imgW="1384300" imgH="48260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1627188"/>
                        <a:ext cx="1185863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342900" y="2828925"/>
          <a:ext cx="11858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2" name="Equation" r:id="rId5" imgW="1384300" imgH="482600" progId="">
                  <p:embed/>
                </p:oleObj>
              </mc:Choice>
              <mc:Fallback>
                <p:oleObj name="Equation" r:id="rId5" imgW="1384300" imgH="48260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2828925"/>
                        <a:ext cx="1185863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4564063" y="1643063"/>
          <a:ext cx="977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3" name="Equation" r:id="rId7" imgW="977900" imgH="495300" progId="">
                  <p:embed/>
                </p:oleObj>
              </mc:Choice>
              <mc:Fallback>
                <p:oleObj name="Equation" r:id="rId7" imgW="977900" imgH="49530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4063" y="1643063"/>
                        <a:ext cx="977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7" name="Object 5"/>
          <p:cNvGraphicFramePr>
            <a:graphicFrameLocks noChangeAspect="1"/>
          </p:cNvGraphicFramePr>
          <p:nvPr/>
        </p:nvGraphicFramePr>
        <p:xfrm>
          <a:off x="685800" y="3657600"/>
          <a:ext cx="1168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4" name="Equation" r:id="rId9" imgW="1168400" imgH="495300" progId="">
                  <p:embed/>
                </p:oleObj>
              </mc:Choice>
              <mc:Fallback>
                <p:oleObj name="Equation" r:id="rId9" imgW="1168400" imgH="495300" progId="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657600"/>
                        <a:ext cx="11684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Object 6"/>
          <p:cNvGraphicFramePr>
            <a:graphicFrameLocks noChangeAspect="1"/>
          </p:cNvGraphicFramePr>
          <p:nvPr/>
        </p:nvGraphicFramePr>
        <p:xfrm>
          <a:off x="2938463" y="4198938"/>
          <a:ext cx="3822700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5" name="Equation" r:id="rId11" imgW="4356100" imgH="1016000" progId="">
                  <p:embed/>
                </p:oleObj>
              </mc:Choice>
              <mc:Fallback>
                <p:oleObj name="Equation" r:id="rId11" imgW="4356100" imgH="1016000" progId="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8463" y="4198938"/>
                        <a:ext cx="3822700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9274207"/>
              </p:ext>
            </p:extLst>
          </p:nvPr>
        </p:nvGraphicFramePr>
        <p:xfrm>
          <a:off x="2978150" y="5160963"/>
          <a:ext cx="2960688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6" name="Equation" r:id="rId13" imgW="3441600" imgH="850680" progId="Equation.DSMT4">
                  <p:embed/>
                </p:oleObj>
              </mc:Choice>
              <mc:Fallback>
                <p:oleObj name="Equation" r:id="rId13" imgW="3441600" imgH="850680" progId="Equation.DSMT4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8150" y="5160963"/>
                        <a:ext cx="2960688" cy="731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F classica – </a:t>
            </a: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riepilogo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14342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classica rifiuta quando aggiungendo le due variabili si aumenta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di "quanto basta" – vale a dire, quando aggiungendo le due variabili si migliora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l'adattamento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regressione di "quanto basta"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gli errori sono omoschedastici, 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classica ha una distribuzione in grandi campioni che è      /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invece gli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errori sono eteroschedastici, la distribuzione in grandi campioni della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classica </a:t>
            </a: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    /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1434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E18CE358-489E-4E61-9331-E70A6F2C3774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21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2667000" y="1371600"/>
          <a:ext cx="37465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8" name="Equation" r:id="rId3" imgW="4356100" imgH="1016000" progId="">
                  <p:embed/>
                </p:oleObj>
              </mc:Choice>
              <mc:Fallback>
                <p:oleObj name="Equation" r:id="rId3" imgW="4356100" imgH="10160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371600"/>
                        <a:ext cx="3746500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6248400" y="40386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9" name="Equation" r:id="rId5" imgW="368300" imgH="533400" progId="">
                  <p:embed/>
                </p:oleObj>
              </mc:Choice>
              <mc:Fallback>
                <p:oleObj name="Equation" r:id="rId5" imgW="368300" imgH="53340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40386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6858000" y="48768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Equation" r:id="rId7" imgW="368300" imgH="533400" progId="">
                  <p:embed/>
                </p:oleObj>
              </mc:Choice>
              <mc:Fallback>
                <p:oleObj name="Equation" r:id="rId7" imgW="368300" imgH="5334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48768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distribuzione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686800" cy="45720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 volte in riferimento alla regressione si parla di distribuzione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"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".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le quattro assunzioni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dei minimi quadrati per la regressione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multipla valgono </a:t>
            </a:r>
            <a:r>
              <a:rPr lang="en-US" sz="20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 startAt="5"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omoschedastico,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ossia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,…,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k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non dipende dalle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</a:p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 startAt="5"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,…,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sono normalmente distribuiti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allora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classica ha la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distribuzione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"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q,n-k–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", dove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numero delle restrizioni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k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numero dei regressori sotto l'alternativa (modello non vincolato).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distribuzione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la distribuzione      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/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ciò che la distribuzione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1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</a:t>
            </a:r>
            <a:r>
              <a:rPr lang="en-US" sz="2000" b="1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–1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la 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distribuzione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(0,1)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1536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2A094693-7995-4DC7-A9CE-7B37D4704912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22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717746"/>
              </p:ext>
            </p:extLst>
          </p:nvPr>
        </p:nvGraphicFramePr>
        <p:xfrm>
          <a:off x="6413500" y="46482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Equation" r:id="rId3" imgW="368300" imgH="533400" progId="">
                  <p:embed/>
                </p:oleObj>
              </mc:Choice>
              <mc:Fallback>
                <p:oleObj name="Equation" r:id="rId3" imgW="368300" imgH="5334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0" y="46482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distribuzione F</a:t>
            </a:r>
            <a:r>
              <a:rPr lang="en-US" sz="2800" b="1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q,n–k–1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163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distribuzione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tabulata in molti punti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 -&gt;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∞, 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q,n-k–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tende asintoticamente alla distribuzione     /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distribuzioni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F</a:t>
            </a:r>
            <a:r>
              <a:rPr lang="en-US" sz="2000" b="1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1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,∞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     /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sono 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identiche.</a:t>
            </a:r>
            <a:endParaRPr lang="en-US" sz="20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non troppo grande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≥100, la distribuzione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n–k–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la distribuzione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/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sono sostanzialmente identiche.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Molti pacchetti di regressione (tra cui STATA) calcolano il valore-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della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mediante la distribuzione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Incontrerete la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distribuzione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lavori pubblicati di carattere empirico.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1639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43E3FC21-FF40-4D1D-90DE-FA56E88C637E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23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362200" y="22860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6" name="Equation" r:id="rId3" imgW="368300" imgH="533400" progId="">
                  <p:embed/>
                </p:oleObj>
              </mc:Choice>
              <mc:Fallback>
                <p:oleObj name="Equation" r:id="rId3" imgW="368300" imgH="5334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2860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2768600" y="34798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7" name="Equation" r:id="rId5" imgW="368300" imgH="533400" progId="">
                  <p:embed/>
                </p:oleObj>
              </mc:Choice>
              <mc:Fallback>
                <p:oleObj name="Equation" r:id="rId5" imgW="368300" imgH="53340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8600" y="34798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3886200" y="26670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8" name="Equation" r:id="rId6" imgW="368300" imgH="533400" progId="">
                  <p:embed/>
                </p:oleObj>
              </mc:Choice>
              <mc:Fallback>
                <p:oleObj name="Equation" r:id="rId6" imgW="368300" imgH="5334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6670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E9962ED5-8013-49D7-9652-F69142512DF7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24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78114"/>
            <a:ext cx="4564480" cy="619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Un'altra digressione: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breve storia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statistica… 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teoria della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classica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presenza di omoschedasticità pura 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distribuzioni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n–k–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 poggiano su assunzioni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troppo forti per essere plausibili (i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guadagni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hanno distribuzione normale?)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Queste statistiche risalgono agli albori del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secolo… quando le serie di dati erano piccole e 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calcolatori erano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persone… 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la distribuzione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n–k–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erano innovazioni importanti: una formula facile da calcolare, un unico insieme di tabelle che poteva essere pubblicato una volta, quindi applicato in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molti casi,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una giustificazione precisa e matematicamente elegante.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22D4A592-B786-43CE-B801-310459DC0295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25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Breve storia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</a:t>
            </a: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statistica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assunzioni forti erano un prezzo minimo da pagare per questa innovazione.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Ma con i moderni computer e i grandi campioni possiamo utilizzare 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robusta all'eteroschedasticità 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distribuzione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,∞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che richiede soltanto le quattro assunzioni dei minimi quadrati (e non le assunzioni n. 5 e n. 6)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Questa eredità storica persiste nel software moderno, in cui lo standard dell'omoschedasticità pura (e 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sono il default, e in cui i valori-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vengono calcolati mediante la distribuzione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n–k–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A2CF10E0-A3A5-451B-8910-277DE2D64807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26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Riepilogo: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classica e la distribuzione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18437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72000"/>
          </a:xfrm>
        </p:spPr>
        <p:txBody>
          <a:bodyPr/>
          <a:lstStyle/>
          <a:p>
            <a:pPr marL="347472" indent="-347472" algn="l">
              <a:spcBef>
                <a:spcPts val="576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Sono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giustificate solo sotto condizioni molto forti –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troppo forti per essere realistiche.</a:t>
            </a:r>
            <a:endParaRPr lang="en-US" sz="24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576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Dovreste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utilizzare la statistica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robusta all'eteroschedasticità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robusta, con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/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valori critici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(ossia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4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,∞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).</a:t>
            </a:r>
          </a:p>
          <a:p>
            <a:pPr marL="347472" indent="-347472" algn="l">
              <a:spcBef>
                <a:spcPts val="576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≥ 100, la distribuzione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essenzialmente la distribuzione     /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576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piccolo, a volte i ricercatori utilizzano la distribuzione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perché ha valori critici più grandi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tal senso è più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prudente.</a:t>
            </a:r>
            <a:endParaRPr lang="en-US" sz="24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576"/>
              </a:spcBef>
              <a:spcAft>
                <a:spcPts val="600"/>
              </a:spcAft>
              <a:buChar char="•"/>
            </a:pPr>
            <a:endParaRPr lang="en-US" sz="2400" dirty="0" smtClean="0">
              <a:ea typeface="ＭＳ Ｐゴシック"/>
            </a:endParaRPr>
          </a:p>
        </p:txBody>
      </p:sp>
      <p:sp>
        <p:nvSpPr>
          <p:cNvPr id="184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C63E8E16-5953-4A3B-9F31-C1F4033888E0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27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323657"/>
              </p:ext>
            </p:extLst>
          </p:nvPr>
        </p:nvGraphicFramePr>
        <p:xfrm>
          <a:off x="6019800" y="28194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3" imgW="368300" imgH="533400" progId="">
                  <p:embed/>
                </p:oleObj>
              </mc:Choice>
              <mc:Fallback>
                <p:oleObj name="Equation" r:id="rId3" imgW="368300" imgH="5334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8194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2819400" y="41148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Equation" r:id="rId5" imgW="368300" imgH="533400" progId="">
                  <p:embed/>
                </p:oleObj>
              </mc:Choice>
              <mc:Fallback>
                <p:oleObj name="Equation" r:id="rId5" imgW="368300" imgH="5334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1148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Riepilogo: 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ipotesi congiunte </a:t>
            </a:r>
          </a:p>
        </p:txBody>
      </p:sp>
      <p:sp>
        <p:nvSpPr>
          <p:cNvPr id="1946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L'approccio "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coefficiente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coefficiente"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che prevede il rifiuto se l'una o l'altra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supera 1,96 rifiuta più del 5% delle volte sotto l'ipotesi nulla (la dimensione supera il livello di significatività desiderato)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robusta all'eteroschedasticità è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integrata in STATA (comando "test"); questa verifica tutte le restrizioni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allo stesso tempo.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grande, 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ha distribuzione    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/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,∞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classica è storicamente importante (e così anche nella pratica) e può aiutare l'intuizione, ma non è valida in presenza di eteroschedasticità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1946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590C3C24-5D23-46AC-BCDB-559C54BAAFD0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28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15760"/>
              </p:ext>
            </p:extLst>
          </p:nvPr>
        </p:nvGraphicFramePr>
        <p:xfrm>
          <a:off x="6400800" y="4038600"/>
          <a:ext cx="368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Equation" r:id="rId3" imgW="368300" imgH="533400" progId="">
                  <p:embed/>
                </p:oleObj>
              </mc:Choice>
              <mc:Fallback>
                <p:oleObj name="Equation" r:id="rId3" imgW="368300" imgH="5334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4038600"/>
                        <a:ext cx="3683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restrizioni singole su coefficienti multipli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(Paragrafo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7.3)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ctr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4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4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1,…,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Considerate l'ipotesi nulla e le ipotesi alternative,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ctr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vs.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Questa ipotesi nulla impone una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singola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restrizione (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1) su coefficienti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multipli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non si tratta di ipotesi congiunte con restrizioni multiple (confrontate con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e </a:t>
            </a:r>
            <a:r>
              <a:rPr lang="en-US" sz="24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0).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11703624-8528-49E3-B60E-F8B0F2BED3BF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29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10600" cy="992188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ipotesi e intervalli di confidenza per un singolo coefficiente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(Paragrafo 7.1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</p:txBody>
      </p:sp>
      <p:sp>
        <p:nvSpPr>
          <p:cNvPr id="1030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pPr marL="347472" indent="-347472" algn="l">
              <a:spcBef>
                <a:spcPts val="576"/>
              </a:spcBef>
              <a:spcAft>
                <a:spcPts val="2400"/>
              </a:spcAft>
              <a:buClr>
                <a:srgbClr val="000000"/>
              </a:buClr>
              <a:buChar char="•"/>
            </a:pPr>
            <a:r>
              <a:rPr lang="en-US" sz="22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ipotesi e intervalli di confidenza nella regressione multipla </a:t>
            </a:r>
            <a:r>
              <a:rPr lang="en-US" sz="22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 segue </a:t>
            </a:r>
            <a:r>
              <a:rPr lang="en-US" sz="2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stessa logica </a:t>
            </a:r>
            <a:r>
              <a:rPr lang="en-US" sz="22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utilizzata per la pendenza </a:t>
            </a:r>
            <a:r>
              <a:rPr lang="en-US" sz="2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un modello a singolo regressore.</a:t>
            </a:r>
          </a:p>
          <a:p>
            <a:pPr marL="347472" indent="-347472" algn="l">
              <a:spcBef>
                <a:spcPts val="576"/>
              </a:spcBef>
              <a:spcAft>
                <a:spcPts val="2400"/>
              </a:spcAft>
              <a:buClr>
                <a:srgbClr val="000000"/>
              </a:buClr>
              <a:buChar char="•"/>
            </a:pPr>
            <a:r>
              <a:rPr lang="en-US" sz="2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è approssimativamente </a:t>
            </a:r>
            <a:r>
              <a:rPr lang="en-US" sz="22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distribuita come </a:t>
            </a:r>
            <a:r>
              <a:rPr lang="en-US" sz="2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N(0,1</a:t>
            </a:r>
            <a:r>
              <a:rPr lang="en-US" sz="22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  <a:br>
              <a:rPr lang="en-US" sz="22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2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(TLC).</a:t>
            </a:r>
            <a:endParaRPr lang="en-US" sz="22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576"/>
              </a:spcBef>
              <a:spcAft>
                <a:spcPts val="2400"/>
              </a:spcAft>
              <a:buClr>
                <a:srgbClr val="000000"/>
              </a:buClr>
              <a:buChar char="•"/>
            </a:pPr>
            <a:r>
              <a:rPr lang="en-US" sz="2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Perciò le ipotesi su β1 possono essere verificate mediante la consueta statistica-t e gli intervalli di confidenza costruiti come {    ± 1,96×SE(    )}.</a:t>
            </a:r>
          </a:p>
          <a:p>
            <a:pPr marL="347472" indent="-347472" algn="l">
              <a:spcBef>
                <a:spcPts val="576"/>
              </a:spcBef>
              <a:spcAft>
                <a:spcPts val="2400"/>
              </a:spcAft>
              <a:buClr>
                <a:srgbClr val="000000"/>
              </a:buClr>
              <a:buChar char="•"/>
            </a:pPr>
            <a:r>
              <a:rPr lang="en-US" sz="2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Lo stesso per β2,…, βk.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har char="•"/>
            </a:pPr>
            <a:endParaRPr lang="en-US" sz="2200" dirty="0" smtClean="0">
              <a:ea typeface="ＭＳ Ｐゴシック"/>
            </a:endParaRPr>
          </a:p>
        </p:txBody>
      </p:sp>
      <p:sp>
        <p:nvSpPr>
          <p:cNvPr id="103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8964F4A2-C844-4269-A3E0-91AA67CF8D54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881825"/>
              </p:ext>
            </p:extLst>
          </p:nvPr>
        </p:nvGraphicFramePr>
        <p:xfrm>
          <a:off x="688975" y="2743200"/>
          <a:ext cx="1222375" cy="90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3" imgW="1473200" imgH="1092200" progId="">
                  <p:embed/>
                </p:oleObj>
              </mc:Choice>
              <mc:Fallback>
                <p:oleObj name="Equation" r:id="rId3" imgW="1473200" imgH="10922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2743200"/>
                        <a:ext cx="1222375" cy="906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Immagin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724400"/>
            <a:ext cx="3048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724400"/>
            <a:ext cx="3048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restrizioni singole su coefficienti </a:t>
            </a: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multipli (continua)</a:t>
            </a:r>
            <a:endParaRPr lang="en-US" sz="2800" b="1" i="1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Ecco due metodi per la verifica di restrizioni singole su coefficienti multipli: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630936" indent="-630936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Riorganizzare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("trasformare") la regressione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Riorganizzare i regressori in modo che la restrizione diventi una restrizione su un singolo coefficiente in una regressione equivalente; oppure,</a:t>
            </a:r>
          </a:p>
          <a:p>
            <a:pPr marL="630936" indent="-630936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Eseguire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verifica direttamente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Alcuni software, tra cui STATA, consentono di verificare le restrizioni utilizzando direttamente coefficienti multipli 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263B5511-2E54-4292-917B-3D938D7FCAB2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30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Metodo 1: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Riorganizzare ("trasformare") la regressione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Y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vs. 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≠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Sommare e sottrarre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Y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(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+ 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oppure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Y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Dove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EA4E7609-EACC-43E3-988C-64EACCA50A34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31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Riorganizzare la </a:t>
            </a: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(a) Equazione originale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694944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Y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  <a:p>
            <a:pPr marL="694944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H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vs. 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</a:p>
          <a:p>
            <a:pPr marL="283464" indent="-283464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(b) Equazione riorganizzata ("trasformata")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694944" indent="-356616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dove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18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Quindi</a:t>
            </a:r>
          </a:p>
          <a:p>
            <a:pPr marL="694944" indent="-347472" algn="l">
              <a:spcBef>
                <a:spcPts val="432"/>
              </a:spcBef>
              <a:spcAft>
                <a:spcPts val="600"/>
              </a:spcAft>
              <a:buNone/>
            </a:pP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 vs. 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0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Queste due regressioni ((a) e (b)) hanno lo stesso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18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gli stessi valori previsti e gli stessi residui.</a:t>
            </a:r>
          </a:p>
          <a:p>
            <a:pPr marL="347472" indent="-347472" algn="l">
              <a:spcBef>
                <a:spcPts val="432"/>
              </a:spcBef>
              <a:spcAft>
                <a:spcPts val="600"/>
              </a:spcAft>
              <a:buClr>
                <a:srgbClr val="000000"/>
              </a:buClr>
              <a:buFont typeface="Arial"/>
              <a:buChar char="•"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problema di verifica è ora semplice: verificare se </a:t>
            </a:r>
            <a:r>
              <a:rPr lang="en-US" sz="18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18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nella regressione (b).</a:t>
            </a: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78EE0BEC-269C-40C3-B9F6-BEFBD1E0D32B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32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Metodo 2: Eseguire la verifica direttamente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618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Y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  <a:p>
            <a:pPr marL="12618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vs. 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Esempio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TestScore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3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STATA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per verificare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vs.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(bilaterale):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000000"/>
                </a:solidFill>
                <a:latin typeface="Courier"/>
                <a:ea typeface="ＭＳ Ｐゴシック"/>
                <a:cs typeface="Courier"/>
              </a:rPr>
              <a:t>regress testscore str expn pctel, r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000000"/>
                </a:solidFill>
                <a:latin typeface="Courier"/>
                <a:ea typeface="ＭＳ Ｐゴシック"/>
                <a:cs typeface="Courier"/>
              </a:rPr>
              <a:t>test </a:t>
            </a:r>
            <a:r>
              <a:rPr lang="en-US" sz="2000" b="1" i="0">
                <a:solidFill>
                  <a:srgbClr val="FF0000"/>
                </a:solidFill>
                <a:latin typeface="Courier"/>
                <a:ea typeface="ＭＳ Ｐゴシック"/>
                <a:cs typeface="Courier"/>
              </a:rPr>
              <a:t>str=expn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 dettagli dell'implementazione di questo modello sono specifici del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software.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1E53A26F-DEDF-4960-A623-2A5AE966EAB2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33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Regioni di confidenza per coefficienti multipli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(Paragrafo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7.4)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" indent="-9144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da-DK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…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k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ki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da-DK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 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1,…,</a:t>
            </a:r>
            <a:r>
              <a:rPr lang="da-DK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</a:t>
            </a:r>
          </a:p>
          <a:p>
            <a:pPr marL="9144" indent="-9144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da-DK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9144" indent="-9144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Qual è una regione di confidenza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?</a:t>
            </a:r>
          </a:p>
          <a:p>
            <a:pPr marL="9144" indent="-9144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Una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regione di confidenza </a:t>
            </a:r>
            <a:r>
              <a:rPr lang="en-US" sz="20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livello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95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%  è: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“funzione a più valori” dei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dati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che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contiene il o i coefficienti reali nel 95% dei campioni ripetuti ipotetici.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modo equivalente, la regione dei valori dei coefficienti che non può essere rifiutata al livello di significatività del 5%.</a:t>
            </a:r>
          </a:p>
          <a:p>
            <a:pPr marL="9144" indent="-9144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 può trovare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una regione di confidenza del 95% come regione di (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che non può essere rifiutata al livello del 5% mediante una verifica-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perché non combinare semplicemente i due intervalli di confidenza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95%?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940CA489-D936-40CD-8701-6269E42C6DA0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34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Regioni di confidenza </a:t>
            </a: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8915400" cy="45720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la verifica della statistica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(robusta all'eteroschedasticità)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che verifica l'ipotesi che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1" smtClean="0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Regione di confidenza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95% = {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 smtClean="0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&lt; 3,00}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3,00 è il valore critico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5% della distribuzione F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2,∞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Questa regione ha tasso di copertura del 95% perché la verifica su cui è basata (la verifica che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"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inverte") ha dimensione del 5%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Nel 5%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dei casi la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rifiuta in modo non corretto l'ipotesi nulla quando questa è vera, quindi non lo fa il 95%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dei casi;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pertanto, la regione di confidenza costruita come valori non rifiutati contiene il valore vero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il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95% delle volte (nel 95% di tutti i campioni).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D78C4B57-771B-4C9D-857D-4EC44635BD3A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35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regione di confidenza basata sulla statistica F è un'ellisse: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94688" cy="48768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30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{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                             ≤ 3,00}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Ora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60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</a:p>
          <a:p>
            <a:pPr marL="347472" indent="-347472" algn="l">
              <a:spcBef>
                <a:spcPts val="480"/>
              </a:spcBef>
              <a:spcAft>
                <a:spcPts val="3600"/>
              </a:spcAft>
              <a:buNone/>
            </a:pPr>
            <a:endParaRPr lang="en-US" sz="2000" dirty="0" smtClean="0"/>
          </a:p>
          <a:p>
            <a:pPr marL="347472" indent="-347472" algn="l">
              <a:spcBef>
                <a:spcPts val="480"/>
              </a:spcBef>
              <a:spcAft>
                <a:spcPts val="3600"/>
              </a:spcAft>
              <a:buNone/>
            </a:pPr>
            <a:endParaRPr lang="en-US" sz="2000" dirty="0" smtClean="0"/>
          </a:p>
          <a:p>
            <a:pPr marL="9144" indent="-9144" algn="l">
              <a:spcBef>
                <a:spcPts val="480"/>
              </a:spcBef>
              <a:spcAft>
                <a:spcPts val="3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Questa è una forma quadratica in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così il confine della regione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3,00 è un'ellisse.</a:t>
            </a:r>
          </a:p>
          <a:p>
            <a:pPr marL="347472" indent="-347472" algn="l">
              <a:spcBef>
                <a:spcPts val="0"/>
              </a:spcBef>
              <a:spcAft>
                <a:spcPts val="0"/>
              </a:spcAft>
              <a:buChar char="•"/>
            </a:pPr>
            <a:endParaRPr lang="en-US" dirty="0" smtClean="0"/>
          </a:p>
        </p:txBody>
      </p:sp>
      <p:sp>
        <p:nvSpPr>
          <p:cNvPr id="2048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75B5D4E0-4756-4081-9EA9-EACCF6A79821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36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2073275" y="1349375"/>
          <a:ext cx="2509838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2" name="Equation" r:id="rId3" imgW="2895600" imgH="1066800" progId="">
                  <p:embed/>
                </p:oleObj>
              </mc:Choice>
              <mc:Fallback>
                <p:oleObj name="Equation" r:id="rId3" imgW="2895600" imgH="106680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3275" y="1349375"/>
                        <a:ext cx="2509838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1074738" y="2692400"/>
          <a:ext cx="3808412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3" name="Equation" r:id="rId5" imgW="4254500" imgH="914400" progId="">
                  <p:embed/>
                </p:oleObj>
              </mc:Choice>
              <mc:Fallback>
                <p:oleObj name="Equation" r:id="rId5" imgW="4254500" imgH="914400" progId="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4738" y="2692400"/>
                        <a:ext cx="3808412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804863" y="3725863"/>
          <a:ext cx="5989637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4" name="Equation" r:id="rId7" imgW="7772400" imgH="2311400" progId="">
                  <p:embed/>
                </p:oleObj>
              </mc:Choice>
              <mc:Fallback>
                <p:oleObj name="Equation" r:id="rId7" imgW="7772400" imgH="23114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4863" y="3725863"/>
                        <a:ext cx="5989637" cy="178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Regione di confidenza basata sull'inversione della statistica F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AC2B73D1-4F1C-4ECA-92AA-77C2FA1FF5AE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37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1700213"/>
            <a:ext cx="7504113" cy="345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Specificazione della regressione: variabili di interesse, variabili di controllo e indipendenza in media condizionata</a:t>
            </a:r>
            <a:b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(Paragrafo 7.5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Vogliamo ottenere una stima non distorta dell'effetto sui punteggi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 della modifica della dimensione della classe, tenendo costanti i fattori al di fuori del controllo del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consiglio scolastico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– quali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opportunità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apprendimento esterne (musei e così via), coinvolgimento dei genitori nell'istruzione (letture a casa con la madre?) e così via.</a:t>
            </a:r>
          </a:p>
          <a:p>
            <a:pPr marL="0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potessimo eseguire un esperimento, assegneremmo casualmente studenti (e insegnanti) a classi di dimensione diversa.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Allora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sarebbe indipendente da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tutti i fattori che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rientrano in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perciò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0 e lo stimatore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OLS della pendenza nella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 di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TestScore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su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sarebbe uno stimatore non distorto dell'effetto casuale desiderato.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endParaRPr lang="en-US" sz="2000" dirty="0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168EF791-9C8D-49B2-AE4B-DE1E66325C39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38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458200" cy="5334000"/>
          </a:xfrm>
        </p:spPr>
        <p:txBody>
          <a:bodyPr/>
          <a:lstStyle/>
          <a:p>
            <a:pPr marL="9144" indent="-9144" algn="l">
              <a:spcBef>
                <a:spcPts val="576"/>
              </a:spcBef>
              <a:spcAft>
                <a:spcPts val="1200"/>
              </a:spcAft>
              <a:buNone/>
            </a:pP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 dati non sperimentali, tuttavia,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4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dipende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da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fattori supplementari (musei, coinvolgimento dei genitori, conoscenza dell'inglese e così via).</a:t>
            </a:r>
          </a:p>
          <a:p>
            <a:pPr marL="411480" indent="-411480" algn="l">
              <a:spcBef>
                <a:spcPts val="576"/>
              </a:spcBef>
              <a:spcAft>
                <a:spcPts val="1200"/>
              </a:spcAft>
              <a:buClr>
                <a:srgbClr val="000000"/>
              </a:buClr>
              <a:buFont typeface="Arial"/>
              <a:buChar char="•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potete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osservare questi fattori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(per esempio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),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includeteli nella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regressione.</a:t>
            </a:r>
          </a:p>
          <a:p>
            <a:pPr marL="411480" indent="-411480" algn="l">
              <a:spcBef>
                <a:spcPts val="576"/>
              </a:spcBef>
              <a:spcAft>
                <a:spcPts val="1200"/>
              </a:spcAft>
              <a:buClr>
                <a:srgbClr val="000000"/>
              </a:buClr>
              <a:buFont typeface="Arial"/>
              <a:buChar char="•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Ma solitamente non siete in grado di osservare tutti questi fattori omessi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(per esempio il coinvolgimento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dei genitori nei compiti a casa). </a:t>
            </a:r>
            <a:r>
              <a:rPr lang="en-US" sz="24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4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4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</a:t>
            </a:r>
            <a:r>
              <a:rPr lang="en-US" sz="24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questo </a:t>
            </a:r>
            <a:r>
              <a:rPr lang="en-US" sz="24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caso </a:t>
            </a:r>
            <a:r>
              <a:rPr lang="en-US" sz="24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potete includere "variabili di controllo" correlate a questi fattori causali omessi, ma che </a:t>
            </a:r>
            <a:r>
              <a:rPr lang="en-US" sz="24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per sé </a:t>
            </a:r>
            <a:r>
              <a:rPr lang="en-US" sz="24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 sono causali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endParaRPr lang="en-US" sz="24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6041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334CBB2C-937F-418B-955E-81FDE0FC7D5B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39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Esempio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dati sulle dimensioni delle classi in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California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= 698,9 – 2,28×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(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10,4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(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0,52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= 686,0 – 1,10×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0,650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(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8,7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(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0,43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  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(0,031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coefficiente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in (2) è l'effetto su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TestScore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 cambio di unità in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mantenendo costante la percentuale di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studenti non di madrelingua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nel distretto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coefficiente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 dimezza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L'intervallo di confidenza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95% per il coefficiente </a:t>
            </a:r>
            <a:r>
              <a:rPr lang="en-US" sz="2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(2) è {–1,10 ± 1,96×0,43} = (–1,95, –0,26)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test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statistica-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è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–1,10/0,43 =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–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2,54, perciò rifiutiamo l'ipotesi al livello di significatività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5%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20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ADEA6808-09B7-45C8-AC95-0DF62E6B9AF3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774700" y="1516063"/>
          <a:ext cx="11858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Equation" r:id="rId3" imgW="1384300" imgH="482600" progId="">
                  <p:embed/>
                </p:oleObj>
              </mc:Choice>
              <mc:Fallback>
                <p:oleObj name="Equation" r:id="rId3" imgW="1384300" imgH="4826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1516063"/>
                        <a:ext cx="1185863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774700" y="2185988"/>
          <a:ext cx="11858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Equation" r:id="rId5" imgW="1384300" imgH="482600" progId="">
                  <p:embed/>
                </p:oleObj>
              </mc:Choice>
              <mc:Fallback>
                <p:oleObj name="Equation" r:id="rId5" imgW="1384300" imgH="4826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2185988"/>
                        <a:ext cx="1185863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Variabili di controllo nella regressione multipla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" indent="-9144" algn="l">
              <a:spcBef>
                <a:spcPts val="672"/>
              </a:spcBef>
              <a:spcAft>
                <a:spcPts val="0"/>
              </a:spcAft>
              <a:buNone/>
            </a:pP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Una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variabile di controllo</a:t>
            </a: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una variabile correlata e che </a:t>
            </a:r>
            <a:r>
              <a:rPr lang="en-US" sz="2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controlla per </a:t>
            </a: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 fattore causale omesso nella regressione di </a:t>
            </a:r>
            <a:r>
              <a:rPr lang="en-US" sz="2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su </a:t>
            </a:r>
            <a:r>
              <a:rPr lang="en-US" sz="2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ma che di per sé non ha un effetto causale su </a:t>
            </a:r>
            <a:r>
              <a:rPr lang="en-US" sz="2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0"/>
              </a:spcBef>
              <a:spcAft>
                <a:spcPts val="0"/>
              </a:spcAft>
              <a:buChar char="•"/>
            </a:pPr>
            <a:endParaRPr lang="en-US" dirty="0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8AC0851D-37B7-4554-A536-74EE06D5ABC8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40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Variabili di controllo: un esempio dai dati dei punteggi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nei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California 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700,2 – 1,00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0,122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0,547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     =0,773</a:t>
            </a:r>
          </a:p>
          <a:p>
            <a:pPr marL="0" indent="0" algn="l">
              <a:spcBef>
                <a:spcPts val="432"/>
              </a:spcBef>
              <a:spcAft>
                <a:spcPts val="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5,6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0,27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(0,033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        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(0,024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0" indent="0" algn="l">
              <a:spcBef>
                <a:spcPts val="432"/>
              </a:spcBef>
              <a:spcAft>
                <a:spcPts val="0"/>
              </a:spcAft>
              <a:buNone/>
            </a:pP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 =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percentuale di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studenti non di madrelingua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nel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distretto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percentuali di studenti che ricevono un pasto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gratuito/sovvenzionato (ne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hanno diritto solo gli studenti di famiglie con reddito basso)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38328" indent="-338328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Quale variabile è la variabile di interesse?</a:t>
            </a:r>
          </a:p>
          <a:p>
            <a:pPr marL="338328" indent="-338328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Arial"/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Quali variabili sono variabili di controllo?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Ci sono componenti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causali?  Che cosa controllano?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endParaRPr lang="en-US" sz="2000" dirty="0" smtClean="0"/>
          </a:p>
        </p:txBody>
      </p:sp>
      <p:sp>
        <p:nvSpPr>
          <p:cNvPr id="215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A49B349A-7F8A-4181-B605-B115CC2D18F3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41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7239000" y="1566863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7" name="Equation" r:id="rId3" imgW="381000" imgH="381000" progId="">
                  <p:embed/>
                </p:oleObj>
              </mc:Choice>
              <mc:Fallback>
                <p:oleObj name="Equation" r:id="rId3" imgW="381000" imgH="3810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1566863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265113" y="1555750"/>
          <a:ext cx="1222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Equation" r:id="rId5" imgW="1384300" imgH="482600" progId="">
                  <p:embed/>
                </p:oleObj>
              </mc:Choice>
              <mc:Fallback>
                <p:oleObj name="Equation" r:id="rId5" imgW="1384300" imgH="4826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3" y="1555750"/>
                        <a:ext cx="12223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Esempio di variabili di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controllo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2253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610600" cy="45720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700,2 – 1,00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0,122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0,547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     =0,773</a:t>
            </a:r>
          </a:p>
          <a:p>
            <a:pPr marL="347472" indent="-347472" algn="l">
              <a:spcBef>
                <a:spcPts val="432"/>
              </a:spcBef>
              <a:spcAft>
                <a:spcPts val="0"/>
              </a:spcAft>
              <a:buNone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5,6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(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0,27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(0,033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    </a:t>
            </a:r>
            <a:r>
              <a:rPr lang="en-US" sz="18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(0,024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la variabile di interesse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probabilmente ha un effetto causale diretto (la scuola è più difficile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chi non è di madrelingua!). Ma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anche una variabile di controllo: le comunità di immigranti tendono a essere meno benestanti e spesso hanno minori opportunità di apprendimento esterno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correlata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 tali variabili causali omesse. 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 è sia una variabile causale sia una variabile di controllo.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potrebbe avere un effetto causale (consumare il pasto aiuta l'apprendimento); è inoltre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correlata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controlla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le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opportunità di apprendimento esterne legate al reddito.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sia una possibile variabile causale sia una variabile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controllo.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225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C4905C88-02F8-4CB9-A371-F53EB9333219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42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425450" y="1533525"/>
          <a:ext cx="1222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1" name="Equation" r:id="rId3" imgW="1384300" imgH="482600" progId="">
                  <p:embed/>
                </p:oleObj>
              </mc:Choice>
              <mc:Fallback>
                <p:oleObj name="Equation" r:id="rId3" imgW="1384300" imgH="4826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50" y="1533525"/>
                        <a:ext cx="12223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7518400" y="1566863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2" name="Equation" r:id="rId5" imgW="381000" imgH="381000" progId="">
                  <p:embed/>
                </p:oleObj>
              </mc:Choice>
              <mc:Fallback>
                <p:oleObj name="Equation" r:id="rId5" imgW="381000" imgH="3810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8400" y="1566863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Variabili di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controllo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2064" indent="-512064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Tre 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affermazioni intercambiabili sui fattori che determinano l’efficacia di una 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variabile di 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controllo:</a:t>
            </a:r>
            <a:endParaRPr lang="en-US" sz="20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566928" indent="-566928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romanUcPeriod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Una variabile di controllo efficace è una che, se inclusa nella regressione, rende la condizione di errore non correlata alla variabile di interesse.</a:t>
            </a:r>
          </a:p>
          <a:p>
            <a:pPr marL="566928" indent="-566928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romanUcPeriod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Tenendo costante la o le variabili di controllo, la variabile di interesse viene assegnata casualmente "così com'è".</a:t>
            </a:r>
          </a:p>
          <a:p>
            <a:pPr marL="566928" indent="-566928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romanUcPeriod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Tra gli individui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(unità)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 lo stesso valore della o delle variabili di controllo, la variabile di interesse è non correlata ai determinanti omessi di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554A1CE8-DEB2-46FD-B4E1-B68BAB82E101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43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Variabili di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controllo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 startAt="2"/>
            </a:pP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variabili di controllo non devono essere causali e i loro coefficienti in generale non hanno un'interpretazione causale.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Per esempio: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700,2 – 1,00</a:t>
            </a:r>
            <a:r>
              <a:rPr lang="en-US" sz="16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0,122</a:t>
            </a:r>
            <a:r>
              <a:rPr lang="en-US" sz="16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0,547</a:t>
            </a:r>
            <a:r>
              <a:rPr lang="en-US" sz="16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      0,773</a:t>
            </a:r>
          </a:p>
          <a:p>
            <a:pPr marL="347472" indent="-347472" algn="l">
              <a:spcBef>
                <a:spcPts val="384"/>
              </a:spcBef>
              <a:spcAft>
                <a:spcPts val="1200"/>
              </a:spcAft>
              <a:buNone/>
            </a:pP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   (</a:t>
            </a:r>
            <a:r>
              <a:rPr lang="en-US" sz="16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5,6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(</a:t>
            </a:r>
            <a:r>
              <a:rPr lang="en-US" sz="16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0,27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 </a:t>
            </a:r>
            <a:r>
              <a:rPr lang="en-US" sz="16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(0,033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    </a:t>
            </a:r>
            <a:r>
              <a:rPr lang="en-US" sz="16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(0,024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coefficiente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2000" b="0" i="0" u="sng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ha un'interpretazione causale?  In questo caso, dovremmo essere in grado di ampliare i punteggi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 (e di parecchio anche!) eliminando semplicemente il programma della mensa scolastica, in modo che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0!  (L'eliminazione del programma di mensa scolastica ha un effetto causale ben definito: possiamo realizzare un esperimento randomizzato per misurare l'effetto causale di questo intervento).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235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D0C0BA93-5941-4CE5-8DEF-BF10E9C3387E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44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450850" y="2938463"/>
          <a:ext cx="12223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5" name="Equation" r:id="rId3" imgW="1384300" imgH="482600" progId="">
                  <p:embed/>
                </p:oleObj>
              </mc:Choice>
              <mc:Fallback>
                <p:oleObj name="Equation" r:id="rId3" imgW="1384300" imgH="4826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2938463"/>
                        <a:ext cx="12223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6815138" y="2954338"/>
          <a:ext cx="322262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6" name="Equation" r:id="rId5" imgW="381000" imgH="381000" progId="">
                  <p:embed/>
                </p:oleObj>
              </mc:Choice>
              <mc:Fallback>
                <p:oleObj name="Equation" r:id="rId5" imgW="381000" imgH="38100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5138" y="2954338"/>
                        <a:ext cx="322262" cy="322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matematica delle variabili di controllo: indipendenza in media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 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294688" cy="45720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Poiché il coefficiente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una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variabile di controllo può essere distorto,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prima assunzione dei minimi quadrati 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,…,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ki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0) non deve valere. 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esempio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il coefficiente su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correlato a determinanti non misurati dei punteggi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test, quali le opportunità di apprendimento esterne, perciò è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soggetta a distorsione da variabili omesse. Ma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fatto che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LchPct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sia correlata a queste variabili omesse è precisamente ciò che la rende una buona variabile di controllo!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prima assunzione dei minimi quadrati non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vale, allora che cosa vale?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Ci occorre una dichiarazione matematica di ciò che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renda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efficace una variabile di controllo.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l’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indipendenza </a:t>
            </a:r>
            <a:r>
              <a:rPr lang="en-US" sz="20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media </a:t>
            </a:r>
            <a:r>
              <a:rPr lang="en-US" sz="20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data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variabile di controllo, la media di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non dipende dalla variabile di interesse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7082CE59-8CB6-4C4D-8342-2D6E5A146216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45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Indipendenza in media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Sia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1" baseline="-25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la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variabile di interesse 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sia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1" baseline="-25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la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 le variabili di controllo. 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una variabile di controllo efficace se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vale l'indipendenza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condizionata: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ctr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(indipendenza in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condizionata)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una variabile di controllo, allora l'indipendenza in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sostituisce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prima assunzione dei minimi quadrati – in pratica è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versione di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tale assunzione che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rilevante per le variabili di controllo.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F8B452A4-054A-4230-9711-D44AD369B475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46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Indipendenza in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media condizionata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Considerate il modello di regressione,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la variabile di interesse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una variabile di controllo efficace, cosicché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vale l'indipendenza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condizionata: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Inoltre, supponete che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assunzioni dei minimi quadrati 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 2, n. 3 e n. 4 valgano.  Quindi: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  <a:endParaRPr lang="en-US" sz="2000" b="0" i="0" smtClean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512064" indent="-512064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ha un'interpretazione causale.  </a:t>
            </a:r>
          </a:p>
          <a:p>
            <a:pPr marL="512064" indent="-512064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non distorto </a:t>
            </a:r>
          </a:p>
          <a:p>
            <a:pPr marL="512064" indent="-512064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coefficiente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variabile di controllo,    , è in generale non distorto.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endParaRPr lang="en-US" sz="2000" dirty="0" smtClean="0"/>
          </a:p>
        </p:txBody>
      </p:sp>
      <p:sp>
        <p:nvSpPr>
          <p:cNvPr id="245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AAB7DB7F-8E53-4D55-90E6-51CF586EA8B9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47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202679"/>
              </p:ext>
            </p:extLst>
          </p:nvPr>
        </p:nvGraphicFramePr>
        <p:xfrm>
          <a:off x="762000" y="5216525"/>
          <a:ext cx="38100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9" name="Equation" r:id="rId3" imgW="368140" imgH="482391" progId="">
                  <p:embed/>
                </p:oleObj>
              </mc:Choice>
              <mc:Fallback>
                <p:oleObj name="Equation" r:id="rId3" imgW="368140" imgH="482391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216525"/>
                        <a:ext cx="381000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7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219543"/>
              </p:ext>
            </p:extLst>
          </p:nvPr>
        </p:nvGraphicFramePr>
        <p:xfrm>
          <a:off x="6129337" y="5715000"/>
          <a:ext cx="34766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0" name="Equation" r:id="rId5" imgW="406224" imgH="482391" progId="">
                  <p:embed/>
                </p:oleObj>
              </mc:Choice>
              <mc:Fallback>
                <p:oleObj name="Equation" r:id="rId5" imgW="406224" imgH="482391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337" y="5715000"/>
                        <a:ext cx="347663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matematica dell'indipendenza in media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294688" cy="47244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Sotto l'indipendenza in media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condizionata:</a:t>
            </a:r>
            <a:endParaRPr lang="en-US" sz="2000" b="0" i="1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ha un'interpretazione causale.  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Matematica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variazione prevista in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risultante da una variazione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mantenendo (una singola) costante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è:</a:t>
            </a:r>
          </a:p>
          <a:p>
            <a:pPr marL="795528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+Δ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–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795528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[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+Δ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+Δ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)]</a:t>
            </a:r>
          </a:p>
          <a:p>
            <a:pPr marL="795528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– [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)]</a:t>
            </a:r>
          </a:p>
          <a:p>
            <a:pPr marL="795528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Δ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[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+Δ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–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)]</a:t>
            </a:r>
          </a:p>
          <a:p>
            <a:pPr marL="795528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Δ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  <a:p>
            <a:pPr marL="466344" indent="-9144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dove la riga finale segue dall'indipendenza in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condizionata: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466344" indent="-9144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+Δ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W=w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51EAB4DD-E5B1-4720-B4D4-89E1AC727BBD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48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matematica dell'indipendenza in media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Sotto l'indipendenza in media 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condizionata:</a:t>
            </a:r>
            <a:endParaRPr lang="en-US" sz="2000" b="0" i="1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457200" indent="-457200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arabicPeriod" startAt="2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è non distorto </a:t>
            </a:r>
          </a:p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 startAt="2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è in generale non distorto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Matematica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considerate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modello di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ctr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soddisfa l'assunzione dell'indipendenza in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condizionata. 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comodità, supponete che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(ossia, che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sia lineare in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). 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Allora,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sotto l'indipendenza in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condizionata,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256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905CF485-2BEE-417D-910F-1B1337D16E8B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49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96913" y="2116138"/>
          <a:ext cx="3143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3" name="Equation" r:id="rId3" imgW="368140" imgH="482391" progId="">
                  <p:embed/>
                </p:oleObj>
              </mc:Choice>
              <mc:Fallback>
                <p:oleObj name="Equation" r:id="rId3" imgW="368140" imgH="482391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913" y="2116138"/>
                        <a:ext cx="314325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85800" y="2632075"/>
          <a:ext cx="3460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4" name="Equation" r:id="rId5" imgW="406224" imgH="482391" progId="">
                  <p:embed/>
                </p:oleObj>
              </mc:Choice>
              <mc:Fallback>
                <p:oleObj name="Equation" r:id="rId5" imgW="406224" imgH="482391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632075"/>
                        <a:ext cx="346075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Errori standard nella regressione multipla in STATA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94688" cy="4724400"/>
          </a:xfrm>
        </p:spPr>
        <p:txBody>
          <a:bodyPr/>
          <a:lstStyle/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reg testscr str pctel, </a:t>
            </a:r>
            <a:r>
              <a:rPr lang="en-US" sz="1300" b="1" i="0">
                <a:solidFill>
                  <a:srgbClr val="3366FF"/>
                </a:solidFill>
                <a:latin typeface="Courier New"/>
                <a:ea typeface="ＭＳ Ｐゴシック"/>
                <a:cs typeface="Courier New"/>
              </a:rPr>
              <a:t>robust;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3366FF"/>
                </a:solidFill>
                <a:latin typeface="Courier New"/>
                <a:ea typeface="ＭＳ Ｐゴシック"/>
                <a:cs typeface="Courier New"/>
              </a:rPr>
              <a:t>Regression with robust standard errors </a:t>
            </a: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Number of obs =     420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                                       F(  2,   417) =  223.82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                                       Prob &gt; F      =  0.0000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                                       R-squared     =  0.4264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                                          Root MSE      =  14.464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 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------------------------------------------------------------------------------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    |               Robust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testscr |      Coef.   Std. Err.      t    P&gt;|t|     [95% Conf. Interval]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-------------+----------------------------------------------------------------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  str |  -1.101296   </a:t>
            </a:r>
            <a:r>
              <a:rPr lang="en-US" sz="1300" b="1" i="0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.4328472    </a:t>
            </a: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-2.54   0.011     -1.95213   -.2504616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pctel |  -.6497768   </a:t>
            </a:r>
            <a:r>
              <a:rPr lang="en-US" sz="1300" b="1" i="0">
                <a:solidFill>
                  <a:srgbClr val="FF0000"/>
                </a:solidFill>
                <a:latin typeface="Courier New"/>
                <a:ea typeface="ＭＳ Ｐゴシック"/>
                <a:cs typeface="Courier New"/>
              </a:rPr>
              <a:t>.0310318   </a:t>
            </a: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-20.94   0.000     -.710775   -.5887786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       _cons |   686.0322   8.728224    78.60   0.000     668.8754     703.189</a:t>
            </a:r>
          </a:p>
          <a:p>
            <a:pPr marL="347472" indent="-347472" algn="l">
              <a:spcBef>
                <a:spcPts val="312"/>
              </a:spcBef>
              <a:spcAft>
                <a:spcPts val="0"/>
              </a:spcAft>
              <a:buNone/>
            </a:pPr>
            <a:r>
              <a:rPr lang="en-US" sz="1300" b="1" i="0">
                <a:solidFill>
                  <a:srgbClr val="000000"/>
                </a:solidFill>
                <a:latin typeface="Courier New"/>
                <a:ea typeface="ＭＳ Ｐゴシック"/>
                <a:cs typeface="Courier New"/>
              </a:rPr>
              <a:t>------------------------------------------------------------------------------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    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686,0 – 1,10×</a:t>
            </a:r>
            <a:r>
              <a:rPr lang="en-US" sz="16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0,650</a:t>
            </a:r>
            <a:r>
              <a:rPr lang="en-US" sz="16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</a:p>
          <a:p>
            <a:pPr marL="347472" indent="-347472" algn="l">
              <a:spcBef>
                <a:spcPts val="384"/>
              </a:spcBef>
              <a:spcAft>
                <a:spcPts val="0"/>
              </a:spcAft>
              <a:buNone/>
            </a:pP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             (</a:t>
            </a:r>
            <a:r>
              <a:rPr lang="en-US" sz="16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8,7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(</a:t>
            </a:r>
            <a:r>
              <a:rPr lang="en-US" sz="1600" b="0" i="0" smtClean="0">
                <a:solidFill>
                  <a:srgbClr val="FF0000"/>
                </a:solidFill>
                <a:latin typeface="Verdana"/>
                <a:ea typeface="ＭＳ Ｐゴシック"/>
                <a:cs typeface="ＭＳ Ｐゴシック"/>
              </a:rPr>
              <a:t>0,43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           (</a:t>
            </a:r>
            <a:r>
              <a:rPr lang="en-US" sz="1600" b="0" i="0" smtClean="0">
                <a:solidFill>
                  <a:srgbClr val="FF0000"/>
                </a:solidFill>
                <a:latin typeface="Verdana"/>
                <a:ea typeface="ＭＳ Ｐゴシック"/>
                <a:cs typeface="ＭＳ Ｐゴシック"/>
              </a:rPr>
              <a:t>0,031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  <a:p>
            <a:pPr marL="0" indent="0" algn="l">
              <a:spcBef>
                <a:spcPts val="384"/>
              </a:spcBef>
              <a:spcAft>
                <a:spcPts val="0"/>
              </a:spcAft>
              <a:buNone/>
            </a:pP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Utilizziamo gli </a:t>
            </a:r>
            <a:r>
              <a:rPr lang="en-US" sz="1600" b="0" i="0">
                <a:solidFill>
                  <a:srgbClr val="3366FF"/>
                </a:solidFill>
                <a:latin typeface="Verdana"/>
                <a:ea typeface="ＭＳ Ｐゴシック"/>
                <a:cs typeface="ＭＳ Ｐゴシック"/>
              </a:rPr>
              <a:t>errori standard </a:t>
            </a:r>
            <a:r>
              <a:rPr lang="en-US" sz="1600" b="0" i="0" smtClean="0">
                <a:solidFill>
                  <a:srgbClr val="3366FF"/>
                </a:solidFill>
                <a:latin typeface="Verdana"/>
                <a:ea typeface="ＭＳ Ｐゴシック"/>
                <a:cs typeface="ＭＳ Ｐゴシック"/>
              </a:rPr>
              <a:t>robusti </a:t>
            </a:r>
            <a:r>
              <a:rPr lang="en-US" sz="1600" b="0" i="0" smtClean="0">
                <a:solidFill>
                  <a:srgbClr val="3366FF"/>
                </a:solidFill>
                <a:latin typeface="Verdana"/>
                <a:ea typeface="ＭＳ Ｐゴシック"/>
                <a:cs typeface="ＭＳ Ｐゴシック"/>
              </a:rPr>
              <a:t>all'eteroschedasticità </a:t>
            </a:r>
            <a:r>
              <a:rPr lang="en-US" sz="16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– esattamente per lo stesso motivo del caso di un singolo regressore.</a:t>
            </a:r>
          </a:p>
          <a:p>
            <a:pPr marL="347472" indent="-347472" algn="l">
              <a:spcBef>
                <a:spcPts val="288"/>
              </a:spcBef>
              <a:spcAft>
                <a:spcPts val="0"/>
              </a:spcAft>
              <a:buChar char="•"/>
            </a:pPr>
            <a:endParaRPr lang="en-US" sz="1200" dirty="0" smtClean="0"/>
          </a:p>
        </p:txBody>
      </p:sp>
      <p:sp>
        <p:nvSpPr>
          <p:cNvPr id="307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6D059F6D-54AD-472B-B0FF-05FCF290105B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08000" y="5167313"/>
          <a:ext cx="10588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3" imgW="1384300" imgH="482600" progId="">
                  <p:embed/>
                </p:oleObj>
              </mc:Choice>
              <mc:Fallback>
                <p:oleObj name="Equation" r:id="rId3" imgW="1384300" imgH="48260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" y="5167313"/>
                        <a:ext cx="1058863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matematica dell'indipendenza in media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	 (*)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Sia 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v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	 (**)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cosicché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0. Combinando (*) e (**) si ricava,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dove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0	(***)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Ora sostituite (***) nella regressione,                                          	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    	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(+)</a:t>
            </a:r>
          </a:p>
          <a:p>
            <a:pPr marL="0" indent="0" algn="l">
              <a:spcBef>
                <a:spcPts val="480"/>
              </a:spcBef>
              <a:spcAft>
                <a:spcPts val="0"/>
              </a:spcAft>
              <a:buNone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B88C67BD-E301-455A-92DB-F960BF897871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50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294688" cy="56388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Cosicché 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	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	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			(+)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		=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da (***)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		=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		=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δ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δ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	 				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(++)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Poiché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 = 0, l'equazione (++) soddisfa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prima assunzione dei minimi quadrati, perciò gli stimatori OLS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δ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δ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in (++) sono non distorti.  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Poiché i regressori in (+) e (++) sono gli stessi, i coefficienti OLS nella regressione (+) soddisfano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    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 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    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δ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in generale.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2662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4D58F1B9-4FE1-4AEF-BB1C-B5911020853C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51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8285880"/>
              </p:ext>
            </p:extLst>
          </p:nvPr>
        </p:nvGraphicFramePr>
        <p:xfrm>
          <a:off x="5867400" y="4887913"/>
          <a:ext cx="3238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4" name="Equation" r:id="rId3" imgW="368140" imgH="482391" progId="">
                  <p:embed/>
                </p:oleObj>
              </mc:Choice>
              <mc:Fallback>
                <p:oleObj name="Equation" r:id="rId3" imgW="368140" imgH="482391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887913"/>
                        <a:ext cx="323850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102247"/>
              </p:ext>
            </p:extLst>
          </p:nvPr>
        </p:nvGraphicFramePr>
        <p:xfrm>
          <a:off x="7772400" y="4887913"/>
          <a:ext cx="3746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5" name="Equation" r:id="rId5" imgW="406224" imgH="482391" progId="">
                  <p:embed/>
                </p:oleObj>
              </mc:Choice>
              <mc:Fallback>
                <p:oleObj name="Equation" r:id="rId5" imgW="406224" imgH="482391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4887913"/>
                        <a:ext cx="37465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82600"/>
            <a:ext cx="8294688" cy="5791200"/>
          </a:xfrm>
        </p:spPr>
        <p:txBody>
          <a:bodyPr/>
          <a:lstStyle/>
          <a:p>
            <a:pPr marL="1545336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    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</a:t>
            </a:r>
          </a:p>
          <a:p>
            <a:pPr marL="1545336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    )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δ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γ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Riepilogando, se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W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tale per cui l'indipendenza in media condizionale è soddisfatta, allora: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Lo stimatore OLS dell'effetto di interesse,     , è non distorto.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Lo stimatore OLS del coefficiente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variabile di controllo,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 distorto.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distorsione nasce dal fatto che la variabile di controllo è correlata alle variabili omesse nella condizione di errore, cosicché     è soggetto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distorsione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da variabili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omesse.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2765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EEA7C974-FD69-42CD-AA84-5B73946992D7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52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096000" y="3352800"/>
          <a:ext cx="368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2" name="Equation" r:id="rId3" imgW="368140" imgH="482391" progId="">
                  <p:embed/>
                </p:oleObj>
              </mc:Choice>
              <mc:Fallback>
                <p:oleObj name="Equation" r:id="rId3" imgW="368140" imgH="482391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3352800"/>
                        <a:ext cx="368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2209800" y="474663"/>
          <a:ext cx="3683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3" name="Equation" r:id="rId5" imgW="368140" imgH="482391" progId="">
                  <p:embed/>
                </p:oleObj>
              </mc:Choice>
              <mc:Fallback>
                <p:oleObj name="Equation" r:id="rId5" imgW="368140" imgH="482391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74663"/>
                        <a:ext cx="3683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2189163" y="1498600"/>
          <a:ext cx="4064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4" name="Equation" r:id="rId7" imgW="406224" imgH="482391" progId="">
                  <p:embed/>
                </p:oleObj>
              </mc:Choice>
              <mc:Fallback>
                <p:oleObj name="Equation" r:id="rId7" imgW="406224" imgH="482391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9163" y="1498600"/>
                        <a:ext cx="4064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366778"/>
              </p:ext>
            </p:extLst>
          </p:nvPr>
        </p:nvGraphicFramePr>
        <p:xfrm>
          <a:off x="8509000" y="3834130"/>
          <a:ext cx="406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5" name="Equation" r:id="rId9" imgW="406224" imgH="482391" progId="">
                  <p:embed/>
                </p:oleObj>
              </mc:Choice>
              <mc:Fallback>
                <p:oleObj name="Equation" r:id="rId9" imgW="406224" imgH="482391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0" y="3834130"/>
                        <a:ext cx="406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Object 6"/>
          <p:cNvGraphicFramePr>
            <a:graphicFrameLocks noChangeAspect="1"/>
          </p:cNvGraphicFramePr>
          <p:nvPr/>
        </p:nvGraphicFramePr>
        <p:xfrm>
          <a:off x="4572000" y="4800600"/>
          <a:ext cx="406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6" name="Equation" r:id="rId11" imgW="406224" imgH="482391" progId="">
                  <p:embed/>
                </p:oleObj>
              </mc:Choice>
              <mc:Fallback>
                <p:oleObj name="Equation" r:id="rId11" imgW="406224" imgH="482391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800600"/>
                        <a:ext cx="406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Implicazioni per la selezione delle variabili e "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specificazione del modello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" 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Identificate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variabile di interesse</a:t>
            </a:r>
          </a:p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Pensate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agli effetti causali omessi che potrebbero risultare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distorsione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delle variabili omesse</a:t>
            </a:r>
          </a:p>
          <a:p>
            <a:pPr marL="457200" indent="-457200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potete, includete tali effetti causali omessi o, in caso contrario, includete le variabili correlate a essi per fungere da variabili di controllo.  Le variabili di controllo sono efficaci se l'assunzione dell'indipendenza in media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vale in modo plausibile (se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non correlata 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una volta incluse le variabili di controllo).  Ciò risulta in un modello "base" o "benchmark".</a:t>
            </a:r>
          </a:p>
          <a:p>
            <a:pPr marL="512064" indent="-512064" algn="l">
              <a:spcBef>
                <a:spcPts val="480"/>
              </a:spcBef>
              <a:spcAft>
                <a:spcPts val="0"/>
              </a:spcAft>
              <a:buFont typeface="Verdana"/>
              <a:buAutoNum type="arabicPeriod"/>
            </a:pPr>
            <a:endParaRPr lang="en-US" sz="2000" dirty="0" smtClean="0">
              <a:ea typeface="ＭＳ Ｐゴシック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8440A303-C797-44FC-BD6C-0EBCA29D8D79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53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Specificazione del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modello (continua) 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2064" indent="-512064" algn="l">
              <a:spcBef>
                <a:spcPts val="576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 startAt="4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Specificate anche una gamma di modelli alternativi plausibili, che includano variabili candidate aggiuntive.</a:t>
            </a:r>
          </a:p>
          <a:p>
            <a:pPr marL="512064" indent="-512064" algn="l">
              <a:spcBef>
                <a:spcPts val="288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 marL="512064" indent="-512064" algn="l">
              <a:spcBef>
                <a:spcPts val="576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 startAt="4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Stimate il modello base e le specificazioni alternative plausibili ("controlli di sensibilità").</a:t>
            </a:r>
          </a:p>
          <a:p>
            <a:pPr marL="740664" lvl="1" indent="-283464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–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Una variabile candidata cambia il coefficiente di interesse (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)?</a:t>
            </a:r>
          </a:p>
          <a:p>
            <a:pPr marL="740664" lvl="1" indent="-283464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–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Una variabile candidata è statisticamente significativa?</a:t>
            </a:r>
          </a:p>
          <a:p>
            <a:pPr marL="740664" lvl="1" indent="-283464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–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Usate il giudizio e non una ricetta meccanica…</a:t>
            </a:r>
          </a:p>
          <a:p>
            <a:pPr marL="740664" lvl="1" indent="-283464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–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Non cercate semplicemente di massimizzare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!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har char="•"/>
            </a:pPr>
            <a:endParaRPr lang="en-US" sz="2400" dirty="0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2998AE9C-C877-4327-821F-675BAD9596D5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54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Digressione sulle misure di un adattamento…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facile cadere nella trappola di massimizzare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    , ma ciò riduce la visibilità sull'obiettivo reale, uno stimatore non distorto dell'effetto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dimensione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della classe.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 elevato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(o     ) significa che i regressori spiegano la variazione in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 elevato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(o     )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significa che avete eliminato la distorsione delle variabili omesse.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 elevato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(o     )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significa che avete uno stimatore non distorto di effetto causale (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 elevato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</a:t>
            </a:r>
            <a:r>
              <a:rPr lang="en-US" sz="2000" b="0" i="0" baseline="30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(o     )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significa che le variabili incluse siano statisticamente significative – ciò deve essere determinato mediante le verifiche di ipotesi.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har char="•"/>
            </a:pPr>
            <a:endParaRPr lang="en-US" sz="2000" dirty="0" smtClean="0"/>
          </a:p>
        </p:txBody>
      </p:sp>
      <p:sp>
        <p:nvSpPr>
          <p:cNvPr id="28681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00096363-99DC-40D4-A6C4-F5C6F27144FC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55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2895600" y="2684463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7" name="Equation" r:id="rId3" imgW="381000" imgH="381000" progId="">
                  <p:embed/>
                </p:oleObj>
              </mc:Choice>
              <mc:Fallback>
                <p:oleObj name="Equation" r:id="rId3" imgW="381000" imgH="38100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684463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2895600" y="3513138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8" name="Equation" r:id="rId5" imgW="381000" imgH="381000" progId="">
                  <p:embed/>
                </p:oleObj>
              </mc:Choice>
              <mc:Fallback>
                <p:oleObj name="Equation" r:id="rId5" imgW="381000" imgH="38100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513138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2895600" y="4351338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9" name="Equation" r:id="rId6" imgW="381000" imgH="381000" progId="">
                  <p:embed/>
                </p:oleObj>
              </mc:Choice>
              <mc:Fallback>
                <p:oleObj name="Equation" r:id="rId6" imgW="381000" imgH="381000" progId="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351338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2895600" y="5164138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0" name="Equation" r:id="rId7" imgW="381000" imgH="381000" progId="">
                  <p:embed/>
                </p:oleObj>
              </mc:Choice>
              <mc:Fallback>
                <p:oleObj name="Equation" r:id="rId7" imgW="381000" imgH="381000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164138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6"/>
          <p:cNvGraphicFramePr>
            <a:graphicFrameLocks noChangeAspect="1"/>
          </p:cNvGraphicFramePr>
          <p:nvPr/>
        </p:nvGraphicFramePr>
        <p:xfrm>
          <a:off x="6934200" y="1566863"/>
          <a:ext cx="381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1" name="Equation" r:id="rId8" imgW="381000" imgH="381000" progId="">
                  <p:embed/>
                </p:oleObj>
              </mc:Choice>
              <mc:Fallback>
                <p:oleObj name="Equation" r:id="rId8" imgW="381000" imgH="381000" progId="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1566863"/>
                        <a:ext cx="381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Analisi del set di dati </a:t>
            </a: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sul punteggio nei test (Paragrafo 7.6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2064" indent="-512064" algn="l">
              <a:spcBef>
                <a:spcPts val="576"/>
              </a:spcBef>
              <a:spcAft>
                <a:spcPts val="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Identificate la variabile di interesse:</a:t>
            </a:r>
            <a:b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   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</a:p>
          <a:p>
            <a:pPr marL="512064" indent="-512064" algn="l">
              <a:spcBef>
                <a:spcPts val="576"/>
              </a:spcBef>
              <a:spcAft>
                <a:spcPts val="1200"/>
              </a:spcAft>
              <a:buClr>
                <a:srgbClr val="000000"/>
              </a:buClr>
              <a:buFont typeface="Verdana"/>
              <a:buAutoNum type="arabicPeriod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Pensate agli effetti causali omessi che potrebbero risultare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distorsione da variabili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omesse</a:t>
            </a:r>
          </a:p>
          <a:p>
            <a:pPr marL="512064" indent="-9144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lingua madre degli studenti,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opportunità do apprendimento esterne, il coinvolgimento dei genitori, la qualità degli insegnanti (se lo stipendio degli insegnanti è correlato al benessere del distretto) – la lista è lunga!</a:t>
            </a:r>
          </a:p>
          <a:p>
            <a:pPr marL="512064" indent="-512064" algn="l">
              <a:spcBef>
                <a:spcPts val="576"/>
              </a:spcBef>
              <a:spcAft>
                <a:spcPts val="0"/>
              </a:spcAft>
              <a:buNone/>
            </a:pPr>
            <a:endParaRPr lang="en-US" sz="2400" dirty="0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632942CB-9FBA-4D60-AAF6-0FC0A072F10B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56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294688" cy="5562600"/>
          </a:xfrm>
        </p:spPr>
        <p:txBody>
          <a:bodyPr/>
          <a:lstStyle/>
          <a:p>
            <a:pPr marL="457200" indent="-457200" algn="l">
              <a:spcBef>
                <a:spcPts val="576"/>
              </a:spcBef>
              <a:spcAft>
                <a:spcPts val="1800"/>
              </a:spcAft>
              <a:buClr>
                <a:srgbClr val="000000"/>
              </a:buClr>
              <a:buFont typeface="Verdana"/>
              <a:buAutoNum type="arabicPeriod" startAt="3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potete, includete tali effetti causali omessi o, in caso contrario, includete le variabili correlate a essi per fungere da variabili di controllo.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variabili di controllo sono efficaci se l'assunzione dell'indipendenza in media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condizionata 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vale in modo plausibile (se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non correlata a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una volta incluse le variabili di controllo).  Ciò risulta in un modello "base" o "benchmark".</a:t>
            </a:r>
          </a:p>
          <a:p>
            <a:pPr marL="466344" indent="-9144" algn="l">
              <a:spcBef>
                <a:spcPts val="576"/>
              </a:spcBef>
              <a:spcAft>
                <a:spcPts val="0"/>
              </a:spcAft>
              <a:buNone/>
            </a:pP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Molte delle variabili causali omesse sono difficili da misurare, perciò dobbiamo trovare le variabili di controllo. </a:t>
            </a:r>
            <a:r>
              <a:rPr lang="en-US" sz="24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Queste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includono PctEL (sia una variabile di controllo sia un fattore causale omesso) e misure del benessere del distretto.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har char="•"/>
            </a:pPr>
            <a:endParaRPr lang="en-US" sz="2400" dirty="0" smtClean="0"/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A66E1744-ECD2-40A3-985B-C0AABC08D744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57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8294688" cy="5715000"/>
          </a:xfrm>
        </p:spPr>
        <p:txBody>
          <a:bodyPr/>
          <a:lstStyle/>
          <a:p>
            <a:pPr marL="512064" indent="-512064" algn="l">
              <a:spcBef>
                <a:spcPts val="576"/>
              </a:spcBef>
              <a:spcAft>
                <a:spcPts val="1800"/>
              </a:spcAft>
              <a:buClr>
                <a:srgbClr val="000000"/>
              </a:buClr>
              <a:buFont typeface="Verdana"/>
              <a:buAutoNum type="arabicPeriod" startAt="4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Specificate anche una gamma di modelli alternativi plausibili, che includano variabili candidate aggiuntive.</a:t>
            </a:r>
          </a:p>
          <a:p>
            <a:pPr marL="512064" indent="0" algn="l"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 è chiara quale delle variabili relative al reddito controlli al meglio i molteplici fattori causali omessi, quali le opportunità di apprendimento esterno, perciò le specificazioni delle alternative comprendono regressioni con variabili di reddito diverse. </a:t>
            </a:r>
            <a:r>
              <a:rPr lang="en-US" sz="2400" b="0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Le 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specificazioni delle alternative considerate qui sono solo un punto di partenza e non la parola finale!</a:t>
            </a:r>
          </a:p>
          <a:p>
            <a:pPr marL="457200" indent="-457200" algn="l">
              <a:spcBef>
                <a:spcPts val="576"/>
              </a:spcBef>
              <a:spcAft>
                <a:spcPts val="1800"/>
              </a:spcAft>
              <a:buClr>
                <a:srgbClr val="000000"/>
              </a:buClr>
              <a:buFont typeface="Verdana"/>
              <a:buAutoNum type="arabicPeriod" startAt="5"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Stimate il modello base e le specificazioni alternative plausibili ("controlli di sensibilità").</a:t>
            </a:r>
          </a:p>
          <a:p>
            <a:pPr marL="347472" indent="-347472" algn="l">
              <a:spcBef>
                <a:spcPts val="576"/>
              </a:spcBef>
              <a:spcAft>
                <a:spcPts val="0"/>
              </a:spcAft>
              <a:buChar char="•"/>
            </a:pPr>
            <a:endParaRPr lang="en-US" sz="2400" dirty="0" smtClean="0"/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AA563C58-5872-450C-87E3-CE435D2780AA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58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Punteggi </a:t>
            </a: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nei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 e dati socioeconomici della California…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</a:p>
        </p:txBody>
      </p:sp>
      <p:sp>
        <p:nvSpPr>
          <p:cNvPr id="7270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7386B42E-4A27-4C7F-B849-C8CA381667EF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59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109" y="1234786"/>
            <a:ext cx="7272194" cy="5013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ipotesi congiunte</a:t>
            </a:r>
            <a:b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(Paragrafo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7.2)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spese per studente 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 consideri il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modello di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regressione: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ctr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TestScore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3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0" indent="0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L'ipotesi nulla per cui "le risorse scolastiche non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contano“,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l'alternativa per cui invece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contano,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corrisponde a: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 </a:t>
            </a:r>
          </a:p>
          <a:p>
            <a:pPr marL="347472" indent="-347472" algn="ctr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</a:t>
            </a:r>
          </a:p>
          <a:p>
            <a:pPr marL="347472" indent="-347472" algn="ctr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vs.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0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0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 entrambi</a:t>
            </a:r>
          </a:p>
          <a:p>
            <a:pPr marL="347472" indent="-347472" algn="ctr">
              <a:spcBef>
                <a:spcPts val="480"/>
              </a:spcBef>
              <a:spcAft>
                <a:spcPts val="6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TestScore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STR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Expn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3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PctEL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+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</a:t>
            </a:r>
            <a:r>
              <a:rPr lang="en-US" sz="2000" b="0" i="1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None/>
            </a:pPr>
            <a:endParaRPr lang="en-US" sz="2000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3276B835-AA92-4EA0-824A-40A5502C1D84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6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Digressione sulla presentazione dei risultati della regressione </a:t>
            </a: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Abbiamo numerose regressioni e desideriamo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presentarle. </a:t>
            </a:r>
            <a:b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scomodo e difficile leggere regressioni scritte in forma di equazione, perciò tradizionalmente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 riportano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formato tabulare.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 risultati di una tabella di regressione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comprendono:</a:t>
            </a:r>
            <a:endParaRPr lang="en-US" sz="20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740664" lvl="1" indent="-283464" algn="l">
              <a:spcBef>
                <a:spcPts val="432"/>
              </a:spcBef>
              <a:spcAft>
                <a:spcPts val="600"/>
              </a:spcAft>
              <a:buClr>
                <a:srgbClr val="000000"/>
              </a:buClr>
              <a:buChar char="–"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coefficienti di regressione stimati</a:t>
            </a:r>
          </a:p>
          <a:p>
            <a:pPr marL="740664" lvl="1" indent="-283464" algn="l">
              <a:spcBef>
                <a:spcPts val="432"/>
              </a:spcBef>
              <a:spcAft>
                <a:spcPts val="600"/>
              </a:spcAft>
              <a:buClr>
                <a:srgbClr val="000000"/>
              </a:buClr>
              <a:buChar char="–"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errori standard</a:t>
            </a:r>
          </a:p>
          <a:p>
            <a:pPr marL="740664" lvl="1" indent="-283464" algn="l">
              <a:spcBef>
                <a:spcPts val="432"/>
              </a:spcBef>
              <a:spcAft>
                <a:spcPts val="600"/>
              </a:spcAft>
              <a:buClr>
                <a:srgbClr val="000000"/>
              </a:buClr>
              <a:buChar char="–"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misure di adattamento</a:t>
            </a:r>
          </a:p>
          <a:p>
            <a:pPr marL="740664" lvl="1" indent="-283464" algn="l">
              <a:spcBef>
                <a:spcPts val="432"/>
              </a:spcBef>
              <a:spcAft>
                <a:spcPts val="600"/>
              </a:spcAft>
              <a:buClr>
                <a:srgbClr val="000000"/>
              </a:buClr>
              <a:buChar char="–"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numero di osservazioni</a:t>
            </a:r>
          </a:p>
          <a:p>
            <a:pPr marL="740664" lvl="1" indent="-283464" algn="l">
              <a:spcBef>
                <a:spcPts val="432"/>
              </a:spcBef>
              <a:spcAft>
                <a:spcPts val="600"/>
              </a:spcAft>
              <a:buClr>
                <a:srgbClr val="000000"/>
              </a:buClr>
              <a:buChar char="–"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statistica </a:t>
            </a:r>
            <a:r>
              <a:rPr lang="en-US" sz="1800" b="0" i="1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F</a:t>
            </a: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 rilevante, se esistente</a:t>
            </a:r>
          </a:p>
          <a:p>
            <a:pPr marL="740664" lvl="1" indent="-283464" algn="l">
              <a:spcBef>
                <a:spcPts val="432"/>
              </a:spcBef>
              <a:spcAft>
                <a:spcPts val="600"/>
              </a:spcAft>
              <a:buClr>
                <a:srgbClr val="000000"/>
              </a:buClr>
              <a:buChar char="–"/>
            </a:pPr>
            <a:r>
              <a:rPr lang="en-US" sz="1800" b="0" i="0">
                <a:solidFill>
                  <a:srgbClr val="000000"/>
                </a:solidFill>
                <a:latin typeface="Verdana"/>
                <a:ea typeface="ＭＳ Ｐゴシック"/>
                <a:cs typeface="+mn-cs"/>
              </a:rPr>
              <a:t>Qualsiasi altra informazione pertinente.</a:t>
            </a:r>
          </a:p>
          <a:p>
            <a:pPr marL="347472" indent="-347472" algn="l">
              <a:spcBef>
                <a:spcPts val="480"/>
              </a:spcBef>
              <a:spcAft>
                <a:spcPts val="6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Trovate queste informazioni nella tabella seguente:</a:t>
            </a: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3EFB5CA2-02DA-4445-8EA7-B68537B703DC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60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1C74145B-17DE-4EBD-A7AE-769EA6824019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61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57200"/>
            <a:ext cx="7319991" cy="5742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Riepilogo: regressione 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multipla </a:t>
            </a:r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regressione multipla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consente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di stimare l'effetto su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Y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di una variazione in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X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tenendo costanti le altri variabili incluse.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potete misurare una variabile, potete evitare la distorsione della variabile omessa da tale variabile includendola.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non potete misurare la variabile omessa, potreste comunque essere in grado di controllarne l'effetto includendo una variabile di controllo.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 esiste una ricetta semplice per decidere quali variabili appartengono a una regressione – usate il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vostro giudizio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.</a:t>
            </a:r>
          </a:p>
          <a:p>
            <a:pPr marL="347472" indent="-347472" algn="l">
              <a:spcBef>
                <a:spcPts val="480"/>
              </a:spcBef>
              <a:spcAft>
                <a:spcPts val="120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 approccio è specificare un modello base – affidandosi a un ragionamento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a priori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– quindi esplorare la sensibilità delle stime chiave nelle specificazioni delle alternative.</a:t>
            </a: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5957304D-B852-4806-A5B4-D8E686BD39EC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62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Verifica di ipotesi </a:t>
            </a:r>
            <a:r>
              <a:rPr lang="en-US" sz="28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congiunte (continua)</a:t>
            </a:r>
            <a:endParaRPr lang="en-US" sz="2800" b="1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vs.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0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≠ 0 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 </a:t>
            </a:r>
            <a:r>
              <a:rPr lang="en-US" sz="2000" b="1" i="1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entrambe</a:t>
            </a:r>
            <a:endParaRPr lang="en-US" sz="2000" b="1" i="1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Un'</a:t>
            </a:r>
            <a:r>
              <a:rPr lang="en-US" sz="20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ipotesi congiunta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specifica un valore per due o più coefficienti,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ossia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impone una restrizione su due o più coefficienti.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generale, un'ipotesi congiunta implicherà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restrizioni.  Nell'esempio precedente,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le due restrizioni sono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r>
              <a:rPr lang="en-US" sz="2000" b="0" i="1" smtClean="0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0 e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Un'idea di "buon senso" è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quella di rifiutare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 l'una o l'altra delle statistiche-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supera 1,96 in valore assoluto.</a:t>
            </a:r>
          </a:p>
          <a:p>
            <a:pPr marL="347472" indent="-347472" algn="l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Char char="•"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ma questa verifica "coefficiente per coefficiente" non è valida: la verifica risultante ha un tasso di rifiuto troppo elevato sotto l'ipotesi nulla (più del 5%)! 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6882D286-29F6-44F6-9040-150E11AA86EE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7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Perché non possiamo verificare coefficiente per coefficiente?</a:t>
            </a:r>
          </a:p>
        </p:txBody>
      </p:sp>
      <p:sp>
        <p:nvSpPr>
          <p:cNvPr id="4101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4876800"/>
          </a:xfrm>
        </p:spPr>
        <p:txBody>
          <a:bodyPr/>
          <a:lstStyle/>
          <a:p>
            <a:pPr marL="0" indent="0">
              <a:spcBef>
                <a:spcPts val="480"/>
              </a:spcBef>
              <a:spcAft>
                <a:spcPts val="18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Perché il tasso di rifiuto sotto l'ipotesi nulla non è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il 5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%.  Calcoleremo la probabilità di rifiutare in modo non corretto l'ipotesi nulla usando la verifica del "buon senso" basata sulle due statistiche-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singole.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Per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semplificare il calcolo,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supponete che </a:t>
            </a:r>
            <a:r>
              <a:rPr lang="en-US" sz="2000" smtClean="0">
                <a:solidFill>
                  <a:srgbClr val="000000"/>
                </a:solidFill>
                <a:ea typeface="ＭＳ Ｐゴシック"/>
                <a:cs typeface="ＭＳ Ｐゴシック"/>
              </a:rPr>
              <a:t>siano </a:t>
            </a:r>
            <a:r>
              <a:rPr lang="en-US" sz="2000">
                <a:solidFill>
                  <a:srgbClr val="000000"/>
                </a:solidFill>
                <a:ea typeface="ＭＳ Ｐゴシック"/>
                <a:cs typeface="ＭＳ Ｐゴシック"/>
              </a:rPr>
              <a:t>distribuite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in modo indipendente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(non 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è vero in generale – lo è solo in questo esempio). </a:t>
            </a:r>
            <a:r>
              <a:rPr lang="en-US" sz="20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Siano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le statistiche-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</a:t>
            </a:r>
          </a:p>
          <a:p>
            <a:pPr marL="0" indent="0" algn="ctr">
              <a:spcBef>
                <a:spcPts val="480"/>
              </a:spcBef>
              <a:spcAft>
                <a:spcPts val="2400"/>
              </a:spcAft>
              <a:buNone/>
            </a:pP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           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</a:p>
          <a:p>
            <a:pPr marL="0" indent="0" algn="l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verifica "coeff. per coeff." è:</a:t>
            </a:r>
          </a:p>
          <a:p>
            <a:pPr marL="0" indent="0" algn="l">
              <a:spcBef>
                <a:spcPts val="480"/>
              </a:spcBef>
              <a:spcAft>
                <a:spcPts val="24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	rifiuta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: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</a:t>
            </a:r>
            <a:r>
              <a:rPr lang="en-US" sz="2000" b="0" i="1">
                <a:solidFill>
                  <a:srgbClr val="000000"/>
                </a:solidFill>
                <a:latin typeface="Lucida Grande"/>
                <a:cs typeface="Lucida Grande"/>
              </a:rPr>
              <a:t>β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= 0 se 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 &gt; 1,96 e/o |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 &gt; 1,96</a:t>
            </a:r>
          </a:p>
          <a:p>
            <a:pPr marL="0" indent="0" algn="l">
              <a:spcBef>
                <a:spcPts val="480"/>
              </a:spcBef>
              <a:spcAft>
                <a:spcPts val="18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Qual è la probabilità che questa verifica "coeff. per coeff." rifiuti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, quando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H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0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effettivamente vero? (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Dovrebbe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essere 5%.)</a:t>
            </a:r>
          </a:p>
        </p:txBody>
      </p:sp>
      <p:sp>
        <p:nvSpPr>
          <p:cNvPr id="41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23496574-E0C2-4F66-A9F7-44623FC4962C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8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930650" y="3505200"/>
          <a:ext cx="86995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Equation" r:id="rId3" imgW="1054100" imgH="990600" progId="">
                  <p:embed/>
                </p:oleObj>
              </mc:Choice>
              <mc:Fallback>
                <p:oleObj name="Equation" r:id="rId3" imgW="1054100" imgH="9906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0650" y="3505200"/>
                        <a:ext cx="869950" cy="81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791200" y="3556000"/>
          <a:ext cx="868363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Equation" r:id="rId5" imgW="1091726" imgH="990170" progId="">
                  <p:embed/>
                </p:oleObj>
              </mc:Choice>
              <mc:Fallback>
                <p:oleObj name="Equation" r:id="rId5" imgW="1091726" imgH="99017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556000"/>
                        <a:ext cx="868363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Supponete che t</a:t>
            </a:r>
            <a:r>
              <a:rPr lang="en-US" sz="2800" b="1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e t</a:t>
            </a:r>
            <a:r>
              <a:rPr lang="en-US" sz="2800" b="1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8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siano indipendenti</a:t>
            </a:r>
            <a:r>
              <a:rPr lang="en-US" sz="2800" b="1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(per questo esempio).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spcBef>
                <a:spcPts val="576"/>
              </a:spcBef>
              <a:spcAft>
                <a:spcPts val="120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La probabilità di rifiutare in modo non corretto l'ipotesi nulla mediante la verifica "coeff. per coeff." </a:t>
            </a:r>
          </a:p>
          <a:p>
            <a:pPr marL="347472" indent="-347472" algn="l"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      [|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 &gt; 1,96 e/o |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 &gt; 1,96]</a:t>
            </a:r>
          </a:p>
          <a:p>
            <a:pPr marL="347472" indent="-347472" algn="l"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1 –       [|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 ≤ 1,96 e |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 ≤ 1,96]</a:t>
            </a:r>
          </a:p>
          <a:p>
            <a:pPr marL="347472" indent="-347472" algn="l"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1 –       [|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 ≤ 1,96] ×      [|</a:t>
            </a:r>
            <a:r>
              <a:rPr lang="en-US" sz="24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4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| ≤ 1,96] </a:t>
            </a:r>
          </a:p>
          <a:p>
            <a:pPr marL="347472" indent="-347472" algn="ctr">
              <a:spcBef>
                <a:spcPts val="480"/>
              </a:spcBef>
              <a:spcAft>
                <a:spcPts val="1200"/>
              </a:spcAft>
              <a:buNone/>
            </a:pP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(poiché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1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e </a:t>
            </a:r>
            <a:r>
              <a:rPr lang="en-US" sz="2000" b="0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t</a:t>
            </a:r>
            <a:r>
              <a:rPr lang="en-US" sz="2000" b="0" i="0" baseline="-2500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r>
              <a:rPr lang="en-US" sz="20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sono indipendenti per assunzione)</a:t>
            </a:r>
          </a:p>
          <a:p>
            <a:pPr marL="347472" indent="-347472" algn="l">
              <a:spcBef>
                <a:spcPts val="576"/>
              </a:spcBef>
              <a:spcAft>
                <a:spcPts val="120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1 – </a:t>
            </a:r>
            <a:r>
              <a:rPr lang="en-US" sz="2400" b="0" i="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(0,95)</a:t>
            </a:r>
            <a:r>
              <a:rPr lang="en-US" sz="2400" b="0" i="0" baseline="30000" smtClean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2</a:t>
            </a:r>
            <a:endParaRPr lang="en-US" sz="2400" b="0" i="0" baseline="3000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  <a:p>
            <a:pPr marL="347472" indent="-347472" algn="l">
              <a:spcBef>
                <a:spcPts val="576"/>
              </a:spcBef>
              <a:spcAft>
                <a:spcPts val="120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= 0,0975 = 9,75% – che </a:t>
            </a:r>
            <a:r>
              <a:rPr lang="en-US" sz="2400" b="1" i="1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non</a:t>
            </a: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> è il 5% desiderato!!</a:t>
            </a:r>
          </a:p>
          <a:p>
            <a:pPr marL="347472" indent="-347472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  <a:t/>
            </a:r>
            <a:br>
              <a:rPr lang="en-US" sz="2400" b="0" i="0">
                <a:solidFill>
                  <a:srgbClr val="000000"/>
                </a:solidFill>
                <a:latin typeface="Verdana"/>
                <a:ea typeface="ＭＳ Ｐゴシック"/>
                <a:cs typeface="ＭＳ Ｐゴシック"/>
              </a:rPr>
            </a:br>
            <a:endParaRPr lang="en-US" sz="2400" b="0" i="0">
              <a:solidFill>
                <a:srgbClr val="000000"/>
              </a:solidFill>
              <a:latin typeface="Verdana"/>
              <a:ea typeface="ＭＳ Ｐゴシック"/>
              <a:cs typeface="ＭＳ Ｐゴシック"/>
            </a:endParaRPr>
          </a:p>
        </p:txBody>
      </p:sp>
      <p:sp>
        <p:nvSpPr>
          <p:cNvPr id="512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>
              <a:buNone/>
            </a:pPr>
            <a:r>
              <a:rPr lang="en-US" sz="1400" b="1" i="0">
                <a:latin typeface="Verdana"/>
                <a:ea typeface="+mn-ea"/>
                <a:cs typeface="+mn-cs"/>
              </a:rPr>
              <a:t>7-</a:t>
            </a:r>
            <a:fld id="{BA80C26B-23BB-4629-A562-B8CC442A7C81}" type="slidenum">
              <a:rPr lang="en-US" sz="1400" b="1" i="0">
                <a:latin typeface="Verdana"/>
                <a:ea typeface="+mn-ea"/>
                <a:cs typeface="+mn-cs"/>
              </a:rPr>
              <a:pPr algn="ctr">
                <a:buNone/>
              </a:pPr>
              <a:t>9</a:t>
            </a:fld>
            <a:endParaRPr lang="en-US" sz="1400" b="1" i="0"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762000" y="2633663"/>
          <a:ext cx="571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3" imgW="571500" imgH="546100" progId="">
                  <p:embed/>
                </p:oleObj>
              </mc:Choice>
              <mc:Fallback>
                <p:oleObj name="Equation" r:id="rId3" imgW="571500" imgH="546100" progId="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633663"/>
                        <a:ext cx="5715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1397000" y="3294063"/>
          <a:ext cx="571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Equation" r:id="rId5" imgW="571500" imgH="546100" progId="">
                  <p:embed/>
                </p:oleObj>
              </mc:Choice>
              <mc:Fallback>
                <p:oleObj name="Equation" r:id="rId5" imgW="571500" imgH="54610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0" y="3294063"/>
                        <a:ext cx="5715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1414463" y="3944938"/>
          <a:ext cx="571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3" name="Equation" r:id="rId6" imgW="571500" imgH="546100" progId="">
                  <p:embed/>
                </p:oleObj>
              </mc:Choice>
              <mc:Fallback>
                <p:oleObj name="Equation" r:id="rId6" imgW="571500" imgH="54610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4463" y="3944938"/>
                        <a:ext cx="5715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435113"/>
              </p:ext>
            </p:extLst>
          </p:nvPr>
        </p:nvGraphicFramePr>
        <p:xfrm>
          <a:off x="4381500" y="3954463"/>
          <a:ext cx="571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" name="Equation" r:id="rId7" imgW="571500" imgH="546100" progId="">
                  <p:embed/>
                </p:oleObj>
              </mc:Choice>
              <mc:Fallback>
                <p:oleObj name="Equation" r:id="rId7" imgW="571500" imgH="54610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1500" y="3954463"/>
                        <a:ext cx="5715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hapter 7&amp;quot;&quot;/&gt;&lt;property id=&quot;20307&quot; value=&quot;316&quot;/&gt;&lt;/object&gt;&lt;object type=&quot;3&quot; unique_id=&quot;10005&quot;&gt;&lt;property id=&quot;20148&quot; value=&quot;5&quot;/&gt;&lt;property id=&quot;20300&quot; value=&quot;Slide 2 - &amp;quot;Outline&amp;quot;&quot;/&gt;&lt;property id=&quot;20307&quot; value=&quot;317&quot;/&gt;&lt;/object&gt;&lt;object type=&quot;3&quot; unique_id=&quot;10006&quot;&gt;&lt;property id=&quot;20148&quot; value=&quot;5&quot;/&gt;&lt;property id=&quot;20300&quot; value=&quot;Slide 3 - &amp;quot;Hypothesis Tests and Confidence Intervals for a Single Coefficient (SW Section 7.1)&amp;quot;&quot;/&gt;&lt;property id=&quot;20307&quot; value=&quot;318&quot;/&gt;&lt;/object&gt;&lt;object type=&quot;3&quot; unique_id=&quot;10007&quot;&gt;&lt;property id=&quot;20148&quot; value=&quot;5&quot;/&gt;&lt;property id=&quot;20300&quot; value=&quot;Slide 4 - &amp;quot;Example:  The California class size data&amp;quot;&quot;/&gt;&lt;property id=&quot;20307&quot; value=&quot;319&quot;/&gt;&lt;/object&gt;&lt;object type=&quot;3&quot; unique_id=&quot;10008&quot;&gt;&lt;property id=&quot;20148&quot; value=&quot;5&quot;/&gt;&lt;property id=&quot;20300&quot; value=&quot;Slide 5 - &amp;quot;Standard errors in multiple regression in STATA&amp;quot;&quot;/&gt;&lt;property id=&quot;20307&quot; value=&quot;320&quot;/&gt;&lt;/object&gt;&lt;object type=&quot;3&quot; unique_id=&quot;10009&quot;&gt;&lt;property id=&quot;20148&quot; value=&quot;5&quot;/&gt;&lt;property id=&quot;20300&quot; value=&quot;Slide 6 - &amp;quot;Tests of Joint Hypotheses&amp;#x0D;&amp;#x0A;(SW Section 7.2)&amp;quot;&quot;/&gt;&lt;property id=&quot;20307&quot; value=&quot;321&quot;/&gt;&lt;/object&gt;&lt;object type=&quot;3&quot; unique_id=&quot;10010&quot;&gt;&lt;property id=&quot;20148&quot; value=&quot;5&quot;/&gt;&lt;property id=&quot;20300&quot; value=&quot;Slide 7 - &amp;quot;Tests of joint hypotheses, ctd. &amp;quot;&quot;/&gt;&lt;property id=&quot;20307&quot; value=&quot;322&quot;/&gt;&lt;/object&gt;&lt;object type=&quot;3&quot; unique_id=&quot;10011&quot;&gt;&lt;property id=&quot;20148&quot; value=&quot;5&quot;/&gt;&lt;property id=&quot;20300&quot; value=&quot;Slide 8 - &amp;quot;Why can’t we just test the coefficients one at a time?&amp;quot;&quot;/&gt;&lt;property id=&quot;20307&quot; value=&quot;323&quot;/&gt;&lt;/object&gt;&lt;object type=&quot;3&quot; unique_id=&quot;10012&quot;&gt;&lt;property id=&quot;20148&quot; value=&quot;5&quot;/&gt;&lt;property id=&quot;20300&quot; value=&quot;Slide 9 - &amp;quot;Suppose t1 and t2 are independent (for this example).&amp;quot;&quot;/&gt;&lt;property id=&quot;20307&quot; value=&quot;324&quot;/&gt;&lt;/object&gt;&lt;object type=&quot;3&quot; unique_id=&quot;10013&quot;&gt;&lt;property id=&quot;20148&quot; value=&quot;5&quot;/&gt;&lt;property id=&quot;20300&quot; value=&quot;Slide 10 - &amp;quot;The size of a test is the actual rejection rate under the null hypothesis.&amp;quot;&quot;/&gt;&lt;property id=&quot;20307&quot; value=&quot;325&quot;/&gt;&lt;/object&gt;&lt;object type=&quot;3&quot; unique_id=&quot;10014&quot;&gt;&lt;property id=&quot;20148&quot; value=&quot;5&quot;/&gt;&lt;property id=&quot;20300&quot; value=&quot;Slide 11 - &amp;quot;The F-statistic &amp;quot;&quot;/&gt;&lt;property id=&quot;20307&quot; value=&quot;326&quot;/&gt;&lt;/object&gt;&lt;object type=&quot;3&quot; unique_id=&quot;10015&quot;&gt;&lt;property id=&quot;20148&quot; value=&quot;5&quot;/&gt;&lt;property id=&quot;20300&quot; value=&quot;Slide 12 - &amp;quot;The F-statistic testing β1 and β2: &amp;quot;&quot;/&gt;&lt;property id=&quot;20307&quot; value=&quot;327&quot;/&gt;&lt;/object&gt;&lt;object type=&quot;3&quot; unique_id=&quot;10016&quot;&gt;&lt;property id=&quot;20148&quot; value=&quot;5&quot;/&gt;&lt;property id=&quot;20300&quot; value=&quot;Slide 13 - &amp;quot;Large-sample distribution of the F-statistic &amp;quot;&quot;/&gt;&lt;property id=&quot;20307&quot; value=&quot;328&quot;/&gt;&lt;/object&gt;&lt;object type=&quot;3&quot; unique_id=&quot;10017&quot;&gt;&lt;property id=&quot;20148&quot; value=&quot;5&quot;/&gt;&lt;property id=&quot;20300&quot; value=&quot;Slide 14 - &amp;quot;The chi-squared distribution &amp;quot;&quot;/&gt;&lt;property id=&quot;20307&quot; value=&quot;329&quot;/&gt;&lt;/object&gt;&lt;object type=&quot;3&quot; unique_id=&quot;10018&quot;&gt;&lt;property id=&quot;20148&quot; value=&quot;5&quot;/&gt;&lt;property id=&quot;20300&quot; value=&quot;Slide 15 - &amp;quot;Computing the p-value using the F-statistic: &amp;quot;&quot;/&gt;&lt;property id=&quot;20307&quot; value=&quot;330&quot;/&gt;&lt;/object&gt;&lt;object type=&quot;3&quot; unique_id=&quot;10019&quot;&gt;&lt;property id=&quot;20148&quot; value=&quot;5&quot;/&gt;&lt;property id=&quot;20300&quot; value=&quot;Slide 16 - &amp;quot;F-test example, California class size data: &amp;quot;&quot;/&gt;&lt;property id=&quot;20307&quot; value=&quot;331&quot;/&gt;&lt;/object&gt;&lt;object type=&quot;3&quot; unique_id=&quot;10020&quot;&gt;&lt;property id=&quot;20148&quot; value=&quot;5&quot;/&gt;&lt;property id=&quot;20300&quot; value=&quot;Slide 17 - &amp;quot;More on F-statistics. &amp;quot;&quot;/&gt;&lt;property id=&quot;20307&quot; value=&quot;332&quot;/&gt;&lt;/object&gt;&lt;object type=&quot;3&quot; unique_id=&quot;10021&quot;&gt;&lt;property id=&quot;20148&quot; value=&quot;5&quot;/&gt;&lt;property id=&quot;20300&quot; value=&quot;Slide 18 - &amp;quot;The “restricted” and “unrestricted” regressions&amp;quot;&quot;/&gt;&lt;property id=&quot;20307&quot; value=&quot;333&quot;/&gt;&lt;/object&gt;&lt;object type=&quot;3&quot; unique_id=&quot;10022&quot;&gt;&lt;property id=&quot;20148&quot; value=&quot;5&quot;/&gt;&lt;property id=&quot;20300&quot; value=&quot;Slide 19 - &amp;quot;Simple formula for the homoskedasticity-only F-statistic:&amp;quot;&quot;/&gt;&lt;property id=&quot;20307&quot; value=&quot;334&quot;/&gt;&lt;/object&gt;&lt;object type=&quot;3&quot; unique_id=&quot;10023&quot;&gt;&lt;property id=&quot;20148&quot; value=&quot;5&quot;/&gt;&lt;property id=&quot;20300&quot; value=&quot;Slide 20 - &amp;quot;Example: &amp;quot;&quot;/&gt;&lt;property id=&quot;20307&quot; value=&quot;335&quot;/&gt;&lt;/object&gt;&lt;object type=&quot;3&quot; unique_id=&quot;10024&quot;&gt;&lt;property id=&quot;20148&quot; value=&quot;5&quot;/&gt;&lt;property id=&quot;20300&quot; value=&quot;Slide 21 - &amp;quot;The homoskedasticity-only F-statistic – summary &amp;quot;&quot;/&gt;&lt;property id=&quot;20307&quot; value=&quot;336&quot;/&gt;&lt;/object&gt;&lt;object type=&quot;3&quot; unique_id=&quot;10025&quot;&gt;&lt;property id=&quot;20148&quot; value=&quot;5&quot;/&gt;&lt;property id=&quot;20300&quot; value=&quot;Slide 22 - &amp;quot;The F distribution &amp;quot;&quot;/&gt;&lt;property id=&quot;20307&quot; value=&quot;337&quot;/&gt;&lt;/object&gt;&lt;object type=&quot;3&quot; unique_id=&quot;10026&quot;&gt;&lt;property id=&quot;20148&quot; value=&quot;5&quot;/&gt;&lt;property id=&quot;20300&quot; value=&quot;Slide 23 - &amp;quot;The Fq,n–k–1 distribution: &amp;quot;&quot;/&gt;&lt;property id=&quot;20307&quot; value=&quot;338&quot;/&gt;&lt;/object&gt;&lt;object type=&quot;3&quot; unique_id=&quot;10027&quot;&gt;&lt;property id=&quot;20148&quot; value=&quot;5&quot;/&gt;&lt;property id=&quot;20300&quot; value=&quot;Slide 24&quot;/&gt;&lt;property id=&quot;20307&quot; value=&quot;339&quot;/&gt;&lt;/object&gt;&lt;object type=&quot;3&quot; unique_id=&quot;10028&quot;&gt;&lt;property id=&quot;20148&quot; value=&quot;5&quot;/&gt;&lt;property id=&quot;20300&quot; value=&quot;Slide 25 - &amp;quot;Another digression:  A little history of statistics… &amp;quot;&quot;/&gt;&lt;property id=&quot;20307&quot; value=&quot;340&quot;/&gt;&lt;/object&gt;&lt;object type=&quot;3&quot; unique_id=&quot;10029&quot;&gt;&lt;property id=&quot;20148&quot; value=&quot;5&quot;/&gt;&lt;property id=&quot;20300&quot; value=&quot;Slide 26 - &amp;quot;A little history of statistics, ctd… &amp;quot;&quot;/&gt;&lt;property id=&quot;20307&quot; value=&quot;341&quot;/&gt;&lt;/object&gt;&lt;object type=&quot;3&quot; unique_id=&quot;10030&quot;&gt;&lt;property id=&quot;20148&quot; value=&quot;5&quot;/&gt;&lt;property id=&quot;20300&quot; value=&quot;Slide 27 - &amp;quot;Summary: the homoskedasticity-only F-statistic and the F distribution &amp;quot;&quot;/&gt;&lt;property id=&quot;20307&quot; value=&quot;342&quot;/&gt;&lt;/object&gt;&lt;object type=&quot;3&quot; unique_id=&quot;10031&quot;&gt;&lt;property id=&quot;20148&quot; value=&quot;5&quot;/&gt;&lt;property id=&quot;20300&quot; value=&quot;Slide 28 - &amp;quot;Summary:  testing joint hypotheses &amp;quot;&quot;/&gt;&lt;property id=&quot;20307&quot; value=&quot;343&quot;/&gt;&lt;/object&gt;&lt;object type=&quot;3&quot; unique_id=&quot;10032&quot;&gt;&lt;property id=&quot;20148&quot; value=&quot;5&quot;/&gt;&lt;property id=&quot;20300&quot; value=&quot;Slide 29 - &amp;quot;Testing Single Restrictions on Multiple Coefficients (SW Section 7.3)&amp;quot;&quot;/&gt;&lt;property id=&quot;20307&quot; value=&quot;344&quot;/&gt;&lt;/object&gt;&lt;object type=&quot;3&quot; unique_id=&quot;10033&quot;&gt;&lt;property id=&quot;20148&quot; value=&quot;5&quot;/&gt;&lt;property id=&quot;20300&quot; value=&quot;Slide 30 - &amp;quot;Testing single restrictions on multiple coefficients, ctd. &amp;quot;&quot;/&gt;&lt;property id=&quot;20307&quot; value=&quot;345&quot;/&gt;&lt;/object&gt;&lt;object type=&quot;3&quot; unique_id=&quot;10034&quot;&gt;&lt;property id=&quot;20148&quot; value=&quot;5&quot;/&gt;&lt;property id=&quot;20300&quot; value=&quot;Slide 31 - &amp;quot;Method 1:  Rearrange (“transform”) the regression &amp;quot;&quot;/&gt;&lt;property id=&quot;20307&quot; value=&quot;346&quot;/&gt;&lt;/object&gt;&lt;object type=&quot;3&quot; unique_id=&quot;10035&quot;&gt;&lt;property id=&quot;20148&quot; value=&quot;5&quot;/&gt;&lt;property id=&quot;20300&quot; value=&quot;Slide 32 - &amp;quot;Rearrange the regression, ctd. &amp;quot;&quot;/&gt;&lt;property id=&quot;20307&quot; value=&quot;347&quot;/&gt;&lt;/object&gt;&lt;object type=&quot;3&quot; unique_id=&quot;10036&quot;&gt;&lt;property id=&quot;20148&quot; value=&quot;5&quot;/&gt;&lt;property id=&quot;20300&quot; value=&quot;Slide 33 - &amp;quot;Method 2: Perform the test directly &amp;quot;&quot;/&gt;&lt;property id=&quot;20307&quot; value=&quot;348&quot;/&gt;&lt;/object&gt;&lt;object type=&quot;3&quot; unique_id=&quot;10037&quot;&gt;&lt;property id=&quot;20148&quot; value=&quot;5&quot;/&gt;&lt;property id=&quot;20300&quot; value=&quot;Slide 34 - &amp;quot;Confidence Sets for Multiple Coefficients &amp;#x0D;&amp;#x0A;(SW Section 7.4)&amp;quot;&quot;/&gt;&lt;property id=&quot;20307&quot; value=&quot;349&quot;/&gt;&lt;/object&gt;&lt;object type=&quot;3&quot; unique_id=&quot;10038&quot;&gt;&lt;property id=&quot;20148&quot; value=&quot;5&quot;/&gt;&lt;property id=&quot;20300&quot; value=&quot;Slide 35 - &amp;quot;Joint confidence sets ctd. &amp;quot;&quot;/&gt;&lt;property id=&quot;20307&quot; value=&quot;350&quot;/&gt;&lt;/object&gt;&lt;object type=&quot;3&quot; unique_id=&quot;10039&quot;&gt;&lt;property id=&quot;20148&quot; value=&quot;5&quot;/&gt;&lt;property id=&quot;20300&quot; value=&quot;Slide 36 - &amp;quot;The confidence set based on the F-statistic is an ellipse: &amp;quot;&quot;/&gt;&lt;property id=&quot;20307&quot; value=&quot;351&quot;/&gt;&lt;/object&gt;&lt;object type=&quot;3&quot; unique_id=&quot;10040&quot;&gt;&lt;property id=&quot;20148&quot; value=&quot;5&quot;/&gt;&lt;property id=&quot;20300&quot; value=&quot;Slide 37 - &amp;quot;Confidence set based on inverting the F-statistic &amp;quot;&quot;/&gt;&lt;property id=&quot;20307&quot; value=&quot;352&quot;/&gt;&lt;/object&gt;&lt;object type=&quot;3&quot; unique_id=&quot;10041&quot;&gt;&lt;property id=&quot;20148&quot; value=&quot;5&quot;/&gt;&lt;property id=&quot;20300&quot; value=&quot;Slide 38 - &amp;quot;Regression Specification: variables of interest, control variables, and conditional mean independence&amp;#x0D;&amp;#x0A;(SW Section &quot;/&gt;&lt;property id=&quot;20307&quot; value=&quot;353&quot;/&gt;&lt;/object&gt;&lt;object type=&quot;3&quot; unique_id=&quot;10042&quot;&gt;&lt;property id=&quot;20148&quot; value=&quot;5&quot;/&gt;&lt;property id=&quot;20300&quot; value=&quot;Slide 39&quot;/&gt;&lt;property id=&quot;20307&quot; value=&quot;354&quot;/&gt;&lt;/object&gt;&lt;object type=&quot;3&quot; unique_id=&quot;10043&quot;&gt;&lt;property id=&quot;20148&quot; value=&quot;5&quot;/&gt;&lt;property id=&quot;20300&quot; value=&quot;Slide 40 - &amp;quot;Control variables in multiple regression &amp;quot;&quot;/&gt;&lt;property id=&quot;20307&quot; value=&quot;355&quot;/&gt;&lt;/object&gt;&lt;object type=&quot;3&quot; unique_id=&quot;10044&quot;&gt;&lt;property id=&quot;20148&quot; value=&quot;5&quot;/&gt;&lt;property id=&quot;20300&quot; value=&quot;Slide 41 - &amp;quot;Control variables: an example from the California test score data &amp;quot;&quot;/&gt;&lt;property id=&quot;20307&quot; value=&quot;356&quot;/&gt;&lt;/object&gt;&lt;object type=&quot;3&quot; unique_id=&quot;10045&quot;&gt;&lt;property id=&quot;20148&quot; value=&quot;5&quot;/&gt;&lt;property id=&quot;20300&quot; value=&quot;Slide 42 - &amp;quot;Control variables example, ctd. &amp;quot;&quot;/&gt;&lt;property id=&quot;20307&quot; value=&quot;357&quot;/&gt;&lt;/object&gt;&lt;object type=&quot;3&quot; unique_id=&quot;10046&quot;&gt;&lt;property id=&quot;20148&quot; value=&quot;5&quot;/&gt;&lt;property id=&quot;20300&quot; value=&quot;Slide 43 - &amp;quot;Control variables, ctd. &amp;quot;&quot;/&gt;&lt;property id=&quot;20307&quot; value=&quot;358&quot;/&gt;&lt;/object&gt;&lt;object type=&quot;3&quot; unique_id=&quot;10047&quot;&gt;&lt;property id=&quot;20148&quot; value=&quot;5&quot;/&gt;&lt;property id=&quot;20300&quot; value=&quot;Slide 44 - &amp;quot;Control variables, ctd. &amp;quot;&quot;/&gt;&lt;property id=&quot;20307&quot; value=&quot;359&quot;/&gt;&lt;/object&gt;&lt;object type=&quot;3&quot; unique_id=&quot;10048&quot;&gt;&lt;property id=&quot;20148&quot; value=&quot;5&quot;/&gt;&lt;property id=&quot;20300&quot; value=&quot;Slide 45 - &amp;quot;The math of control variables: conditional mean independence. &amp;quot;&quot;/&gt;&lt;property id=&quot;20307&quot; value=&quot;360&quot;/&gt;&lt;/object&gt;&lt;object type=&quot;3&quot; unique_id=&quot;10049&quot;&gt;&lt;property id=&quot;20148&quot; value=&quot;5&quot;/&gt;&lt;property id=&quot;20300&quot; value=&quot;Slide 46 - &amp;quot;Conditional mean independence, ctd.&amp;quot;&quot;/&gt;&lt;property id=&quot;20307&quot; value=&quot;361&quot;/&gt;&lt;/object&gt;&lt;object type=&quot;3&quot; unique_id=&quot;10050&quot;&gt;&lt;property id=&quot;20148&quot; value=&quot;5&quot;/&gt;&lt;property id=&quot;20300&quot; value=&quot;Slide 47 - &amp;quot;Conditional mean independence, ctd. &amp;quot;&quot;/&gt;&lt;property id=&quot;20307&quot; value=&quot;362&quot;/&gt;&lt;/object&gt;&lt;object type=&quot;3&quot; unique_id=&quot;10051&quot;&gt;&lt;property id=&quot;20148&quot; value=&quot;5&quot;/&gt;&lt;property id=&quot;20300&quot; value=&quot;Slide 48 - &amp;quot;The math of conditional mean independence&amp;quot;&quot;/&gt;&lt;property id=&quot;20307&quot; value=&quot;363&quot;/&gt;&lt;/object&gt;&lt;object type=&quot;3&quot; unique_id=&quot;10052&quot;&gt;&lt;property id=&quot;20148&quot; value=&quot;5&quot;/&gt;&lt;property id=&quot;20300&quot; value=&quot;Slide 49 - &amp;quot;The math of conditional mean independence, ctd. &amp;quot;&quot;/&gt;&lt;property id=&quot;20307&quot; value=&quot;364&quot;/&gt;&lt;/object&gt;&lt;object type=&quot;3&quot; unique_id=&quot;10053&quot;&gt;&lt;property id=&quot;20148&quot; value=&quot;5&quot;/&gt;&lt;property id=&quot;20300&quot; value=&quot;Slide 50 - &amp;quot;The math of conditional mean independence, ctd.&amp;quot;&quot;/&gt;&lt;property id=&quot;20307&quot; value=&quot;365&quot;/&gt;&lt;/object&gt;&lt;object type=&quot;3&quot; unique_id=&quot;10054&quot;&gt;&lt;property id=&quot;20148&quot; value=&quot;5&quot;/&gt;&lt;property id=&quot;20300&quot; value=&quot;Slide 51&quot;/&gt;&lt;property id=&quot;20307&quot; value=&quot;366&quot;/&gt;&lt;/object&gt;&lt;object type=&quot;3&quot; unique_id=&quot;10055&quot;&gt;&lt;property id=&quot;20148&quot; value=&quot;5&quot;/&gt;&lt;property id=&quot;20300&quot; value=&quot;Slide 52&quot;/&gt;&lt;property id=&quot;20307&quot; value=&quot;367&quot;/&gt;&lt;/object&gt;&lt;object type=&quot;3&quot; unique_id=&quot;10056&quot;&gt;&lt;property id=&quot;20148&quot; value=&quot;5&quot;/&gt;&lt;property id=&quot;20300&quot; value=&quot;Slide 53 - &amp;quot;Implications for variable selection and “model specification” &amp;quot;&quot;/&gt;&lt;property id=&quot;20307&quot; value=&quot;368&quot;/&gt;&lt;/object&gt;&lt;object type=&quot;3&quot; unique_id=&quot;10057&quot;&gt;&lt;property id=&quot;20148&quot; value=&quot;5&quot;/&gt;&lt;property id=&quot;20300&quot; value=&quot;Slide 54 - &amp;quot;Model specification, ctd. &amp;quot;&quot;/&gt;&lt;property id=&quot;20307&quot; value=&quot;369&quot;/&gt;&lt;/object&gt;&lt;object type=&quot;3&quot; unique_id=&quot;10058&quot;&gt;&lt;property id=&quot;20148&quot; value=&quot;5&quot;/&gt;&lt;property id=&quot;20300&quot; value=&quot;Slide 55 - &amp;quot;Digression about measures of fit… &amp;quot;&quot;/&gt;&lt;property id=&quot;20307&quot; value=&quot;370&quot;/&gt;&lt;/object&gt;&lt;object type=&quot;3&quot; unique_id=&quot;10059&quot;&gt;&lt;property id=&quot;20148&quot; value=&quot;5&quot;/&gt;&lt;property id=&quot;20300&quot; value=&quot;Slide 56 - &amp;quot;Analysis of the Test Score Data Set&amp;#x0D;&amp;#x0A; (SW Section 7.6)&amp;quot;&quot;/&gt;&lt;property id=&quot;20307&quot; value=&quot;371&quot;/&gt;&lt;/object&gt;&lt;object type=&quot;3&quot; unique_id=&quot;10060&quot;&gt;&lt;property id=&quot;20148&quot; value=&quot;5&quot;/&gt;&lt;property id=&quot;20300&quot; value=&quot;Slide 57&quot;/&gt;&lt;property id=&quot;20307&quot; value=&quot;372&quot;/&gt;&lt;/object&gt;&lt;object type=&quot;3&quot; unique_id=&quot;10061&quot;&gt;&lt;property id=&quot;20148&quot; value=&quot;5&quot;/&gt;&lt;property id=&quot;20300&quot; value=&quot;Slide 58&quot;/&gt;&lt;property id=&quot;20307&quot; value=&quot;373&quot;/&gt;&lt;/object&gt;&lt;object type=&quot;3&quot; unique_id=&quot;10062&quot;&gt;&lt;property id=&quot;20148&quot; value=&quot;5&quot;/&gt;&lt;property id=&quot;20300&quot; value=&quot;Slide 59 - &amp;quot;Test scores and California socioeconomic data… &amp;quot;&quot;/&gt;&lt;property id=&quot;20307&quot; value=&quot;374&quot;/&gt;&lt;/object&gt;&lt;object type=&quot;3&quot; unique_id=&quot;10063&quot;&gt;&lt;property id=&quot;20148&quot; value=&quot;5&quot;/&gt;&lt;property id=&quot;20300&quot; value=&quot;Slide 60 - &amp;quot;Digression on presentation of regression results &amp;quot;&quot;/&gt;&lt;property id=&quot;20307&quot; value=&quot;375&quot;/&gt;&lt;/object&gt;&lt;object type=&quot;3&quot; unique_id=&quot;10064&quot;&gt;&lt;property id=&quot;20148&quot; value=&quot;5&quot;/&gt;&lt;property id=&quot;20300&quot; value=&quot;Slide 61&quot;/&gt;&lt;property id=&quot;20307&quot; value=&quot;378&quot;/&gt;&lt;/object&gt;&lt;object type=&quot;3&quot; unique_id=&quot;10065&quot;&gt;&lt;property id=&quot;20148&quot; value=&quot;5&quot;/&gt;&lt;property id=&quot;20300&quot; value=&quot;Slide 62 - &amp;quot;Summary:  Multiple Regression &amp;quot;&quot;/&gt;&lt;property id=&quot;20307&quot; value=&quot;377&quot;/&gt;&lt;/object&gt;&lt;/object&gt;&lt;/object&gt;&lt;/database&gt;"/>
</p:tagLst>
</file>

<file path=ppt/theme/theme1.xml><?xml version="1.0" encoding="utf-8"?>
<a:theme xmlns:a="http://schemas.openxmlformats.org/drawingml/2006/main" name="M01_StockWatson123635_03_Econ_C01">
  <a:themeElements>
    <a:clrScheme name="M01_StockWatson123635_03_Econ_C0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01_StockWatson123635_03_Econ_C0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-10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Verdana" pitchFamily="-105" charset="0"/>
          </a:defRPr>
        </a:defPPr>
      </a:lstStyle>
    </a:lnDef>
  </a:objectDefaults>
  <a:extraClrSchemeLst>
    <a:extraClrScheme>
      <a:clrScheme name="M01_StockWatson123635_03_Econ_C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01_StockWatson123635_03_Econ_C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01_StockWatson123635_03_Econ_C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01_StockWatson123635_03_Econ_C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01_StockWatson123635_03_Econ_C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01_StockWatson123635_03_Econ_C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01_StockWatson123635_03_Econ_C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01_StockWatson123635_03_Econ_C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01_StockWatson123635_03_Econ_C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01_StockWatson123635_03_Econ_C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01_StockWatson123635_03_Econ_C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01_StockWatson123635_03_Econ_C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2004:Templates:Presentations:Designs:Beach</Template>
  <TotalTime>9055</TotalTime>
  <Words>3093</Words>
  <Application>Microsoft Office PowerPoint</Application>
  <PresentationFormat>Presentazione su schermo (4:3)</PresentationFormat>
  <Paragraphs>496</Paragraphs>
  <Slides>62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62</vt:i4>
      </vt:variant>
    </vt:vector>
  </HeadingPairs>
  <TitlesOfParts>
    <vt:vector size="65" baseType="lpstr">
      <vt:lpstr>M01_StockWatson123635_03_Econ_C01</vt:lpstr>
      <vt:lpstr>Equation</vt:lpstr>
      <vt:lpstr>MathType 6.0 Equation</vt:lpstr>
      <vt:lpstr>Capitolo 7</vt:lpstr>
      <vt:lpstr>Sommario</vt:lpstr>
      <vt:lpstr>Verifica di ipotesi e intervalli di confidenza per un singolo coefficiente (Paragrafo 7.1)</vt:lpstr>
      <vt:lpstr>Esempio:  dati sulle dimensioni delle classi in California</vt:lpstr>
      <vt:lpstr>Errori standard nella regressione multipla in STATA</vt:lpstr>
      <vt:lpstr>Verifica di ipotesi congiunte (Paragrafo 7.2)</vt:lpstr>
      <vt:lpstr>Verifica di ipotesi congiunte (continua)</vt:lpstr>
      <vt:lpstr>Perché non possiamo verificare coefficiente per coefficiente?</vt:lpstr>
      <vt:lpstr>Supponete che t1 e t2 siano indipendenti (per questo esempio).</vt:lpstr>
      <vt:lpstr>La dimensione di una verifica è l'effettivo tasso di rifiuto sotto l'ipotesi nulla.</vt:lpstr>
      <vt:lpstr>La statistica F</vt:lpstr>
      <vt:lpstr>La verifica della statistica F β1 e β2: </vt:lpstr>
      <vt:lpstr>Distribuzione in grandi campioni della statistica F</vt:lpstr>
      <vt:lpstr>La distribuzione chi-quadrato </vt:lpstr>
      <vt:lpstr>Calcolo del valore-p mediante la statistica F: </vt:lpstr>
      <vt:lpstr>Esempio di verifica F, dati sulle dimensioni delle classi della California: </vt:lpstr>
      <vt:lpstr>Ulteriori informazioni sulla statistica F. </vt:lpstr>
      <vt:lpstr>Regressione "vincolata" e "non vincolata"</vt:lpstr>
      <vt:lpstr>Formula semplice per la statistica F classica:</vt:lpstr>
      <vt:lpstr>Esempio: </vt:lpstr>
      <vt:lpstr>La statistica F classica – riepilogo</vt:lpstr>
      <vt:lpstr>La distribuzione F </vt:lpstr>
      <vt:lpstr>La distribuzione Fq,n–k–1: </vt:lpstr>
      <vt:lpstr>Presentazione standard di PowerPoint</vt:lpstr>
      <vt:lpstr>Un'altra digressione: breve storia della statistica… </vt:lpstr>
      <vt:lpstr>Breve storia della statistica (continua)</vt:lpstr>
      <vt:lpstr>Riepilogo: la statistica F classica e la distribuzione F </vt:lpstr>
      <vt:lpstr>Riepilogo:  verifica di ipotesi congiunte </vt:lpstr>
      <vt:lpstr>Verifica di restrizioni singole su coefficienti multipli (Paragrafo 7.3)</vt:lpstr>
      <vt:lpstr>Verifica di restrizioni singole su coefficienti multipli (continua)</vt:lpstr>
      <vt:lpstr>Metodo 1:  Riorganizzare ("trasformare") la regressione </vt:lpstr>
      <vt:lpstr>Riorganizzare la regressione (continua)</vt:lpstr>
      <vt:lpstr>Metodo 2: Eseguire la verifica direttamente </vt:lpstr>
      <vt:lpstr>Regioni di confidenza per coefficienti multipli (Paragrafo 7.4)</vt:lpstr>
      <vt:lpstr>Regioni di confidenza (continua)</vt:lpstr>
      <vt:lpstr>La regione di confidenza basata sulla statistica F è un'ellisse: </vt:lpstr>
      <vt:lpstr>Regione di confidenza basata sull'inversione della statistica F </vt:lpstr>
      <vt:lpstr>Specificazione della regressione: variabili di interesse, variabili di controllo e indipendenza in media condizionata (Paragrafo 7.5)</vt:lpstr>
      <vt:lpstr>Presentazione standard di PowerPoint</vt:lpstr>
      <vt:lpstr>Variabili di controllo nella regressione multipla </vt:lpstr>
      <vt:lpstr>Variabili di controllo: un esempio dai dati dei punteggi nei test della California </vt:lpstr>
      <vt:lpstr>Esempio di variabili di controllo (continua)</vt:lpstr>
      <vt:lpstr>Variabili di controllo (continua)</vt:lpstr>
      <vt:lpstr>Variabili di controllo (continua)</vt:lpstr>
      <vt:lpstr>La matematica delle variabili di controllo: indipendenza in media condizionata </vt:lpstr>
      <vt:lpstr>Indipendenza in media condizionata (continua)</vt:lpstr>
      <vt:lpstr>Indipendenza in media condizionata (continua)</vt:lpstr>
      <vt:lpstr>La matematica dell'indipendenza in media condizionata</vt:lpstr>
      <vt:lpstr>La matematica dell'indipendenza in media condizionata (continua)</vt:lpstr>
      <vt:lpstr>La matematica dell'indipendenza in media condizionata (continua)</vt:lpstr>
      <vt:lpstr>Presentazione standard di PowerPoint</vt:lpstr>
      <vt:lpstr>Presentazione standard di PowerPoint</vt:lpstr>
      <vt:lpstr>Implicazioni per la selezione delle variabili e "specificazione del modello" </vt:lpstr>
      <vt:lpstr>Specificazione del modello (continua) </vt:lpstr>
      <vt:lpstr>Digressione sulle misure di un adattamento… </vt:lpstr>
      <vt:lpstr>Analisi del set di dati sul punteggio nei test (Paragrafo 7.6)</vt:lpstr>
      <vt:lpstr>Presentazione standard di PowerPoint</vt:lpstr>
      <vt:lpstr>Presentazione standard di PowerPoint</vt:lpstr>
      <vt:lpstr>Punteggi nei test e dati socioeconomici della California… </vt:lpstr>
      <vt:lpstr>Digressione sulla presentazione dei risultati della regressione </vt:lpstr>
      <vt:lpstr>Presentazione standard di PowerPoint</vt:lpstr>
      <vt:lpstr>Riepilogo: regressione multipla </vt:lpstr>
    </vt:vector>
  </TitlesOfParts>
  <Company>Stephanie Lindsey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 to Econometrics</dc:title>
  <dc:subject>Multinational Business Finance</dc:subject>
  <dc:creator>Stephanie Lindsey</dc:creator>
  <cp:lastModifiedBy>Lu</cp:lastModifiedBy>
  <cp:revision>253</cp:revision>
  <cp:lastPrinted>2008-10-27T20:14:13Z</cp:lastPrinted>
  <dcterms:created xsi:type="dcterms:W3CDTF">2011-02-16T14:02:07Z</dcterms:created>
  <dcterms:modified xsi:type="dcterms:W3CDTF">2012-09-18T13:09:43Z</dcterms:modified>
</cp:coreProperties>
</file>