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Garet" panose="020B0604020202020204" charset="0"/>
      <p:regular r:id="rId19"/>
    </p:embeddedFont>
    <p:embeddedFont>
      <p:font typeface="Garet Bold" panose="020B0604020202020204" charset="0"/>
      <p:regular r:id="rId20"/>
    </p:embeddedFont>
    <p:embeddedFont>
      <p:font typeface="Garet Bold Italics" panose="020B0604020202020204" charset="0"/>
      <p:regular r:id="rId21"/>
    </p:embeddedFont>
    <p:embeddedFont>
      <p:font typeface="Garet Italics" panose="020B0604020202020204" charset="0"/>
      <p:regular r:id="rId22"/>
    </p:embeddedFont>
    <p:embeddedFont>
      <p:font typeface="IBM Plex Sans" panose="020B0604020202020204" charset="0"/>
      <p:regular r:id="rId23"/>
      <p:bold r:id="rId24"/>
      <p:italic r:id="rId25"/>
      <p:boldItalic r:id="rId26"/>
    </p:embeddedFont>
    <p:embeddedFont>
      <p:font typeface="IBM Plex Sans Bold" panose="020B0604020202020204" charset="0"/>
      <p:regular r:id="rId27"/>
    </p:embeddedFont>
    <p:embeddedFont>
      <p:font typeface="IBM Plex Sans Bold Italics" panose="020B0604020202020204" charset="0"/>
      <p:regular r:id="rId28"/>
    </p:embeddedFont>
    <p:embeddedFont>
      <p:font typeface="IBM Plex Sans Italics" panose="020B0604020202020204" charset="0"/>
      <p:regular r:id="rId29"/>
    </p:embeddedFont>
    <p:embeddedFont>
      <p:font typeface="Lora Bold" panose="020B0604020202020204" charset="0"/>
      <p:regular r:id="rId30"/>
    </p:embeddedFont>
    <p:embeddedFont>
      <p:font typeface="Montaser Arabic" panose="020B0604020202020204" charset="-78"/>
      <p:regular r:id="rId31"/>
    </p:embeddedFont>
    <p:embeddedFont>
      <p:font typeface="Montaser Arabic Bold" panose="020B0604020202020204" charset="-78"/>
      <p:regular r:id="rId32"/>
    </p:embeddedFont>
    <p:embeddedFont>
      <p:font typeface="Open Sans 1" panose="020B0604020202020204" charset="0"/>
      <p:regular r:id="rId33"/>
    </p:embeddedFont>
    <p:embeddedFont>
      <p:font typeface="Open Sans 1 Bold" panose="020B0604020202020204" charset="0"/>
      <p:regular r:id="rId34"/>
    </p:embeddedFont>
    <p:embeddedFont>
      <p:font typeface="Open Sans 2 Bold" panose="020B0604020202020204" charset="0"/>
      <p:regular r:id="rId35"/>
    </p:embeddedFont>
    <p:embeddedFont>
      <p:font typeface="Playfair Display" panose="020B0604020202020204" charset="0"/>
      <p:regular r:id="rId36"/>
      <p:bold r:id="rId37"/>
      <p:italic r:id="rId38"/>
      <p:boldItalic r:id="rId39"/>
    </p:embeddedFont>
    <p:embeddedFont>
      <p:font typeface="Playfair Display Bold Italics" panose="020B0604020202020204" charset="0"/>
      <p:regular r:id="rId40"/>
    </p:embeddedFont>
    <p:embeddedFont>
      <p:font typeface="Playfair Display Italics" panose="020B0604020202020204" charset="0"/>
      <p:regular r:id="rId41"/>
    </p:embeddedFont>
    <p:embeddedFont>
      <p:font typeface="Sergio Trendy" panose="020B0604020202020204" charset="0"/>
      <p:regular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77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9" Type="http://schemas.openxmlformats.org/officeDocument/2006/relationships/font" Target="fonts/font25.fntdata"/><Relationship Id="rId21" Type="http://schemas.openxmlformats.org/officeDocument/2006/relationships/font" Target="fonts/font7.fntdata"/><Relationship Id="rId34" Type="http://schemas.openxmlformats.org/officeDocument/2006/relationships/font" Target="fonts/font20.fntdata"/><Relationship Id="rId42" Type="http://schemas.openxmlformats.org/officeDocument/2006/relationships/font" Target="fonts/font28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font" Target="fonts/font18.fntdata"/><Relationship Id="rId37" Type="http://schemas.openxmlformats.org/officeDocument/2006/relationships/font" Target="fonts/font23.fntdata"/><Relationship Id="rId40" Type="http://schemas.openxmlformats.org/officeDocument/2006/relationships/font" Target="fonts/font26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openxmlformats.org/officeDocument/2006/relationships/font" Target="fonts/font22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font" Target="fonts/font21.fntdata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font" Target="fonts/font19.fntdata"/><Relationship Id="rId38" Type="http://schemas.openxmlformats.org/officeDocument/2006/relationships/font" Target="fonts/font24.fntdata"/><Relationship Id="rId46" Type="http://schemas.openxmlformats.org/officeDocument/2006/relationships/tableStyles" Target="tableStyles.xml"/><Relationship Id="rId20" Type="http://schemas.openxmlformats.org/officeDocument/2006/relationships/font" Target="fonts/font6.fntdata"/><Relationship Id="rId41" Type="http://schemas.openxmlformats.org/officeDocument/2006/relationships/font" Target="fonts/font2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7" Type="http://schemas.openxmlformats.org/officeDocument/2006/relationships/image" Target="../media/image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7" Type="http://schemas.openxmlformats.org/officeDocument/2006/relationships/image" Target="../media/image28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195791" y="2460285"/>
            <a:ext cx="7727102" cy="7826715"/>
          </a:xfrm>
          <a:custGeom>
            <a:avLst/>
            <a:gdLst/>
            <a:ahLst/>
            <a:cxnLst/>
            <a:rect l="l" t="t" r="r" b="b"/>
            <a:pathLst>
              <a:path w="7727102" h="7826715">
                <a:moveTo>
                  <a:pt x="7727103" y="0"/>
                </a:moveTo>
                <a:lnTo>
                  <a:pt x="0" y="0"/>
                </a:lnTo>
                <a:lnTo>
                  <a:pt x="0" y="7826715"/>
                </a:lnTo>
                <a:lnTo>
                  <a:pt x="7727103" y="7826715"/>
                </a:lnTo>
                <a:lnTo>
                  <a:pt x="772710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574113" y="3195799"/>
            <a:ext cx="8519009" cy="8007869"/>
          </a:xfrm>
          <a:custGeom>
            <a:avLst/>
            <a:gdLst/>
            <a:ahLst/>
            <a:cxnLst/>
            <a:rect l="l" t="t" r="r" b="b"/>
            <a:pathLst>
              <a:path w="8519009" h="8007869">
                <a:moveTo>
                  <a:pt x="0" y="0"/>
                </a:moveTo>
                <a:lnTo>
                  <a:pt x="8519009" y="0"/>
                </a:lnTo>
                <a:lnTo>
                  <a:pt x="8519009" y="8007869"/>
                </a:lnTo>
                <a:lnTo>
                  <a:pt x="0" y="80078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667761" y="2810452"/>
            <a:ext cx="12448232" cy="2677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96"/>
              </a:lnSpc>
            </a:pPr>
            <a:r>
              <a:rPr lang="en-US" sz="13605" b="1" i="1">
                <a:solidFill>
                  <a:srgbClr val="5A3245"/>
                </a:solidFill>
                <a:latin typeface="Playfair Display Bold Italics"/>
                <a:ea typeface="Playfair Display Bold Italics"/>
                <a:cs typeface="Playfair Display Bold Italics"/>
                <a:sym typeface="Playfair Display Bold Italics"/>
              </a:rPr>
              <a:t>Sentenza 4209/2020</a:t>
            </a:r>
          </a:p>
        </p:txBody>
      </p:sp>
      <p:sp>
        <p:nvSpPr>
          <p:cNvPr id="5" name="Freeform 5"/>
          <p:cNvSpPr/>
          <p:nvPr/>
        </p:nvSpPr>
        <p:spPr>
          <a:xfrm>
            <a:off x="5122042" y="6079993"/>
            <a:ext cx="6630638" cy="5123675"/>
          </a:xfrm>
          <a:custGeom>
            <a:avLst/>
            <a:gdLst/>
            <a:ahLst/>
            <a:cxnLst/>
            <a:rect l="l" t="t" r="r" b="b"/>
            <a:pathLst>
              <a:path w="6630638" h="5123675">
                <a:moveTo>
                  <a:pt x="0" y="0"/>
                </a:moveTo>
                <a:lnTo>
                  <a:pt x="6630638" y="0"/>
                </a:lnTo>
                <a:lnTo>
                  <a:pt x="6630638" y="5123675"/>
                </a:lnTo>
                <a:lnTo>
                  <a:pt x="0" y="51236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5974754" y="1464664"/>
            <a:ext cx="6338491" cy="717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804"/>
              </a:lnSpc>
              <a:spcBef>
                <a:spcPct val="0"/>
              </a:spcBef>
            </a:pPr>
            <a:r>
              <a:rPr lang="en-US" sz="4145" i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CORTE DI CASSAZIONE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70682" y="257255"/>
            <a:ext cx="5043507" cy="4221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Rodesi Giada e Stefanini Elisa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833617" y="266780"/>
            <a:ext cx="3102937" cy="309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520"/>
              </a:lnSpc>
            </a:pP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2025-2026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785883" y="3679174"/>
            <a:ext cx="7282917" cy="1581099"/>
            <a:chOff x="0" y="0"/>
            <a:chExt cx="1875538" cy="41642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75538" cy="416421"/>
            </a:xfrm>
            <a:custGeom>
              <a:avLst/>
              <a:gdLst/>
              <a:ahLst/>
              <a:cxnLst/>
              <a:rect l="l" t="t" r="r" b="b"/>
              <a:pathLst>
                <a:path w="1875538" h="416421">
                  <a:moveTo>
                    <a:pt x="27179" y="0"/>
                  </a:moveTo>
                  <a:lnTo>
                    <a:pt x="1848359" y="0"/>
                  </a:lnTo>
                  <a:cubicBezTo>
                    <a:pt x="1855568" y="0"/>
                    <a:pt x="1862481" y="2864"/>
                    <a:pt x="1867578" y="7961"/>
                  </a:cubicBezTo>
                  <a:cubicBezTo>
                    <a:pt x="1872675" y="13058"/>
                    <a:pt x="1875538" y="19971"/>
                    <a:pt x="1875538" y="27179"/>
                  </a:cubicBezTo>
                  <a:lnTo>
                    <a:pt x="1875538" y="389242"/>
                  </a:lnTo>
                  <a:cubicBezTo>
                    <a:pt x="1875538" y="396450"/>
                    <a:pt x="1872675" y="403363"/>
                    <a:pt x="1867578" y="408460"/>
                  </a:cubicBezTo>
                  <a:cubicBezTo>
                    <a:pt x="1862481" y="413558"/>
                    <a:pt x="1855568" y="416421"/>
                    <a:pt x="1848359" y="416421"/>
                  </a:cubicBezTo>
                  <a:lnTo>
                    <a:pt x="27179" y="416421"/>
                  </a:lnTo>
                  <a:cubicBezTo>
                    <a:pt x="19971" y="416421"/>
                    <a:pt x="13058" y="413558"/>
                    <a:pt x="7961" y="408460"/>
                  </a:cubicBezTo>
                  <a:cubicBezTo>
                    <a:pt x="2864" y="403363"/>
                    <a:pt x="0" y="396450"/>
                    <a:pt x="0" y="389242"/>
                  </a:cubicBezTo>
                  <a:lnTo>
                    <a:pt x="0" y="27179"/>
                  </a:lnTo>
                  <a:cubicBezTo>
                    <a:pt x="0" y="19971"/>
                    <a:pt x="2864" y="13058"/>
                    <a:pt x="7961" y="7961"/>
                  </a:cubicBezTo>
                  <a:cubicBezTo>
                    <a:pt x="13058" y="2864"/>
                    <a:pt x="19971" y="0"/>
                    <a:pt x="27179" y="0"/>
                  </a:cubicBezTo>
                  <a:close/>
                </a:path>
              </a:pathLst>
            </a:custGeom>
            <a:solidFill>
              <a:srgbClr val="E8D5C7"/>
            </a:solidFill>
            <a:ln w="9525" cap="rnd">
              <a:solidFill>
                <a:srgbClr val="5A3245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1875538" cy="4449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3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4146482" y="1101906"/>
            <a:ext cx="5245957" cy="7533359"/>
          </a:xfrm>
          <a:custGeom>
            <a:avLst/>
            <a:gdLst/>
            <a:ahLst/>
            <a:cxnLst/>
            <a:rect l="l" t="t" r="r" b="b"/>
            <a:pathLst>
              <a:path w="5245957" h="7533359">
                <a:moveTo>
                  <a:pt x="0" y="0"/>
                </a:moveTo>
                <a:lnTo>
                  <a:pt x="5245957" y="0"/>
                </a:lnTo>
                <a:lnTo>
                  <a:pt x="5245957" y="7533358"/>
                </a:lnTo>
                <a:lnTo>
                  <a:pt x="0" y="75333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91032" y="2566589"/>
            <a:ext cx="6031303" cy="10052171"/>
          </a:xfrm>
          <a:custGeom>
            <a:avLst/>
            <a:gdLst/>
            <a:ahLst/>
            <a:cxnLst/>
            <a:rect l="l" t="t" r="r" b="b"/>
            <a:pathLst>
              <a:path w="6031303" h="10052171">
                <a:moveTo>
                  <a:pt x="0" y="0"/>
                </a:moveTo>
                <a:lnTo>
                  <a:pt x="6031303" y="0"/>
                </a:lnTo>
                <a:lnTo>
                  <a:pt x="6031303" y="10052172"/>
                </a:lnTo>
                <a:lnTo>
                  <a:pt x="0" y="100521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9785883" y="528883"/>
            <a:ext cx="6522739" cy="13842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371"/>
              </a:lnSpc>
              <a:spcBef>
                <a:spcPct val="0"/>
              </a:spcBef>
            </a:pPr>
            <a:r>
              <a:rPr lang="en-US" sz="8122">
                <a:solidFill>
                  <a:srgbClr val="5A324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Caso società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785883" y="1756124"/>
            <a:ext cx="5031921" cy="13039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69"/>
              </a:lnSpc>
              <a:spcBef>
                <a:spcPct val="0"/>
              </a:spcBef>
            </a:pPr>
            <a:r>
              <a:rPr lang="en-US" sz="7621" b="1" i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IN HOUSE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785883" y="5842033"/>
            <a:ext cx="7121185" cy="3763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520"/>
              </a:lnSpc>
            </a:pP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A.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Istanza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di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rimborso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del 25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novembre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2016 per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somme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versate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a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dicembre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2014, per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i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mesi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di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nov.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e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dic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. </a:t>
            </a:r>
          </a:p>
          <a:p>
            <a:pPr algn="just">
              <a:lnSpc>
                <a:spcPts val="2520"/>
              </a:lnSpc>
            </a:pPr>
            <a:endParaRPr lang="en-US" sz="1800" dirty="0">
              <a:solidFill>
                <a:srgbClr val="5A3245"/>
              </a:solidFill>
              <a:latin typeface="Garet"/>
              <a:ea typeface="Garet"/>
              <a:cs typeface="Garet"/>
              <a:sym typeface="Garet"/>
            </a:endParaRPr>
          </a:p>
          <a:p>
            <a:pPr algn="just">
              <a:lnSpc>
                <a:spcPts val="2520"/>
              </a:lnSpc>
            </a:pP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B.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Istanza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di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rimborso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del 30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novembre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2016 per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somme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versate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relative al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periodo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gen.-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ott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. 2014 (&gt;</a:t>
            </a:r>
            <a:r>
              <a:rPr lang="en-US" sz="1800" b="1" dirty="0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2 anni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) </a:t>
            </a:r>
          </a:p>
          <a:p>
            <a:pPr algn="just">
              <a:lnSpc>
                <a:spcPts val="2520"/>
              </a:lnSpc>
            </a:pPr>
            <a:endParaRPr lang="en-US" sz="1800" dirty="0">
              <a:solidFill>
                <a:srgbClr val="5A3245"/>
              </a:solidFill>
              <a:latin typeface="Garet"/>
              <a:ea typeface="Garet"/>
              <a:cs typeface="Garet"/>
              <a:sym typeface="Garet"/>
            </a:endParaRPr>
          </a:p>
          <a:p>
            <a:pPr algn="just">
              <a:lnSpc>
                <a:spcPts val="2520"/>
              </a:lnSpc>
            </a:pP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C.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Istanza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di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rimborso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del 7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dicembre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2016 per le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somme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IVA relative al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periodo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gen. 2015-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nov.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2016.</a:t>
            </a:r>
          </a:p>
          <a:p>
            <a:pPr algn="just">
              <a:lnSpc>
                <a:spcPts val="2520"/>
              </a:lnSpc>
            </a:pP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 </a:t>
            </a:r>
          </a:p>
          <a:p>
            <a:pPr algn="just">
              <a:lnSpc>
                <a:spcPts val="2520"/>
              </a:lnSpc>
            </a:pP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D.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Istanza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di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rimborso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del 29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novembre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2016 per le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somme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IVA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versate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relative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agli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anni dal 2009 al 2013. (</a:t>
            </a:r>
            <a:r>
              <a:rPr lang="en-US" sz="1800" b="1" dirty="0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&gt;2 anni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) </a:t>
            </a:r>
          </a:p>
          <a:p>
            <a:pPr algn="just">
              <a:lnSpc>
                <a:spcPts val="2520"/>
              </a:lnSpc>
            </a:pPr>
            <a:endParaRPr lang="en-US" sz="1800" dirty="0">
              <a:solidFill>
                <a:srgbClr val="5A3245"/>
              </a:solidFill>
              <a:latin typeface="Garet"/>
              <a:ea typeface="Garet"/>
              <a:cs typeface="Garet"/>
              <a:sym typeface="Garet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9997415" y="3994272"/>
            <a:ext cx="6909653" cy="9509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La S </a:t>
            </a:r>
            <a:r>
              <a:rPr lang="en-US" sz="1800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s.r.l</a:t>
            </a:r>
            <a:r>
              <a:rPr lang="en-US" sz="1800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., </a:t>
            </a:r>
            <a:r>
              <a:rPr lang="en-US" sz="1800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partecipata</a:t>
            </a:r>
            <a:r>
              <a:rPr lang="en-US" sz="1800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al 100% </a:t>
            </a:r>
            <a:r>
              <a:rPr lang="en-US" sz="1800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dalla</a:t>
            </a:r>
            <a:r>
              <a:rPr lang="en-US" sz="1800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ASL X, </a:t>
            </a:r>
            <a:r>
              <a:rPr lang="en-US" sz="1800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chiedeva</a:t>
            </a:r>
            <a:r>
              <a:rPr lang="en-US" sz="1800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la </a:t>
            </a:r>
            <a:r>
              <a:rPr lang="en-US" sz="1800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restituzione</a:t>
            </a:r>
            <a:r>
              <a:rPr lang="en-US" sz="1800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di </a:t>
            </a:r>
            <a:r>
              <a:rPr lang="en-US" sz="1800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somme</a:t>
            </a:r>
            <a:r>
              <a:rPr lang="en-US" sz="1800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1800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versate</a:t>
            </a:r>
            <a:r>
              <a:rPr lang="en-US" sz="1800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a </a:t>
            </a:r>
            <a:r>
              <a:rPr lang="en-US" sz="1800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titolo</a:t>
            </a:r>
            <a:r>
              <a:rPr lang="en-US" sz="1800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IVA per un </a:t>
            </a:r>
            <a:r>
              <a:rPr lang="en-US" sz="1800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totale</a:t>
            </a:r>
            <a:r>
              <a:rPr lang="en-US" sz="1800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di 8.710.885,06 </a:t>
            </a:r>
            <a:r>
              <a:rPr lang="en-US" sz="1800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suddivise</a:t>
            </a:r>
            <a:r>
              <a:rPr lang="en-US" sz="1800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in quattro </a:t>
            </a:r>
            <a:r>
              <a:rPr lang="en-US" sz="1800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istanze</a:t>
            </a:r>
            <a:r>
              <a:rPr lang="en-US" sz="1800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di </a:t>
            </a:r>
            <a:r>
              <a:rPr lang="en-US" sz="1800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rimborso</a:t>
            </a:r>
            <a:r>
              <a:rPr lang="en-US" sz="1800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: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304061" y="1028700"/>
            <a:ext cx="4681039" cy="7293404"/>
          </a:xfrm>
          <a:custGeom>
            <a:avLst/>
            <a:gdLst/>
            <a:ahLst/>
            <a:cxnLst/>
            <a:rect l="l" t="t" r="r" b="b"/>
            <a:pathLst>
              <a:path w="4681039" h="7293404">
                <a:moveTo>
                  <a:pt x="0" y="0"/>
                </a:moveTo>
                <a:lnTo>
                  <a:pt x="4681039" y="0"/>
                </a:lnTo>
                <a:lnTo>
                  <a:pt x="4681039" y="7293404"/>
                </a:lnTo>
                <a:lnTo>
                  <a:pt x="0" y="72934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-930975" y="1346875"/>
            <a:ext cx="8826341" cy="8940125"/>
          </a:xfrm>
          <a:custGeom>
            <a:avLst/>
            <a:gdLst/>
            <a:ahLst/>
            <a:cxnLst/>
            <a:rect l="l" t="t" r="r" b="b"/>
            <a:pathLst>
              <a:path w="8826341" h="8940125">
                <a:moveTo>
                  <a:pt x="8826341" y="0"/>
                </a:moveTo>
                <a:lnTo>
                  <a:pt x="0" y="0"/>
                </a:lnTo>
                <a:lnTo>
                  <a:pt x="0" y="8940125"/>
                </a:lnTo>
                <a:lnTo>
                  <a:pt x="8826341" y="8940125"/>
                </a:lnTo>
                <a:lnTo>
                  <a:pt x="882634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7895366" y="3640708"/>
            <a:ext cx="1203868" cy="0"/>
          </a:xfrm>
          <a:prstGeom prst="line">
            <a:avLst/>
          </a:prstGeom>
          <a:ln w="38100" cap="flat">
            <a:solidFill>
              <a:srgbClr val="967A6B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5" name="Group 5"/>
          <p:cNvGrpSpPr/>
          <p:nvPr/>
        </p:nvGrpSpPr>
        <p:grpSpPr>
          <a:xfrm>
            <a:off x="9508975" y="1973149"/>
            <a:ext cx="1071910" cy="1071910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967A6B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9678299" y="2230542"/>
            <a:ext cx="733264" cy="499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12"/>
              </a:lnSpc>
              <a:spcBef>
                <a:spcPct val="0"/>
              </a:spcBef>
            </a:pPr>
            <a:r>
              <a:rPr lang="en-US" sz="2937" b="1">
                <a:solidFill>
                  <a:srgbClr val="303658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01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1117055" y="1925524"/>
            <a:ext cx="6526079" cy="11625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08"/>
              </a:lnSpc>
              <a:spcBef>
                <a:spcPct val="0"/>
              </a:spcBef>
            </a:pPr>
            <a:r>
              <a:rPr lang="en-US" sz="2220">
                <a:solidFill>
                  <a:srgbClr val="303658"/>
                </a:solidFill>
                <a:latin typeface="Open Sans 1"/>
                <a:ea typeface="Open Sans 1"/>
                <a:cs typeface="Open Sans 1"/>
                <a:sym typeface="Open Sans 1"/>
              </a:rPr>
              <a:t>Il contribuente ha proposto i diversi riscorsi davanti alla Commissione tributaria provinciale di Foggia, la quale li ha accolti.  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9508975" y="4407724"/>
            <a:ext cx="1037490" cy="1087028"/>
            <a:chOff x="0" y="0"/>
            <a:chExt cx="775759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775759" cy="812800"/>
            </a:xfrm>
            <a:custGeom>
              <a:avLst/>
              <a:gdLst/>
              <a:ahLst/>
              <a:cxnLst/>
              <a:rect l="l" t="t" r="r" b="b"/>
              <a:pathLst>
                <a:path w="775759" h="812800">
                  <a:moveTo>
                    <a:pt x="0" y="0"/>
                  </a:moveTo>
                  <a:lnTo>
                    <a:pt x="775759" y="0"/>
                  </a:lnTo>
                  <a:lnTo>
                    <a:pt x="77575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967A6B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77575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9672861" y="4669554"/>
            <a:ext cx="709718" cy="506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70"/>
              </a:lnSpc>
              <a:spcBef>
                <a:spcPct val="0"/>
              </a:spcBef>
            </a:pPr>
            <a:r>
              <a:rPr lang="en-US" sz="2979" b="1">
                <a:solidFill>
                  <a:srgbClr val="303658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02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102711" y="4166482"/>
            <a:ext cx="6800147" cy="19807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56"/>
              </a:lnSpc>
              <a:spcBef>
                <a:spcPct val="0"/>
              </a:spcBef>
            </a:pPr>
            <a:r>
              <a:rPr lang="en-US" sz="2254">
                <a:solidFill>
                  <a:srgbClr val="303658"/>
                </a:solidFill>
                <a:latin typeface="Open Sans 1"/>
                <a:ea typeface="Open Sans 1"/>
                <a:cs typeface="Open Sans 1"/>
                <a:sym typeface="Open Sans 1"/>
              </a:rPr>
              <a:t>L’Agenzia dell’Entrate, avverso la sentenza di primo grado, proponeva appello dinanzi alla Commissione Tributaria regionale della Puglia che ha accolto il ricorso presentando le dovute motivazioni.  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9508975" y="7008106"/>
            <a:ext cx="1047487" cy="1069051"/>
            <a:chOff x="0" y="0"/>
            <a:chExt cx="796405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796405" cy="812800"/>
            </a:xfrm>
            <a:custGeom>
              <a:avLst/>
              <a:gdLst/>
              <a:ahLst/>
              <a:cxnLst/>
              <a:rect l="l" t="t" r="r" b="b"/>
              <a:pathLst>
                <a:path w="796405" h="812800">
                  <a:moveTo>
                    <a:pt x="0" y="0"/>
                  </a:moveTo>
                  <a:lnTo>
                    <a:pt x="796405" y="0"/>
                  </a:lnTo>
                  <a:lnTo>
                    <a:pt x="796405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967A6B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796405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9674441" y="7264660"/>
            <a:ext cx="716557" cy="498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01"/>
              </a:lnSpc>
              <a:spcBef>
                <a:spcPct val="0"/>
              </a:spcBef>
            </a:pPr>
            <a:r>
              <a:rPr lang="en-US" sz="2929" b="1">
                <a:solidFill>
                  <a:srgbClr val="303658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03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1102711" y="7107157"/>
            <a:ext cx="6762854" cy="807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5"/>
              </a:lnSpc>
              <a:spcBef>
                <a:spcPct val="0"/>
              </a:spcBef>
            </a:pPr>
            <a:r>
              <a:rPr lang="en-US" sz="2318">
                <a:solidFill>
                  <a:srgbClr val="303658"/>
                </a:solidFill>
                <a:latin typeface="Open Sans 1"/>
                <a:ea typeface="Open Sans 1"/>
                <a:cs typeface="Open Sans 1"/>
                <a:sym typeface="Open Sans 1"/>
              </a:rPr>
              <a:t>Avverso tale ultima pronuncia, la società S s.r.l. propone ricorso per la cassazione della sentenza.  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58635" y="647700"/>
            <a:ext cx="3270452" cy="6944975"/>
          </a:xfrm>
          <a:custGeom>
            <a:avLst/>
            <a:gdLst/>
            <a:ahLst/>
            <a:cxnLst/>
            <a:rect l="l" t="t" r="r" b="b"/>
            <a:pathLst>
              <a:path w="3270452" h="6944975">
                <a:moveTo>
                  <a:pt x="0" y="0"/>
                </a:moveTo>
                <a:lnTo>
                  <a:pt x="3270452" y="0"/>
                </a:lnTo>
                <a:lnTo>
                  <a:pt x="3270452" y="6944975"/>
                </a:lnTo>
                <a:lnTo>
                  <a:pt x="0" y="69449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4678950" y="1466036"/>
            <a:ext cx="2917767" cy="8229600"/>
          </a:xfrm>
          <a:custGeom>
            <a:avLst/>
            <a:gdLst/>
            <a:ahLst/>
            <a:cxnLst/>
            <a:rect l="l" t="t" r="r" b="b"/>
            <a:pathLst>
              <a:path w="2917767" h="8229600">
                <a:moveTo>
                  <a:pt x="2917767" y="0"/>
                </a:moveTo>
                <a:lnTo>
                  <a:pt x="0" y="0"/>
                </a:lnTo>
                <a:lnTo>
                  <a:pt x="0" y="8229600"/>
                </a:lnTo>
                <a:lnTo>
                  <a:pt x="2917767" y="8229600"/>
                </a:lnTo>
                <a:lnTo>
                  <a:pt x="291776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460054" y="2460285"/>
            <a:ext cx="8326293" cy="7826715"/>
          </a:xfrm>
          <a:custGeom>
            <a:avLst/>
            <a:gdLst/>
            <a:ahLst/>
            <a:cxnLst/>
            <a:rect l="l" t="t" r="r" b="b"/>
            <a:pathLst>
              <a:path w="8326293" h="7826715">
                <a:moveTo>
                  <a:pt x="0" y="0"/>
                </a:moveTo>
                <a:lnTo>
                  <a:pt x="8326293" y="0"/>
                </a:lnTo>
                <a:lnTo>
                  <a:pt x="8326293" y="7826715"/>
                </a:lnTo>
                <a:lnTo>
                  <a:pt x="0" y="782671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664374" y="4549184"/>
            <a:ext cx="6481431" cy="4460861"/>
            <a:chOff x="0" y="0"/>
            <a:chExt cx="1707044" cy="117487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707043" cy="1174877"/>
            </a:xfrm>
            <a:custGeom>
              <a:avLst/>
              <a:gdLst/>
              <a:ahLst/>
              <a:cxnLst/>
              <a:rect l="l" t="t" r="r" b="b"/>
              <a:pathLst>
                <a:path w="1707043" h="1174877">
                  <a:moveTo>
                    <a:pt x="29862" y="0"/>
                  </a:moveTo>
                  <a:lnTo>
                    <a:pt x="1677182" y="0"/>
                  </a:lnTo>
                  <a:cubicBezTo>
                    <a:pt x="1693674" y="0"/>
                    <a:pt x="1707043" y="13370"/>
                    <a:pt x="1707043" y="29862"/>
                  </a:cubicBezTo>
                  <a:lnTo>
                    <a:pt x="1707043" y="1145015"/>
                  </a:lnTo>
                  <a:cubicBezTo>
                    <a:pt x="1707043" y="1161507"/>
                    <a:pt x="1693674" y="1174877"/>
                    <a:pt x="1677182" y="1174877"/>
                  </a:cubicBezTo>
                  <a:lnTo>
                    <a:pt x="29862" y="1174877"/>
                  </a:lnTo>
                  <a:cubicBezTo>
                    <a:pt x="13370" y="1174877"/>
                    <a:pt x="0" y="1161507"/>
                    <a:pt x="0" y="1145015"/>
                  </a:cubicBezTo>
                  <a:lnTo>
                    <a:pt x="0" y="29862"/>
                  </a:lnTo>
                  <a:cubicBezTo>
                    <a:pt x="0" y="13370"/>
                    <a:pt x="13370" y="0"/>
                    <a:pt x="29862" y="0"/>
                  </a:cubicBezTo>
                  <a:close/>
                </a:path>
              </a:pathLst>
            </a:custGeom>
            <a:solidFill>
              <a:srgbClr val="EBD2BF"/>
            </a:solidFill>
            <a:ln w="9525" cap="rnd">
              <a:solidFill>
                <a:srgbClr val="5A3245"/>
              </a:solidFill>
              <a:prstDash val="solid"/>
              <a:round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1707044" cy="120345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30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664374" y="1052197"/>
            <a:ext cx="8105603" cy="2663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669"/>
              </a:lnSpc>
              <a:spcBef>
                <a:spcPct val="0"/>
              </a:spcBef>
            </a:pPr>
            <a:r>
              <a:rPr lang="en-US" sz="7621" b="1" i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LA DOMANDA DA PORSI È: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52873" y="5105400"/>
            <a:ext cx="5904434" cy="34273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3"/>
              </a:lnSpc>
              <a:spcBef>
                <a:spcPct val="0"/>
              </a:spcBef>
            </a:pP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"Una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società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di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capitali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,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interamente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partecipata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da un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ente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pubblico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(ASL) e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operante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in regime di house providing,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deve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essere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considerata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un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soggetto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passivo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d'imposta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ai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fini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IVA,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oppure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la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sua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natura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strumentale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e il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controllo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analogo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esercitato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dall'ente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socio ne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escludono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l'autonoma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soggettività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166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tributaria</a:t>
            </a:r>
            <a:r>
              <a:rPr lang="en-US" sz="2166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?" 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618031" y="7592675"/>
            <a:ext cx="7115861" cy="1665625"/>
            <a:chOff x="0" y="0"/>
            <a:chExt cx="1874136" cy="43868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74136" cy="438683"/>
            </a:xfrm>
            <a:custGeom>
              <a:avLst/>
              <a:gdLst/>
              <a:ahLst/>
              <a:cxnLst/>
              <a:rect l="l" t="t" r="r" b="b"/>
              <a:pathLst>
                <a:path w="1874136" h="438683">
                  <a:moveTo>
                    <a:pt x="27200" y="0"/>
                  </a:moveTo>
                  <a:lnTo>
                    <a:pt x="1846937" y="0"/>
                  </a:lnTo>
                  <a:cubicBezTo>
                    <a:pt x="1861959" y="0"/>
                    <a:pt x="1874136" y="12178"/>
                    <a:pt x="1874136" y="27200"/>
                  </a:cubicBezTo>
                  <a:lnTo>
                    <a:pt x="1874136" y="411484"/>
                  </a:lnTo>
                  <a:cubicBezTo>
                    <a:pt x="1874136" y="426506"/>
                    <a:pt x="1861959" y="438683"/>
                    <a:pt x="1846937" y="438683"/>
                  </a:cubicBezTo>
                  <a:lnTo>
                    <a:pt x="27200" y="438683"/>
                  </a:lnTo>
                  <a:cubicBezTo>
                    <a:pt x="12178" y="438683"/>
                    <a:pt x="0" y="426506"/>
                    <a:pt x="0" y="411484"/>
                  </a:cubicBezTo>
                  <a:lnTo>
                    <a:pt x="0" y="27200"/>
                  </a:lnTo>
                  <a:cubicBezTo>
                    <a:pt x="0" y="12178"/>
                    <a:pt x="12178" y="0"/>
                    <a:pt x="27200" y="0"/>
                  </a:cubicBezTo>
                  <a:close/>
                </a:path>
              </a:pathLst>
            </a:custGeom>
            <a:solidFill>
              <a:srgbClr val="E8D5C7"/>
            </a:solidFill>
            <a:ln w="9525" cap="rnd">
              <a:solidFill>
                <a:srgbClr val="5A3245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1874136" cy="4577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r>
                <a:rPr lang="en-US" sz="2199">
                  <a:solidFill>
                    <a:srgbClr val="5A3245"/>
                  </a:solidFill>
                  <a:latin typeface="Montaser Arabic"/>
                  <a:ea typeface="Montaser Arabic"/>
                  <a:cs typeface="Montaser Arabic"/>
                  <a:sym typeface="Montaser Arabic"/>
                </a:rPr>
                <a:t>Tesi sostenuta dalla parte resistente: decadenza DECENNALE in quanto </a:t>
              </a:r>
              <a:r>
                <a:rPr lang="en-US" sz="2199" b="1" u="sng">
                  <a:solidFill>
                    <a:srgbClr val="5A3245"/>
                  </a:solidFill>
                  <a:latin typeface="Montaser Arabic Bold"/>
                  <a:ea typeface="Montaser Arabic Bold"/>
                  <a:cs typeface="Montaser Arabic Bold"/>
                  <a:sym typeface="Montaser Arabic Bold"/>
                </a:rPr>
                <a:t>INDEBITO OGGETTIVO</a:t>
              </a:r>
            </a:p>
          </p:txBody>
        </p:sp>
      </p:grpSp>
      <p:sp>
        <p:nvSpPr>
          <p:cNvPr id="5" name="Freeform 5"/>
          <p:cNvSpPr/>
          <p:nvPr/>
        </p:nvSpPr>
        <p:spPr>
          <a:xfrm>
            <a:off x="5062257" y="1909800"/>
            <a:ext cx="3741141" cy="3789369"/>
          </a:xfrm>
          <a:custGeom>
            <a:avLst/>
            <a:gdLst/>
            <a:ahLst/>
            <a:cxnLst/>
            <a:rect l="l" t="t" r="r" b="b"/>
            <a:pathLst>
              <a:path w="3741141" h="3789369">
                <a:moveTo>
                  <a:pt x="0" y="0"/>
                </a:moveTo>
                <a:lnTo>
                  <a:pt x="3741141" y="0"/>
                </a:lnTo>
                <a:lnTo>
                  <a:pt x="3741141" y="3789370"/>
                </a:lnTo>
                <a:lnTo>
                  <a:pt x="0" y="37893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0" y="3162874"/>
            <a:ext cx="9510363" cy="7124126"/>
          </a:xfrm>
          <a:custGeom>
            <a:avLst/>
            <a:gdLst/>
            <a:ahLst/>
            <a:cxnLst/>
            <a:rect l="l" t="t" r="r" b="b"/>
            <a:pathLst>
              <a:path w="9510363" h="7124126">
                <a:moveTo>
                  <a:pt x="0" y="0"/>
                </a:moveTo>
                <a:lnTo>
                  <a:pt x="9510363" y="0"/>
                </a:lnTo>
                <a:lnTo>
                  <a:pt x="9510363" y="7124126"/>
                </a:lnTo>
                <a:lnTo>
                  <a:pt x="0" y="71241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1028700" y="1028700"/>
            <a:ext cx="2689883" cy="4741780"/>
          </a:xfrm>
          <a:custGeom>
            <a:avLst/>
            <a:gdLst/>
            <a:ahLst/>
            <a:cxnLst/>
            <a:rect l="l" t="t" r="r" b="b"/>
            <a:pathLst>
              <a:path w="2689883" h="4741780">
                <a:moveTo>
                  <a:pt x="2689883" y="0"/>
                </a:moveTo>
                <a:lnTo>
                  <a:pt x="0" y="0"/>
                </a:lnTo>
                <a:lnTo>
                  <a:pt x="0" y="4741780"/>
                </a:lnTo>
                <a:lnTo>
                  <a:pt x="2689883" y="4741780"/>
                </a:lnTo>
                <a:lnTo>
                  <a:pt x="2689883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8471741" y="703621"/>
            <a:ext cx="9343693" cy="19880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8011"/>
              </a:lnSpc>
              <a:spcBef>
                <a:spcPct val="0"/>
              </a:spcBef>
            </a:pPr>
            <a:r>
              <a:rPr lang="en-US" sz="5722" i="1" dirty="0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                </a:t>
            </a:r>
            <a:r>
              <a:rPr lang="en-US" sz="5722" i="1" dirty="0" err="1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della</a:t>
            </a:r>
            <a:r>
              <a:rPr lang="en-US" sz="5722" i="1" dirty="0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 </a:t>
            </a:r>
            <a:r>
              <a:rPr lang="en-US" sz="5722" i="1" dirty="0" err="1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presentazione</a:t>
            </a:r>
            <a:r>
              <a:rPr lang="en-US" sz="5722" i="1" dirty="0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 </a:t>
            </a:r>
            <a:r>
              <a:rPr lang="en-US" sz="5722" i="1" dirty="0" err="1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delle</a:t>
            </a:r>
            <a:r>
              <a:rPr lang="en-US" sz="5722" i="1" dirty="0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 </a:t>
            </a:r>
            <a:r>
              <a:rPr lang="en-US" sz="5722" i="1" dirty="0" err="1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istanze</a:t>
            </a:r>
            <a:r>
              <a:rPr lang="en-US" sz="5722" i="1" dirty="0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 di </a:t>
            </a:r>
            <a:r>
              <a:rPr lang="en-US" sz="5722" i="1" dirty="0" err="1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rimborso</a:t>
            </a:r>
            <a:r>
              <a:rPr lang="en-US" sz="5722" i="1" dirty="0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376272" y="704333"/>
            <a:ext cx="5767315" cy="10376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429"/>
              </a:lnSpc>
              <a:spcBef>
                <a:spcPct val="0"/>
              </a:spcBef>
            </a:pPr>
            <a:r>
              <a:rPr lang="en-US" sz="6021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TARDIVITÀ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998106" y="4361224"/>
            <a:ext cx="8527894" cy="24102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</a:pP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&lt;&lt; Il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ricorso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avverso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il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rifiuto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tacito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della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restituzione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di cui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all'art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. 19, comma 1,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lettera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g), non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può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essere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proposto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prima del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novantesimo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giorno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dalla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domanda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di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restituzione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presentata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entro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i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termini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previsti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da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ciascuna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legge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d'imposta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. La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domanda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di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restituzione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, in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mancanza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di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disposizioni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specifiche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, non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può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essere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presentata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dopo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due </a:t>
            </a:r>
            <a:r>
              <a:rPr lang="en-US" sz="1899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anni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dal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pagamento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ovvero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, se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posteriore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, dal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giorno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in cui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si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è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verificato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il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presupposto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 per la </a:t>
            </a:r>
            <a:r>
              <a:rPr lang="en-US" sz="1899" i="1" dirty="0" err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restituzione</a:t>
            </a:r>
            <a:r>
              <a:rPr lang="en-US" sz="1899" i="1" dirty="0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.&gt;&gt;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496322" y="3351965"/>
            <a:ext cx="9359279" cy="7371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39"/>
              </a:lnSpc>
              <a:spcBef>
                <a:spcPct val="0"/>
              </a:spcBef>
            </a:pPr>
            <a:r>
              <a:rPr lang="en-US" sz="2099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Art. 21, comma 2, </a:t>
            </a:r>
            <a:r>
              <a:rPr lang="en-US" sz="2099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d.lgs</a:t>
            </a:r>
            <a:r>
              <a:rPr lang="en-US" sz="2099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546/1992</a:t>
            </a:r>
          </a:p>
          <a:p>
            <a:pPr algn="ctr">
              <a:lnSpc>
                <a:spcPts val="2939"/>
              </a:lnSpc>
              <a:spcBef>
                <a:spcPct val="0"/>
              </a:spcBef>
            </a:pPr>
            <a:r>
              <a:rPr lang="en-US" sz="2099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(</a:t>
            </a:r>
            <a:r>
              <a:rPr lang="en-US" sz="2099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ormai</a:t>
            </a:r>
            <a:r>
              <a:rPr lang="en-US" sz="2099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099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abrogato</a:t>
            </a:r>
            <a:r>
              <a:rPr lang="en-US" sz="2099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D.LGS. 14 NOVEMBRE 2024, N. 175))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85116" y="1442297"/>
            <a:ext cx="2917767" cy="8229600"/>
          </a:xfrm>
          <a:custGeom>
            <a:avLst/>
            <a:gdLst/>
            <a:ahLst/>
            <a:cxnLst/>
            <a:rect l="l" t="t" r="r" b="b"/>
            <a:pathLst>
              <a:path w="2917767" h="8229600">
                <a:moveTo>
                  <a:pt x="0" y="0"/>
                </a:moveTo>
                <a:lnTo>
                  <a:pt x="2917768" y="0"/>
                </a:lnTo>
                <a:lnTo>
                  <a:pt x="291776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187093" y="2365376"/>
            <a:ext cx="10754030" cy="8309932"/>
          </a:xfrm>
          <a:custGeom>
            <a:avLst/>
            <a:gdLst/>
            <a:ahLst/>
            <a:cxnLst/>
            <a:rect l="l" t="t" r="r" b="b"/>
            <a:pathLst>
              <a:path w="10754030" h="8309932">
                <a:moveTo>
                  <a:pt x="0" y="0"/>
                </a:moveTo>
                <a:lnTo>
                  <a:pt x="10754030" y="0"/>
                </a:lnTo>
                <a:lnTo>
                  <a:pt x="10754030" y="8309932"/>
                </a:lnTo>
                <a:lnTo>
                  <a:pt x="0" y="83099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555731" y="6793241"/>
            <a:ext cx="6867606" cy="1665625"/>
            <a:chOff x="0" y="0"/>
            <a:chExt cx="1808752" cy="43868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808752" cy="438683"/>
            </a:xfrm>
            <a:custGeom>
              <a:avLst/>
              <a:gdLst/>
              <a:ahLst/>
              <a:cxnLst/>
              <a:rect l="l" t="t" r="r" b="b"/>
              <a:pathLst>
                <a:path w="1808752" h="438683">
                  <a:moveTo>
                    <a:pt x="28183" y="0"/>
                  </a:moveTo>
                  <a:lnTo>
                    <a:pt x="1780569" y="0"/>
                  </a:lnTo>
                  <a:cubicBezTo>
                    <a:pt x="1788044" y="0"/>
                    <a:pt x="1795212" y="2969"/>
                    <a:pt x="1800498" y="8255"/>
                  </a:cubicBezTo>
                  <a:cubicBezTo>
                    <a:pt x="1805783" y="13540"/>
                    <a:pt x="1808752" y="20708"/>
                    <a:pt x="1808752" y="28183"/>
                  </a:cubicBezTo>
                  <a:lnTo>
                    <a:pt x="1808752" y="410500"/>
                  </a:lnTo>
                  <a:cubicBezTo>
                    <a:pt x="1808752" y="426065"/>
                    <a:pt x="1796134" y="438683"/>
                    <a:pt x="1780569" y="438683"/>
                  </a:cubicBezTo>
                  <a:lnTo>
                    <a:pt x="28183" y="438683"/>
                  </a:lnTo>
                  <a:cubicBezTo>
                    <a:pt x="20708" y="438683"/>
                    <a:pt x="13540" y="435714"/>
                    <a:pt x="8255" y="430429"/>
                  </a:cubicBezTo>
                  <a:cubicBezTo>
                    <a:pt x="2969" y="425143"/>
                    <a:pt x="0" y="417975"/>
                    <a:pt x="0" y="410500"/>
                  </a:cubicBezTo>
                  <a:lnTo>
                    <a:pt x="0" y="28183"/>
                  </a:lnTo>
                  <a:cubicBezTo>
                    <a:pt x="0" y="12618"/>
                    <a:pt x="12618" y="0"/>
                    <a:pt x="28183" y="0"/>
                  </a:cubicBezTo>
                  <a:close/>
                </a:path>
              </a:pathLst>
            </a:custGeom>
            <a:solidFill>
              <a:srgbClr val="E8D5C7"/>
            </a:solidFill>
            <a:ln w="9525" cap="rnd">
              <a:solidFill>
                <a:srgbClr val="5A3245"/>
              </a:solidFill>
              <a:prstDash val="solid"/>
              <a:round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19050"/>
              <a:ext cx="1808752" cy="4577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89"/>
                </a:lnSpc>
              </a:pPr>
              <a:r>
                <a:rPr lang="en-US" sz="2299" dirty="0">
                  <a:solidFill>
                    <a:srgbClr val="AA584A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L' </a:t>
              </a:r>
              <a:r>
                <a:rPr lang="en-US" sz="2299" dirty="0" err="1">
                  <a:solidFill>
                    <a:srgbClr val="AA584A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indebito</a:t>
              </a:r>
              <a:r>
                <a:rPr lang="en-US" sz="2299" dirty="0">
                  <a:solidFill>
                    <a:srgbClr val="AA584A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 </a:t>
              </a:r>
              <a:r>
                <a:rPr lang="en-US" sz="2299" dirty="0" err="1">
                  <a:solidFill>
                    <a:srgbClr val="AA584A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oggettivo</a:t>
              </a:r>
              <a:r>
                <a:rPr lang="en-US" sz="2299" dirty="0">
                  <a:solidFill>
                    <a:srgbClr val="AA584A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 </a:t>
              </a:r>
              <a:r>
                <a:rPr lang="en-US" sz="2299" dirty="0" err="1">
                  <a:solidFill>
                    <a:srgbClr val="AA584A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presuppone</a:t>
              </a:r>
              <a:endParaRPr lang="en-US" sz="2299" dirty="0">
                <a:solidFill>
                  <a:srgbClr val="AA584A"/>
                </a:solidFill>
                <a:latin typeface="IBM Plex Sans"/>
                <a:ea typeface="IBM Plex Sans"/>
                <a:cs typeface="IBM Plex Sans"/>
                <a:sym typeface="IBM Plex Sans"/>
              </a:endParaRPr>
            </a:p>
            <a:p>
              <a:pPr algn="ctr">
                <a:lnSpc>
                  <a:spcPts val="2989"/>
                </a:lnSpc>
              </a:pPr>
              <a:r>
                <a:rPr lang="en-US" sz="2299" dirty="0">
                  <a:solidFill>
                    <a:srgbClr val="AA584A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la </a:t>
              </a:r>
              <a:r>
                <a:rPr lang="en-US" sz="2299" b="1" dirty="0" err="1">
                  <a:solidFill>
                    <a:srgbClr val="AA584A"/>
                  </a:solidFill>
                  <a:latin typeface="IBM Plex Sans Bold"/>
                  <a:ea typeface="IBM Plex Sans Bold"/>
                  <a:cs typeface="IBM Plex Sans Bold"/>
                  <a:sym typeface="IBM Plex Sans Bold"/>
                </a:rPr>
                <a:t>mancanza</a:t>
              </a:r>
              <a:r>
                <a:rPr lang="en-US" sz="2299" b="1" dirty="0">
                  <a:solidFill>
                    <a:srgbClr val="AA584A"/>
                  </a:solidFill>
                  <a:latin typeface="IBM Plex Sans Bold"/>
                  <a:ea typeface="IBM Plex Sans Bold"/>
                  <a:cs typeface="IBM Plex Sans Bold"/>
                  <a:sym typeface="IBM Plex Sans Bold"/>
                </a:rPr>
                <a:t> </a:t>
              </a:r>
              <a:r>
                <a:rPr lang="en-US" sz="2299" dirty="0">
                  <a:solidFill>
                    <a:srgbClr val="AA584A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di un </a:t>
              </a:r>
              <a:r>
                <a:rPr lang="en-US" sz="2299" b="1" dirty="0" err="1">
                  <a:solidFill>
                    <a:srgbClr val="AA584A"/>
                  </a:solidFill>
                  <a:latin typeface="IBM Plex Sans Bold"/>
                  <a:ea typeface="IBM Plex Sans Bold"/>
                  <a:cs typeface="IBM Plex Sans Bold"/>
                  <a:sym typeface="IBM Plex Sans Bold"/>
                </a:rPr>
                <a:t>obbligo</a:t>
              </a:r>
              <a:r>
                <a:rPr lang="en-US" sz="2299" dirty="0">
                  <a:solidFill>
                    <a:srgbClr val="AA584A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. 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9403349" y="178832"/>
            <a:ext cx="3433803" cy="13842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371"/>
              </a:lnSpc>
              <a:spcBef>
                <a:spcPct val="0"/>
              </a:spcBef>
            </a:pPr>
            <a:r>
              <a:rPr lang="en-US" sz="8122" i="1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Cos’è l’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430653" y="449022"/>
            <a:ext cx="7857347" cy="2104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29"/>
              </a:lnSpc>
              <a:spcBef>
                <a:spcPct val="0"/>
              </a:spcBef>
            </a:pPr>
            <a:r>
              <a:rPr lang="en-US" sz="6021" b="1" i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INDEBITO OGGETTIVO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06345" y="3187982"/>
            <a:ext cx="7166380" cy="25351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09"/>
              </a:lnSpc>
            </a:pPr>
            <a:r>
              <a:rPr lang="en-US" sz="2078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&lt;&lt; Chi ha eseguito un pagamento non dovuto (1) [1189] ha diritto di ripetere ciò che ha pagato [1185 comma 2, 1463, 1952 comma 3]. Ha inoltre diritto ai frutti e agli interessi dal giorno del pagamento, se chi lo ha ricevuto era in mala fede, oppure, se questi era in buona fede, dal giorno della domanda [1148, 2036; 39 l.f.].&gt;&gt;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30986" y="1843779"/>
            <a:ext cx="6117097" cy="5215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1"/>
              </a:lnSpc>
              <a:spcBef>
                <a:spcPct val="0"/>
              </a:spcBef>
            </a:pPr>
            <a:r>
              <a:rPr lang="en-US" sz="3086" b="1" i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Art. 2033 c.c. :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380728" y="4611131"/>
            <a:ext cx="9529030" cy="5752069"/>
          </a:xfrm>
          <a:custGeom>
            <a:avLst/>
            <a:gdLst/>
            <a:ahLst/>
            <a:cxnLst/>
            <a:rect l="l" t="t" r="r" b="b"/>
            <a:pathLst>
              <a:path w="9529030" h="5752069">
                <a:moveTo>
                  <a:pt x="0" y="0"/>
                </a:moveTo>
                <a:lnTo>
                  <a:pt x="9529029" y="0"/>
                </a:lnTo>
                <a:lnTo>
                  <a:pt x="9529029" y="5752069"/>
                </a:lnTo>
                <a:lnTo>
                  <a:pt x="0" y="575206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590021" y="2253969"/>
            <a:ext cx="7497557" cy="7250686"/>
            <a:chOff x="0" y="0"/>
            <a:chExt cx="1911322" cy="185361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911322" cy="1853615"/>
            </a:xfrm>
            <a:custGeom>
              <a:avLst/>
              <a:gdLst/>
              <a:ahLst/>
              <a:cxnLst/>
              <a:rect l="l" t="t" r="r" b="b"/>
              <a:pathLst>
                <a:path w="1911322" h="1853615">
                  <a:moveTo>
                    <a:pt x="26670" y="0"/>
                  </a:moveTo>
                  <a:lnTo>
                    <a:pt x="1884652" y="0"/>
                  </a:lnTo>
                  <a:cubicBezTo>
                    <a:pt x="1899381" y="0"/>
                    <a:pt x="1911322" y="11941"/>
                    <a:pt x="1911322" y="26670"/>
                  </a:cubicBezTo>
                  <a:lnTo>
                    <a:pt x="1911322" y="1826944"/>
                  </a:lnTo>
                  <a:cubicBezTo>
                    <a:pt x="1911322" y="1841674"/>
                    <a:pt x="1899381" y="1853615"/>
                    <a:pt x="1884652" y="1853615"/>
                  </a:cubicBezTo>
                  <a:lnTo>
                    <a:pt x="26670" y="1853615"/>
                  </a:lnTo>
                  <a:cubicBezTo>
                    <a:pt x="11941" y="1853615"/>
                    <a:pt x="0" y="1841674"/>
                    <a:pt x="0" y="1826944"/>
                  </a:cubicBezTo>
                  <a:lnTo>
                    <a:pt x="0" y="26670"/>
                  </a:lnTo>
                  <a:cubicBezTo>
                    <a:pt x="0" y="11941"/>
                    <a:pt x="11941" y="0"/>
                    <a:pt x="26670" y="0"/>
                  </a:cubicBezTo>
                  <a:close/>
                </a:path>
              </a:pathLst>
            </a:custGeom>
            <a:solidFill>
              <a:srgbClr val="E8D5C7"/>
            </a:solidFill>
            <a:ln w="9525" cap="rnd">
              <a:solidFill>
                <a:srgbClr val="5A3245"/>
              </a:solidFill>
              <a:prstDash val="solid"/>
              <a:round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62786"/>
              <a:ext cx="1911322" cy="17908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30"/>
                </a:lnSpc>
              </a:pP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&lt;&lt;1. Una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concessione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o un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appalto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pubblico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,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nei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settori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ordinari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o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speciali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,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aggiudicati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da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un'amministrazione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aggiudicatrice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o da un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ente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aggiudicatore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a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una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persona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giuridica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di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diritto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pubblico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o di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diritto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privato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, non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rientra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nell'ambito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di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applicazione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del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presente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codice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quando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sono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soddisfatte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tutte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le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seguenti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condizioni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: </a:t>
              </a:r>
            </a:p>
            <a:p>
              <a:pPr algn="ctr">
                <a:lnSpc>
                  <a:spcPts val="2730"/>
                </a:lnSpc>
              </a:pP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a)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l'amministrazione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aggiudicatrice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o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l'ente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aggiudicatore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esercita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sulla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persona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giuridica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di cui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trattasi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un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controllo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analogo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a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quello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esercitato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sui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propri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servizi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; </a:t>
              </a:r>
            </a:p>
            <a:p>
              <a:pPr algn="ctr">
                <a:lnSpc>
                  <a:spcPts val="2730"/>
                </a:lnSpc>
              </a:pP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b)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oltre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l'80 per cento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delle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attività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della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persona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giuridica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controllata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è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effettuata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nello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svolgimento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dei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compiti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ad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essa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affidati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dall'amministrazione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aggiudicatrice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controllante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o da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altre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persone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giuridiche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controllate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dall'amministrazione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aggiudicatrice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o da un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ente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aggiudicatore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di cui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trattasi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; </a:t>
              </a:r>
            </a:p>
            <a:p>
              <a:pPr algn="ctr">
                <a:lnSpc>
                  <a:spcPts val="2730"/>
                </a:lnSpc>
              </a:pP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c)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nella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persona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giuridica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controllata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non vi è alcuna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partecipazione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diretta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di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capitali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privati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, ad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eccezione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di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forme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di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partecipazione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di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capitali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privati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previste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dalla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legislazione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nazionale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, in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conformità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dei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trattati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,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che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non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esercitano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un'influenza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determinante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sulla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persona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giuridica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 </a:t>
              </a:r>
              <a:r>
                <a:rPr lang="en-US" sz="2100" i="1" dirty="0" err="1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controllata</a:t>
              </a:r>
              <a:r>
                <a:rPr lang="en-US" sz="2100" i="1" dirty="0">
                  <a:solidFill>
                    <a:srgbClr val="5A3245"/>
                  </a:solidFill>
                  <a:latin typeface="IBM Plex Sans Italics"/>
                  <a:ea typeface="IBM Plex Sans Italics"/>
                  <a:cs typeface="IBM Plex Sans Italics"/>
                  <a:sym typeface="IBM Plex Sans Italics"/>
                </a:rPr>
                <a:t>.&gt;&gt;                                    </a:t>
              </a:r>
            </a:p>
          </p:txBody>
        </p:sp>
      </p:grpSp>
      <p:sp>
        <p:nvSpPr>
          <p:cNvPr id="6" name="Freeform 6"/>
          <p:cNvSpPr/>
          <p:nvPr/>
        </p:nvSpPr>
        <p:spPr>
          <a:xfrm rot="5039267">
            <a:off x="7430625" y="2696317"/>
            <a:ext cx="3124202" cy="2482320"/>
          </a:xfrm>
          <a:custGeom>
            <a:avLst/>
            <a:gdLst/>
            <a:ahLst/>
            <a:cxnLst/>
            <a:rect l="l" t="t" r="r" b="b"/>
            <a:pathLst>
              <a:path w="3124202" h="2482320">
                <a:moveTo>
                  <a:pt x="0" y="0"/>
                </a:moveTo>
                <a:lnTo>
                  <a:pt x="3124202" y="0"/>
                </a:lnTo>
                <a:lnTo>
                  <a:pt x="3124202" y="2482321"/>
                </a:lnTo>
                <a:lnTo>
                  <a:pt x="0" y="248232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288726" y="561648"/>
            <a:ext cx="15710547" cy="13314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49"/>
              </a:lnSpc>
              <a:spcBef>
                <a:spcPct val="0"/>
              </a:spcBef>
            </a:pPr>
            <a:r>
              <a:rPr lang="en-US" sz="3821" b="1" i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“MA PERCHÈ LA S_S.R.L. RITENEVA CHE IL SUO CASO FOSSE INDEBITAMENTO OGGETTIVO?”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00423" y="1845517"/>
            <a:ext cx="7058877" cy="769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20"/>
              </a:lnSpc>
            </a:pPr>
            <a:r>
              <a:rPr lang="en-US" sz="2228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Per rispondere a questa domanda bisogna avere ben chiaro</a:t>
            </a:r>
            <a:r>
              <a:rPr lang="en-US" sz="2228" b="1" i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cos’è una società in house...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177489" y="3305662"/>
            <a:ext cx="6821785" cy="9679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sz="2800" b="1" dirty="0" err="1">
                <a:solidFill>
                  <a:srgbClr val="5A3245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Dlgs</a:t>
            </a:r>
            <a:r>
              <a:rPr lang="en-US" sz="2800" b="1" dirty="0">
                <a:solidFill>
                  <a:srgbClr val="5A3245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. 50/2016 art. 4</a:t>
            </a:r>
          </a:p>
          <a:p>
            <a:pPr algn="ctr">
              <a:lnSpc>
                <a:spcPts val="3920"/>
              </a:lnSpc>
            </a:pPr>
            <a:r>
              <a:rPr lang="en-US" sz="2800" b="1" dirty="0">
                <a:solidFill>
                  <a:srgbClr val="5A3245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(</a:t>
            </a:r>
            <a:r>
              <a:rPr lang="en-US" sz="2800" b="1" dirty="0" err="1">
                <a:solidFill>
                  <a:srgbClr val="5A3245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abrogato</a:t>
            </a:r>
            <a:r>
              <a:rPr lang="en-US" sz="2800" b="1" dirty="0">
                <a:solidFill>
                  <a:srgbClr val="5A3245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 </a:t>
            </a:r>
            <a:r>
              <a:rPr lang="en-US" sz="2800" b="1" dirty="0" err="1">
                <a:solidFill>
                  <a:srgbClr val="5A3245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nel</a:t>
            </a:r>
            <a:r>
              <a:rPr lang="en-US" sz="2800" b="1" dirty="0">
                <a:solidFill>
                  <a:srgbClr val="5A3245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 2023)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521022" y="1724941"/>
            <a:ext cx="5245957" cy="7533359"/>
          </a:xfrm>
          <a:custGeom>
            <a:avLst/>
            <a:gdLst/>
            <a:ahLst/>
            <a:cxnLst/>
            <a:rect l="l" t="t" r="r" b="b"/>
            <a:pathLst>
              <a:path w="5245957" h="7533359">
                <a:moveTo>
                  <a:pt x="0" y="0"/>
                </a:moveTo>
                <a:lnTo>
                  <a:pt x="5245956" y="0"/>
                </a:lnTo>
                <a:lnTo>
                  <a:pt x="5245956" y="7533359"/>
                </a:lnTo>
                <a:lnTo>
                  <a:pt x="0" y="75333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2639737" y="3605449"/>
            <a:ext cx="4697629" cy="4922793"/>
            <a:chOff x="0" y="0"/>
            <a:chExt cx="1237236" cy="12965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237236" cy="1296538"/>
            </a:xfrm>
            <a:custGeom>
              <a:avLst/>
              <a:gdLst/>
              <a:ahLst/>
              <a:cxnLst/>
              <a:rect l="l" t="t" r="r" b="b"/>
              <a:pathLst>
                <a:path w="1237236" h="1296538">
                  <a:moveTo>
                    <a:pt x="41201" y="0"/>
                  </a:moveTo>
                  <a:lnTo>
                    <a:pt x="1196034" y="0"/>
                  </a:lnTo>
                  <a:cubicBezTo>
                    <a:pt x="1206962" y="0"/>
                    <a:pt x="1217441" y="4341"/>
                    <a:pt x="1225168" y="12068"/>
                  </a:cubicBezTo>
                  <a:cubicBezTo>
                    <a:pt x="1232895" y="19794"/>
                    <a:pt x="1237236" y="30274"/>
                    <a:pt x="1237236" y="41201"/>
                  </a:cubicBezTo>
                  <a:lnTo>
                    <a:pt x="1237236" y="1255337"/>
                  </a:lnTo>
                  <a:cubicBezTo>
                    <a:pt x="1237236" y="1266264"/>
                    <a:pt x="1232895" y="1276744"/>
                    <a:pt x="1225168" y="1284471"/>
                  </a:cubicBezTo>
                  <a:cubicBezTo>
                    <a:pt x="1217441" y="1292197"/>
                    <a:pt x="1206962" y="1296538"/>
                    <a:pt x="1196034" y="1296538"/>
                  </a:cubicBezTo>
                  <a:lnTo>
                    <a:pt x="41201" y="1296538"/>
                  </a:lnTo>
                  <a:cubicBezTo>
                    <a:pt x="30274" y="1296538"/>
                    <a:pt x="19794" y="1292197"/>
                    <a:pt x="12068" y="1284471"/>
                  </a:cubicBezTo>
                  <a:cubicBezTo>
                    <a:pt x="4341" y="1276744"/>
                    <a:pt x="0" y="1266264"/>
                    <a:pt x="0" y="1255337"/>
                  </a:cubicBezTo>
                  <a:lnTo>
                    <a:pt x="0" y="41201"/>
                  </a:lnTo>
                  <a:cubicBezTo>
                    <a:pt x="0" y="30274"/>
                    <a:pt x="4341" y="19794"/>
                    <a:pt x="12068" y="12068"/>
                  </a:cubicBezTo>
                  <a:cubicBezTo>
                    <a:pt x="19794" y="4341"/>
                    <a:pt x="30274" y="0"/>
                    <a:pt x="41201" y="0"/>
                  </a:cubicBezTo>
                  <a:close/>
                </a:path>
              </a:pathLst>
            </a:custGeom>
            <a:solidFill>
              <a:srgbClr val="E8D5C7"/>
            </a:solidFill>
            <a:ln w="9525" cap="rnd">
              <a:solidFill>
                <a:srgbClr val="5A3245"/>
              </a:solidFill>
              <a:prstDash val="solid"/>
              <a:round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1237236" cy="132511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30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5400000">
            <a:off x="1623774" y="5614505"/>
            <a:ext cx="3004920" cy="568203"/>
          </a:xfrm>
          <a:custGeom>
            <a:avLst/>
            <a:gdLst/>
            <a:ahLst/>
            <a:cxnLst/>
            <a:rect l="l" t="t" r="r" b="b"/>
            <a:pathLst>
              <a:path w="3004920" h="568203">
                <a:moveTo>
                  <a:pt x="0" y="0"/>
                </a:moveTo>
                <a:lnTo>
                  <a:pt x="3004919" y="0"/>
                </a:lnTo>
                <a:lnTo>
                  <a:pt x="3004919" y="568203"/>
                </a:lnTo>
                <a:lnTo>
                  <a:pt x="0" y="5682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291896" y="2398748"/>
            <a:ext cx="3690586" cy="3690586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1BBA1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30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426925" y="7556912"/>
            <a:ext cx="3533646" cy="1942662"/>
            <a:chOff x="0" y="0"/>
            <a:chExt cx="930672" cy="51164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930672" cy="511648"/>
            </a:xfrm>
            <a:custGeom>
              <a:avLst/>
              <a:gdLst/>
              <a:ahLst/>
              <a:cxnLst/>
              <a:rect l="l" t="t" r="r" b="b"/>
              <a:pathLst>
                <a:path w="930672" h="511648">
                  <a:moveTo>
                    <a:pt x="54773" y="0"/>
                  </a:moveTo>
                  <a:lnTo>
                    <a:pt x="875899" y="0"/>
                  </a:lnTo>
                  <a:cubicBezTo>
                    <a:pt x="906149" y="0"/>
                    <a:pt x="930672" y="24523"/>
                    <a:pt x="930672" y="54773"/>
                  </a:cubicBezTo>
                  <a:lnTo>
                    <a:pt x="930672" y="456875"/>
                  </a:lnTo>
                  <a:cubicBezTo>
                    <a:pt x="930672" y="487125"/>
                    <a:pt x="906149" y="511648"/>
                    <a:pt x="875899" y="511648"/>
                  </a:cubicBezTo>
                  <a:lnTo>
                    <a:pt x="54773" y="511648"/>
                  </a:lnTo>
                  <a:cubicBezTo>
                    <a:pt x="40246" y="511648"/>
                    <a:pt x="26315" y="505877"/>
                    <a:pt x="16043" y="495605"/>
                  </a:cubicBezTo>
                  <a:cubicBezTo>
                    <a:pt x="5771" y="485333"/>
                    <a:pt x="0" y="471401"/>
                    <a:pt x="0" y="456875"/>
                  </a:cubicBezTo>
                  <a:lnTo>
                    <a:pt x="0" y="54773"/>
                  </a:lnTo>
                  <a:cubicBezTo>
                    <a:pt x="0" y="24523"/>
                    <a:pt x="24523" y="0"/>
                    <a:pt x="54773" y="0"/>
                  </a:cubicBezTo>
                  <a:close/>
                </a:path>
              </a:pathLst>
            </a:custGeom>
            <a:solidFill>
              <a:srgbClr val="EBD2BF"/>
            </a:solidFill>
            <a:ln w="9525" cap="rnd">
              <a:solidFill>
                <a:srgbClr val="5A3245"/>
              </a:solidFill>
              <a:prstDash val="solid"/>
              <a:round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28575"/>
              <a:ext cx="930672" cy="5402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30"/>
                </a:lnSpc>
              </a:pPr>
              <a:r>
                <a:rPr lang="en-US" sz="2100" b="1">
                  <a:solidFill>
                    <a:srgbClr val="432818"/>
                  </a:solidFill>
                  <a:latin typeface="IBM Plex Sans Bold"/>
                  <a:ea typeface="IBM Plex Sans Bold"/>
                  <a:cs typeface="IBM Plex Sans Bold"/>
                  <a:sym typeface="IBM Plex Sans Bold"/>
                </a:rPr>
                <a:t>Situazione in cui un soggetto agisce come estensione o strumento di un altro soggetto</a:t>
              </a: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1028700" y="3965178"/>
            <a:ext cx="4045163" cy="1100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6"/>
              </a:lnSpc>
            </a:pPr>
            <a:r>
              <a:rPr lang="en-US" sz="3197" b="1" i="1">
                <a:solidFill>
                  <a:srgbClr val="432818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 “longa manus”</a:t>
            </a:r>
          </a:p>
          <a:p>
            <a:pPr algn="ctr">
              <a:lnSpc>
                <a:spcPts val="4476"/>
              </a:lnSpc>
            </a:pPr>
            <a:endParaRPr lang="en-US" sz="3197" b="1" i="1">
              <a:solidFill>
                <a:srgbClr val="432818"/>
              </a:solidFill>
              <a:latin typeface="Garet Bold Italics"/>
              <a:ea typeface="Garet Bold Italics"/>
              <a:cs typeface="Garet Bold Italics"/>
              <a:sym typeface="Garet Bold Italics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2693506" y="4155815"/>
            <a:ext cx="4368318" cy="37051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44388" lvl="1" indent="-222194" algn="ctr">
              <a:lnSpc>
                <a:spcPts val="2881"/>
              </a:lnSpc>
              <a:buFont typeface="Arial"/>
              <a:buChar char="•"/>
            </a:pP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ASL X influenza in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quanto</a:t>
            </a: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socio ma senza un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controllo</a:t>
            </a: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diretto</a:t>
            </a: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sulla</a:t>
            </a: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gestione</a:t>
            </a:r>
            <a:endParaRPr lang="en-US" sz="2058" b="1" i="1" dirty="0">
              <a:solidFill>
                <a:srgbClr val="5A3245"/>
              </a:solidFill>
              <a:latin typeface="Garet Bold Italics"/>
              <a:ea typeface="Garet Bold Italics"/>
              <a:cs typeface="Garet Bold Italics"/>
              <a:sym typeface="Garet Bold Italics"/>
            </a:endParaRPr>
          </a:p>
          <a:p>
            <a:pPr algn="ctr">
              <a:lnSpc>
                <a:spcPts val="2881"/>
              </a:lnSpc>
            </a:pPr>
            <a:endParaRPr lang="en-US" sz="2058" b="1" i="1" dirty="0">
              <a:solidFill>
                <a:srgbClr val="5A3245"/>
              </a:solidFill>
              <a:latin typeface="Garet Bold Italics"/>
              <a:ea typeface="Garet Bold Italics"/>
              <a:cs typeface="Garet Bold Italics"/>
              <a:sym typeface="Garet Bold Italics"/>
            </a:endParaRPr>
          </a:p>
          <a:p>
            <a:pPr marL="444388" lvl="1" indent="-222194" algn="ctr">
              <a:lnSpc>
                <a:spcPts val="2881"/>
              </a:lnSpc>
              <a:buFont typeface="Arial"/>
              <a:buChar char="•"/>
            </a:pP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Indipendenza</a:t>
            </a: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: la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S_s.r.l</a:t>
            </a: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.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si</a:t>
            </a: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assume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il</a:t>
            </a: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pieno</a:t>
            </a: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rischio</a:t>
            </a: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dell’attività</a:t>
            </a: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</a:p>
          <a:p>
            <a:pPr algn="ctr">
              <a:lnSpc>
                <a:spcPts val="2881"/>
              </a:lnSpc>
            </a:pPr>
            <a:endParaRPr lang="en-US" sz="2058" b="1" i="1" dirty="0">
              <a:solidFill>
                <a:srgbClr val="5A3245"/>
              </a:solidFill>
              <a:latin typeface="Garet Bold Italics"/>
              <a:ea typeface="Garet Bold Italics"/>
              <a:cs typeface="Garet Bold Italics"/>
              <a:sym typeface="Garet Bold Italics"/>
            </a:endParaRPr>
          </a:p>
          <a:p>
            <a:pPr marL="444388" lvl="1" indent="-222194" algn="ctr">
              <a:lnSpc>
                <a:spcPts val="2881"/>
              </a:lnSpc>
              <a:buFont typeface="Arial"/>
              <a:buChar char="•"/>
            </a:pP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Non ha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alcun</a:t>
            </a: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potere</a:t>
            </a: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di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pubblica</a:t>
            </a:r>
            <a:r>
              <a:rPr lang="en-US" sz="2058" b="1" i="1" dirty="0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</a:t>
            </a:r>
            <a:r>
              <a:rPr lang="en-US" sz="2058" b="1" i="1" dirty="0" err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autorità</a:t>
            </a:r>
            <a:endParaRPr lang="en-US" sz="2058" b="1" i="1" dirty="0">
              <a:solidFill>
                <a:srgbClr val="5A3245"/>
              </a:solidFill>
              <a:latin typeface="Garet Bold Italics"/>
              <a:ea typeface="Garet Bold Italics"/>
              <a:cs typeface="Garet Bold Italics"/>
              <a:sym typeface="Garet Bold Italics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2496424" y="2170148"/>
            <a:ext cx="4984254" cy="695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40"/>
              </a:lnSpc>
            </a:pPr>
            <a:r>
              <a:rPr lang="en-US" sz="4100" b="1" i="1">
                <a:solidFill>
                  <a:srgbClr val="432818"/>
                </a:solidFill>
                <a:latin typeface="Playfair Display Bold Italics"/>
                <a:ea typeface="Playfair Display Bold Italics"/>
                <a:cs typeface="Playfair Display Bold Italics"/>
                <a:sym typeface="Playfair Display Bold Italics"/>
              </a:rPr>
              <a:t>Cassazione risponde: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3527" y="673149"/>
            <a:ext cx="6387495" cy="14196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40"/>
              </a:lnSpc>
            </a:pPr>
            <a:r>
              <a:rPr lang="en-US" sz="4100" b="1" i="1">
                <a:solidFill>
                  <a:srgbClr val="432818"/>
                </a:solidFill>
                <a:latin typeface="Playfair Display Bold Italics"/>
                <a:ea typeface="Playfair Display Bold Italics"/>
                <a:cs typeface="Playfair Display Bold Italics"/>
                <a:sym typeface="Playfair Display Bold Italics"/>
              </a:rPr>
              <a:t>La società S_s.r.l. richiama il concetto di   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33598" y="2777469"/>
            <a:ext cx="5925702" cy="7509531"/>
          </a:xfrm>
          <a:custGeom>
            <a:avLst/>
            <a:gdLst/>
            <a:ahLst/>
            <a:cxnLst/>
            <a:rect l="l" t="t" r="r" b="b"/>
            <a:pathLst>
              <a:path w="5925702" h="7509531">
                <a:moveTo>
                  <a:pt x="0" y="0"/>
                </a:moveTo>
                <a:lnTo>
                  <a:pt x="5925702" y="0"/>
                </a:lnTo>
                <a:lnTo>
                  <a:pt x="5925702" y="7509531"/>
                </a:lnTo>
                <a:lnTo>
                  <a:pt x="0" y="75095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883863" y="3991500"/>
            <a:ext cx="7898501" cy="4303537"/>
            <a:chOff x="0" y="0"/>
            <a:chExt cx="2080264" cy="113344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080264" cy="1133442"/>
            </a:xfrm>
            <a:custGeom>
              <a:avLst/>
              <a:gdLst/>
              <a:ahLst/>
              <a:cxnLst/>
              <a:rect l="l" t="t" r="r" b="b"/>
              <a:pathLst>
                <a:path w="2080264" h="1133442">
                  <a:moveTo>
                    <a:pt x="24504" y="0"/>
                  </a:moveTo>
                  <a:lnTo>
                    <a:pt x="2055759" y="0"/>
                  </a:lnTo>
                  <a:cubicBezTo>
                    <a:pt x="2069293" y="0"/>
                    <a:pt x="2080264" y="10971"/>
                    <a:pt x="2080264" y="24504"/>
                  </a:cubicBezTo>
                  <a:lnTo>
                    <a:pt x="2080264" y="1108937"/>
                  </a:lnTo>
                  <a:cubicBezTo>
                    <a:pt x="2080264" y="1115436"/>
                    <a:pt x="2077682" y="1121669"/>
                    <a:pt x="2073087" y="1126265"/>
                  </a:cubicBezTo>
                  <a:cubicBezTo>
                    <a:pt x="2068491" y="1130860"/>
                    <a:pt x="2062258" y="1133442"/>
                    <a:pt x="2055759" y="1133442"/>
                  </a:cubicBezTo>
                  <a:lnTo>
                    <a:pt x="24504" y="1133442"/>
                  </a:lnTo>
                  <a:cubicBezTo>
                    <a:pt x="10971" y="1133442"/>
                    <a:pt x="0" y="1122471"/>
                    <a:pt x="0" y="1108937"/>
                  </a:cubicBezTo>
                  <a:lnTo>
                    <a:pt x="0" y="24504"/>
                  </a:lnTo>
                  <a:cubicBezTo>
                    <a:pt x="0" y="10971"/>
                    <a:pt x="10971" y="0"/>
                    <a:pt x="24504" y="0"/>
                  </a:cubicBezTo>
                  <a:close/>
                </a:path>
              </a:pathLst>
            </a:custGeom>
            <a:solidFill>
              <a:srgbClr val="E8D5C7"/>
            </a:solidFill>
            <a:ln w="9525" cap="rnd">
              <a:solidFill>
                <a:srgbClr val="5A3245"/>
              </a:solidFill>
              <a:prstDash val="solid"/>
              <a:round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2080264" cy="11620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30"/>
                </a:lnSpc>
              </a:pPr>
              <a:r>
                <a:rPr lang="en-US" sz="2100">
                  <a:solidFill>
                    <a:srgbClr val="432818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 </a:t>
              </a:r>
            </a:p>
            <a:p>
              <a:pPr algn="ctr">
                <a:lnSpc>
                  <a:spcPts val="2730"/>
                </a:lnSpc>
              </a:pPr>
              <a:endParaRPr lang="en-US" sz="2100">
                <a:solidFill>
                  <a:srgbClr val="432818"/>
                </a:solidFill>
                <a:latin typeface="IBM Plex Sans"/>
                <a:ea typeface="IBM Plex Sans"/>
                <a:cs typeface="IBM Plex Sans"/>
                <a:sym typeface="IBM Plex Sans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883864" y="4193757"/>
            <a:ext cx="7898500" cy="41367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730"/>
              </a:lnSpc>
              <a:spcBef>
                <a:spcPct val="0"/>
              </a:spcBef>
            </a:pP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&lt;&lt; 1.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Gli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Stati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, le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regioni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, le province,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comuni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e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gli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altri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enti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di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diritto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pubblico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non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sono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considerati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soggetti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passivi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per le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attività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od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operazioni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che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esercitano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in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quanto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pubbliche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autorità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,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anche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quando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, in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relazione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a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tali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attività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od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operazioni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,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percepiscono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diritti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,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canoni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,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contributi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o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retribuzioni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.  </a:t>
            </a:r>
          </a:p>
          <a:p>
            <a:pPr algn="ctr">
              <a:lnSpc>
                <a:spcPts val="2730"/>
              </a:lnSpc>
              <a:spcBef>
                <a:spcPct val="0"/>
              </a:spcBef>
            </a:pPr>
            <a:endParaRPr lang="en-US" sz="2100" b="1" i="1" dirty="0">
              <a:solidFill>
                <a:srgbClr val="5A3245"/>
              </a:solidFill>
              <a:latin typeface="IBM Plex Sans Bold Italics"/>
              <a:ea typeface="IBM Plex Sans Bold Italics"/>
              <a:cs typeface="IBM Plex Sans Bold Italics"/>
              <a:sym typeface="IBM Plex Sans Bold Italics"/>
            </a:endParaRPr>
          </a:p>
          <a:p>
            <a:pPr algn="ctr">
              <a:lnSpc>
                <a:spcPts val="2730"/>
              </a:lnSpc>
              <a:spcBef>
                <a:spcPct val="0"/>
              </a:spcBef>
            </a:pP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Tuttavia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,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allorché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tali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enti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esercitano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attività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od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operazioni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di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questo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genere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,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essi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devono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essere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considerati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soggetti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passivi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per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dette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attività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od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operazioni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quando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il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loro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non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assoggettamento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provocherebbe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distorsioni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della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concorrenza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di una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certa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 </a:t>
            </a:r>
            <a:r>
              <a:rPr lang="en-US" sz="2100" b="1" i="1" dirty="0" err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importanza</a:t>
            </a:r>
            <a:r>
              <a:rPr lang="en-US" sz="2100" b="1" i="1" dirty="0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. (...)&gt;&gt; </a:t>
            </a:r>
          </a:p>
          <a:p>
            <a:pPr algn="ctr">
              <a:lnSpc>
                <a:spcPts val="2730"/>
              </a:lnSpc>
              <a:spcBef>
                <a:spcPct val="0"/>
              </a:spcBef>
            </a:pPr>
            <a:endParaRPr lang="en-US" sz="2100" b="1" i="1" dirty="0">
              <a:solidFill>
                <a:srgbClr val="5A3245"/>
              </a:solidFill>
              <a:latin typeface="IBM Plex Sans Bold Italics"/>
              <a:ea typeface="IBM Plex Sans Bold Italics"/>
              <a:cs typeface="IBM Plex Sans Bold Italics"/>
              <a:sym typeface="IBM Plex Sans Bold Itali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248039" y="1494290"/>
            <a:ext cx="9616985" cy="15005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20"/>
              </a:lnSpc>
            </a:pPr>
            <a:r>
              <a:rPr lang="en-US" sz="4300" b="1" dirty="0" err="1">
                <a:solidFill>
                  <a:srgbClr val="5A3245"/>
                </a:solidFill>
                <a:latin typeface="Lora Bold"/>
                <a:ea typeface="Lora Bold"/>
                <a:cs typeface="Lora Bold"/>
                <a:sym typeface="Lora Bold"/>
              </a:rPr>
              <a:t>Direttiva</a:t>
            </a:r>
            <a:r>
              <a:rPr lang="en-US" sz="4300" b="1" dirty="0">
                <a:solidFill>
                  <a:srgbClr val="5A3245"/>
                </a:solidFill>
                <a:latin typeface="Lora Bold"/>
                <a:ea typeface="Lora Bold"/>
                <a:cs typeface="Lora Bold"/>
                <a:sym typeface="Lora Bold"/>
              </a:rPr>
              <a:t> </a:t>
            </a:r>
            <a:r>
              <a:rPr lang="en-US" sz="4300" b="1" dirty="0" err="1">
                <a:solidFill>
                  <a:srgbClr val="5A3245"/>
                </a:solidFill>
                <a:latin typeface="Lora Bold"/>
                <a:ea typeface="Lora Bold"/>
                <a:cs typeface="Lora Bold"/>
                <a:sym typeface="Lora Bold"/>
              </a:rPr>
              <a:t>Europea</a:t>
            </a:r>
            <a:r>
              <a:rPr lang="en-US" sz="4300" b="1" dirty="0">
                <a:solidFill>
                  <a:srgbClr val="5A3245"/>
                </a:solidFill>
                <a:latin typeface="Lora Bold"/>
                <a:ea typeface="Lora Bold"/>
                <a:cs typeface="Lora Bold"/>
                <a:sym typeface="Lora Bold"/>
              </a:rPr>
              <a:t> 2006/112,</a:t>
            </a:r>
          </a:p>
          <a:p>
            <a:pPr algn="ctr">
              <a:lnSpc>
                <a:spcPts val="6020"/>
              </a:lnSpc>
            </a:pPr>
            <a:r>
              <a:rPr lang="en-US" sz="4300" b="1" dirty="0">
                <a:solidFill>
                  <a:srgbClr val="5A3245"/>
                </a:solidFill>
                <a:latin typeface="Lora Bold"/>
                <a:ea typeface="Lora Bold"/>
                <a:cs typeface="Lora Bold"/>
                <a:sym typeface="Lora Bold"/>
              </a:rPr>
              <a:t>art.13, </a:t>
            </a:r>
            <a:r>
              <a:rPr lang="en-US" sz="4300" b="1" dirty="0" err="1">
                <a:solidFill>
                  <a:srgbClr val="5A3245"/>
                </a:solidFill>
                <a:latin typeface="Lora Bold"/>
                <a:ea typeface="Lora Bold"/>
                <a:cs typeface="Lora Bold"/>
                <a:sym typeface="Lora Bold"/>
              </a:rPr>
              <a:t>paragrafo</a:t>
            </a:r>
            <a:r>
              <a:rPr lang="en-US" sz="4300" b="1" dirty="0">
                <a:solidFill>
                  <a:srgbClr val="5A3245"/>
                </a:solidFill>
                <a:latin typeface="Lora Bold"/>
                <a:ea typeface="Lora Bold"/>
                <a:cs typeface="Lora Bold"/>
                <a:sym typeface="Lora Bold"/>
              </a:rPr>
              <a:t> 1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46625" y="3915304"/>
            <a:ext cx="7618332" cy="6371696"/>
          </a:xfrm>
          <a:custGeom>
            <a:avLst/>
            <a:gdLst/>
            <a:ahLst/>
            <a:cxnLst/>
            <a:rect l="l" t="t" r="r" b="b"/>
            <a:pathLst>
              <a:path w="7618332" h="6371696">
                <a:moveTo>
                  <a:pt x="0" y="0"/>
                </a:moveTo>
                <a:lnTo>
                  <a:pt x="7618332" y="0"/>
                </a:lnTo>
                <a:lnTo>
                  <a:pt x="7618332" y="6371696"/>
                </a:lnTo>
                <a:lnTo>
                  <a:pt x="0" y="63716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9144000" y="1662346"/>
            <a:ext cx="7898501" cy="8027878"/>
            <a:chOff x="0" y="0"/>
            <a:chExt cx="2080264" cy="21143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080264" cy="2114338"/>
            </a:xfrm>
            <a:custGeom>
              <a:avLst/>
              <a:gdLst/>
              <a:ahLst/>
              <a:cxnLst/>
              <a:rect l="l" t="t" r="r" b="b"/>
              <a:pathLst>
                <a:path w="2080264" h="2114338">
                  <a:moveTo>
                    <a:pt x="24504" y="0"/>
                  </a:moveTo>
                  <a:lnTo>
                    <a:pt x="2055759" y="0"/>
                  </a:lnTo>
                  <a:cubicBezTo>
                    <a:pt x="2069293" y="0"/>
                    <a:pt x="2080264" y="10971"/>
                    <a:pt x="2080264" y="24504"/>
                  </a:cubicBezTo>
                  <a:lnTo>
                    <a:pt x="2080264" y="2089834"/>
                  </a:lnTo>
                  <a:cubicBezTo>
                    <a:pt x="2080264" y="2103367"/>
                    <a:pt x="2069293" y="2114338"/>
                    <a:pt x="2055759" y="2114338"/>
                  </a:cubicBezTo>
                  <a:lnTo>
                    <a:pt x="24504" y="2114338"/>
                  </a:lnTo>
                  <a:cubicBezTo>
                    <a:pt x="10971" y="2114338"/>
                    <a:pt x="0" y="2103367"/>
                    <a:pt x="0" y="2089834"/>
                  </a:cubicBezTo>
                  <a:lnTo>
                    <a:pt x="0" y="24504"/>
                  </a:lnTo>
                  <a:cubicBezTo>
                    <a:pt x="0" y="10971"/>
                    <a:pt x="10971" y="0"/>
                    <a:pt x="24504" y="0"/>
                  </a:cubicBezTo>
                  <a:close/>
                </a:path>
              </a:pathLst>
            </a:custGeom>
            <a:solidFill>
              <a:srgbClr val="E8D5C7"/>
            </a:solidFill>
            <a:ln w="9525" cap="rnd">
              <a:solidFill>
                <a:srgbClr val="5A3245"/>
              </a:solidFill>
              <a:prstDash val="solid"/>
              <a:round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2080264" cy="214291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30"/>
                </a:lnSpc>
              </a:pPr>
              <a:r>
                <a:rPr lang="en-US" sz="2100">
                  <a:solidFill>
                    <a:srgbClr val="432818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 </a:t>
              </a:r>
            </a:p>
            <a:p>
              <a:pPr algn="ctr">
                <a:lnSpc>
                  <a:spcPts val="2730"/>
                </a:lnSpc>
              </a:pPr>
              <a:endParaRPr lang="en-US" sz="2100">
                <a:solidFill>
                  <a:srgbClr val="432818"/>
                </a:solidFill>
                <a:latin typeface="IBM Plex Sans"/>
                <a:ea typeface="IBM Plex Sans"/>
                <a:cs typeface="IBM Plex Sans"/>
                <a:sym typeface="IBM Plex Sans"/>
              </a:endParaRPr>
            </a:p>
          </p:txBody>
        </p:sp>
      </p:grpSp>
      <p:sp>
        <p:nvSpPr>
          <p:cNvPr id="6" name="Freeform 6"/>
          <p:cNvSpPr/>
          <p:nvPr/>
        </p:nvSpPr>
        <p:spPr>
          <a:xfrm rot="5400000">
            <a:off x="6002044" y="466217"/>
            <a:ext cx="3985703" cy="175471"/>
          </a:xfrm>
          <a:custGeom>
            <a:avLst/>
            <a:gdLst/>
            <a:ahLst/>
            <a:cxnLst/>
            <a:rect l="l" t="t" r="r" b="b"/>
            <a:pathLst>
              <a:path w="3985703" h="175471">
                <a:moveTo>
                  <a:pt x="0" y="0"/>
                </a:moveTo>
                <a:lnTo>
                  <a:pt x="3985703" y="0"/>
                </a:lnTo>
                <a:lnTo>
                  <a:pt x="3985703" y="175471"/>
                </a:lnTo>
                <a:lnTo>
                  <a:pt x="0" y="17547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746625" y="314560"/>
            <a:ext cx="6252434" cy="13842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371"/>
              </a:lnSpc>
              <a:spcBef>
                <a:spcPct val="0"/>
              </a:spcBef>
            </a:pPr>
            <a:r>
              <a:rPr lang="en-US" sz="8122" i="1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Presupposti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46625" y="1546432"/>
            <a:ext cx="2201675" cy="13113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669"/>
              </a:lnSpc>
              <a:spcBef>
                <a:spcPct val="0"/>
              </a:spcBef>
            </a:pPr>
            <a:r>
              <a:rPr lang="en-US" sz="7621" b="1" i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IVA: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214946" y="676717"/>
            <a:ext cx="5756610" cy="854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 b="1">
                <a:solidFill>
                  <a:srgbClr val="5A3245"/>
                </a:solidFill>
                <a:latin typeface="Lora Bold"/>
                <a:ea typeface="Lora Bold"/>
                <a:cs typeface="Lora Bold"/>
                <a:sym typeface="Lora Bold"/>
              </a:rPr>
              <a:t>Art.4 dpr 633/72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432738" y="1850369"/>
            <a:ext cx="7321026" cy="78863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30"/>
              </a:lnSpc>
              <a:spcBef>
                <a:spcPct val="0"/>
              </a:spcBef>
            </a:pPr>
            <a:r>
              <a:rPr lang="en-US" sz="2100" b="1" i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&lt;&lt; Si considerano in ogni caso effettuate nell'esercizio di imprese: [...] 2) le cessioni di beni e le prestazioni di servizi fatte da altri enti pubblici e privati, compresi i consorzi, le associazioni o altre organizzazioni senza personalità giuridica e le società semplici, che abbiano per oggetto esclusivo o principale l'esercizio di attività commerciali o agricole. </a:t>
            </a:r>
          </a:p>
          <a:p>
            <a:pPr algn="ctr">
              <a:lnSpc>
                <a:spcPts val="2730"/>
              </a:lnSpc>
              <a:spcBef>
                <a:spcPct val="0"/>
              </a:spcBef>
            </a:pPr>
            <a:r>
              <a:rPr lang="en-US" sz="2100" b="1" i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Si considerano effettuate in ogni caso nell'esercizio di imprese, a norma del precedente comma, anche le cessioni di beni e le prestazioni di servizi fatte dalle società e dagli enti ivi indicati ai propri soci, associati o partecipanti. </a:t>
            </a:r>
          </a:p>
          <a:p>
            <a:pPr algn="ctr">
              <a:lnSpc>
                <a:spcPts val="2730"/>
              </a:lnSpc>
              <a:spcBef>
                <a:spcPct val="0"/>
              </a:spcBef>
            </a:pPr>
            <a:r>
              <a:rPr lang="en-US" sz="2100" b="1" i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[...] Si considerano fatte nell'esercizio di attività commerciali anche le cessioni di beni e le prestazioni di servizi ai soci, associati o partecipanti verso pagamento di corrispettivi specifici, o di contributi supplementari determinati in funzione delle maggiori o diverse prestazioni alle quali danno diritto(1)(3). </a:t>
            </a:r>
          </a:p>
          <a:p>
            <a:pPr algn="ctr">
              <a:lnSpc>
                <a:spcPts val="2730"/>
              </a:lnSpc>
              <a:spcBef>
                <a:spcPct val="0"/>
              </a:spcBef>
            </a:pPr>
            <a:r>
              <a:rPr lang="en-US" sz="2100" b="1" i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[...] </a:t>
            </a:r>
          </a:p>
          <a:p>
            <a:pPr algn="ctr">
              <a:lnSpc>
                <a:spcPts val="2730"/>
              </a:lnSpc>
              <a:spcBef>
                <a:spcPct val="0"/>
              </a:spcBef>
            </a:pPr>
            <a:r>
              <a:rPr lang="en-US" sz="2100" b="1" i="1">
                <a:solidFill>
                  <a:srgbClr val="5A3245"/>
                </a:solidFill>
                <a:latin typeface="IBM Plex Sans Bold Italics"/>
                <a:ea typeface="IBM Plex Sans Bold Italics"/>
                <a:cs typeface="IBM Plex Sans Bold Italics"/>
                <a:sym typeface="IBM Plex Sans Bold Italics"/>
              </a:rPr>
              <a:t>Non sono invece considerate attività commerciali: le operazioni effettuate dallo Stato, dalle regioni, dalle province, dai comuni e dagli altri enti di diritto pubblico nell'ambito di attività di pubblica autorità &gt;&gt; </a:t>
            </a:r>
          </a:p>
          <a:p>
            <a:pPr algn="ctr">
              <a:lnSpc>
                <a:spcPts val="2730"/>
              </a:lnSpc>
              <a:spcBef>
                <a:spcPct val="0"/>
              </a:spcBef>
            </a:pPr>
            <a:endParaRPr lang="en-US" sz="2100" b="1" i="1">
              <a:solidFill>
                <a:srgbClr val="5A3245"/>
              </a:solidFill>
              <a:latin typeface="IBM Plex Sans Bold Italics"/>
              <a:ea typeface="IBM Plex Sans Bold Italics"/>
              <a:cs typeface="IBM Plex Sans Bold Italics"/>
              <a:sym typeface="IBM Plex Sans Bold Italic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336192" y="1813096"/>
            <a:ext cx="3509599" cy="10205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69595" lvl="1" indent="-342900">
              <a:lnSpc>
                <a:spcPts val="2730"/>
              </a:lnSpc>
              <a:buFont typeface="Arial" panose="020B0604020202020204" pitchFamily="34" charset="0"/>
              <a:buChar char="•"/>
            </a:pPr>
            <a:r>
              <a:rPr lang="en-US" sz="2100" dirty="0" err="1">
                <a:solidFill>
                  <a:srgbClr val="5A3245"/>
                </a:solidFill>
                <a:latin typeface="IBM Plex Sans"/>
                <a:ea typeface="IBM Plex Sans"/>
                <a:cs typeface="IBM Plex Sans"/>
                <a:sym typeface="IBM Plex Sans"/>
              </a:rPr>
              <a:t>presupposto</a:t>
            </a:r>
            <a:r>
              <a:rPr lang="en-US" sz="2100" dirty="0">
                <a:solidFill>
                  <a:srgbClr val="5A3245"/>
                </a:solidFill>
                <a:latin typeface="IBM Plex Sans"/>
                <a:ea typeface="IBM Plex Sans"/>
                <a:cs typeface="IBM Plex Sans"/>
                <a:sym typeface="IBM Plex Sans"/>
              </a:rPr>
              <a:t>  </a:t>
            </a:r>
            <a:r>
              <a:rPr lang="en-US" sz="2100" u="sng" dirty="0" err="1">
                <a:solidFill>
                  <a:srgbClr val="5A3245"/>
                </a:solidFill>
                <a:latin typeface="IBM Plex Sans"/>
                <a:ea typeface="IBM Plex Sans"/>
                <a:cs typeface="IBM Plex Sans"/>
                <a:sym typeface="IBM Plex Sans"/>
              </a:rPr>
              <a:t>soggettivo</a:t>
            </a:r>
            <a:endParaRPr lang="en-US" sz="2100" u="sng" dirty="0">
              <a:solidFill>
                <a:srgbClr val="5A3245"/>
              </a:solidFill>
              <a:latin typeface="IBM Plex Sans"/>
              <a:ea typeface="IBM Plex Sans"/>
              <a:cs typeface="IBM Plex Sans"/>
              <a:sym typeface="IBM Plex Sans"/>
            </a:endParaRPr>
          </a:p>
          <a:p>
            <a:pPr marL="569595" lvl="1" indent="-342900">
              <a:lnSpc>
                <a:spcPts val="2730"/>
              </a:lnSpc>
              <a:buFont typeface="Arial" panose="020B0604020202020204" pitchFamily="34" charset="0"/>
              <a:buChar char="•"/>
            </a:pPr>
            <a:r>
              <a:rPr lang="en-US" sz="2100" dirty="0" err="1">
                <a:solidFill>
                  <a:srgbClr val="5A3245"/>
                </a:solidFill>
                <a:latin typeface="IBM Plex Sans"/>
                <a:ea typeface="IBM Plex Sans"/>
                <a:cs typeface="IBM Plex Sans"/>
                <a:sym typeface="IBM Plex Sans"/>
              </a:rPr>
              <a:t>presupposto</a:t>
            </a:r>
            <a:r>
              <a:rPr lang="en-US" sz="2100" dirty="0">
                <a:solidFill>
                  <a:srgbClr val="5A3245"/>
                </a:solidFill>
                <a:latin typeface="IBM Plex Sans"/>
                <a:ea typeface="IBM Plex Sans"/>
                <a:cs typeface="IBM Plex Sans"/>
                <a:sym typeface="IBM Plex Sans"/>
              </a:rPr>
              <a:t> </a:t>
            </a:r>
            <a:r>
              <a:rPr lang="en-US" sz="2100" dirty="0" err="1">
                <a:solidFill>
                  <a:srgbClr val="5A3245"/>
                </a:solidFill>
                <a:latin typeface="IBM Plex Sans"/>
                <a:ea typeface="IBM Plex Sans"/>
                <a:cs typeface="IBM Plex Sans"/>
                <a:sym typeface="IBM Plex Sans"/>
              </a:rPr>
              <a:t>oggettivo</a:t>
            </a:r>
            <a:endParaRPr lang="en-US" sz="2100" dirty="0">
              <a:solidFill>
                <a:srgbClr val="5A3245"/>
              </a:solidFill>
              <a:latin typeface="IBM Plex Sans"/>
              <a:ea typeface="IBM Plex Sans"/>
              <a:cs typeface="IBM Plex Sans"/>
              <a:sym typeface="IBM Plex Sans"/>
            </a:endParaRPr>
          </a:p>
          <a:p>
            <a:pPr marL="569595" lvl="1" indent="-342900">
              <a:lnSpc>
                <a:spcPts val="2730"/>
              </a:lnSpc>
              <a:buFont typeface="Arial" panose="020B0604020202020204" pitchFamily="34" charset="0"/>
              <a:buChar char="•"/>
            </a:pPr>
            <a:r>
              <a:rPr lang="en-US" sz="2100" dirty="0" err="1">
                <a:solidFill>
                  <a:srgbClr val="5A3245"/>
                </a:solidFill>
                <a:latin typeface="IBM Plex Sans"/>
                <a:ea typeface="IBM Plex Sans"/>
                <a:cs typeface="IBM Plex Sans"/>
                <a:sym typeface="IBM Plex Sans"/>
              </a:rPr>
              <a:t>territorialità</a:t>
            </a:r>
            <a:endParaRPr lang="en-US" sz="2100" dirty="0">
              <a:solidFill>
                <a:srgbClr val="5A3245"/>
              </a:solidFill>
              <a:latin typeface="IBM Plex Sans"/>
              <a:ea typeface="IBM Plex Sans"/>
              <a:cs typeface="IBM Plex Sans"/>
              <a:sym typeface="IBM Plex Sans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5143500"/>
            <a:ext cx="7387659" cy="2172783"/>
            <a:chOff x="0" y="0"/>
            <a:chExt cx="1945721" cy="57225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945721" cy="572256"/>
            </a:xfrm>
            <a:custGeom>
              <a:avLst/>
              <a:gdLst/>
              <a:ahLst/>
              <a:cxnLst/>
              <a:rect l="l" t="t" r="r" b="b"/>
              <a:pathLst>
                <a:path w="1945721" h="572256">
                  <a:moveTo>
                    <a:pt x="26199" y="0"/>
                  </a:moveTo>
                  <a:lnTo>
                    <a:pt x="1919522" y="0"/>
                  </a:lnTo>
                  <a:cubicBezTo>
                    <a:pt x="1933991" y="0"/>
                    <a:pt x="1945721" y="11730"/>
                    <a:pt x="1945721" y="26199"/>
                  </a:cubicBezTo>
                  <a:lnTo>
                    <a:pt x="1945721" y="546057"/>
                  </a:lnTo>
                  <a:cubicBezTo>
                    <a:pt x="1945721" y="553005"/>
                    <a:pt x="1942960" y="559669"/>
                    <a:pt x="1938047" y="564582"/>
                  </a:cubicBezTo>
                  <a:cubicBezTo>
                    <a:pt x="1933134" y="569495"/>
                    <a:pt x="1926470" y="572256"/>
                    <a:pt x="1919522" y="572256"/>
                  </a:cubicBezTo>
                  <a:lnTo>
                    <a:pt x="26199" y="572256"/>
                  </a:lnTo>
                  <a:cubicBezTo>
                    <a:pt x="11730" y="572256"/>
                    <a:pt x="0" y="560526"/>
                    <a:pt x="0" y="546057"/>
                  </a:cubicBezTo>
                  <a:lnTo>
                    <a:pt x="0" y="26199"/>
                  </a:lnTo>
                  <a:cubicBezTo>
                    <a:pt x="0" y="19250"/>
                    <a:pt x="2760" y="12587"/>
                    <a:pt x="7673" y="7673"/>
                  </a:cubicBezTo>
                  <a:cubicBezTo>
                    <a:pt x="12587" y="2760"/>
                    <a:pt x="19250" y="0"/>
                    <a:pt x="26199" y="0"/>
                  </a:cubicBezTo>
                  <a:close/>
                </a:path>
              </a:pathLst>
            </a:custGeom>
            <a:solidFill>
              <a:srgbClr val="E8D5C7"/>
            </a:solidFill>
            <a:ln w="9525" cap="rnd">
              <a:solidFill>
                <a:srgbClr val="5A3245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1945721" cy="6008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3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1350454" y="1724503"/>
            <a:ext cx="5086642" cy="8966838"/>
          </a:xfrm>
          <a:custGeom>
            <a:avLst/>
            <a:gdLst/>
            <a:ahLst/>
            <a:cxnLst/>
            <a:rect l="l" t="t" r="r" b="b"/>
            <a:pathLst>
              <a:path w="5086642" h="8966838">
                <a:moveTo>
                  <a:pt x="0" y="0"/>
                </a:moveTo>
                <a:lnTo>
                  <a:pt x="5086643" y="0"/>
                </a:lnTo>
                <a:lnTo>
                  <a:pt x="5086643" y="8966838"/>
                </a:lnTo>
                <a:lnTo>
                  <a:pt x="0" y="89668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8965737" y="4238718"/>
            <a:ext cx="3816447" cy="7469915"/>
          </a:xfrm>
          <a:custGeom>
            <a:avLst/>
            <a:gdLst/>
            <a:ahLst/>
            <a:cxnLst/>
            <a:rect l="l" t="t" r="r" b="b"/>
            <a:pathLst>
              <a:path w="3816447" h="7469915">
                <a:moveTo>
                  <a:pt x="0" y="0"/>
                </a:moveTo>
                <a:lnTo>
                  <a:pt x="3816448" y="0"/>
                </a:lnTo>
                <a:lnTo>
                  <a:pt x="3816448" y="7469914"/>
                </a:lnTo>
                <a:lnTo>
                  <a:pt x="0" y="746991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028700" y="1700210"/>
            <a:ext cx="8717252" cy="13842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371"/>
              </a:lnSpc>
              <a:spcBef>
                <a:spcPct val="0"/>
              </a:spcBef>
            </a:pPr>
            <a:r>
              <a:rPr lang="en-US" sz="8122" i="1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SENTENZA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8700" y="2927417"/>
            <a:ext cx="8027211" cy="13113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669"/>
              </a:lnSpc>
              <a:spcBef>
                <a:spcPct val="0"/>
              </a:spcBef>
            </a:pPr>
            <a:r>
              <a:rPr lang="en-US" sz="7621" b="1" i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FINALE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284337" y="5428963"/>
            <a:ext cx="6876385" cy="15637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b="1" i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Sulla base delle argomentazioni sopra esposte, la Corte di Cassazione ha rigettato integralmente il ricorso presentato dalla società, confermando la legittimità della sentenza di secondo grado e condannando la ricorrente al pagamento delle spese di giudizio.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517299" y="7240250"/>
            <a:ext cx="6867606" cy="1665625"/>
            <a:chOff x="0" y="0"/>
            <a:chExt cx="1808752" cy="43868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08752" cy="438683"/>
            </a:xfrm>
            <a:custGeom>
              <a:avLst/>
              <a:gdLst/>
              <a:ahLst/>
              <a:cxnLst/>
              <a:rect l="l" t="t" r="r" b="b"/>
              <a:pathLst>
                <a:path w="1808752" h="438683">
                  <a:moveTo>
                    <a:pt x="28183" y="0"/>
                  </a:moveTo>
                  <a:lnTo>
                    <a:pt x="1780569" y="0"/>
                  </a:lnTo>
                  <a:cubicBezTo>
                    <a:pt x="1788044" y="0"/>
                    <a:pt x="1795212" y="2969"/>
                    <a:pt x="1800498" y="8255"/>
                  </a:cubicBezTo>
                  <a:cubicBezTo>
                    <a:pt x="1805783" y="13540"/>
                    <a:pt x="1808752" y="20708"/>
                    <a:pt x="1808752" y="28183"/>
                  </a:cubicBezTo>
                  <a:lnTo>
                    <a:pt x="1808752" y="410500"/>
                  </a:lnTo>
                  <a:cubicBezTo>
                    <a:pt x="1808752" y="426065"/>
                    <a:pt x="1796134" y="438683"/>
                    <a:pt x="1780569" y="438683"/>
                  </a:cubicBezTo>
                  <a:lnTo>
                    <a:pt x="28183" y="438683"/>
                  </a:lnTo>
                  <a:cubicBezTo>
                    <a:pt x="20708" y="438683"/>
                    <a:pt x="13540" y="435714"/>
                    <a:pt x="8255" y="430429"/>
                  </a:cubicBezTo>
                  <a:cubicBezTo>
                    <a:pt x="2969" y="425143"/>
                    <a:pt x="0" y="417975"/>
                    <a:pt x="0" y="410500"/>
                  </a:cubicBezTo>
                  <a:lnTo>
                    <a:pt x="0" y="28183"/>
                  </a:lnTo>
                  <a:cubicBezTo>
                    <a:pt x="0" y="12618"/>
                    <a:pt x="12618" y="0"/>
                    <a:pt x="28183" y="0"/>
                  </a:cubicBezTo>
                  <a:close/>
                </a:path>
              </a:pathLst>
            </a:custGeom>
            <a:solidFill>
              <a:srgbClr val="E8D5C7"/>
            </a:solidFill>
            <a:ln w="9525" cap="rnd">
              <a:solidFill>
                <a:srgbClr val="5A3245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1808752" cy="4672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3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337880" y="3531006"/>
            <a:ext cx="6031303" cy="10052171"/>
          </a:xfrm>
          <a:custGeom>
            <a:avLst/>
            <a:gdLst/>
            <a:ahLst/>
            <a:cxnLst/>
            <a:rect l="l" t="t" r="r" b="b"/>
            <a:pathLst>
              <a:path w="6031303" h="10052171">
                <a:moveTo>
                  <a:pt x="0" y="0"/>
                </a:moveTo>
                <a:lnTo>
                  <a:pt x="6031303" y="0"/>
                </a:lnTo>
                <a:lnTo>
                  <a:pt x="6031303" y="10052171"/>
                </a:lnTo>
                <a:lnTo>
                  <a:pt x="0" y="100521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849380" y="5325908"/>
            <a:ext cx="2203443" cy="1750735"/>
          </a:xfrm>
          <a:custGeom>
            <a:avLst/>
            <a:gdLst/>
            <a:ahLst/>
            <a:cxnLst/>
            <a:rect l="l" t="t" r="r" b="b"/>
            <a:pathLst>
              <a:path w="2203443" h="1750735">
                <a:moveTo>
                  <a:pt x="0" y="0"/>
                </a:moveTo>
                <a:lnTo>
                  <a:pt x="2203443" y="0"/>
                </a:lnTo>
                <a:lnTo>
                  <a:pt x="2203443" y="1750735"/>
                </a:lnTo>
                <a:lnTo>
                  <a:pt x="0" y="17507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3825497" y="307324"/>
            <a:ext cx="7992314" cy="7213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911"/>
              </a:lnSpc>
              <a:spcBef>
                <a:spcPct val="0"/>
              </a:spcBef>
            </a:pPr>
            <a:r>
              <a:rPr lang="en-US" sz="4222" i="1">
                <a:solidFill>
                  <a:srgbClr val="5A3245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OSSERVAZIONE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519174" y="952500"/>
            <a:ext cx="6859832" cy="711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09"/>
              </a:lnSpc>
              <a:spcBef>
                <a:spcPct val="0"/>
              </a:spcBef>
            </a:pPr>
            <a:r>
              <a:rPr lang="en-US" sz="4221" b="1" i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PERSONALE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642903" y="3008877"/>
            <a:ext cx="8616397" cy="25539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520"/>
              </a:lnSpc>
            </a:pP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A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partire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dalla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b="1" dirty="0" err="1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sentenza</a:t>
            </a:r>
            <a:r>
              <a:rPr lang="en-US" sz="1800" b="1" dirty="0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1800" b="1" dirty="0" err="1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Teckal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pronunciata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dalla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b="1" dirty="0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Corte di </a:t>
            </a:r>
            <a:r>
              <a:rPr lang="en-US" sz="1800" b="1" dirty="0" err="1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Giustizia</a:t>
            </a:r>
            <a:r>
              <a:rPr lang="en-US" sz="1800" b="1" dirty="0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1800" b="1" dirty="0" err="1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dell’Unione</a:t>
            </a:r>
            <a:r>
              <a:rPr lang="en-US" sz="1800" b="1" dirty="0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1800" b="1" dirty="0" err="1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Europea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nel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b="1" dirty="0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1999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, la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giurisprudenza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ha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elaborato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le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caratteristiche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della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società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in house:</a:t>
            </a:r>
          </a:p>
          <a:p>
            <a:pPr algn="just">
              <a:lnSpc>
                <a:spcPts val="2520"/>
              </a:lnSpc>
            </a:pP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</a:p>
          <a:p>
            <a:pPr marL="388620" lvl="1" indent="-194310" algn="just">
              <a:lnSpc>
                <a:spcPts val="2520"/>
              </a:lnSpc>
              <a:buFont typeface="Arial"/>
              <a:buChar char="•"/>
            </a:pP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l’influenza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determinante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, </a:t>
            </a:r>
          </a:p>
          <a:p>
            <a:pPr marL="388620" lvl="1" indent="-194310" algn="just">
              <a:lnSpc>
                <a:spcPts val="2520"/>
              </a:lnSpc>
              <a:buFont typeface="Arial"/>
              <a:buChar char="•"/>
            </a:pP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l’attività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prevalentemente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svolta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a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favore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dell’ente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aggiudicatore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, </a:t>
            </a:r>
          </a:p>
          <a:p>
            <a:pPr marL="388620" lvl="1" indent="-194310" algn="just">
              <a:lnSpc>
                <a:spcPts val="2520"/>
              </a:lnSpc>
              <a:buFont typeface="Arial"/>
              <a:buChar char="•"/>
            </a:pP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la </a:t>
            </a:r>
            <a:r>
              <a:rPr lang="en-US" sz="1800" dirty="0" err="1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sottoposizione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 al </a:t>
            </a:r>
            <a:r>
              <a:rPr lang="en-US" sz="1800" b="1" dirty="0" err="1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controllo</a:t>
            </a:r>
            <a:r>
              <a:rPr lang="en-US" sz="1800" b="1" dirty="0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1800" b="1" dirty="0" err="1">
                <a:solidFill>
                  <a:srgbClr val="5A3245"/>
                </a:solidFill>
                <a:latin typeface="Garet Bold"/>
                <a:ea typeface="Garet Bold"/>
                <a:cs typeface="Garet Bold"/>
                <a:sym typeface="Garet Bold"/>
              </a:rPr>
              <a:t>analogo</a:t>
            </a:r>
            <a:r>
              <a:rPr lang="en-US" sz="1800" dirty="0">
                <a:solidFill>
                  <a:srgbClr val="5A3245"/>
                </a:solidFill>
                <a:latin typeface="Garet"/>
                <a:ea typeface="Garet"/>
                <a:cs typeface="Garet"/>
                <a:sym typeface="Garet"/>
              </a:rPr>
              <a:t>. </a:t>
            </a:r>
          </a:p>
          <a:p>
            <a:pPr algn="just">
              <a:lnSpc>
                <a:spcPts val="2520"/>
              </a:lnSpc>
            </a:pPr>
            <a:endParaRPr lang="en-US" sz="1800" dirty="0">
              <a:solidFill>
                <a:srgbClr val="5A3245"/>
              </a:solidFill>
              <a:latin typeface="Garet"/>
              <a:ea typeface="Garet"/>
              <a:cs typeface="Garet"/>
              <a:sym typeface="Garet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9426056" y="7399689"/>
            <a:ext cx="7050092" cy="13181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30"/>
              </a:lnSpc>
              <a:spcBef>
                <a:spcPct val="0"/>
              </a:spcBef>
            </a:pPr>
            <a:r>
              <a:rPr lang="en-US" sz="1521" b="1" i="1">
                <a:solidFill>
                  <a:srgbClr val="5A3245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Il controllo analogo è un tipo di controllo esercitato da un ente pubblico su una società da esso interamente partecipata, che è paragonabile a un controllo di tipo gerarchico interno all'amministrazione stessa, un controllo a livello gestionale molto stretto, che va ben oltre la semplice "influenza" strategica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64279" y="506681"/>
            <a:ext cx="13809809" cy="25402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71"/>
              </a:lnSpc>
            </a:pPr>
            <a:r>
              <a:rPr lang="en-US" sz="4979">
                <a:solidFill>
                  <a:srgbClr val="5A3245"/>
                </a:solidFill>
                <a:latin typeface="Sergio Trendy"/>
                <a:ea typeface="Sergio Trendy"/>
                <a:cs typeface="Sergio Trendy"/>
                <a:sym typeface="Sergio Trendy"/>
              </a:rPr>
              <a:t>“ È coerente definire la S_s.r.l. una società in house dopo le motivazioni della Cassazione?”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C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919884" y="523875"/>
            <a:ext cx="12448232" cy="45204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963"/>
              </a:lnSpc>
              <a:spcBef>
                <a:spcPct val="0"/>
              </a:spcBef>
            </a:pPr>
            <a:r>
              <a:rPr lang="en-US" sz="26402" b="1" i="1">
                <a:solidFill>
                  <a:srgbClr val="5A3245"/>
                </a:solidFill>
                <a:latin typeface="Playfair Display Bold Italics"/>
                <a:ea typeface="Playfair Display Bold Italics"/>
                <a:cs typeface="Playfair Display Bold Italics"/>
                <a:sym typeface="Playfair Display Bold Italics"/>
              </a:rPr>
              <a:t>Grazie</a:t>
            </a:r>
          </a:p>
        </p:txBody>
      </p:sp>
      <p:sp>
        <p:nvSpPr>
          <p:cNvPr id="3" name="Freeform 3"/>
          <p:cNvSpPr/>
          <p:nvPr/>
        </p:nvSpPr>
        <p:spPr>
          <a:xfrm>
            <a:off x="3813984" y="4076292"/>
            <a:ext cx="10660032" cy="6434783"/>
          </a:xfrm>
          <a:custGeom>
            <a:avLst/>
            <a:gdLst/>
            <a:ahLst/>
            <a:cxnLst/>
            <a:rect l="l" t="t" r="r" b="b"/>
            <a:pathLst>
              <a:path w="10660032" h="6434783">
                <a:moveTo>
                  <a:pt x="0" y="0"/>
                </a:moveTo>
                <a:lnTo>
                  <a:pt x="10660032" y="0"/>
                </a:lnTo>
                <a:lnTo>
                  <a:pt x="10660032" y="6434782"/>
                </a:lnTo>
                <a:lnTo>
                  <a:pt x="0" y="64347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702406" y="2620984"/>
            <a:ext cx="5073575" cy="14310083"/>
          </a:xfrm>
          <a:custGeom>
            <a:avLst/>
            <a:gdLst/>
            <a:ahLst/>
            <a:cxnLst/>
            <a:rect l="l" t="t" r="r" b="b"/>
            <a:pathLst>
              <a:path w="5073575" h="14310083">
                <a:moveTo>
                  <a:pt x="0" y="0"/>
                </a:moveTo>
                <a:lnTo>
                  <a:pt x="5073575" y="0"/>
                </a:lnTo>
                <a:lnTo>
                  <a:pt x="5073575" y="14310084"/>
                </a:lnTo>
                <a:lnTo>
                  <a:pt x="0" y="143100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108896" y="2777469"/>
            <a:ext cx="5925702" cy="7509531"/>
          </a:xfrm>
          <a:custGeom>
            <a:avLst/>
            <a:gdLst/>
            <a:ahLst/>
            <a:cxnLst/>
            <a:rect l="l" t="t" r="r" b="b"/>
            <a:pathLst>
              <a:path w="5925702" h="7509531">
                <a:moveTo>
                  <a:pt x="0" y="0"/>
                </a:moveTo>
                <a:lnTo>
                  <a:pt x="5925702" y="0"/>
                </a:lnTo>
                <a:lnTo>
                  <a:pt x="5925702" y="7509531"/>
                </a:lnTo>
                <a:lnTo>
                  <a:pt x="0" y="750953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591840" y="4747123"/>
            <a:ext cx="4208038" cy="7137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04"/>
              </a:lnSpc>
              <a:spcBef>
                <a:spcPct val="0"/>
              </a:spcBef>
            </a:pPr>
            <a:r>
              <a:rPr lang="en-US" sz="4145" i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PER LA VOSTRA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931742" y="4747123"/>
            <a:ext cx="3761177" cy="717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804"/>
              </a:lnSpc>
              <a:spcBef>
                <a:spcPct val="0"/>
              </a:spcBef>
            </a:pPr>
            <a:r>
              <a:rPr lang="en-US" sz="4145" i="1">
                <a:solidFill>
                  <a:srgbClr val="5A3245"/>
                </a:solidFill>
                <a:latin typeface="Garet Italics"/>
                <a:ea typeface="Garet Italics"/>
                <a:cs typeface="Garet Italics"/>
                <a:sym typeface="Garet Italics"/>
              </a:rPr>
              <a:t>ATTENZIONE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893419" y="9105900"/>
            <a:ext cx="3758036" cy="1030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30"/>
              </a:lnSpc>
              <a:spcBef>
                <a:spcPct val="0"/>
              </a:spcBef>
            </a:pPr>
            <a:r>
              <a:rPr lang="en-US" sz="2100" dirty="0">
                <a:solidFill>
                  <a:srgbClr val="5A3245"/>
                </a:solidFill>
                <a:latin typeface="IBM Plex Sans"/>
                <a:ea typeface="IBM Plex Sans"/>
                <a:cs typeface="IBM Plex Sans"/>
                <a:sym typeface="IBM Plex Sans"/>
              </a:rPr>
              <a:t>Fonti: Brocardi.it, Normattiva.it, </a:t>
            </a:r>
            <a:r>
              <a:rPr lang="en-US" sz="2100" dirty="0" err="1">
                <a:solidFill>
                  <a:srgbClr val="5A3245"/>
                </a:solidFill>
                <a:latin typeface="IBM Plex Sans"/>
                <a:ea typeface="IBM Plex Sans"/>
                <a:cs typeface="IBM Plex Sans"/>
                <a:sym typeface="IBM Plex Sans"/>
              </a:rPr>
              <a:t>Dipartimento</a:t>
            </a:r>
            <a:r>
              <a:rPr lang="en-US" sz="2100" dirty="0">
                <a:solidFill>
                  <a:srgbClr val="5A3245"/>
                </a:solidFill>
                <a:latin typeface="IBM Plex Sans"/>
                <a:ea typeface="IBM Plex Sans"/>
                <a:cs typeface="IBM Plex Sans"/>
                <a:sym typeface="IBM Plex Sans"/>
              </a:rPr>
              <a:t> dell </a:t>
            </a:r>
            <a:r>
              <a:rPr lang="en-US" sz="2100" dirty="0" err="1">
                <a:solidFill>
                  <a:srgbClr val="5A3245"/>
                </a:solidFill>
                <a:latin typeface="IBM Plex Sans"/>
                <a:ea typeface="IBM Plex Sans"/>
                <a:cs typeface="IBM Plex Sans"/>
                <a:sym typeface="IBM Plex Sans"/>
              </a:rPr>
              <a:t>Finanaze</a:t>
            </a:r>
            <a:endParaRPr lang="en-US" sz="2100" dirty="0">
              <a:solidFill>
                <a:srgbClr val="5A3245"/>
              </a:solidFill>
              <a:latin typeface="IBM Plex Sans"/>
              <a:ea typeface="IBM Plex Sans"/>
              <a:cs typeface="IBM Plex Sans"/>
              <a:sym typeface="IBM Plex Sans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1290</Words>
  <Application>Microsoft Office PowerPoint</Application>
  <PresentationFormat>Personalizzato</PresentationFormat>
  <Paragraphs>85</Paragraphs>
  <Slides>13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20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34" baseType="lpstr">
      <vt:lpstr>IBM Plex Sans Bold</vt:lpstr>
      <vt:lpstr>Arial</vt:lpstr>
      <vt:lpstr>Lora Bold</vt:lpstr>
      <vt:lpstr>Sergio Trendy</vt:lpstr>
      <vt:lpstr>Open Sans 1</vt:lpstr>
      <vt:lpstr>Playfair Display Bold Italics</vt:lpstr>
      <vt:lpstr>Open Sans 1 Bold</vt:lpstr>
      <vt:lpstr>Open Sans 2 Bold</vt:lpstr>
      <vt:lpstr>Garet Italics</vt:lpstr>
      <vt:lpstr>Montaser Arabic Bold</vt:lpstr>
      <vt:lpstr>IBM Plex Sans Bold Italics</vt:lpstr>
      <vt:lpstr>Montaser Arabic</vt:lpstr>
      <vt:lpstr>IBM Plex Sans</vt:lpstr>
      <vt:lpstr>Playfair Display Italics</vt:lpstr>
      <vt:lpstr>Garet Bold</vt:lpstr>
      <vt:lpstr>Calibri</vt:lpstr>
      <vt:lpstr>Playfair Display</vt:lpstr>
      <vt:lpstr>Garet</vt:lpstr>
      <vt:lpstr>IBM Plex Sans Italics</vt:lpstr>
      <vt:lpstr>Garet Bold Italics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Brown and Navy Simple Illustration Lawyer Profession Presentation</dc:title>
  <dc:creator>HP</dc:creator>
  <cp:lastModifiedBy>HP</cp:lastModifiedBy>
  <cp:revision>7</cp:revision>
  <dcterms:created xsi:type="dcterms:W3CDTF">2006-08-16T00:00:00Z</dcterms:created>
  <dcterms:modified xsi:type="dcterms:W3CDTF">2025-12-01T21:36:29Z</dcterms:modified>
  <dc:identifier>DAG5t5yWBpU</dc:identifier>
</cp:coreProperties>
</file>